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4" r:id="rId2"/>
  </p:sldMasterIdLst>
  <p:notesMasterIdLst>
    <p:notesMasterId r:id="rId13"/>
  </p:notesMasterIdLst>
  <p:handoutMasterIdLst>
    <p:handoutMasterId r:id="rId14"/>
  </p:handoutMasterIdLst>
  <p:sldIdLst>
    <p:sldId id="256" r:id="rId3"/>
    <p:sldId id="413" r:id="rId4"/>
    <p:sldId id="402" r:id="rId5"/>
    <p:sldId id="426" r:id="rId6"/>
    <p:sldId id="431" r:id="rId7"/>
    <p:sldId id="429" r:id="rId8"/>
    <p:sldId id="427" r:id="rId9"/>
    <p:sldId id="428" r:id="rId10"/>
    <p:sldId id="430" r:id="rId11"/>
    <p:sldId id="37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DF61BC-D0FE-41B6-82A2-9FCB63107248}">
          <p14:sldIdLst>
            <p14:sldId id="256"/>
            <p14:sldId id="413"/>
            <p14:sldId id="402"/>
            <p14:sldId id="426"/>
            <p14:sldId id="431"/>
            <p14:sldId id="429"/>
            <p14:sldId id="427"/>
            <p14:sldId id="428"/>
            <p14:sldId id="430"/>
            <p14:sldId id="3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D602D"/>
    <a:srgbClr val="FF9900"/>
    <a:srgbClr val="CCFF99"/>
    <a:srgbClr val="E0CE48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59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276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798F8-4578-4FF9-ABF3-EE8A18D08FB7}" type="datetimeFigureOut">
              <a:rPr lang="en-ZA" smtClean="0"/>
              <a:t>2022/04/19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21D67-8E95-4919-85A6-84E431FE956F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44968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460B3-B889-4E4E-9192-BF6AAF1773BC}" type="datetimeFigureOut">
              <a:rPr lang="en-ZA" smtClean="0"/>
              <a:t>2022/04/19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AF2DE-6504-4730-B43B-00E2E5EE704E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063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C0EF-9A17-144B-AC64-325A95051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C9B06-4710-3F44-AF86-BDDEFBBEE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C475C-BF60-CB4C-975C-1AEF1226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9E461-78CC-074A-8F72-0C54CC5E4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FC3FF-B1D5-944B-B496-60782B820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9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2112D-8E5E-462D-A674-05E38E59B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9A380-1184-4AD0-84F1-7DBDBC6BB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4E09C-E7D7-4C9A-88AB-5657F3AB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0F629-04CF-42FB-98B3-1178F8FC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920FB-FA01-4EBD-9CE8-4A61DC70A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74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FE8E7-911B-401D-BD62-B30BB4F89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4983C-5332-4EA4-A090-E8FE66659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49665-470C-41E7-93C5-5F791C2D6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04C2F-0356-471A-99EC-90520A2E7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A674-87F4-498A-9C8A-426F110B76D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F2A85-54F9-4426-BE7C-65C818D9C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www.aprm-au.org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F494C4-68C6-4333-B6E8-F06F3552B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231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3603A-F87D-4B9A-947E-A69F707DC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89A69-EB74-42EB-8288-27953FC6C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70246-5457-44BE-8C04-62C6F148D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F0C78E-5C34-409A-97B2-11BAE1583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8EF728-C132-4362-96D5-E69D419990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C3BC08-9CF1-4856-9DA4-2D88E03F0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A674-87F4-498A-9C8A-426F110B76D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44064-72C2-46E9-8AB4-5BD4D21F4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www.aprm-au.org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5A8BAF-964F-4B47-BAAD-F607B42F1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0641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9D7AB-DDE6-4B2D-B715-49D57942E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0822F-32A7-4A76-A292-113A3FEEB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A674-87F4-498A-9C8A-426F110B76D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78AAAA-3814-4BC2-A071-0CEF9F469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www.aprm-au.org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DEC11A-3C86-41B4-B749-EACE3955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63856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7FD955-F768-4670-9F20-1DC517B3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A674-87F4-498A-9C8A-426F110B76D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8E47E0-D4B8-4E0C-B51B-BAF4CCC1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www.aprm-au.org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FB365-DCAE-4FC3-8841-4CEE243F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45605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AE864-E984-4A7D-B53D-A5582DB2E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97DF8-5EAF-4FF2-94F2-97A7E3F5B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4282D-AB1B-4E61-AFBD-2D530BB46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1220C-5851-4E94-B74F-598817820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E07B2C-647D-4038-B1B0-BFE266921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EAC9F-D702-4ABD-A52D-F95FBDFC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664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B80E7-5633-4F1F-90FD-7414F1AEE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6F79AE-70D8-415B-A263-8E64D0CE6B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2396C4-3E8E-4B89-8A02-538892B45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5BC7E-3788-44A0-A7D5-68867BB03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A674-87F4-498A-9C8A-426F110B76D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78FD3-A0A3-42F7-923D-3FCD72B3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www.aprm-au.org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9C1EA-B7ED-4F0C-8982-956BDD7B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30195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75007-CE46-42A4-BF5A-1D70E90E7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293C6A-353D-4232-9C4F-B80C4E0DE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FEAF0-154E-4091-AF04-9EC54563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A674-87F4-498A-9C8A-426F110B76D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FFA90-5D15-46EB-859E-C29A1F5F8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www.aprm-au.org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8B85D-9509-42C4-9557-B68B0602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36710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65B60-6222-4834-8394-2C9072C7E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3A409-7B75-45AE-8391-B1ED63216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2C7E5-F43F-4445-B44E-1ECC30F9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A674-87F4-498A-9C8A-426F110B76D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F1F5D-D0E3-40B8-A388-2DB34AE1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www.aprm-au.org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D7A6F-82BD-46E7-A5F5-4C60AD662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78942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6"/>
            <a:ext cx="284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76"/>
            <a:ext cx="3860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www.aprm-au.org</a:t>
            </a:r>
          </a:p>
        </p:txBody>
      </p:sp>
    </p:spTree>
    <p:extLst>
      <p:ext uri="{BB962C8B-B14F-4D97-AF65-F5344CB8AC3E}">
        <p14:creationId xmlns:p14="http://schemas.microsoft.com/office/powerpoint/2010/main" val="607722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8F8F3-9DE1-F947-AA0C-AA6445F7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16BFF-6722-1246-BEF5-FB6B983647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504D9-DD64-E940-A7F0-A3C7976AF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2B130E-CBC0-4749-AB68-5CEA86141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9205A6-20D4-ED46-8CDF-0EB66F47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EC616A-F1C6-3249-BB37-21EEEB975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1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6024"/>
            <a:ext cx="3860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www.aprm-au.org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21782"/>
            <a:ext cx="28448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7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EB22-B22E-3F4E-8E4C-E8EDDE625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4080A-2D2F-F949-9C8C-FDF0A5046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FE917-A715-1244-91B1-75072830E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15C19-6D54-6E4E-B50C-D6CCAF3FEF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E7FCE-C396-2E44-B624-14498D69FA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86000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EFC845-F4CF-5B40-88CF-15938C4F3CC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1963400" y="365125"/>
            <a:ext cx="914400" cy="91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0451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E277-62BB-4C48-82B6-18B6EE66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89B45-E9E0-1449-B6A6-B5AB5DDF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75E9A4-5594-6441-8F9B-1B326936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BE80A-3B28-544A-B362-82C98484F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6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4625DA-FAA5-4A41-8058-85D9C331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E23878-A770-F849-B5DF-6BD70CE72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00844-A2C6-5945-9A61-810132A6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738AF-7EEB-A248-B382-80A3D2594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90E64F-D95C-5C4F-9C0C-A6598DF37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097CD8-822D-BB47-A4A1-5847503CD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FFC32-4808-354A-BF98-76B78B61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42D45-4B1B-144B-A85E-7B414A77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E24FF-3408-D344-88D1-C402A0D1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9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0B911-D898-4C4F-9BCE-09D4E07D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3697D-9BE0-804B-8EEA-9AEC9D849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CA3FB-4E5C-D443-80B5-2CAC7996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B8234-E7F3-844E-B833-73B9145E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6D4E8-5326-E247-98AD-9D265688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3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ACC841-DD54-EF47-8ED8-709BCE273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A0DED-25D5-1043-BFAF-60D639377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1748D-C3AE-3A41-9CE0-19C44ADF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4ECED-5938-3544-842F-3EA42EFB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27D9E-D8A8-B849-9322-BAAB4456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8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7812-DC6E-42C5-A328-A38E900EE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B6DA4-252C-475A-B791-479265327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F965D-B584-4674-8EFB-BCF599FD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A674-87F4-498A-9C8A-426F110B76D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567A6-73E7-4A95-9EBE-6CADA9FF5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www.aprm-au.org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18E01-5BB6-4875-96CB-663E01BCD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49744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B400E-0701-4F48-8B30-0C40D8037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D72EC-32D0-4480-A405-71CF72249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F4D71-3A2C-46EA-ABED-B45C4F298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8A674-87F4-498A-9C8A-426F110B76D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1D49E-C628-4955-9897-74F5905D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www.aprm-au.org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E0A97-368A-4BE0-BF83-8BA87D391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826400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5C1332-AA5E-2646-9D7A-F62C79CBA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7B8D5-ED68-AD4E-B024-770E5DBEF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87F0B-F4BE-1D49-A3C6-7509F7319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7E864-E26C-9A4F-95F7-B3F5409125A2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5D40B-8073-D945-9289-C6C11ACF4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33F1F-D304-804E-A9A8-E278B9B9F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8A96-7467-9B42-8246-51E6DDA4D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5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6" r:id="rId2"/>
    <p:sldLayoutId id="2147483658" r:id="rId3"/>
    <p:sldLayoutId id="2147483659" r:id="rId4"/>
    <p:sldLayoutId id="2147483661" r:id="rId5"/>
    <p:sldLayoutId id="2147483662" r:id="rId6"/>
    <p:sldLayoutId id="214748366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A6B4DA-B3C0-43D1-AEFF-6FEB36942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2D87F-61AA-4B03-897A-20703CF41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0EFAD-EAAF-4A39-85A9-2642E5491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8A674-87F4-498A-9C8A-426F110B76D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758E7-498B-4ABB-A2B1-75CE8742A1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www.aprm-au.org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6FD37-2AC1-49D1-A31B-8DB0EB853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89DF9-FD5E-428C-9220-509E8332E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6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50" r:id="rId13"/>
    <p:sldLayoutId id="214748365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400" y="2667000"/>
            <a:ext cx="5943600" cy="762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b="1" dirty="0">
              <a:solidFill>
                <a:srgbClr val="0D602D"/>
              </a:solidFill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2800" b="1" dirty="0">
              <a:solidFill>
                <a:srgbClr val="0D602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C5B4D1-BC98-4179-9C7A-DB568E0BB28E}"/>
              </a:ext>
            </a:extLst>
          </p:cNvPr>
          <p:cNvSpPr txBox="1">
            <a:spLocks/>
          </p:cNvSpPr>
          <p:nvPr/>
        </p:nvSpPr>
        <p:spPr>
          <a:xfrm>
            <a:off x="0" y="2133600"/>
            <a:ext cx="6096000" cy="990600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Perspective on VNRs and VLRs </a:t>
            </a:r>
            <a:endParaRPr lang="en-US" sz="2800" i="1" dirty="0">
              <a:solidFill>
                <a:schemeClr val="accent3">
                  <a:lumMod val="20000"/>
                  <a:lumOff val="80000"/>
                </a:schemeClr>
              </a:solidFill>
              <a:latin typeface="AR DELANEY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7949BA6-495C-4C4D-85F4-7384AE0DFA58}"/>
              </a:ext>
            </a:extLst>
          </p:cNvPr>
          <p:cNvSpPr txBox="1">
            <a:spLocks/>
          </p:cNvSpPr>
          <p:nvPr/>
        </p:nvSpPr>
        <p:spPr>
          <a:xfrm>
            <a:off x="0" y="2971800"/>
            <a:ext cx="6096000" cy="1447800"/>
          </a:xfrm>
          <a:prstGeom prst="rect">
            <a:avLst/>
          </a:prstGeom>
          <a:noFill/>
        </p:spPr>
        <p:txBody>
          <a:bodyPr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b="1" i="1" dirty="0">
                <a:solidFill>
                  <a:srgbClr val="0070C0"/>
                </a:solidFill>
              </a:rPr>
              <a:t>Sheka Bangura, PhD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b="1" dirty="0">
                <a:solidFill>
                  <a:srgbClr val="0070C0"/>
                </a:solidFill>
              </a:rPr>
              <a:t>Ministry of Planning and Economic Development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b="1" dirty="0">
                <a:solidFill>
                  <a:srgbClr val="0070C0"/>
                </a:solidFill>
              </a:rPr>
              <a:t>Sierra Leone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5536B4-44C5-43F8-95F7-0F33E4361C36}"/>
              </a:ext>
            </a:extLst>
          </p:cNvPr>
          <p:cNvSpPr txBox="1">
            <a:spLocks/>
          </p:cNvSpPr>
          <p:nvPr/>
        </p:nvSpPr>
        <p:spPr>
          <a:xfrm>
            <a:off x="76200" y="4648200"/>
            <a:ext cx="6172200" cy="2133600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  <a:spcAft>
                <a:spcPts val="1200"/>
              </a:spcAft>
            </a:pPr>
            <a:r>
              <a:rPr lang="en-US" sz="2800" b="1" i="1" dirty="0">
                <a:solidFill>
                  <a:srgbClr val="00B050"/>
                </a:solidFill>
              </a:rPr>
              <a:t>APRM-UNDESA Capacity Building Workshop on Africa’s VNR for the HLPF-2022 and Domestication of the Agenda 2063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2800" b="1" i="1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70000"/>
              </a:lnSpc>
              <a:spcAft>
                <a:spcPts val="600"/>
              </a:spcAft>
            </a:pPr>
            <a:r>
              <a:rPr lang="en-US" sz="2800" b="1" i="1" dirty="0">
                <a:solidFill>
                  <a:srgbClr val="0070C0"/>
                </a:solidFill>
              </a:rPr>
              <a:t>Abuja, Nigeria 28-29 March 2022   </a:t>
            </a:r>
          </a:p>
        </p:txBody>
      </p:sp>
      <p:pic>
        <p:nvPicPr>
          <p:cNvPr id="6" name="Picture 5" descr="SL_coat of arms">
            <a:extLst>
              <a:ext uri="{FF2B5EF4-FFF2-40B4-BE49-F238E27FC236}">
                <a16:creationId xmlns:a16="http://schemas.microsoft.com/office/drawing/2014/main" id="{3ADD9F16-5FA8-4FBE-9E25-7313C5DAD46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23859"/>
            <a:ext cx="1238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761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267008720"/>
      </p:ext>
    </p:extLst>
  </p:cSld>
  <p:clrMapOvr>
    <a:masterClrMapping/>
  </p:clrMapOvr>
  <p:transition spd="slow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CD2E-D2E3-4450-AE11-69BCB84C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8" y="0"/>
            <a:ext cx="12144672" cy="72008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Outline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516E-EBA2-447B-845E-3DF821DF6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48" y="764704"/>
            <a:ext cx="12144672" cy="604867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>
              <a:spcAft>
                <a:spcPts val="1800"/>
              </a:spcAft>
            </a:pPr>
            <a:endParaRPr lang="en-GB" dirty="0">
              <a:solidFill>
                <a:schemeClr val="bg1"/>
              </a:solidFill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Responding to Workshop Questions from Sierra Leone’s Perspective</a:t>
            </a:r>
          </a:p>
          <a:p>
            <a:pPr marL="914400" lvl="1" indent="-457200">
              <a:spcAft>
                <a:spcPts val="1800"/>
              </a:spcAft>
              <a:buFont typeface="+mj-lt"/>
              <a:buAutoNum type="alphaLcPeriod"/>
            </a:pPr>
            <a:r>
              <a:rPr lang="en-GB" dirty="0">
                <a:solidFill>
                  <a:srgbClr val="FFFF00"/>
                </a:solidFill>
              </a:rPr>
              <a:t>How do you assess VNRs 2021: did they reflect special or outstanding content due to the COVID-19 pandemic? </a:t>
            </a:r>
          </a:p>
          <a:p>
            <a:pPr marL="914400" lvl="1" indent="-457200">
              <a:spcAft>
                <a:spcPts val="1800"/>
              </a:spcAft>
              <a:buFont typeface="+mj-lt"/>
              <a:buAutoNum type="alphaLcPeriod"/>
            </a:pPr>
            <a:r>
              <a:rPr lang="en-GB" dirty="0">
                <a:solidFill>
                  <a:srgbClr val="FFFF00"/>
                </a:solidFill>
              </a:rPr>
              <a:t>What are the main pieces of advice to share with African countries presenting a VNR in 2022? </a:t>
            </a:r>
          </a:p>
          <a:p>
            <a:pPr marL="914400" lvl="1" indent="-457200">
              <a:spcAft>
                <a:spcPts val="1800"/>
              </a:spcAft>
              <a:buFont typeface="+mj-lt"/>
              <a:buAutoNum type="alphaLcPeriod"/>
            </a:pPr>
            <a:r>
              <a:rPr lang="en-GB" dirty="0">
                <a:solidFill>
                  <a:srgbClr val="FFFF00"/>
                </a:solidFill>
              </a:rPr>
              <a:t>How can the VLRs contribute to robust and inclusive national and regional review processes? </a:t>
            </a:r>
          </a:p>
          <a:p>
            <a:pPr marL="914400" lvl="1" indent="-457200">
              <a:spcAft>
                <a:spcPts val="1800"/>
              </a:spcAft>
              <a:buFont typeface="+mj-lt"/>
              <a:buAutoNum type="alphaLcPeriod"/>
            </a:pPr>
            <a:r>
              <a:rPr lang="en-GB" dirty="0">
                <a:solidFill>
                  <a:srgbClr val="FFFF00"/>
                </a:solidFill>
              </a:rPr>
              <a:t>What are key lessons learned in relation to VLRs?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en-GB" dirty="0">
              <a:solidFill>
                <a:schemeClr val="bg1"/>
              </a:solidFill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GB" dirty="0">
                <a:solidFill>
                  <a:schemeClr val="bg1"/>
                </a:solidFill>
              </a:rPr>
              <a:t>Concluding Remarks</a:t>
            </a:r>
          </a:p>
          <a:p>
            <a:pPr>
              <a:spcAft>
                <a:spcPts val="1800"/>
              </a:spcAf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0374A-B1B2-4E50-97DC-4EE64805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8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CD2E-D2E3-4450-AE11-69BCB84C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54"/>
            <a:ext cx="6930189" cy="7730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GB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 you assess VNRs 2021: did they reflect special or outstanding content due to the COVID-19 pandemic? </a:t>
            </a:r>
            <a:endParaRPr lang="en-GB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516E-EBA2-447B-845E-3DF821DF6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2270"/>
            <a:ext cx="6930189" cy="6065730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COVID-19 Pandemic was a major background context captured in Sierra Leone’s 2021 VNR (its 3</a:t>
            </a:r>
            <a:r>
              <a:rPr lang="en-US" sz="2200" baseline="30000" dirty="0">
                <a:solidFill>
                  <a:schemeClr val="bg1"/>
                </a:solidFill>
              </a:rPr>
              <a:t>rd</a:t>
            </a:r>
            <a:r>
              <a:rPr lang="en-US" sz="2200" dirty="0">
                <a:solidFill>
                  <a:schemeClr val="bg1"/>
                </a:solidFill>
              </a:rPr>
              <a:t> National Report on the SDGs implementation to the UN).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We were very hopeful of an accelerated implementation &amp; results following our 2</a:t>
            </a:r>
            <a:r>
              <a:rPr lang="en-US" sz="2200" baseline="30000" dirty="0">
                <a:solidFill>
                  <a:schemeClr val="bg1"/>
                </a:solidFill>
              </a:rPr>
              <a:t>nd</a:t>
            </a:r>
            <a:r>
              <a:rPr lang="en-US" sz="2200" dirty="0">
                <a:solidFill>
                  <a:schemeClr val="bg1"/>
                </a:solidFill>
              </a:rPr>
              <a:t> VNR of July 2019 before COVID hit the world later in the year; dashing our hopes.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Like other small and externally dependent countries, Sierra Leone’s economy was immediately thrown off-balance at the eruption of the pandemic, despite the relatively few infections </a:t>
            </a:r>
            <a:r>
              <a:rPr lang="en-US" sz="2200" dirty="0">
                <a:solidFill>
                  <a:srgbClr val="FFFF00"/>
                </a:solidFill>
              </a:rPr>
              <a:t>(as at 3</a:t>
            </a:r>
            <a:r>
              <a:rPr lang="en-US" sz="2200" baseline="30000" dirty="0">
                <a:solidFill>
                  <a:srgbClr val="FFFF00"/>
                </a:solidFill>
              </a:rPr>
              <a:t>rd</a:t>
            </a:r>
            <a:r>
              <a:rPr lang="en-US" sz="2200" dirty="0">
                <a:solidFill>
                  <a:srgbClr val="FFFF00"/>
                </a:solidFill>
              </a:rPr>
              <a:t> June 2021 at 17:20 GMT, the total reported COVID cases for S/Leone were 4,156; deaths 79).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In 2020, GDP growth estimated minus 2.0 percent, while income poverty and vulnerability heightened.</a:t>
            </a:r>
          </a:p>
          <a:p>
            <a:pPr marL="0" indent="0">
              <a:spcAft>
                <a:spcPts val="1800"/>
              </a:spcAft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endParaRPr lang="en-US" sz="22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0374A-B1B2-4E50-97DC-4EE64805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7ADD23-64FF-492C-A729-677D3BCEF94F}"/>
              </a:ext>
            </a:extLst>
          </p:cNvPr>
          <p:cNvSpPr/>
          <p:nvPr/>
        </p:nvSpPr>
        <p:spPr>
          <a:xfrm>
            <a:off x="6930189" y="19255"/>
            <a:ext cx="5228120" cy="682430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5"/>
            </a:pP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n-US" sz="2200" dirty="0">
                <a:solidFill>
                  <a:schemeClr val="bg1"/>
                </a:solidFill>
              </a:rPr>
              <a:t>Nonetheless, our experience with the </a:t>
            </a:r>
            <a:r>
              <a:rPr lang="en-US" sz="2200" dirty="0">
                <a:solidFill>
                  <a:srgbClr val="FFFF00"/>
                </a:solidFill>
              </a:rPr>
              <a:t>Ebola virus disease 2013-16 provided useful lessons for our response to COVID-19 that could have minimised effect of the pandemic on our economy: </a:t>
            </a:r>
            <a:r>
              <a:rPr lang="en-US" sz="2200" u="sng" dirty="0">
                <a:solidFill>
                  <a:schemeClr val="bg1"/>
                </a:solidFill>
              </a:rPr>
              <a:t>a) we took swift and broad actions before the country could record its 1</a:t>
            </a:r>
            <a:r>
              <a:rPr lang="en-US" sz="2200" u="sng" baseline="30000" dirty="0">
                <a:solidFill>
                  <a:schemeClr val="bg1"/>
                </a:solidFill>
              </a:rPr>
              <a:t>st</a:t>
            </a:r>
            <a:r>
              <a:rPr lang="en-US" sz="2200" u="sng" dirty="0">
                <a:solidFill>
                  <a:schemeClr val="bg1"/>
                </a:solidFill>
              </a:rPr>
              <a:t> COVID Index Case on 30</a:t>
            </a:r>
            <a:r>
              <a:rPr lang="en-US" sz="2200" u="sng" baseline="30000" dirty="0">
                <a:solidFill>
                  <a:schemeClr val="bg1"/>
                </a:solidFill>
              </a:rPr>
              <a:t>th</a:t>
            </a:r>
            <a:r>
              <a:rPr lang="en-US" sz="2200" u="sng" dirty="0">
                <a:solidFill>
                  <a:schemeClr val="bg1"/>
                </a:solidFill>
              </a:rPr>
              <a:t> March 2020; tightening IPC protocols at border entry points 4 months before our Index Case; b) we strengthened development cooperation</a:t>
            </a:r>
          </a:p>
          <a:p>
            <a:pPr algn="ctr"/>
            <a:endParaRPr lang="en-US" sz="2200" dirty="0"/>
          </a:p>
        </p:txBody>
      </p:sp>
      <p:pic>
        <p:nvPicPr>
          <p:cNvPr id="1030" name="Picture 6" descr="Ebola Virus Epidemiology">
            <a:extLst>
              <a:ext uri="{FF2B5EF4-FFF2-40B4-BE49-F238E27FC236}">
                <a16:creationId xmlns:a16="http://schemas.microsoft.com/office/drawing/2014/main" id="{B0B052E0-B3A7-4403-BA95-93780C389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89" y="15982"/>
            <a:ext cx="5228119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SD Manuals COVID-19 Information and Resources - MSD Manual Consumer Version">
            <a:extLst>
              <a:ext uri="{FF2B5EF4-FFF2-40B4-BE49-F238E27FC236}">
                <a16:creationId xmlns:a16="http://schemas.microsoft.com/office/drawing/2014/main" id="{85CF26C4-D8F1-41EB-8612-B0D7D4AA2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89" y="5338411"/>
            <a:ext cx="5228119" cy="151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504C6BD4-6AEA-4DED-B00E-62A0CFAA106B}"/>
              </a:ext>
            </a:extLst>
          </p:cNvPr>
          <p:cNvSpPr/>
          <p:nvPr/>
        </p:nvSpPr>
        <p:spPr>
          <a:xfrm>
            <a:off x="9119937" y="1097280"/>
            <a:ext cx="611204" cy="532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76A008F2-A8B4-4816-B3D1-4BE6CB22AE0A}"/>
              </a:ext>
            </a:extLst>
          </p:cNvPr>
          <p:cNvSpPr/>
          <p:nvPr/>
        </p:nvSpPr>
        <p:spPr>
          <a:xfrm>
            <a:off x="9115125" y="5399773"/>
            <a:ext cx="611204" cy="532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A49D9F-4DD5-4C81-AD86-387B3186E8CA}"/>
              </a:ext>
            </a:extLst>
          </p:cNvPr>
          <p:cNvSpPr/>
          <p:nvPr/>
        </p:nvSpPr>
        <p:spPr>
          <a:xfrm>
            <a:off x="8811932" y="120315"/>
            <a:ext cx="1198346" cy="561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Ebola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DF0534-AA5F-4ED5-9977-C91BD5E23D15}"/>
              </a:ext>
            </a:extLst>
          </p:cNvPr>
          <p:cNvSpPr/>
          <p:nvPr/>
        </p:nvSpPr>
        <p:spPr>
          <a:xfrm>
            <a:off x="8624224" y="6028130"/>
            <a:ext cx="1458233" cy="561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COVID</a:t>
            </a:r>
          </a:p>
        </p:txBody>
      </p:sp>
    </p:spTree>
    <p:extLst>
      <p:ext uri="{BB962C8B-B14F-4D97-AF65-F5344CB8AC3E}">
        <p14:creationId xmlns:p14="http://schemas.microsoft.com/office/powerpoint/2010/main" val="418784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13" grpId="0" animBg="1"/>
      <p:bldP spid="9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CD2E-D2E3-4450-AE11-69BCB84C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55"/>
            <a:ext cx="12158308" cy="51414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GB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What advice to share with African countries presenting a VNR in 2022?</a:t>
            </a:r>
            <a:endParaRPr lang="en-GB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516E-EBA2-447B-845E-3DF821DF6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533401"/>
            <a:ext cx="5372099" cy="6324599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200" dirty="0">
                <a:solidFill>
                  <a:srgbClr val="FFFF00"/>
                </a:solidFill>
              </a:rPr>
              <a:t>While COVID restriction appears to be easing out, funding VNRs could remain a challenge for LDCs, as we encountered in 2021. </a:t>
            </a:r>
            <a:r>
              <a:rPr lang="en-US" sz="2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Therefore</a:t>
            </a:r>
            <a:r>
              <a:rPr lang="en-US" sz="2200" dirty="0">
                <a:solidFill>
                  <a:srgbClr val="FFFF00"/>
                </a:solidFill>
              </a:rPr>
              <a:t>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Central governments should strengthen cooperation with development partners to support the 2022 processes; as well as cooperation within the public sector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Utilise existing structures of CSOs/NGOs at district and community levels to collect data/organise consultations on progress in the implementation.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Utilise existing (secondary information), such as Annual Progress Reports on implementation of NDPs &amp; other sources, including relevant studies &amp; surveys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b="1" dirty="0">
                <a:solidFill>
                  <a:srgbClr val="FFFF00"/>
                </a:solidFill>
              </a:rPr>
              <a:t>Some VNR Data tools</a:t>
            </a:r>
            <a:r>
              <a:rPr lang="en-US" sz="2200" dirty="0">
                <a:solidFill>
                  <a:schemeClr val="bg1"/>
                </a:solidFill>
              </a:rPr>
              <a:t>: Rapid Impact </a:t>
            </a:r>
            <a:r>
              <a:rPr lang="en-US" sz="2200" dirty="0" err="1">
                <a:solidFill>
                  <a:schemeClr val="bg1"/>
                </a:solidFill>
              </a:rPr>
              <a:t>Evaluatns</a:t>
            </a:r>
            <a:r>
              <a:rPr lang="en-US" sz="2200" dirty="0">
                <a:solidFill>
                  <a:schemeClr val="bg1"/>
                </a:solidFill>
              </a:rPr>
              <a:t>., UNICEF U-Report Technology; </a:t>
            </a:r>
          </a:p>
          <a:p>
            <a:pPr marL="0" indent="0">
              <a:spcAft>
                <a:spcPts val="1800"/>
              </a:spcAft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endParaRPr lang="en-US" sz="22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0374A-B1B2-4E50-97DC-4EE64805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7ADD23-64FF-492C-A729-677D3BCEF94F}"/>
              </a:ext>
            </a:extLst>
          </p:cNvPr>
          <p:cNvSpPr/>
          <p:nvPr/>
        </p:nvSpPr>
        <p:spPr>
          <a:xfrm>
            <a:off x="5372100" y="533401"/>
            <a:ext cx="6786210" cy="631016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 startAt="5"/>
            </a:pP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spcAft>
                <a:spcPts val="1800"/>
              </a:spcAft>
            </a:pPr>
            <a:endParaRPr lang="en-US" sz="2200" dirty="0">
              <a:solidFill>
                <a:schemeClr val="bg1"/>
              </a:solidFill>
            </a:endParaRP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</a:rPr>
              <a:t>qualitative questionnaire to various stakeholders;  My World Survey—UN Global Security for a Better World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FFFF00"/>
                </a:solidFill>
              </a:rPr>
              <a:t>Focus of the 2022 VNR Reports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 The Reports could focus on a few SDGs. S/Leone’s 2019 and 2021 VNRs principally focused on its 2 accelerator SDGs 4 and 16, while providing basic updates on others.   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You can make your report evaluative, focusing on key policy action results under 1 or 2 SDGs.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FFFF00"/>
                </a:solidFill>
              </a:rPr>
              <a:t>Virtual presentation from capital, as we did in 2021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Make sure you prepare backup presentations to send to the UN ahead: audiovisual PowerPoint presentations with technical notes are crucial to cushion any unforeseen technical hitches.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Technical staff should be alert with multiple laptop computers connected online to provide backups to the equipment used by the presenter. </a:t>
            </a:r>
          </a:p>
          <a:p>
            <a:pPr marL="342900" indent="-342900">
              <a:buFont typeface="+mj-lt"/>
              <a:buAutoNum type="arabicPeriod"/>
            </a:pPr>
            <a:endParaRPr lang="en-US" sz="2200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200" u="sng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200" u="sng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200" u="sng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200" u="sng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200" u="sng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200" u="sng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200" u="sng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200" u="sng" dirty="0">
              <a:solidFill>
                <a:schemeClr val="bg1"/>
              </a:solidFill>
            </a:endParaRPr>
          </a:p>
          <a:p>
            <a:pPr algn="ctr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0585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00B9-6F27-4388-8E61-F103FF2FD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4800" cy="473075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Arial Black" panose="020B0A04020102020204" pitchFamily="34" charset="0"/>
              </a:rPr>
              <a:t>My World Survey: UN Global Security for a Better World</a:t>
            </a:r>
            <a:br>
              <a:rPr lang="en-US" sz="3000" b="1" dirty="0">
                <a:latin typeface="Arial Black" panose="020B0A04020102020204" pitchFamily="34" charset="0"/>
              </a:rPr>
            </a:br>
            <a:endParaRPr lang="en-US" sz="3000" b="1" dirty="0">
              <a:latin typeface="Arial Black" panose="020B0A040201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6E9A2-7E4F-47D2-8085-1C91AD02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www.aprm-au.org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2065B-D354-420F-A56B-1C737021D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89DF9-FD5E-428C-9220-509E8332E67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C2939F-B20D-4371-8856-576BE8C14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095" y="1695666"/>
            <a:ext cx="4723809" cy="3466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C1308-E4D5-47C6-AE72-91E5E53E3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400"/>
            <a:ext cx="899159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5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CD2E-D2E3-4450-AE11-69BCB84C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54"/>
            <a:ext cx="12192000" cy="7730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What are the main pieces of advice to share with African countries presenting a VNR in 2022?</a:t>
            </a:r>
            <a:endParaRPr lang="en-GB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516E-EBA2-447B-845E-3DF821DF6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943090"/>
            <a:ext cx="6047958" cy="427393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200" dirty="0">
                <a:solidFill>
                  <a:schemeClr val="bg1"/>
                </a:solidFill>
              </a:rPr>
              <a:t>Distribution of 2019 VNR Delegates to the HLPF</a:t>
            </a:r>
          </a:p>
          <a:p>
            <a:pPr>
              <a:spcAft>
                <a:spcPts val="1800"/>
              </a:spcAft>
            </a:pPr>
            <a:endParaRPr lang="en-US" sz="22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0374A-B1B2-4E50-97DC-4EE64805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78FF924-C669-4EC5-9175-CAAE7867E4F9}"/>
              </a:ext>
            </a:extLst>
          </p:cNvPr>
          <p:cNvSpPr/>
          <p:nvPr/>
        </p:nvSpPr>
        <p:spPr>
          <a:xfrm>
            <a:off x="0" y="792268"/>
            <a:ext cx="12173821" cy="11281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 further testimony on the need for increased cooperation in the VNR processes:                     From S/Leone’s 2019 VNR distribution of delegates to the UN HLPF and </a:t>
            </a:r>
          </a:p>
          <a:p>
            <a:pPr algn="ctr"/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sources of funding the delegates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83D9CB-5AAD-4F47-8D78-05BAD174E301}"/>
              </a:ext>
            </a:extLst>
          </p:cNvPr>
          <p:cNvSpPr txBox="1">
            <a:spLocks/>
          </p:cNvSpPr>
          <p:nvPr/>
        </p:nvSpPr>
        <p:spPr>
          <a:xfrm>
            <a:off x="6096000" y="1956335"/>
            <a:ext cx="6077821" cy="42739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bg1"/>
                </a:solidFill>
              </a:rPr>
              <a:t>Distribution of sources of Funding Delegates</a:t>
            </a:r>
          </a:p>
          <a:p>
            <a:pPr>
              <a:spcAft>
                <a:spcPts val="1800"/>
              </a:spcAft>
            </a:pPr>
            <a:endParaRPr lang="en-US" sz="22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endParaRPr lang="en-US" sz="22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55F3408-C568-4525-A175-08B5FFD8064B}"/>
              </a:ext>
            </a:extLst>
          </p:cNvPr>
          <p:cNvGraphicFramePr>
            <a:graphicFrameLocks noGrp="1"/>
          </p:cNvGraphicFramePr>
          <p:nvPr/>
        </p:nvGraphicFramePr>
        <p:xfrm>
          <a:off x="1" y="2393170"/>
          <a:ext cx="6047959" cy="44455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6941">
                  <a:extLst>
                    <a:ext uri="{9D8B030D-6E8A-4147-A177-3AD203B41FA5}">
                      <a16:colId xmlns:a16="http://schemas.microsoft.com/office/drawing/2014/main" val="1520306322"/>
                    </a:ext>
                  </a:extLst>
                </a:gridCol>
                <a:gridCol w="1040509">
                  <a:extLst>
                    <a:ext uri="{9D8B030D-6E8A-4147-A177-3AD203B41FA5}">
                      <a16:colId xmlns:a16="http://schemas.microsoft.com/office/drawing/2014/main" val="195068991"/>
                    </a:ext>
                  </a:extLst>
                </a:gridCol>
                <a:gridCol w="1040509">
                  <a:extLst>
                    <a:ext uri="{9D8B030D-6E8A-4147-A177-3AD203B41FA5}">
                      <a16:colId xmlns:a16="http://schemas.microsoft.com/office/drawing/2014/main" val="3486869975"/>
                    </a:ext>
                  </a:extLst>
                </a:gridCol>
              </a:tblGrid>
              <a:tr h="8891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Delegates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#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235049"/>
                  </a:ext>
                </a:extLst>
              </a:tr>
              <a:tr h="8891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Central Government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48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355595"/>
                  </a:ext>
                </a:extLst>
              </a:tr>
              <a:tr h="8891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CSOs/NGOs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42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18391"/>
                  </a:ext>
                </a:extLst>
              </a:tr>
              <a:tr h="8891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Private/Research Institutions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10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543284"/>
                  </a:ext>
                </a:extLst>
              </a:tr>
              <a:tr h="88911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>
                          <a:effectLst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31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100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94715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D8344E-0F17-4C7E-AA8B-ACB6AC84FD27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419660"/>
          <a:ext cx="6096000" cy="4445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8452">
                  <a:extLst>
                    <a:ext uri="{9D8B030D-6E8A-4147-A177-3AD203B41FA5}">
                      <a16:colId xmlns:a16="http://schemas.microsoft.com/office/drawing/2014/main" val="542573430"/>
                    </a:ext>
                  </a:extLst>
                </a:gridCol>
                <a:gridCol w="1048774">
                  <a:extLst>
                    <a:ext uri="{9D8B030D-6E8A-4147-A177-3AD203B41FA5}">
                      <a16:colId xmlns:a16="http://schemas.microsoft.com/office/drawing/2014/main" val="1486057575"/>
                    </a:ext>
                  </a:extLst>
                </a:gridCol>
                <a:gridCol w="1048774">
                  <a:extLst>
                    <a:ext uri="{9D8B030D-6E8A-4147-A177-3AD203B41FA5}">
                      <a16:colId xmlns:a16="http://schemas.microsoft.com/office/drawing/2014/main" val="2863151023"/>
                    </a:ext>
                  </a:extLst>
                </a:gridCol>
              </a:tblGrid>
              <a:tr h="6350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Sources of funding Delegates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749488"/>
                  </a:ext>
                </a:extLst>
              </a:tr>
              <a:tr h="6350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Central Government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844637"/>
                  </a:ext>
                </a:extLst>
              </a:tr>
              <a:tr h="6350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Donor Agencies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888985"/>
                  </a:ext>
                </a:extLst>
              </a:tr>
              <a:tr h="6350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CSOs/NGOs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4942"/>
                  </a:ext>
                </a:extLst>
              </a:tr>
              <a:tr h="6350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Government/CSOs/NGOs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4078303"/>
                  </a:ext>
                </a:extLst>
              </a:tr>
              <a:tr h="6350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Private/Research Institutions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5684"/>
                  </a:ext>
                </a:extLst>
              </a:tr>
              <a:tr h="6350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3175" marR="3175" marT="317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723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16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CD2E-D2E3-4450-AE11-69BCB84C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54"/>
            <a:ext cx="12192000" cy="7730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How can the VLRs contribute to robust and inclusive national and regional review processes?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516E-EBA2-447B-845E-3DF821DF6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92270"/>
            <a:ext cx="5044108" cy="6065730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We have not done an exclusive VLR before; we are doing the first one this year, 2022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However, all 3 VNRs we have done had </a:t>
            </a:r>
            <a:r>
              <a:rPr lang="en-US" sz="2200" dirty="0">
                <a:solidFill>
                  <a:srgbClr val="FFFF00"/>
                </a:solidFill>
              </a:rPr>
              <a:t>local review content</a:t>
            </a:r>
            <a:r>
              <a:rPr lang="en-US" sz="2200" dirty="0">
                <a:solidFill>
                  <a:schemeClr val="bg1"/>
                </a:solidFill>
              </a:rPr>
              <a:t>, gauging community response on SDG progress at local level </a:t>
            </a:r>
            <a:r>
              <a:rPr lang="en-US" sz="2200" dirty="0">
                <a:solidFill>
                  <a:srgbClr val="FFFF00"/>
                </a:solidFill>
              </a:rPr>
              <a:t>with a clear research  instrument (questionnaire)</a:t>
            </a:r>
            <a:r>
              <a:rPr lang="en-US" sz="2200" dirty="0">
                <a:solidFill>
                  <a:schemeClr val="bg1"/>
                </a:solidFill>
              </a:rPr>
              <a:t> administered by CSOs/NGOs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VLRs are critical, especially in a decentralised governance system, in that service delivery tangibly takes place at local/community level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Ascertaining how effective the delivery mechanism is at that level is critical to any VNR or VRR processes</a:t>
            </a:r>
          </a:p>
          <a:p>
            <a:pPr marL="0" indent="0">
              <a:spcAft>
                <a:spcPts val="1800"/>
              </a:spcAft>
              <a:buNone/>
            </a:pPr>
            <a:endParaRPr lang="en-US" sz="22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endParaRPr lang="en-US" sz="22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0374A-B1B2-4E50-97DC-4EE64805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AC5EC2-C870-481C-B1FE-66BAE4BAD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109" y="781474"/>
            <a:ext cx="7358844" cy="60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5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CD2E-D2E3-4450-AE11-69BCB84C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54"/>
            <a:ext cx="12192000" cy="7730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GB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What are key lessons learned in relation to VLRs?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516E-EBA2-447B-845E-3DF821DF6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2270"/>
            <a:ext cx="12191999" cy="6065730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200" dirty="0">
                <a:solidFill>
                  <a:srgbClr val="FFFF00"/>
                </a:solidFill>
              </a:rPr>
              <a:t>While we have not done an exclusive VLR before to share effective lessons from the process, it is important to not that: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It is crucial that all National or Regional Reviews should capture “local content”, even if exclusive VLRs are not undertaken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Each time we did a VNR in Sierra Leone, we administered a research instrument to gauge the perception of the people at local level as to how well they thought their districts/communities had done in the implementation of the SDGs, asking specific, relevant questions drawn from SDGs targets and indicators domesticated.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sz="2200" dirty="0">
                <a:solidFill>
                  <a:schemeClr val="bg1"/>
                </a:solidFill>
              </a:rPr>
              <a:t>This has been extremely helpful in providing information on SDGs status where data was absent to report progress at outcome/impact indicator level</a:t>
            </a:r>
          </a:p>
          <a:p>
            <a:pPr>
              <a:spcAft>
                <a:spcPts val="1800"/>
              </a:spcAft>
            </a:pPr>
            <a:endParaRPr lang="en-US" sz="22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0374A-B1B2-4E50-97DC-4EE64805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5CD2E-D2E3-4450-AE11-69BCB84CA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54"/>
            <a:ext cx="12192000" cy="7730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GB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1516E-EBA2-447B-845E-3DF821DF6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2270"/>
            <a:ext cx="12191999" cy="6065730"/>
          </a:xfrm>
          <a:solidFill>
            <a:srgbClr val="002060"/>
          </a:solidFill>
        </p:spPr>
        <p:txBody>
          <a:bodyPr>
            <a:no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endParaRPr lang="en-US" sz="2200" dirty="0">
              <a:solidFill>
                <a:schemeClr val="bg1"/>
              </a:solidFill>
            </a:endParaRPr>
          </a:p>
          <a:p>
            <a:pPr marL="0" indent="0" algn="ctr">
              <a:spcAft>
                <a:spcPts val="1800"/>
              </a:spcAft>
              <a:buNone/>
            </a:pPr>
            <a:r>
              <a:rPr lang="en-US" sz="3600" dirty="0">
                <a:solidFill>
                  <a:schemeClr val="bg1"/>
                </a:solidFill>
              </a:rPr>
              <a:t>Voluntary Review processes are worthy of sustaining because our experience shows that they are invaluable instruments to strengthen legitimacy of local and national planning and delivery processes</a:t>
            </a:r>
          </a:p>
          <a:p>
            <a:pPr marL="0" indent="0" algn="ctr">
              <a:spcAft>
                <a:spcPts val="1800"/>
              </a:spcAft>
              <a:buNone/>
            </a:pPr>
            <a:r>
              <a:rPr lang="en-US" sz="3600" dirty="0">
                <a:solidFill>
                  <a:schemeClr val="bg1"/>
                </a:solidFill>
              </a:rPr>
              <a:t>They bring about a better appreciation of state service delivery efforts while promoting peace and social cohesion, with the active involvement of CSOs/NGOs and the people themselves</a:t>
            </a:r>
          </a:p>
          <a:p>
            <a:pPr algn="ctr">
              <a:spcAft>
                <a:spcPts val="1800"/>
              </a:spcAft>
            </a:pPr>
            <a:endParaRPr lang="en-US" sz="3600" dirty="0">
              <a:solidFill>
                <a:schemeClr val="bg1"/>
              </a:solidFill>
            </a:endParaRPr>
          </a:p>
          <a:p>
            <a:pPr>
              <a:spcAft>
                <a:spcPts val="1800"/>
              </a:spcAft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80374A-B1B2-4E50-97DC-4EE648056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761CE-D9A6-4E5B-BB85-50115038439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7599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1048</Words>
  <Application>Microsoft Office PowerPoint</Application>
  <PresentationFormat>Widescreen</PresentationFormat>
  <Paragraphs>123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 DELANEY</vt:lpstr>
      <vt:lpstr>Arial</vt:lpstr>
      <vt:lpstr>Arial Black</vt:lpstr>
      <vt:lpstr>Calibri</vt:lpstr>
      <vt:lpstr>Calibri Light</vt:lpstr>
      <vt:lpstr>Times New Roman</vt:lpstr>
      <vt:lpstr>Custom Design</vt:lpstr>
      <vt:lpstr>Office Theme</vt:lpstr>
      <vt:lpstr>PowerPoint Presentation</vt:lpstr>
      <vt:lpstr>Outline </vt:lpstr>
      <vt:lpstr>How do you assess VNRs 2021: did they reflect special or outstanding content due to the COVID-19 pandemic? </vt:lpstr>
      <vt:lpstr>What advice to share with African countries presenting a VNR in 2022?</vt:lpstr>
      <vt:lpstr>My World Survey: UN Global Security for a Better World </vt:lpstr>
      <vt:lpstr>What are the main pieces of advice to share with African countries presenting a VNR in 2022?</vt:lpstr>
      <vt:lpstr>How can the VLRs contribute to robust and inclusive national and regional review processes? </vt:lpstr>
      <vt:lpstr>What are key lessons learned in relation to VLRs?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Sampson Osei</dc:creator>
  <cp:lastModifiedBy>Benedicte Francoise Niviere</cp:lastModifiedBy>
  <cp:revision>40</cp:revision>
  <dcterms:created xsi:type="dcterms:W3CDTF">2020-08-29T14:30:51Z</dcterms:created>
  <dcterms:modified xsi:type="dcterms:W3CDTF">2022-04-19T11:24:03Z</dcterms:modified>
</cp:coreProperties>
</file>