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470" r:id="rId2"/>
    <p:sldId id="311" r:id="rId3"/>
    <p:sldId id="471" r:id="rId4"/>
    <p:sldId id="472" r:id="rId5"/>
    <p:sldId id="473" r:id="rId6"/>
    <p:sldId id="474" r:id="rId7"/>
    <p:sldId id="475" r:id="rId8"/>
    <p:sldId id="476" r:id="rId9"/>
    <p:sldId id="450" r:id="rId10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A"/>
    <a:srgbClr val="DD1367"/>
    <a:srgbClr val="FD6925"/>
    <a:srgbClr val="7B1333"/>
    <a:srgbClr val="D04202"/>
    <a:srgbClr val="214483"/>
    <a:srgbClr val="169DD8"/>
    <a:srgbClr val="1A3668"/>
    <a:srgbClr val="B50F52"/>
    <a:srgbClr val="A21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6247" autoAdjust="0"/>
  </p:normalViewPr>
  <p:slideViewPr>
    <p:cSldViewPr snapToGrid="0" showGuides="1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241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33701D-4330-4EE7-9BF0-6431F8E2A6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CF998-A782-4C8A-8747-A2CA7D048A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C422E-181F-4E69-B889-4841EA1EE446}" type="datetimeFigureOut">
              <a:rPr lang="en-ID" smtClean="0"/>
              <a:t>19/04/2022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3B75D-11DD-4E29-B21A-3BEFD7843A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2A97F-C387-40BF-A80D-9B120372ED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1A19D-7FE1-442D-97C1-2F2B47ADDD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6763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B7041-6594-4BE2-8703-78B4E00C91E5}" type="datetimeFigureOut">
              <a:rPr lang="en-ID" smtClean="0"/>
              <a:t>19/04/2022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E837E-594B-4F0F-92F5-F20D4296AC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832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Atelier avec </a:t>
            </a:r>
            <a:r>
              <a:rPr lang="en-US" sz="1200" dirty="0" err="1"/>
              <a:t>plusieurs</a:t>
            </a:r>
            <a:r>
              <a:rPr lang="en-US" sz="1200" dirty="0"/>
              <a:t> parties </a:t>
            </a:r>
            <a:r>
              <a:rPr lang="en-US" sz="1200" dirty="0" err="1"/>
              <a:t>prenantes</a:t>
            </a:r>
            <a:r>
              <a:rPr lang="en-US" sz="1200" dirty="0"/>
              <a:t> (</a:t>
            </a:r>
            <a:r>
              <a:rPr lang="en-US" sz="1200" dirty="0" err="1"/>
              <a:t>Ministères</a:t>
            </a:r>
            <a:r>
              <a:rPr lang="en-US" sz="1200" dirty="0"/>
              <a:t>, Sections de </a:t>
            </a:r>
            <a:r>
              <a:rPr lang="en-US" sz="1200" dirty="0" err="1"/>
              <a:t>l’UNICEF</a:t>
            </a:r>
            <a:r>
              <a:rPr lang="en-US" sz="1200" dirty="0"/>
              <a:t>, SP/REFES, ISTEEBU, PAM, </a:t>
            </a:r>
            <a:r>
              <a:rPr lang="en-US" sz="1200" dirty="0" err="1"/>
              <a:t>l’Université</a:t>
            </a:r>
            <a:r>
              <a:rPr lang="en-US" sz="1200" dirty="0"/>
              <a:t> de Burundi, </a:t>
            </a:r>
            <a:r>
              <a:rPr lang="en-US" sz="1200" dirty="0" err="1"/>
              <a:t>etc</a:t>
            </a:r>
            <a:r>
              <a:rPr lang="en-US" sz="1200" dirty="0"/>
              <a:t>) pour </a:t>
            </a:r>
            <a:r>
              <a:rPr lang="en-US" sz="1200" dirty="0" err="1"/>
              <a:t>choisir</a:t>
            </a:r>
            <a:r>
              <a:rPr lang="en-US" sz="1200" dirty="0"/>
              <a:t> les dimensions et </a:t>
            </a:r>
            <a:r>
              <a:rPr lang="en-US" sz="1200" dirty="0" err="1"/>
              <a:t>indicateurs</a:t>
            </a:r>
            <a:r>
              <a:rPr lang="en-US" sz="1200" dirty="0"/>
              <a:t> qui </a:t>
            </a:r>
            <a:r>
              <a:rPr lang="en-US" sz="1200" dirty="0" err="1"/>
              <a:t>représente</a:t>
            </a:r>
            <a:r>
              <a:rPr lang="en-US" sz="1200" dirty="0"/>
              <a:t> la </a:t>
            </a:r>
            <a:r>
              <a:rPr lang="en-US" sz="1200" dirty="0" err="1"/>
              <a:t>pauvreté</a:t>
            </a:r>
            <a:r>
              <a:rPr lang="en-US" sz="1200" dirty="0"/>
              <a:t> chez </a:t>
            </a:r>
            <a:r>
              <a:rPr lang="en-US" sz="1200" dirty="0" err="1"/>
              <a:t>l’enfant</a:t>
            </a:r>
            <a:r>
              <a:rPr lang="en-US" sz="1200" dirty="0"/>
              <a:t> </a:t>
            </a:r>
            <a:r>
              <a:rPr lang="en-US" sz="1200" dirty="0" err="1"/>
              <a:t>burundais</a:t>
            </a:r>
            <a:r>
              <a:rPr lang="en-US" sz="1200" dirty="0"/>
              <a:t> en se </a:t>
            </a:r>
            <a:r>
              <a:rPr lang="en-US" sz="1200" dirty="0" err="1"/>
              <a:t>basant</a:t>
            </a:r>
            <a:r>
              <a:rPr lang="en-US" sz="1200" dirty="0"/>
              <a:t> </a:t>
            </a:r>
            <a:r>
              <a:rPr lang="en-US" sz="1200" dirty="0" err="1"/>
              <a:t>sur</a:t>
            </a:r>
            <a:r>
              <a:rPr lang="en-US" sz="1200" dirty="0"/>
              <a:t> les bases de </a:t>
            </a:r>
            <a:r>
              <a:rPr lang="en-US" sz="1200" dirty="0" err="1"/>
              <a:t>données</a:t>
            </a:r>
            <a:r>
              <a:rPr lang="en-US" sz="1200" dirty="0"/>
              <a:t> ECVMB</a:t>
            </a:r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Outline – MODA objective – Methodology – Country case – Conclusion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6B03EB-39E2-4C45-8C87-68E76E57EB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3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6" r="28125" b="71415"/>
          <a:stretch/>
        </p:blipFill>
        <p:spPr>
          <a:xfrm rot="16200000">
            <a:off x="-2933700" y="2933700"/>
            <a:ext cx="6858003" cy="990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0"/>
            <a:ext cx="17716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67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45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7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413" y="3068961"/>
            <a:ext cx="10177131" cy="1470025"/>
          </a:xfrm>
        </p:spPr>
        <p:txBody>
          <a:bodyPr>
            <a:noAutofit/>
          </a:bodyPr>
          <a:lstStyle>
            <a:lvl1pPr algn="l"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963" y="4221088"/>
            <a:ext cx="10166581" cy="720080"/>
          </a:xfrm>
        </p:spPr>
        <p:txBody>
          <a:bodyPr>
            <a:normAutofit/>
          </a:bodyPr>
          <a:lstStyle>
            <a:lvl1pPr marL="0" indent="0" algn="l">
              <a:buNone/>
              <a:defRPr sz="4000">
                <a:solidFill>
                  <a:srgbClr val="5302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de-D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14918" y="5013325"/>
            <a:ext cx="10176933" cy="1079500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85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6" r="28125" b="71415"/>
          <a:stretch/>
        </p:blipFill>
        <p:spPr>
          <a:xfrm rot="16200000">
            <a:off x="-2933700" y="2933700"/>
            <a:ext cx="6858003" cy="990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0"/>
            <a:ext cx="17716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68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6" r="28125" b="71415"/>
          <a:stretch/>
        </p:blipFill>
        <p:spPr>
          <a:xfrm rot="16200000">
            <a:off x="-2933700" y="2933700"/>
            <a:ext cx="6858003" cy="9906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0"/>
            <a:ext cx="17716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9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70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14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41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9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7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7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l="6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7C700-CE4A-4CC4-B546-E5DBFC9FA631}" type="datetimeFigureOut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19/4/2022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EB3FE-167E-49D1-918A-92E5CB4009B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77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68" y="365124"/>
            <a:ext cx="10297732" cy="52114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Promoting Gender Equality and Women Empowerment in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Eswatini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Z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84956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94402" y="259842"/>
            <a:ext cx="9305020" cy="91122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PRESENTATION OUTLINE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4402" y="1499307"/>
            <a:ext cx="11178862" cy="2036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6" indent="-28575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6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94402" y="2028617"/>
            <a:ext cx="852243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6" indent="-285750" algn="just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Background</a:t>
            </a:r>
          </a:p>
          <a:p>
            <a:pPr marL="285750" lvl="6" indent="-285750" algn="just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Good practices of women engagement in policy making</a:t>
            </a:r>
          </a:p>
          <a:p>
            <a:pPr marL="285750" lvl="6" indent="-285750" algn="just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Good practices supporting women and girls to participate meaningfully in formal economic activities</a:t>
            </a:r>
          </a:p>
          <a:p>
            <a:pPr marL="285750" lvl="6" indent="-285750" algn="just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Good practices of improving access to productive resources (e.g. Land and credit) for women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809" y="0"/>
            <a:ext cx="1498975" cy="117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2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8" y="365125"/>
            <a:ext cx="10310611" cy="1325563"/>
          </a:xfrm>
        </p:spPr>
        <p:txBody>
          <a:bodyPr>
            <a:normAutofit/>
          </a:bodyPr>
          <a:lstStyle/>
          <a:p>
            <a:r>
              <a:rPr lang="en-ZA" sz="3600" b="1" dirty="0"/>
              <a:t>Back 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8" y="1825625"/>
            <a:ext cx="10310612" cy="4351338"/>
          </a:xfrm>
        </p:spPr>
        <p:txBody>
          <a:bodyPr>
            <a:normAutofit fontScale="92500"/>
          </a:bodyPr>
          <a:lstStyle/>
          <a:p>
            <a:r>
              <a:rPr lang="en-GB" dirty="0" err="1"/>
              <a:t>Eswatini</a:t>
            </a:r>
            <a:r>
              <a:rPr lang="en-GB" dirty="0"/>
              <a:t> is committed to working towards achieving the SDGs by 2030. </a:t>
            </a:r>
          </a:p>
          <a:p>
            <a:r>
              <a:rPr lang="en-GB" dirty="0"/>
              <a:t>The country has been making good progress in terms of </a:t>
            </a:r>
            <a:r>
              <a:rPr lang="en-GB" b="1" i="1" dirty="0"/>
              <a:t>improving the participation of women in policy formulation, in decision making (</a:t>
            </a:r>
            <a:r>
              <a:rPr lang="en-GB" i="1" dirty="0"/>
              <a:t>particularly at political level</a:t>
            </a:r>
            <a:r>
              <a:rPr lang="en-GB" b="1" i="1" dirty="0"/>
              <a:t>), in economic activity (</a:t>
            </a:r>
            <a:r>
              <a:rPr lang="en-GB" i="1" dirty="0"/>
              <a:t>measures to enable them to enter formal economy</a:t>
            </a:r>
            <a:r>
              <a:rPr lang="en-GB" b="1" i="1" dirty="0"/>
              <a:t>) and securing their rights to economic resources (</a:t>
            </a:r>
            <a:r>
              <a:rPr lang="en-GB" i="1" dirty="0"/>
              <a:t>land and finance</a:t>
            </a:r>
            <a:r>
              <a:rPr lang="en-GB" b="1" i="1" dirty="0"/>
              <a:t>).</a:t>
            </a:r>
          </a:p>
          <a:p>
            <a:r>
              <a:rPr lang="en-GB" dirty="0"/>
              <a:t>Commitment  to a number of </a:t>
            </a:r>
            <a:r>
              <a:rPr lang="en-GB" b="1" i="1" dirty="0"/>
              <a:t>regional</a:t>
            </a:r>
            <a:r>
              <a:rPr lang="en-GB" dirty="0"/>
              <a:t> and </a:t>
            </a:r>
            <a:r>
              <a:rPr lang="en-GB" b="1" i="1" dirty="0"/>
              <a:t>international instruments </a:t>
            </a:r>
            <a:r>
              <a:rPr lang="en-GB" dirty="0"/>
              <a:t>to promote gender equality, including the </a:t>
            </a:r>
            <a:r>
              <a:rPr lang="en-GB" b="1" i="1" dirty="0"/>
              <a:t>Convention for the Elimination of All Forms of Discrimination against Women</a:t>
            </a:r>
            <a:r>
              <a:rPr lang="en-GB" dirty="0"/>
              <a:t> (CEDAW), which </a:t>
            </a:r>
            <a:r>
              <a:rPr lang="en-GB" dirty="0" err="1"/>
              <a:t>Eswatini</a:t>
            </a:r>
            <a:r>
              <a:rPr lang="en-GB" dirty="0"/>
              <a:t> ratified without reservation, and the Southern African Development Community (SADC) </a:t>
            </a:r>
            <a:r>
              <a:rPr lang="en-GB" b="1" i="1" dirty="0"/>
              <a:t>Declaration on Gender and Development</a:t>
            </a:r>
            <a:r>
              <a:rPr lang="en-GB" dirty="0"/>
              <a:t>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96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46" y="365125"/>
            <a:ext cx="10284854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Good Practices of Women Engagement in Policy Making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946" y="1825625"/>
            <a:ext cx="10284854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 an </a:t>
            </a:r>
            <a:r>
              <a:rPr lang="en-GB" dirty="0" err="1"/>
              <a:t>endeavor</a:t>
            </a:r>
            <a:r>
              <a:rPr lang="en-GB" dirty="0"/>
              <a:t> to ensure participation of Women in decision making processes or to reach the national target of 30 percent women representation in parliament government endorsed the </a:t>
            </a:r>
            <a:r>
              <a:rPr lang="en-GB" b="1" i="1" dirty="0"/>
              <a:t>2018 Election of Women Act</a:t>
            </a:r>
            <a:r>
              <a:rPr lang="en-GB" dirty="0"/>
              <a:t>. </a:t>
            </a:r>
          </a:p>
          <a:p>
            <a:r>
              <a:rPr lang="en-GB" dirty="0"/>
              <a:t>This Act is designed to </a:t>
            </a:r>
            <a:r>
              <a:rPr lang="en-GB" dirty="0" err="1"/>
              <a:t>fullfill</a:t>
            </a:r>
            <a:r>
              <a:rPr lang="en-GB" dirty="0"/>
              <a:t> the </a:t>
            </a:r>
            <a:r>
              <a:rPr lang="en-GB" b="1" i="1" dirty="0"/>
              <a:t>constitutional requirement </a:t>
            </a:r>
            <a:r>
              <a:rPr lang="en-GB" dirty="0"/>
              <a:t>for quotas for the representation of </a:t>
            </a:r>
            <a:r>
              <a:rPr lang="en-GB" b="1" i="1" dirty="0"/>
              <a:t>women</a:t>
            </a:r>
            <a:r>
              <a:rPr lang="en-GB" dirty="0"/>
              <a:t> and </a:t>
            </a:r>
            <a:r>
              <a:rPr lang="en-GB" b="1" i="1" dirty="0"/>
              <a:t>marginalized groups</a:t>
            </a:r>
            <a:r>
              <a:rPr lang="en-GB" dirty="0"/>
              <a:t> in parliament.</a:t>
            </a:r>
          </a:p>
          <a:p>
            <a:r>
              <a:rPr lang="en-GB" dirty="0"/>
              <a:t>During the last national election in 2018, government in collaboration with partners re- enforced the </a:t>
            </a:r>
            <a:r>
              <a:rPr lang="en-GB" b="1" i="1" dirty="0"/>
              <a:t>women election campaign </a:t>
            </a:r>
            <a:r>
              <a:rPr lang="en-GB" dirty="0"/>
              <a:t>before and after the elections to educate the public and change perceptions on empowering women.  </a:t>
            </a:r>
          </a:p>
          <a:p>
            <a:r>
              <a:rPr lang="en-GB" dirty="0"/>
              <a:t>These efforts yielded positive progress with the proportion of seats held by women in the national parliament increasing slightly </a:t>
            </a:r>
            <a:r>
              <a:rPr lang="en-GB" b="1" i="1" dirty="0"/>
              <a:t>from 18 percent in 2013 to 22 percent.</a:t>
            </a:r>
          </a:p>
          <a:p>
            <a:r>
              <a:rPr lang="en-GB" dirty="0"/>
              <a:t>Similarly, women representation in cabinet increased </a:t>
            </a:r>
            <a:r>
              <a:rPr lang="en-GB" b="1" i="1" dirty="0"/>
              <a:t>from 25 percent in 2016 to 29 percent</a:t>
            </a:r>
            <a:r>
              <a:rPr lang="en-GB" dirty="0"/>
              <a:t>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7593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0" y="365125"/>
            <a:ext cx="10323490" cy="1325563"/>
          </a:xfrm>
        </p:spPr>
        <p:txBody>
          <a:bodyPr/>
          <a:lstStyle/>
          <a:p>
            <a:r>
              <a:rPr lang="en-ZA" b="1" dirty="0"/>
              <a:t>Women in decision making positions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4710" y="1828800"/>
            <a:ext cx="6168979" cy="370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1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340" y="1056068"/>
            <a:ext cx="10220459" cy="63462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Good Practices of Women Engagement in Policy Making: Cont.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Reforms in government policy and processes;</a:t>
            </a:r>
          </a:p>
          <a:p>
            <a:pPr lvl="1"/>
            <a:r>
              <a:rPr lang="en-GB" dirty="0"/>
              <a:t>Inclusive and participatory policy development process ensuring engagement of all relevant stakeholders</a:t>
            </a:r>
          </a:p>
          <a:p>
            <a:pPr lvl="1"/>
            <a:r>
              <a:rPr lang="en-GB" dirty="0"/>
              <a:t>Equal representation and participation of both men and women throughout the process.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666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794" y="365125"/>
            <a:ext cx="10375006" cy="1325563"/>
          </a:xfrm>
        </p:spPr>
        <p:txBody>
          <a:bodyPr>
            <a:normAutofit/>
          </a:bodyPr>
          <a:lstStyle/>
          <a:p>
            <a:r>
              <a:rPr lang="en-GB" sz="3600" dirty="0"/>
              <a:t>Good Practices Supporting Women and girls to participate in Formal Economic Activities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825625"/>
            <a:ext cx="10375006" cy="4351338"/>
          </a:xfrm>
        </p:spPr>
        <p:txBody>
          <a:bodyPr>
            <a:normAutofit fontScale="55000" lnSpcReduction="20000"/>
          </a:bodyPr>
          <a:lstStyle/>
          <a:p>
            <a:r>
              <a:rPr lang="en-GB" sz="3600" dirty="0"/>
              <a:t>In the education sector, government continues to provide equal opportunities for both boys and girls to access education under the </a:t>
            </a:r>
            <a:r>
              <a:rPr lang="en-GB" sz="3600" b="1" i="1" dirty="0"/>
              <a:t>Free Primary Education programme</a:t>
            </a:r>
            <a:r>
              <a:rPr lang="en-GB" sz="3600" dirty="0"/>
              <a:t>.</a:t>
            </a:r>
          </a:p>
          <a:p>
            <a:r>
              <a:rPr lang="en-GB" sz="3600" dirty="0"/>
              <a:t>The </a:t>
            </a:r>
            <a:r>
              <a:rPr lang="en-GB" sz="3600" b="1" i="1" dirty="0"/>
              <a:t>2018 National Education and Training Sector policy</a:t>
            </a:r>
            <a:r>
              <a:rPr lang="en-GB" sz="3600" dirty="0"/>
              <a:t> ensures improved access to education for all (high teenage pregnancy levels 2020)</a:t>
            </a:r>
          </a:p>
          <a:p>
            <a:r>
              <a:rPr lang="en-GB" sz="3600" dirty="0"/>
              <a:t>Government through health centres and outreach community services, provides services and information on </a:t>
            </a:r>
            <a:r>
              <a:rPr lang="en-GB" sz="3600" b="1" i="1" dirty="0"/>
              <a:t>sexual and reproductive health</a:t>
            </a:r>
            <a:r>
              <a:rPr lang="en-GB" sz="3600" dirty="0"/>
              <a:t>. Establishment of </a:t>
            </a:r>
            <a:r>
              <a:rPr lang="en-GB" sz="3600" b="1" i="1" dirty="0"/>
              <a:t>home based care centres </a:t>
            </a:r>
            <a:r>
              <a:rPr lang="en-GB" sz="3600" dirty="0"/>
              <a:t>(</a:t>
            </a:r>
            <a:r>
              <a:rPr lang="en-GB" sz="3600" dirty="0" err="1"/>
              <a:t>Gogo</a:t>
            </a:r>
            <a:r>
              <a:rPr lang="en-GB" sz="3600" dirty="0"/>
              <a:t> centres) and </a:t>
            </a:r>
            <a:r>
              <a:rPr lang="en-GB" sz="3600" b="1" i="1" dirty="0"/>
              <a:t>public pre- schools </a:t>
            </a:r>
            <a:r>
              <a:rPr lang="en-GB" sz="3600" dirty="0"/>
              <a:t>which takes care of children while their parents are at work. These have a bearing on women’s ability to participate in economic activity.</a:t>
            </a:r>
          </a:p>
          <a:p>
            <a:r>
              <a:rPr lang="en-GB" sz="3600" b="1" i="1" dirty="0"/>
              <a:t>SME Financing </a:t>
            </a:r>
            <a:r>
              <a:rPr lang="en-GB" sz="3600" dirty="0"/>
              <a:t>(MCIT) , communities and women in particular are supported to organize themselves into business groups, networks and associations and are able to access. Business incubator hubs (RSTP)</a:t>
            </a:r>
          </a:p>
          <a:p>
            <a:r>
              <a:rPr lang="en-GB" sz="3600" b="1" i="1" dirty="0"/>
              <a:t>COVID-19 tests subsidy </a:t>
            </a:r>
            <a:r>
              <a:rPr lang="en-GB" sz="3600" dirty="0"/>
              <a:t>in support of women engaged in informal trade during the pandemic. government provided a E650 subsidy to cushion small and medium enterprises, particularly informal traders which accounts for a significant number of women in the country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6143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62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Good Practices of improving Access to productive resources (e.g. Land and credit) for Women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626" y="1825625"/>
            <a:ext cx="10348174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 </a:t>
            </a:r>
            <a:r>
              <a:rPr lang="en-GB" b="1" i="1" dirty="0"/>
              <a:t>National Constitution of 2005 and Deeds Registry Act 2012 </a:t>
            </a:r>
            <a:r>
              <a:rPr lang="en-GB" dirty="0"/>
              <a:t>which are legal frameworks that guarantee women’s equal rights to land ownership and/or control as men.</a:t>
            </a:r>
          </a:p>
          <a:p>
            <a:r>
              <a:rPr lang="en-GB" dirty="0"/>
              <a:t>Initiated legislative reforms for the promotion and protection of women’s rights in a marriage. These include the amendments to the 1964 Marriage Act (Women’s assets ownership in marriage). </a:t>
            </a:r>
          </a:p>
          <a:p>
            <a:r>
              <a:rPr lang="en-GB" b="1" i="1" dirty="0"/>
              <a:t>Woman Farmer of the year and Business woman of the year campaigns </a:t>
            </a:r>
            <a:r>
              <a:rPr lang="en-GB" dirty="0"/>
              <a:t>through the Ministry of Agriculture in collaboration with the Ministry of Commerce, Industry and Trade that seek to promote women participation in the economy.</a:t>
            </a:r>
          </a:p>
          <a:p>
            <a:r>
              <a:rPr lang="en-GB" dirty="0"/>
              <a:t>Establishment of the </a:t>
            </a:r>
            <a:r>
              <a:rPr lang="en-GB" b="1" i="1" dirty="0"/>
              <a:t>Centres for Financial Inclusion </a:t>
            </a:r>
            <a:r>
              <a:rPr lang="en-GB" dirty="0"/>
              <a:t>which empower vulnerable groups and support them to access finance for business purposes. </a:t>
            </a:r>
          </a:p>
          <a:p>
            <a:r>
              <a:rPr lang="en-GB" dirty="0"/>
              <a:t>Challenges face by the country to improve access to productive resources for women include delays in the finalization of the </a:t>
            </a:r>
            <a:r>
              <a:rPr lang="en-GB" b="1" i="1" dirty="0"/>
              <a:t>land policy</a:t>
            </a:r>
            <a:r>
              <a:rPr lang="en-GB" dirty="0"/>
              <a:t>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546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Top Corners Rounded 4">
            <a:extLst>
              <a:ext uri="{FF2B5EF4-FFF2-40B4-BE49-F238E27FC236}">
                <a16:creationId xmlns:a16="http://schemas.microsoft.com/office/drawing/2014/main" id="{5086B8D6-6AD6-418E-86E4-EFE9A1F60460}"/>
              </a:ext>
            </a:extLst>
          </p:cNvPr>
          <p:cNvSpPr/>
          <p:nvPr/>
        </p:nvSpPr>
        <p:spPr>
          <a:xfrm flipV="1">
            <a:off x="4780643" y="-71437"/>
            <a:ext cx="5245100" cy="6248400"/>
          </a:xfrm>
          <a:prstGeom prst="round2SameRect">
            <a:avLst>
              <a:gd name="adj1" fmla="val 7258"/>
              <a:gd name="adj2" fmla="val 0"/>
            </a:avLst>
          </a:prstGeom>
          <a:gradFill>
            <a:gsLst>
              <a:gs pos="100000">
                <a:schemeClr val="accent1">
                  <a:lumMod val="75000"/>
                </a:schemeClr>
              </a:gs>
              <a:gs pos="0">
                <a:schemeClr val="accent1">
                  <a:alpha val="79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8266" y="2127250"/>
            <a:ext cx="3377477" cy="278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68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6513</TotalTime>
  <Words>782</Words>
  <Application>Microsoft Office PowerPoint</Application>
  <PresentationFormat>Widescreen</PresentationFormat>
  <Paragraphs>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3_Office Theme</vt:lpstr>
      <vt:lpstr>   Promoting Gender Equality and Women Empowerment in Eswatini    </vt:lpstr>
      <vt:lpstr>PRESENTATION OUTLINE</vt:lpstr>
      <vt:lpstr>Back ground</vt:lpstr>
      <vt:lpstr>Good Practices of Women Engagement in Policy Making</vt:lpstr>
      <vt:lpstr>Women in decision making positions</vt:lpstr>
      <vt:lpstr>Good Practices of Women Engagement in Policy Making: Cont.</vt:lpstr>
      <vt:lpstr>Good Practices Supporting Women and girls to participate in Formal Economic Activities</vt:lpstr>
      <vt:lpstr>Good Practices of improving Access to productive resources (e.g. Land and credit) for Women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erybagas</dc:creator>
  <cp:lastModifiedBy>Benedicte Francoise Niviere</cp:lastModifiedBy>
  <cp:revision>344</cp:revision>
  <dcterms:created xsi:type="dcterms:W3CDTF">2019-08-16T12:08:31Z</dcterms:created>
  <dcterms:modified xsi:type="dcterms:W3CDTF">2022-04-19T11:22:09Z</dcterms:modified>
</cp:coreProperties>
</file>