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8"/>
  </p:notesMasterIdLst>
  <p:handoutMasterIdLst>
    <p:handoutMasterId r:id="rId19"/>
  </p:handoutMasterIdLst>
  <p:sldIdLst>
    <p:sldId id="256" r:id="rId3"/>
    <p:sldId id="311" r:id="rId4"/>
    <p:sldId id="312" r:id="rId5"/>
    <p:sldId id="310" r:id="rId6"/>
    <p:sldId id="320" r:id="rId7"/>
    <p:sldId id="314" r:id="rId8"/>
    <p:sldId id="315" r:id="rId9"/>
    <p:sldId id="316" r:id="rId10"/>
    <p:sldId id="317" r:id="rId11"/>
    <p:sldId id="318" r:id="rId12"/>
    <p:sldId id="319" r:id="rId13"/>
    <p:sldId id="313" r:id="rId14"/>
    <p:sldId id="323" r:id="rId15"/>
    <p:sldId id="321" r:id="rId16"/>
    <p:sldId id="32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DF61BC-D0FE-41B6-82A2-9FCB63107248}">
          <p14:sldIdLst>
            <p14:sldId id="256"/>
            <p14:sldId id="311"/>
            <p14:sldId id="312"/>
            <p14:sldId id="310"/>
            <p14:sldId id="320"/>
            <p14:sldId id="314"/>
            <p14:sldId id="315"/>
            <p14:sldId id="316"/>
            <p14:sldId id="317"/>
            <p14:sldId id="318"/>
            <p14:sldId id="319"/>
            <p14:sldId id="313"/>
            <p14:sldId id="323"/>
            <p14:sldId id="321"/>
            <p14:sldId id="32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D602D"/>
    <a:srgbClr val="FF9900"/>
    <a:srgbClr val="CCFF99"/>
    <a:srgbClr val="E0CE48"/>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981" autoAdjust="0"/>
  </p:normalViewPr>
  <p:slideViewPr>
    <p:cSldViewPr>
      <p:cViewPr varScale="1">
        <p:scale>
          <a:sx n="64" d="100"/>
          <a:sy n="64" d="100"/>
        </p:scale>
        <p:origin x="954" y="66"/>
      </p:cViewPr>
      <p:guideLst>
        <p:guide orient="horz" pos="2160"/>
        <p:guide pos="3840"/>
      </p:guideLst>
    </p:cSldViewPr>
  </p:slideViewPr>
  <p:notesTextViewPr>
    <p:cViewPr>
      <p:scale>
        <a:sx n="1" d="1"/>
        <a:sy n="1" d="1"/>
      </p:scale>
      <p:origin x="0" y="0"/>
    </p:cViewPr>
  </p:notesTextViewPr>
  <p:notesViewPr>
    <p:cSldViewPr>
      <p:cViewPr varScale="1">
        <p:scale>
          <a:sx n="45" d="100"/>
          <a:sy n="45" d="100"/>
        </p:scale>
        <p:origin x="27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cene3d>
                <a:camera prst="orthographicFront"/>
                <a:lightRig rig="threePt" dir="t"/>
              </a:scene3d>
              <a:sp3d>
                <a:bevelT w="190500"/>
              </a:sp3d>
            </c:spPr>
            <c:extLst>
              <c:ext xmlns:c16="http://schemas.microsoft.com/office/drawing/2014/chart" uri="{C3380CC4-5D6E-409C-BE32-E72D297353CC}">
                <c16:uniqueId val="{00000001-86DF-4594-AF3E-F9CA072F1E34}"/>
              </c:ext>
            </c:extLst>
          </c:dPt>
          <c:dPt>
            <c:idx val="1"/>
            <c:bubble3D val="0"/>
            <c:explosion val="2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cene3d>
                <a:camera prst="orthographicFront"/>
                <a:lightRig rig="threePt" dir="t"/>
              </a:scene3d>
              <a:sp3d>
                <a:bevelT w="101600"/>
              </a:sp3d>
            </c:spPr>
            <c:extLst>
              <c:ext xmlns:c16="http://schemas.microsoft.com/office/drawing/2014/chart" uri="{C3380CC4-5D6E-409C-BE32-E72D297353CC}">
                <c16:uniqueId val="{00000003-86DF-4594-AF3E-F9CA072F1E34}"/>
              </c:ext>
            </c:extLst>
          </c:dPt>
          <c:dLbls>
            <c:dLbl>
              <c:idx val="1"/>
              <c:layout>
                <c:manualLayout>
                  <c:x val="2.8562826049648386E-2"/>
                  <c:y val="1.77901964866967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DF-4594-AF3E-F9CA072F1E3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Sheet1!$C$162:$D$162</c:f>
              <c:strCache>
                <c:ptCount val="2"/>
                <c:pt idx="0">
                  <c:v>Directly addressed by NDP </c:v>
                </c:pt>
                <c:pt idx="1">
                  <c:v>Indirectly addressed by the NDP</c:v>
                </c:pt>
              </c:strCache>
            </c:strRef>
          </c:cat>
          <c:val>
            <c:numRef>
              <c:f>Sheet1!$C$163:$D$163</c:f>
              <c:numCache>
                <c:formatCode>General</c:formatCode>
                <c:ptCount val="2"/>
                <c:pt idx="0">
                  <c:v>94.87</c:v>
                </c:pt>
                <c:pt idx="1">
                  <c:v>5.13</c:v>
                </c:pt>
              </c:numCache>
            </c:numRef>
          </c:val>
          <c:extLst>
            <c:ext xmlns:c16="http://schemas.microsoft.com/office/drawing/2014/chart" uri="{C3380CC4-5D6E-409C-BE32-E72D297353CC}">
              <c16:uniqueId val="{00000004-86DF-4594-AF3E-F9CA072F1E3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599EC-D720-45BD-BFE0-9E10F513D8E5}" type="doc">
      <dgm:prSet loTypeId="urn:microsoft.com/office/officeart/2005/8/layout/venn1" loCatId="relationship" qsTypeId="urn:microsoft.com/office/officeart/2005/8/quickstyle/3d4" qsCatId="3D" csTypeId="urn:microsoft.com/office/officeart/2005/8/colors/accent1_2" csCatId="accent1" phldr="1"/>
      <dgm:spPr/>
      <dgm:t>
        <a:bodyPr/>
        <a:lstStyle/>
        <a:p>
          <a:endParaRPr lang="en-ZA"/>
        </a:p>
      </dgm:t>
    </dgm:pt>
    <dgm:pt modelId="{E048B058-00E4-431A-9D0E-9F92BEF73B99}">
      <dgm:prSet/>
      <dgm:spPr>
        <a:blipFill rotWithShape="0">
          <a:blip xmlns:r="http://schemas.openxmlformats.org/officeDocument/2006/relationships" r:embed="rId1"/>
          <a:stretch>
            <a:fillRect/>
          </a:stretch>
        </a:blipFill>
      </dgm:spPr>
      <dgm:t>
        <a:bodyPr/>
        <a:lstStyle/>
        <a:p>
          <a:pPr rtl="0"/>
          <a:r>
            <a:rPr lang="en-ZA" dirty="0"/>
            <a:t>AGENDA 2030</a:t>
          </a:r>
        </a:p>
      </dgm:t>
    </dgm:pt>
    <dgm:pt modelId="{1ABD4AF5-8D5B-419F-A2C7-8EFFCEAE74E4}" type="parTrans" cxnId="{2850BB93-FDB6-4D9A-9718-44B116D0D9B7}">
      <dgm:prSet/>
      <dgm:spPr/>
      <dgm:t>
        <a:bodyPr/>
        <a:lstStyle/>
        <a:p>
          <a:endParaRPr lang="en-ZA"/>
        </a:p>
      </dgm:t>
    </dgm:pt>
    <dgm:pt modelId="{CC2DB0C9-13C6-457B-A9BB-444EF6A4C602}" type="sibTrans" cxnId="{2850BB93-FDB6-4D9A-9718-44B116D0D9B7}">
      <dgm:prSet/>
      <dgm:spPr/>
      <dgm:t>
        <a:bodyPr/>
        <a:lstStyle/>
        <a:p>
          <a:endParaRPr lang="en-ZA"/>
        </a:p>
      </dgm:t>
    </dgm:pt>
    <dgm:pt modelId="{1A8858B7-8669-420F-97A0-B8EB4C7219C6}">
      <dgm:prSet/>
      <dgm:spPr>
        <a:blipFill rotWithShape="0">
          <a:blip xmlns:r="http://schemas.openxmlformats.org/officeDocument/2006/relationships" r:embed="rId2"/>
          <a:stretch>
            <a:fillRect/>
          </a:stretch>
        </a:blipFill>
      </dgm:spPr>
      <dgm:t>
        <a:bodyPr/>
        <a:lstStyle/>
        <a:p>
          <a:pPr rtl="0"/>
          <a:r>
            <a:rPr lang="en-ZA" dirty="0"/>
            <a:t>AGENDA 2063</a:t>
          </a:r>
        </a:p>
      </dgm:t>
    </dgm:pt>
    <dgm:pt modelId="{C6DFBB0F-ABA3-4FD3-A36D-13975B5AEB87}" type="parTrans" cxnId="{3E12276B-3A9E-493F-97C9-3737EC245AB9}">
      <dgm:prSet/>
      <dgm:spPr/>
      <dgm:t>
        <a:bodyPr/>
        <a:lstStyle/>
        <a:p>
          <a:endParaRPr lang="en-ZA"/>
        </a:p>
      </dgm:t>
    </dgm:pt>
    <dgm:pt modelId="{B8C06258-0388-4705-B4C9-489E5836C176}" type="sibTrans" cxnId="{3E12276B-3A9E-493F-97C9-3737EC245AB9}">
      <dgm:prSet/>
      <dgm:spPr/>
      <dgm:t>
        <a:bodyPr/>
        <a:lstStyle/>
        <a:p>
          <a:endParaRPr lang="en-ZA"/>
        </a:p>
      </dgm:t>
    </dgm:pt>
    <dgm:pt modelId="{3DD6B528-FB36-47CA-9703-8BEB8B17911A}" type="pres">
      <dgm:prSet presAssocID="{107599EC-D720-45BD-BFE0-9E10F513D8E5}" presName="compositeShape" presStyleCnt="0">
        <dgm:presLayoutVars>
          <dgm:chMax val="7"/>
          <dgm:dir/>
          <dgm:resizeHandles val="exact"/>
        </dgm:presLayoutVars>
      </dgm:prSet>
      <dgm:spPr/>
    </dgm:pt>
    <dgm:pt modelId="{4553E051-C8BA-4E8B-B56A-BAA73EF2099B}" type="pres">
      <dgm:prSet presAssocID="{E048B058-00E4-431A-9D0E-9F92BEF73B99}" presName="circ1" presStyleLbl="vennNode1" presStyleIdx="0" presStyleCnt="2" custLinFactNeighborX="-5931" custLinFactNeighborY="-9985"/>
      <dgm:spPr/>
    </dgm:pt>
    <dgm:pt modelId="{400B392C-E4C1-4981-AAB6-74EE85E4559A}" type="pres">
      <dgm:prSet presAssocID="{E048B058-00E4-431A-9D0E-9F92BEF73B99}" presName="circ1Tx" presStyleLbl="revTx" presStyleIdx="0" presStyleCnt="0">
        <dgm:presLayoutVars>
          <dgm:chMax val="0"/>
          <dgm:chPref val="0"/>
          <dgm:bulletEnabled val="1"/>
        </dgm:presLayoutVars>
      </dgm:prSet>
      <dgm:spPr/>
    </dgm:pt>
    <dgm:pt modelId="{145FE2C0-63B0-46B2-AA5F-F0149E751C5E}" type="pres">
      <dgm:prSet presAssocID="{1A8858B7-8669-420F-97A0-B8EB4C7219C6}" presName="circ2" presStyleLbl="vennNode1" presStyleIdx="1" presStyleCnt="2" custLinFactNeighborX="-6703" custLinFactNeighborY="-22690"/>
      <dgm:spPr/>
    </dgm:pt>
    <dgm:pt modelId="{D5AAD4E2-0EBB-48C3-A893-C411BB30469C}" type="pres">
      <dgm:prSet presAssocID="{1A8858B7-8669-420F-97A0-B8EB4C7219C6}" presName="circ2Tx" presStyleLbl="revTx" presStyleIdx="0" presStyleCnt="0">
        <dgm:presLayoutVars>
          <dgm:chMax val="0"/>
          <dgm:chPref val="0"/>
          <dgm:bulletEnabled val="1"/>
        </dgm:presLayoutVars>
      </dgm:prSet>
      <dgm:spPr/>
    </dgm:pt>
  </dgm:ptLst>
  <dgm:cxnLst>
    <dgm:cxn modelId="{C8356A2A-424F-411D-B5BF-A9A5D7A5490B}" type="presOf" srcId="{1A8858B7-8669-420F-97A0-B8EB4C7219C6}" destId="{D5AAD4E2-0EBB-48C3-A893-C411BB30469C}" srcOrd="1" destOrd="0" presId="urn:microsoft.com/office/officeart/2005/8/layout/venn1"/>
    <dgm:cxn modelId="{3E12276B-3A9E-493F-97C9-3737EC245AB9}" srcId="{107599EC-D720-45BD-BFE0-9E10F513D8E5}" destId="{1A8858B7-8669-420F-97A0-B8EB4C7219C6}" srcOrd="1" destOrd="0" parTransId="{C6DFBB0F-ABA3-4FD3-A36D-13975B5AEB87}" sibTransId="{B8C06258-0388-4705-B4C9-489E5836C176}"/>
    <dgm:cxn modelId="{2850BB93-FDB6-4D9A-9718-44B116D0D9B7}" srcId="{107599EC-D720-45BD-BFE0-9E10F513D8E5}" destId="{E048B058-00E4-431A-9D0E-9F92BEF73B99}" srcOrd="0" destOrd="0" parTransId="{1ABD4AF5-8D5B-419F-A2C7-8EFFCEAE74E4}" sibTransId="{CC2DB0C9-13C6-457B-A9BB-444EF6A4C602}"/>
    <dgm:cxn modelId="{D1E59999-7FBC-4DB0-BA7A-0FE81EDF5DC9}" type="presOf" srcId="{E048B058-00E4-431A-9D0E-9F92BEF73B99}" destId="{400B392C-E4C1-4981-AAB6-74EE85E4559A}" srcOrd="1" destOrd="0" presId="urn:microsoft.com/office/officeart/2005/8/layout/venn1"/>
    <dgm:cxn modelId="{84EE349B-C97E-41E5-BA4B-039A7EEBDD7C}" type="presOf" srcId="{E048B058-00E4-431A-9D0E-9F92BEF73B99}" destId="{4553E051-C8BA-4E8B-B56A-BAA73EF2099B}" srcOrd="0" destOrd="0" presId="urn:microsoft.com/office/officeart/2005/8/layout/venn1"/>
    <dgm:cxn modelId="{FBF5A69E-9CBF-48D9-9151-F531C1B34A61}" type="presOf" srcId="{1A8858B7-8669-420F-97A0-B8EB4C7219C6}" destId="{145FE2C0-63B0-46B2-AA5F-F0149E751C5E}" srcOrd="0" destOrd="0" presId="urn:microsoft.com/office/officeart/2005/8/layout/venn1"/>
    <dgm:cxn modelId="{7654D2D6-3E09-45C5-8725-7B1679FB94BE}" type="presOf" srcId="{107599EC-D720-45BD-BFE0-9E10F513D8E5}" destId="{3DD6B528-FB36-47CA-9703-8BEB8B17911A}" srcOrd="0" destOrd="0" presId="urn:microsoft.com/office/officeart/2005/8/layout/venn1"/>
    <dgm:cxn modelId="{8A8958DE-882A-4A52-AD59-324DDE2EB7F2}" type="presParOf" srcId="{3DD6B528-FB36-47CA-9703-8BEB8B17911A}" destId="{4553E051-C8BA-4E8B-B56A-BAA73EF2099B}" srcOrd="0" destOrd="0" presId="urn:microsoft.com/office/officeart/2005/8/layout/venn1"/>
    <dgm:cxn modelId="{08D185FD-E4DF-4CF7-9408-75FF2BF0ECED}" type="presParOf" srcId="{3DD6B528-FB36-47CA-9703-8BEB8B17911A}" destId="{400B392C-E4C1-4981-AAB6-74EE85E4559A}" srcOrd="1" destOrd="0" presId="urn:microsoft.com/office/officeart/2005/8/layout/venn1"/>
    <dgm:cxn modelId="{E257846A-D7E2-471D-8BBB-48C4E2FA7479}" type="presParOf" srcId="{3DD6B528-FB36-47CA-9703-8BEB8B17911A}" destId="{145FE2C0-63B0-46B2-AA5F-F0149E751C5E}" srcOrd="2" destOrd="0" presId="urn:microsoft.com/office/officeart/2005/8/layout/venn1"/>
    <dgm:cxn modelId="{A45D1FB9-84D2-47DA-B199-0283F3E34E70}" type="presParOf" srcId="{3DD6B528-FB36-47CA-9703-8BEB8B17911A}" destId="{D5AAD4E2-0EBB-48C3-A893-C411BB30469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3E051-C8BA-4E8B-B56A-BAA73EF2099B}">
      <dsp:nvSpPr>
        <dsp:cNvPr id="0" name=""/>
        <dsp:cNvSpPr/>
      </dsp:nvSpPr>
      <dsp:spPr>
        <a:xfrm>
          <a:off x="1223127" y="0"/>
          <a:ext cx="1698801" cy="1698801"/>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ZA" sz="2100" kern="1200" dirty="0"/>
            <a:t>AGENDA 2030</a:t>
          </a:r>
        </a:p>
      </dsp:txBody>
      <dsp:txXfrm>
        <a:off x="1460347" y="200325"/>
        <a:ext cx="979489" cy="1298151"/>
      </dsp:txXfrm>
    </dsp:sp>
    <dsp:sp modelId="{145FE2C0-63B0-46B2-AA5F-F0149E751C5E}">
      <dsp:nvSpPr>
        <dsp:cNvPr id="0" name=""/>
        <dsp:cNvSpPr/>
      </dsp:nvSpPr>
      <dsp:spPr>
        <a:xfrm>
          <a:off x="2434374" y="0"/>
          <a:ext cx="1698801" cy="1698801"/>
        </a:xfrm>
        <a:prstGeom prst="ellipse">
          <a:avLst/>
        </a:prstGeom>
        <a:blipFill rotWithShape="0">
          <a:blip xmlns:r="http://schemas.openxmlformats.org/officeDocument/2006/relationships" r:embed="rId2"/>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ZA" sz="2100" kern="1200" dirty="0"/>
            <a:t>AGENDA 2063</a:t>
          </a:r>
        </a:p>
      </dsp:txBody>
      <dsp:txXfrm>
        <a:off x="2916466" y="200325"/>
        <a:ext cx="979489" cy="129815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8798F8-4578-4FF9-ABF3-EE8A18D08FB7}" type="datetimeFigureOut">
              <a:rPr lang="en-ZA" smtClean="0"/>
              <a:t>2022/04/14</a:t>
            </a:fld>
            <a:endParaRPr lang="en-Z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21D67-8E95-4919-85A6-84E431FE956F}" type="slidenum">
              <a:rPr lang="en-ZA" smtClean="0"/>
              <a:t>‹#›</a:t>
            </a:fld>
            <a:endParaRPr lang="en-ZA" dirty="0"/>
          </a:p>
        </p:txBody>
      </p:sp>
    </p:spTree>
    <p:extLst>
      <p:ext uri="{BB962C8B-B14F-4D97-AF65-F5344CB8AC3E}">
        <p14:creationId xmlns:p14="http://schemas.microsoft.com/office/powerpoint/2010/main" val="844968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460B3-B889-4E4E-9192-BF6AAF1773BC}" type="datetimeFigureOut">
              <a:rPr lang="en-ZA" smtClean="0"/>
              <a:t>2022/04/14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AF2DE-6504-4730-B43B-00E2E5EE704E}" type="slidenum">
              <a:rPr lang="en-ZA" smtClean="0"/>
              <a:t>‹#›</a:t>
            </a:fld>
            <a:endParaRPr lang="en-ZA" dirty="0"/>
          </a:p>
        </p:txBody>
      </p:sp>
    </p:spTree>
    <p:extLst>
      <p:ext uri="{BB962C8B-B14F-4D97-AF65-F5344CB8AC3E}">
        <p14:creationId xmlns:p14="http://schemas.microsoft.com/office/powerpoint/2010/main" val="1206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6"/>
            <a:ext cx="2844800" cy="365125"/>
          </a:xfrm>
        </p:spPr>
        <p:txBody>
          <a:bodyPr/>
          <a:lstStyle>
            <a:lvl1pPr algn="l">
              <a:defRPr b="1">
                <a:solidFill>
                  <a:schemeClr val="bg1"/>
                </a:solidFill>
              </a:defRPr>
            </a:lvl1pPr>
          </a:lstStyle>
          <a:p>
            <a:fld id="{63E89DF9-FD5E-428C-9220-509E8332E673}" type="slidenum">
              <a:rPr lang="en-US" smtClean="0"/>
              <a:pPr/>
              <a:t>‹#›</a:t>
            </a:fld>
            <a:endParaRPr lang="en-US" dirty="0"/>
          </a:p>
        </p:txBody>
      </p:sp>
      <p:sp>
        <p:nvSpPr>
          <p:cNvPr id="7" name="Footer Placeholder 4"/>
          <p:cNvSpPr>
            <a:spLocks noGrp="1"/>
          </p:cNvSpPr>
          <p:nvPr>
            <p:ph type="ftr" sz="quarter" idx="11"/>
          </p:nvPr>
        </p:nvSpPr>
        <p:spPr>
          <a:xfrm>
            <a:off x="4165600" y="6492876"/>
            <a:ext cx="3860800" cy="365125"/>
          </a:xfrm>
        </p:spPr>
        <p:txBody>
          <a:bodyPr/>
          <a:lstStyle>
            <a:lvl1pPr>
              <a:defRPr b="1">
                <a:solidFill>
                  <a:schemeClr val="bg1"/>
                </a:solidFill>
              </a:defRPr>
            </a:lvl1pPr>
          </a:lstStyle>
          <a:p>
            <a:r>
              <a:rPr lang="en-US" dirty="0"/>
              <a:t>www.aprm-au.org</a:t>
            </a:r>
          </a:p>
        </p:txBody>
      </p:sp>
    </p:spTree>
    <p:extLst>
      <p:ext uri="{BB962C8B-B14F-4D97-AF65-F5344CB8AC3E}">
        <p14:creationId xmlns:p14="http://schemas.microsoft.com/office/powerpoint/2010/main" val="213716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E277-62BB-4C48-82B6-18B6EE6607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89B45-E9E0-1449-B6A6-B5AB5DDF999C}"/>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4" name="Footer Placeholder 3">
            <a:extLst>
              <a:ext uri="{FF2B5EF4-FFF2-40B4-BE49-F238E27FC236}">
                <a16:creationId xmlns:a16="http://schemas.microsoft.com/office/drawing/2014/main" id="{8C75E9A4-5594-6441-8F9B-1B3269364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DBE80A-3B28-544A-B362-82C98484F9D7}"/>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4956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625DA-FAA5-4A41-8058-85D9C331AEA6}"/>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3" name="Footer Placeholder 2">
            <a:extLst>
              <a:ext uri="{FF2B5EF4-FFF2-40B4-BE49-F238E27FC236}">
                <a16:creationId xmlns:a16="http://schemas.microsoft.com/office/drawing/2014/main" id="{3FE23878-A770-F849-B5DF-6BD70CE722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00844-A2C6-5945-9A61-810132A65B1D}"/>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15618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38AF-7EEB-A248-B382-80A3D2594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E64F-D95C-5C4F-9C0C-A6598DF37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097CD8-822D-BB47-A4A1-5847503CD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BFFC32-4808-354A-BF98-76B78B615D6C}"/>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C2F42D45-4B1B-144B-A85E-7B414A77D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E24FF-3408-D344-88D1-C402A0D10195}"/>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06269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B911-D898-4C4F-9BCE-09D4E07DE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3697D-9BE0-804B-8EEA-9AEC9D849C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CA3FB-4E5C-D443-80B5-2CAC799638A2}"/>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864B8234-E7F3-844E-B833-73B9145ED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6D4E8-5326-E247-98AD-9D2656881CE2}"/>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37063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CC841-DD54-EF47-8ED8-709BCE2732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3A0DED-25D5-1043-BFAF-60D639377E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1748D-C3AE-3A41-9CE0-19C44ADF37EB}"/>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04B4ECED-5938-3544-842F-3EA42EFB1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27D9E-D8A8-B849-9322-BAAB4456A641}"/>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52458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96024"/>
            <a:ext cx="3860800" cy="365125"/>
          </a:xfrm>
        </p:spPr>
        <p:txBody>
          <a:bodyPr/>
          <a:lstStyle>
            <a:lvl1pPr>
              <a:defRPr b="1">
                <a:solidFill>
                  <a:schemeClr val="bg1"/>
                </a:solidFill>
              </a:defRPr>
            </a:lvl1pPr>
          </a:lstStyle>
          <a:p>
            <a:r>
              <a:rPr lang="en-US" dirty="0"/>
              <a:t>www.aprm-au.org</a:t>
            </a:r>
          </a:p>
        </p:txBody>
      </p:sp>
      <p:sp>
        <p:nvSpPr>
          <p:cNvPr id="6" name="Slide Number Placeholder 5"/>
          <p:cNvSpPr>
            <a:spLocks noGrp="1"/>
          </p:cNvSpPr>
          <p:nvPr>
            <p:ph type="sldNum" sz="quarter" idx="12"/>
          </p:nvPr>
        </p:nvSpPr>
        <p:spPr>
          <a:xfrm>
            <a:off x="0" y="6521782"/>
            <a:ext cx="2844800" cy="365125"/>
          </a:xfrm>
        </p:spPr>
        <p:txBody>
          <a:bodyPr/>
          <a:lstStyle>
            <a:lvl1pPr>
              <a:defRPr b="1">
                <a:solidFill>
                  <a:schemeClr val="bg1"/>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3402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621A7-5A6C-4AA5-98BB-F4663B178EBC}" type="datetime1">
              <a:rPr lang="en-US" smtClean="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4288F-C395-4B83-86A6-8CAC5AD50CFE}" type="slidenum">
              <a:rPr lang="en-US" smtClean="0"/>
              <a:pPr/>
              <a:t>‹#›</a:t>
            </a:fld>
            <a:endParaRPr lang="en-US" dirty="0"/>
          </a:p>
        </p:txBody>
      </p:sp>
    </p:spTree>
    <p:extLst>
      <p:ext uri="{BB962C8B-B14F-4D97-AF65-F5344CB8AC3E}">
        <p14:creationId xmlns:p14="http://schemas.microsoft.com/office/powerpoint/2010/main" val="128248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EB22-B22E-3F4E-8E4C-E8EDDE625D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4080A-2D2F-F949-9C8C-FDF0A5046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FFE917-A715-1244-91B1-75072830E8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15C19-6D54-6E4E-B50C-D6CCAF3FE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1E7FCE-C396-2E44-B624-14498D69FA7C}"/>
              </a:ext>
            </a:extLst>
          </p:cNvPr>
          <p:cNvSpPr>
            <a:spLocks noGrp="1"/>
          </p:cNvSpPr>
          <p:nvPr>
            <p:ph sz="quarter" idx="4"/>
          </p:nvPr>
        </p:nvSpPr>
        <p:spPr>
          <a:xfrm>
            <a:off x="6172200" y="2286000"/>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79EFC845-F4CF-5B40-88CF-15938C4F3CC6}"/>
              </a:ext>
            </a:extLst>
          </p:cNvPr>
          <p:cNvSpPr>
            <a:spLocks noGrp="1"/>
          </p:cNvSpPr>
          <p:nvPr>
            <p:ph type="body" idx="13"/>
          </p:nvPr>
        </p:nvSpPr>
        <p:spPr>
          <a:xfrm>
            <a:off x="11963400" y="365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45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88B0-10AD-F74E-832F-831DDD697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7B122-AAD5-AE44-831A-3235A00B3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F1B0B-89CD-A849-ACCB-D6DEE3036A2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5C7C376E-C1D3-D144-A9C4-4CA72B05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1CC45-4C22-ED47-8E97-D97D88C9934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274296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A220-0B2F-0646-BFF1-E41C51A7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FCBA5-D070-624C-8B3B-9CE264FA3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F55A70-7A1B-214F-8177-CE10B12A5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83DB9F-1BEB-2246-B68B-48F32CA15962}"/>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A830305C-458B-4647-82C1-4360079C7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0C1C2-C92C-C04E-8247-DFC60EAFDA28}"/>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31725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ACD-CC4B-9D4F-BA77-3F794061F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B0167-7BB8-3945-A6B5-3CAA493EF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8DE80-0577-FB48-AD9F-FAD50E7D086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5ABB5F6A-D80E-314B-A88C-5AFC763CE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B490A-CFCE-1A42-9923-21F3FEBA07AB}"/>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85644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C0EF-9A17-144B-AC64-325A95051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9B06-4710-3F44-AF86-BDDEFBBEE7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C475C-BF60-CB4C-975C-1AEF1226B086}"/>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89D9E461-78CC-074A-8F72-0C54CC5E4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FC3FF-B1D5-944B-B496-60782B8200D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0449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F8F3-9DE1-F947-AA0C-AA6445F79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16BFF-6722-1246-BEF5-FB6B983647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4504D9-DD64-E940-A7F0-A3C7976AF1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2B130E-CBC0-4749-AB68-5CEA8614138B}"/>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829205A6-20D4-ED46-8CDF-0EB66F47E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C616A-F1C6-3249-BB37-21EEEB975BE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7521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www.aprm-au.org</a:t>
            </a:r>
          </a:p>
        </p:txBody>
      </p:sp>
      <p:sp>
        <p:nvSpPr>
          <p:cNvPr id="6" name="Slide Number Placeholder 5"/>
          <p:cNvSpPr>
            <a:spLocks noGrp="1"/>
          </p:cNvSpPr>
          <p:nvPr>
            <p:ph type="sldNum" sz="quarter" idx="4"/>
          </p:nvPr>
        </p:nvSpPr>
        <p:spPr>
          <a:xfrm>
            <a:off x="39352" y="63781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42521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3" r:id="rId5"/>
    <p:sldLayoutId id="2147483660" r:id="rId6"/>
    <p:sldLayoutId id="2147483655"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5C1332-AA5E-2646-9D7A-F62C79CBA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37B8D5-ED68-AD4E-B024-770E5DBEF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7F0B-F4BE-1D49-A3C6-7509F7319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90A5D40B-8073-D945-9289-C6C11ACF4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33F1F-D304-804E-A9A8-E278B9B9F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8A96-7467-9B42-8246-51E6DDA4D9B2}" type="slidenum">
              <a:rPr lang="en-US" smtClean="0"/>
              <a:t>‹#›</a:t>
            </a:fld>
            <a:endParaRPr lang="en-US"/>
          </a:p>
        </p:txBody>
      </p:sp>
    </p:spTree>
    <p:extLst>
      <p:ext uri="{BB962C8B-B14F-4D97-AF65-F5344CB8AC3E}">
        <p14:creationId xmlns:p14="http://schemas.microsoft.com/office/powerpoint/2010/main" val="690454669"/>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52400" y="2667000"/>
            <a:ext cx="5943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D602D"/>
              </a:solidFill>
              <a:latin typeface="Arial" charset="0"/>
              <a:ea typeface="Arial" charset="0"/>
              <a:cs typeface="Arial" charset="0"/>
            </a:endParaRPr>
          </a:p>
          <a:p>
            <a:pPr algn="l"/>
            <a:endParaRPr lang="en-US" sz="2800" b="1" dirty="0">
              <a:solidFill>
                <a:srgbClr val="0D602D"/>
              </a:solidFill>
              <a:latin typeface="Arial" charset="0"/>
              <a:ea typeface="Arial" charset="0"/>
              <a:cs typeface="Arial" charset="0"/>
            </a:endParaRPr>
          </a:p>
        </p:txBody>
      </p:sp>
      <p:sp>
        <p:nvSpPr>
          <p:cNvPr id="3" name="object 2">
            <a:extLst>
              <a:ext uri="{FF2B5EF4-FFF2-40B4-BE49-F238E27FC236}">
                <a16:creationId xmlns:a16="http://schemas.microsoft.com/office/drawing/2014/main" id="{1036911C-E65B-FB46-8525-7F9F14455DC7}"/>
              </a:ext>
            </a:extLst>
          </p:cNvPr>
          <p:cNvSpPr txBox="1"/>
          <p:nvPr/>
        </p:nvSpPr>
        <p:spPr>
          <a:xfrm>
            <a:off x="357909" y="2362200"/>
            <a:ext cx="5532582" cy="4137030"/>
          </a:xfrm>
          <a:prstGeom prst="rect">
            <a:avLst/>
          </a:prstGeom>
        </p:spPr>
        <p:txBody>
          <a:bodyPr vert="horz" wrap="square" lIns="0" tIns="12700" rIns="0" bIns="0" rtlCol="0">
            <a:spAutoFit/>
          </a:bodyPr>
          <a:lstStyle/>
          <a:p>
            <a:pPr algn="ctr"/>
            <a:r>
              <a:rPr lang="en-ZA" sz="2400" b="1" dirty="0">
                <a:latin typeface="Garamond" panose="02020404030301010803" pitchFamily="18" charset="0"/>
              </a:rPr>
              <a:t>APRM / UN DESA </a:t>
            </a:r>
          </a:p>
          <a:p>
            <a:pPr algn="ctr"/>
            <a:r>
              <a:rPr lang="en-ZA" sz="2400" b="1" dirty="0">
                <a:latin typeface="Garamond" panose="02020404030301010803" pitchFamily="18" charset="0"/>
              </a:rPr>
              <a:t>CAPACITY-BUILDING WORKSHOP</a:t>
            </a:r>
          </a:p>
          <a:p>
            <a:pPr algn="ctr"/>
            <a:endParaRPr lang="en-ZA" sz="2000" b="1" dirty="0">
              <a:latin typeface="Garamond" panose="02020404030301010803" pitchFamily="18" charset="0"/>
            </a:endParaRPr>
          </a:p>
          <a:p>
            <a:pPr algn="ctr"/>
            <a:r>
              <a:rPr lang="en-ZA" sz="2000" b="1" i="1" dirty="0">
                <a:latin typeface="Garamond" panose="02020404030301010803" pitchFamily="18" charset="0"/>
              </a:rPr>
              <a:t>Africa's Voluntary National Reviews for the HLPF 2022 and Domestication of Agenda 2063</a:t>
            </a:r>
          </a:p>
          <a:p>
            <a:pPr algn="ctr"/>
            <a:endParaRPr lang="en-US" sz="2000" b="1" dirty="0">
              <a:latin typeface="Arial Black" panose="020B0A04020102020204" pitchFamily="34" charset="0"/>
            </a:endParaRPr>
          </a:p>
          <a:p>
            <a:pPr algn="ctr"/>
            <a:endParaRPr lang="en-US" sz="2000" b="1" dirty="0">
              <a:latin typeface="Arial Black" panose="020B0A04020102020204" pitchFamily="34" charset="0"/>
            </a:endParaRPr>
          </a:p>
          <a:p>
            <a:pPr algn="ctr"/>
            <a:r>
              <a:rPr lang="en-ZA" sz="2000" b="1" dirty="0">
                <a:latin typeface="Garamond" panose="02020404030301010803" pitchFamily="18" charset="0"/>
              </a:rPr>
              <a:t>Session One:  </a:t>
            </a:r>
            <a:r>
              <a:rPr lang="en-ZA" sz="2000" b="1" dirty="0">
                <a:solidFill>
                  <a:schemeClr val="accent1"/>
                </a:solidFill>
                <a:latin typeface="Garamond" panose="02020404030301010803" pitchFamily="18" charset="0"/>
              </a:rPr>
              <a:t>VNRs and Lessons Learned From COVID-19</a:t>
            </a:r>
            <a:endParaRPr lang="en-US" sz="2400" b="1" dirty="0">
              <a:solidFill>
                <a:schemeClr val="accent1"/>
              </a:solidFill>
              <a:latin typeface="Garamond" panose="02020404030301010803" pitchFamily="18" charset="0"/>
            </a:endParaRPr>
          </a:p>
          <a:p>
            <a:pPr algn="ctr"/>
            <a:endParaRPr lang="en-US" sz="2000" b="1" dirty="0">
              <a:latin typeface="Arial Black" panose="020B0A04020102020204" pitchFamily="34" charset="0"/>
            </a:endParaRPr>
          </a:p>
          <a:p>
            <a:pPr algn="ctr"/>
            <a:r>
              <a:rPr lang="en-US" sz="2000" b="1" dirty="0">
                <a:latin typeface="Arial Black" panose="020B0A04020102020204" pitchFamily="34" charset="0"/>
              </a:rPr>
              <a:t>South Africa’s Presentation </a:t>
            </a:r>
          </a:p>
          <a:p>
            <a:pPr algn="ctr"/>
            <a:endParaRPr lang="en-US" sz="2000" b="1" dirty="0">
              <a:latin typeface="Arial Black" panose="020B0A04020102020204" pitchFamily="34" charset="0"/>
            </a:endParaRPr>
          </a:p>
          <a:p>
            <a:pPr algn="ctr"/>
            <a:r>
              <a:rPr lang="en-US" sz="2000" b="1" dirty="0">
                <a:solidFill>
                  <a:srgbClr val="FF0000"/>
                </a:solidFill>
                <a:latin typeface="Arial Black" panose="020B0A04020102020204" pitchFamily="34" charset="0"/>
              </a:rPr>
              <a:t>28 March 2022</a:t>
            </a:r>
            <a:endParaRPr lang="en-ZA" dirty="0">
              <a:solidFill>
                <a:srgbClr val="FF0000"/>
              </a:solidFill>
            </a:endParaRPr>
          </a:p>
        </p:txBody>
      </p:sp>
    </p:spTree>
    <p:extLst>
      <p:ext uri="{BB962C8B-B14F-4D97-AF65-F5344CB8AC3E}">
        <p14:creationId xmlns:p14="http://schemas.microsoft.com/office/powerpoint/2010/main" val="117761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10</a:t>
            </a:fld>
            <a:endParaRPr lang="en-US" dirty="0"/>
          </a:p>
        </p:txBody>
      </p:sp>
      <p:sp>
        <p:nvSpPr>
          <p:cNvPr id="6" name="Title 5"/>
          <p:cNvSpPr txBox="1">
            <a:spLocks noGrp="1"/>
          </p:cNvSpPr>
          <p:nvPr>
            <p:ph type="title"/>
          </p:nvPr>
        </p:nvSpPr>
        <p:spPr>
          <a:xfrm>
            <a:off x="0" y="0"/>
            <a:ext cx="12192000" cy="646331"/>
          </a:xfrm>
          <a:prstGeom prst="rect">
            <a:avLst/>
          </a:prstGeom>
          <a:solidFill>
            <a:schemeClr val="accent3">
              <a:lumMod val="50000"/>
            </a:schemeClr>
          </a:solidFill>
        </p:spPr>
        <p:txBody>
          <a:bodyPr wrap="square" rtlCol="0">
            <a:spAutoFit/>
          </a:bodyPr>
          <a:lstStyle/>
          <a:p>
            <a:pPr algn="ctr"/>
            <a:r>
              <a:rPr lang="en-US" sz="3600" b="1" dirty="0">
                <a:solidFill>
                  <a:schemeClr val="bg1"/>
                </a:solidFill>
              </a:rPr>
              <a:t>MAPPING EXERCISE – AGENDA 2063 AND NDP CONVERGENCE</a:t>
            </a:r>
            <a:endParaRPr lang="en-ZA" sz="3600" b="1" dirty="0">
              <a:solidFill>
                <a:schemeClr val="bg1"/>
              </a:solidFill>
            </a:endParaRPr>
          </a:p>
        </p:txBody>
      </p:sp>
      <p:graphicFrame>
        <p:nvGraphicFramePr>
          <p:cNvPr id="7" name="Chart 6">
            <a:extLst>
              <a:ext uri="{FF2B5EF4-FFF2-40B4-BE49-F238E27FC236}">
                <a16:creationId xmlns:a16="http://schemas.microsoft.com/office/drawing/2014/main" id="{ECC458F8-4FD0-45CA-A0AF-364BEFA124BA}"/>
              </a:ext>
            </a:extLst>
          </p:cNvPr>
          <p:cNvGraphicFramePr/>
          <p:nvPr>
            <p:extLst>
              <p:ext uri="{D42A27DB-BD31-4B8C-83A1-F6EECF244321}">
                <p14:modId xmlns:p14="http://schemas.microsoft.com/office/powerpoint/2010/main" val="460187893"/>
              </p:ext>
            </p:extLst>
          </p:nvPr>
        </p:nvGraphicFramePr>
        <p:xfrm>
          <a:off x="2057400" y="914400"/>
          <a:ext cx="77724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998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11</a:t>
            </a:fld>
            <a:endParaRPr lang="en-US" dirty="0"/>
          </a:p>
        </p:txBody>
      </p:sp>
      <p:sp>
        <p:nvSpPr>
          <p:cNvPr id="6" name="Title 5"/>
          <p:cNvSpPr txBox="1">
            <a:spLocks noGrp="1"/>
          </p:cNvSpPr>
          <p:nvPr>
            <p:ph type="title"/>
          </p:nvPr>
        </p:nvSpPr>
        <p:spPr>
          <a:xfrm>
            <a:off x="0" y="-553997"/>
            <a:ext cx="12192000" cy="1754326"/>
          </a:xfrm>
          <a:prstGeom prst="rect">
            <a:avLst/>
          </a:prstGeom>
          <a:solidFill>
            <a:schemeClr val="accent3">
              <a:lumMod val="50000"/>
            </a:schemeClr>
          </a:solidFill>
        </p:spPr>
        <p:txBody>
          <a:bodyPr wrap="square" rtlCol="0">
            <a:spAutoFit/>
          </a:bodyPr>
          <a:lstStyle/>
          <a:p>
            <a:r>
              <a:rPr lang="en-ZA" sz="3600" dirty="0">
                <a:solidFill>
                  <a:schemeClr val="bg1"/>
                </a:solidFill>
              </a:rPr>
              <a:t>“</a:t>
            </a:r>
            <a:r>
              <a:rPr lang="en-ZA" sz="3600" i="1" dirty="0">
                <a:solidFill>
                  <a:schemeClr val="bg1"/>
                </a:solidFill>
              </a:rPr>
              <a:t>Vision without action is merely a dream. Action without vision just passes the time. Vision with action can change the world</a:t>
            </a:r>
            <a:r>
              <a:rPr lang="en-ZA" sz="3600" dirty="0">
                <a:solidFill>
                  <a:schemeClr val="bg1"/>
                </a:solidFill>
              </a:rPr>
              <a:t>” – Joel Barker</a:t>
            </a:r>
            <a:endParaRPr lang="en-ZA" sz="3600" b="1" dirty="0">
              <a:solidFill>
                <a:schemeClr val="bg1"/>
              </a:solidFill>
            </a:endParaRPr>
          </a:p>
        </p:txBody>
      </p:sp>
      <p:graphicFrame>
        <p:nvGraphicFramePr>
          <p:cNvPr id="8" name="Content Placeholder 5"/>
          <p:cNvGraphicFramePr>
            <a:graphicFrameLocks/>
          </p:cNvGraphicFramePr>
          <p:nvPr>
            <p:extLst>
              <p:ext uri="{D42A27DB-BD31-4B8C-83A1-F6EECF244321}">
                <p14:modId xmlns:p14="http://schemas.microsoft.com/office/powerpoint/2010/main" val="605964897"/>
              </p:ext>
            </p:extLst>
          </p:nvPr>
        </p:nvGraphicFramePr>
        <p:xfrm>
          <a:off x="1066800" y="1200329"/>
          <a:ext cx="5570930" cy="170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Image result for funnel"/>
          <p:cNvPicPr/>
          <p:nvPr/>
        </p:nvPicPr>
        <p:blipFill rotWithShape="1">
          <a:blip r:embed="rId7">
            <a:extLst>
              <a:ext uri="{BEBA8EAE-BF5A-486C-A8C5-ECC9F3942E4B}">
                <a14:imgProps xmlns:a14="http://schemas.microsoft.com/office/drawing/2010/main">
                  <a14:imgLayer r:embed="rId8">
                    <a14:imgEffect>
                      <a14:brightnessContrast bright="7000"/>
                    </a14:imgEffect>
                  </a14:imgLayer>
                </a14:imgProps>
              </a:ext>
              <a:ext uri="{28A0092B-C50C-407E-A947-70E740481C1C}">
                <a14:useLocalDpi xmlns:a14="http://schemas.microsoft.com/office/drawing/2010/main" val="0"/>
              </a:ext>
            </a:extLst>
          </a:blip>
          <a:srcRect l="20076" t="5503" r="20230" b="8845"/>
          <a:stretch/>
        </p:blipFill>
        <p:spPr bwMode="auto">
          <a:xfrm>
            <a:off x="2091354" y="3011482"/>
            <a:ext cx="3464417" cy="1860667"/>
          </a:xfrm>
          <a:prstGeom prst="rect">
            <a:avLst/>
          </a:prstGeom>
          <a:noFill/>
          <a:ln>
            <a:noFill/>
          </a:ln>
          <a:extLst>
            <a:ext uri="{53640926-AAD7-44D8-BBD7-CCE9431645EC}">
              <a14:shadowObscured xmlns:a14="http://schemas.microsoft.com/office/drawing/2010/main"/>
            </a:ext>
          </a:extLst>
        </p:spPr>
      </p:pic>
      <p:pic>
        <p:nvPicPr>
          <p:cNvPr id="10" name="Picture 4" descr="direc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4287" y="4246806"/>
            <a:ext cx="2157032" cy="19849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1" name="Picture 2" descr="https://svn.apache.org/repos/asf/openoffice/trunk/main/extras/source/gallery/arrows/A45-TrendArrow-Red-GoU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46737">
            <a:off x="4931755" y="4329926"/>
            <a:ext cx="3085661" cy="22905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877543" y="4546511"/>
            <a:ext cx="1863871" cy="1494753"/>
            <a:chOff x="457228" y="-970600"/>
            <a:chExt cx="5736910" cy="6687707"/>
          </a:xfrm>
        </p:grpSpPr>
        <p:sp>
          <p:nvSpPr>
            <p:cNvPr id="13" name="Text Box 2"/>
            <p:cNvSpPr txBox="1"/>
            <p:nvPr/>
          </p:nvSpPr>
          <p:spPr>
            <a:xfrm rot="5400000">
              <a:off x="186243" y="-699615"/>
              <a:ext cx="6278880" cy="5736910"/>
            </a:xfrm>
            <a:prstGeom prst="rect">
              <a:avLst/>
            </a:prstGeom>
            <a:noFill/>
            <a:ln>
              <a:noFill/>
            </a:ln>
            <a:effectLst/>
          </p:spPr>
          <p:txBody>
            <a:bodyPr rot="0" spcFirstLastPara="1" vert="horz" wrap="square" lIns="91440" tIns="45720" rIns="91440" bIns="45720" numCol="1" spcCol="0" rtlCol="0" fromWordArt="0" anchor="t" anchorCtr="0" forceAA="0" compatLnSpc="1">
              <a:prstTxWarp prst="textCircle">
                <a:avLst/>
              </a:prstTxWarp>
              <a:noAutofit/>
            </a:bodyPr>
            <a:lstStyle/>
            <a:p>
              <a:pPr algn="ctr">
                <a:lnSpc>
                  <a:spcPct val="107000"/>
                </a:lnSpc>
                <a:spcAft>
                  <a:spcPts val="800"/>
                </a:spcAft>
              </a:pPr>
              <a:r>
                <a:rPr lang="en-ZA" sz="36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NATIONAL DEVELOPMENT PLANS AND STRATEGIES</a:t>
              </a:r>
              <a:endParaRPr lang="en-ZA"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2762" y="527808"/>
              <a:ext cx="4445845" cy="5189299"/>
            </a:xfrm>
            <a:prstGeom prst="rect">
              <a:avLst/>
            </a:prstGeom>
          </p:spPr>
        </p:pic>
      </p:grpSp>
      <p:pic>
        <p:nvPicPr>
          <p:cNvPr id="15" name="Picture 4"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30318" y="2374235"/>
            <a:ext cx="2321159" cy="201408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637729" y="1803970"/>
            <a:ext cx="5671682" cy="707886"/>
          </a:xfrm>
          <a:prstGeom prst="rect">
            <a:avLst/>
          </a:prstGeom>
          <a:noFill/>
        </p:spPr>
        <p:txBody>
          <a:bodyPr wrap="square" rtlCol="0">
            <a:spAutoFit/>
          </a:bodyPr>
          <a:lstStyle/>
          <a:p>
            <a:pPr algn="ctr"/>
            <a:r>
              <a:rPr lang="en-ZA" sz="4000" b="1" dirty="0">
                <a:solidFill>
                  <a:srgbClr val="FFC000"/>
                </a:solidFill>
                <a:effectLst>
                  <a:outerShdw blurRad="38100" dist="38100" dir="2700000" algn="tl">
                    <a:srgbClr val="000000">
                      <a:alpha val="43137"/>
                    </a:srgbClr>
                  </a:outerShdw>
                </a:effectLst>
              </a:rPr>
              <a:t>ACTION </a:t>
            </a:r>
          </a:p>
        </p:txBody>
      </p:sp>
      <p:sp>
        <p:nvSpPr>
          <p:cNvPr id="17" name="TextBox 16">
            <a:extLst>
              <a:ext uri="{FF2B5EF4-FFF2-40B4-BE49-F238E27FC236}">
                <a16:creationId xmlns:a16="http://schemas.microsoft.com/office/drawing/2014/main" id="{A5482986-2A09-4602-8B97-89E85B56592D}"/>
              </a:ext>
            </a:extLst>
          </p:cNvPr>
          <p:cNvSpPr txBox="1"/>
          <p:nvPr/>
        </p:nvSpPr>
        <p:spPr>
          <a:xfrm>
            <a:off x="245593" y="2863472"/>
            <a:ext cx="6809314" cy="707886"/>
          </a:xfrm>
          <a:prstGeom prst="rect">
            <a:avLst/>
          </a:prstGeom>
          <a:noFill/>
        </p:spPr>
        <p:txBody>
          <a:bodyPr wrap="square" rtlCol="0">
            <a:spAutoFit/>
          </a:bodyPr>
          <a:lstStyle/>
          <a:p>
            <a:pPr algn="ctr"/>
            <a:r>
              <a:rPr lang="en-US" sz="4000" b="1" dirty="0">
                <a:solidFill>
                  <a:schemeClr val="bg2">
                    <a:lumMod val="75000"/>
                  </a:schemeClr>
                </a:solidFill>
                <a:effectLst>
                  <a:outerShdw blurRad="38100" dist="38100" dir="2700000" algn="tl">
                    <a:srgbClr val="000000">
                      <a:alpha val="43137"/>
                    </a:srgbClr>
                  </a:outerShdw>
                </a:effectLst>
              </a:rPr>
              <a:t>DOMESTICATION</a:t>
            </a:r>
          </a:p>
        </p:txBody>
      </p:sp>
    </p:spTree>
    <p:extLst>
      <p:ext uri="{BB962C8B-B14F-4D97-AF65-F5344CB8AC3E}">
        <p14:creationId xmlns:p14="http://schemas.microsoft.com/office/powerpoint/2010/main" val="320697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84F1B-ECA1-4214-8FAD-5A26C3F7DF76}"/>
              </a:ext>
            </a:extLst>
          </p:cNvPr>
          <p:cNvSpPr>
            <a:spLocks noGrp="1"/>
          </p:cNvSpPr>
          <p:nvPr>
            <p:ph idx="1"/>
          </p:nvPr>
        </p:nvSpPr>
        <p:spPr>
          <a:xfrm>
            <a:off x="228600" y="646331"/>
            <a:ext cx="11734800" cy="1030069"/>
          </a:xfrm>
          <a:ln>
            <a:solidFill>
              <a:schemeClr val="tx1"/>
            </a:solidFill>
          </a:ln>
        </p:spPr>
        <p:txBody>
          <a:bodyPr>
            <a:normAutofit fontScale="40000" lnSpcReduction="20000"/>
          </a:bodyPr>
          <a:lstStyle/>
          <a:p>
            <a:pPr marL="0" indent="0" algn="just">
              <a:buNone/>
            </a:pPr>
            <a:r>
              <a:rPr lang="en-US" sz="3500" dirty="0">
                <a:latin typeface="Garamond" panose="02020404030301010803" pitchFamily="18" charset="0"/>
              </a:rPr>
              <a:t>Government responded to pandemic in three phases:</a:t>
            </a:r>
          </a:p>
          <a:p>
            <a:pPr algn="just">
              <a:buFont typeface="Wingdings" panose="05000000000000000000" pitchFamily="2" charset="2"/>
              <a:buChar char="ü"/>
            </a:pPr>
            <a:r>
              <a:rPr lang="en-US" sz="3500" b="1" dirty="0">
                <a:latin typeface="Garamond" panose="02020404030301010803" pitchFamily="18" charset="0"/>
              </a:rPr>
              <a:t>Phase 1 -  </a:t>
            </a:r>
            <a:r>
              <a:rPr lang="en-US" sz="3500" dirty="0">
                <a:latin typeface="Garamond" panose="02020404030301010803" pitchFamily="18" charset="0"/>
              </a:rPr>
              <a:t>to preserve the economy through a set of immediate, targeted and temporary responses.</a:t>
            </a:r>
            <a:r>
              <a:rPr lang="en-ZA" sz="3500" dirty="0">
                <a:latin typeface="Garamond" panose="02020404030301010803" pitchFamily="18" charset="0"/>
              </a:rPr>
              <a:t> </a:t>
            </a:r>
          </a:p>
          <a:p>
            <a:pPr algn="just">
              <a:buFont typeface="Wingdings" panose="05000000000000000000" pitchFamily="2" charset="2"/>
              <a:buChar char="ü"/>
            </a:pPr>
            <a:r>
              <a:rPr lang="en-US" sz="3500" b="1" dirty="0">
                <a:latin typeface="Garamond" panose="02020404030301010803" pitchFamily="18" charset="0"/>
              </a:rPr>
              <a:t>Phase 2 - </a:t>
            </a:r>
            <a:r>
              <a:rPr lang="en-US" sz="3500" dirty="0">
                <a:latin typeface="Garamond" panose="02020404030301010803" pitchFamily="18" charset="0"/>
              </a:rPr>
              <a:t>plan to recover from the immediate effects of the crisis by supporting investment and employment</a:t>
            </a:r>
            <a:r>
              <a:rPr lang="en-ZA" sz="3500" dirty="0">
                <a:latin typeface="Garamond" panose="02020404030301010803" pitchFamily="18" charset="0"/>
              </a:rPr>
              <a:t>.</a:t>
            </a:r>
          </a:p>
          <a:p>
            <a:pPr algn="just">
              <a:buFont typeface="Wingdings" panose="05000000000000000000" pitchFamily="2" charset="2"/>
              <a:buChar char="ü"/>
            </a:pPr>
            <a:r>
              <a:rPr lang="en-US" sz="3500" b="1" dirty="0">
                <a:latin typeface="Garamond" panose="02020404030301010803" pitchFamily="18" charset="0"/>
              </a:rPr>
              <a:t>Phase 3 - </a:t>
            </a:r>
            <a:r>
              <a:rPr lang="en-US" sz="3500" dirty="0">
                <a:latin typeface="Garamond" panose="02020404030301010803" pitchFamily="18" charset="0"/>
              </a:rPr>
              <a:t>pivot to position the economy for faster growth needed to restore country’s long‐term prosperity</a:t>
            </a:r>
            <a:r>
              <a:rPr lang="en-ZA" sz="3500" dirty="0">
                <a:latin typeface="Garamond" panose="02020404030301010803" pitchFamily="18" charset="0"/>
              </a:rPr>
              <a:t>. </a:t>
            </a:r>
          </a:p>
          <a:p>
            <a:pPr algn="just">
              <a:buFont typeface="Wingdings" panose="05000000000000000000" pitchFamily="2" charset="2"/>
              <a:buChar char="ü"/>
            </a:pPr>
            <a:endParaRPr lang="en-ZA" dirty="0">
              <a:latin typeface="Garamond" panose="02020404030301010803" pitchFamily="18" charset="0"/>
            </a:endParaRPr>
          </a:p>
        </p:txBody>
      </p:sp>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12</a:t>
            </a:fld>
            <a:endParaRPr lang="en-US" dirty="0"/>
          </a:p>
        </p:txBody>
      </p:sp>
      <p:sp>
        <p:nvSpPr>
          <p:cNvPr id="6" name="Title 5"/>
          <p:cNvSpPr txBox="1">
            <a:spLocks noGrp="1"/>
          </p:cNvSpPr>
          <p:nvPr>
            <p:ph type="title"/>
          </p:nvPr>
        </p:nvSpPr>
        <p:spPr>
          <a:xfrm>
            <a:off x="0" y="0"/>
            <a:ext cx="12192000" cy="646331"/>
          </a:xfrm>
          <a:prstGeom prst="rect">
            <a:avLst/>
          </a:prstGeom>
          <a:solidFill>
            <a:schemeClr val="accent3">
              <a:lumMod val="50000"/>
            </a:schemeClr>
          </a:solidFill>
        </p:spPr>
        <p:txBody>
          <a:bodyPr wrap="square" rtlCol="0">
            <a:spAutoFit/>
          </a:bodyPr>
          <a:lstStyle/>
          <a:p>
            <a:r>
              <a:rPr lang="en-US" sz="3600" b="1" dirty="0">
                <a:solidFill>
                  <a:schemeClr val="bg1"/>
                </a:solidFill>
              </a:rPr>
              <a:t>COVID-19 AND SA APPROACH</a:t>
            </a:r>
            <a:endParaRPr lang="en-ZA" sz="3600" b="1" dirty="0">
              <a:solidFill>
                <a:schemeClr val="bg1"/>
              </a:solidFill>
            </a:endParaRPr>
          </a:p>
        </p:txBody>
      </p:sp>
      <p:sp>
        <p:nvSpPr>
          <p:cNvPr id="8" name="Content Placeholder 2">
            <a:extLst>
              <a:ext uri="{FF2B5EF4-FFF2-40B4-BE49-F238E27FC236}">
                <a16:creationId xmlns:a16="http://schemas.microsoft.com/office/drawing/2014/main" id="{BFD84F1B-ECA1-4214-8FAD-5A26C3F7DF76}"/>
              </a:ext>
            </a:extLst>
          </p:cNvPr>
          <p:cNvSpPr txBox="1">
            <a:spLocks/>
          </p:cNvSpPr>
          <p:nvPr/>
        </p:nvSpPr>
        <p:spPr>
          <a:xfrm>
            <a:off x="6324600" y="1789441"/>
            <a:ext cx="5638800" cy="3838242"/>
          </a:xfrm>
          <a:prstGeom prst="rect">
            <a:avLst/>
          </a:prstGeom>
          <a:ln>
            <a:solidFill>
              <a:schemeClr val="tx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n-US" sz="2800" dirty="0">
                <a:latin typeface="Garamond" panose="02020404030301010803" pitchFamily="18" charset="0"/>
              </a:rPr>
              <a:t>Communication Strategy</a:t>
            </a:r>
          </a:p>
          <a:p>
            <a:pPr algn="just">
              <a:buFont typeface="Wingdings" panose="05000000000000000000" pitchFamily="2" charset="2"/>
              <a:buChar char="ü"/>
            </a:pPr>
            <a:r>
              <a:rPr lang="en-US" sz="2800" dirty="0">
                <a:latin typeface="Garamond" panose="02020404030301010803" pitchFamily="18" charset="0"/>
              </a:rPr>
              <a:t>Large‐scale economic relief - fiscal package </a:t>
            </a:r>
            <a:endParaRPr lang="en-ZA" sz="2800" dirty="0">
              <a:latin typeface="Garamond" panose="02020404030301010803" pitchFamily="18" charset="0"/>
            </a:endParaRPr>
          </a:p>
          <a:p>
            <a:pPr algn="just">
              <a:buFont typeface="Wingdings" panose="05000000000000000000" pitchFamily="2" charset="2"/>
              <a:buChar char="ü"/>
            </a:pPr>
            <a:r>
              <a:rPr lang="en-ZA" sz="2800" dirty="0">
                <a:latin typeface="Garamond" panose="02020404030301010803" pitchFamily="18" charset="0"/>
              </a:rPr>
              <a:t>Implementation of social protection systems &amp; measures – increase in grant amounts.</a:t>
            </a:r>
          </a:p>
          <a:p>
            <a:pPr algn="just">
              <a:buFont typeface="Wingdings" panose="05000000000000000000" pitchFamily="2" charset="2"/>
              <a:buChar char="ü"/>
            </a:pPr>
            <a:r>
              <a:rPr lang="en-US" sz="2800" dirty="0">
                <a:latin typeface="Garamond" panose="02020404030301010803" pitchFamily="18" charset="0"/>
              </a:rPr>
              <a:t>Provision of </a:t>
            </a:r>
            <a:r>
              <a:rPr lang="en-ZA" sz="2800" dirty="0">
                <a:latin typeface="Garamond" panose="02020404030301010803" pitchFamily="18" charset="0"/>
              </a:rPr>
              <a:t>water supply to vulnerable  communities</a:t>
            </a:r>
          </a:p>
          <a:p>
            <a:pPr algn="just">
              <a:buFont typeface="Wingdings" panose="05000000000000000000" pitchFamily="2" charset="2"/>
              <a:buChar char="ü"/>
            </a:pPr>
            <a:r>
              <a:rPr lang="en-US" sz="2900" dirty="0">
                <a:latin typeface="Garamond" panose="02020404030301010803" pitchFamily="18" charset="0"/>
              </a:rPr>
              <a:t>access </a:t>
            </a:r>
            <a:r>
              <a:rPr lang="en-ZA" sz="2900" dirty="0">
                <a:latin typeface="Garamond" panose="02020404030301010803" pitchFamily="18" charset="0"/>
              </a:rPr>
              <a:t>to quality basic health care and services; access to sexual &amp; reproductive health services to women, provisions were made for access to chronic medication, such as </a:t>
            </a:r>
            <a:r>
              <a:rPr lang="en-ZA" sz="2900" dirty="0" err="1">
                <a:latin typeface="Garamond" panose="02020404030301010803" pitchFamily="18" charset="0"/>
              </a:rPr>
              <a:t>antiretrovirals</a:t>
            </a:r>
            <a:endParaRPr lang="en-ZA" sz="2900" dirty="0">
              <a:latin typeface="Garamond" panose="02020404030301010803" pitchFamily="18" charset="0"/>
            </a:endParaRPr>
          </a:p>
          <a:p>
            <a:pPr algn="just">
              <a:buFont typeface="Wingdings" panose="05000000000000000000" pitchFamily="2" charset="2"/>
              <a:buChar char="ü"/>
            </a:pPr>
            <a:r>
              <a:rPr lang="en-ZA" sz="2800" dirty="0">
                <a:latin typeface="Garamond" panose="02020404030301010803" pitchFamily="18" charset="0"/>
              </a:rPr>
              <a:t>Prevalence of malnutrition - food parcels distribution </a:t>
            </a:r>
          </a:p>
        </p:txBody>
      </p:sp>
      <p:sp>
        <p:nvSpPr>
          <p:cNvPr id="9" name="Content Placeholder 2">
            <a:extLst>
              <a:ext uri="{FF2B5EF4-FFF2-40B4-BE49-F238E27FC236}">
                <a16:creationId xmlns:a16="http://schemas.microsoft.com/office/drawing/2014/main" id="{BFD84F1B-ECA1-4214-8FAD-5A26C3F7DF76}"/>
              </a:ext>
            </a:extLst>
          </p:cNvPr>
          <p:cNvSpPr txBox="1">
            <a:spLocks/>
          </p:cNvSpPr>
          <p:nvPr/>
        </p:nvSpPr>
        <p:spPr>
          <a:xfrm>
            <a:off x="228600" y="1794696"/>
            <a:ext cx="5638800" cy="3838242"/>
          </a:xfrm>
          <a:prstGeom prst="rect">
            <a:avLst/>
          </a:prstGeom>
          <a:ln>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n-ZA" sz="2600" dirty="0">
                <a:latin typeface="Garamond" panose="02020404030301010803" pitchFamily="18" charset="0"/>
              </a:rPr>
              <a:t>State of disaster announcement</a:t>
            </a:r>
          </a:p>
          <a:p>
            <a:pPr algn="just">
              <a:buFont typeface="Wingdings" panose="05000000000000000000" pitchFamily="2" charset="2"/>
              <a:buChar char="ü"/>
            </a:pPr>
            <a:r>
              <a:rPr lang="en-ZA" sz="2600" dirty="0">
                <a:latin typeface="Garamond" panose="02020404030301010803" pitchFamily="18" charset="0"/>
              </a:rPr>
              <a:t>Lockdowns to minimise strain on health system, to allow health sector to prepare and to reduce number of infections</a:t>
            </a:r>
          </a:p>
          <a:p>
            <a:pPr algn="just">
              <a:buFont typeface="Wingdings" panose="05000000000000000000" pitchFamily="2" charset="2"/>
              <a:buChar char="ü"/>
            </a:pPr>
            <a:r>
              <a:rPr lang="en-ZA" sz="2600" dirty="0">
                <a:latin typeface="Garamond" panose="02020404030301010803" pitchFamily="18" charset="0"/>
              </a:rPr>
              <a:t>Coordinated approach Adoption - using existing structures and establishing new ones.</a:t>
            </a:r>
            <a:endParaRPr lang="en-US" sz="2600" dirty="0">
              <a:latin typeface="Garamond" panose="02020404030301010803" pitchFamily="18" charset="0"/>
            </a:endParaRPr>
          </a:p>
          <a:p>
            <a:pPr marL="606879" lvl="1" indent="-571500" algn="just">
              <a:buFont typeface="Wingdings" panose="05000000000000000000" pitchFamily="2" charset="2"/>
              <a:buChar char="ü"/>
            </a:pPr>
            <a:r>
              <a:rPr lang="en-ZA" sz="2600" dirty="0">
                <a:latin typeface="Garamond" panose="02020404030301010803" pitchFamily="18" charset="0"/>
              </a:rPr>
              <a:t>Development of institutional architecture</a:t>
            </a:r>
            <a:r>
              <a:rPr lang="en-ZA" sz="3400" dirty="0">
                <a:latin typeface="Garamond" panose="02020404030301010803" pitchFamily="18" charset="0"/>
              </a:rPr>
              <a:t> </a:t>
            </a:r>
            <a:r>
              <a:rPr lang="en-ZA" sz="3200" dirty="0">
                <a:latin typeface="Garamond" panose="02020404030301010803" pitchFamily="18" charset="0"/>
              </a:rPr>
              <a:t>- </a:t>
            </a:r>
            <a:r>
              <a:rPr lang="en-ZA" sz="2300" dirty="0">
                <a:latin typeface="Garamond" panose="02020404030301010803" pitchFamily="18" charset="0"/>
              </a:rPr>
              <a:t>National Coronavirus Command Council, Ministerial Advisory Committees, </a:t>
            </a:r>
            <a:r>
              <a:rPr lang="en-ZA" sz="2300" dirty="0" err="1">
                <a:latin typeface="Garamond" panose="02020404030301010803" pitchFamily="18" charset="0"/>
              </a:rPr>
              <a:t>NatJoints</a:t>
            </a:r>
            <a:endParaRPr lang="en-ZA" sz="2300" dirty="0">
              <a:latin typeface="Garamond" panose="02020404030301010803" pitchFamily="18" charset="0"/>
            </a:endParaRPr>
          </a:p>
          <a:p>
            <a:pPr marL="35379" lvl="1" indent="0" algn="just">
              <a:buNone/>
            </a:pPr>
            <a:r>
              <a:rPr lang="en-ZA" sz="2100" b="1" i="1" dirty="0">
                <a:solidFill>
                  <a:srgbClr val="FF0000"/>
                </a:solidFill>
                <a:latin typeface="Garamond" panose="02020404030301010803" pitchFamily="18" charset="0"/>
              </a:rPr>
              <a:t>Approach assisted with coordination of  activities and facilitate rapid executive action</a:t>
            </a:r>
            <a:endParaRPr lang="en-US" sz="1100" b="1" i="1" dirty="0">
              <a:solidFill>
                <a:srgbClr val="FF0000"/>
              </a:solidFill>
              <a:latin typeface="Garamond" panose="02020404030301010803" pitchFamily="18" charset="0"/>
            </a:endParaRPr>
          </a:p>
          <a:p>
            <a:pPr marL="378279" lvl="1" indent="-342900" algn="just">
              <a:buFont typeface="Wingdings" panose="05000000000000000000" pitchFamily="2" charset="2"/>
              <a:buChar char="Ø"/>
            </a:pPr>
            <a:endParaRPr lang="en-ZA" sz="3200" dirty="0">
              <a:latin typeface="Garamond" panose="02020404030301010803" pitchFamily="18" charset="0"/>
            </a:endParaRPr>
          </a:p>
          <a:p>
            <a:pPr algn="just">
              <a:buFont typeface="Wingdings" panose="05000000000000000000" pitchFamily="2" charset="2"/>
              <a:buChar char="ü"/>
            </a:pPr>
            <a:endParaRPr lang="en-ZA" dirty="0">
              <a:latin typeface="Garamond" panose="02020404030301010803" pitchFamily="18" charset="0"/>
            </a:endParaRPr>
          </a:p>
        </p:txBody>
      </p:sp>
    </p:spTree>
    <p:extLst>
      <p:ext uri="{BB962C8B-B14F-4D97-AF65-F5344CB8AC3E}">
        <p14:creationId xmlns:p14="http://schemas.microsoft.com/office/powerpoint/2010/main" val="316760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5105-7E95-4C81-AE04-F7BA6824D562}"/>
              </a:ext>
            </a:extLst>
          </p:cNvPr>
          <p:cNvSpPr>
            <a:spLocks noGrp="1"/>
          </p:cNvSpPr>
          <p:nvPr>
            <p:ph type="title"/>
          </p:nvPr>
        </p:nvSpPr>
        <p:spPr>
          <a:xfrm>
            <a:off x="0" y="0"/>
            <a:ext cx="12192000" cy="646331"/>
          </a:xfrm>
          <a:solidFill>
            <a:schemeClr val="accent3">
              <a:lumMod val="50000"/>
            </a:schemeClr>
          </a:solidFill>
        </p:spPr>
        <p:txBody>
          <a:bodyPr vert="horz" wrap="square" lIns="91440" tIns="45720" rIns="91440" bIns="45720" rtlCol="0" anchor="ctr">
            <a:spAutoFit/>
          </a:bodyPr>
          <a:lstStyle/>
          <a:p>
            <a:r>
              <a:rPr lang="en-US" sz="3600" b="1" dirty="0">
                <a:solidFill>
                  <a:schemeClr val="bg1"/>
                </a:solidFill>
              </a:rPr>
              <a:t>COVID-19 LESSONS </a:t>
            </a:r>
            <a:endParaRPr lang="en-ZA" sz="3600" b="1" dirty="0">
              <a:solidFill>
                <a:schemeClr val="bg1"/>
              </a:solidFill>
            </a:endParaRPr>
          </a:p>
        </p:txBody>
      </p:sp>
      <p:sp>
        <p:nvSpPr>
          <p:cNvPr id="3" name="Content Placeholder 2">
            <a:extLst>
              <a:ext uri="{FF2B5EF4-FFF2-40B4-BE49-F238E27FC236}">
                <a16:creationId xmlns:a16="http://schemas.microsoft.com/office/drawing/2014/main" id="{9D155B9A-9B50-4194-BC73-E5849E1D0781}"/>
              </a:ext>
            </a:extLst>
          </p:cNvPr>
          <p:cNvSpPr>
            <a:spLocks noGrp="1"/>
          </p:cNvSpPr>
          <p:nvPr>
            <p:ph idx="1"/>
          </p:nvPr>
        </p:nvSpPr>
        <p:spPr>
          <a:xfrm>
            <a:off x="6400800" y="852437"/>
            <a:ext cx="5562600" cy="4633964"/>
          </a:xfrm>
          <a:ln>
            <a:solidFill>
              <a:schemeClr val="tx1"/>
            </a:solidFill>
          </a:ln>
        </p:spPr>
        <p:txBody>
          <a:bodyPr>
            <a:normAutofit fontScale="92500" lnSpcReduction="20000"/>
          </a:bodyPr>
          <a:lstStyle/>
          <a:p>
            <a:pPr marL="0" lvl="0" indent="0" algn="just">
              <a:buNone/>
            </a:pPr>
            <a:endParaRPr lang="en-US" sz="2600" dirty="0">
              <a:latin typeface="Garamond" panose="02020404030301010803" pitchFamily="18" charset="0"/>
            </a:endParaRPr>
          </a:p>
          <a:p>
            <a:pPr lvl="0" algn="just">
              <a:buFont typeface="Wingdings" panose="05000000000000000000" pitchFamily="2" charset="2"/>
              <a:buChar char="ü"/>
            </a:pPr>
            <a:r>
              <a:rPr lang="en-US" sz="2400" dirty="0">
                <a:latin typeface="Garamond" panose="02020404030301010803" pitchFamily="18" charset="0"/>
              </a:rPr>
              <a:t>Strong statistical systems</a:t>
            </a:r>
          </a:p>
          <a:p>
            <a:pPr lvl="0" algn="just">
              <a:buFont typeface="Wingdings" panose="05000000000000000000" pitchFamily="2" charset="2"/>
              <a:buChar char="ü"/>
            </a:pPr>
            <a:endParaRPr lang="en-US" sz="2400" dirty="0">
              <a:latin typeface="Garamond" panose="02020404030301010803" pitchFamily="18" charset="0"/>
            </a:endParaRPr>
          </a:p>
          <a:p>
            <a:pPr lvl="0" algn="just">
              <a:buFont typeface="Wingdings" panose="05000000000000000000" pitchFamily="2" charset="2"/>
              <a:buChar char="ü"/>
            </a:pPr>
            <a:r>
              <a:rPr lang="en-US" sz="2400" dirty="0">
                <a:latin typeface="Garamond" panose="02020404030301010803" pitchFamily="18" charset="0"/>
              </a:rPr>
              <a:t>The interface between policy and science</a:t>
            </a:r>
          </a:p>
          <a:p>
            <a:pPr lvl="0" algn="just">
              <a:buFont typeface="Wingdings" panose="05000000000000000000" pitchFamily="2" charset="2"/>
              <a:buChar char="ü"/>
            </a:pPr>
            <a:endParaRPr lang="en-US" sz="2400" dirty="0">
              <a:latin typeface="Garamond" panose="02020404030301010803" pitchFamily="18" charset="0"/>
            </a:endParaRPr>
          </a:p>
          <a:p>
            <a:pPr lvl="0" algn="just">
              <a:buFont typeface="Wingdings" panose="05000000000000000000" pitchFamily="2" charset="2"/>
              <a:buChar char="ü"/>
            </a:pPr>
            <a:r>
              <a:rPr lang="en-US" sz="2400" dirty="0">
                <a:latin typeface="Garamond" panose="02020404030301010803" pitchFamily="18" charset="0"/>
              </a:rPr>
              <a:t>Efficient institutional arrangement</a:t>
            </a:r>
          </a:p>
          <a:p>
            <a:pPr lvl="0" algn="just">
              <a:buFont typeface="Wingdings" panose="05000000000000000000" pitchFamily="2" charset="2"/>
              <a:buChar char="ü"/>
            </a:pPr>
            <a:endParaRPr lang="en-US" sz="2400" dirty="0">
              <a:latin typeface="Garamond" panose="02020404030301010803" pitchFamily="18" charset="0"/>
            </a:endParaRPr>
          </a:p>
          <a:p>
            <a:pPr lvl="0" algn="just">
              <a:buFont typeface="Wingdings" panose="05000000000000000000" pitchFamily="2" charset="2"/>
              <a:buChar char="ü"/>
            </a:pPr>
            <a:r>
              <a:rPr lang="en-US" sz="2400" dirty="0">
                <a:latin typeface="Garamond" panose="02020404030301010803" pitchFamily="18" charset="0"/>
              </a:rPr>
              <a:t>Collaboration and coordination to achieve intended results</a:t>
            </a:r>
          </a:p>
          <a:p>
            <a:pPr lvl="0" algn="just">
              <a:buFont typeface="Wingdings" panose="05000000000000000000" pitchFamily="2" charset="2"/>
              <a:buChar char="ü"/>
            </a:pPr>
            <a:endParaRPr lang="en-US" sz="2400" dirty="0">
              <a:latin typeface="Garamond" panose="02020404030301010803" pitchFamily="18" charset="0"/>
            </a:endParaRPr>
          </a:p>
          <a:p>
            <a:pPr lvl="0" algn="just">
              <a:buFont typeface="Wingdings" panose="05000000000000000000" pitchFamily="2" charset="2"/>
              <a:buChar char="ü"/>
            </a:pPr>
            <a:r>
              <a:rPr lang="en-US" sz="2400" dirty="0">
                <a:latin typeface="Garamond" panose="02020404030301010803" pitchFamily="18" charset="0"/>
              </a:rPr>
              <a:t>Consistent communication</a:t>
            </a:r>
          </a:p>
          <a:p>
            <a:pPr lvl="0" algn="just">
              <a:buFont typeface="Wingdings" panose="05000000000000000000" pitchFamily="2" charset="2"/>
              <a:buChar char="ü"/>
            </a:pPr>
            <a:endParaRPr lang="en-US" sz="2400" dirty="0">
              <a:latin typeface="Garamond" panose="02020404030301010803" pitchFamily="18" charset="0"/>
            </a:endParaRPr>
          </a:p>
          <a:p>
            <a:pPr lvl="0" algn="just">
              <a:buFont typeface="Wingdings" panose="05000000000000000000" pitchFamily="2" charset="2"/>
              <a:buChar char="ü"/>
            </a:pPr>
            <a:r>
              <a:rPr lang="en-US" sz="2400" dirty="0">
                <a:latin typeface="Garamond" panose="02020404030301010803" pitchFamily="18" charset="0"/>
              </a:rPr>
              <a:t>Multi-stakeholder partnership </a:t>
            </a:r>
            <a:endParaRPr lang="en-ZA" sz="2400" dirty="0">
              <a:latin typeface="Garamond" panose="02020404030301010803" pitchFamily="18" charset="0"/>
            </a:endParaRPr>
          </a:p>
          <a:p>
            <a:endParaRPr lang="en-US" sz="3900" dirty="0">
              <a:latin typeface="Garamond" panose="02020404030301010803" pitchFamily="18" charset="0"/>
            </a:endParaRPr>
          </a:p>
          <a:p>
            <a:endParaRPr lang="en-ZA" dirty="0"/>
          </a:p>
        </p:txBody>
      </p:sp>
      <p:sp>
        <p:nvSpPr>
          <p:cNvPr id="4" name="Footer Placeholder 3">
            <a:extLst>
              <a:ext uri="{FF2B5EF4-FFF2-40B4-BE49-F238E27FC236}">
                <a16:creationId xmlns:a16="http://schemas.microsoft.com/office/drawing/2014/main" id="{9FE1A8F2-E752-4C2E-8E50-D472C849B9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5D77A6-C685-4670-B3CA-C9881C06AA9C}"/>
              </a:ext>
            </a:extLst>
          </p:cNvPr>
          <p:cNvSpPr>
            <a:spLocks noGrp="1"/>
          </p:cNvSpPr>
          <p:nvPr>
            <p:ph type="sldNum" sz="quarter" idx="12"/>
          </p:nvPr>
        </p:nvSpPr>
        <p:spPr/>
        <p:txBody>
          <a:bodyPr/>
          <a:lstStyle/>
          <a:p>
            <a:fld id="{2B94288F-C395-4B83-86A6-8CAC5AD50CFE}" type="slidenum">
              <a:rPr lang="en-US" smtClean="0"/>
              <a:pPr/>
              <a:t>13</a:t>
            </a:fld>
            <a:endParaRPr lang="en-US" dirty="0"/>
          </a:p>
        </p:txBody>
      </p:sp>
      <p:sp>
        <p:nvSpPr>
          <p:cNvPr id="6" name="Content Placeholder 2">
            <a:extLst>
              <a:ext uri="{FF2B5EF4-FFF2-40B4-BE49-F238E27FC236}">
                <a16:creationId xmlns:a16="http://schemas.microsoft.com/office/drawing/2014/main" id="{9D155B9A-9B50-4194-BC73-E5849E1D0781}"/>
              </a:ext>
            </a:extLst>
          </p:cNvPr>
          <p:cNvSpPr txBox="1">
            <a:spLocks/>
          </p:cNvSpPr>
          <p:nvPr/>
        </p:nvSpPr>
        <p:spPr>
          <a:xfrm>
            <a:off x="152400" y="838200"/>
            <a:ext cx="5943600" cy="464820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dirty="0">
                <a:solidFill>
                  <a:srgbClr val="FF0000"/>
                </a:solidFill>
                <a:latin typeface="Garamond" panose="02020404030301010803" pitchFamily="18" charset="0"/>
              </a:rPr>
              <a:t>IMPORTANCE OF:</a:t>
            </a:r>
          </a:p>
          <a:p>
            <a:pPr algn="just">
              <a:buFont typeface="Wingdings" panose="05000000000000000000" pitchFamily="2" charset="2"/>
              <a:buChar char="ü"/>
            </a:pPr>
            <a:r>
              <a:rPr lang="en-US" sz="2400" dirty="0">
                <a:latin typeface="Garamond" panose="02020404030301010803" pitchFamily="18" charset="0"/>
              </a:rPr>
              <a:t>sound policy making towards achieving the intended results</a:t>
            </a:r>
          </a:p>
          <a:p>
            <a:pPr algn="just">
              <a:buFont typeface="Wingdings" panose="05000000000000000000" pitchFamily="2" charset="2"/>
              <a:buChar char="ü"/>
            </a:pPr>
            <a:endParaRPr lang="en-US" sz="2400" dirty="0">
              <a:latin typeface="Garamond" panose="02020404030301010803" pitchFamily="18" charset="0"/>
            </a:endParaRPr>
          </a:p>
          <a:p>
            <a:pPr algn="just">
              <a:buFont typeface="Wingdings" panose="05000000000000000000" pitchFamily="2" charset="2"/>
              <a:buChar char="ü"/>
            </a:pPr>
            <a:r>
              <a:rPr lang="en-US" sz="2400" dirty="0">
                <a:latin typeface="Garamond" panose="02020404030301010803" pitchFamily="18" charset="0"/>
              </a:rPr>
              <a:t>Coherence in policy making</a:t>
            </a:r>
          </a:p>
          <a:p>
            <a:pPr algn="just">
              <a:buFont typeface="Wingdings" panose="05000000000000000000" pitchFamily="2" charset="2"/>
              <a:buChar char="ü"/>
            </a:pPr>
            <a:endParaRPr lang="en-US" sz="2400" dirty="0">
              <a:latin typeface="Garamond" panose="02020404030301010803" pitchFamily="18" charset="0"/>
            </a:endParaRPr>
          </a:p>
          <a:p>
            <a:pPr algn="just">
              <a:buFont typeface="Wingdings" panose="05000000000000000000" pitchFamily="2" charset="2"/>
              <a:buChar char="ü"/>
            </a:pPr>
            <a:r>
              <a:rPr lang="en-US" sz="2400" dirty="0">
                <a:latin typeface="Garamond" panose="02020404030301010803" pitchFamily="18" charset="0"/>
              </a:rPr>
              <a:t>Having proper regulation</a:t>
            </a:r>
          </a:p>
          <a:p>
            <a:pPr algn="just">
              <a:buFont typeface="Wingdings" panose="05000000000000000000" pitchFamily="2" charset="2"/>
              <a:buChar char="ü"/>
            </a:pPr>
            <a:endParaRPr lang="en-US" sz="2400" dirty="0">
              <a:latin typeface="Garamond" panose="02020404030301010803" pitchFamily="18" charset="0"/>
            </a:endParaRPr>
          </a:p>
          <a:p>
            <a:pPr algn="just">
              <a:buFont typeface="Wingdings" panose="05000000000000000000" pitchFamily="2" charset="2"/>
              <a:buChar char="ü"/>
            </a:pPr>
            <a:r>
              <a:rPr lang="en-US" sz="2400" dirty="0">
                <a:latin typeface="Garamond" panose="02020404030301010803" pitchFamily="18" charset="0"/>
              </a:rPr>
              <a:t>Having proper monitoring and evaluation system </a:t>
            </a:r>
            <a:endParaRPr lang="en-US" sz="3900" dirty="0">
              <a:latin typeface="Garamond" panose="02020404030301010803" pitchFamily="18" charset="0"/>
            </a:endParaRPr>
          </a:p>
          <a:p>
            <a:endParaRPr lang="en-ZA" dirty="0"/>
          </a:p>
        </p:txBody>
      </p:sp>
      <p:sp>
        <p:nvSpPr>
          <p:cNvPr id="7" name="Content Placeholder 2">
            <a:extLst>
              <a:ext uri="{FF2B5EF4-FFF2-40B4-BE49-F238E27FC236}">
                <a16:creationId xmlns:a16="http://schemas.microsoft.com/office/drawing/2014/main" id="{9D155B9A-9B50-4194-BC73-E5849E1D0781}"/>
              </a:ext>
            </a:extLst>
          </p:cNvPr>
          <p:cNvSpPr txBox="1">
            <a:spLocks/>
          </p:cNvSpPr>
          <p:nvPr/>
        </p:nvSpPr>
        <p:spPr>
          <a:xfrm>
            <a:off x="342900" y="5627495"/>
            <a:ext cx="11506200" cy="304800"/>
          </a:xfrm>
          <a:prstGeom prst="rect">
            <a:avLst/>
          </a:prstGeom>
          <a:ln>
            <a:solidFill>
              <a:schemeClr val="tx1"/>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solidFill>
                  <a:srgbClr val="FF0000"/>
                </a:solidFill>
                <a:latin typeface="Garamond" panose="02020404030301010803" pitchFamily="18" charset="0"/>
              </a:rPr>
              <a:t>COVID -19 lessons are critical for VNR and VLR </a:t>
            </a:r>
            <a:r>
              <a:rPr lang="en-US" sz="2400" dirty="0" err="1">
                <a:solidFill>
                  <a:srgbClr val="FF0000"/>
                </a:solidFill>
                <a:latin typeface="Garamond" panose="02020404030301010803" pitchFamily="18" charset="0"/>
              </a:rPr>
              <a:t>processess</a:t>
            </a:r>
            <a:endParaRPr lang="en-US" sz="2400" dirty="0">
              <a:latin typeface="Garamond" panose="02020404030301010803" pitchFamily="18" charset="0"/>
            </a:endParaRPr>
          </a:p>
          <a:p>
            <a:pPr algn="ctr"/>
            <a:endParaRPr lang="en-US" sz="3900" dirty="0">
              <a:latin typeface="Garamond" panose="02020404030301010803" pitchFamily="18" charset="0"/>
            </a:endParaRPr>
          </a:p>
          <a:p>
            <a:pPr algn="ctr"/>
            <a:endParaRPr lang="en-ZA" dirty="0"/>
          </a:p>
        </p:txBody>
      </p:sp>
    </p:spTree>
    <p:extLst>
      <p:ext uri="{BB962C8B-B14F-4D97-AF65-F5344CB8AC3E}">
        <p14:creationId xmlns:p14="http://schemas.microsoft.com/office/powerpoint/2010/main" val="278715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5105-7E95-4C81-AE04-F7BA6824D562}"/>
              </a:ext>
            </a:extLst>
          </p:cNvPr>
          <p:cNvSpPr>
            <a:spLocks noGrp="1"/>
          </p:cNvSpPr>
          <p:nvPr>
            <p:ph type="title"/>
          </p:nvPr>
        </p:nvSpPr>
        <p:spPr>
          <a:xfrm>
            <a:off x="0" y="0"/>
            <a:ext cx="12192000" cy="646331"/>
          </a:xfrm>
          <a:solidFill>
            <a:schemeClr val="accent3">
              <a:lumMod val="50000"/>
            </a:schemeClr>
          </a:solidFill>
        </p:spPr>
        <p:txBody>
          <a:bodyPr vert="horz" wrap="square" lIns="91440" tIns="45720" rIns="91440" bIns="45720" rtlCol="0" anchor="ctr">
            <a:spAutoFit/>
          </a:bodyPr>
          <a:lstStyle/>
          <a:p>
            <a:r>
              <a:rPr lang="en-US" sz="3600" b="1" dirty="0">
                <a:solidFill>
                  <a:schemeClr val="bg1"/>
                </a:solidFill>
              </a:rPr>
              <a:t>CONCLUSION </a:t>
            </a:r>
            <a:endParaRPr lang="en-ZA" sz="3600" b="1" dirty="0">
              <a:solidFill>
                <a:schemeClr val="bg1"/>
              </a:solidFill>
            </a:endParaRPr>
          </a:p>
        </p:txBody>
      </p:sp>
      <p:sp>
        <p:nvSpPr>
          <p:cNvPr id="3" name="Content Placeholder 2">
            <a:extLst>
              <a:ext uri="{FF2B5EF4-FFF2-40B4-BE49-F238E27FC236}">
                <a16:creationId xmlns:a16="http://schemas.microsoft.com/office/drawing/2014/main" id="{9D155B9A-9B50-4194-BC73-E5849E1D0781}"/>
              </a:ext>
            </a:extLst>
          </p:cNvPr>
          <p:cNvSpPr>
            <a:spLocks noGrp="1"/>
          </p:cNvSpPr>
          <p:nvPr>
            <p:ph idx="1"/>
          </p:nvPr>
        </p:nvSpPr>
        <p:spPr>
          <a:xfrm>
            <a:off x="6324600" y="1066800"/>
            <a:ext cx="5486400" cy="4876800"/>
          </a:xfrm>
          <a:ln>
            <a:solidFill>
              <a:schemeClr val="tx1"/>
            </a:solidFill>
          </a:ln>
        </p:spPr>
        <p:txBody>
          <a:bodyPr>
            <a:noAutofit/>
          </a:bodyPr>
          <a:lstStyle/>
          <a:p>
            <a:pPr algn="just">
              <a:buFont typeface="Wingdings" panose="05000000000000000000" pitchFamily="2" charset="2"/>
              <a:buChar char="ü"/>
            </a:pPr>
            <a:r>
              <a:rPr lang="en-US" sz="2400" dirty="0">
                <a:latin typeface="Garamond" panose="02020404030301010803" pitchFamily="18" charset="0"/>
              </a:rPr>
              <a:t>Before COVID-19, SA was taking steps to deal with some of the challenges identified in the first VNR through, inter alia, investment and  job summits, youth employment initiatives, skills development </a:t>
            </a:r>
            <a:r>
              <a:rPr lang="en-US" sz="2400" dirty="0" err="1">
                <a:latin typeface="Garamond" panose="02020404030301010803" pitchFamily="18" charset="0"/>
              </a:rPr>
              <a:t>programmes</a:t>
            </a:r>
            <a:r>
              <a:rPr lang="en-US" sz="2400" dirty="0">
                <a:latin typeface="Garamond" panose="02020404030301010803" pitchFamily="18" charset="0"/>
              </a:rPr>
              <a:t> and incentives. </a:t>
            </a:r>
          </a:p>
          <a:p>
            <a:pPr marL="0" indent="0" algn="just">
              <a:buNone/>
            </a:pPr>
            <a:endParaRPr lang="en-US" sz="2400" dirty="0">
              <a:latin typeface="Garamond" panose="02020404030301010803" pitchFamily="18" charset="0"/>
            </a:endParaRPr>
          </a:p>
          <a:p>
            <a:pPr algn="just">
              <a:buFont typeface="Wingdings" panose="05000000000000000000" pitchFamily="2" charset="2"/>
              <a:buChar char="ü"/>
            </a:pPr>
            <a:r>
              <a:rPr lang="en-US" sz="2400" dirty="0">
                <a:latin typeface="Garamond" panose="02020404030301010803" pitchFamily="18" charset="0"/>
              </a:rPr>
              <a:t>2019 was South Africa’s first VNR and the country is confident that the next report will be considerably better with more consultation and will try to cover most gaps that were identified in the first VNR.</a:t>
            </a:r>
          </a:p>
        </p:txBody>
      </p:sp>
      <p:sp>
        <p:nvSpPr>
          <p:cNvPr id="4" name="Footer Placeholder 3">
            <a:extLst>
              <a:ext uri="{FF2B5EF4-FFF2-40B4-BE49-F238E27FC236}">
                <a16:creationId xmlns:a16="http://schemas.microsoft.com/office/drawing/2014/main" id="{9FE1A8F2-E752-4C2E-8E50-D472C849B9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5D77A6-C685-4670-B3CA-C9881C06AA9C}"/>
              </a:ext>
            </a:extLst>
          </p:cNvPr>
          <p:cNvSpPr>
            <a:spLocks noGrp="1"/>
          </p:cNvSpPr>
          <p:nvPr>
            <p:ph type="sldNum" sz="quarter" idx="12"/>
          </p:nvPr>
        </p:nvSpPr>
        <p:spPr/>
        <p:txBody>
          <a:bodyPr/>
          <a:lstStyle/>
          <a:p>
            <a:fld id="{2B94288F-C395-4B83-86A6-8CAC5AD50CFE}" type="slidenum">
              <a:rPr lang="en-US" smtClean="0"/>
              <a:pPr/>
              <a:t>14</a:t>
            </a:fld>
            <a:endParaRPr lang="en-US" dirty="0"/>
          </a:p>
        </p:txBody>
      </p:sp>
      <p:sp>
        <p:nvSpPr>
          <p:cNvPr id="6" name="Content Placeholder 2">
            <a:extLst>
              <a:ext uri="{FF2B5EF4-FFF2-40B4-BE49-F238E27FC236}">
                <a16:creationId xmlns:a16="http://schemas.microsoft.com/office/drawing/2014/main" id="{9D155B9A-9B50-4194-BC73-E5849E1D0781}"/>
              </a:ext>
            </a:extLst>
          </p:cNvPr>
          <p:cNvSpPr txBox="1">
            <a:spLocks/>
          </p:cNvSpPr>
          <p:nvPr/>
        </p:nvSpPr>
        <p:spPr>
          <a:xfrm>
            <a:off x="381000" y="1066800"/>
            <a:ext cx="5486400" cy="4876800"/>
          </a:xfrm>
          <a:prstGeom prst="rect">
            <a:avLst/>
          </a:prstGeom>
          <a:ln>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n-US" sz="3100" dirty="0">
                <a:latin typeface="Garamond" panose="02020404030301010803" pitchFamily="18" charset="0"/>
              </a:rPr>
              <a:t>COVID-19 triggered serious disruption to the global health system which resulted in a slow progress in socio-economic activities, and threatened the globalisation agenda which resulted to the limited capacity for implementation.</a:t>
            </a:r>
          </a:p>
          <a:p>
            <a:pPr algn="just">
              <a:buFont typeface="Wingdings" panose="05000000000000000000" pitchFamily="2" charset="2"/>
              <a:buChar char="ü"/>
            </a:pPr>
            <a:endParaRPr lang="en-US" sz="3100" dirty="0">
              <a:latin typeface="Garamond" panose="02020404030301010803" pitchFamily="18" charset="0"/>
            </a:endParaRPr>
          </a:p>
          <a:p>
            <a:pPr algn="just">
              <a:buFont typeface="Wingdings" panose="05000000000000000000" pitchFamily="2" charset="2"/>
              <a:buChar char="ü"/>
            </a:pPr>
            <a:r>
              <a:rPr lang="en-US" sz="3100" dirty="0">
                <a:latin typeface="Garamond" panose="02020404030301010803" pitchFamily="18" charset="0"/>
              </a:rPr>
              <a:t>SA is committed to the achievement of the goals set in the SDGs &amp; Agenda 2063. Therefore, submitting periodic updates and reports on national implementation is important.</a:t>
            </a:r>
          </a:p>
          <a:p>
            <a:pPr>
              <a:buFont typeface="Wingdings" panose="05000000000000000000" pitchFamily="2" charset="2"/>
              <a:buChar char="ü"/>
            </a:pPr>
            <a:endParaRPr lang="en-US" sz="3900" dirty="0">
              <a:latin typeface="Garamond" panose="02020404030301010803" pitchFamily="18" charset="0"/>
            </a:endParaRPr>
          </a:p>
          <a:p>
            <a:endParaRPr lang="en-ZA" dirty="0"/>
          </a:p>
        </p:txBody>
      </p:sp>
    </p:spTree>
    <p:extLst>
      <p:ext uri="{BB962C8B-B14F-4D97-AF65-F5344CB8AC3E}">
        <p14:creationId xmlns:p14="http://schemas.microsoft.com/office/powerpoint/2010/main" val="249566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152A5D-B9CD-41EF-865D-DE6BC2EAFA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A8054AE-8C63-4B57-A1A6-586869145D23}"/>
              </a:ext>
            </a:extLst>
          </p:cNvPr>
          <p:cNvSpPr>
            <a:spLocks noGrp="1"/>
          </p:cNvSpPr>
          <p:nvPr>
            <p:ph type="sldNum" sz="quarter" idx="12"/>
          </p:nvPr>
        </p:nvSpPr>
        <p:spPr/>
        <p:txBody>
          <a:bodyPr/>
          <a:lstStyle/>
          <a:p>
            <a:fld id="{2B94288F-C395-4B83-86A6-8CAC5AD50CFE}" type="slidenum">
              <a:rPr lang="en-US" smtClean="0"/>
              <a:pPr/>
              <a:t>15</a:t>
            </a:fld>
            <a:endParaRPr lang="en-US" dirty="0"/>
          </a:p>
        </p:txBody>
      </p:sp>
      <p:pic>
        <p:nvPicPr>
          <p:cNvPr id="6" name="Picture 5">
            <a:extLst>
              <a:ext uri="{FF2B5EF4-FFF2-40B4-BE49-F238E27FC236}">
                <a16:creationId xmlns:a16="http://schemas.microsoft.com/office/drawing/2014/main" id="{42ADC5B9-F49E-467E-BD10-46AC7DD26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72200"/>
          </a:xfrm>
          <a:prstGeom prst="rect">
            <a:avLst/>
          </a:prstGeom>
        </p:spPr>
      </p:pic>
      <p:pic>
        <p:nvPicPr>
          <p:cNvPr id="7" name="Picture 6">
            <a:extLst>
              <a:ext uri="{FF2B5EF4-FFF2-40B4-BE49-F238E27FC236}">
                <a16:creationId xmlns:a16="http://schemas.microsoft.com/office/drawing/2014/main" id="{823FB4C2-99AC-42E7-B8F5-9733EA33FB3B}"/>
              </a:ext>
            </a:extLst>
          </p:cNvPr>
          <p:cNvPicPr>
            <a:picLocks noChangeAspect="1"/>
          </p:cNvPicPr>
          <p:nvPr/>
        </p:nvPicPr>
        <p:blipFill>
          <a:blip r:embed="rId3"/>
          <a:stretch>
            <a:fillRect/>
          </a:stretch>
        </p:blipFill>
        <p:spPr>
          <a:xfrm>
            <a:off x="838200" y="685800"/>
            <a:ext cx="4648200" cy="3339419"/>
          </a:xfrm>
          <a:prstGeom prst="rect">
            <a:avLst/>
          </a:prstGeom>
        </p:spPr>
      </p:pic>
    </p:spTree>
    <p:extLst>
      <p:ext uri="{BB962C8B-B14F-4D97-AF65-F5344CB8AC3E}">
        <p14:creationId xmlns:p14="http://schemas.microsoft.com/office/powerpoint/2010/main" val="1496340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84F1B-ECA1-4214-8FAD-5A26C3F7DF76}"/>
              </a:ext>
            </a:extLst>
          </p:cNvPr>
          <p:cNvSpPr>
            <a:spLocks noGrp="1"/>
          </p:cNvSpPr>
          <p:nvPr>
            <p:ph idx="1"/>
          </p:nvPr>
        </p:nvSpPr>
        <p:spPr>
          <a:xfrm>
            <a:off x="228600" y="1064879"/>
            <a:ext cx="5638800" cy="4525963"/>
          </a:xfrm>
          <a:ln>
            <a:solidFill>
              <a:schemeClr val="tx1"/>
            </a:solidFill>
          </a:ln>
        </p:spPr>
        <p:txBody>
          <a:bodyPr>
            <a:normAutofit/>
          </a:bodyPr>
          <a:lstStyle/>
          <a:p>
            <a:pPr lvl="0">
              <a:buFont typeface="Wingdings" panose="05000000000000000000" pitchFamily="2" charset="2"/>
              <a:buChar char="ü"/>
            </a:pPr>
            <a:endParaRPr lang="en-ZA" sz="2700" dirty="0">
              <a:latin typeface="Garamond" panose="02020404030301010803" pitchFamily="18" charset="0"/>
            </a:endParaRPr>
          </a:p>
          <a:p>
            <a:pPr lvl="0">
              <a:buFont typeface="Wingdings" panose="05000000000000000000" pitchFamily="2" charset="2"/>
              <a:buChar char="ü"/>
            </a:pPr>
            <a:r>
              <a:rPr lang="en-ZA" sz="2700" dirty="0">
                <a:latin typeface="Garamond" panose="02020404030301010803" pitchFamily="18" charset="0"/>
              </a:rPr>
              <a:t>What key lessons can be drawn from the VNR preparatory processes?  </a:t>
            </a:r>
          </a:p>
          <a:p>
            <a:pPr lvl="0">
              <a:buFont typeface="Wingdings" panose="05000000000000000000" pitchFamily="2" charset="2"/>
              <a:buChar char="ü"/>
            </a:pPr>
            <a:endParaRPr lang="en-ZA" sz="2700" dirty="0">
              <a:latin typeface="Garamond" panose="02020404030301010803" pitchFamily="18" charset="0"/>
            </a:endParaRPr>
          </a:p>
          <a:p>
            <a:pPr lvl="0">
              <a:buFont typeface="Wingdings" panose="05000000000000000000" pitchFamily="2" charset="2"/>
              <a:buChar char="ü"/>
            </a:pPr>
            <a:r>
              <a:rPr lang="en-ZA" sz="2700" dirty="0">
                <a:latin typeface="Garamond" panose="02020404030301010803" pitchFamily="18" charset="0"/>
              </a:rPr>
              <a:t>How have countries reflected the localization of the SDGs and Agenda 2063, including through voluntary local reviews (VLRs)?</a:t>
            </a:r>
          </a:p>
        </p:txBody>
      </p:sp>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2</a:t>
            </a:fld>
            <a:endParaRPr lang="en-US" dirty="0"/>
          </a:p>
        </p:txBody>
      </p:sp>
      <p:sp>
        <p:nvSpPr>
          <p:cNvPr id="6" name="Title 5"/>
          <p:cNvSpPr txBox="1">
            <a:spLocks noGrp="1"/>
          </p:cNvSpPr>
          <p:nvPr>
            <p:ph type="title"/>
          </p:nvPr>
        </p:nvSpPr>
        <p:spPr>
          <a:xfrm>
            <a:off x="0" y="0"/>
            <a:ext cx="12192000" cy="646331"/>
          </a:xfrm>
          <a:prstGeom prst="rect">
            <a:avLst/>
          </a:prstGeom>
          <a:solidFill>
            <a:schemeClr val="accent3">
              <a:lumMod val="50000"/>
            </a:schemeClr>
          </a:solidFill>
        </p:spPr>
        <p:txBody>
          <a:bodyPr wrap="square" rtlCol="0">
            <a:spAutoFit/>
          </a:bodyPr>
          <a:lstStyle/>
          <a:p>
            <a:pPr algn="ctr"/>
            <a:r>
              <a:rPr lang="en-US" sz="3600" b="1" dirty="0">
                <a:solidFill>
                  <a:schemeClr val="bg1"/>
                </a:solidFill>
              </a:rPr>
              <a:t>SESSION GUIDING QUESTIONS</a:t>
            </a:r>
            <a:endParaRPr lang="en-ZA" sz="3600" b="1" dirty="0">
              <a:solidFill>
                <a:schemeClr val="bg1"/>
              </a:solidFill>
            </a:endParaRPr>
          </a:p>
        </p:txBody>
      </p:sp>
      <p:sp>
        <p:nvSpPr>
          <p:cNvPr id="7" name="Content Placeholder 2">
            <a:extLst>
              <a:ext uri="{FF2B5EF4-FFF2-40B4-BE49-F238E27FC236}">
                <a16:creationId xmlns:a16="http://schemas.microsoft.com/office/drawing/2014/main" id="{BFD84F1B-ECA1-4214-8FAD-5A26C3F7DF76}"/>
              </a:ext>
            </a:extLst>
          </p:cNvPr>
          <p:cNvSpPr txBox="1">
            <a:spLocks/>
          </p:cNvSpPr>
          <p:nvPr/>
        </p:nvSpPr>
        <p:spPr>
          <a:xfrm>
            <a:off x="6019800" y="1064879"/>
            <a:ext cx="5867400" cy="4525963"/>
          </a:xfrm>
          <a:prstGeom prst="rect">
            <a:avLst/>
          </a:prstGeom>
          <a:ln>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ü"/>
            </a:pPr>
            <a:endParaRPr lang="en-ZA" dirty="0">
              <a:latin typeface="Garamond" panose="02020404030301010803" pitchFamily="18" charset="0"/>
            </a:endParaRPr>
          </a:p>
          <a:p>
            <a:pPr lvl="0">
              <a:buFont typeface="Wingdings" panose="05000000000000000000" pitchFamily="2" charset="2"/>
              <a:buChar char="ü"/>
            </a:pPr>
            <a:r>
              <a:rPr lang="en-ZA" dirty="0">
                <a:latin typeface="Garamond" panose="02020404030301010803" pitchFamily="18" charset="0"/>
              </a:rPr>
              <a:t>What innovative approaches/tools have African governments adopted to prepare VNRs considering the ongoing impacts of the COVID-19 pandemic? </a:t>
            </a:r>
          </a:p>
          <a:p>
            <a:pPr lvl="0">
              <a:buFont typeface="Wingdings" panose="05000000000000000000" pitchFamily="2" charset="2"/>
              <a:buChar char="ü"/>
            </a:pPr>
            <a:endParaRPr lang="en-ZA" dirty="0">
              <a:latin typeface="Garamond" panose="02020404030301010803" pitchFamily="18" charset="0"/>
            </a:endParaRPr>
          </a:p>
          <a:p>
            <a:pPr lvl="0">
              <a:buFont typeface="Wingdings" panose="05000000000000000000" pitchFamily="2" charset="2"/>
              <a:buChar char="ü"/>
            </a:pPr>
            <a:r>
              <a:rPr lang="en-ZA" dirty="0">
                <a:latin typeface="Garamond" panose="02020404030301010803" pitchFamily="18" charset="0"/>
              </a:rPr>
              <a:t>Did the pandemic provide an opportunity to improve governments' accountability and ownership as regards the implementation of Agenda 2063 and the 2030 Agenda, and if so, how? </a:t>
            </a:r>
          </a:p>
        </p:txBody>
      </p:sp>
    </p:spTree>
    <p:extLst>
      <p:ext uri="{BB962C8B-B14F-4D97-AF65-F5344CB8AC3E}">
        <p14:creationId xmlns:p14="http://schemas.microsoft.com/office/powerpoint/2010/main" val="399755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84F1B-ECA1-4214-8FAD-5A26C3F7DF76}"/>
              </a:ext>
            </a:extLst>
          </p:cNvPr>
          <p:cNvSpPr>
            <a:spLocks noGrp="1"/>
          </p:cNvSpPr>
          <p:nvPr>
            <p:ph idx="1"/>
          </p:nvPr>
        </p:nvSpPr>
        <p:spPr>
          <a:xfrm>
            <a:off x="152400" y="914400"/>
            <a:ext cx="5638800" cy="4525963"/>
          </a:xfrm>
          <a:ln>
            <a:solidFill>
              <a:schemeClr val="tx1"/>
            </a:solidFill>
          </a:ln>
        </p:spPr>
        <p:txBody>
          <a:bodyPr>
            <a:normAutofit fontScale="92500" lnSpcReduction="20000"/>
          </a:bodyPr>
          <a:lstStyle/>
          <a:p>
            <a:pPr algn="just">
              <a:buFont typeface="Wingdings" panose="05000000000000000000" pitchFamily="2" charset="2"/>
              <a:buChar char="ü"/>
            </a:pPr>
            <a:r>
              <a:rPr lang="en-ZA" dirty="0">
                <a:latin typeface="Garamond" panose="02020404030301010803" pitchFamily="18" charset="0"/>
              </a:rPr>
              <a:t>The outbreak of the pandemic came as a shock.</a:t>
            </a:r>
          </a:p>
          <a:p>
            <a:pPr algn="just">
              <a:buFont typeface="Wingdings" panose="05000000000000000000" pitchFamily="2" charset="2"/>
              <a:buChar char="ü"/>
            </a:pPr>
            <a:r>
              <a:rPr lang="en-ZA" dirty="0">
                <a:latin typeface="Garamond" panose="02020404030301010803" pitchFamily="18" charset="0"/>
              </a:rPr>
              <a:t>Though it started as a health shock with terrible illness and death, it became more than these. </a:t>
            </a:r>
            <a:r>
              <a:rPr lang="en-US" dirty="0">
                <a:latin typeface="Garamond" panose="02020404030301010803" pitchFamily="18" charset="0"/>
              </a:rPr>
              <a:t>It had economic and social ills. </a:t>
            </a:r>
          </a:p>
          <a:p>
            <a:pPr algn="just">
              <a:buFont typeface="Wingdings" panose="05000000000000000000" pitchFamily="2" charset="2"/>
              <a:buChar char="ü"/>
            </a:pPr>
            <a:r>
              <a:rPr lang="en-US" dirty="0">
                <a:latin typeface="Garamond" panose="02020404030301010803" pitchFamily="18" charset="0"/>
              </a:rPr>
              <a:t>Life, as we know it, had to drastically change. </a:t>
            </a:r>
            <a:endParaRPr lang="en-ZA" dirty="0">
              <a:latin typeface="Garamond" panose="02020404030301010803" pitchFamily="18" charset="0"/>
            </a:endParaRPr>
          </a:p>
          <a:p>
            <a:pPr algn="just">
              <a:buFont typeface="Wingdings" panose="05000000000000000000" pitchFamily="2" charset="2"/>
              <a:buChar char="ü"/>
            </a:pPr>
            <a:r>
              <a:rPr lang="en-US" dirty="0">
                <a:latin typeface="Garamond" panose="02020404030301010803" pitchFamily="18" charset="0"/>
              </a:rPr>
              <a:t>No time to ponder on what needed to be done – decisiveness was critical. </a:t>
            </a:r>
            <a:endParaRPr lang="en-ZA" dirty="0">
              <a:latin typeface="Garamond" panose="02020404030301010803" pitchFamily="18" charset="0"/>
            </a:endParaRPr>
          </a:p>
        </p:txBody>
      </p:sp>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3</a:t>
            </a:fld>
            <a:endParaRPr lang="en-US" dirty="0"/>
          </a:p>
        </p:txBody>
      </p:sp>
      <p:sp>
        <p:nvSpPr>
          <p:cNvPr id="6" name="Title 5"/>
          <p:cNvSpPr txBox="1">
            <a:spLocks noGrp="1"/>
          </p:cNvSpPr>
          <p:nvPr>
            <p:ph type="title"/>
          </p:nvPr>
        </p:nvSpPr>
        <p:spPr>
          <a:xfrm>
            <a:off x="0" y="0"/>
            <a:ext cx="12192000" cy="646331"/>
          </a:xfrm>
          <a:prstGeom prst="rect">
            <a:avLst/>
          </a:prstGeom>
          <a:solidFill>
            <a:schemeClr val="accent3">
              <a:lumMod val="50000"/>
            </a:schemeClr>
          </a:solidFill>
        </p:spPr>
        <p:txBody>
          <a:bodyPr wrap="square" rtlCol="0">
            <a:spAutoFit/>
          </a:bodyPr>
          <a:lstStyle/>
          <a:p>
            <a:pPr algn="ctr"/>
            <a:r>
              <a:rPr lang="en-US" sz="3600" b="1" dirty="0">
                <a:solidFill>
                  <a:schemeClr val="bg1"/>
                </a:solidFill>
              </a:rPr>
              <a:t>INTRODUCTION</a:t>
            </a:r>
            <a:endParaRPr lang="en-ZA" sz="3600" b="1" dirty="0">
              <a:solidFill>
                <a:schemeClr val="bg1"/>
              </a:solidFill>
            </a:endParaRPr>
          </a:p>
        </p:txBody>
      </p:sp>
      <p:sp>
        <p:nvSpPr>
          <p:cNvPr id="7" name="Content Placeholder 2">
            <a:extLst>
              <a:ext uri="{FF2B5EF4-FFF2-40B4-BE49-F238E27FC236}">
                <a16:creationId xmlns:a16="http://schemas.microsoft.com/office/drawing/2014/main" id="{BFD84F1B-ECA1-4214-8FAD-5A26C3F7DF76}"/>
              </a:ext>
            </a:extLst>
          </p:cNvPr>
          <p:cNvSpPr txBox="1">
            <a:spLocks/>
          </p:cNvSpPr>
          <p:nvPr/>
        </p:nvSpPr>
        <p:spPr>
          <a:xfrm>
            <a:off x="6096000" y="914400"/>
            <a:ext cx="5867400" cy="4525963"/>
          </a:xfrm>
          <a:prstGeom prst="rect">
            <a:avLst/>
          </a:prstGeom>
          <a:ln>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n-US" dirty="0">
                <a:latin typeface="Garamond" panose="02020404030301010803" pitchFamily="18" charset="0"/>
              </a:rPr>
              <a:t>COVID-19 recovery presents us with an opportunity to urgently transform and act fast towards a more equitable and sustainable pathways for implementation of Development Agendas. </a:t>
            </a:r>
          </a:p>
          <a:p>
            <a:pPr algn="just">
              <a:buFont typeface="Wingdings" panose="05000000000000000000" pitchFamily="2" charset="2"/>
              <a:buChar char="ü"/>
            </a:pPr>
            <a:endParaRPr lang="en-ZA" dirty="0">
              <a:latin typeface="Garamond" panose="02020404030301010803" pitchFamily="18" charset="0"/>
            </a:endParaRPr>
          </a:p>
          <a:p>
            <a:pPr algn="just">
              <a:buFont typeface="Wingdings" panose="05000000000000000000" pitchFamily="2" charset="2"/>
              <a:buChar char="ü"/>
            </a:pPr>
            <a:r>
              <a:rPr lang="en-US" dirty="0">
                <a:latin typeface="Garamond" panose="02020404030301010803" pitchFamily="18" charset="0"/>
              </a:rPr>
              <a:t>COVID-19 relief actions has created deep cuts into existing </a:t>
            </a:r>
            <a:r>
              <a:rPr lang="en-US" dirty="0" err="1">
                <a:latin typeface="Garamond" panose="02020404030301010803" pitchFamily="18" charset="0"/>
              </a:rPr>
              <a:t>programmes</a:t>
            </a:r>
            <a:r>
              <a:rPr lang="en-US" dirty="0">
                <a:latin typeface="Garamond" panose="02020404030301010803" pitchFamily="18" charset="0"/>
              </a:rPr>
              <a:t> and budgets - thus undermining continuity, consistency and sustainable development. </a:t>
            </a:r>
          </a:p>
        </p:txBody>
      </p:sp>
      <p:sp>
        <p:nvSpPr>
          <p:cNvPr id="8" name="Content Placeholder 2">
            <a:extLst>
              <a:ext uri="{FF2B5EF4-FFF2-40B4-BE49-F238E27FC236}">
                <a16:creationId xmlns:a16="http://schemas.microsoft.com/office/drawing/2014/main" id="{BFD84F1B-ECA1-4214-8FAD-5A26C3F7DF76}"/>
              </a:ext>
            </a:extLst>
          </p:cNvPr>
          <p:cNvSpPr txBox="1">
            <a:spLocks/>
          </p:cNvSpPr>
          <p:nvPr/>
        </p:nvSpPr>
        <p:spPr>
          <a:xfrm>
            <a:off x="683547" y="5606252"/>
            <a:ext cx="10824906" cy="450632"/>
          </a:xfrm>
          <a:prstGeom prst="rect">
            <a:avLst/>
          </a:prstGeom>
          <a:ln>
            <a:solidFill>
              <a:schemeClr val="tx1"/>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b="1" dirty="0">
                <a:solidFill>
                  <a:srgbClr val="FF0000"/>
                </a:solidFill>
                <a:latin typeface="Garamond" panose="02020404030301010803" pitchFamily="18" charset="0"/>
              </a:rPr>
              <a:t>Most importantly, COVID </a:t>
            </a:r>
            <a:r>
              <a:rPr lang="en-ZA" b="1" dirty="0">
                <a:solidFill>
                  <a:srgbClr val="FF0000"/>
                </a:solidFill>
                <a:latin typeface="Garamond" panose="02020404030301010803" pitchFamily="18" charset="0"/>
              </a:rPr>
              <a:t>outbreak is a reminder that ours is a global village - We are interconnected. </a:t>
            </a:r>
          </a:p>
          <a:p>
            <a:pPr algn="just">
              <a:buFont typeface="Wingdings" panose="05000000000000000000" pitchFamily="2" charset="2"/>
              <a:buChar char="ü"/>
            </a:pPr>
            <a:endParaRPr lang="en-ZA"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125035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84F1B-ECA1-4214-8FAD-5A26C3F7DF76}"/>
              </a:ext>
            </a:extLst>
          </p:cNvPr>
          <p:cNvSpPr>
            <a:spLocks noGrp="1"/>
          </p:cNvSpPr>
          <p:nvPr>
            <p:ph idx="1"/>
          </p:nvPr>
        </p:nvSpPr>
        <p:spPr>
          <a:xfrm>
            <a:off x="228600" y="1064879"/>
            <a:ext cx="5638800" cy="4525963"/>
          </a:xfrm>
          <a:ln>
            <a:solidFill>
              <a:schemeClr val="tx1"/>
            </a:solidFill>
          </a:ln>
        </p:spPr>
        <p:txBody>
          <a:bodyPr>
            <a:normAutofit fontScale="85000" lnSpcReduction="20000"/>
          </a:bodyPr>
          <a:lstStyle/>
          <a:p>
            <a:pPr algn="just">
              <a:buFont typeface="Wingdings" panose="05000000000000000000" pitchFamily="2" charset="2"/>
              <a:buChar char="ü"/>
            </a:pPr>
            <a:r>
              <a:rPr lang="en-ZA" dirty="0">
                <a:latin typeface="Garamond" panose="02020404030301010803" pitchFamily="18" charset="0"/>
              </a:rPr>
              <a:t>SA Presented its Frist VNR in 2019 and aim to do a 2</a:t>
            </a:r>
            <a:r>
              <a:rPr lang="en-ZA" baseline="30000" dirty="0">
                <a:latin typeface="Garamond" panose="02020404030301010803" pitchFamily="18" charset="0"/>
              </a:rPr>
              <a:t>nd</a:t>
            </a:r>
            <a:r>
              <a:rPr lang="en-ZA" dirty="0">
                <a:latin typeface="Garamond" panose="02020404030301010803" pitchFamily="18" charset="0"/>
              </a:rPr>
              <a:t> in 2023</a:t>
            </a:r>
          </a:p>
          <a:p>
            <a:pPr algn="just">
              <a:buFont typeface="Wingdings" panose="05000000000000000000" pitchFamily="2" charset="2"/>
              <a:buChar char="ü"/>
            </a:pPr>
            <a:endParaRPr lang="en-ZA" dirty="0">
              <a:latin typeface="Garamond" panose="02020404030301010803" pitchFamily="18" charset="0"/>
            </a:endParaRPr>
          </a:p>
          <a:p>
            <a:pPr algn="just">
              <a:buFont typeface="Wingdings" panose="05000000000000000000" pitchFamily="2" charset="2"/>
              <a:buChar char="ü"/>
            </a:pPr>
            <a:r>
              <a:rPr lang="en-US" dirty="0">
                <a:latin typeface="Garamond" panose="02020404030301010803" pitchFamily="18" charset="0"/>
              </a:rPr>
              <a:t>Lessons Learned:</a:t>
            </a:r>
          </a:p>
          <a:p>
            <a:pPr algn="just">
              <a:buFont typeface="Wingdings" panose="05000000000000000000" pitchFamily="2" charset="2"/>
              <a:buChar char="ü"/>
            </a:pPr>
            <a:endParaRPr lang="en-US" dirty="0">
              <a:latin typeface="Garamond" panose="02020404030301010803" pitchFamily="18" charset="0"/>
            </a:endParaRPr>
          </a:p>
          <a:p>
            <a:pPr lvl="1" algn="just">
              <a:buFont typeface="Wingdings" panose="05000000000000000000" pitchFamily="2" charset="2"/>
              <a:buChar char="ü"/>
            </a:pPr>
            <a:r>
              <a:rPr lang="en-US" dirty="0">
                <a:latin typeface="Garamond" panose="02020404030301010803" pitchFamily="18" charset="0"/>
              </a:rPr>
              <a:t>Importance of partnership and collaboration</a:t>
            </a:r>
          </a:p>
          <a:p>
            <a:pPr lvl="1" algn="just">
              <a:buFont typeface="Wingdings" panose="05000000000000000000" pitchFamily="2" charset="2"/>
              <a:buChar char="ü"/>
            </a:pPr>
            <a:endParaRPr lang="en-US" dirty="0">
              <a:latin typeface="Garamond" panose="02020404030301010803" pitchFamily="18" charset="0"/>
            </a:endParaRPr>
          </a:p>
          <a:p>
            <a:pPr lvl="1" algn="just">
              <a:buFont typeface="Wingdings" panose="05000000000000000000" pitchFamily="2" charset="2"/>
              <a:buChar char="ü"/>
            </a:pPr>
            <a:r>
              <a:rPr lang="en-US" dirty="0">
                <a:latin typeface="Garamond" panose="02020404030301010803" pitchFamily="18" charset="0"/>
              </a:rPr>
              <a:t> Importance of advance planning and preparation</a:t>
            </a:r>
          </a:p>
          <a:p>
            <a:pPr lvl="1" algn="just">
              <a:buFont typeface="Wingdings" panose="05000000000000000000" pitchFamily="2" charset="2"/>
              <a:buChar char="ü"/>
            </a:pPr>
            <a:endParaRPr lang="en-US" dirty="0">
              <a:latin typeface="Garamond" panose="02020404030301010803" pitchFamily="18" charset="0"/>
            </a:endParaRPr>
          </a:p>
          <a:p>
            <a:pPr lvl="1" algn="just">
              <a:buFont typeface="Wingdings" panose="05000000000000000000" pitchFamily="2" charset="2"/>
              <a:buChar char="ü"/>
            </a:pPr>
            <a:r>
              <a:rPr lang="en-US" dirty="0">
                <a:latin typeface="Garamond" panose="02020404030301010803" pitchFamily="18" charset="0"/>
              </a:rPr>
              <a:t>Importance of statistical data</a:t>
            </a:r>
          </a:p>
        </p:txBody>
      </p:sp>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4</a:t>
            </a:fld>
            <a:endParaRPr lang="en-US" dirty="0"/>
          </a:p>
        </p:txBody>
      </p:sp>
      <p:sp>
        <p:nvSpPr>
          <p:cNvPr id="6" name="Title 5"/>
          <p:cNvSpPr txBox="1">
            <a:spLocks noGrp="1"/>
          </p:cNvSpPr>
          <p:nvPr>
            <p:ph type="title"/>
          </p:nvPr>
        </p:nvSpPr>
        <p:spPr>
          <a:xfrm>
            <a:off x="0" y="0"/>
            <a:ext cx="12192000" cy="646331"/>
          </a:xfrm>
          <a:prstGeom prst="rect">
            <a:avLst/>
          </a:prstGeom>
          <a:solidFill>
            <a:schemeClr val="accent3">
              <a:lumMod val="50000"/>
            </a:schemeClr>
          </a:solidFill>
        </p:spPr>
        <p:txBody>
          <a:bodyPr wrap="square" rtlCol="0">
            <a:spAutoFit/>
          </a:bodyPr>
          <a:lstStyle/>
          <a:p>
            <a:pPr algn="ctr"/>
            <a:r>
              <a:rPr lang="en-US" sz="3600" b="1" dirty="0">
                <a:solidFill>
                  <a:schemeClr val="bg1"/>
                </a:solidFill>
              </a:rPr>
              <a:t>VNR PREPARATORY PROCESSES</a:t>
            </a:r>
            <a:endParaRPr lang="en-ZA" sz="3600" b="1" dirty="0">
              <a:solidFill>
                <a:schemeClr val="bg1"/>
              </a:solidFill>
            </a:endParaRPr>
          </a:p>
        </p:txBody>
      </p:sp>
      <p:sp>
        <p:nvSpPr>
          <p:cNvPr id="7" name="Content Placeholder 2">
            <a:extLst>
              <a:ext uri="{FF2B5EF4-FFF2-40B4-BE49-F238E27FC236}">
                <a16:creationId xmlns:a16="http://schemas.microsoft.com/office/drawing/2014/main" id="{BFD84F1B-ECA1-4214-8FAD-5A26C3F7DF76}"/>
              </a:ext>
            </a:extLst>
          </p:cNvPr>
          <p:cNvSpPr txBox="1">
            <a:spLocks/>
          </p:cNvSpPr>
          <p:nvPr/>
        </p:nvSpPr>
        <p:spPr>
          <a:xfrm>
            <a:off x="6096000" y="1064880"/>
            <a:ext cx="5867400" cy="4525963"/>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buFont typeface="Wingdings" panose="05000000000000000000" pitchFamily="2" charset="2"/>
              <a:buChar char="ü"/>
            </a:pPr>
            <a:r>
              <a:rPr lang="en-US" sz="2600" dirty="0">
                <a:latin typeface="Garamond" panose="02020404030301010803" pitchFamily="18" charset="0"/>
              </a:rPr>
              <a:t>Institutional coordination mechanism</a:t>
            </a:r>
          </a:p>
          <a:p>
            <a:pPr lvl="1" algn="just">
              <a:buFont typeface="Wingdings" panose="05000000000000000000" pitchFamily="2" charset="2"/>
              <a:buChar char="ü"/>
            </a:pPr>
            <a:endParaRPr lang="en-ZA" sz="2600" dirty="0">
              <a:latin typeface="Garamond" panose="02020404030301010803" pitchFamily="18" charset="0"/>
            </a:endParaRPr>
          </a:p>
          <a:p>
            <a:pPr lvl="1" algn="just">
              <a:buFont typeface="Wingdings" panose="05000000000000000000" pitchFamily="2" charset="2"/>
              <a:buChar char="ü"/>
            </a:pPr>
            <a:r>
              <a:rPr lang="en-US" sz="2600" dirty="0">
                <a:latin typeface="Garamond" panose="02020404030301010803" pitchFamily="18" charset="0"/>
              </a:rPr>
              <a:t>The integrated nature of the development goals</a:t>
            </a:r>
          </a:p>
          <a:p>
            <a:pPr lvl="1" algn="just">
              <a:buFont typeface="Wingdings" panose="05000000000000000000" pitchFamily="2" charset="2"/>
              <a:buChar char="ü"/>
            </a:pPr>
            <a:endParaRPr lang="en-US" sz="2600" dirty="0">
              <a:latin typeface="Garamond" panose="02020404030301010803" pitchFamily="18" charset="0"/>
            </a:endParaRPr>
          </a:p>
          <a:p>
            <a:pPr lvl="1" algn="just">
              <a:buFont typeface="Wingdings" panose="05000000000000000000" pitchFamily="2" charset="2"/>
              <a:buChar char="ü"/>
            </a:pPr>
            <a:r>
              <a:rPr lang="en-US" sz="2600" dirty="0">
                <a:latin typeface="Garamond" panose="02020404030301010803" pitchFamily="18" charset="0"/>
              </a:rPr>
              <a:t>Development agendas should be approached with a sense of urgency</a:t>
            </a:r>
          </a:p>
          <a:p>
            <a:pPr algn="just">
              <a:buFont typeface="Wingdings" panose="05000000000000000000" pitchFamily="2" charset="2"/>
              <a:buChar char="ü"/>
            </a:pPr>
            <a:endParaRPr lang="en-ZA" dirty="0">
              <a:latin typeface="Garamond" panose="02020404030301010803" pitchFamily="18" charset="0"/>
            </a:endParaRPr>
          </a:p>
        </p:txBody>
      </p:sp>
    </p:spTree>
    <p:extLst>
      <p:ext uri="{BB962C8B-B14F-4D97-AF65-F5344CB8AC3E}">
        <p14:creationId xmlns:p14="http://schemas.microsoft.com/office/powerpoint/2010/main" val="367969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5</a:t>
            </a:fld>
            <a:endParaRPr lang="en-US" dirty="0"/>
          </a:p>
        </p:txBody>
      </p:sp>
      <p:sp>
        <p:nvSpPr>
          <p:cNvPr id="6" name="Title 5"/>
          <p:cNvSpPr txBox="1">
            <a:spLocks noGrp="1"/>
          </p:cNvSpPr>
          <p:nvPr>
            <p:ph type="title"/>
          </p:nvPr>
        </p:nvSpPr>
        <p:spPr>
          <a:xfrm>
            <a:off x="0" y="0"/>
            <a:ext cx="12192000" cy="646331"/>
          </a:xfrm>
          <a:prstGeom prst="rect">
            <a:avLst/>
          </a:prstGeom>
          <a:solidFill>
            <a:schemeClr val="accent3">
              <a:lumMod val="50000"/>
            </a:schemeClr>
          </a:solidFill>
        </p:spPr>
        <p:txBody>
          <a:bodyPr wrap="square" rtlCol="0">
            <a:spAutoFit/>
          </a:bodyPr>
          <a:lstStyle/>
          <a:p>
            <a:pPr algn="ctr"/>
            <a:r>
              <a:rPr lang="en-US" sz="3600" b="1" dirty="0">
                <a:solidFill>
                  <a:schemeClr val="bg1"/>
                </a:solidFill>
              </a:rPr>
              <a:t>SA’s LOCALISATION OF SDGs AND AGENDA 2063</a:t>
            </a:r>
            <a:endParaRPr lang="en-ZA" sz="3600" b="1" dirty="0">
              <a:solidFill>
                <a:schemeClr val="bg1"/>
              </a:solidFill>
            </a:endParaRPr>
          </a:p>
        </p:txBody>
      </p:sp>
      <p:pic>
        <p:nvPicPr>
          <p:cNvPr id="18" name="Picture 17"/>
          <p:cNvPicPr>
            <a:picLocks noChangeAspect="1"/>
          </p:cNvPicPr>
          <p:nvPr/>
        </p:nvPicPr>
        <p:blipFill>
          <a:blip r:embed="rId2"/>
          <a:stretch>
            <a:fillRect/>
          </a:stretch>
        </p:blipFill>
        <p:spPr>
          <a:xfrm>
            <a:off x="5013939" y="5128346"/>
            <a:ext cx="969697" cy="658437"/>
          </a:xfrm>
          <a:prstGeom prst="rect">
            <a:avLst/>
          </a:prstGeom>
        </p:spPr>
      </p:pic>
      <p:pic>
        <p:nvPicPr>
          <p:cNvPr id="19" name="Content Placeholder 18">
            <a:extLst>
              <a:ext uri="{FF2B5EF4-FFF2-40B4-BE49-F238E27FC236}">
                <a16:creationId xmlns:a16="http://schemas.microsoft.com/office/drawing/2014/main" id="{8DD90AE2-4828-44F3-8092-213B0692F6FD}"/>
              </a:ext>
            </a:extLst>
          </p:cNvPr>
          <p:cNvPicPr>
            <a:picLocks noGrp="1" noChangeAspect="1"/>
          </p:cNvPicPr>
          <p:nvPr>
            <p:ph idx="1"/>
          </p:nvPr>
        </p:nvPicPr>
        <p:blipFill>
          <a:blip r:embed="rId3"/>
          <a:stretch>
            <a:fillRect/>
          </a:stretch>
        </p:blipFill>
        <p:spPr>
          <a:xfrm>
            <a:off x="769768" y="1600200"/>
            <a:ext cx="10652463" cy="4525963"/>
          </a:xfrm>
          <a:prstGeom prst="rect">
            <a:avLst/>
          </a:prstGeom>
        </p:spPr>
      </p:pic>
      <p:sp>
        <p:nvSpPr>
          <p:cNvPr id="20" name="Title 1">
            <a:extLst>
              <a:ext uri="{FF2B5EF4-FFF2-40B4-BE49-F238E27FC236}">
                <a16:creationId xmlns:a16="http://schemas.microsoft.com/office/drawing/2014/main" id="{6EFAEBE0-7D71-41BE-B6A0-8C0F30194933}"/>
              </a:ext>
            </a:extLst>
          </p:cNvPr>
          <p:cNvSpPr txBox="1">
            <a:spLocks/>
          </p:cNvSpPr>
          <p:nvPr/>
        </p:nvSpPr>
        <p:spPr>
          <a:xfrm>
            <a:off x="769768" y="670858"/>
            <a:ext cx="9534438" cy="6774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200" b="1" i="1" dirty="0"/>
              <a:t>The NDP remains our Country Plan and is </a:t>
            </a:r>
            <a:br>
              <a:rPr lang="en-ZA" sz="2200" b="1" i="1" dirty="0"/>
            </a:br>
            <a:r>
              <a:rPr lang="en-ZA" sz="2200" b="1" i="1" dirty="0"/>
              <a:t>aligned to international, continental and regional commitments</a:t>
            </a:r>
          </a:p>
        </p:txBody>
      </p:sp>
    </p:spTree>
    <p:extLst>
      <p:ext uri="{BB962C8B-B14F-4D97-AF65-F5344CB8AC3E}">
        <p14:creationId xmlns:p14="http://schemas.microsoft.com/office/powerpoint/2010/main" val="75331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6</a:t>
            </a:fld>
            <a:endParaRPr lang="en-US" dirty="0"/>
          </a:p>
        </p:txBody>
      </p:sp>
      <p:sp>
        <p:nvSpPr>
          <p:cNvPr id="6" name="Title 5"/>
          <p:cNvSpPr txBox="1">
            <a:spLocks noGrp="1"/>
          </p:cNvSpPr>
          <p:nvPr>
            <p:ph type="title"/>
          </p:nvPr>
        </p:nvSpPr>
        <p:spPr>
          <a:xfrm>
            <a:off x="0" y="0"/>
            <a:ext cx="12192000" cy="646331"/>
          </a:xfrm>
          <a:prstGeom prst="rect">
            <a:avLst/>
          </a:prstGeom>
          <a:solidFill>
            <a:schemeClr val="accent3">
              <a:lumMod val="50000"/>
            </a:schemeClr>
          </a:solidFill>
        </p:spPr>
        <p:txBody>
          <a:bodyPr wrap="square" rtlCol="0">
            <a:spAutoFit/>
          </a:bodyPr>
          <a:lstStyle/>
          <a:p>
            <a:pPr algn="ctr"/>
            <a:r>
              <a:rPr lang="en-US" sz="3600" b="1" dirty="0">
                <a:solidFill>
                  <a:schemeClr val="bg1"/>
                </a:solidFill>
              </a:rPr>
              <a:t>SA’s APPROACH</a:t>
            </a:r>
            <a:endParaRPr lang="en-ZA" sz="3600" b="1" dirty="0">
              <a:solidFill>
                <a:schemeClr val="bg1"/>
              </a:solidFill>
            </a:endParaRPr>
          </a:p>
        </p:txBody>
      </p:sp>
      <p:sp>
        <p:nvSpPr>
          <p:cNvPr id="8" name="Freeform 7"/>
          <p:cNvSpPr/>
          <p:nvPr/>
        </p:nvSpPr>
        <p:spPr>
          <a:xfrm>
            <a:off x="9850095" y="1680212"/>
            <a:ext cx="656157" cy="3130475"/>
          </a:xfrm>
          <a:custGeom>
            <a:avLst/>
            <a:gdLst>
              <a:gd name="connsiteX0" fmla="*/ 645135 w 656214"/>
              <a:gd name="connsiteY0" fmla="*/ 0 h 4173967"/>
              <a:gd name="connsiteX1" fmla="*/ 656214 w 656214"/>
              <a:gd name="connsiteY1" fmla="*/ 4173967 h 4173967"/>
              <a:gd name="connsiteX2" fmla="*/ 0 w 656214"/>
              <a:gd name="connsiteY2" fmla="*/ 4107116 h 4173967"/>
              <a:gd name="connsiteX3" fmla="*/ 0 w 656214"/>
              <a:gd name="connsiteY3" fmla="*/ 105639 h 4173967"/>
              <a:gd name="connsiteX4" fmla="*/ 645135 w 656214"/>
              <a:gd name="connsiteY4" fmla="*/ 0 h 417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214" h="4173967">
                <a:moveTo>
                  <a:pt x="645135" y="0"/>
                </a:moveTo>
                <a:lnTo>
                  <a:pt x="656214" y="4173967"/>
                </a:lnTo>
                <a:lnTo>
                  <a:pt x="0" y="4107116"/>
                </a:lnTo>
                <a:lnTo>
                  <a:pt x="0" y="105639"/>
                </a:lnTo>
                <a:lnTo>
                  <a:pt x="645135"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t>IDP</a:t>
            </a:r>
            <a:endParaRPr lang="en-ZA" dirty="0"/>
          </a:p>
        </p:txBody>
      </p:sp>
      <p:sp>
        <p:nvSpPr>
          <p:cNvPr id="9" name="Freeform 8"/>
          <p:cNvSpPr/>
          <p:nvPr/>
        </p:nvSpPr>
        <p:spPr>
          <a:xfrm>
            <a:off x="8622035" y="1770010"/>
            <a:ext cx="1142004" cy="2983963"/>
          </a:xfrm>
          <a:custGeom>
            <a:avLst/>
            <a:gdLst>
              <a:gd name="connsiteX0" fmla="*/ 1142103 w 1142103"/>
              <a:gd name="connsiteY0" fmla="*/ 0 h 3978617"/>
              <a:gd name="connsiteX1" fmla="*/ 1142103 w 1142103"/>
              <a:gd name="connsiteY1" fmla="*/ 3978617 h 3978617"/>
              <a:gd name="connsiteX2" fmla="*/ 0 w 1142103"/>
              <a:gd name="connsiteY2" fmla="*/ 3862267 h 3978617"/>
              <a:gd name="connsiteX3" fmla="*/ 0 w 1142103"/>
              <a:gd name="connsiteY3" fmla="*/ 187016 h 3978617"/>
              <a:gd name="connsiteX4" fmla="*/ 1142103 w 1142103"/>
              <a:gd name="connsiteY4" fmla="*/ 0 h 3978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3978617">
                <a:moveTo>
                  <a:pt x="1142103" y="0"/>
                </a:moveTo>
                <a:lnTo>
                  <a:pt x="1142103" y="3978617"/>
                </a:lnTo>
                <a:lnTo>
                  <a:pt x="0" y="3862267"/>
                </a:lnTo>
                <a:lnTo>
                  <a:pt x="0" y="187016"/>
                </a:lnTo>
                <a:lnTo>
                  <a:pt x="1142103"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t>DGDP</a:t>
            </a:r>
            <a:endParaRPr lang="en-ZA" dirty="0"/>
          </a:p>
        </p:txBody>
      </p:sp>
      <p:sp>
        <p:nvSpPr>
          <p:cNvPr id="10" name="Freeform 9"/>
          <p:cNvSpPr/>
          <p:nvPr/>
        </p:nvSpPr>
        <p:spPr>
          <a:xfrm>
            <a:off x="7393977" y="1920841"/>
            <a:ext cx="1142004" cy="2739293"/>
          </a:xfrm>
          <a:custGeom>
            <a:avLst/>
            <a:gdLst>
              <a:gd name="connsiteX0" fmla="*/ 1142103 w 1142103"/>
              <a:gd name="connsiteY0" fmla="*/ 0 h 3652391"/>
              <a:gd name="connsiteX1" fmla="*/ 1142103 w 1142103"/>
              <a:gd name="connsiteY1" fmla="*/ 3652391 h 3652391"/>
              <a:gd name="connsiteX2" fmla="*/ 0 w 1142103"/>
              <a:gd name="connsiteY2" fmla="*/ 3536040 h 3652391"/>
              <a:gd name="connsiteX3" fmla="*/ 0 w 1142103"/>
              <a:gd name="connsiteY3" fmla="*/ 187016 h 3652391"/>
              <a:gd name="connsiteX4" fmla="*/ 1142103 w 1142103"/>
              <a:gd name="connsiteY4" fmla="*/ 0 h 3652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3652391">
                <a:moveTo>
                  <a:pt x="1142103" y="0"/>
                </a:moveTo>
                <a:lnTo>
                  <a:pt x="1142103" y="3652391"/>
                </a:lnTo>
                <a:lnTo>
                  <a:pt x="0" y="3536040"/>
                </a:lnTo>
                <a:lnTo>
                  <a:pt x="0" y="187016"/>
                </a:lnTo>
                <a:lnTo>
                  <a:pt x="1142103"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t>PGDP</a:t>
            </a:r>
            <a:endParaRPr lang="en-ZA" dirty="0"/>
          </a:p>
        </p:txBody>
      </p:sp>
      <p:sp>
        <p:nvSpPr>
          <p:cNvPr id="11" name="Freeform 10"/>
          <p:cNvSpPr/>
          <p:nvPr/>
        </p:nvSpPr>
        <p:spPr>
          <a:xfrm>
            <a:off x="6165919" y="2071671"/>
            <a:ext cx="1142004" cy="2494623"/>
          </a:xfrm>
          <a:custGeom>
            <a:avLst/>
            <a:gdLst>
              <a:gd name="connsiteX0" fmla="*/ 1142103 w 1142103"/>
              <a:gd name="connsiteY0" fmla="*/ 0 h 3326164"/>
              <a:gd name="connsiteX1" fmla="*/ 1142103 w 1142103"/>
              <a:gd name="connsiteY1" fmla="*/ 3326164 h 3326164"/>
              <a:gd name="connsiteX2" fmla="*/ 0 w 1142103"/>
              <a:gd name="connsiteY2" fmla="*/ 3209813 h 3326164"/>
              <a:gd name="connsiteX3" fmla="*/ 0 w 1142103"/>
              <a:gd name="connsiteY3" fmla="*/ 187015 h 3326164"/>
              <a:gd name="connsiteX4" fmla="*/ 1142103 w 1142103"/>
              <a:gd name="connsiteY4" fmla="*/ 0 h 332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3326164">
                <a:moveTo>
                  <a:pt x="1142103" y="0"/>
                </a:moveTo>
                <a:lnTo>
                  <a:pt x="1142103" y="3326164"/>
                </a:lnTo>
                <a:lnTo>
                  <a:pt x="0" y="3209813"/>
                </a:lnTo>
                <a:lnTo>
                  <a:pt x="0" y="187015"/>
                </a:lnTo>
                <a:lnTo>
                  <a:pt x="1142103"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t>MTSF </a:t>
            </a:r>
          </a:p>
          <a:p>
            <a:pPr algn="ctr"/>
            <a:r>
              <a:rPr lang="en-US" dirty="0"/>
              <a:t>(Sector plans)</a:t>
            </a:r>
            <a:endParaRPr lang="en-ZA" dirty="0"/>
          </a:p>
        </p:txBody>
      </p:sp>
      <p:sp>
        <p:nvSpPr>
          <p:cNvPr id="12" name="Freeform 11"/>
          <p:cNvSpPr/>
          <p:nvPr/>
        </p:nvSpPr>
        <p:spPr>
          <a:xfrm>
            <a:off x="3709802" y="2373335"/>
            <a:ext cx="1142004" cy="2005283"/>
          </a:xfrm>
          <a:custGeom>
            <a:avLst/>
            <a:gdLst>
              <a:gd name="connsiteX0" fmla="*/ 1142103 w 1142103"/>
              <a:gd name="connsiteY0" fmla="*/ 0 h 2673711"/>
              <a:gd name="connsiteX1" fmla="*/ 1142103 w 1142103"/>
              <a:gd name="connsiteY1" fmla="*/ 2673711 h 2673711"/>
              <a:gd name="connsiteX2" fmla="*/ 0 w 1142103"/>
              <a:gd name="connsiteY2" fmla="*/ 2557360 h 2673711"/>
              <a:gd name="connsiteX3" fmla="*/ 0 w 1142103"/>
              <a:gd name="connsiteY3" fmla="*/ 187016 h 2673711"/>
              <a:gd name="connsiteX4" fmla="*/ 1142103 w 1142103"/>
              <a:gd name="connsiteY4" fmla="*/ 0 h 2673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2673711">
                <a:moveTo>
                  <a:pt x="1142103" y="0"/>
                </a:moveTo>
                <a:lnTo>
                  <a:pt x="1142103" y="2673711"/>
                </a:lnTo>
                <a:lnTo>
                  <a:pt x="0" y="2557360"/>
                </a:lnTo>
                <a:lnTo>
                  <a:pt x="0" y="187016"/>
                </a:lnTo>
                <a:lnTo>
                  <a:pt x="1142103"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t>Regional</a:t>
            </a:r>
          </a:p>
          <a:p>
            <a:pPr algn="ctr"/>
            <a:r>
              <a:rPr lang="en-US" dirty="0"/>
              <a:t>(SADC)</a:t>
            </a:r>
          </a:p>
        </p:txBody>
      </p:sp>
      <p:sp>
        <p:nvSpPr>
          <p:cNvPr id="13" name="Freeform 12"/>
          <p:cNvSpPr/>
          <p:nvPr/>
        </p:nvSpPr>
        <p:spPr>
          <a:xfrm>
            <a:off x="2481743" y="2524164"/>
            <a:ext cx="1142004" cy="1760613"/>
          </a:xfrm>
          <a:custGeom>
            <a:avLst/>
            <a:gdLst>
              <a:gd name="connsiteX0" fmla="*/ 1142103 w 1142103"/>
              <a:gd name="connsiteY0" fmla="*/ 0 h 2347484"/>
              <a:gd name="connsiteX1" fmla="*/ 1142103 w 1142103"/>
              <a:gd name="connsiteY1" fmla="*/ 2347484 h 2347484"/>
              <a:gd name="connsiteX2" fmla="*/ 0 w 1142103"/>
              <a:gd name="connsiteY2" fmla="*/ 2231134 h 2347484"/>
              <a:gd name="connsiteX3" fmla="*/ 0 w 1142103"/>
              <a:gd name="connsiteY3" fmla="*/ 187016 h 2347484"/>
              <a:gd name="connsiteX4" fmla="*/ 1142103 w 1142103"/>
              <a:gd name="connsiteY4" fmla="*/ 0 h 234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2347484">
                <a:moveTo>
                  <a:pt x="1142103" y="0"/>
                </a:moveTo>
                <a:lnTo>
                  <a:pt x="1142103" y="2347484"/>
                </a:lnTo>
                <a:lnTo>
                  <a:pt x="0" y="2231134"/>
                </a:lnTo>
                <a:lnTo>
                  <a:pt x="0" y="187016"/>
                </a:lnTo>
                <a:lnTo>
                  <a:pt x="1142103"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t>Agenda</a:t>
            </a:r>
          </a:p>
          <a:p>
            <a:pPr algn="ctr"/>
            <a:r>
              <a:rPr lang="en-US" dirty="0"/>
              <a:t>2063</a:t>
            </a:r>
            <a:endParaRPr lang="en-ZA" dirty="0"/>
          </a:p>
        </p:txBody>
      </p:sp>
      <p:sp>
        <p:nvSpPr>
          <p:cNvPr id="14" name="Freeform 13"/>
          <p:cNvSpPr/>
          <p:nvPr/>
        </p:nvSpPr>
        <p:spPr>
          <a:xfrm>
            <a:off x="1610450" y="2674993"/>
            <a:ext cx="785241" cy="1515944"/>
          </a:xfrm>
          <a:custGeom>
            <a:avLst/>
            <a:gdLst>
              <a:gd name="connsiteX0" fmla="*/ 785309 w 785309"/>
              <a:gd name="connsiteY0" fmla="*/ 0 h 2021258"/>
              <a:gd name="connsiteX1" fmla="*/ 785309 w 785309"/>
              <a:gd name="connsiteY1" fmla="*/ 2021258 h 2021258"/>
              <a:gd name="connsiteX2" fmla="*/ 0 w 785309"/>
              <a:gd name="connsiteY2" fmla="*/ 1941255 h 2021258"/>
              <a:gd name="connsiteX3" fmla="*/ 0 w 785309"/>
              <a:gd name="connsiteY3" fmla="*/ 128592 h 2021258"/>
              <a:gd name="connsiteX4" fmla="*/ 785309 w 785309"/>
              <a:gd name="connsiteY4" fmla="*/ 0 h 202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309" h="2021258">
                <a:moveTo>
                  <a:pt x="785309" y="0"/>
                </a:moveTo>
                <a:lnTo>
                  <a:pt x="785309" y="2021258"/>
                </a:lnTo>
                <a:lnTo>
                  <a:pt x="0" y="1941255"/>
                </a:lnTo>
                <a:lnTo>
                  <a:pt x="0" y="128592"/>
                </a:lnTo>
                <a:lnTo>
                  <a:pt x="785309"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t>SDG</a:t>
            </a:r>
            <a:endParaRPr lang="en-ZA" dirty="0"/>
          </a:p>
        </p:txBody>
      </p:sp>
      <p:cxnSp>
        <p:nvCxnSpPr>
          <p:cNvPr id="15" name="Straight Arrow Connector 14"/>
          <p:cNvCxnSpPr/>
          <p:nvPr/>
        </p:nvCxnSpPr>
        <p:spPr>
          <a:xfrm flipV="1">
            <a:off x="1610450" y="1486572"/>
            <a:ext cx="8895803" cy="1188422"/>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10450" y="4284777"/>
            <a:ext cx="8895803" cy="792921"/>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4937860" y="1591459"/>
            <a:ext cx="1142004" cy="3420932"/>
          </a:xfrm>
          <a:custGeom>
            <a:avLst/>
            <a:gdLst>
              <a:gd name="connsiteX0" fmla="*/ 1142103 w 1142103"/>
              <a:gd name="connsiteY0" fmla="*/ 0 h 2999937"/>
              <a:gd name="connsiteX1" fmla="*/ 1142103 w 1142103"/>
              <a:gd name="connsiteY1" fmla="*/ 2999937 h 2999937"/>
              <a:gd name="connsiteX2" fmla="*/ 0 w 1142103"/>
              <a:gd name="connsiteY2" fmla="*/ 2883586 h 2999937"/>
              <a:gd name="connsiteX3" fmla="*/ 0 w 1142103"/>
              <a:gd name="connsiteY3" fmla="*/ 187015 h 2999937"/>
              <a:gd name="connsiteX4" fmla="*/ 1142103 w 1142103"/>
              <a:gd name="connsiteY4" fmla="*/ 0 h 299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2999937">
                <a:moveTo>
                  <a:pt x="1142103" y="0"/>
                </a:moveTo>
                <a:lnTo>
                  <a:pt x="1142103" y="2999937"/>
                </a:lnTo>
                <a:lnTo>
                  <a:pt x="0" y="2883586"/>
                </a:lnTo>
                <a:lnTo>
                  <a:pt x="0" y="187015"/>
                </a:lnTo>
                <a:lnTo>
                  <a:pt x="1142103" y="0"/>
                </a:lnTo>
                <a:close/>
              </a:path>
            </a:pathLst>
          </a:custGeom>
          <a:solidFill>
            <a:schemeClr val="tx2">
              <a:lumMod val="75000"/>
              <a:lumOff val="25000"/>
            </a:schemeClr>
          </a:solidFill>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sz="1400" b="1" dirty="0">
                <a:solidFill>
                  <a:schemeClr val="bg1"/>
                </a:solidFill>
                <a:effectLst>
                  <a:outerShdw blurRad="38100" dist="38100" dir="2700000" algn="tl">
                    <a:srgbClr val="000000">
                      <a:alpha val="43137"/>
                    </a:srgbClr>
                  </a:outerShdw>
                </a:effectLst>
              </a:rPr>
              <a:t>National Development Plan</a:t>
            </a:r>
            <a:endParaRPr lang="en-ZA" sz="1400" b="1" dirty="0">
              <a:solidFill>
                <a:schemeClr val="bg1"/>
              </a:solidFill>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2"/>
          <a:stretch>
            <a:fillRect/>
          </a:stretch>
        </p:blipFill>
        <p:spPr>
          <a:xfrm>
            <a:off x="5013939" y="5128346"/>
            <a:ext cx="969697" cy="658437"/>
          </a:xfrm>
          <a:prstGeom prst="rect">
            <a:avLst/>
          </a:prstGeom>
        </p:spPr>
      </p:pic>
      <p:sp>
        <p:nvSpPr>
          <p:cNvPr id="2" name="Content Placeholder 1"/>
          <p:cNvSpPr>
            <a:spLocks noGrp="1"/>
          </p:cNvSpPr>
          <p:nvPr>
            <p:ph idx="1"/>
          </p:nvPr>
        </p:nvSpPr>
        <p:spPr/>
        <p:txBody>
          <a:bodyPr/>
          <a:lstStyle/>
          <a:p>
            <a:endParaRPr lang="en-ZA" dirty="0"/>
          </a:p>
        </p:txBody>
      </p:sp>
    </p:spTree>
    <p:extLst>
      <p:ext uri="{BB962C8B-B14F-4D97-AF65-F5344CB8AC3E}">
        <p14:creationId xmlns:p14="http://schemas.microsoft.com/office/powerpoint/2010/main" val="22408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1" presetClass="emph" presetSubtype="2" fill="hold" nodeType="afterEffect">
                                  <p:stCondLst>
                                    <p:cond delay="0"/>
                                  </p:stCondLst>
                                  <p:childTnLst>
                                    <p:animClr clrSpc="rgb" dir="cw">
                                      <p:cBhvr>
                                        <p:cTn id="28" dur="2000" fill="hold"/>
                                        <p:tgtEl>
                                          <p:spTgt spid="17"/>
                                        </p:tgtEl>
                                        <p:attrNameLst>
                                          <p:attrName>fillcolor</p:attrName>
                                        </p:attrNameLst>
                                      </p:cBhvr>
                                      <p:to>
                                        <a:schemeClr val="accent2"/>
                                      </p:to>
                                    </p:animClr>
                                    <p:set>
                                      <p:cBhvr>
                                        <p:cTn id="29" dur="2000" fill="hold"/>
                                        <p:tgtEl>
                                          <p:spTgt spid="17"/>
                                        </p:tgtEl>
                                        <p:attrNameLst>
                                          <p:attrName>fill.type</p:attrName>
                                        </p:attrNameLst>
                                      </p:cBhvr>
                                      <p:to>
                                        <p:strVal val="solid"/>
                                      </p:to>
                                    </p:set>
                                    <p:set>
                                      <p:cBhvr>
                                        <p:cTn id="30"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7</a:t>
            </a:fld>
            <a:endParaRPr lang="en-US" dirty="0"/>
          </a:p>
        </p:txBody>
      </p:sp>
      <p:sp>
        <p:nvSpPr>
          <p:cNvPr id="6" name="Title 5"/>
          <p:cNvSpPr txBox="1">
            <a:spLocks noGrp="1"/>
          </p:cNvSpPr>
          <p:nvPr>
            <p:ph type="title"/>
          </p:nvPr>
        </p:nvSpPr>
        <p:spPr>
          <a:xfrm>
            <a:off x="0" y="0"/>
            <a:ext cx="12192000" cy="646331"/>
          </a:xfrm>
          <a:prstGeom prst="rect">
            <a:avLst/>
          </a:prstGeom>
          <a:solidFill>
            <a:schemeClr val="accent3">
              <a:lumMod val="50000"/>
            </a:schemeClr>
          </a:solidFill>
        </p:spPr>
        <p:txBody>
          <a:bodyPr wrap="square" rtlCol="0">
            <a:spAutoFit/>
          </a:bodyPr>
          <a:lstStyle/>
          <a:p>
            <a:pPr algn="ctr"/>
            <a:r>
              <a:rPr lang="en-US" sz="3600" b="1" dirty="0">
                <a:solidFill>
                  <a:schemeClr val="bg1"/>
                </a:solidFill>
              </a:rPr>
              <a:t>NDP, SDGs AND AGENDA 2063</a:t>
            </a:r>
            <a:endParaRPr lang="en-ZA" sz="3600" b="1" dirty="0">
              <a:solidFill>
                <a:schemeClr val="bg1"/>
              </a:solidFill>
            </a:endParaRPr>
          </a:p>
        </p:txBody>
      </p:sp>
      <p:pic>
        <p:nvPicPr>
          <p:cNvPr id="19" name="Content Placeholder 3" descr="Image result for Official UN Agenda 2030 imag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62800" y="646331"/>
            <a:ext cx="3352800" cy="2706469"/>
          </a:xfrm>
          <a:prstGeom prst="rect">
            <a:avLst/>
          </a:prstGeom>
          <a:noFill/>
        </p:spPr>
      </p:pic>
      <p:pic>
        <p:nvPicPr>
          <p:cNvPr id="20" name="Content Placeholder 3"/>
          <p:cNvPicPr>
            <a:picLocks/>
          </p:cNvPicPr>
          <p:nvPr/>
        </p:nvPicPr>
        <p:blipFill>
          <a:blip r:embed="rId3">
            <a:extLst>
              <a:ext uri="{28A0092B-C50C-407E-A947-70E740481C1C}">
                <a14:useLocalDpi xmlns:a14="http://schemas.microsoft.com/office/drawing/2010/main" val="0"/>
              </a:ext>
            </a:extLst>
          </a:blip>
          <a:stretch>
            <a:fillRect/>
          </a:stretch>
        </p:blipFill>
        <p:spPr>
          <a:xfrm>
            <a:off x="381000" y="1524000"/>
            <a:ext cx="3289605" cy="3124200"/>
          </a:xfrm>
          <a:prstGeom prst="rect">
            <a:avLst/>
          </a:prstGeom>
        </p:spPr>
      </p:pic>
      <p:pic>
        <p:nvPicPr>
          <p:cNvPr id="21" name="Picture 20">
            <a:extLst>
              <a:ext uri="{FF2B5EF4-FFF2-40B4-BE49-F238E27FC236}">
                <a16:creationId xmlns:a16="http://schemas.microsoft.com/office/drawing/2014/main" id="{49D4696C-BA7D-40DD-A02E-D805B126365E}"/>
              </a:ext>
            </a:extLst>
          </p:cNvPr>
          <p:cNvPicPr>
            <a:picLocks noChangeAspect="1"/>
          </p:cNvPicPr>
          <p:nvPr/>
        </p:nvPicPr>
        <p:blipFill>
          <a:blip r:embed="rId4"/>
          <a:stretch>
            <a:fillRect/>
          </a:stretch>
        </p:blipFill>
        <p:spPr>
          <a:xfrm>
            <a:off x="6325838" y="3352800"/>
            <a:ext cx="5567551" cy="2590801"/>
          </a:xfrm>
          <a:prstGeom prst="rect">
            <a:avLst/>
          </a:prstGeom>
        </p:spPr>
      </p:pic>
      <p:cxnSp>
        <p:nvCxnSpPr>
          <p:cNvPr id="22" name="Straight Arrow Connector 21">
            <a:extLst>
              <a:ext uri="{FF2B5EF4-FFF2-40B4-BE49-F238E27FC236}">
                <a16:creationId xmlns:a16="http://schemas.microsoft.com/office/drawing/2014/main" id="{F3063868-31CF-489A-955C-CB16B78648DB}"/>
              </a:ext>
            </a:extLst>
          </p:cNvPr>
          <p:cNvCxnSpPr/>
          <p:nvPr/>
        </p:nvCxnSpPr>
        <p:spPr>
          <a:xfrm flipV="1">
            <a:off x="3733800" y="1828800"/>
            <a:ext cx="32766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60AECDB-1275-4DBA-8DE3-8392AECDF8A2}"/>
              </a:ext>
            </a:extLst>
          </p:cNvPr>
          <p:cNvCxnSpPr/>
          <p:nvPr/>
        </p:nvCxnSpPr>
        <p:spPr>
          <a:xfrm>
            <a:off x="3733800" y="3213603"/>
            <a:ext cx="2362200" cy="1510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31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8</a:t>
            </a:fld>
            <a:endParaRPr lang="en-US" dirty="0"/>
          </a:p>
        </p:txBody>
      </p:sp>
      <p:sp>
        <p:nvSpPr>
          <p:cNvPr id="6" name="Title 5"/>
          <p:cNvSpPr txBox="1">
            <a:spLocks noGrp="1"/>
          </p:cNvSpPr>
          <p:nvPr>
            <p:ph type="title"/>
          </p:nvPr>
        </p:nvSpPr>
        <p:spPr>
          <a:xfrm>
            <a:off x="0" y="0"/>
            <a:ext cx="12192000" cy="646331"/>
          </a:xfrm>
          <a:prstGeom prst="rect">
            <a:avLst/>
          </a:prstGeom>
          <a:solidFill>
            <a:schemeClr val="accent3">
              <a:lumMod val="50000"/>
            </a:schemeClr>
          </a:solidFill>
        </p:spPr>
        <p:txBody>
          <a:bodyPr wrap="square" rtlCol="0">
            <a:spAutoFit/>
          </a:bodyPr>
          <a:lstStyle/>
          <a:p>
            <a:pPr algn="ctr"/>
            <a:r>
              <a:rPr lang="en-US" sz="3600" b="1" dirty="0">
                <a:solidFill>
                  <a:schemeClr val="bg1"/>
                </a:solidFill>
              </a:rPr>
              <a:t>SDGs AND AGENDA 2063 CONVERGENCE</a:t>
            </a:r>
            <a:endParaRPr lang="en-ZA" sz="3600" b="1" dirty="0">
              <a:solidFill>
                <a:schemeClr val="bg1"/>
              </a:solidFill>
            </a:endParaRPr>
          </a:p>
        </p:txBody>
      </p:sp>
      <p:grpSp>
        <p:nvGrpSpPr>
          <p:cNvPr id="11" name="Group 10">
            <a:extLst>
              <a:ext uri="{FF2B5EF4-FFF2-40B4-BE49-F238E27FC236}">
                <a16:creationId xmlns:a16="http://schemas.microsoft.com/office/drawing/2014/main" id="{8AAAF4AC-7E5A-4857-ACA9-66ADCB689E68}"/>
              </a:ext>
            </a:extLst>
          </p:cNvPr>
          <p:cNvGrpSpPr/>
          <p:nvPr/>
        </p:nvGrpSpPr>
        <p:grpSpPr>
          <a:xfrm>
            <a:off x="1650993" y="769007"/>
            <a:ext cx="8890013" cy="5250793"/>
            <a:chOff x="816077" y="1166326"/>
            <a:chExt cx="8890013" cy="5542383"/>
          </a:xfrm>
        </p:grpSpPr>
        <p:sp>
          <p:nvSpPr>
            <p:cNvPr id="12" name="Oval 11">
              <a:extLst>
                <a:ext uri="{FF2B5EF4-FFF2-40B4-BE49-F238E27FC236}">
                  <a16:creationId xmlns:a16="http://schemas.microsoft.com/office/drawing/2014/main" id="{7513D7E5-45A4-47E3-8277-53B2A0D1C8A0}"/>
                </a:ext>
              </a:extLst>
            </p:cNvPr>
            <p:cNvSpPr/>
            <p:nvPr/>
          </p:nvSpPr>
          <p:spPr>
            <a:xfrm>
              <a:off x="816077" y="1166326"/>
              <a:ext cx="5678029" cy="5542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a:extLst>
                <a:ext uri="{FF2B5EF4-FFF2-40B4-BE49-F238E27FC236}">
                  <a16:creationId xmlns:a16="http://schemas.microsoft.com/office/drawing/2014/main" id="{0B0140C4-6D82-414D-A24D-B7A9B44C54E6}"/>
                </a:ext>
              </a:extLst>
            </p:cNvPr>
            <p:cNvSpPr/>
            <p:nvPr/>
          </p:nvSpPr>
          <p:spPr>
            <a:xfrm>
              <a:off x="3739565" y="1166326"/>
              <a:ext cx="5966525" cy="5542383"/>
            </a:xfrm>
            <a:prstGeom prst="ellipse">
              <a:avLst/>
            </a:prstGeom>
            <a:solidFill>
              <a:schemeClr val="accent6">
                <a:lumMod val="7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ZA" dirty="0"/>
            </a:p>
          </p:txBody>
        </p:sp>
        <p:sp>
          <p:nvSpPr>
            <p:cNvPr id="14" name="TextBox 13">
              <a:extLst>
                <a:ext uri="{FF2B5EF4-FFF2-40B4-BE49-F238E27FC236}">
                  <a16:creationId xmlns:a16="http://schemas.microsoft.com/office/drawing/2014/main" id="{5A76C8B9-958E-46AD-9305-AC640454BE9F}"/>
                </a:ext>
              </a:extLst>
            </p:cNvPr>
            <p:cNvSpPr txBox="1"/>
            <p:nvPr/>
          </p:nvSpPr>
          <p:spPr>
            <a:xfrm>
              <a:off x="944064" y="3000970"/>
              <a:ext cx="2774183" cy="2031325"/>
            </a:xfrm>
            <a:prstGeom prst="rect">
              <a:avLst/>
            </a:prstGeom>
            <a:noFill/>
          </p:spPr>
          <p:txBody>
            <a:bodyPr wrap="square" rtlCol="0">
              <a:spAutoFit/>
            </a:bodyPr>
            <a:lstStyle/>
            <a:p>
              <a:r>
                <a:rPr lang="en-ZA" sz="1400" dirty="0"/>
                <a:t>Inequality within and among countries</a:t>
              </a:r>
            </a:p>
            <a:p>
              <a:endParaRPr lang="en-ZA" sz="1400" dirty="0"/>
            </a:p>
            <a:p>
              <a:r>
                <a:rPr lang="en-ZA" sz="1400" dirty="0"/>
                <a:t>Sustainable consumption and production</a:t>
              </a:r>
            </a:p>
            <a:p>
              <a:endParaRPr lang="en-ZA" sz="1400" dirty="0"/>
            </a:p>
            <a:p>
              <a:r>
                <a:rPr lang="en-ZA" sz="1400" dirty="0"/>
                <a:t>Terrestrial ecosystems, forests, desertification, land degradation and biodiversity</a:t>
              </a:r>
            </a:p>
          </p:txBody>
        </p:sp>
        <p:sp>
          <p:nvSpPr>
            <p:cNvPr id="15" name="TextBox 14">
              <a:extLst>
                <a:ext uri="{FF2B5EF4-FFF2-40B4-BE49-F238E27FC236}">
                  <a16:creationId xmlns:a16="http://schemas.microsoft.com/office/drawing/2014/main" id="{AC471910-EDD3-42DA-B728-0B52B7FF5AE5}"/>
                </a:ext>
              </a:extLst>
            </p:cNvPr>
            <p:cNvSpPr txBox="1"/>
            <p:nvPr/>
          </p:nvSpPr>
          <p:spPr>
            <a:xfrm>
              <a:off x="1739784" y="1989427"/>
              <a:ext cx="1534886" cy="369332"/>
            </a:xfrm>
            <a:prstGeom prst="rect">
              <a:avLst/>
            </a:prstGeom>
            <a:noFill/>
          </p:spPr>
          <p:txBody>
            <a:bodyPr wrap="square" rtlCol="0">
              <a:spAutoFit/>
            </a:bodyPr>
            <a:lstStyle/>
            <a:p>
              <a:r>
                <a:rPr lang="en-ZA" dirty="0"/>
                <a:t>Agenda 2030</a:t>
              </a:r>
            </a:p>
          </p:txBody>
        </p:sp>
        <p:sp>
          <p:nvSpPr>
            <p:cNvPr id="16" name="TextBox 15">
              <a:extLst>
                <a:ext uri="{FF2B5EF4-FFF2-40B4-BE49-F238E27FC236}">
                  <a16:creationId xmlns:a16="http://schemas.microsoft.com/office/drawing/2014/main" id="{863E7BD3-BD39-4993-9E7C-A85DD2F80AD1}"/>
                </a:ext>
              </a:extLst>
            </p:cNvPr>
            <p:cNvSpPr txBox="1"/>
            <p:nvPr/>
          </p:nvSpPr>
          <p:spPr>
            <a:xfrm>
              <a:off x="6701510" y="2490967"/>
              <a:ext cx="2644877" cy="2893100"/>
            </a:xfrm>
            <a:prstGeom prst="rect">
              <a:avLst/>
            </a:prstGeom>
            <a:noFill/>
          </p:spPr>
          <p:txBody>
            <a:bodyPr wrap="square" rtlCol="0">
              <a:spAutoFit/>
            </a:bodyPr>
            <a:lstStyle/>
            <a:p>
              <a:r>
                <a:rPr lang="en-ZA" sz="1400" dirty="0"/>
                <a:t>An integrated continent, politically united and based on the ideal Pan-Africanism and the vision of Africa’s Renaissance</a:t>
              </a:r>
            </a:p>
            <a:p>
              <a:endParaRPr lang="en-ZA" sz="1400" dirty="0"/>
            </a:p>
            <a:p>
              <a:r>
                <a:rPr lang="en-ZA" sz="1400" dirty="0"/>
                <a:t>An Africa with a strong cultural identity, common heritage, shared values and ethics</a:t>
              </a:r>
            </a:p>
            <a:p>
              <a:endParaRPr lang="en-ZA" sz="1400" dirty="0"/>
            </a:p>
            <a:p>
              <a:r>
                <a:rPr lang="en-ZA" sz="1400" dirty="0"/>
                <a:t>The security agenda, including the project for a common defence, foreign and security policy for the continent </a:t>
              </a:r>
            </a:p>
          </p:txBody>
        </p:sp>
        <p:sp>
          <p:nvSpPr>
            <p:cNvPr id="17" name="TextBox 16">
              <a:extLst>
                <a:ext uri="{FF2B5EF4-FFF2-40B4-BE49-F238E27FC236}">
                  <a16:creationId xmlns:a16="http://schemas.microsoft.com/office/drawing/2014/main" id="{0FB1FCA3-4C4F-4D49-AAA3-316B0140EAFF}"/>
                </a:ext>
              </a:extLst>
            </p:cNvPr>
            <p:cNvSpPr txBox="1"/>
            <p:nvPr/>
          </p:nvSpPr>
          <p:spPr>
            <a:xfrm>
              <a:off x="6622093" y="1868129"/>
              <a:ext cx="1646836" cy="369332"/>
            </a:xfrm>
            <a:prstGeom prst="rect">
              <a:avLst/>
            </a:prstGeom>
            <a:noFill/>
          </p:spPr>
          <p:txBody>
            <a:bodyPr wrap="square" rtlCol="0">
              <a:spAutoFit/>
            </a:bodyPr>
            <a:lstStyle/>
            <a:p>
              <a:r>
                <a:rPr lang="en-ZA" dirty="0"/>
                <a:t>Agenda 2063</a:t>
              </a:r>
            </a:p>
          </p:txBody>
        </p:sp>
        <p:sp>
          <p:nvSpPr>
            <p:cNvPr id="18" name="TextBox 17">
              <a:extLst>
                <a:ext uri="{FF2B5EF4-FFF2-40B4-BE49-F238E27FC236}">
                  <a16:creationId xmlns:a16="http://schemas.microsoft.com/office/drawing/2014/main" id="{206780E2-205B-4F4C-B2FC-3A9953563B0D}"/>
                </a:ext>
              </a:extLst>
            </p:cNvPr>
            <p:cNvSpPr txBox="1"/>
            <p:nvPr/>
          </p:nvSpPr>
          <p:spPr>
            <a:xfrm>
              <a:off x="4422912" y="3000970"/>
              <a:ext cx="1633709" cy="2893100"/>
            </a:xfrm>
            <a:prstGeom prst="rect">
              <a:avLst/>
            </a:prstGeom>
            <a:noFill/>
          </p:spPr>
          <p:txBody>
            <a:bodyPr wrap="square" rtlCol="0">
              <a:spAutoFit/>
            </a:bodyPr>
            <a:lstStyle/>
            <a:p>
              <a:r>
                <a:rPr lang="en-ZA" sz="1400" dirty="0"/>
                <a:t>Social development</a:t>
              </a:r>
            </a:p>
            <a:p>
              <a:endParaRPr lang="en-ZA" sz="1400" dirty="0"/>
            </a:p>
            <a:p>
              <a:r>
                <a:rPr lang="en-ZA" sz="1400" dirty="0"/>
                <a:t>Economic development</a:t>
              </a:r>
            </a:p>
            <a:p>
              <a:endParaRPr lang="en-ZA" sz="1400" dirty="0"/>
            </a:p>
            <a:p>
              <a:r>
                <a:rPr lang="en-ZA" sz="1400" dirty="0"/>
                <a:t>Climate change and some elements from SDGs</a:t>
              </a:r>
            </a:p>
            <a:p>
              <a:endParaRPr lang="en-ZA" sz="1400" dirty="0"/>
            </a:p>
            <a:p>
              <a:r>
                <a:rPr lang="en-ZA" sz="1400" dirty="0"/>
                <a:t>Peaceful and inclusive societies and responsive institutions</a:t>
              </a:r>
            </a:p>
          </p:txBody>
        </p:sp>
        <p:sp>
          <p:nvSpPr>
            <p:cNvPr id="24" name="TextBox 23">
              <a:extLst>
                <a:ext uri="{FF2B5EF4-FFF2-40B4-BE49-F238E27FC236}">
                  <a16:creationId xmlns:a16="http://schemas.microsoft.com/office/drawing/2014/main" id="{70A72FA6-B793-40B6-B440-3460D766BAEC}"/>
                </a:ext>
              </a:extLst>
            </p:cNvPr>
            <p:cNvSpPr txBox="1"/>
            <p:nvPr/>
          </p:nvSpPr>
          <p:spPr>
            <a:xfrm>
              <a:off x="4445909" y="2174093"/>
              <a:ext cx="1494453" cy="646331"/>
            </a:xfrm>
            <a:prstGeom prst="rect">
              <a:avLst/>
            </a:prstGeom>
            <a:noFill/>
          </p:spPr>
          <p:txBody>
            <a:bodyPr wrap="square" rtlCol="0">
              <a:spAutoFit/>
            </a:bodyPr>
            <a:lstStyle/>
            <a:p>
              <a:pPr algn="ctr"/>
              <a:r>
                <a:rPr lang="en-ZA" dirty="0"/>
                <a:t>90% Convergence</a:t>
              </a:r>
            </a:p>
          </p:txBody>
        </p:sp>
      </p:grpSp>
    </p:spTree>
    <p:extLst>
      <p:ext uri="{BB962C8B-B14F-4D97-AF65-F5344CB8AC3E}">
        <p14:creationId xmlns:p14="http://schemas.microsoft.com/office/powerpoint/2010/main" val="404690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9</a:t>
            </a:fld>
            <a:endParaRPr lang="en-US" dirty="0"/>
          </a:p>
        </p:txBody>
      </p:sp>
      <p:sp>
        <p:nvSpPr>
          <p:cNvPr id="6" name="Title 5"/>
          <p:cNvSpPr txBox="1">
            <a:spLocks noGrp="1"/>
          </p:cNvSpPr>
          <p:nvPr>
            <p:ph type="title"/>
          </p:nvPr>
        </p:nvSpPr>
        <p:spPr>
          <a:xfrm>
            <a:off x="0" y="0"/>
            <a:ext cx="12192000" cy="646331"/>
          </a:xfrm>
          <a:prstGeom prst="rect">
            <a:avLst/>
          </a:prstGeom>
          <a:solidFill>
            <a:schemeClr val="accent3">
              <a:lumMod val="50000"/>
            </a:schemeClr>
          </a:solidFill>
        </p:spPr>
        <p:txBody>
          <a:bodyPr wrap="square" rtlCol="0">
            <a:spAutoFit/>
          </a:bodyPr>
          <a:lstStyle/>
          <a:p>
            <a:pPr algn="ctr"/>
            <a:r>
              <a:rPr lang="en-US" sz="3600" b="1" dirty="0">
                <a:solidFill>
                  <a:schemeClr val="bg1"/>
                </a:solidFill>
              </a:rPr>
              <a:t>MAPPING EXERCISE - SDGs AND NDP CONVERGENCE</a:t>
            </a:r>
            <a:endParaRPr lang="en-ZA" sz="3600" b="1" dirty="0">
              <a:solidFill>
                <a:schemeClr val="bg1"/>
              </a:solidFill>
            </a:endParaRPr>
          </a:p>
        </p:txBody>
      </p:sp>
      <p:pic>
        <p:nvPicPr>
          <p:cNvPr id="19" name="Picture 18"/>
          <p:cNvPicPr/>
          <p:nvPr/>
        </p:nvPicPr>
        <p:blipFill>
          <a:blip r:embed="rId2" cstate="print">
            <a:extLst>
              <a:ext uri="{28A0092B-C50C-407E-A947-70E740481C1C}">
                <a14:useLocalDpi xmlns:a14="http://schemas.microsoft.com/office/drawing/2010/main" val="0"/>
              </a:ext>
            </a:extLst>
          </a:blip>
          <a:stretch>
            <a:fillRect/>
          </a:stretch>
        </p:blipFill>
        <p:spPr>
          <a:xfrm>
            <a:off x="0" y="646331"/>
            <a:ext cx="12192000" cy="5525869"/>
          </a:xfrm>
          <a:prstGeom prst="rect">
            <a:avLst/>
          </a:prstGeom>
        </p:spPr>
      </p:pic>
    </p:spTree>
    <p:extLst>
      <p:ext uri="{BB962C8B-B14F-4D97-AF65-F5344CB8AC3E}">
        <p14:creationId xmlns:p14="http://schemas.microsoft.com/office/powerpoint/2010/main" val="2266995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930</Words>
  <Application>Microsoft Office PowerPoint</Application>
  <PresentationFormat>Widescreen</PresentationFormat>
  <Paragraphs>148</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Black</vt:lpstr>
      <vt:lpstr>Calibri</vt:lpstr>
      <vt:lpstr>Calibri Light</vt:lpstr>
      <vt:lpstr>Garamond</vt:lpstr>
      <vt:lpstr>Wingdings</vt:lpstr>
      <vt:lpstr>Office Theme</vt:lpstr>
      <vt:lpstr>Custom Design</vt:lpstr>
      <vt:lpstr>PowerPoint Presentation</vt:lpstr>
      <vt:lpstr>SESSION GUIDING QUESTIONS</vt:lpstr>
      <vt:lpstr>INTRODUCTION</vt:lpstr>
      <vt:lpstr>VNR PREPARATORY PROCESSES</vt:lpstr>
      <vt:lpstr>SA’s LOCALISATION OF SDGs AND AGENDA 2063</vt:lpstr>
      <vt:lpstr>SA’s APPROACH</vt:lpstr>
      <vt:lpstr>NDP, SDGs AND AGENDA 2063</vt:lpstr>
      <vt:lpstr>SDGs AND AGENDA 2063 CONVERGENCE</vt:lpstr>
      <vt:lpstr>MAPPING EXERCISE - SDGs AND NDP CONVERGENCE</vt:lpstr>
      <vt:lpstr>MAPPING EXERCISE – AGENDA 2063 AND NDP CONVERGENCE</vt:lpstr>
      <vt:lpstr>“Vision without action is merely a dream. Action without vision just passes the time. Vision with action can change the world” – Joel Barker</vt:lpstr>
      <vt:lpstr>COVID-19 AND SA APPROACH</vt:lpstr>
      <vt:lpstr>COVID-19 LESSONS </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Sampson Osei</dc:creator>
  <cp:lastModifiedBy>Benedicte Francoise Niviere</cp:lastModifiedBy>
  <cp:revision>50</cp:revision>
  <dcterms:created xsi:type="dcterms:W3CDTF">2020-08-29T14:30:51Z</dcterms:created>
  <dcterms:modified xsi:type="dcterms:W3CDTF">2022-04-14T16:17:48Z</dcterms:modified>
</cp:coreProperties>
</file>