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5"/>
  </p:notesMasterIdLst>
  <p:handoutMasterIdLst>
    <p:handoutMasterId r:id="rId16"/>
  </p:handoutMasterIdLst>
  <p:sldIdLst>
    <p:sldId id="256" r:id="rId6"/>
    <p:sldId id="311" r:id="rId7"/>
    <p:sldId id="310" r:id="rId8"/>
    <p:sldId id="312" r:id="rId9"/>
    <p:sldId id="315" r:id="rId10"/>
    <p:sldId id="313" r:id="rId11"/>
    <p:sldId id="314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DF61BC-D0FE-41B6-82A2-9FCB63107248}">
          <p14:sldIdLst>
            <p14:sldId id="256"/>
            <p14:sldId id="311"/>
            <p14:sldId id="310"/>
            <p14:sldId id="312"/>
            <p14:sldId id="315"/>
            <p14:sldId id="313"/>
            <p14:sldId id="314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602D"/>
    <a:srgbClr val="FF9900"/>
    <a:srgbClr val="CCFF99"/>
    <a:srgbClr val="E0CE48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59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98F8-4578-4FF9-ABF3-EE8A18D08FB7}" type="datetimeFigureOut">
              <a:rPr lang="en-ZA" smtClean="0"/>
              <a:t>2022/04/19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D67-8E95-4919-85A6-84E431FE956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496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60B3-B889-4E4E-9192-BF6AAF1773BC}" type="datetimeFigureOut">
              <a:rPr lang="en-ZA" smtClean="0"/>
              <a:t>2022/04/19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F2DE-6504-4730-B43B-00E2E5EE70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63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</p:spTree>
    <p:extLst>
      <p:ext uri="{BB962C8B-B14F-4D97-AF65-F5344CB8AC3E}">
        <p14:creationId xmlns:p14="http://schemas.microsoft.com/office/powerpoint/2010/main" val="213716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277-62BB-4C48-82B6-18B6EE66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89B45-E9E0-1449-B6A6-B5AB5DDF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5E9A4-5594-6441-8F9B-1B326936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BE80A-3B28-544A-B362-82C9848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625DA-FAA5-4A41-8058-85D9C331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878-A770-F849-B5DF-6BD70CE7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0844-A2C6-5945-9A61-810132A6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38AF-7EEB-A248-B382-80A3D259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0E64F-D95C-5C4F-9C0C-A6598DF3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7CD8-822D-BB47-A4A1-584750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FFC32-4808-354A-BF98-76B78B61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42D45-4B1B-144B-A85E-7B414A7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24FF-3408-D344-88D1-C402A0D1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B911-D898-4C4F-9BCE-09D4E07D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3697D-9BE0-804B-8EEA-9AEC9D84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A3FB-4E5C-D443-80B5-2CAC7996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8234-E7F3-844E-B833-73B9145E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D4E8-5326-E247-98AD-9D265688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C841-DD54-EF47-8ED8-709BCE27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A0DED-25D5-1043-BFAF-60D63937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748D-C3AE-3A41-9CE0-19C44ADF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ECED-5938-3544-842F-3EA42EFB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7D9E-D8A8-B849-9322-BAAB4456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6024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21782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21A7-5A6C-4AA5-98BB-F4663B178EBC}" type="datetime1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EB22-B22E-3F4E-8E4C-E8EDDE62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080A-2D2F-F949-9C8C-FDF0A504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FE917-A715-1244-91B1-75072830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5C19-6D54-6E4E-B50C-D6CCAF3F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E7FCE-C396-2E44-B624-14498D69F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00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EFC845-F4CF-5B40-88CF-15938C4F3C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963400" y="36512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45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88B0-10AD-F74E-832F-831DDD69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7B122-AAD5-AE44-831A-3235A00B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1B0B-89CD-A849-ACCB-D6DEE30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376E-C1D3-D144-A9C4-4CA72B0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1CC45-4C22-ED47-8E97-D97D88C9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A220-0B2F-0646-BFF1-E41C51A7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CBA5-D070-624C-8B3B-9CE264FA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55A70-7A1B-214F-8177-CE10B12A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3DB9F-1BEB-2246-B68B-48F32CA1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0305C-458B-4647-82C1-4360079C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0C1C2-C92C-C04E-8247-DFC60EAF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2ACD-CC4B-9D4F-BA77-3F794061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0167-7BB8-3945-A6B5-3CAA493E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DE80-0577-FB48-AD9F-FAD50E7D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5F6A-D80E-314B-A88C-5AFC763C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490A-CFCE-1A42-9923-21F3FEBA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0EF-9A17-144B-AC64-325A9505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9B06-4710-3F44-AF86-BDDEFBBE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475C-BF60-CB4C-975C-1AEF1226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E461-78CC-074A-8F72-0C54CC5E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C3FF-B1D5-944B-B496-60782B82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F8F3-9DE1-F947-AA0C-AA6445F7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6BFF-6722-1246-BEF5-FB6B9836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504D9-DD64-E940-A7F0-A3C7976A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130E-CBC0-4749-AB68-5CEA8614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05A6-20D4-ED46-8CDF-0EB66F47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616A-F1C6-3249-BB37-21EEEB97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52" y="63781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3" r:id="rId5"/>
    <p:sldLayoutId id="2147483660" r:id="rId6"/>
    <p:sldLayoutId id="2147483655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C1332-AA5E-2646-9D7A-F62C79CB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B8D5-ED68-AD4E-B024-770E5DBE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7F0B-F4BE-1D49-A3C6-7509F7319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5D40B-8073-D945-9289-C6C11ACF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3F1F-D304-804E-A9A8-E278B9B9F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59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esdoc.unesco.org/ark:/48223/pf000037502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nesco.org/en/communication-information/right-information/monitoring-access-information?hub=75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dutoit@unesc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266700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0BE96-CEB6-4D8C-BA45-4681F3BD5163}"/>
              </a:ext>
            </a:extLst>
          </p:cNvPr>
          <p:cNvSpPr txBox="1"/>
          <p:nvPr/>
        </p:nvSpPr>
        <p:spPr>
          <a:xfrm>
            <a:off x="0" y="2667000"/>
            <a:ext cx="6096000" cy="372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36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tools for implementation and reporting on SDGs and Agenda 2063: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36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Reporting SDG 16.10.2 on Access to Information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EC81C66E-0059-423C-BED4-5A409EDD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914400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5FD49C84-AF30-4FBB-9BBB-05342313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37409"/>
            <a:ext cx="914400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B485D56D-C661-4846-BC37-CFAABF4A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52" y="1219200"/>
            <a:ext cx="914400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2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AFFC6-9C70-4D3A-B853-20E608DA3127}"/>
              </a:ext>
            </a:extLst>
          </p:cNvPr>
          <p:cNvSpPr txBox="1"/>
          <p:nvPr/>
        </p:nvSpPr>
        <p:spPr>
          <a:xfrm>
            <a:off x="1752600" y="1668828"/>
            <a:ext cx="8512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buNone/>
            </a:pPr>
            <a:r>
              <a:rPr lang="en-GB" dirty="0">
                <a:latin typeface="Inter"/>
              </a:rPr>
              <a:t>UNESCO advocates for the </a:t>
            </a:r>
            <a:r>
              <a:rPr lang="en-GB" b="1" dirty="0">
                <a:latin typeface="Inter"/>
              </a:rPr>
              <a:t>adoption of Access to Information legislation</a:t>
            </a:r>
            <a:r>
              <a:rPr lang="en-GB" dirty="0">
                <a:latin typeface="Inter"/>
              </a:rPr>
              <a:t>, accompanied by robust systems of </a:t>
            </a:r>
            <a:r>
              <a:rPr lang="en-GB" b="1" dirty="0">
                <a:latin typeface="Inter"/>
              </a:rPr>
              <a:t>implementation</a:t>
            </a:r>
            <a:r>
              <a:rPr lang="en-GB" dirty="0">
                <a:latin typeface="Inter"/>
              </a:rPr>
              <a:t> – including the </a:t>
            </a:r>
            <a:r>
              <a:rPr lang="en-GB" b="1" dirty="0">
                <a:latin typeface="Inter"/>
              </a:rPr>
              <a:t>necessary resources </a:t>
            </a:r>
            <a:r>
              <a:rPr lang="en-GB" dirty="0">
                <a:latin typeface="Inter"/>
              </a:rPr>
              <a:t>behind them.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CDCCA-B3AE-442C-B56B-DC9A9E0BFCFA}"/>
              </a:ext>
            </a:extLst>
          </p:cNvPr>
          <p:cNvSpPr txBox="1"/>
          <p:nvPr/>
        </p:nvSpPr>
        <p:spPr>
          <a:xfrm>
            <a:off x="1752600" y="2905780"/>
            <a:ext cx="8518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buClr>
                <a:srgbClr val="7FBBE9"/>
              </a:buClr>
              <a:buSzPct val="130000"/>
            </a:pPr>
            <a:r>
              <a:rPr lang="en-GB" dirty="0">
                <a:latin typeface="Inter"/>
              </a:rPr>
              <a:t>UNESCO </a:t>
            </a:r>
            <a:r>
              <a:rPr lang="en-GB" b="1" dirty="0">
                <a:latin typeface="Inter"/>
              </a:rPr>
              <a:t>assesses progress </a:t>
            </a:r>
            <a:r>
              <a:rPr lang="en-GB" dirty="0">
                <a:latin typeface="Inter"/>
              </a:rPr>
              <a:t>on SDG 16.10.2 using survey instruments built upon the </a:t>
            </a:r>
            <a:r>
              <a:rPr lang="en-GB" b="1" dirty="0">
                <a:latin typeface="Inter"/>
              </a:rPr>
              <a:t>Principles of Access to Information</a:t>
            </a:r>
            <a:r>
              <a:rPr lang="en-GB" dirty="0">
                <a:latin typeface="Inter"/>
              </a:rPr>
              <a:t>, including proactive and reactive disclosure.</a:t>
            </a:r>
            <a:endParaRPr lang="en-GB" b="1" dirty="0">
              <a:latin typeface="Int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FC501-84ED-45DD-989C-6ED820D165C3}"/>
              </a:ext>
            </a:extLst>
          </p:cNvPr>
          <p:cNvSpPr txBox="1"/>
          <p:nvPr/>
        </p:nvSpPr>
        <p:spPr>
          <a:xfrm>
            <a:off x="1747158" y="4235065"/>
            <a:ext cx="8518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buClr>
                <a:srgbClr val="7FBBE9"/>
              </a:buClr>
              <a:buSzPct val="130000"/>
            </a:pPr>
            <a:r>
              <a:rPr lang="en-GB" dirty="0">
                <a:latin typeface="Inter"/>
              </a:rPr>
              <a:t>UNESCO </a:t>
            </a:r>
            <a:r>
              <a:rPr lang="en-GB" b="1" dirty="0">
                <a:latin typeface="Inter"/>
              </a:rPr>
              <a:t>produces</a:t>
            </a:r>
            <a:r>
              <a:rPr lang="en-GB" dirty="0">
                <a:latin typeface="Inter"/>
              </a:rPr>
              <a:t> </a:t>
            </a:r>
            <a:r>
              <a:rPr lang="en-GB" b="1" dirty="0">
                <a:latin typeface="Inter"/>
                <a:hlinkClick r:id="rId2"/>
              </a:rPr>
              <a:t>annual reports </a:t>
            </a:r>
            <a:r>
              <a:rPr lang="en-GB" dirty="0">
                <a:latin typeface="Inter"/>
              </a:rPr>
              <a:t>on the SDG 16.10.2 progress and encourages States to </a:t>
            </a:r>
            <a:r>
              <a:rPr lang="en-GB" b="1" dirty="0">
                <a:latin typeface="Inter"/>
              </a:rPr>
              <a:t>use the data collected </a:t>
            </a:r>
            <a:r>
              <a:rPr lang="en-GB" dirty="0">
                <a:latin typeface="Inter"/>
              </a:rPr>
              <a:t>at national level </a:t>
            </a:r>
            <a:r>
              <a:rPr lang="en-GB" b="1" dirty="0">
                <a:latin typeface="Inter"/>
              </a:rPr>
              <a:t>for reporting purposes</a:t>
            </a:r>
            <a:r>
              <a:rPr lang="en-GB" dirty="0">
                <a:latin typeface="Inter"/>
              </a:rPr>
              <a:t>, such as Voluntary National Review, Universal Periodic Review and UNCAC Implementation Review Mechanism. UNESCO also supports civil society’s work in producing ‘shadow reports’ during HLPF.</a:t>
            </a:r>
          </a:p>
        </p:txBody>
      </p:sp>
    </p:spTree>
    <p:extLst>
      <p:ext uri="{BB962C8B-B14F-4D97-AF65-F5344CB8AC3E}">
        <p14:creationId xmlns:p14="http://schemas.microsoft.com/office/powerpoint/2010/main" val="189403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Data collection and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B485D56D-C661-4846-BC37-CFAABF4A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52" y="1219200"/>
            <a:ext cx="914400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Data collection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21A6611-AC7F-4363-96D0-AC4A1D3CD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98790"/>
              </p:ext>
            </p:extLst>
          </p:nvPr>
        </p:nvGraphicFramePr>
        <p:xfrm>
          <a:off x="1981200" y="22860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482086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86759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>
                    <a:solidFill>
                      <a:srgbClr val="0D60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countries</a:t>
                      </a:r>
                    </a:p>
                  </a:txBody>
                  <a:tcPr>
                    <a:solidFill>
                      <a:srgbClr val="0D6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3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8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2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 (15 African countries)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6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Deadline: 30 April 2022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0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7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Key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F769B-DF89-4445-84CA-C3E3EA93CF5E}"/>
              </a:ext>
            </a:extLst>
          </p:cNvPr>
          <p:cNvSpPr txBox="1"/>
          <p:nvPr/>
        </p:nvSpPr>
        <p:spPr>
          <a:xfrm>
            <a:off x="1371600" y="1366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Having a 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Inter"/>
              </a:rPr>
              <a:t>specialised</a:t>
            </a:r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 oversight institution helps perform 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CB8BF-F2B6-4D1B-A09B-DF0F252E5EF8}"/>
              </a:ext>
            </a:extLst>
          </p:cNvPr>
          <p:cNvSpPr txBox="1"/>
          <p:nvPr/>
        </p:nvSpPr>
        <p:spPr>
          <a:xfrm>
            <a:off x="1676400" y="2280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Record-keeping: one of the major areas of improvement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F2F2F-79D3-46C9-9C3D-FFBADFB056EB}"/>
              </a:ext>
            </a:extLst>
          </p:cNvPr>
          <p:cNvSpPr txBox="1"/>
          <p:nvPr/>
        </p:nvSpPr>
        <p:spPr>
          <a:xfrm>
            <a:off x="1803400" y="29273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The importance of a networks of oversight institutions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AD091-7A55-4B1E-961C-0BF444D905B2}"/>
              </a:ext>
            </a:extLst>
          </p:cNvPr>
          <p:cNvSpPr txBox="1"/>
          <p:nvPr/>
        </p:nvSpPr>
        <p:spPr>
          <a:xfrm>
            <a:off x="2590800" y="37902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Advancing a multi-stakeholder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DF14CF-061C-4E2A-B727-77D576963D53}"/>
              </a:ext>
            </a:extLst>
          </p:cNvPr>
          <p:cNvSpPr txBox="1"/>
          <p:nvPr/>
        </p:nvSpPr>
        <p:spPr>
          <a:xfrm>
            <a:off x="1461752" y="461068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Access to information as a main lever to achieve the 2030 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8E353D-8BAD-4214-9455-478B8596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432615"/>
            <a:ext cx="4052219" cy="37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68D-A565-4F82-A9E2-391DE516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Learn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FFFA-F8CA-4F1A-997A-A63E6E2B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9003-855B-4013-8CD2-18AD5C56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DF14CF-061C-4E2A-B727-77D576963D53}"/>
              </a:ext>
            </a:extLst>
          </p:cNvPr>
          <p:cNvSpPr txBox="1"/>
          <p:nvPr/>
        </p:nvSpPr>
        <p:spPr>
          <a:xfrm>
            <a:off x="762000" y="2286000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Access resources: </a:t>
            </a:r>
            <a:r>
              <a:rPr lang="en-US" b="1" i="0" dirty="0">
                <a:solidFill>
                  <a:srgbClr val="212121"/>
                </a:solidFill>
                <a:effectLst/>
                <a:latin typeface="Inter"/>
                <a:hlinkClick r:id="rId2"/>
              </a:rPr>
              <a:t>https://www.unesco.org/en/communication-information/right-information/monitoring-access-information?hub=751</a:t>
            </a:r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8E353D-8BAD-4214-9455-478B8596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1432615"/>
            <a:ext cx="4052219" cy="3754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80C00-911D-4B45-AE37-5805D2E4AD2F}"/>
              </a:ext>
            </a:extLst>
          </p:cNvPr>
          <p:cNvSpPr txBox="1"/>
          <p:nvPr/>
        </p:nvSpPr>
        <p:spPr>
          <a:xfrm>
            <a:off x="730738" y="3448775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Inter"/>
              </a:rPr>
              <a:t>2021 Report: https://www.unesco.org/reports/access-to-information/2021/en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1FB10-997F-4E7A-9661-BDCCC739E5D9}"/>
              </a:ext>
            </a:extLst>
          </p:cNvPr>
          <p:cNvSpPr txBox="1"/>
          <p:nvPr/>
        </p:nvSpPr>
        <p:spPr>
          <a:xfrm>
            <a:off x="2667000" y="4564659"/>
            <a:ext cx="35861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Jaco du Toit</a:t>
            </a:r>
          </a:p>
          <a:p>
            <a:pPr algn="ctr"/>
            <a:r>
              <a:rPr lang="en-GB" sz="1400" dirty="0"/>
              <a:t>Chief, Universal Access to Information Section,</a:t>
            </a:r>
          </a:p>
          <a:p>
            <a:pPr algn="ctr"/>
            <a:r>
              <a:rPr lang="en-GB" sz="1400" dirty="0"/>
              <a:t>Communication and Information Sector</a:t>
            </a:r>
          </a:p>
          <a:p>
            <a:pPr algn="ctr"/>
            <a:r>
              <a:rPr lang="en-US" sz="1400" dirty="0">
                <a:hlinkClick r:id="rId4"/>
              </a:rPr>
              <a:t>jdutoit@unesco.org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41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3" ma:contentTypeDescription="Create a new document." ma:contentTypeScope="" ma:versionID="b673eddf35ceb65b5cee20eb637ad5c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0f34a815ae9d26919aed2213f23f1e5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42097-7F02-48C9-8230-5B4FE8763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7A561-E001-4C74-A63D-A497D5B53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58DD6A-BC3B-4A1F-B573-90A03111C639}">
  <ds:schemaRefs>
    <ds:schemaRef ds:uri="http://schemas.openxmlformats.org/package/2006/metadata/core-properties"/>
    <ds:schemaRef ds:uri="http://schemas.microsoft.com/office/2006/documentManagement/types"/>
    <ds:schemaRef ds:uri="f8ef70f3-4e3d-42be-bd40-fbc1cacc151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b799ec2-212c-48b5-b7ff-d14ec6cbce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268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Inter</vt:lpstr>
      <vt:lpstr>Arial</vt:lpstr>
      <vt:lpstr>Calibri</vt:lpstr>
      <vt:lpstr>Calibri Light</vt:lpstr>
      <vt:lpstr>Office Theme</vt:lpstr>
      <vt:lpstr>Custom Design</vt:lpstr>
      <vt:lpstr>PowerPoint Presentation</vt:lpstr>
      <vt:lpstr>Background</vt:lpstr>
      <vt:lpstr>Background</vt:lpstr>
      <vt:lpstr>Methodology</vt:lpstr>
      <vt:lpstr>Methodology</vt:lpstr>
      <vt:lpstr>Data collection and findings</vt:lpstr>
      <vt:lpstr>Data collection</vt:lpstr>
      <vt:lpstr>Key findings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Sampson Osei</dc:creator>
  <cp:lastModifiedBy>Benedicte Francoise Niviere</cp:lastModifiedBy>
  <cp:revision>30</cp:revision>
  <dcterms:created xsi:type="dcterms:W3CDTF">2020-08-29T14:30:51Z</dcterms:created>
  <dcterms:modified xsi:type="dcterms:W3CDTF">2022-04-19T16:06:16Z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