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14"/>
  </p:notesMasterIdLst>
  <p:handoutMasterIdLst>
    <p:handoutMasterId r:id="rId15"/>
  </p:handoutMasterIdLst>
  <p:sldIdLst>
    <p:sldId id="256" r:id="rId3"/>
    <p:sldId id="311" r:id="rId4"/>
    <p:sldId id="312" r:id="rId5"/>
    <p:sldId id="313" r:id="rId6"/>
    <p:sldId id="314" r:id="rId7"/>
    <p:sldId id="315" r:id="rId8"/>
    <p:sldId id="316" r:id="rId9"/>
    <p:sldId id="317" r:id="rId10"/>
    <p:sldId id="318" r:id="rId11"/>
    <p:sldId id="319" r:id="rId12"/>
    <p:sldId id="32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FDF61BC-D0FE-41B6-82A2-9FCB63107248}">
          <p14:sldIdLst>
            <p14:sldId id="256"/>
            <p14:sldId id="311"/>
            <p14:sldId id="312"/>
            <p14:sldId id="313"/>
            <p14:sldId id="314"/>
            <p14:sldId id="315"/>
            <p14:sldId id="316"/>
            <p14:sldId id="317"/>
            <p14:sldId id="318"/>
            <p14:sldId id="319"/>
            <p14:sldId id="32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99"/>
    <a:srgbClr val="0D602D"/>
    <a:srgbClr val="FF9900"/>
    <a:srgbClr val="E0CE48"/>
    <a:srgbClr val="FF66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79326" autoAdjust="0"/>
  </p:normalViewPr>
  <p:slideViewPr>
    <p:cSldViewPr>
      <p:cViewPr varScale="1">
        <p:scale>
          <a:sx n="57" d="100"/>
          <a:sy n="57" d="100"/>
        </p:scale>
        <p:origin x="1248" y="72"/>
      </p:cViewPr>
      <p:guideLst>
        <p:guide orient="horz" pos="2160"/>
        <p:guide pos="3840"/>
      </p:guideLst>
    </p:cSldViewPr>
  </p:slideViewPr>
  <p:notesTextViewPr>
    <p:cViewPr>
      <p:scale>
        <a:sx n="1" d="1"/>
        <a:sy n="1" d="1"/>
      </p:scale>
      <p:origin x="0" y="0"/>
    </p:cViewPr>
  </p:notesTextViewPr>
  <p:notesViewPr>
    <p:cSldViewPr>
      <p:cViewPr varScale="1">
        <p:scale>
          <a:sx n="45" d="100"/>
          <a:sy n="45" d="100"/>
        </p:scale>
        <p:origin x="276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8798F8-4578-4FF9-ABF3-EE8A18D08FB7}" type="datetimeFigureOut">
              <a:rPr lang="en-ZA" smtClean="0"/>
              <a:t>2022/04/14</a:t>
            </a:fld>
            <a:endParaRPr lang="en-Z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E21D67-8E95-4919-85A6-84E431FE956F}" type="slidenum">
              <a:rPr lang="en-ZA" smtClean="0"/>
              <a:t>‹#›</a:t>
            </a:fld>
            <a:endParaRPr lang="en-ZA" dirty="0"/>
          </a:p>
        </p:txBody>
      </p:sp>
    </p:spTree>
    <p:extLst>
      <p:ext uri="{BB962C8B-B14F-4D97-AF65-F5344CB8AC3E}">
        <p14:creationId xmlns:p14="http://schemas.microsoft.com/office/powerpoint/2010/main" val="844968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460B3-B889-4E4E-9192-BF6AAF1773BC}" type="datetimeFigureOut">
              <a:rPr lang="en-ZA" smtClean="0"/>
              <a:t>2022/04/14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AF2DE-6504-4730-B43B-00E2E5EE704E}" type="slidenum">
              <a:rPr lang="en-ZA" smtClean="0"/>
              <a:t>‹#›</a:t>
            </a:fld>
            <a:endParaRPr lang="en-ZA" dirty="0"/>
          </a:p>
        </p:txBody>
      </p:sp>
    </p:spTree>
    <p:extLst>
      <p:ext uri="{BB962C8B-B14F-4D97-AF65-F5344CB8AC3E}">
        <p14:creationId xmlns:p14="http://schemas.microsoft.com/office/powerpoint/2010/main" val="12063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0AF2DE-6504-4730-B43B-00E2E5EE704E}" type="slidenum">
              <a:rPr lang="en-ZA" smtClean="0"/>
              <a:t>3</a:t>
            </a:fld>
            <a:endParaRPr lang="en-ZA" dirty="0"/>
          </a:p>
        </p:txBody>
      </p:sp>
    </p:spTree>
    <p:extLst>
      <p:ext uri="{BB962C8B-B14F-4D97-AF65-F5344CB8AC3E}">
        <p14:creationId xmlns:p14="http://schemas.microsoft.com/office/powerpoint/2010/main" val="4115614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슬라이드 이미지 개체 틀 1"/>
          <p:cNvSpPr>
            <a:spLocks noGrp="1" noRot="1" noChangeAspect="1" noTextEdit="1"/>
          </p:cNvSpPr>
          <p:nvPr>
            <p:ph type="sldImg"/>
          </p:nvPr>
        </p:nvSpPr>
        <p:spPr>
          <a:ln>
            <a:solidFill>
              <a:srgbClr val="000000"/>
            </a:solidFill>
            <a:miter/>
          </a:ln>
        </p:spPr>
      </p:sp>
      <p:sp>
        <p:nvSpPr>
          <p:cNvPr id="94211" name="슬라이드 노트 개체 틀 2"/>
          <p:cNvSpPr>
            <a:spLocks noGrp="1"/>
          </p:cNvSpPr>
          <p:nvPr>
            <p:ph type="body" idx="1"/>
          </p:nvPr>
        </p:nvSpPr>
        <p:spPr>
          <a:noFill/>
          <a:ln>
            <a:noFill/>
          </a:ln>
        </p:spPr>
        <p:txBody>
          <a:bodyPr wrap="square" lIns="91440" tIns="45720" rIns="91440" bIns="45720" anchor="t"/>
          <a:lstStyle/>
          <a:p>
            <a:pPr lvl="0">
              <a:spcBef>
                <a:spcPct val="0"/>
              </a:spcBef>
            </a:pPr>
            <a:endParaRPr lang="ko-KR" altLang="en-US" sz="800" dirty="0"/>
          </a:p>
        </p:txBody>
      </p:sp>
      <p:sp>
        <p:nvSpPr>
          <p:cNvPr id="94212" name="슬라이드 번호 개체 틀 3"/>
          <p:cNvSpPr txBox="1">
            <a:spLocks noGrp="1"/>
          </p:cNvSpPr>
          <p:nvPr>
            <p:ph type="sldNum" sz="quarter"/>
          </p:nvPr>
        </p:nvSpPr>
        <p:spPr>
          <a:xfrm>
            <a:off x="3813360" y="8685214"/>
            <a:ext cx="2917290" cy="458787"/>
          </a:xfrm>
          <a:prstGeom prst="rect">
            <a:avLst/>
          </a:prstGeom>
          <a:noFill/>
          <a:ln w="9525">
            <a:noFill/>
          </a:ln>
        </p:spPr>
        <p:txBody>
          <a:bodyPr anchor="b"/>
          <a:lstStyle/>
          <a:p>
            <a:pPr lvl="0" algn="r"/>
            <a:fld id="{9A0DB2DC-4C9A-4742-B13C-FB6460FD3503}" type="slidenum">
              <a:rPr lang="ko-KR" altLang="en-US" sz="1200" dirty="0">
                <a:solidFill>
                  <a:srgbClr val="000000"/>
                </a:solidFill>
                <a:latin typeface="Malgun Gothic" panose="020B0503020000020004" charset="-127"/>
              </a:rPr>
              <a:t>6</a:t>
            </a:fld>
            <a:endParaRPr lang="ko-KR" altLang="en-US" sz="1200" dirty="0">
              <a:solidFill>
                <a:srgbClr val="000000"/>
              </a:solidFill>
              <a:latin typeface="Malgun Gothic" panose="020B0503020000020004" charset="-127"/>
            </a:endParaRPr>
          </a:p>
        </p:txBody>
      </p:sp>
    </p:spTree>
    <p:extLst>
      <p:ext uri="{BB962C8B-B14F-4D97-AF65-F5344CB8AC3E}">
        <p14:creationId xmlns:p14="http://schemas.microsoft.com/office/powerpoint/2010/main" val="3283484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0AF2DE-6504-4730-B43B-00E2E5EE704E}" type="slidenum">
              <a:rPr lang="en-ZA" smtClean="0"/>
              <a:t>10</a:t>
            </a:fld>
            <a:endParaRPr lang="en-ZA" dirty="0"/>
          </a:p>
        </p:txBody>
      </p:sp>
    </p:spTree>
    <p:extLst>
      <p:ext uri="{BB962C8B-B14F-4D97-AF65-F5344CB8AC3E}">
        <p14:creationId xmlns:p14="http://schemas.microsoft.com/office/powerpoint/2010/main" val="261807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492876"/>
            <a:ext cx="2844800" cy="365125"/>
          </a:xfrm>
        </p:spPr>
        <p:txBody>
          <a:bodyPr/>
          <a:lstStyle>
            <a:lvl1pPr algn="l">
              <a:defRPr b="1">
                <a:solidFill>
                  <a:schemeClr val="bg1"/>
                </a:solidFill>
              </a:defRPr>
            </a:lvl1pPr>
          </a:lstStyle>
          <a:p>
            <a:fld id="{63E89DF9-FD5E-428C-9220-509E8332E673}" type="slidenum">
              <a:rPr lang="en-US" smtClean="0"/>
              <a:pPr/>
              <a:t>‹#›</a:t>
            </a:fld>
            <a:endParaRPr lang="en-US" dirty="0"/>
          </a:p>
        </p:txBody>
      </p:sp>
      <p:sp>
        <p:nvSpPr>
          <p:cNvPr id="7" name="Footer Placeholder 4"/>
          <p:cNvSpPr>
            <a:spLocks noGrp="1"/>
          </p:cNvSpPr>
          <p:nvPr>
            <p:ph type="ftr" sz="quarter" idx="11"/>
          </p:nvPr>
        </p:nvSpPr>
        <p:spPr>
          <a:xfrm>
            <a:off x="4165600" y="6492876"/>
            <a:ext cx="3860800" cy="365125"/>
          </a:xfrm>
        </p:spPr>
        <p:txBody>
          <a:bodyPr/>
          <a:lstStyle>
            <a:lvl1pPr>
              <a:defRPr b="1">
                <a:solidFill>
                  <a:schemeClr val="bg1"/>
                </a:solidFill>
              </a:defRPr>
            </a:lvl1pPr>
          </a:lstStyle>
          <a:p>
            <a:r>
              <a:rPr lang="en-US" dirty="0"/>
              <a:t>www.aprm-au.org</a:t>
            </a:r>
          </a:p>
        </p:txBody>
      </p:sp>
    </p:spTree>
    <p:extLst>
      <p:ext uri="{BB962C8B-B14F-4D97-AF65-F5344CB8AC3E}">
        <p14:creationId xmlns:p14="http://schemas.microsoft.com/office/powerpoint/2010/main" val="2137165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956617-A6D1-4D70-ABD7-CA0AB4BF99D5}" type="datetime1">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0E0CB-1368-469C-89D9-B9FD368174EF}" type="slidenum">
              <a:rPr lang="en-US" smtClean="0"/>
              <a:t>‹#›</a:t>
            </a:fld>
            <a:endParaRPr lang="en-US"/>
          </a:p>
        </p:txBody>
      </p:sp>
    </p:spTree>
    <p:extLst>
      <p:ext uri="{BB962C8B-B14F-4D97-AF65-F5344CB8AC3E}">
        <p14:creationId xmlns:p14="http://schemas.microsoft.com/office/powerpoint/2010/main" val="173771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0C130-5293-4DAC-AD41-02FDD11BA1EB}" type="datetime1">
              <a:rPr lang="en-US" smtClean="0"/>
              <a:t>4/14/2022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50E0CB-1368-469C-89D9-B9FD368174EF}" type="slidenum">
              <a:rPr lang="en-US" smtClean="0"/>
              <a:t>‹#›</a:t>
            </a:fld>
            <a:endParaRPr lang="en-US"/>
          </a:p>
        </p:txBody>
      </p:sp>
    </p:spTree>
    <p:extLst>
      <p:ext uri="{BB962C8B-B14F-4D97-AF65-F5344CB8AC3E}">
        <p14:creationId xmlns:p14="http://schemas.microsoft.com/office/powerpoint/2010/main" val="1631853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DC0EF-9A17-144B-AC64-325A95051E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C9B06-4710-3F44-AF86-BDDEFBBEE7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C475C-BF60-CB4C-975C-1AEF1226B086}"/>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89D9E461-78CC-074A-8F72-0C54CC5E4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FC3FF-B1D5-944B-B496-60782B8200DC}"/>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104494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8F8F3-9DE1-F947-AA0C-AA6445F792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816BFF-6722-1246-BEF5-FB6B9836473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4504D9-DD64-E940-A7F0-A3C7976AF1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2B130E-CBC0-4749-AB68-5CEA8614138B}"/>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6" name="Footer Placeholder 5">
            <a:extLst>
              <a:ext uri="{FF2B5EF4-FFF2-40B4-BE49-F238E27FC236}">
                <a16:creationId xmlns:a16="http://schemas.microsoft.com/office/drawing/2014/main" id="{829205A6-20D4-ED46-8CDF-0EB66F47E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EC616A-F1C6-3249-BB37-21EEEB975BEC}"/>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75211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E277-62BB-4C48-82B6-18B6EE6607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089B45-E9E0-1449-B6A6-B5AB5DDF999C}"/>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4" name="Footer Placeholder 3">
            <a:extLst>
              <a:ext uri="{FF2B5EF4-FFF2-40B4-BE49-F238E27FC236}">
                <a16:creationId xmlns:a16="http://schemas.microsoft.com/office/drawing/2014/main" id="{8C75E9A4-5594-6441-8F9B-1B32693642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DBE80A-3B28-544A-B362-82C98484F9D7}"/>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149561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4625DA-FAA5-4A41-8058-85D9C331AEA6}"/>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3" name="Footer Placeholder 2">
            <a:extLst>
              <a:ext uri="{FF2B5EF4-FFF2-40B4-BE49-F238E27FC236}">
                <a16:creationId xmlns:a16="http://schemas.microsoft.com/office/drawing/2014/main" id="{3FE23878-A770-F849-B5DF-6BD70CE722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900844-A2C6-5945-9A61-810132A65B1D}"/>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3156181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38AF-7EEB-A248-B382-80A3D25941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90E64F-D95C-5C4F-9C0C-A6598DF379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097CD8-822D-BB47-A4A1-5847503CDA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BFFC32-4808-354A-BF98-76B78B615D6C}"/>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6" name="Footer Placeholder 5">
            <a:extLst>
              <a:ext uri="{FF2B5EF4-FFF2-40B4-BE49-F238E27FC236}">
                <a16:creationId xmlns:a16="http://schemas.microsoft.com/office/drawing/2014/main" id="{C2F42D45-4B1B-144B-A85E-7B414A77DC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0E24FF-3408-D344-88D1-C402A0D10195}"/>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062692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B911-D898-4C4F-9BCE-09D4E07DED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F3697D-9BE0-804B-8EEA-9AEC9D849C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9CA3FB-4E5C-D443-80B5-2CAC799638A2}"/>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864B8234-E7F3-844E-B833-73B9145ED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D6D4E8-5326-E247-98AD-9D2656881CE2}"/>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370639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ACC841-DD54-EF47-8ED8-709BCE2732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3A0DED-25D5-1043-BFAF-60D639377E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1748D-C3AE-3A41-9CE0-19C44ADF37EB}"/>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04B4ECED-5938-3544-842F-3EA42EFB1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27D9E-D8A8-B849-9322-BAAB4456A641}"/>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52458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165600" y="6496024"/>
            <a:ext cx="3860800" cy="365125"/>
          </a:xfrm>
        </p:spPr>
        <p:txBody>
          <a:bodyPr/>
          <a:lstStyle>
            <a:lvl1pPr>
              <a:defRPr b="1">
                <a:solidFill>
                  <a:schemeClr val="bg1"/>
                </a:solidFill>
              </a:defRPr>
            </a:lvl1pPr>
          </a:lstStyle>
          <a:p>
            <a:r>
              <a:rPr lang="en-US" dirty="0"/>
              <a:t>www.aprm-au.org</a:t>
            </a:r>
          </a:p>
        </p:txBody>
      </p:sp>
      <p:sp>
        <p:nvSpPr>
          <p:cNvPr id="6" name="Slide Number Placeholder 5"/>
          <p:cNvSpPr>
            <a:spLocks noGrp="1"/>
          </p:cNvSpPr>
          <p:nvPr>
            <p:ph type="sldNum" sz="quarter" idx="12"/>
          </p:nvPr>
        </p:nvSpPr>
        <p:spPr>
          <a:xfrm>
            <a:off x="0" y="6521782"/>
            <a:ext cx="2844800" cy="365125"/>
          </a:xfrm>
        </p:spPr>
        <p:txBody>
          <a:bodyPr/>
          <a:lstStyle>
            <a:lvl1pPr>
              <a:defRPr b="1">
                <a:solidFill>
                  <a:schemeClr val="bg1"/>
                </a:solidFill>
              </a:defRPr>
            </a:lvl1pPr>
          </a:lstStyle>
          <a:p>
            <a:fld id="{63E89DF9-FD5E-428C-9220-509E8332E673}" type="slidenum">
              <a:rPr lang="en-US" smtClean="0"/>
              <a:pPr/>
              <a:t>‹#›</a:t>
            </a:fld>
            <a:endParaRPr lang="en-US" dirty="0"/>
          </a:p>
        </p:txBody>
      </p:sp>
    </p:spTree>
    <p:extLst>
      <p:ext uri="{BB962C8B-B14F-4D97-AF65-F5344CB8AC3E}">
        <p14:creationId xmlns:p14="http://schemas.microsoft.com/office/powerpoint/2010/main" val="340227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4621A7-5A6C-4AA5-98BB-F4663B178EBC}" type="datetime1">
              <a:rPr lang="en-US" smtClean="0"/>
              <a:pPr/>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4288F-C395-4B83-86A6-8CAC5AD50CFE}" type="slidenum">
              <a:rPr lang="en-US" smtClean="0"/>
              <a:pPr/>
              <a:t>‹#›</a:t>
            </a:fld>
            <a:endParaRPr lang="en-US" dirty="0"/>
          </a:p>
        </p:txBody>
      </p:sp>
    </p:spTree>
    <p:extLst>
      <p:ext uri="{BB962C8B-B14F-4D97-AF65-F5344CB8AC3E}">
        <p14:creationId xmlns:p14="http://schemas.microsoft.com/office/powerpoint/2010/main" val="128248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2EB22-B22E-3F4E-8E4C-E8EDDE625D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24080A-2D2F-F949-9C8C-FDF0A50465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FFE917-A715-1244-91B1-75072830E8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F15C19-6D54-6E4E-B50C-D6CCAF3FEF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1E7FCE-C396-2E44-B624-14498D69FA7C}"/>
              </a:ext>
            </a:extLst>
          </p:cNvPr>
          <p:cNvSpPr>
            <a:spLocks noGrp="1"/>
          </p:cNvSpPr>
          <p:nvPr>
            <p:ph sz="quarter" idx="4"/>
          </p:nvPr>
        </p:nvSpPr>
        <p:spPr>
          <a:xfrm>
            <a:off x="6172200" y="2286000"/>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79EFC845-F4CF-5B40-88CF-15938C4F3CC6}"/>
              </a:ext>
            </a:extLst>
          </p:cNvPr>
          <p:cNvSpPr>
            <a:spLocks noGrp="1"/>
          </p:cNvSpPr>
          <p:nvPr>
            <p:ph type="body" idx="13"/>
          </p:nvPr>
        </p:nvSpPr>
        <p:spPr>
          <a:xfrm>
            <a:off x="11963400" y="365125"/>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045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088B0-10AD-F74E-832F-831DDD697D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B7B122-AAD5-AE44-831A-3235A00B35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FF1B0B-89CD-A849-ACCB-D6DEE3036A28}"/>
              </a:ext>
            </a:extLst>
          </p:cNvPr>
          <p:cNvSpPr>
            <a:spLocks noGrp="1"/>
          </p:cNvSpPr>
          <p:nvPr>
            <p:ph type="dt" sz="half" idx="10"/>
          </p:nvPr>
        </p:nvSpPr>
        <p:spPr>
          <a:xfrm>
            <a:off x="838200" y="6356350"/>
            <a:ext cx="2743200" cy="365125"/>
          </a:xfrm>
          <a:prstGeom prst="rect">
            <a:avLst/>
          </a:prstGeom>
        </p:spPr>
        <p:txBody>
          <a:body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5C7C376E-C1D3-D144-A9C4-4CA72B057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1CC45-4C22-ED47-8E97-D97D88C9934C}"/>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274296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6A220-0B2F-0646-BFF1-E41C51A75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BFCBA5-D070-624C-8B3B-9CE264FA3C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F55A70-7A1B-214F-8177-CE10B12A5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83DB9F-1BEB-2246-B68B-48F32CA15962}"/>
              </a:ext>
            </a:extLst>
          </p:cNvPr>
          <p:cNvSpPr>
            <a:spLocks noGrp="1"/>
          </p:cNvSpPr>
          <p:nvPr>
            <p:ph type="dt" sz="half" idx="10"/>
          </p:nvPr>
        </p:nvSpPr>
        <p:spPr>
          <a:xfrm>
            <a:off x="838200" y="6356350"/>
            <a:ext cx="2743200" cy="365125"/>
          </a:xfrm>
          <a:prstGeom prst="rect">
            <a:avLst/>
          </a:prstGeom>
        </p:spPr>
        <p:txBody>
          <a:bodyPr/>
          <a:lstStyle/>
          <a:p>
            <a:fld id="{0E87E864-E26C-9A4F-95F7-B3F5409125A2}" type="datetimeFigureOut">
              <a:rPr lang="en-US" smtClean="0"/>
              <a:t>4/14/2022</a:t>
            </a:fld>
            <a:endParaRPr lang="en-US"/>
          </a:p>
        </p:txBody>
      </p:sp>
      <p:sp>
        <p:nvSpPr>
          <p:cNvPr id="6" name="Footer Placeholder 5">
            <a:extLst>
              <a:ext uri="{FF2B5EF4-FFF2-40B4-BE49-F238E27FC236}">
                <a16:creationId xmlns:a16="http://schemas.microsoft.com/office/drawing/2014/main" id="{A830305C-458B-4647-82C1-4360079C7F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E0C1C2-C92C-C04E-8247-DFC60EAFDA28}"/>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3317257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2ACD-CC4B-9D4F-BA77-3F794061F0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AB0167-7BB8-3945-A6B5-3CAA493EF7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38DE80-0577-FB48-AD9F-FAD50E7D0868}"/>
              </a:ext>
            </a:extLst>
          </p:cNvPr>
          <p:cNvSpPr>
            <a:spLocks noGrp="1"/>
          </p:cNvSpPr>
          <p:nvPr>
            <p:ph type="dt" sz="half" idx="10"/>
          </p:nvPr>
        </p:nvSpPr>
        <p:spPr>
          <a:xfrm>
            <a:off x="838200" y="6356350"/>
            <a:ext cx="2743200" cy="365125"/>
          </a:xfrm>
          <a:prstGeom prst="rect">
            <a:avLst/>
          </a:prstGeom>
        </p:spPr>
        <p:txBody>
          <a:body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5ABB5F6A-D80E-314B-A88C-5AFC763CE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B490A-CFCE-1A42-9923-21F3FEBA07AB}"/>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856446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94CBCEA2-BCD9-43E5-B218-E369BC9B4448}" type="datetime1">
              <a:rPr lang="en-US" smtClean="0"/>
              <a:t>4/14/2022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B52B03EB-B4CC-4131-8036-9EB38DADE96A}" type="slidenum">
              <a:rPr lang="en-US" altLang="en-US" smtClean="0">
                <a:solidFill>
                  <a:srgbClr val="898989"/>
                </a:solidFill>
                <a:cs typeface="Arial" panose="020B0604020202020204" pitchFamily="34" charset="0"/>
              </a:rPr>
              <a:pPr fontAlgn="base">
                <a:spcBef>
                  <a:spcPct val="0"/>
                </a:spcBef>
                <a:spcAft>
                  <a:spcPct val="0"/>
                </a:spcAft>
                <a:defRPr/>
              </a:pPr>
              <a:t>‹#›</a:t>
            </a:fld>
            <a:endParaRPr lang="en-US" altLang="en-US">
              <a:solidFill>
                <a:srgbClr val="898989"/>
              </a:solidFill>
              <a:cs typeface="Arial" panose="020B0604020202020204" pitchFamily="34" charset="0"/>
            </a:endParaRPr>
          </a:p>
        </p:txBody>
      </p:sp>
    </p:spTree>
    <p:extLst>
      <p:ext uri="{BB962C8B-B14F-4D97-AF65-F5344CB8AC3E}">
        <p14:creationId xmlns:p14="http://schemas.microsoft.com/office/powerpoint/2010/main" val="308027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1213DE2F-F743-4DA6-B655-753CED38517B}" type="datetime1">
              <a:rPr lang="en-US" smtClean="0"/>
              <a:pPr>
                <a:defRPr/>
              </a:pPr>
              <a:t>4/14/2022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B52B03EB-B4CC-4131-8036-9EB38DADE96A}" type="slidenum">
              <a:rPr lang="en-US" altLang="en-US" smtClean="0">
                <a:solidFill>
                  <a:srgbClr val="898989"/>
                </a:solidFill>
                <a:cs typeface="Arial" panose="020B0604020202020204" pitchFamily="34" charset="0"/>
              </a:rPr>
              <a:pPr fontAlgn="base">
                <a:spcBef>
                  <a:spcPct val="0"/>
                </a:spcBef>
                <a:spcAft>
                  <a:spcPct val="0"/>
                </a:spcAft>
                <a:defRPr/>
              </a:pPr>
              <a:t>‹#›</a:t>
            </a:fld>
            <a:endParaRPr lang="en-US" altLang="en-US">
              <a:solidFill>
                <a:srgbClr val="898989"/>
              </a:solidFill>
              <a:cs typeface="Arial" panose="020B0604020202020204" pitchFamily="34" charset="0"/>
            </a:endParaRPr>
          </a:p>
        </p:txBody>
      </p:sp>
    </p:spTree>
    <p:extLst>
      <p:ext uri="{BB962C8B-B14F-4D97-AF65-F5344CB8AC3E}">
        <p14:creationId xmlns:p14="http://schemas.microsoft.com/office/powerpoint/2010/main" val="209304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www.aprm-au.org</a:t>
            </a:r>
          </a:p>
        </p:txBody>
      </p:sp>
      <p:sp>
        <p:nvSpPr>
          <p:cNvPr id="6" name="Slide Number Placeholder 5"/>
          <p:cNvSpPr>
            <a:spLocks noGrp="1"/>
          </p:cNvSpPr>
          <p:nvPr>
            <p:ph type="sldNum" sz="quarter" idx="4"/>
          </p:nvPr>
        </p:nvSpPr>
        <p:spPr>
          <a:xfrm>
            <a:off x="39352" y="637819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89DF9-FD5E-428C-9220-509E8332E673}" type="slidenum">
              <a:rPr lang="en-US" smtClean="0"/>
              <a:pPr/>
              <a:t>‹#›</a:t>
            </a:fld>
            <a:endParaRPr lang="en-US" dirty="0"/>
          </a:p>
        </p:txBody>
      </p:sp>
    </p:spTree>
    <p:extLst>
      <p:ext uri="{BB962C8B-B14F-4D97-AF65-F5344CB8AC3E}">
        <p14:creationId xmlns:p14="http://schemas.microsoft.com/office/powerpoint/2010/main" val="425210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 id="2147483653" r:id="rId5"/>
    <p:sldLayoutId id="2147483660" r:id="rId6"/>
    <p:sldLayoutId id="2147483655" r:id="rId7"/>
    <p:sldLayoutId id="2147483664" r:id="rId8"/>
    <p:sldLayoutId id="2147483665" r:id="rId9"/>
    <p:sldLayoutId id="2147483666" r:id="rId10"/>
    <p:sldLayoutId id="214748366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5C1332-AA5E-2646-9D7A-F62C79CBAA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37B8D5-ED68-AD4E-B024-770E5DBEF0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87F0B-F4BE-1D49-A3C6-7509F7319A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90A5D40B-8073-D945-9289-C6C11ACF44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133F1F-D304-804E-A9A8-E278B9B9F2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18A96-7467-9B42-8246-51E6DDA4D9B2}" type="slidenum">
              <a:rPr lang="en-US" smtClean="0"/>
              <a:t>‹#›</a:t>
            </a:fld>
            <a:endParaRPr lang="en-US"/>
          </a:p>
        </p:txBody>
      </p:sp>
    </p:spTree>
    <p:extLst>
      <p:ext uri="{BB962C8B-B14F-4D97-AF65-F5344CB8AC3E}">
        <p14:creationId xmlns:p14="http://schemas.microsoft.com/office/powerpoint/2010/main" val="690454669"/>
      </p:ext>
    </p:extLst>
  </p:cSld>
  <p:clrMap bg1="lt1" tx1="dk1" bg2="lt2" tx2="dk2" accent1="accent1" accent2="accent2" accent3="accent3" accent4="accent4" accent5="accent5" accent6="accent6" hlink="hlink" folHlink="folHlink"/>
  <p:sldLayoutIdLst>
    <p:sldLayoutId id="2147483654" r:id="rId1"/>
    <p:sldLayoutId id="2147483656" r:id="rId2"/>
    <p:sldLayoutId id="2147483658" r:id="rId3"/>
    <p:sldLayoutId id="2147483659" r:id="rId4"/>
    <p:sldLayoutId id="2147483661" r:id="rId5"/>
    <p:sldLayoutId id="2147483662" r:id="rId6"/>
    <p:sldLayoutId id="214748366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3.jpg"/><Relationship Id="rId5" Type="http://schemas.openxmlformats.org/officeDocument/2006/relationships/image" Target="../media/image22.emf"/><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0.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1.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52400" y="2667000"/>
            <a:ext cx="5943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D602D"/>
              </a:solidFill>
              <a:latin typeface="Arial" charset="0"/>
              <a:ea typeface="Arial" charset="0"/>
              <a:cs typeface="Arial" charset="0"/>
            </a:endParaRPr>
          </a:p>
          <a:p>
            <a:pPr algn="l"/>
            <a:endParaRPr lang="en-US" sz="2800" b="1" dirty="0">
              <a:solidFill>
                <a:srgbClr val="0D602D"/>
              </a:solidFill>
              <a:latin typeface="Arial" charset="0"/>
              <a:ea typeface="Arial" charset="0"/>
              <a:cs typeface="Arial" charset="0"/>
            </a:endParaRPr>
          </a:p>
        </p:txBody>
      </p:sp>
      <p:sp>
        <p:nvSpPr>
          <p:cNvPr id="3" name="TextBox 2"/>
          <p:cNvSpPr txBox="1"/>
          <p:nvPr/>
        </p:nvSpPr>
        <p:spPr>
          <a:xfrm>
            <a:off x="228600" y="2090172"/>
            <a:ext cx="6019800" cy="2677656"/>
          </a:xfrm>
          <a:prstGeom prst="rect">
            <a:avLst/>
          </a:prstGeom>
          <a:noFill/>
        </p:spPr>
        <p:txBody>
          <a:bodyPr wrap="square" rtlCol="0">
            <a:spAutoFit/>
          </a:bodyPr>
          <a:lstStyle/>
          <a:p>
            <a:pPr algn="ctr"/>
            <a:r>
              <a:rPr lang="en-GB" sz="2400" b="1" dirty="0"/>
              <a:t>UGANDA’S INCLUSIVE AND PARTICIPATORY APPROACHES IN THE NATIONAL SUSTAINABLE DEVELOPMENT GOALS (SDGS) INSTITUTIONAL DECISION MAKING</a:t>
            </a:r>
          </a:p>
          <a:p>
            <a:pPr algn="ctr"/>
            <a:endParaRPr lang="en-GB" sz="2400" b="1" i="1" dirty="0">
              <a:cs typeface="Times New Roman" panose="02020603050405020304" pitchFamily="18" charset="0"/>
            </a:endParaRPr>
          </a:p>
          <a:p>
            <a:pPr algn="ctr"/>
            <a:r>
              <a:rPr lang="en-GB" sz="2400" b="1" i="1" dirty="0">
                <a:cs typeface="Times New Roman" panose="02020603050405020304" pitchFamily="18" charset="0"/>
              </a:rPr>
              <a:t>Presentation During the APRM-UNDESA Capacity Building Workshop on VNRs</a:t>
            </a:r>
            <a:endParaRPr lang="en-US" sz="2400" b="1" i="1" dirty="0">
              <a:cs typeface="Times New Roman" panose="02020603050405020304" pitchFamily="18" charset="0"/>
            </a:endParaRPr>
          </a:p>
        </p:txBody>
      </p:sp>
      <p:sp>
        <p:nvSpPr>
          <p:cNvPr id="4" name="Subtitle 2"/>
          <p:cNvSpPr txBox="1">
            <a:spLocks/>
          </p:cNvSpPr>
          <p:nvPr/>
        </p:nvSpPr>
        <p:spPr>
          <a:xfrm>
            <a:off x="381000" y="5029200"/>
            <a:ext cx="11090365" cy="1466433"/>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3800" b="1" dirty="0"/>
          </a:p>
          <a:p>
            <a:pPr marL="0" indent="0">
              <a:buNone/>
            </a:pPr>
            <a:r>
              <a:rPr lang="en-US" sz="8000" b="1" dirty="0"/>
              <a:t>Presented by: Jackline </a:t>
            </a:r>
            <a:r>
              <a:rPr lang="en-US" sz="8000" b="1" dirty="0" err="1"/>
              <a:t>Arineitwe</a:t>
            </a:r>
            <a:endParaRPr lang="en-US" sz="8000" b="1" dirty="0"/>
          </a:p>
          <a:p>
            <a:pPr marL="0" indent="0">
              <a:buNone/>
            </a:pPr>
            <a:r>
              <a:rPr lang="en-GB" sz="8000" b="1" dirty="0"/>
              <a:t>SDG Secretariat, Office of the Prime Minister</a:t>
            </a:r>
          </a:p>
          <a:p>
            <a:pPr marL="0" indent="0">
              <a:buNone/>
            </a:pPr>
            <a:r>
              <a:rPr lang="en-GB" sz="8000" b="1" dirty="0"/>
              <a:t>Kampala, Uganda</a:t>
            </a:r>
          </a:p>
          <a:p>
            <a:pPr marL="0" indent="0">
              <a:buNone/>
            </a:pPr>
            <a:r>
              <a:rPr lang="en-GB" sz="8000" b="1" dirty="0"/>
              <a:t>March 27</a:t>
            </a:r>
            <a:r>
              <a:rPr lang="en-GB" sz="8000" b="1" baseline="30000" dirty="0"/>
              <a:t>th</a:t>
            </a:r>
            <a:r>
              <a:rPr lang="en-GB" sz="8000" b="1" dirty="0"/>
              <a:t>  2022</a:t>
            </a:r>
            <a:endParaRPr lang="en-US" sz="8000" dirty="0">
              <a:solidFill>
                <a:srgbClr val="0070C0"/>
              </a:solidFill>
            </a:endParaRPr>
          </a:p>
          <a:p>
            <a:endParaRPr lang="en-US" dirty="0"/>
          </a:p>
          <a:p>
            <a:pPr marL="0" indent="0">
              <a:buNone/>
            </a:pPr>
            <a:r>
              <a:rPr lang="en-US" sz="5000" b="1" dirty="0">
                <a:solidFill>
                  <a:srgbClr val="0070C0"/>
                </a:solidFill>
              </a:rPr>
              <a:t>https://sdgs.opm.go.ug</a:t>
            </a:r>
          </a:p>
        </p:txBody>
      </p:sp>
    </p:spTree>
    <p:extLst>
      <p:ext uri="{BB962C8B-B14F-4D97-AF65-F5344CB8AC3E}">
        <p14:creationId xmlns:p14="http://schemas.microsoft.com/office/powerpoint/2010/main" val="1177617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50E0CB-1368-469C-89D9-B9FD368174EF}" type="slidenum">
              <a:rPr lang="en-US" smtClean="0"/>
              <a:t>10</a:t>
            </a:fld>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2912" b="4486"/>
          <a:stretch/>
        </p:blipFill>
        <p:spPr>
          <a:xfrm>
            <a:off x="200594" y="671169"/>
            <a:ext cx="3110166" cy="2381263"/>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9490" r="17968"/>
          <a:stretch/>
        </p:blipFill>
        <p:spPr>
          <a:xfrm>
            <a:off x="3310760" y="664381"/>
            <a:ext cx="2553118" cy="2370107"/>
          </a:xfrm>
          <a:prstGeom prst="rect">
            <a:avLst/>
          </a:prstGeom>
        </p:spPr>
      </p:pic>
      <p:sp>
        <p:nvSpPr>
          <p:cNvPr id="6" name="Content Placeholder 3"/>
          <p:cNvSpPr txBox="1">
            <a:spLocks/>
          </p:cNvSpPr>
          <p:nvPr/>
        </p:nvSpPr>
        <p:spPr>
          <a:xfrm>
            <a:off x="6096001" y="304801"/>
            <a:ext cx="6019799" cy="5791200"/>
          </a:xfrm>
          <a:prstGeom prst="rect">
            <a:avLst/>
          </a:prstGeom>
          <a:solidFill>
            <a:schemeClr val="accent3">
              <a:lumMod val="40000"/>
              <a:lumOff val="6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en-US" sz="1900" dirty="0">
                <a:solidFill>
                  <a:srgbClr val="000000"/>
                </a:solidFill>
              </a:rPr>
              <a:t>To reach those at a risk of being left behind,</a:t>
            </a:r>
            <a:endParaRPr lang="en-US" sz="1900" b="1" dirty="0"/>
          </a:p>
          <a:p>
            <a:pPr marL="0" indent="0" algn="just">
              <a:buFont typeface="Arial" panose="020B0604020202020204" pitchFamily="34" charset="0"/>
              <a:buNone/>
            </a:pPr>
            <a:r>
              <a:rPr lang="en-US" sz="1900" b="1" dirty="0"/>
              <a:t>Localization and mapping of SDG champions in local Governments  has been done through;</a:t>
            </a:r>
          </a:p>
          <a:p>
            <a:pPr algn="just"/>
            <a:r>
              <a:rPr lang="en-US" sz="1900" dirty="0"/>
              <a:t>Orienting the district leadership (technical +political) on the SDGs, Uganda’s progress on the SDGs;</a:t>
            </a:r>
          </a:p>
          <a:p>
            <a:pPr algn="just"/>
            <a:r>
              <a:rPr lang="en-US" sz="1900" dirty="0"/>
              <a:t>Roll out Voluntary Local Reviews</a:t>
            </a:r>
          </a:p>
          <a:p>
            <a:pPr algn="just"/>
            <a:r>
              <a:rPr lang="en-US" sz="1900" dirty="0"/>
              <a:t>Dissemination of SDG materials VNR report, SDG indicator matrix, SDG posters and flyers among others (OPM)</a:t>
            </a:r>
          </a:p>
          <a:p>
            <a:pPr algn="just"/>
            <a:r>
              <a:rPr lang="en-US" sz="1900" dirty="0"/>
              <a:t>Capacity building of district planners to integrate SDGs (NPA)</a:t>
            </a:r>
          </a:p>
          <a:p>
            <a:pPr algn="just"/>
            <a:r>
              <a:rPr lang="en-US" sz="1900" dirty="0"/>
              <a:t>Training of District Local Governments on gender and equity planning and budgeting (Equal Opportunities Commission)</a:t>
            </a:r>
          </a:p>
          <a:p>
            <a:pPr marL="457200" lvl="1" indent="0" algn="just">
              <a:buFont typeface="Arial" panose="020B0604020202020204" pitchFamily="34" charset="0"/>
              <a:buNone/>
            </a:pPr>
            <a:endParaRPr lang="en-US" sz="2200" dirty="0"/>
          </a:p>
          <a:p>
            <a:pPr lvl="1" algn="just"/>
            <a:endParaRPr lang="en-US" sz="2200" dirty="0"/>
          </a:p>
          <a:p>
            <a:endParaRPr lang="en-US" sz="2200" dirty="0"/>
          </a:p>
        </p:txBody>
      </p:sp>
      <p:sp>
        <p:nvSpPr>
          <p:cNvPr id="7" name="Title 2"/>
          <p:cNvSpPr txBox="1">
            <a:spLocks/>
          </p:cNvSpPr>
          <p:nvPr/>
        </p:nvSpPr>
        <p:spPr>
          <a:xfrm>
            <a:off x="16041" y="-142336"/>
            <a:ext cx="12192001" cy="6746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dirty="0">
                <a:solidFill>
                  <a:srgbClr val="00B0F0"/>
                </a:solidFill>
                <a:latin typeface="+mn-lt"/>
                <a:cs typeface="+mn-lt"/>
              </a:rPr>
              <a:t>4.0 Localization of SDGs</a:t>
            </a:r>
          </a:p>
        </p:txBody>
      </p:sp>
      <p:pic>
        <p:nvPicPr>
          <p:cNvPr id="8" name="Content Placeholder 6"/>
          <p:cNvPicPr>
            <a:picLocks/>
          </p:cNvPicPr>
          <p:nvPr/>
        </p:nvPicPr>
        <p:blipFill rotWithShape="1">
          <a:blip r:embed="rId5" cstate="print">
            <a:extLst>
              <a:ext uri="{28A0092B-C50C-407E-A947-70E740481C1C}">
                <a14:useLocalDpi xmlns:a14="http://schemas.microsoft.com/office/drawing/2010/main" val="0"/>
              </a:ext>
            </a:extLst>
          </a:blip>
          <a:srcRect t="9972"/>
          <a:stretch/>
        </p:blipFill>
        <p:spPr bwMode="auto">
          <a:xfrm>
            <a:off x="3216168" y="3146872"/>
            <a:ext cx="2879833" cy="2738921"/>
          </a:xfrm>
          <a:prstGeom prst="rect">
            <a:avLst/>
          </a:prstGeom>
          <a:noFill/>
          <a:ln>
            <a:noFill/>
          </a:ln>
        </p:spPr>
      </p:pic>
      <p:pic>
        <p:nvPicPr>
          <p:cNvPr id="9" name="Picture 8"/>
          <p:cNvPicPr/>
          <p:nvPr/>
        </p:nvPicPr>
        <p:blipFill rotWithShape="1">
          <a:blip r:embed="rId6" cstate="print">
            <a:extLst>
              <a:ext uri="{28A0092B-C50C-407E-A947-70E740481C1C}">
                <a14:useLocalDpi xmlns:a14="http://schemas.microsoft.com/office/drawing/2010/main" val="0"/>
              </a:ext>
            </a:extLst>
          </a:blip>
          <a:srcRect b="7764"/>
          <a:stretch/>
        </p:blipFill>
        <p:spPr>
          <a:xfrm>
            <a:off x="222914" y="3146872"/>
            <a:ext cx="3087846" cy="2738921"/>
          </a:xfrm>
          <a:prstGeom prst="rect">
            <a:avLst/>
          </a:prstGeom>
        </p:spPr>
      </p:pic>
    </p:spTree>
    <p:extLst>
      <p:ext uri="{BB962C8B-B14F-4D97-AF65-F5344CB8AC3E}">
        <p14:creationId xmlns:p14="http://schemas.microsoft.com/office/powerpoint/2010/main" val="935924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525" y="701675"/>
            <a:ext cx="10515600" cy="4351338"/>
          </a:xfrm>
        </p:spPr>
        <p:txBody>
          <a:bodyPr>
            <a:normAutofit fontScale="92500" lnSpcReduction="20000"/>
          </a:bodyPr>
          <a:lstStyle/>
          <a:p>
            <a:pPr algn="ctr"/>
            <a:endParaRPr lang="en-US" dirty="0"/>
          </a:p>
          <a:p>
            <a:pPr algn="ctr"/>
            <a:endParaRPr lang="en-US" dirty="0"/>
          </a:p>
          <a:p>
            <a:pPr algn="ctr"/>
            <a:endParaRPr lang="en-US"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r>
              <a:rPr lang="en-US" sz="4000" dirty="0"/>
              <a:t>Thank you for listening</a:t>
            </a:r>
          </a:p>
        </p:txBody>
      </p:sp>
      <p:pic>
        <p:nvPicPr>
          <p:cNvPr id="4" name="Picture 3">
            <a:extLst>
              <a:ext uri="{FF2B5EF4-FFF2-40B4-BE49-F238E27FC236}">
                <a16:creationId xmlns:a16="http://schemas.microsoft.com/office/drawing/2014/main" id="{E9CC4AE3-1BB6-42CB-A741-C33B96BCA136}"/>
              </a:ext>
            </a:extLst>
          </p:cNvPr>
          <p:cNvPicPr/>
          <p:nvPr/>
        </p:nvPicPr>
        <p:blipFill rotWithShape="1">
          <a:blip r:embed="rId2"/>
          <a:srcRect b="33942"/>
          <a:stretch/>
        </p:blipFill>
        <p:spPr bwMode="auto">
          <a:xfrm>
            <a:off x="2284639" y="6279983"/>
            <a:ext cx="8621486" cy="381000"/>
          </a:xfrm>
          <a:prstGeom prst="rect">
            <a:avLst/>
          </a:prstGeom>
          <a:noFill/>
          <a:ln>
            <a:noFill/>
          </a:ln>
        </p:spPr>
      </p:pic>
      <p:pic>
        <p:nvPicPr>
          <p:cNvPr id="5" name="Picture 4">
            <a:extLst>
              <a:ext uri="{FF2B5EF4-FFF2-40B4-BE49-F238E27FC236}">
                <a16:creationId xmlns:a16="http://schemas.microsoft.com/office/drawing/2014/main" id="{B8785902-365A-49F5-8A9F-CC0DF8172163}"/>
              </a:ext>
            </a:extLst>
          </p:cNvPr>
          <p:cNvPicPr>
            <a:picLocks noChangeAspect="1"/>
          </p:cNvPicPr>
          <p:nvPr/>
        </p:nvPicPr>
        <p:blipFill>
          <a:blip r:embed="rId3"/>
          <a:stretch>
            <a:fillRect/>
          </a:stretch>
        </p:blipFill>
        <p:spPr>
          <a:xfrm>
            <a:off x="2514600" y="838200"/>
            <a:ext cx="5862471" cy="3239581"/>
          </a:xfrm>
          <a:prstGeom prst="rect">
            <a:avLst/>
          </a:prstGeom>
        </p:spPr>
      </p:pic>
      <p:sp>
        <p:nvSpPr>
          <p:cNvPr id="7" name="Slide Number Placeholder 6"/>
          <p:cNvSpPr>
            <a:spLocks noGrp="1"/>
          </p:cNvSpPr>
          <p:nvPr>
            <p:ph type="sldNum" sz="quarter" idx="12"/>
          </p:nvPr>
        </p:nvSpPr>
        <p:spPr/>
        <p:txBody>
          <a:bodyPr/>
          <a:lstStyle/>
          <a:p>
            <a:fld id="{5158BA13-34F0-4C1F-A780-E54E68CCE013}" type="slidenum">
              <a:rPr lang="en-US" smtClean="0"/>
              <a:t>11</a:t>
            </a:fld>
            <a:endParaRPr lang="en-US"/>
          </a:p>
        </p:txBody>
      </p:sp>
    </p:spTree>
    <p:extLst>
      <p:ext uri="{BB962C8B-B14F-4D97-AF65-F5344CB8AC3E}">
        <p14:creationId xmlns:p14="http://schemas.microsoft.com/office/powerpoint/2010/main" val="2730339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317500"/>
            <a:ext cx="10673080" cy="740591"/>
          </a:xfrm>
        </p:spPr>
        <p:txBody>
          <a:bodyPr>
            <a:normAutofit fontScale="90000"/>
          </a:bodyPr>
          <a:lstStyle/>
          <a:p>
            <a:r>
              <a:rPr lang="en-GB" b="1" dirty="0">
                <a:solidFill>
                  <a:srgbClr val="00B0F0"/>
                </a:solidFill>
              </a:rPr>
              <a:t>Presentation outline</a:t>
            </a:r>
            <a:r>
              <a:rPr lang="en-US" b="1" dirty="0">
                <a:solidFill>
                  <a:srgbClr val="00B0F0"/>
                </a:solidFill>
              </a:rPr>
              <a:t> </a:t>
            </a:r>
          </a:p>
        </p:txBody>
      </p:sp>
      <p:sp>
        <p:nvSpPr>
          <p:cNvPr id="3" name="Content Placeholder 2"/>
          <p:cNvSpPr>
            <a:spLocks noGrp="1"/>
          </p:cNvSpPr>
          <p:nvPr>
            <p:ph idx="1"/>
          </p:nvPr>
        </p:nvSpPr>
        <p:spPr>
          <a:xfrm>
            <a:off x="304800" y="1058091"/>
            <a:ext cx="11685451" cy="5225144"/>
          </a:xfrm>
          <a:noFill/>
        </p:spPr>
        <p:txBody>
          <a:bodyPr>
            <a:normAutofit/>
          </a:bodyPr>
          <a:lstStyle/>
          <a:p>
            <a:pPr marL="0" indent="0">
              <a:lnSpc>
                <a:spcPct val="170000"/>
              </a:lnSpc>
              <a:buNone/>
            </a:pPr>
            <a:r>
              <a:rPr lang="en-US" sz="3200" dirty="0"/>
              <a:t>1.0 Background</a:t>
            </a:r>
          </a:p>
          <a:p>
            <a:pPr marL="0" indent="0">
              <a:lnSpc>
                <a:spcPct val="170000"/>
              </a:lnSpc>
              <a:buNone/>
            </a:pPr>
            <a:r>
              <a:rPr lang="en-US" sz="3200" dirty="0"/>
              <a:t>2.0 Uganda’s  National SDG Coordination Framework</a:t>
            </a:r>
          </a:p>
          <a:p>
            <a:pPr marL="0" indent="0">
              <a:lnSpc>
                <a:spcPct val="170000"/>
              </a:lnSpc>
              <a:buNone/>
            </a:pPr>
            <a:r>
              <a:rPr lang="en-US" sz="3200" dirty="0"/>
              <a:t>3.0 Partnerships</a:t>
            </a:r>
          </a:p>
          <a:p>
            <a:pPr marL="0" indent="0">
              <a:lnSpc>
                <a:spcPct val="170000"/>
              </a:lnSpc>
              <a:buNone/>
            </a:pPr>
            <a:r>
              <a:rPr lang="en-US" sz="3200" dirty="0"/>
              <a:t>4.0 Localization</a:t>
            </a:r>
          </a:p>
          <a:p>
            <a:pPr marL="0" indent="0" algn="just">
              <a:lnSpc>
                <a:spcPct val="150000"/>
              </a:lnSpc>
              <a:buNone/>
            </a:pPr>
            <a:endParaRPr lang="en-US" dirty="0"/>
          </a:p>
        </p:txBody>
      </p:sp>
      <p:cxnSp>
        <p:nvCxnSpPr>
          <p:cNvPr id="4" name="Straight Connector 3"/>
          <p:cNvCxnSpPr/>
          <p:nvPr/>
        </p:nvCxnSpPr>
        <p:spPr>
          <a:xfrm flipV="1">
            <a:off x="570230" y="317500"/>
            <a:ext cx="11212195" cy="10795"/>
          </a:xfrm>
          <a:prstGeom prst="line">
            <a:avLst/>
          </a:prstGeom>
          <a:ln w="38100">
            <a:solidFill>
              <a:srgbClr val="5091CD"/>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5646AE6-D4D1-468A-94D4-B72EF19EC67F}"/>
              </a:ext>
            </a:extLst>
          </p:cNvPr>
          <p:cNvPicPr/>
          <p:nvPr/>
        </p:nvPicPr>
        <p:blipFill rotWithShape="1">
          <a:blip r:embed="rId2"/>
          <a:srcRect b="33942"/>
          <a:stretch/>
        </p:blipFill>
        <p:spPr bwMode="auto">
          <a:xfrm>
            <a:off x="1240971" y="6516190"/>
            <a:ext cx="8904515" cy="381000"/>
          </a:xfrm>
          <a:prstGeom prst="rect">
            <a:avLst/>
          </a:prstGeom>
          <a:noFill/>
          <a:ln>
            <a:noFill/>
          </a:ln>
        </p:spPr>
      </p:pic>
      <p:sp>
        <p:nvSpPr>
          <p:cNvPr id="8" name="Slide Number Placeholder 7"/>
          <p:cNvSpPr>
            <a:spLocks noGrp="1"/>
          </p:cNvSpPr>
          <p:nvPr>
            <p:ph type="sldNum" sz="quarter" idx="12"/>
          </p:nvPr>
        </p:nvSpPr>
        <p:spPr/>
        <p:txBody>
          <a:bodyPr/>
          <a:lstStyle/>
          <a:p>
            <a:fld id="{5158BA13-34F0-4C1F-A780-E54E68CCE013}" type="slidenum">
              <a:rPr lang="en-US" smtClean="0"/>
              <a:t>2</a:t>
            </a:fld>
            <a:endParaRPr lang="en-US"/>
          </a:p>
        </p:txBody>
      </p:sp>
    </p:spTree>
    <p:extLst>
      <p:ext uri="{BB962C8B-B14F-4D97-AF65-F5344CB8AC3E}">
        <p14:creationId xmlns:p14="http://schemas.microsoft.com/office/powerpoint/2010/main" val="96367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48126" y="-31031"/>
            <a:ext cx="12143874" cy="646331"/>
          </a:xfrm>
          <a:prstGeom prst="rect">
            <a:avLst/>
          </a:prstGeom>
          <a:noFill/>
        </p:spPr>
        <p:txBody>
          <a:bodyPr wrap="square" rtlCol="0" anchor="t">
            <a:spAutoFit/>
          </a:bodyPr>
          <a:lstStyle/>
          <a:p>
            <a:r>
              <a:rPr lang="en-GB" sz="3600" b="1" dirty="0">
                <a:solidFill>
                  <a:srgbClr val="00B0F0"/>
                </a:solidFill>
                <a:cs typeface="+mn-lt"/>
                <a:sym typeface="+mn-ea"/>
              </a:rPr>
              <a:t>1.0 Background </a:t>
            </a:r>
            <a:endParaRPr lang="en-GB" sz="3600" b="1" dirty="0">
              <a:solidFill>
                <a:srgbClr val="C00000"/>
              </a:solidFill>
              <a:latin typeface="Calibri" panose="020F0502020204030204" pitchFamily="34" charset="0"/>
              <a:cs typeface="Calibri" panose="020F0502020204030204" pitchFamily="34" charset="0"/>
              <a:sym typeface="+mn-ea"/>
            </a:endParaRPr>
          </a:p>
        </p:txBody>
      </p:sp>
      <p:pic>
        <p:nvPicPr>
          <p:cNvPr id="5" name="Picture 4">
            <a:extLst>
              <a:ext uri="{FF2B5EF4-FFF2-40B4-BE49-F238E27FC236}">
                <a16:creationId xmlns:a16="http://schemas.microsoft.com/office/drawing/2014/main" id="{65646AE6-D4D1-468A-94D4-B72EF19EC67F}"/>
              </a:ext>
            </a:extLst>
          </p:cNvPr>
          <p:cNvPicPr/>
          <p:nvPr/>
        </p:nvPicPr>
        <p:blipFill rotWithShape="1">
          <a:blip r:embed="rId3"/>
          <a:srcRect b="33942"/>
          <a:stretch/>
        </p:blipFill>
        <p:spPr bwMode="auto">
          <a:xfrm>
            <a:off x="1240971" y="6420654"/>
            <a:ext cx="8904515" cy="381000"/>
          </a:xfrm>
          <a:prstGeom prst="rect">
            <a:avLst/>
          </a:prstGeom>
          <a:noFill/>
          <a:ln>
            <a:noFill/>
          </a:ln>
        </p:spPr>
      </p:pic>
      <p:pic>
        <p:nvPicPr>
          <p:cNvPr id="1026" name="Picture 2" descr="Kaguta-Museveni-UN-2017"/>
          <p:cNvPicPr>
            <a:picLocks noChangeAspect="1" noChangeArrowheads="1"/>
          </p:cNvPicPr>
          <p:nvPr/>
        </p:nvPicPr>
        <p:blipFill rotWithShape="1">
          <a:blip r:embed="rId4">
            <a:extLst>
              <a:ext uri="{28A0092B-C50C-407E-A947-70E740481C1C}">
                <a14:useLocalDpi xmlns:a14="http://schemas.microsoft.com/office/drawing/2010/main" val="0"/>
              </a:ext>
            </a:extLst>
          </a:blip>
          <a:srcRect l="11011" t="1158" r="10527"/>
          <a:stretch/>
        </p:blipFill>
        <p:spPr bwMode="auto">
          <a:xfrm>
            <a:off x="359022" y="556692"/>
            <a:ext cx="3682944" cy="26894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Text Box 4"/>
          <p:cNvSpPr txBox="1">
            <a:spLocks noChangeArrowheads="1"/>
          </p:cNvSpPr>
          <p:nvPr/>
        </p:nvSpPr>
        <p:spPr bwMode="auto">
          <a:xfrm>
            <a:off x="359023" y="3343701"/>
            <a:ext cx="7641978" cy="2676099"/>
          </a:xfrm>
          <a:prstGeom prst="rect">
            <a:avLst/>
          </a:prstGeom>
          <a:solidFill>
            <a:schemeClr val="accent6">
              <a:lumMod val="20000"/>
              <a:lumOff val="80000"/>
            </a:schemeClr>
          </a:solidFill>
          <a:ln>
            <a:noFill/>
          </a:ln>
          <a:effec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endParaRPr lang="en-US" sz="2200" dirty="0"/>
          </a:p>
          <a:p>
            <a:pPr lvl="0" algn="ctr" eaLnBrk="0" fontAlgn="base" hangingPunct="0">
              <a:spcBef>
                <a:spcPct val="0"/>
              </a:spcBef>
              <a:spcAft>
                <a:spcPct val="0"/>
              </a:spcAft>
            </a:pPr>
            <a:endParaRPr lang="en-US" sz="2200" dirty="0"/>
          </a:p>
          <a:p>
            <a:pPr marL="342900" lvl="0" indent="-342900" algn="just" eaLnBrk="0" fontAlgn="base" hangingPunct="0">
              <a:spcBef>
                <a:spcPct val="0"/>
              </a:spcBef>
              <a:spcAft>
                <a:spcPct val="0"/>
              </a:spcAft>
              <a:buFont typeface="Arial" panose="020B0604020202020204" pitchFamily="34" charset="0"/>
              <a:buChar char="•"/>
            </a:pPr>
            <a:r>
              <a:rPr lang="en-US" sz="1600" dirty="0"/>
              <a:t>The SDGs, which were adopted in 2015 when Uganda held the Presidency of the UN General Assembly, Uganda has been at the fore front of SDGs. Government has since then implemented an </a:t>
            </a:r>
            <a:r>
              <a:rPr lang="en-ZA" sz="1600" dirty="0"/>
              <a:t>inclusive process to ensure that the 2030 Agenda is owned by the people, starting with national coordination arrangements.</a:t>
            </a:r>
          </a:p>
          <a:p>
            <a:pPr marL="342900" lvl="0" indent="-342900" algn="just" eaLnBrk="0" fontAlgn="base" hangingPunct="0">
              <a:spcBef>
                <a:spcPct val="0"/>
              </a:spcBef>
              <a:spcAft>
                <a:spcPct val="0"/>
              </a:spcAft>
              <a:buFont typeface="Arial" panose="020B0604020202020204" pitchFamily="34" charset="0"/>
              <a:buChar char="•"/>
            </a:pPr>
            <a:endParaRPr lang="en-ZA" sz="1600" dirty="0"/>
          </a:p>
          <a:p>
            <a:pPr marL="342900" indent="-342900" algn="just" eaLnBrk="0" fontAlgn="base" hangingPunct="0">
              <a:spcBef>
                <a:spcPct val="0"/>
              </a:spcBef>
              <a:spcAft>
                <a:spcPct val="0"/>
              </a:spcAft>
              <a:buFont typeface="Arial" panose="020B0604020202020204" pitchFamily="34" charset="0"/>
              <a:buChar char="•"/>
            </a:pPr>
            <a:r>
              <a:rPr lang="en-ZA" sz="1600" dirty="0"/>
              <a:t>Institutional delivery on the SDGs is guided by a multi-stakeholder National SDG Coordination Framework that was established in 2016 under the leadership of the Office of the Prime Minister. </a:t>
            </a:r>
            <a:endParaRPr lang="en-US" sz="1600" dirty="0"/>
          </a:p>
          <a:p>
            <a:pPr lvl="0" algn="just" eaLnBrk="0" fontAlgn="base" hangingPunct="0">
              <a:spcBef>
                <a:spcPct val="0"/>
              </a:spcBef>
              <a:spcAft>
                <a:spcPct val="0"/>
              </a:spcAft>
            </a:pPr>
            <a:endParaRPr kumimoji="0" lang="en-US" altLang="en-US" sz="1600" i="0" u="none" strike="noStrike" cap="none" normalizeH="0" baseline="0" dirty="0">
              <a:ln>
                <a:noFill/>
              </a:ln>
              <a:solidFill>
                <a:schemeClr val="tx1"/>
              </a:solidFill>
              <a:effectLst/>
            </a:endParaRPr>
          </a:p>
        </p:txBody>
      </p:sp>
      <p:graphicFrame>
        <p:nvGraphicFramePr>
          <p:cNvPr id="14" name="Table 13"/>
          <p:cNvGraphicFramePr>
            <a:graphicFrameLocks noGrp="1"/>
          </p:cNvGraphicFramePr>
          <p:nvPr>
            <p:extLst>
              <p:ext uri="{D42A27DB-BD31-4B8C-83A1-F6EECF244321}">
                <p14:modId xmlns:p14="http://schemas.microsoft.com/office/powerpoint/2010/main" val="1895717724"/>
              </p:ext>
            </p:extLst>
          </p:nvPr>
        </p:nvGraphicFramePr>
        <p:xfrm>
          <a:off x="4109775" y="570341"/>
          <a:ext cx="7921803" cy="2689498"/>
        </p:xfrm>
        <a:graphic>
          <a:graphicData uri="http://schemas.openxmlformats.org/drawingml/2006/table">
            <a:tbl>
              <a:tblPr firstRow="1" firstCol="1" bandRow="1">
                <a:tableStyleId>{5C22544A-7EE6-4342-B048-85BDC9FD1C3A}</a:tableStyleId>
              </a:tblPr>
              <a:tblGrid>
                <a:gridCol w="7921803">
                  <a:extLst>
                    <a:ext uri="{9D8B030D-6E8A-4147-A177-3AD203B41FA5}">
                      <a16:colId xmlns:a16="http://schemas.microsoft.com/office/drawing/2014/main" val="834296789"/>
                    </a:ext>
                  </a:extLst>
                </a:gridCol>
              </a:tblGrid>
              <a:tr h="2689498">
                <a:tc>
                  <a:txBody>
                    <a:bodyPr/>
                    <a:lstStyle/>
                    <a:p>
                      <a:pPr marR="79375" algn="ctr">
                        <a:spcAft>
                          <a:spcPts val="0"/>
                        </a:spcAft>
                      </a:pPr>
                      <a:r>
                        <a:rPr lang="en-US" sz="2400" dirty="0">
                          <a:solidFill>
                            <a:schemeClr val="tx1"/>
                          </a:solidFill>
                          <a:effectLst/>
                        </a:rPr>
                        <a:t>As if by miracle, during the period of the 69</a:t>
                      </a:r>
                      <a:r>
                        <a:rPr lang="en-US" sz="2400" baseline="30000" dirty="0">
                          <a:solidFill>
                            <a:schemeClr val="tx1"/>
                          </a:solidFill>
                          <a:effectLst/>
                        </a:rPr>
                        <a:t>th</a:t>
                      </a:r>
                      <a:r>
                        <a:rPr lang="en-US" sz="2400" dirty="0">
                          <a:solidFill>
                            <a:schemeClr val="tx1"/>
                          </a:solidFill>
                          <a:effectLst/>
                        </a:rPr>
                        <a:t> session of the United Nations General Assembly, the UN Member States finally agreed on all the important SDGs ─ 17 of them.  </a:t>
                      </a:r>
                    </a:p>
                    <a:p>
                      <a:pPr marR="79375" algn="ctr">
                        <a:spcAft>
                          <a:spcPts val="0"/>
                        </a:spcAft>
                      </a:pPr>
                      <a:r>
                        <a:rPr lang="en-US" sz="2400" dirty="0">
                          <a:solidFill>
                            <a:schemeClr val="tx1"/>
                          </a:solidFill>
                          <a:effectLst/>
                        </a:rPr>
                        <a:t>The convergence of analysis and solutions, of diagnosis and prescription, is a landmark in the history of mankind.</a:t>
                      </a:r>
                      <a:r>
                        <a:rPr lang="en-US" sz="2400" dirty="0">
                          <a:effectLst/>
                        </a:rPr>
                        <a:t>  </a:t>
                      </a:r>
                    </a:p>
                    <a:p>
                      <a:pPr marR="79375" algn="r">
                        <a:spcAft>
                          <a:spcPts val="0"/>
                        </a:spcAft>
                      </a:pPr>
                      <a:r>
                        <a:rPr lang="en-GB" sz="1600" dirty="0">
                          <a:solidFill>
                            <a:schemeClr val="tx2"/>
                          </a:solidFill>
                          <a:effectLst/>
                          <a:latin typeface="Book Antiqua" panose="02040602050305030304" pitchFamily="18" charset="0"/>
                          <a:ea typeface="Book Antiqua" panose="02040602050305030304" pitchFamily="18" charset="0"/>
                          <a:cs typeface="Book Antiqua" panose="02040602050305030304" pitchFamily="18" charset="0"/>
                        </a:rPr>
                        <a:t>President</a:t>
                      </a:r>
                      <a:r>
                        <a:rPr lang="en-GB" sz="1600" baseline="0" dirty="0">
                          <a:solidFill>
                            <a:schemeClr val="tx2"/>
                          </a:solidFill>
                          <a:effectLst/>
                          <a:latin typeface="Book Antiqua" panose="02040602050305030304" pitchFamily="18" charset="0"/>
                          <a:ea typeface="Book Antiqua" panose="02040602050305030304" pitchFamily="18" charset="0"/>
                          <a:cs typeface="Book Antiqua" panose="02040602050305030304" pitchFamily="18" charset="0"/>
                        </a:rPr>
                        <a:t> </a:t>
                      </a:r>
                      <a:r>
                        <a:rPr lang="en-GB" sz="1600" baseline="0" dirty="0" err="1">
                          <a:solidFill>
                            <a:schemeClr val="tx2"/>
                          </a:solidFill>
                          <a:effectLst/>
                          <a:latin typeface="Book Antiqua" panose="02040602050305030304" pitchFamily="18" charset="0"/>
                          <a:ea typeface="Book Antiqua" panose="02040602050305030304" pitchFamily="18" charset="0"/>
                          <a:cs typeface="Book Antiqua" panose="02040602050305030304" pitchFamily="18" charset="0"/>
                        </a:rPr>
                        <a:t>Yoweri</a:t>
                      </a:r>
                      <a:r>
                        <a:rPr lang="en-GB" sz="1600" baseline="0" dirty="0">
                          <a:solidFill>
                            <a:schemeClr val="tx2"/>
                          </a:solidFill>
                          <a:effectLst/>
                          <a:latin typeface="Book Antiqua" panose="02040602050305030304" pitchFamily="18" charset="0"/>
                          <a:ea typeface="Book Antiqua" panose="02040602050305030304" pitchFamily="18" charset="0"/>
                          <a:cs typeface="Book Antiqua" panose="02040602050305030304" pitchFamily="18" charset="0"/>
                        </a:rPr>
                        <a:t> </a:t>
                      </a:r>
                      <a:r>
                        <a:rPr lang="en-GB" sz="1600" baseline="0" dirty="0" err="1">
                          <a:solidFill>
                            <a:schemeClr val="tx2"/>
                          </a:solidFill>
                          <a:effectLst/>
                          <a:latin typeface="Book Antiqua" panose="02040602050305030304" pitchFamily="18" charset="0"/>
                          <a:ea typeface="Book Antiqua" panose="02040602050305030304" pitchFamily="18" charset="0"/>
                          <a:cs typeface="Book Antiqua" panose="02040602050305030304" pitchFamily="18" charset="0"/>
                        </a:rPr>
                        <a:t>Kaguta</a:t>
                      </a:r>
                      <a:r>
                        <a:rPr lang="en-GB" sz="1600" baseline="0" dirty="0">
                          <a:solidFill>
                            <a:schemeClr val="tx2"/>
                          </a:solidFill>
                          <a:effectLst/>
                          <a:latin typeface="Book Antiqua" panose="02040602050305030304" pitchFamily="18" charset="0"/>
                          <a:ea typeface="Book Antiqua" panose="02040602050305030304" pitchFamily="18" charset="0"/>
                          <a:cs typeface="Book Antiqua" panose="02040602050305030304" pitchFamily="18" charset="0"/>
                        </a:rPr>
                        <a:t> Museveni</a:t>
                      </a:r>
                    </a:p>
                    <a:p>
                      <a:pPr marR="79375" algn="r">
                        <a:spcAft>
                          <a:spcPts val="0"/>
                        </a:spcAft>
                      </a:pPr>
                      <a:r>
                        <a:rPr lang="en-GB" sz="1600" baseline="0" dirty="0">
                          <a:solidFill>
                            <a:schemeClr val="tx2"/>
                          </a:solidFill>
                          <a:effectLst/>
                          <a:latin typeface="Book Antiqua" panose="02040602050305030304" pitchFamily="18" charset="0"/>
                          <a:ea typeface="Book Antiqua" panose="02040602050305030304" pitchFamily="18" charset="0"/>
                          <a:cs typeface="Book Antiqua" panose="02040602050305030304" pitchFamily="18" charset="0"/>
                        </a:rPr>
                        <a:t>Address to the UN General Assembly, </a:t>
                      </a:r>
                    </a:p>
                    <a:p>
                      <a:pPr marR="79375" algn="r">
                        <a:spcAft>
                          <a:spcPts val="0"/>
                        </a:spcAft>
                      </a:pPr>
                      <a:r>
                        <a:rPr lang="en-GB" sz="1600" baseline="0" dirty="0">
                          <a:solidFill>
                            <a:schemeClr val="tx2"/>
                          </a:solidFill>
                          <a:effectLst/>
                          <a:latin typeface="Book Antiqua" panose="02040602050305030304" pitchFamily="18" charset="0"/>
                          <a:ea typeface="Book Antiqua" panose="02040602050305030304" pitchFamily="18" charset="0"/>
                          <a:cs typeface="Book Antiqua" panose="02040602050305030304" pitchFamily="18" charset="0"/>
                        </a:rPr>
                        <a:t>New York, 28 September 2015</a:t>
                      </a:r>
                      <a:endParaRPr lang="en-US" sz="1600" dirty="0">
                        <a:solidFill>
                          <a:schemeClr val="tx2"/>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8580" marR="68580" marT="0" marB="0">
                    <a:solidFill>
                      <a:srgbClr val="CCFF99"/>
                    </a:solidFill>
                  </a:tcPr>
                </a:tc>
                <a:extLst>
                  <a:ext uri="{0D108BD9-81ED-4DB2-BD59-A6C34878D82A}">
                    <a16:rowId xmlns:a16="http://schemas.microsoft.com/office/drawing/2014/main" val="3563357920"/>
                  </a:ext>
                </a:extLst>
              </a:tr>
            </a:tbl>
          </a:graphicData>
        </a:graphic>
      </p:graphicFrame>
      <p:pic>
        <p:nvPicPr>
          <p:cNvPr id="1030" name="Picture 6" descr="2030 Agenda and the Sustainable Development Goals | UNID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885" r="2257"/>
          <a:stretch/>
        </p:blipFill>
        <p:spPr bwMode="auto">
          <a:xfrm>
            <a:off x="668437" y="3347522"/>
            <a:ext cx="3373530" cy="66214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310415" y="3343701"/>
            <a:ext cx="3576785" cy="2677656"/>
          </a:xfrm>
          <a:prstGeom prst="rect">
            <a:avLst/>
          </a:prstGeom>
          <a:solidFill>
            <a:schemeClr val="accent4">
              <a:lumMod val="40000"/>
              <a:lumOff val="60000"/>
            </a:schemeClr>
          </a:solidFill>
        </p:spPr>
        <p:txBody>
          <a:bodyPr wrap="square" rtlCol="0">
            <a:spAutoFit/>
          </a:bodyPr>
          <a:lstStyle/>
          <a:p>
            <a:pPr algn="ctr"/>
            <a:r>
              <a:rPr lang="en-GB" sz="2000" b="1" dirty="0"/>
              <a:t>17 SDGs</a:t>
            </a:r>
          </a:p>
          <a:p>
            <a:pPr algn="ctr"/>
            <a:r>
              <a:rPr lang="en-GB" sz="2000" b="1" dirty="0"/>
              <a:t>169</a:t>
            </a:r>
            <a:r>
              <a:rPr lang="en-US" sz="2000" b="1" dirty="0"/>
              <a:t> Targets</a:t>
            </a:r>
          </a:p>
          <a:p>
            <a:pPr algn="ctr"/>
            <a:r>
              <a:rPr lang="en-GB" sz="2000" b="1" dirty="0"/>
              <a:t>232 Global Indicators</a:t>
            </a:r>
          </a:p>
          <a:p>
            <a:pPr algn="ctr"/>
            <a:r>
              <a:rPr lang="en-GB" sz="2000" b="1" dirty="0"/>
              <a:t>201 Indicators Applicable to Uganda</a:t>
            </a:r>
          </a:p>
          <a:p>
            <a:pPr algn="ctr"/>
            <a:r>
              <a:rPr lang="en-GB" sz="2000" b="1" dirty="0"/>
              <a:t>117 Indicators with Data Points in Uganda</a:t>
            </a:r>
          </a:p>
          <a:p>
            <a:pPr algn="ctr"/>
            <a:endParaRPr lang="en-GB" sz="2800" b="1" dirty="0"/>
          </a:p>
        </p:txBody>
      </p:sp>
      <p:pic>
        <p:nvPicPr>
          <p:cNvPr id="7" name="Picture 6"/>
          <p:cNvPicPr>
            <a:picLocks noChangeAspect="1"/>
          </p:cNvPicPr>
          <p:nvPr/>
        </p:nvPicPr>
        <p:blipFill rotWithShape="1">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t="19801"/>
          <a:stretch/>
        </p:blipFill>
        <p:spPr>
          <a:xfrm>
            <a:off x="4701608" y="2348008"/>
            <a:ext cx="2308792" cy="1590533"/>
          </a:xfrm>
          <a:prstGeom prst="rect">
            <a:avLst/>
          </a:prstGeom>
          <a:ln>
            <a:noFill/>
          </a:ln>
        </p:spPr>
      </p:pic>
    </p:spTree>
    <p:extLst>
      <p:ext uri="{BB962C8B-B14F-4D97-AF65-F5344CB8AC3E}">
        <p14:creationId xmlns:p14="http://schemas.microsoft.com/office/powerpoint/2010/main" val="2965906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BCCA50-BBC5-4721-8124-EA9DF0828423}"/>
              </a:ext>
            </a:extLst>
          </p:cNvPr>
          <p:cNvPicPr/>
          <p:nvPr/>
        </p:nvPicPr>
        <p:blipFill rotWithShape="1">
          <a:blip r:embed="rId2"/>
          <a:srcRect b="33942"/>
          <a:stretch/>
        </p:blipFill>
        <p:spPr bwMode="auto">
          <a:xfrm>
            <a:off x="2256545" y="6380968"/>
            <a:ext cx="7538233" cy="365760"/>
          </a:xfrm>
          <a:prstGeom prst="rect">
            <a:avLst/>
          </a:prstGeom>
          <a:noFill/>
        </p:spPr>
      </p:pic>
      <p:sp>
        <p:nvSpPr>
          <p:cNvPr id="8" name="Slide Number Placeholder 7"/>
          <p:cNvSpPr>
            <a:spLocks noGrp="1"/>
          </p:cNvSpPr>
          <p:nvPr>
            <p:ph type="sldNum" sz="quarter" idx="12"/>
          </p:nvPr>
        </p:nvSpPr>
        <p:spPr/>
        <p:txBody>
          <a:bodyPr/>
          <a:lstStyle/>
          <a:p>
            <a:fld id="{5158BA13-34F0-4C1F-A780-E54E68CCE013}" type="slidenum">
              <a:rPr lang="en-US" smtClean="0"/>
              <a:t>4</a:t>
            </a:fld>
            <a:endParaRPr lang="en-US"/>
          </a:p>
        </p:txBody>
      </p:sp>
      <p:sp>
        <p:nvSpPr>
          <p:cNvPr id="13" name="Title 2"/>
          <p:cNvSpPr>
            <a:spLocks noGrp="1"/>
          </p:cNvSpPr>
          <p:nvPr>
            <p:ph type="title"/>
          </p:nvPr>
        </p:nvSpPr>
        <p:spPr>
          <a:xfrm>
            <a:off x="0" y="0"/>
            <a:ext cx="9861550" cy="674687"/>
          </a:xfrm>
        </p:spPr>
        <p:txBody>
          <a:bodyPr>
            <a:normAutofit/>
          </a:bodyPr>
          <a:lstStyle/>
          <a:p>
            <a:r>
              <a:rPr lang="en-GB" sz="3200" b="1" dirty="0">
                <a:solidFill>
                  <a:srgbClr val="00B0F0"/>
                </a:solidFill>
                <a:latin typeface="+mn-lt"/>
                <a:cs typeface="+mn-lt"/>
              </a:rPr>
              <a:t>2.0 Uganda’s National  SDG Coordination Framework</a:t>
            </a:r>
            <a:endParaRPr lang="en-GB" sz="2700" b="1" dirty="0">
              <a:solidFill>
                <a:srgbClr val="00B0F0"/>
              </a:solidFill>
              <a:latin typeface="+mn-lt"/>
              <a:cs typeface="+mn-lt"/>
            </a:endParaRPr>
          </a:p>
        </p:txBody>
      </p:sp>
      <p:pic>
        <p:nvPicPr>
          <p:cNvPr id="6" name="Content Placeholder 5">
            <a:extLst>
              <a:ext uri="{FF2B5EF4-FFF2-40B4-BE49-F238E27FC236}">
                <a16:creationId xmlns:a16="http://schemas.microsoft.com/office/drawing/2014/main" id="{9053531D-871A-4374-91C8-8D4018D9C35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830" t="3229" r="6053" b="-2766"/>
          <a:stretch>
            <a:fillRect/>
          </a:stretch>
        </p:blipFill>
        <p:spPr>
          <a:xfrm>
            <a:off x="448773" y="582123"/>
            <a:ext cx="11153775" cy="5654675"/>
          </a:xfrm>
        </p:spPr>
      </p:pic>
      <p:cxnSp>
        <p:nvCxnSpPr>
          <p:cNvPr id="7" name="Straight Connector 6">
            <a:extLst>
              <a:ext uri="{FF2B5EF4-FFF2-40B4-BE49-F238E27FC236}">
                <a16:creationId xmlns:a16="http://schemas.microsoft.com/office/drawing/2014/main" id="{4F963445-7982-428A-A20E-B05C35403F04}"/>
              </a:ext>
            </a:extLst>
          </p:cNvPr>
          <p:cNvCxnSpPr/>
          <p:nvPr/>
        </p:nvCxnSpPr>
        <p:spPr>
          <a:xfrm flipV="1">
            <a:off x="141605" y="582123"/>
            <a:ext cx="11212195" cy="10795"/>
          </a:xfrm>
          <a:prstGeom prst="line">
            <a:avLst/>
          </a:prstGeom>
          <a:ln w="38100">
            <a:solidFill>
              <a:srgbClr val="5091C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68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524941"/>
            <a:ext cx="12039599" cy="5494859"/>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36576" tIns="36576" rIns="36576" bIns="36576" numCol="1" anchor="t" anchorCtr="0" compatLnSpc="1">
            <a:prstTxWarp prst="textNoShape">
              <a:avLst/>
            </a:prstTxWarp>
          </a:bodyPr>
          <a:lstStyle/>
          <a:p>
            <a:pPr marL="342900" marR="0" lvl="0" indent="-342900" algn="just" defTabSz="914400" rtl="0" eaLnBrk="0" fontAlgn="base" latinLnBrk="0" hangingPunct="0">
              <a:lnSpc>
                <a:spcPct val="100000"/>
              </a:lnSpc>
              <a:spcBef>
                <a:spcPct val="0"/>
              </a:spcBef>
              <a:spcAft>
                <a:spcPct val="0"/>
              </a:spcAft>
              <a:buClrTx/>
              <a:buSzPts val="1200"/>
              <a:buFont typeface="Wingdings" panose="05000000000000000000" pitchFamily="2" charset="2"/>
              <a:buChar char="§"/>
              <a:tabLst/>
            </a:pPr>
            <a:r>
              <a:rPr kumimoji="0" lang="en-US" altLang="en-US" sz="2100" b="0" u="none" strike="noStrike" cap="none" normalizeH="0" baseline="0" dirty="0">
                <a:ln>
                  <a:noFill/>
                </a:ln>
                <a:solidFill>
                  <a:srgbClr val="000000"/>
                </a:solidFill>
                <a:effectLst/>
              </a:rPr>
              <a:t>Ministries,</a:t>
            </a:r>
            <a:r>
              <a:rPr kumimoji="0" lang="en-US" altLang="en-US" sz="2100" b="0" u="none" strike="noStrike" cap="none" normalizeH="0" dirty="0">
                <a:ln>
                  <a:noFill/>
                </a:ln>
                <a:solidFill>
                  <a:srgbClr val="000000"/>
                </a:solidFill>
                <a:effectLst/>
              </a:rPr>
              <a:t> Departments and Agencie</a:t>
            </a:r>
            <a:r>
              <a:rPr kumimoji="0" lang="en-US" altLang="en-US" sz="2100" b="0" u="none" strike="noStrike" cap="none" normalizeH="0" baseline="0" dirty="0">
                <a:ln>
                  <a:noFill/>
                </a:ln>
                <a:solidFill>
                  <a:srgbClr val="000000"/>
                </a:solidFill>
                <a:effectLst/>
              </a:rPr>
              <a:t>s implement SDGs through their day to day work and should all have indicators for the specific SDG targets they contribute to through ongoing activities, and ensure that all plans, budgets and activities reflects relevant SDGs. </a:t>
            </a:r>
          </a:p>
          <a:p>
            <a:pPr marR="0" lvl="0" algn="just" defTabSz="914400" rtl="0" eaLnBrk="0" fontAlgn="base" latinLnBrk="0" hangingPunct="0">
              <a:lnSpc>
                <a:spcPct val="100000"/>
              </a:lnSpc>
              <a:spcBef>
                <a:spcPct val="0"/>
              </a:spcBef>
              <a:spcAft>
                <a:spcPct val="0"/>
              </a:spcAft>
              <a:buClrTx/>
              <a:buSzTx/>
              <a:tabLst/>
            </a:pPr>
            <a:endParaRPr kumimoji="0" lang="en-US" altLang="en-US" sz="2100" b="0" u="none" strike="noStrike" cap="none" normalizeH="0" baseline="0" dirty="0">
              <a:ln>
                <a:noFill/>
              </a:ln>
              <a:solidFill>
                <a:srgbClr val="000000"/>
              </a:solidFill>
              <a:effectLst/>
            </a:endParaRPr>
          </a:p>
          <a:p>
            <a:pPr marL="342900" marR="0" lvl="0" indent="-342900" algn="just" defTabSz="914400" rtl="0" eaLnBrk="0" fontAlgn="base" latinLnBrk="0" hangingPunct="0">
              <a:lnSpc>
                <a:spcPct val="100000"/>
              </a:lnSpc>
              <a:spcBef>
                <a:spcPct val="0"/>
              </a:spcBef>
              <a:spcAft>
                <a:spcPct val="0"/>
              </a:spcAft>
              <a:buClrTx/>
              <a:buSzPts val="1200"/>
              <a:buFont typeface="Wingdings" panose="05000000000000000000" pitchFamily="2" charset="2"/>
              <a:buChar char="§"/>
              <a:tabLst/>
            </a:pPr>
            <a:r>
              <a:rPr kumimoji="0" lang="en-US" altLang="en-US" sz="2100" b="0" u="none" strike="noStrike" cap="none" normalizeH="0" baseline="0" dirty="0">
                <a:ln>
                  <a:noFill/>
                </a:ln>
                <a:solidFill>
                  <a:srgbClr val="000000"/>
                </a:solidFill>
                <a:effectLst/>
              </a:rPr>
              <a:t>Local Governments are at the forefront of implementing SDGs at the local level by addressing local challenges, defining priorities and solutions; and mobilizing communities to actively participate in the development process. </a:t>
            </a:r>
          </a:p>
          <a:p>
            <a:pPr marL="342900" marR="0" lvl="0" indent="-342900" algn="just" defTabSz="914400" rtl="0" eaLnBrk="0" fontAlgn="base" latinLnBrk="0" hangingPunct="0">
              <a:lnSpc>
                <a:spcPct val="100000"/>
              </a:lnSpc>
              <a:spcBef>
                <a:spcPct val="0"/>
              </a:spcBef>
              <a:spcAft>
                <a:spcPct val="0"/>
              </a:spcAft>
              <a:buClrTx/>
              <a:buSzPts val="1200"/>
              <a:buFont typeface="Wingdings" panose="05000000000000000000" pitchFamily="2" charset="2"/>
              <a:buChar char="§"/>
              <a:tabLst/>
            </a:pPr>
            <a:endParaRPr lang="en-US" altLang="en-US" sz="2100" dirty="0">
              <a:solidFill>
                <a:srgbClr val="000000"/>
              </a:solidFill>
            </a:endParaRPr>
          </a:p>
          <a:p>
            <a:pPr marL="342900" lvl="0" indent="-342900" algn="just" eaLnBrk="0" fontAlgn="base" hangingPunct="0">
              <a:spcBef>
                <a:spcPct val="0"/>
              </a:spcBef>
              <a:spcAft>
                <a:spcPct val="0"/>
              </a:spcAft>
              <a:buSzPts val="1200"/>
              <a:buFont typeface="Wingdings" panose="05000000000000000000" pitchFamily="2" charset="2"/>
              <a:buChar char="§"/>
            </a:pPr>
            <a:r>
              <a:rPr kumimoji="0" lang="en-US" altLang="en-US" sz="2100" b="0" u="none" strike="noStrike" cap="none" normalizeH="0" baseline="0" dirty="0">
                <a:ln>
                  <a:noFill/>
                </a:ln>
                <a:solidFill>
                  <a:srgbClr val="000000"/>
                </a:solidFill>
                <a:effectLst/>
              </a:rPr>
              <a:t>Parliament and Members of Parliament play a significant role in mobilizing and allocating resources, providing oversight in the implementation of the SDGs and are also advocates, mobilisers and ambassadors for the SDGs due to their closeness to people in their constituencies.</a:t>
            </a:r>
            <a:r>
              <a:rPr kumimoji="0" lang="en-US" altLang="en-US" sz="2100" b="0" u="none" strike="noStrike" cap="none" normalizeH="0" dirty="0">
                <a:ln>
                  <a:noFill/>
                </a:ln>
                <a:solidFill>
                  <a:srgbClr val="000000"/>
                </a:solidFill>
                <a:effectLst/>
              </a:rPr>
              <a:t> In </a:t>
            </a:r>
            <a:r>
              <a:rPr lang="en-US" sz="2100" dirty="0"/>
              <a:t>partnership with Parliamentary Forum on SDGs and oriented 320 MPs (Forum Members and committee members). </a:t>
            </a:r>
          </a:p>
          <a:p>
            <a:pPr marL="342900" lvl="0" indent="-342900" algn="just" eaLnBrk="0" fontAlgn="base" hangingPunct="0">
              <a:spcBef>
                <a:spcPct val="0"/>
              </a:spcBef>
              <a:spcAft>
                <a:spcPct val="0"/>
              </a:spcAft>
              <a:buFont typeface="Wingdings" panose="05000000000000000000" pitchFamily="2" charset="2"/>
              <a:buChar char="§"/>
            </a:pPr>
            <a:endParaRPr kumimoji="0" lang="en-US" altLang="en-US" sz="2100" b="0" u="none" strike="noStrike" cap="none" normalizeH="0" baseline="0" dirty="0">
              <a:ln>
                <a:noFill/>
              </a:ln>
              <a:solidFill>
                <a:srgbClr val="000000"/>
              </a:solidFill>
              <a:effectLst/>
            </a:endParaRPr>
          </a:p>
          <a:p>
            <a:pPr marL="342900" lvl="0" indent="-342900" algn="just" eaLnBrk="0" fontAlgn="base" hangingPunct="0">
              <a:spcBef>
                <a:spcPct val="0"/>
              </a:spcBef>
              <a:spcAft>
                <a:spcPct val="0"/>
              </a:spcAft>
              <a:buSzPts val="1200"/>
              <a:buFont typeface="Wingdings" panose="05000000000000000000" pitchFamily="2" charset="2"/>
              <a:buChar char="§"/>
            </a:pPr>
            <a:r>
              <a:rPr kumimoji="0" lang="en-US" altLang="en-US" sz="2100" b="0" u="none" strike="noStrike" cap="none" normalizeH="0" baseline="0" dirty="0">
                <a:ln>
                  <a:noFill/>
                </a:ln>
                <a:solidFill>
                  <a:srgbClr val="000000"/>
                </a:solidFill>
                <a:effectLst/>
              </a:rPr>
              <a:t>The work of non-state actors is complementary to government initiatives, and should be aligned to national development priorities. Especially, civil   society actors are instrumental for the delivery on SDGs through their outreach to people in the communities, as change makers driving behavioral change, and as watchdog holding duty bearers responsible.</a:t>
            </a:r>
            <a:endParaRPr kumimoji="0" lang="en-US" altLang="en-US" sz="2100" b="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Pts val="1200"/>
              <a:buFont typeface="Symbol" panose="05050102010706020507" pitchFamily="18" charset="2"/>
              <a:buChar char="·"/>
              <a:tabLst/>
            </a:pPr>
            <a:endParaRPr kumimoji="0" lang="en-US" altLang="en-US" sz="2000" b="0" i="1" u="none" strike="noStrike" cap="none" normalizeH="0" baseline="0" dirty="0">
              <a:ln>
                <a:noFill/>
              </a:ln>
              <a:solidFill>
                <a:srgbClr val="000000"/>
              </a:solidFill>
              <a:effectLst/>
              <a:latin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a:ln>
                <a:noFill/>
              </a:ln>
              <a:solidFill>
                <a:srgbClr val="000000"/>
              </a:solidFill>
              <a:effectLst/>
              <a:latin typeface="Times New Roman" panose="02020603050405020304" pitchFamily="18" charset="0"/>
            </a:endParaRPr>
          </a:p>
        </p:txBody>
      </p:sp>
      <p:sp>
        <p:nvSpPr>
          <p:cNvPr id="5" name="Title 2"/>
          <p:cNvSpPr txBox="1">
            <a:spLocks/>
          </p:cNvSpPr>
          <p:nvPr/>
        </p:nvSpPr>
        <p:spPr>
          <a:xfrm>
            <a:off x="0" y="27270"/>
            <a:ext cx="9677400" cy="49767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dirty="0">
                <a:solidFill>
                  <a:srgbClr val="00B0F0"/>
                </a:solidFill>
                <a:latin typeface="+mn-lt"/>
                <a:cs typeface="+mn-lt"/>
              </a:rPr>
              <a:t>2.1 More about the National Coordination Framework</a:t>
            </a:r>
          </a:p>
        </p:txBody>
      </p:sp>
      <p:pic>
        <p:nvPicPr>
          <p:cNvPr id="6" name="Picture 5">
            <a:extLst>
              <a:ext uri="{FF2B5EF4-FFF2-40B4-BE49-F238E27FC236}">
                <a16:creationId xmlns:a16="http://schemas.microsoft.com/office/drawing/2014/main" id="{9ABCCA50-BBC5-4721-8124-EA9DF0828423}"/>
              </a:ext>
            </a:extLst>
          </p:cNvPr>
          <p:cNvPicPr/>
          <p:nvPr/>
        </p:nvPicPr>
        <p:blipFill rotWithShape="1">
          <a:blip r:embed="rId2"/>
          <a:srcRect b="33942"/>
          <a:stretch/>
        </p:blipFill>
        <p:spPr bwMode="auto">
          <a:xfrm>
            <a:off x="2256545" y="6380968"/>
            <a:ext cx="7538233" cy="365760"/>
          </a:xfrm>
          <a:prstGeom prst="rect">
            <a:avLst/>
          </a:prstGeom>
          <a:noFill/>
        </p:spPr>
      </p:pic>
    </p:spTree>
    <p:extLst>
      <p:ext uri="{BB962C8B-B14F-4D97-AF65-F5344CB8AC3E}">
        <p14:creationId xmlns:p14="http://schemas.microsoft.com/office/powerpoint/2010/main" val="3871764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제목 38" descr="#clear#"/>
          <p:cNvSpPr>
            <a:spLocks noGrp="1"/>
          </p:cNvSpPr>
          <p:nvPr>
            <p:ph type="title" hasCustomPrompt="1"/>
          </p:nvPr>
        </p:nvSpPr>
        <p:spPr>
          <a:xfrm>
            <a:off x="1445261" y="90171"/>
            <a:ext cx="9134475" cy="800735"/>
          </a:xfrm>
        </p:spPr>
        <p:txBody>
          <a:bodyPr vert="horz" wrap="square" lIns="91440" tIns="45720" rIns="91440" bIns="45720" rtlCol="0" anchor="ctr">
            <a:normAutofit/>
          </a:bodyPr>
          <a:lstStyle/>
          <a:p>
            <a:r>
              <a:rPr lang="en-GB" sz="2400" b="1" dirty="0">
                <a:solidFill>
                  <a:srgbClr val="C00000"/>
                </a:solidFill>
                <a:latin typeface="Calibri" panose="020F0502020204030204" pitchFamily="34" charset="0"/>
                <a:ea typeface="+mn-ea"/>
                <a:cs typeface="Calibri" panose="020F0502020204030204" pitchFamily="34" charset="0"/>
                <a:sym typeface="+mn-ea"/>
              </a:rPr>
              <a:t> </a:t>
            </a:r>
            <a:endParaRPr lang="en-GB" altLang="en-US" sz="2400" b="1" dirty="0">
              <a:solidFill>
                <a:srgbClr val="C00000"/>
              </a:solidFill>
              <a:latin typeface="Calibri" panose="020F0502020204030204" pitchFamily="34" charset="0"/>
              <a:ea typeface="+mn-ea"/>
              <a:cs typeface="Calibri" panose="020F0502020204030204" pitchFamily="34" charset="0"/>
              <a:sym typeface="+mn-ea"/>
            </a:endParaRPr>
          </a:p>
        </p:txBody>
      </p:sp>
      <p:sp>
        <p:nvSpPr>
          <p:cNvPr id="88" name="타원 87" descr="#clear#"/>
          <p:cNvSpPr/>
          <p:nvPr/>
        </p:nvSpPr>
        <p:spPr>
          <a:xfrm>
            <a:off x="1122046" y="3663951"/>
            <a:ext cx="2695575" cy="254698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numCol="1" rtlCol="0" anchor="ctr">
            <a:prstTxWarp prst="textArchDown">
              <a:avLst>
                <a:gd name="adj" fmla="val 721218"/>
              </a:avLst>
            </a:prstTxWarp>
            <a:scene3d>
              <a:camera prst="orthographicFront"/>
              <a:lightRig rig="threePt" dir="t"/>
            </a:scene3d>
          </a:bodyPr>
          <a:lstStyle/>
          <a:p>
            <a:pPr algn="ctr" latinLnBrk="1">
              <a:defRPr/>
            </a:pPr>
            <a:r>
              <a:rPr lang="en-GB" altLang="en-US" sz="1600" b="1" dirty="0">
                <a:solidFill>
                  <a:schemeClr val="tx1"/>
                </a:solidFill>
                <a:effectLst>
                  <a:outerShdw blurRad="38100" dist="19050" dir="2700000" algn="tl" rotWithShape="0">
                    <a:schemeClr val="dk1">
                      <a:alpha val="40000"/>
                    </a:schemeClr>
                  </a:outerShdw>
                </a:effectLst>
                <a:latin typeface="Arial" panose="020B0604020202020204" pitchFamily="34" charset="0"/>
                <a:ea typeface="HY견고딕" pitchFamily="18" charset="-127"/>
                <a:cs typeface="Arial" panose="020B0604020202020204" pitchFamily="34" charset="0"/>
              </a:rPr>
              <a:t>SDG Secretariat</a:t>
            </a:r>
          </a:p>
        </p:txBody>
      </p:sp>
      <p:sp>
        <p:nvSpPr>
          <p:cNvPr id="89" name="타원 88" descr="#clear#"/>
          <p:cNvSpPr/>
          <p:nvPr/>
        </p:nvSpPr>
        <p:spPr>
          <a:xfrm>
            <a:off x="1000125" y="262759"/>
            <a:ext cx="3098800" cy="286588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numCol="1" rtlCol="0" anchor="ctr">
            <a:prstTxWarp prst="textArchDown">
              <a:avLst/>
            </a:prstTxWarp>
          </a:bodyPr>
          <a:lstStyle/>
          <a:p>
            <a:pPr algn="ctr" latinLnBrk="1">
              <a:defRPr/>
            </a:pPr>
            <a:r>
              <a:rPr lang="en-GB" altLang="ko-KR" sz="1600" b="1" dirty="0">
                <a:solidFill>
                  <a:schemeClr val="tx1"/>
                </a:solidFill>
                <a:effectLst>
                  <a:outerShdw blurRad="38100" dist="19050" dir="2700000" algn="tl" rotWithShape="0">
                    <a:schemeClr val="dk1">
                      <a:alpha val="40000"/>
                    </a:schemeClr>
                  </a:outerShdw>
                </a:effectLst>
                <a:latin typeface="Calibri" panose="020F0502020204030204" pitchFamily="34" charset="0"/>
                <a:ea typeface="Arial" panose="020B0604020202020204" pitchFamily="34" charset="0"/>
                <a:cs typeface="Calibri" panose="020F0502020204030204" pitchFamily="34" charset="0"/>
                <a:sym typeface="+mn-ea"/>
              </a:rPr>
              <a:t>Focal Point Minister for SDGs</a:t>
            </a:r>
            <a:endParaRPr lang="en-GB" altLang="ko-KR" sz="1600" b="1" dirty="0">
              <a:solidFill>
                <a:schemeClr val="tx1"/>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endParaRPr>
          </a:p>
          <a:p>
            <a:pPr algn="ctr" latinLnBrk="1">
              <a:defRPr/>
            </a:pPr>
            <a:endParaRPr lang="ko-KR" altLang="en-US" sz="1100" b="1"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latinLnBrk="1">
              <a:defRPr/>
            </a:pPr>
            <a:endParaRPr lang="ko-KR" altLang="en-US" sz="1100" b="1"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0" name="타원 89"/>
          <p:cNvSpPr/>
          <p:nvPr/>
        </p:nvSpPr>
        <p:spPr>
          <a:xfrm>
            <a:off x="1523924" y="683750"/>
            <a:ext cx="1731370" cy="1731444"/>
          </a:xfrm>
          <a:prstGeom prst="ellipse">
            <a:avLst/>
          </a:prstGeom>
          <a:gradFill>
            <a:gsLst>
              <a:gs pos="100000">
                <a:srgbClr val="2B5F9D">
                  <a:alpha val="100000"/>
                </a:srgbClr>
              </a:gs>
              <a:gs pos="95000">
                <a:srgbClr val="00B0F0"/>
              </a:gs>
              <a:gs pos="100000">
                <a:srgbClr val="2B5F9D"/>
              </a:gs>
            </a:gsLst>
            <a:lin ang="2700000" scaled="0"/>
          </a:gradFill>
          <a:ln>
            <a:noFill/>
          </a:ln>
          <a:effectLst>
            <a:outerShdw blurRad="254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endParaRPr lang="ko-KR" altLang="en-US" dirty="0"/>
          </a:p>
        </p:txBody>
      </p:sp>
      <p:pic>
        <p:nvPicPr>
          <p:cNvPr id="93234" name="그림 111"/>
          <p:cNvPicPr>
            <a:picLocks noChangeAspect="1"/>
          </p:cNvPicPr>
          <p:nvPr/>
        </p:nvPicPr>
        <p:blipFill>
          <a:blip r:embed="rId3"/>
          <a:stretch>
            <a:fillRect/>
          </a:stretch>
        </p:blipFill>
        <p:spPr>
          <a:xfrm>
            <a:off x="1851661" y="1116966"/>
            <a:ext cx="1076325" cy="1124585"/>
          </a:xfrm>
          <a:prstGeom prst="rect">
            <a:avLst/>
          </a:prstGeom>
          <a:noFill/>
          <a:ln w="9525">
            <a:noFill/>
          </a:ln>
        </p:spPr>
      </p:pic>
      <p:sp>
        <p:nvSpPr>
          <p:cNvPr id="135" name="모서리가 둥근 직사각형 134"/>
          <p:cNvSpPr/>
          <p:nvPr/>
        </p:nvSpPr>
        <p:spPr>
          <a:xfrm>
            <a:off x="3387576" y="298759"/>
            <a:ext cx="8405030" cy="1231235"/>
          </a:xfrm>
          <a:prstGeom prst="roundRect">
            <a:avLst>
              <a:gd name="adj" fmla="val 2456"/>
            </a:avLst>
          </a:prstGeom>
          <a:solidFill>
            <a:schemeClr val="accent6">
              <a:lumMod val="20000"/>
              <a:lumOff val="80000"/>
            </a:schemeClr>
          </a:solidFill>
          <a:ln w="12700" cmpd="sng">
            <a:solidFill>
              <a:schemeClr val="accent1">
                <a:shade val="50000"/>
              </a:schemeClr>
            </a:solidFill>
            <a:prstDash val="solid"/>
          </a:ln>
          <a:effectLst>
            <a:outerShdw blurRad="25400" dist="254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latinLnBrk="1" hangingPunct="1">
              <a:lnSpc>
                <a:spcPct val="120000"/>
              </a:lnSpc>
            </a:pPr>
            <a:r>
              <a:rPr lang="en-GB" altLang="en-US" sz="1600" b="1" dirty="0">
                <a:solidFill>
                  <a:schemeClr val="tx1"/>
                </a:solidFill>
                <a:latin typeface="Calibri" panose="020F0502020204030204" pitchFamily="34" charset="0"/>
                <a:cs typeface="Calibri" panose="020F0502020204030204" pitchFamily="34" charset="0"/>
                <a:sym typeface="+mn-ea"/>
              </a:rPr>
              <a:t>Leadership &amp; political oversight</a:t>
            </a:r>
          </a:p>
          <a:p>
            <a:pPr lvl="0" eaLnBrk="1" latinLnBrk="1" hangingPunct="1">
              <a:lnSpc>
                <a:spcPct val="120000"/>
              </a:lnSpc>
            </a:pPr>
            <a:r>
              <a:rPr lang="en-GB" altLang="en-US" sz="1600" dirty="0">
                <a:solidFill>
                  <a:schemeClr val="tx1"/>
                </a:solidFill>
                <a:latin typeface="Calibri" panose="020F0502020204030204" pitchFamily="34" charset="0"/>
                <a:cs typeface="Calibri" panose="020F0502020204030204" pitchFamily="34" charset="0"/>
                <a:sym typeface="+mn-ea"/>
              </a:rPr>
              <a:t>Presents periodic reports on SDG implementation and policy  recommendations to Cabinet and chairs the  Core Team of selected  ministers to oversee the implementation of SDGs</a:t>
            </a:r>
          </a:p>
        </p:txBody>
      </p:sp>
      <p:sp>
        <p:nvSpPr>
          <p:cNvPr id="130" name="모서리가 둥근 직사각형 129"/>
          <p:cNvSpPr/>
          <p:nvPr/>
        </p:nvSpPr>
        <p:spPr>
          <a:xfrm>
            <a:off x="3387576" y="3128646"/>
            <a:ext cx="8405030" cy="2891153"/>
          </a:xfrm>
          <a:prstGeom prst="roundRect">
            <a:avLst>
              <a:gd name="adj" fmla="val 2456"/>
            </a:avLst>
          </a:prstGeom>
          <a:solidFill>
            <a:schemeClr val="accent3">
              <a:lumMod val="20000"/>
              <a:lumOff val="80000"/>
            </a:schemeClr>
          </a:solidFill>
          <a:ln w="12700" cmpd="sng">
            <a:solidFill>
              <a:schemeClr val="accent1">
                <a:shade val="50000"/>
              </a:schemeClr>
            </a:solidFill>
            <a:prstDash val="solid"/>
          </a:ln>
          <a:effectLst>
            <a:outerShdw blurRad="25400" dist="254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just"/>
            <a:endParaRPr lang="en-US" sz="1200" kern="1400" dirty="0">
              <a:solidFill>
                <a:srgbClr val="000000"/>
              </a:solidFill>
            </a:endParaRPr>
          </a:p>
          <a:p>
            <a:pPr marL="342900" marR="0" indent="-342900" algn="just">
              <a:buFont typeface="Arial" panose="020B0604020202020204" pitchFamily="34" charset="0"/>
              <a:buChar char="•"/>
            </a:pPr>
            <a:endParaRPr lang="en-US" sz="1200" kern="1400" dirty="0">
              <a:solidFill>
                <a:srgbClr val="000000"/>
              </a:solidFill>
            </a:endParaRPr>
          </a:p>
          <a:p>
            <a:pPr marL="342900" marR="0" indent="-342900" algn="just">
              <a:buFont typeface="Arial" panose="020B0604020202020204" pitchFamily="34" charset="0"/>
              <a:buChar char="•"/>
            </a:pPr>
            <a:endParaRPr lang="en-US" sz="1200" kern="1400" dirty="0">
              <a:solidFill>
                <a:srgbClr val="000000"/>
              </a:solidFill>
            </a:endParaRPr>
          </a:p>
          <a:p>
            <a:pPr marR="0" algn="just"/>
            <a:r>
              <a:rPr lang="en-US" sz="1600" b="1" kern="1400" dirty="0">
                <a:solidFill>
                  <a:srgbClr val="000000"/>
                </a:solidFill>
              </a:rPr>
              <a:t>The SDG Secretariat mandated with coordinating the multi-stakeholder Framework launched in September 2021 provides;</a:t>
            </a:r>
          </a:p>
          <a:p>
            <a:pPr marL="342900" marR="0" indent="-342900" algn="just">
              <a:buFont typeface="Arial" panose="020B0604020202020204" pitchFamily="34" charset="0"/>
              <a:buChar char="•"/>
            </a:pPr>
            <a:r>
              <a:rPr lang="en-US" sz="1600" kern="1400" dirty="0">
                <a:solidFill>
                  <a:srgbClr val="000000"/>
                </a:solidFill>
              </a:rPr>
              <a:t>Supporting the coordination function and providing oversight of implementation of the Coordination Framework.</a:t>
            </a:r>
          </a:p>
          <a:p>
            <a:pPr marL="342900" marR="0" indent="-342900" algn="just">
              <a:buFont typeface="Arial" panose="020B0604020202020204" pitchFamily="34" charset="0"/>
              <a:buChar char="•"/>
            </a:pPr>
            <a:r>
              <a:rPr lang="en-US" sz="1600" kern="1400" dirty="0">
                <a:solidFill>
                  <a:srgbClr val="000000"/>
                </a:solidFill>
              </a:rPr>
              <a:t>Coordinating monitoring and assessment of the  implementation progress of the 2030 Agenda within Government assessment structures.</a:t>
            </a:r>
          </a:p>
          <a:p>
            <a:pPr marL="342900" marR="0" indent="-342900" algn="just">
              <a:buFont typeface="Arial" panose="020B0604020202020204" pitchFamily="34" charset="0"/>
              <a:buChar char="•"/>
            </a:pPr>
            <a:r>
              <a:rPr lang="en-US" sz="1600" kern="1400" dirty="0">
                <a:solidFill>
                  <a:srgbClr val="000000"/>
                </a:solidFill>
              </a:rPr>
              <a:t>Building strategic partnerships with the Private Sector on financing 8and innovation. </a:t>
            </a:r>
          </a:p>
          <a:p>
            <a:pPr marL="342900" marR="0" indent="-342900" algn="just">
              <a:buFont typeface="Arial" panose="020B0604020202020204" pitchFamily="34" charset="0"/>
              <a:buChar char="•"/>
            </a:pPr>
            <a:r>
              <a:rPr lang="en-US" sz="1600" kern="1400" dirty="0">
                <a:solidFill>
                  <a:srgbClr val="000000"/>
                </a:solidFill>
              </a:rPr>
              <a:t>Providing technical support and expertise to Ministries, Departments and Agencies, Private Sector, Development Partners, Civil Society, and Academic Institutions.</a:t>
            </a:r>
          </a:p>
          <a:p>
            <a:pPr marL="342900" marR="0" indent="-342900" algn="just">
              <a:buFont typeface="Arial" panose="020B0604020202020204" pitchFamily="34" charset="0"/>
              <a:buChar char="•"/>
            </a:pPr>
            <a:r>
              <a:rPr lang="en-US" sz="1600" kern="1400" dirty="0">
                <a:solidFill>
                  <a:srgbClr val="000000"/>
                </a:solidFill>
              </a:rPr>
              <a:t>Becoming the hub of SDG information and data for the Government and stakeholders.</a:t>
            </a:r>
            <a:endParaRPr lang="en-GB" sz="1000" dirty="0">
              <a:solidFill>
                <a:schemeClr val="tx1"/>
              </a:solidFill>
              <a:latin typeface="Calibri" panose="020F0502020204030204" pitchFamily="34" charset="0"/>
              <a:ea typeface="IBM Plex Sans" panose="020B0503050000000000" charset="0"/>
              <a:cs typeface="Calibri" panose="020F0502020204030204" pitchFamily="34" charset="0"/>
              <a:sym typeface="+mn-ea"/>
            </a:endParaRPr>
          </a:p>
          <a:p>
            <a:pPr marL="0" lvl="1" algn="just">
              <a:spcAft>
                <a:spcPts val="1200"/>
              </a:spcAft>
              <a:buFont typeface="Wingdings" panose="05000000000000000000" pitchFamily="2" charset="2"/>
              <a:buChar char="Ø"/>
              <a:defRPr/>
            </a:pPr>
            <a:endParaRPr lang="en-US" altLang="ko-KR" dirty="0">
              <a:solidFill>
                <a:srgbClr val="1B9CD8"/>
              </a:solidFill>
              <a:latin typeface="Arial" panose="020B0604020202020204" pitchFamily="34" charset="0"/>
              <a:ea typeface="HY견고딕" pitchFamily="18" charset="-127"/>
            </a:endParaRPr>
          </a:p>
          <a:p>
            <a:pPr algn="ctr" latinLnBrk="1">
              <a:defRPr/>
            </a:pPr>
            <a:endParaRPr lang="ko-KR" altLang="en-US" dirty="0"/>
          </a:p>
        </p:txBody>
      </p:sp>
      <p:sp>
        <p:nvSpPr>
          <p:cNvPr id="5" name="Title 1"/>
          <p:cNvSpPr>
            <a:spLocks noGrp="1"/>
          </p:cNvSpPr>
          <p:nvPr/>
        </p:nvSpPr>
        <p:spPr>
          <a:xfrm>
            <a:off x="232391" y="-12530"/>
            <a:ext cx="11160823" cy="439420"/>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noAutofit/>
          </a:bodyPr>
          <a:lstStyle>
            <a:lvl1pPr algn="ctr" rtl="0" eaLnBrk="0" fontAlgn="base" hangingPunct="0">
              <a:spcBef>
                <a:spcPct val="0"/>
              </a:spcBef>
              <a:spcAft>
                <a:spcPct val="0"/>
              </a:spcAft>
              <a:defRPr sz="4400" kern="1200">
                <a:solidFill>
                  <a:schemeClr val="dk1"/>
                </a:solidFill>
                <a:latin typeface="+mj-lt"/>
                <a:ea typeface="+mj-ea"/>
                <a:cs typeface="+mj-cs"/>
              </a:defRPr>
            </a:lvl1pPr>
            <a:lvl2pPr algn="ctr" rtl="0" eaLnBrk="0" fontAlgn="base" hangingPunct="0">
              <a:spcBef>
                <a:spcPct val="0"/>
              </a:spcBef>
              <a:spcAft>
                <a:spcPct val="0"/>
              </a:spcAft>
              <a:defRPr sz="4400">
                <a:solidFill>
                  <a:schemeClr val="dk1"/>
                </a:solidFill>
                <a:latin typeface="Calibri" panose="020F0502020204030204" pitchFamily="34" charset="0"/>
              </a:defRPr>
            </a:lvl2pPr>
            <a:lvl3pPr algn="ctr" rtl="0" eaLnBrk="0" fontAlgn="base" hangingPunct="0">
              <a:spcBef>
                <a:spcPct val="0"/>
              </a:spcBef>
              <a:spcAft>
                <a:spcPct val="0"/>
              </a:spcAft>
              <a:defRPr sz="4400">
                <a:solidFill>
                  <a:schemeClr val="dk1"/>
                </a:solidFill>
                <a:latin typeface="Calibri" panose="020F0502020204030204" pitchFamily="34" charset="0"/>
              </a:defRPr>
            </a:lvl3pPr>
            <a:lvl4pPr algn="ctr" rtl="0" eaLnBrk="0" fontAlgn="base" hangingPunct="0">
              <a:spcBef>
                <a:spcPct val="0"/>
              </a:spcBef>
              <a:spcAft>
                <a:spcPct val="0"/>
              </a:spcAft>
              <a:defRPr sz="4400">
                <a:solidFill>
                  <a:schemeClr val="dk1"/>
                </a:solidFill>
                <a:latin typeface="Calibri" panose="020F0502020204030204" pitchFamily="34" charset="0"/>
              </a:defRPr>
            </a:lvl4pPr>
            <a:lvl5pPr algn="ctr" rtl="0" eaLnBrk="0" fontAlgn="base" hangingPunct="0">
              <a:spcBef>
                <a:spcPct val="0"/>
              </a:spcBef>
              <a:spcAft>
                <a:spcPct val="0"/>
              </a:spcAft>
              <a:defRPr sz="4400">
                <a:solidFill>
                  <a:schemeClr val="dk1"/>
                </a:solidFill>
                <a:latin typeface="Calibri" panose="020F0502020204030204" pitchFamily="34" charset="0"/>
              </a:defRPr>
            </a:lvl5pPr>
            <a:lvl6pPr marL="457200" algn="ctr" rtl="0" fontAlgn="base">
              <a:spcBef>
                <a:spcPct val="0"/>
              </a:spcBef>
              <a:spcAft>
                <a:spcPct val="0"/>
              </a:spcAft>
              <a:defRPr sz="4400">
                <a:solidFill>
                  <a:schemeClr val="dk1"/>
                </a:solidFill>
                <a:latin typeface="Calibri" panose="020F0502020204030204" pitchFamily="34" charset="0"/>
              </a:defRPr>
            </a:lvl6pPr>
            <a:lvl7pPr marL="914400" algn="ctr" rtl="0" fontAlgn="base">
              <a:spcBef>
                <a:spcPct val="0"/>
              </a:spcBef>
              <a:spcAft>
                <a:spcPct val="0"/>
              </a:spcAft>
              <a:defRPr sz="4400">
                <a:solidFill>
                  <a:schemeClr val="dk1"/>
                </a:solidFill>
                <a:latin typeface="Calibri" panose="020F0502020204030204" pitchFamily="34" charset="0"/>
              </a:defRPr>
            </a:lvl7pPr>
            <a:lvl8pPr marL="1371600" algn="ctr" rtl="0" fontAlgn="base">
              <a:spcBef>
                <a:spcPct val="0"/>
              </a:spcBef>
              <a:spcAft>
                <a:spcPct val="0"/>
              </a:spcAft>
              <a:defRPr sz="4400">
                <a:solidFill>
                  <a:schemeClr val="dk1"/>
                </a:solidFill>
                <a:latin typeface="Calibri" panose="020F0502020204030204" pitchFamily="34" charset="0"/>
              </a:defRPr>
            </a:lvl8pPr>
            <a:lvl9pPr marL="1828800" algn="ctr" rtl="0" fontAlgn="base">
              <a:spcBef>
                <a:spcPct val="0"/>
              </a:spcBef>
              <a:spcAft>
                <a:spcPct val="0"/>
              </a:spcAft>
              <a:defRPr sz="4400">
                <a:solidFill>
                  <a:schemeClr val="dk1"/>
                </a:solidFill>
                <a:latin typeface="Calibri" panose="020F0502020204030204" pitchFamily="34" charset="0"/>
              </a:defRPr>
            </a:lvl9pPr>
          </a:lstStyle>
          <a:p>
            <a:pPr algn="l" eaLnBrk="1" fontAlgn="auto" hangingPunct="1">
              <a:lnSpc>
                <a:spcPct val="110000"/>
              </a:lnSpc>
              <a:spcAft>
                <a:spcPts val="0"/>
              </a:spcAft>
              <a:defRPr/>
            </a:pPr>
            <a:r>
              <a:rPr lang="en-GB" sz="3200" b="1" dirty="0">
                <a:solidFill>
                  <a:srgbClr val="00B0F0"/>
                </a:solidFill>
                <a:latin typeface="+mn-lt"/>
                <a:cs typeface="+mn-lt"/>
                <a:sym typeface="+mn-ea"/>
              </a:rPr>
              <a:t>2.2  Focal Minister for SDGs &amp;  Creation of the SDG Secretariat</a:t>
            </a:r>
            <a:endParaRPr lang="en-GB" altLang="en-US" sz="3200" b="1" dirty="0">
              <a:solidFill>
                <a:srgbClr val="00B0F0"/>
              </a:solidFill>
              <a:latin typeface="+mn-lt"/>
              <a:cs typeface="+mn-lt"/>
            </a:endParaRPr>
          </a:p>
        </p:txBody>
      </p:sp>
      <p:sp>
        <p:nvSpPr>
          <p:cNvPr id="14341" name="Slide Number Placeholder 3"/>
          <p:cNvSpPr txBox="1"/>
          <p:nvPr/>
        </p:nvSpPr>
        <p:spPr>
          <a:xfrm flipH="1">
            <a:off x="1524000" y="6532564"/>
            <a:ext cx="711200" cy="325437"/>
          </a:xfrm>
          <a:prstGeom prst="rect">
            <a:avLst/>
          </a:prstGeom>
          <a:solidFill>
            <a:srgbClr val="C00000"/>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gn="ctr" eaLnBrk="1" hangingPunct="1">
              <a:spcBef>
                <a:spcPct val="0"/>
              </a:spcBef>
              <a:buNone/>
            </a:pPr>
            <a:r>
              <a:rPr lang="en-GB" altLang="en-US" sz="2400" dirty="0">
                <a:solidFill>
                  <a:srgbClr val="F2F2F2"/>
                </a:solidFill>
                <a:latin typeface="Bauhaus 93" pitchFamily="82" charset="0"/>
                <a:ea typeface="Arial" panose="020B0604020202020204" pitchFamily="34" charset="0"/>
                <a:cs typeface="Arial" panose="020B0604020202020204" pitchFamily="34" charset="0"/>
              </a:rPr>
              <a:t>4</a:t>
            </a:r>
          </a:p>
        </p:txBody>
      </p:sp>
      <p:pic>
        <p:nvPicPr>
          <p:cNvPr id="21" name="Picture 2" descr="GO &amp;amp; HANG: WHY NRM SG KASULE LUMUMBA WILL BE HARD TO BRING DOWN | News  Edi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40" y="555625"/>
            <a:ext cx="2884488" cy="222964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22306" r="16590"/>
          <a:stretch/>
        </p:blipFill>
        <p:spPr>
          <a:xfrm>
            <a:off x="147938" y="2853615"/>
            <a:ext cx="2681987" cy="1971404"/>
          </a:xfrm>
          <a:prstGeom prst="rect">
            <a:avLst/>
          </a:prstGeom>
        </p:spPr>
      </p:pic>
      <p:pic>
        <p:nvPicPr>
          <p:cNvPr id="24" name="Picture 23" descr="Graphical user interface, text&#10;&#10;Description automatically generated">
            <a:extLst>
              <a:ext uri="{FF2B5EF4-FFF2-40B4-BE49-F238E27FC236}">
                <a16:creationId xmlns:a16="http://schemas.microsoft.com/office/drawing/2014/main" id="{DB3DADB3-0C7C-4DCF-BB32-9255DFFC3710}"/>
              </a:ext>
            </a:extLst>
          </p:cNvPr>
          <p:cNvPicPr/>
          <p:nvPr/>
        </p:nvPicPr>
        <p:blipFill rotWithShape="1">
          <a:blip r:embed="rId6" cstate="print">
            <a:extLst>
              <a:ext uri="{28A0092B-C50C-407E-A947-70E740481C1C}">
                <a14:useLocalDpi xmlns:a14="http://schemas.microsoft.com/office/drawing/2010/main" val="0"/>
              </a:ext>
            </a:extLst>
          </a:blip>
          <a:srcRect r="11966" b="27351"/>
          <a:stretch/>
        </p:blipFill>
        <p:spPr bwMode="auto">
          <a:xfrm>
            <a:off x="-13920" y="4893365"/>
            <a:ext cx="3269214" cy="1759357"/>
          </a:xfrm>
          <a:prstGeom prst="rect">
            <a:avLst/>
          </a:prstGeom>
          <a:noFill/>
          <a:ln>
            <a:noFill/>
          </a:ln>
          <a:extLst>
            <a:ext uri="{53640926-AAD7-44D8-BBD7-CCE9431645EC}">
              <a14:shadowObscured xmlns:a14="http://schemas.microsoft.com/office/drawing/2010/main"/>
            </a:ext>
          </a:extLst>
        </p:spPr>
      </p:pic>
      <p:sp>
        <p:nvSpPr>
          <p:cNvPr id="25" name="모서리가 둥근 직사각형 134"/>
          <p:cNvSpPr/>
          <p:nvPr/>
        </p:nvSpPr>
        <p:spPr>
          <a:xfrm>
            <a:off x="3277897" y="1484039"/>
            <a:ext cx="8624388" cy="1626760"/>
          </a:xfrm>
          <a:prstGeom prst="roundRect">
            <a:avLst>
              <a:gd name="adj" fmla="val 2456"/>
            </a:avLst>
          </a:prstGeom>
          <a:solidFill>
            <a:schemeClr val="tx2">
              <a:lumMod val="20000"/>
              <a:lumOff val="80000"/>
            </a:schemeClr>
          </a:solidFill>
          <a:ln w="12700" cmpd="sng">
            <a:solidFill>
              <a:schemeClr val="accent1">
                <a:shade val="50000"/>
              </a:schemeClr>
            </a:solidFill>
            <a:prstDash val="solid"/>
          </a:ln>
          <a:effectLst>
            <a:outerShdw blurRad="25400" dist="254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latinLnBrk="1">
              <a:lnSpc>
                <a:spcPct val="120000"/>
              </a:lnSpc>
            </a:pPr>
            <a:r>
              <a:rPr lang="en-GB" altLang="en-US" sz="1600" b="1" dirty="0">
                <a:solidFill>
                  <a:schemeClr val="tx1"/>
                </a:solidFill>
                <a:latin typeface="Calibri" panose="020F0502020204030204" pitchFamily="34" charset="0"/>
                <a:cs typeface="Calibri" panose="020F0502020204030204" pitchFamily="34" charset="0"/>
                <a:sym typeface="+mn-ea"/>
              </a:rPr>
              <a:t>Political Core Team</a:t>
            </a:r>
          </a:p>
          <a:p>
            <a:pPr marL="285750" indent="-285750" latinLnBrk="1">
              <a:lnSpc>
                <a:spcPct val="120000"/>
              </a:lnSpc>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Chaired by the Focal Point Minister, comprises of the  seven Ministers and Heads of Cooperation's</a:t>
            </a:r>
          </a:p>
          <a:p>
            <a:pPr marL="285750" indent="-285750" latinLnBrk="1">
              <a:lnSpc>
                <a:spcPct val="120000"/>
              </a:lnSpc>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Provides the overall supervisory role in the implementation of the SDGs in Uganda and the Permanent Secretaries of these ministries are involved in providing technical advice and ensuring that SDG implementation runs smoothly</a:t>
            </a:r>
            <a:endParaRPr lang="en-GB" altLang="en-US" sz="1600" dirty="0">
              <a:solidFill>
                <a:schemeClr val="tx1"/>
              </a:solidFill>
              <a:latin typeface="Calibri" panose="020F0502020204030204" pitchFamily="34" charset="0"/>
              <a:cs typeface="Calibri" panose="020F0502020204030204" pitchFamily="34" charset="0"/>
              <a:sym typeface="+mn-ea"/>
            </a:endParaRPr>
          </a:p>
        </p:txBody>
      </p:sp>
    </p:spTree>
    <p:extLst>
      <p:ext uri="{BB962C8B-B14F-4D97-AF65-F5344CB8AC3E}">
        <p14:creationId xmlns:p14="http://schemas.microsoft.com/office/powerpoint/2010/main" val="1964627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4827104" y="5276225"/>
            <a:ext cx="3686504" cy="365125"/>
          </a:xfrm>
          <a:solidFill>
            <a:schemeClr val="accent3">
              <a:lumMod val="40000"/>
              <a:lumOff val="60000"/>
            </a:schemeClr>
          </a:solidFill>
        </p:spPr>
        <p:txBody>
          <a:bodyPr/>
          <a:lstStyle/>
          <a:p>
            <a:r>
              <a:rPr lang="en-US" sz="1400" b="1" dirty="0">
                <a:latin typeface="Arial Black" panose="020B0A04020102020204" pitchFamily="34" charset="0"/>
              </a:rPr>
              <a:t>Symposium of Ethnic Minority Dialogue</a:t>
            </a:r>
          </a:p>
        </p:txBody>
      </p:sp>
      <p:sp>
        <p:nvSpPr>
          <p:cNvPr id="11" name="Title 2"/>
          <p:cNvSpPr txBox="1">
            <a:spLocks/>
          </p:cNvSpPr>
          <p:nvPr/>
        </p:nvSpPr>
        <p:spPr>
          <a:xfrm>
            <a:off x="105103" y="1"/>
            <a:ext cx="12192001" cy="858454"/>
          </a:xfrm>
          <a:prstGeom prst="rect">
            <a:avLst/>
          </a:prstGeom>
          <a:solidFill>
            <a:schemeClr val="tx2">
              <a:lumMod val="20000"/>
              <a:lumOff val="8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dirty="0">
                <a:solidFill>
                  <a:srgbClr val="00B0F0"/>
                </a:solidFill>
                <a:latin typeface="+mn-lt"/>
                <a:cs typeface="+mn-lt"/>
              </a:rPr>
              <a:t>3.0 Partnership</a:t>
            </a:r>
          </a:p>
          <a:p>
            <a:pPr algn="l"/>
            <a:r>
              <a:rPr lang="en-GB" sz="3200" b="1" dirty="0">
                <a:solidFill>
                  <a:srgbClr val="00B0F0"/>
                </a:solidFill>
                <a:latin typeface="+mn-lt"/>
                <a:cs typeface="+mn-lt"/>
              </a:rPr>
              <a:t>3.1Private Sector and CSOs</a:t>
            </a:r>
          </a:p>
        </p:txBody>
      </p:sp>
      <p:pic>
        <p:nvPicPr>
          <p:cNvPr id="12" name="Picture 11">
            <a:extLst>
              <a:ext uri="{FF2B5EF4-FFF2-40B4-BE49-F238E27FC236}">
                <a16:creationId xmlns:a16="http://schemas.microsoft.com/office/drawing/2014/main" id="{9ABCCA50-BBC5-4721-8124-EA9DF0828423}"/>
              </a:ext>
            </a:extLst>
          </p:cNvPr>
          <p:cNvPicPr/>
          <p:nvPr/>
        </p:nvPicPr>
        <p:blipFill rotWithShape="1">
          <a:blip r:embed="rId2"/>
          <a:srcRect b="33942"/>
          <a:stretch/>
        </p:blipFill>
        <p:spPr bwMode="auto">
          <a:xfrm>
            <a:off x="3487652" y="6518432"/>
            <a:ext cx="6894236" cy="330178"/>
          </a:xfrm>
          <a:prstGeom prst="rect">
            <a:avLst/>
          </a:prstGeom>
          <a:noFill/>
        </p:spPr>
      </p:pic>
      <p:pic>
        <p:nvPicPr>
          <p:cNvPr id="10" name="Picture 9"/>
          <p:cNvPicPr>
            <a:picLocks noChangeAspect="1"/>
          </p:cNvPicPr>
          <p:nvPr/>
        </p:nvPicPr>
        <p:blipFill rotWithShape="1">
          <a:blip r:embed="rId3"/>
          <a:srcRect t="69746"/>
          <a:stretch/>
        </p:blipFill>
        <p:spPr>
          <a:xfrm>
            <a:off x="6484815" y="319415"/>
            <a:ext cx="5042474" cy="2544786"/>
          </a:xfrm>
          <a:prstGeom prst="rect">
            <a:avLst/>
          </a:prstGeom>
        </p:spPr>
      </p:pic>
      <p:sp>
        <p:nvSpPr>
          <p:cNvPr id="3" name="Rectangle 2"/>
          <p:cNvSpPr/>
          <p:nvPr/>
        </p:nvSpPr>
        <p:spPr>
          <a:xfrm>
            <a:off x="70511" y="862796"/>
            <a:ext cx="5644489" cy="1277786"/>
          </a:xfrm>
          <a:prstGeom prst="rect">
            <a:avLst/>
          </a:prstGeom>
          <a:solidFill>
            <a:schemeClr val="accent6">
              <a:lumMod val="20000"/>
              <a:lumOff val="80000"/>
            </a:schemeClr>
          </a:solidFill>
        </p:spPr>
        <p:txBody>
          <a:bodyPr wrap="square">
            <a:spAutoFit/>
          </a:bodyPr>
          <a:lstStyle/>
          <a:p>
            <a:pPr marL="742950" indent="-285750" algn="just">
              <a:lnSpc>
                <a:spcPct val="107000"/>
              </a:lnSpc>
              <a:spcAft>
                <a:spcPts val="0"/>
              </a:spcAft>
              <a:buFont typeface="Wingdings" panose="05000000000000000000" pitchFamily="2" charset="2"/>
              <a:buChar char="q"/>
            </a:pPr>
            <a:r>
              <a:rPr lang="en-ZA" dirty="0">
                <a:latin typeface="Calibri" panose="020F0502020204030204" pitchFamily="34" charset="0"/>
                <a:ea typeface="Calibri" panose="020F0502020204030204" pitchFamily="34" charset="0"/>
                <a:cs typeface="Times New Roman" panose="02020603050405020304" pitchFamily="18" charset="0"/>
              </a:rPr>
              <a:t>Supporting the coordination structure for SDG implementation through National Task Force </a:t>
            </a:r>
          </a:p>
          <a:p>
            <a:pPr marL="742950" indent="-285750" algn="just">
              <a:lnSpc>
                <a:spcPct val="107000"/>
              </a:lnSpc>
              <a:spcAft>
                <a:spcPts val="0"/>
              </a:spcAft>
              <a:buFont typeface="Wingdings" panose="05000000000000000000" pitchFamily="2" charset="2"/>
              <a:buChar char="q"/>
            </a:pPr>
            <a:r>
              <a:rPr lang="en-ZA" dirty="0">
                <a:latin typeface="Calibri" panose="020F0502020204030204" pitchFamily="34" charset="0"/>
                <a:ea typeface="Calibri" panose="020F0502020204030204" pitchFamily="34" charset="0"/>
                <a:cs typeface="Times New Roman" panose="02020603050405020304" pitchFamily="18" charset="0"/>
              </a:rPr>
              <a:t>The private sector has also facilitated several dialogues aimed at advancing the SDGs.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t="11618" b="6476"/>
          <a:stretch/>
        </p:blipFill>
        <p:spPr>
          <a:xfrm>
            <a:off x="5105400" y="2864201"/>
            <a:ext cx="4052065" cy="2191845"/>
          </a:xfrm>
          <a:prstGeom prst="rect">
            <a:avLst/>
          </a:prstGeom>
        </p:spPr>
      </p:pic>
      <p:sp>
        <p:nvSpPr>
          <p:cNvPr id="4" name="Rectangle 3"/>
          <p:cNvSpPr/>
          <p:nvPr/>
        </p:nvSpPr>
        <p:spPr>
          <a:xfrm>
            <a:off x="0" y="2140582"/>
            <a:ext cx="4827104" cy="3416320"/>
          </a:xfrm>
          <a:prstGeom prst="rect">
            <a:avLst/>
          </a:prstGeom>
          <a:solidFill>
            <a:schemeClr val="accent3">
              <a:lumMod val="20000"/>
              <a:lumOff val="80000"/>
            </a:schemeClr>
          </a:solidFill>
        </p:spPr>
        <p:txBody>
          <a:bodyPr wrap="square">
            <a:spAutoFit/>
          </a:bodyPr>
          <a:lstStyle/>
          <a:p>
            <a:pPr marL="342900" indent="-342900" algn="just">
              <a:buFont typeface="Wingdings" panose="05000000000000000000" pitchFamily="2" charset="2"/>
              <a:buChar char="ü"/>
            </a:pPr>
            <a:r>
              <a:rPr lang="en-US" dirty="0"/>
              <a:t>The symposium on Ethnic Minority and Indigenous Peoples came up with a number of recommendations concerning targeted monitoring and reporting through statistics on ethnic minorities by Uganda Bureau of Statistics which will improve on their inclusion in the national Planning processes.</a:t>
            </a:r>
          </a:p>
          <a:p>
            <a:pPr algn="just"/>
            <a:endParaRPr lang="en-US" dirty="0"/>
          </a:p>
          <a:p>
            <a:pPr marL="342900" indent="-342900" algn="just">
              <a:buFont typeface="Wingdings" panose="05000000000000000000" pitchFamily="2" charset="2"/>
              <a:buChar char="ü"/>
            </a:pPr>
            <a:r>
              <a:rPr lang="en-US" dirty="0"/>
              <a:t>Person with Disabilities under the leadership of the National Council for Disability, have been very instrumental in the SDG implementation in Uganda</a:t>
            </a:r>
          </a:p>
        </p:txBody>
      </p:sp>
      <p:pic>
        <p:nvPicPr>
          <p:cNvPr id="13" name="Content Placeholder 9" descr="IMG-20200405-WA0077"/>
          <p:cNvPicPr>
            <a:picLocks noGrp="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bwMode="auto">
          <a:xfrm>
            <a:off x="9165291" y="2874077"/>
            <a:ext cx="2647864" cy="2191846"/>
          </a:xfrm>
          <a:prstGeom prst="rect">
            <a:avLst/>
          </a:prstGeom>
          <a:noFill/>
          <a:ln>
            <a:noFill/>
          </a:ln>
        </p:spPr>
      </p:pic>
      <p:sp>
        <p:nvSpPr>
          <p:cNvPr id="15" name="Slide Number Placeholder 8"/>
          <p:cNvSpPr txBox="1">
            <a:spLocks/>
          </p:cNvSpPr>
          <p:nvPr/>
        </p:nvSpPr>
        <p:spPr>
          <a:xfrm>
            <a:off x="8730143" y="5223221"/>
            <a:ext cx="3686504" cy="365125"/>
          </a:xfrm>
          <a:prstGeom prst="rect">
            <a:avLst/>
          </a:prstGeom>
          <a:solidFill>
            <a:schemeClr val="accent3">
              <a:lumMod val="40000"/>
              <a:lumOff val="60000"/>
            </a:schemeClr>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Black" panose="020B0A04020102020204" pitchFamily="34" charset="0"/>
              </a:rPr>
              <a:t>People with Disabilities Consultations</a:t>
            </a:r>
          </a:p>
        </p:txBody>
      </p:sp>
    </p:spTree>
    <p:extLst>
      <p:ext uri="{BB962C8B-B14F-4D97-AF65-F5344CB8AC3E}">
        <p14:creationId xmlns:p14="http://schemas.microsoft.com/office/powerpoint/2010/main" val="2047267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158BA13-34F0-4C1F-A780-E54E68CCE013}" type="slidenum">
              <a:rPr lang="en-US" smtClean="0"/>
              <a:t>8</a:t>
            </a:fld>
            <a:endParaRPr lang="en-US"/>
          </a:p>
        </p:txBody>
      </p:sp>
      <p:pic>
        <p:nvPicPr>
          <p:cNvPr id="8" name="Picture 7">
            <a:extLst>
              <a:ext uri="{FF2B5EF4-FFF2-40B4-BE49-F238E27FC236}">
                <a16:creationId xmlns:a16="http://schemas.microsoft.com/office/drawing/2014/main" id="{9ABCCA50-BBC5-4721-8124-EA9DF0828423}"/>
              </a:ext>
            </a:extLst>
          </p:cNvPr>
          <p:cNvPicPr/>
          <p:nvPr/>
        </p:nvPicPr>
        <p:blipFill rotWithShape="1">
          <a:blip r:embed="rId2"/>
          <a:srcRect b="33942"/>
          <a:stretch/>
        </p:blipFill>
        <p:spPr bwMode="auto">
          <a:xfrm>
            <a:off x="2520140" y="6477654"/>
            <a:ext cx="6894236" cy="330178"/>
          </a:xfrm>
          <a:prstGeom prst="rect">
            <a:avLst/>
          </a:prstGeom>
          <a:noFill/>
        </p:spPr>
      </p:pic>
      <p:sp>
        <p:nvSpPr>
          <p:cNvPr id="11" name="Title 2"/>
          <p:cNvSpPr txBox="1">
            <a:spLocks/>
          </p:cNvSpPr>
          <p:nvPr/>
        </p:nvSpPr>
        <p:spPr>
          <a:xfrm>
            <a:off x="431075" y="0"/>
            <a:ext cx="11303726" cy="5213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dirty="0">
                <a:solidFill>
                  <a:srgbClr val="00B0F0"/>
                </a:solidFill>
                <a:latin typeface="+mn-lt"/>
                <a:cs typeface="+mn-lt"/>
              </a:rPr>
              <a:t> 3.2 Faith Based Organisations: </a:t>
            </a:r>
            <a:r>
              <a:rPr lang="en-GB" sz="3200" b="1" dirty="0">
                <a:solidFill>
                  <a:srgbClr val="00B0F0"/>
                </a:solidFill>
                <a:cs typeface="+mn-lt"/>
              </a:rPr>
              <a:t>Inter Religious Council of Uganda</a:t>
            </a:r>
          </a:p>
        </p:txBody>
      </p:sp>
      <p:cxnSp>
        <p:nvCxnSpPr>
          <p:cNvPr id="10" name="Straight Connector 9">
            <a:extLst>
              <a:ext uri="{FF2B5EF4-FFF2-40B4-BE49-F238E27FC236}">
                <a16:creationId xmlns:a16="http://schemas.microsoft.com/office/drawing/2014/main" id="{0BD2678B-703B-4816-B555-CDC585AC0B40}"/>
              </a:ext>
            </a:extLst>
          </p:cNvPr>
          <p:cNvCxnSpPr/>
          <p:nvPr/>
        </p:nvCxnSpPr>
        <p:spPr>
          <a:xfrm flipV="1">
            <a:off x="141605" y="450579"/>
            <a:ext cx="11212195" cy="10795"/>
          </a:xfrm>
          <a:prstGeom prst="line">
            <a:avLst/>
          </a:prstGeom>
          <a:ln w="38100">
            <a:solidFill>
              <a:srgbClr val="5091CD"/>
            </a:solidFill>
          </a:ln>
        </p:spPr>
        <p:style>
          <a:lnRef idx="1">
            <a:schemeClr val="accent1"/>
          </a:lnRef>
          <a:fillRef idx="0">
            <a:schemeClr val="accent1"/>
          </a:fillRef>
          <a:effectRef idx="0">
            <a:schemeClr val="accent1"/>
          </a:effectRef>
          <a:fontRef idx="minor">
            <a:schemeClr val="tx1"/>
          </a:fontRef>
        </p:style>
      </p:cxnSp>
      <p:pic>
        <p:nvPicPr>
          <p:cNvPr id="14"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08255" y="534514"/>
            <a:ext cx="4216145" cy="2981763"/>
          </a:xfrm>
          <a:prstGeom prst="rect">
            <a:avLst/>
          </a:prstGeom>
        </p:spPr>
      </p:pic>
      <p:sp>
        <p:nvSpPr>
          <p:cNvPr id="15" name="TextBox 14"/>
          <p:cNvSpPr txBox="1"/>
          <p:nvPr/>
        </p:nvSpPr>
        <p:spPr>
          <a:xfrm>
            <a:off x="5029200" y="620854"/>
            <a:ext cx="6779622" cy="3785652"/>
          </a:xfrm>
          <a:prstGeom prst="rect">
            <a:avLst/>
          </a:prstGeom>
          <a:gradFill flip="none" rotWithShape="1">
            <a:gsLst>
              <a:gs pos="0">
                <a:srgbClr val="95C11F">
                  <a:tint val="66000"/>
                  <a:satMod val="160000"/>
                </a:srgbClr>
              </a:gs>
              <a:gs pos="50000">
                <a:srgbClr val="95C11F">
                  <a:tint val="44500"/>
                  <a:satMod val="160000"/>
                </a:srgbClr>
              </a:gs>
              <a:gs pos="100000">
                <a:srgbClr val="95C11F">
                  <a:tint val="23500"/>
                  <a:satMod val="160000"/>
                </a:srgbClr>
              </a:gs>
            </a:gsLst>
            <a:lin ang="5400000" scaled="1"/>
            <a:tileRect/>
          </a:gradFill>
          <a:ln>
            <a:solidFill>
              <a:schemeClr val="tx1"/>
            </a:solidFill>
          </a:ln>
        </p:spPr>
        <p:txBody>
          <a:bodyPr wrap="square" rtlCol="0">
            <a:spAutoFit/>
          </a:bodyPr>
          <a:lstStyle/>
          <a:p>
            <a:pPr algn="just"/>
            <a:r>
              <a:rPr lang="en-US" sz="2400" b="1" dirty="0"/>
              <a:t>Why the Religious Leaders and SDG Localization</a:t>
            </a:r>
          </a:p>
          <a:p>
            <a:pPr marL="342900" indent="-342900" algn="just">
              <a:buFont typeface="Wingdings" panose="05000000000000000000" pitchFamily="2" charset="2"/>
              <a:buChar char="ü"/>
            </a:pPr>
            <a:r>
              <a:rPr lang="en-US" sz="2400" dirty="0"/>
              <a:t>The acknowledgement of the served population of the important role that Faith Based Organizations  play in development assistance;</a:t>
            </a:r>
          </a:p>
          <a:p>
            <a:pPr marL="342900" indent="-342900" algn="just">
              <a:buFont typeface="Wingdings" panose="05000000000000000000" pitchFamily="2" charset="2"/>
              <a:buChar char="ü"/>
            </a:pPr>
            <a:r>
              <a:rPr lang="en-US" sz="2400" dirty="0"/>
              <a:t>Already existent participation in local, provincial, national and international advocacy scenarios;</a:t>
            </a:r>
          </a:p>
          <a:p>
            <a:pPr marL="342900" indent="-342900" algn="just">
              <a:buFont typeface="Wingdings" panose="05000000000000000000" pitchFamily="2" charset="2"/>
              <a:buChar char="ü"/>
            </a:pPr>
            <a:r>
              <a:rPr lang="en-US" sz="2400" dirty="0"/>
              <a:t>Long-term permanence in the territory gives confidence to the local communities;</a:t>
            </a:r>
          </a:p>
          <a:p>
            <a:pPr marL="342900" indent="-342900" algn="just">
              <a:buFont typeface="Wingdings" panose="05000000000000000000" pitchFamily="2" charset="2"/>
              <a:buChar char="ü"/>
            </a:pPr>
            <a:r>
              <a:rPr lang="en-US" sz="2400" dirty="0"/>
              <a:t>Faith Based Organizations  have ability to mobilize local resources.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25748" b="1"/>
          <a:stretch/>
        </p:blipFill>
        <p:spPr>
          <a:xfrm>
            <a:off x="431073" y="3469384"/>
            <a:ext cx="4293327" cy="3065630"/>
          </a:xfrm>
          <a:prstGeom prst="rect">
            <a:avLst/>
          </a:prstGeom>
        </p:spPr>
      </p:pic>
      <p:sp>
        <p:nvSpPr>
          <p:cNvPr id="16" name="Rectangle 15"/>
          <p:cNvSpPr/>
          <p:nvPr/>
        </p:nvSpPr>
        <p:spPr>
          <a:xfrm>
            <a:off x="5029200" y="4627429"/>
            <a:ext cx="6988463" cy="1200329"/>
          </a:xfrm>
          <a:prstGeom prst="rect">
            <a:avLst/>
          </a:prstGeom>
          <a:solidFill>
            <a:schemeClr val="bg2"/>
          </a:solidFill>
        </p:spPr>
        <p:txBody>
          <a:bodyPr wrap="square">
            <a:spAutoFit/>
          </a:bodyPr>
          <a:lstStyle/>
          <a:p>
            <a:pPr marL="285750" indent="-285750" algn="just">
              <a:buFont typeface="Wingdings" panose="05000000000000000000" pitchFamily="2" charset="2"/>
              <a:buChar char="Ø"/>
            </a:pPr>
            <a:r>
              <a:rPr lang="en-US" sz="2400" b="1" dirty="0"/>
              <a:t>An MOU is being worked on for partnership on SDG Localization between Inter-Religious Council  and Government of Uganda</a:t>
            </a:r>
          </a:p>
        </p:txBody>
      </p:sp>
      <p:sp>
        <p:nvSpPr>
          <p:cNvPr id="12" name="TextBox 11"/>
          <p:cNvSpPr txBox="1"/>
          <p:nvPr/>
        </p:nvSpPr>
        <p:spPr>
          <a:xfrm>
            <a:off x="447515" y="3070459"/>
            <a:ext cx="4145249" cy="553998"/>
          </a:xfrm>
          <a:prstGeom prst="rect">
            <a:avLst/>
          </a:prstGeom>
          <a:solidFill>
            <a:schemeClr val="tx2">
              <a:lumMod val="20000"/>
              <a:lumOff val="80000"/>
              <a:alpha val="60000"/>
            </a:schemeClr>
          </a:solidFill>
        </p:spPr>
        <p:txBody>
          <a:bodyPr wrap="square" rtlCol="0">
            <a:spAutoFit/>
          </a:bodyPr>
          <a:lstStyle/>
          <a:p>
            <a:pPr algn="ctr"/>
            <a:r>
              <a:rPr lang="en-GB" sz="1500" b="1" dirty="0">
                <a:solidFill>
                  <a:schemeClr val="bg2">
                    <a:lumMod val="10000"/>
                  </a:schemeClr>
                </a:solidFill>
                <a:latin typeface="Calibri" panose="020F0502020204030204" charset="0"/>
                <a:cs typeface="Calibri" panose="020F0502020204030204" charset="0"/>
              </a:rPr>
              <a:t> Above: Rt. Hon Justine K. Lumumba receiving a book during the interaction with Religious leaders</a:t>
            </a:r>
          </a:p>
        </p:txBody>
      </p:sp>
    </p:spTree>
    <p:extLst>
      <p:ext uri="{BB962C8B-B14F-4D97-AF65-F5344CB8AC3E}">
        <p14:creationId xmlns:p14="http://schemas.microsoft.com/office/powerpoint/2010/main" val="1998463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 y="597930"/>
            <a:ext cx="5638800" cy="5201016"/>
          </a:xfrm>
          <a:prstGeom prst="rect">
            <a:avLst/>
          </a:prstGeom>
          <a:solidFill>
            <a:schemeClr val="accent3">
              <a:lumMod val="40000"/>
              <a:lumOff val="6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t>The Youth Coalition for SDGs, under the auspices of the SDG Secretariat, brings together more than 30 youth-led organizations and companies; </a:t>
            </a:r>
          </a:p>
          <a:p>
            <a:pPr algn="l"/>
            <a:r>
              <a:rPr lang="en-US" sz="2000" dirty="0"/>
              <a:t>- Engagement with various groups, including at the  highest Government levels, to share views &amp; engage in SDGs implementation</a:t>
            </a:r>
          </a:p>
          <a:p>
            <a:pPr algn="l"/>
            <a:r>
              <a:rPr lang="en-US" sz="2000" dirty="0"/>
              <a:t>- One Million SDG Solutions Innovation Challenge</a:t>
            </a:r>
          </a:p>
          <a:p>
            <a:pPr algn="l"/>
            <a:r>
              <a:rPr lang="en-US" sz="2000" dirty="0"/>
              <a:t>- Outreach activities to raise awareness e.g. through flash mobs across the country</a:t>
            </a:r>
          </a:p>
          <a:p>
            <a:pPr algn="l"/>
            <a:r>
              <a:rPr lang="en-US" sz="2000" dirty="0"/>
              <a:t>- Organization of events around international days to raise community awareness on SDGs</a:t>
            </a:r>
          </a:p>
          <a:p>
            <a:pPr algn="l"/>
            <a:r>
              <a:rPr lang="en-US" sz="2000" dirty="0"/>
              <a:t>- Participation in radio and media talk shows</a:t>
            </a:r>
          </a:p>
          <a:p>
            <a:pPr algn="l"/>
            <a:endParaRPr lang="en-US" sz="2200" dirty="0"/>
          </a:p>
          <a:p>
            <a:pPr algn="l"/>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p:txBody>
      </p:sp>
      <p:pic>
        <p:nvPicPr>
          <p:cNvPr id="4" name="Picture 3" descr="C:\Users\HP\Desktop\tina\IMG-20210210-WA0061.jpg"/>
          <p:cNvPicPr/>
          <p:nvPr/>
        </p:nvPicPr>
        <p:blipFill rotWithShape="1">
          <a:blip r:embed="rId2">
            <a:extLst>
              <a:ext uri="{28A0092B-C50C-407E-A947-70E740481C1C}">
                <a14:useLocalDpi xmlns:a14="http://schemas.microsoft.com/office/drawing/2010/main" val="0"/>
              </a:ext>
            </a:extLst>
          </a:blip>
          <a:srcRect t="15588" b="16256"/>
          <a:stretch/>
        </p:blipFill>
        <p:spPr bwMode="auto">
          <a:xfrm>
            <a:off x="6145171" y="315644"/>
            <a:ext cx="5921829" cy="2704064"/>
          </a:xfrm>
          <a:prstGeom prst="rect">
            <a:avLst/>
          </a:prstGeom>
          <a:noFill/>
          <a:ln>
            <a:noFill/>
          </a:ln>
        </p:spPr>
      </p:pic>
      <p:sp>
        <p:nvSpPr>
          <p:cNvPr id="5" name="TextBox 4"/>
          <p:cNvSpPr txBox="1"/>
          <p:nvPr/>
        </p:nvSpPr>
        <p:spPr>
          <a:xfrm>
            <a:off x="6391020" y="2991189"/>
            <a:ext cx="5430130" cy="307777"/>
          </a:xfrm>
          <a:prstGeom prst="rect">
            <a:avLst/>
          </a:prstGeom>
          <a:noFill/>
        </p:spPr>
        <p:txBody>
          <a:bodyPr wrap="square" rtlCol="0">
            <a:spAutoFit/>
          </a:bodyPr>
          <a:lstStyle/>
          <a:p>
            <a:pPr algn="ctr"/>
            <a:r>
              <a:rPr lang="en-US" sz="1400" b="1" i="1" dirty="0"/>
              <a:t>Youth Coalition members after a meeting with President Museveni </a:t>
            </a:r>
          </a:p>
        </p:txBody>
      </p:sp>
      <p:pic>
        <p:nvPicPr>
          <p:cNvPr id="7" name="Picture 6" descr="C:\Users\HP\Desktop\tina\IMG-20210218-WA0137.jpg"/>
          <p:cNvPicPr/>
          <p:nvPr/>
        </p:nvPicPr>
        <p:blipFill>
          <a:blip r:embed="rId3">
            <a:extLst>
              <a:ext uri="{28A0092B-C50C-407E-A947-70E740481C1C}">
                <a14:useLocalDpi xmlns:a14="http://schemas.microsoft.com/office/drawing/2010/main" val="0"/>
              </a:ext>
            </a:extLst>
          </a:blip>
          <a:srcRect/>
          <a:stretch>
            <a:fillRect/>
          </a:stretch>
        </p:blipFill>
        <p:spPr bwMode="auto">
          <a:xfrm>
            <a:off x="6410898" y="3269054"/>
            <a:ext cx="2988635" cy="2303780"/>
          </a:xfrm>
          <a:prstGeom prst="rect">
            <a:avLst/>
          </a:prstGeom>
          <a:noFill/>
          <a:ln>
            <a:noFill/>
          </a:ln>
        </p:spPr>
      </p:pic>
      <p:sp>
        <p:nvSpPr>
          <p:cNvPr id="8" name="TextBox 7"/>
          <p:cNvSpPr txBox="1"/>
          <p:nvPr/>
        </p:nvSpPr>
        <p:spPr>
          <a:xfrm>
            <a:off x="6629400" y="5572834"/>
            <a:ext cx="4495800" cy="523220"/>
          </a:xfrm>
          <a:prstGeom prst="rect">
            <a:avLst/>
          </a:prstGeom>
          <a:noFill/>
        </p:spPr>
        <p:txBody>
          <a:bodyPr wrap="square" rtlCol="0">
            <a:spAutoFit/>
          </a:bodyPr>
          <a:lstStyle/>
          <a:p>
            <a:pPr algn="ctr"/>
            <a:r>
              <a:rPr lang="en-US" sz="1400" b="1" i="1" dirty="0"/>
              <a:t>Youth Coalition members during a visit to the Presidential Demonstration Farm in </a:t>
            </a:r>
            <a:r>
              <a:rPr lang="en-US" sz="1400" b="1" i="1" dirty="0" err="1"/>
              <a:t>Kawumu</a:t>
            </a:r>
            <a:r>
              <a:rPr lang="en-US" sz="1400" b="1" i="1" dirty="0"/>
              <a:t> </a:t>
            </a:r>
          </a:p>
        </p:txBody>
      </p:sp>
      <p:sp>
        <p:nvSpPr>
          <p:cNvPr id="9" name="Title 2"/>
          <p:cNvSpPr txBox="1">
            <a:spLocks/>
          </p:cNvSpPr>
          <p:nvPr/>
        </p:nvSpPr>
        <p:spPr>
          <a:xfrm>
            <a:off x="16041" y="-142336"/>
            <a:ext cx="12192001" cy="6746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dirty="0">
                <a:solidFill>
                  <a:srgbClr val="00B0F0"/>
                </a:solidFill>
                <a:latin typeface="+mn-lt"/>
                <a:cs typeface="+mn-lt"/>
              </a:rPr>
              <a:t>3.3 The Youth Coalition for SDGs </a:t>
            </a:r>
          </a:p>
        </p:txBody>
      </p:sp>
      <p:sp>
        <p:nvSpPr>
          <p:cNvPr id="10" name="Slide Number Placeholder 9"/>
          <p:cNvSpPr>
            <a:spLocks noGrp="1"/>
          </p:cNvSpPr>
          <p:nvPr>
            <p:ph type="sldNum" sz="quarter" idx="12"/>
          </p:nvPr>
        </p:nvSpPr>
        <p:spPr/>
        <p:txBody>
          <a:bodyPr/>
          <a:lstStyle/>
          <a:p>
            <a:fld id="{1550E0CB-1368-469C-89D9-B9FD368174EF}" type="slidenum">
              <a:rPr lang="en-US" smtClean="0"/>
              <a:t>9</a:t>
            </a:fld>
            <a:endParaRPr lang="en-US"/>
          </a:p>
        </p:txBody>
      </p:sp>
      <p:pic>
        <p:nvPicPr>
          <p:cNvPr id="11" name="Picture 10"/>
          <p:cNvPicPr/>
          <p:nvPr/>
        </p:nvPicPr>
        <p:blipFill rotWithShape="1">
          <a:blip r:embed="rId4" cstate="print">
            <a:extLst>
              <a:ext uri="{28A0092B-C50C-407E-A947-70E740481C1C}">
                <a14:useLocalDpi xmlns:a14="http://schemas.microsoft.com/office/drawing/2010/main" val="0"/>
              </a:ext>
            </a:extLst>
          </a:blip>
          <a:srcRect r="30066"/>
          <a:stretch/>
        </p:blipFill>
        <p:spPr bwMode="auto">
          <a:xfrm>
            <a:off x="9429350" y="3295653"/>
            <a:ext cx="2865119" cy="23037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1243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1099</Words>
  <Application>Microsoft Office PowerPoint</Application>
  <PresentationFormat>Widescreen</PresentationFormat>
  <Paragraphs>118</Paragraphs>
  <Slides>11</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Malgun Gothic</vt:lpstr>
      <vt:lpstr>Arial</vt:lpstr>
      <vt:lpstr>Arial Black</vt:lpstr>
      <vt:lpstr>Bauhaus 93</vt:lpstr>
      <vt:lpstr>Book Antiqua</vt:lpstr>
      <vt:lpstr>Calibri</vt:lpstr>
      <vt:lpstr>Calibri Light</vt:lpstr>
      <vt:lpstr>Symbol</vt:lpstr>
      <vt:lpstr>Times New Roman</vt:lpstr>
      <vt:lpstr>Wingdings</vt:lpstr>
      <vt:lpstr>Office Theme</vt:lpstr>
      <vt:lpstr>Custom Design</vt:lpstr>
      <vt:lpstr>PowerPoint Presentation</vt:lpstr>
      <vt:lpstr>Presentation outline </vt:lpstr>
      <vt:lpstr>PowerPoint Presentation</vt:lpstr>
      <vt:lpstr>2.0 Uganda’s National  SDG Coordination Framework</vt:lpstr>
      <vt:lpstr>PowerPoint Presentation</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Sampson Osei</dc:creator>
  <cp:lastModifiedBy>Benedicte Francoise Niviere</cp:lastModifiedBy>
  <cp:revision>47</cp:revision>
  <dcterms:created xsi:type="dcterms:W3CDTF">2020-08-29T14:30:51Z</dcterms:created>
  <dcterms:modified xsi:type="dcterms:W3CDTF">2022-04-14T16:28:18Z</dcterms:modified>
</cp:coreProperties>
</file>