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8"/>
  </p:notesMasterIdLst>
  <p:handoutMasterIdLst>
    <p:handoutMasterId r:id="rId19"/>
  </p:handoutMasterIdLst>
  <p:sldIdLst>
    <p:sldId id="256" r:id="rId3"/>
    <p:sldId id="343" r:id="rId4"/>
    <p:sldId id="345" r:id="rId5"/>
    <p:sldId id="346" r:id="rId6"/>
    <p:sldId id="314" r:id="rId7"/>
    <p:sldId id="326" r:id="rId8"/>
    <p:sldId id="335" r:id="rId9"/>
    <p:sldId id="336" r:id="rId10"/>
    <p:sldId id="341" r:id="rId11"/>
    <p:sldId id="337" r:id="rId12"/>
    <p:sldId id="311" r:id="rId13"/>
    <p:sldId id="330" r:id="rId14"/>
    <p:sldId id="332" r:id="rId15"/>
    <p:sldId id="344" r:id="rId16"/>
    <p:sldId id="34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DF61BC-D0FE-41B6-82A2-9FCB63107248}">
          <p14:sldIdLst>
            <p14:sldId id="256"/>
            <p14:sldId id="343"/>
            <p14:sldId id="345"/>
            <p14:sldId id="346"/>
            <p14:sldId id="314"/>
            <p14:sldId id="326"/>
            <p14:sldId id="335"/>
            <p14:sldId id="336"/>
            <p14:sldId id="341"/>
            <p14:sldId id="337"/>
            <p14:sldId id="311"/>
            <p14:sldId id="330"/>
            <p14:sldId id="332"/>
            <p14:sldId id="344"/>
            <p14:sldId id="34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D602D"/>
    <a:srgbClr val="FF9900"/>
    <a:srgbClr val="CCFF99"/>
    <a:srgbClr val="E0CE48"/>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p:restoredTop sz="94659"/>
  </p:normalViewPr>
  <p:slideViewPr>
    <p:cSldViewPr>
      <p:cViewPr varScale="1">
        <p:scale>
          <a:sx n="72" d="100"/>
          <a:sy n="72" d="100"/>
        </p:scale>
        <p:origin x="636" y="54"/>
      </p:cViewPr>
      <p:guideLst>
        <p:guide orient="horz" pos="2160"/>
        <p:guide pos="3840"/>
      </p:guideLst>
    </p:cSldViewPr>
  </p:slideViewPr>
  <p:notesTextViewPr>
    <p:cViewPr>
      <p:scale>
        <a:sx n="1" d="1"/>
        <a:sy n="1" d="1"/>
      </p:scale>
      <p:origin x="0" y="0"/>
    </p:cViewPr>
  </p:notesTextViewPr>
  <p:notesViewPr>
    <p:cSldViewPr>
      <p:cViewPr varScale="1">
        <p:scale>
          <a:sx n="45" d="100"/>
          <a:sy n="45" d="100"/>
        </p:scale>
        <p:origin x="27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Sheet2!$B$10</c:f>
              <c:strCache>
                <c:ptCount val="1"/>
                <c:pt idx="0">
                  <c:v>Unsentenced Detainees as % of Total Prison Population</c:v>
                </c:pt>
              </c:strCache>
            </c:strRef>
          </c:tx>
          <c:spPr>
            <a:ln w="28564" cap="rnd" cmpd="sng" algn="ctr">
              <a:solidFill>
                <a:schemeClr val="accent1"/>
              </a:solidFill>
              <a:prstDash val="solid"/>
              <a:round/>
            </a:ln>
            <a:effectLst/>
          </c:spPr>
          <c:marker>
            <c:symbol val="circle"/>
            <c:size val="4"/>
            <c:spPr>
              <a:solidFill>
                <a:schemeClr val="accent1"/>
              </a:solidFill>
              <a:ln w="9521" cap="flat" cmpd="sng" algn="ctr">
                <a:solidFill>
                  <a:schemeClr val="accent1"/>
                </a:solidFill>
                <a:prstDash val="solid"/>
                <a:round/>
              </a:ln>
              <a:effectLst/>
            </c:spPr>
          </c:marker>
          <c:dLbls>
            <c:spPr>
              <a:noFill/>
              <a:ln w="25390">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Sheet2!$C$9:$G$9</c:f>
              <c:numCache>
                <c:formatCode>General</c:formatCode>
                <c:ptCount val="5"/>
                <c:pt idx="0">
                  <c:v>2015</c:v>
                </c:pt>
                <c:pt idx="1">
                  <c:v>2016</c:v>
                </c:pt>
                <c:pt idx="2">
                  <c:v>2017</c:v>
                </c:pt>
                <c:pt idx="3">
                  <c:v>2018</c:v>
                </c:pt>
                <c:pt idx="4">
                  <c:v>2019</c:v>
                </c:pt>
              </c:numCache>
            </c:numRef>
          </c:cat>
          <c:val>
            <c:numRef>
              <c:f>Sheet2!$C$10:$G$10</c:f>
              <c:numCache>
                <c:formatCode>0.0</c:formatCode>
                <c:ptCount val="5"/>
                <c:pt idx="0">
                  <c:v>62.037871956717801</c:v>
                </c:pt>
                <c:pt idx="1">
                  <c:v>72.030651340996201</c:v>
                </c:pt>
                <c:pt idx="2">
                  <c:v>61.2200435729847</c:v>
                </c:pt>
                <c:pt idx="3">
                  <c:v>43.910256410256402</c:v>
                </c:pt>
                <c:pt idx="4">
                  <c:v>47.820163487738398</c:v>
                </c:pt>
              </c:numCache>
            </c:numRef>
          </c:val>
          <c:smooth val="0"/>
          <c:extLst>
            <c:ext xmlns:c16="http://schemas.microsoft.com/office/drawing/2014/chart" uri="{C3380CC4-5D6E-409C-BE32-E72D297353CC}">
              <c16:uniqueId val="{00000000-ED17-4B39-960A-93411B4178F2}"/>
            </c:ext>
          </c:extLst>
        </c:ser>
        <c:dLbls>
          <c:showLegendKey val="0"/>
          <c:showVal val="0"/>
          <c:showCatName val="0"/>
          <c:showSerName val="0"/>
          <c:showPercent val="0"/>
          <c:showBubbleSize val="0"/>
        </c:dLbls>
        <c:marker val="1"/>
        <c:smooth val="0"/>
        <c:axId val="235286912"/>
        <c:axId val="235288832"/>
      </c:lineChart>
      <c:catAx>
        <c:axId val="235286912"/>
        <c:scaling>
          <c:orientation val="minMax"/>
        </c:scaling>
        <c:delete val="0"/>
        <c:axPos val="b"/>
        <c:numFmt formatCode="General" sourceLinked="1"/>
        <c:majorTickMark val="none"/>
        <c:minorTickMark val="none"/>
        <c:tickLblPos val="nextTo"/>
        <c:spPr>
          <a:noFill/>
          <a:ln w="9521"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235288832"/>
        <c:crosses val="autoZero"/>
        <c:auto val="1"/>
        <c:lblAlgn val="ctr"/>
        <c:lblOffset val="100"/>
        <c:noMultiLvlLbl val="0"/>
      </c:catAx>
      <c:valAx>
        <c:axId val="235288832"/>
        <c:scaling>
          <c:orientation val="minMax"/>
        </c:scaling>
        <c:delete val="0"/>
        <c:axPos val="l"/>
        <c:majorGridlines>
          <c:spPr>
            <a:ln w="9521" cap="flat" cmpd="sng" algn="ctr">
              <a:solidFill>
                <a:schemeClr val="tx1">
                  <a:lumMod val="15000"/>
                  <a:lumOff val="85000"/>
                </a:schemeClr>
              </a:solidFill>
              <a:prstDash val="solid"/>
              <a:round/>
            </a:ln>
            <a:effectLst/>
          </c:spPr>
        </c:majorGridlines>
        <c:numFmt formatCode="0.0" sourceLinked="1"/>
        <c:majorTickMark val="none"/>
        <c:minorTickMark val="none"/>
        <c:tickLblPos val="nextTo"/>
        <c:spPr>
          <a:ln w="6348" cap="flat" cmpd="sng" algn="ctr">
            <a:noFill/>
            <a:prstDash val="solid"/>
            <a:round/>
          </a:ln>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235286912"/>
        <c:crosses val="autoZero"/>
        <c:crossBetween val="between"/>
      </c:valAx>
      <c:spPr>
        <a:noFill/>
        <a:ln w="25390">
          <a:noFill/>
        </a:ln>
      </c:spPr>
    </c:plotArea>
    <c:plotVisOnly val="1"/>
    <c:dispBlanksAs val="gap"/>
    <c:showDLblsOverMax val="0"/>
  </c:chart>
  <c:spPr>
    <a:solidFill>
      <a:schemeClr val="bg1"/>
    </a:solidFill>
    <a:ln w="9521" cap="flat" cmpd="sng" algn="ctr">
      <a:solidFill>
        <a:schemeClr val="tx1">
          <a:lumMod val="15000"/>
          <a:lumOff val="85000"/>
        </a:schemeClr>
      </a:solidFill>
      <a:round/>
    </a:ln>
    <a:effectLst/>
  </c:spPr>
  <c:txPr>
    <a:bodyPr/>
    <a:lstStyle/>
    <a:p>
      <a:pPr>
        <a:defRPr lang="en-US"/>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F81BD"/>
            </a:solidFill>
            <a:ln w="25387">
              <a:noFill/>
            </a:ln>
          </c:spPr>
          <c:invertIfNegative val="0"/>
          <c:dLbls>
            <c:spPr>
              <a:noFill/>
              <a:ln w="25387">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Sheet1!$A$45:$A$47</c:f>
              <c:strCache>
                <c:ptCount val="3"/>
                <c:pt idx="0">
                  <c:v>National</c:v>
                </c:pt>
                <c:pt idx="1">
                  <c:v>Urban</c:v>
                </c:pt>
                <c:pt idx="2">
                  <c:v>Rural</c:v>
                </c:pt>
              </c:strCache>
            </c:strRef>
          </c:cat>
          <c:val>
            <c:numRef>
              <c:f>Sheet1!$B$45:$B$47</c:f>
              <c:numCache>
                <c:formatCode>General</c:formatCode>
                <c:ptCount val="3"/>
                <c:pt idx="0">
                  <c:v>60.3</c:v>
                </c:pt>
                <c:pt idx="1">
                  <c:v>76.400000000000006</c:v>
                </c:pt>
                <c:pt idx="2">
                  <c:v>26.8</c:v>
                </c:pt>
              </c:numCache>
            </c:numRef>
          </c:val>
          <c:extLst>
            <c:ext xmlns:c16="http://schemas.microsoft.com/office/drawing/2014/chart" uri="{C3380CC4-5D6E-409C-BE32-E72D297353CC}">
              <c16:uniqueId val="{00000000-8379-4027-9184-336641A32A37}"/>
            </c:ext>
          </c:extLst>
        </c:ser>
        <c:dLbls>
          <c:showLegendKey val="0"/>
          <c:showVal val="0"/>
          <c:showCatName val="0"/>
          <c:showSerName val="0"/>
          <c:showPercent val="0"/>
          <c:showBubbleSize val="0"/>
        </c:dLbls>
        <c:gapWidth val="219"/>
        <c:overlap val="-27"/>
        <c:axId val="233430016"/>
        <c:axId val="233460480"/>
      </c:barChart>
      <c:catAx>
        <c:axId val="233430016"/>
        <c:scaling>
          <c:orientation val="minMax"/>
        </c:scaling>
        <c:delete val="0"/>
        <c:axPos val="b"/>
        <c:numFmt formatCode="General" sourceLinked="1"/>
        <c:majorTickMark val="none"/>
        <c:minorTickMark val="none"/>
        <c:tickLblPos val="nextTo"/>
        <c:spPr>
          <a:noFill/>
          <a:ln w="9513"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en-US" sz="1200" b="1" i="0" u="none" strike="noStrike" kern="1200" baseline="0">
                <a:solidFill>
                  <a:schemeClr val="tx1">
                    <a:lumMod val="65000"/>
                    <a:lumOff val="35000"/>
                  </a:schemeClr>
                </a:solidFill>
                <a:latin typeface="+mn-lt"/>
                <a:ea typeface="+mn-ea"/>
                <a:cs typeface="+mn-cs"/>
              </a:defRPr>
            </a:pPr>
            <a:endParaRPr lang="en-US"/>
          </a:p>
        </c:txPr>
        <c:crossAx val="233460480"/>
        <c:crosses val="autoZero"/>
        <c:auto val="1"/>
        <c:lblAlgn val="ctr"/>
        <c:lblOffset val="100"/>
        <c:noMultiLvlLbl val="0"/>
      </c:catAx>
      <c:valAx>
        <c:axId val="233460480"/>
        <c:scaling>
          <c:orientation val="minMax"/>
        </c:scaling>
        <c:delete val="0"/>
        <c:axPos val="l"/>
        <c:numFmt formatCode="General" sourceLinked="1"/>
        <c:majorTickMark val="none"/>
        <c:minorTickMark val="none"/>
        <c:tickLblPos val="nextTo"/>
        <c:spPr>
          <a:ln w="9520" cap="flat" cmpd="sng" algn="ctr">
            <a:noFill/>
            <a:prstDash val="solid"/>
            <a:round/>
          </a:ln>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233430016"/>
        <c:crosses val="autoZero"/>
        <c:crossBetween val="between"/>
      </c:valAx>
      <c:spPr>
        <a:noFill/>
        <a:ln w="25387">
          <a:noFill/>
        </a:ln>
      </c:spPr>
    </c:plotArea>
    <c:plotVisOnly val="1"/>
    <c:dispBlanksAs val="gap"/>
    <c:showDLblsOverMax val="0"/>
  </c:chart>
  <c:spPr>
    <a:solidFill>
      <a:schemeClr val="bg1"/>
    </a:solidFill>
    <a:ln w="9513" cap="flat" cmpd="sng" algn="ctr">
      <a:solidFill>
        <a:schemeClr val="tx1">
          <a:lumMod val="15000"/>
          <a:lumOff val="85000"/>
        </a:schemeClr>
      </a:solidFill>
      <a:round/>
    </a:ln>
    <a:effectLst/>
  </c:spPr>
  <c:txPr>
    <a:bodyPr/>
    <a:lstStyle/>
    <a:p>
      <a:pPr>
        <a:defRPr lang="en-US"/>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96F64-4377-4A9E-80F2-AA80FBB0A674}" type="doc">
      <dgm:prSet loTypeId="urn:microsoft.com/office/officeart/2005/8/layout/StepDownProcess" loCatId="process" qsTypeId="urn:microsoft.com/office/officeart/2005/8/quickstyle/simple5" qsCatId="simple" csTypeId="urn:microsoft.com/office/officeart/2005/8/colors/accent1_2" csCatId="accent1" phldr="1"/>
      <dgm:spPr/>
      <dgm:t>
        <a:bodyPr/>
        <a:lstStyle/>
        <a:p>
          <a:endParaRPr lang="en-US"/>
        </a:p>
      </dgm:t>
    </dgm:pt>
    <dgm:pt modelId="{3934D6DB-D6C5-416D-9777-EE3C64A0B75C}">
      <dgm:prSet phldrT="[Text]"/>
      <dgm:spPr/>
      <dgm:t>
        <a:bodyPr/>
        <a:lstStyle/>
        <a:p>
          <a:r>
            <a:rPr lang="en-US" dirty="0"/>
            <a:t>Committees Set up</a:t>
          </a:r>
        </a:p>
      </dgm:t>
    </dgm:pt>
    <dgm:pt modelId="{AF379148-A978-4DB5-A5D9-58057B49ADEF}" type="parTrans" cxnId="{537A29BD-C969-4623-BFA3-5C91F0915BC0}">
      <dgm:prSet/>
      <dgm:spPr/>
      <dgm:t>
        <a:bodyPr/>
        <a:lstStyle/>
        <a:p>
          <a:endParaRPr lang="en-US"/>
        </a:p>
      </dgm:t>
    </dgm:pt>
    <dgm:pt modelId="{A1BF67F7-9D9E-44B3-98C9-43E9F134477E}" type="sibTrans" cxnId="{537A29BD-C969-4623-BFA3-5C91F0915BC0}">
      <dgm:prSet/>
      <dgm:spPr/>
      <dgm:t>
        <a:bodyPr/>
        <a:lstStyle/>
        <a:p>
          <a:endParaRPr lang="en-US"/>
        </a:p>
      </dgm:t>
    </dgm:pt>
    <dgm:pt modelId="{75375894-5EEE-4E8D-AF05-0CBAAB4FA228}">
      <dgm:prSet phldrT="[Text]" custT="1"/>
      <dgm:spPr/>
      <dgm:t>
        <a:bodyPr/>
        <a:lstStyle/>
        <a:p>
          <a:r>
            <a:rPr lang="en-US" sz="1800" dirty="0"/>
            <a:t>Coordinating Committee</a:t>
          </a:r>
        </a:p>
      </dgm:t>
    </dgm:pt>
    <dgm:pt modelId="{D045F9A9-CE35-498C-8F80-865ED9279ACF}" type="parTrans" cxnId="{9C10EBE4-7960-476D-8189-9DC1D9FFA0B6}">
      <dgm:prSet/>
      <dgm:spPr/>
      <dgm:t>
        <a:bodyPr/>
        <a:lstStyle/>
        <a:p>
          <a:endParaRPr lang="en-US"/>
        </a:p>
      </dgm:t>
    </dgm:pt>
    <dgm:pt modelId="{9C43CDDD-A517-4125-9462-36AA1042E796}" type="sibTrans" cxnId="{9C10EBE4-7960-476D-8189-9DC1D9FFA0B6}">
      <dgm:prSet/>
      <dgm:spPr/>
      <dgm:t>
        <a:bodyPr/>
        <a:lstStyle/>
        <a:p>
          <a:endParaRPr lang="en-US"/>
        </a:p>
      </dgm:t>
    </dgm:pt>
    <dgm:pt modelId="{2DD14BE6-7C30-4540-B8F3-AC91587E5149}">
      <dgm:prSet phldrT="[Text]"/>
      <dgm:spPr/>
      <dgm:t>
        <a:bodyPr/>
        <a:lstStyle/>
        <a:p>
          <a:r>
            <a:rPr lang="en-US" dirty="0"/>
            <a:t>Consultations </a:t>
          </a:r>
        </a:p>
      </dgm:t>
    </dgm:pt>
    <dgm:pt modelId="{093FDD31-647C-4400-8A94-E171073B9793}" type="parTrans" cxnId="{2C07F6D4-EF68-4F3D-B63D-B0DA7A8FEBF1}">
      <dgm:prSet/>
      <dgm:spPr/>
      <dgm:t>
        <a:bodyPr/>
        <a:lstStyle/>
        <a:p>
          <a:endParaRPr lang="en-US"/>
        </a:p>
      </dgm:t>
    </dgm:pt>
    <dgm:pt modelId="{36B14682-AC7C-46FC-AC47-B71F0E968A24}" type="sibTrans" cxnId="{2C07F6D4-EF68-4F3D-B63D-B0DA7A8FEBF1}">
      <dgm:prSet/>
      <dgm:spPr/>
      <dgm:t>
        <a:bodyPr/>
        <a:lstStyle/>
        <a:p>
          <a:endParaRPr lang="en-US"/>
        </a:p>
      </dgm:t>
    </dgm:pt>
    <dgm:pt modelId="{8D5F3DF3-630D-4019-AD19-94748A5D0347}">
      <dgm:prSet phldrT="[Text]" custT="1"/>
      <dgm:spPr/>
      <dgm:t>
        <a:bodyPr/>
        <a:lstStyle/>
        <a:p>
          <a:r>
            <a:rPr lang="en-US" sz="1800" dirty="0"/>
            <a:t>National </a:t>
          </a:r>
        </a:p>
      </dgm:t>
    </dgm:pt>
    <dgm:pt modelId="{CE5DC2FC-B1B2-4335-97A4-1A157ED46729}" type="parTrans" cxnId="{9707827F-AD7D-4E70-9C5A-EEF02301DB06}">
      <dgm:prSet/>
      <dgm:spPr/>
      <dgm:t>
        <a:bodyPr/>
        <a:lstStyle/>
        <a:p>
          <a:endParaRPr lang="en-US"/>
        </a:p>
      </dgm:t>
    </dgm:pt>
    <dgm:pt modelId="{24F9556E-A468-40D9-80CB-45DD4891AE90}" type="sibTrans" cxnId="{9707827F-AD7D-4E70-9C5A-EEF02301DB06}">
      <dgm:prSet/>
      <dgm:spPr/>
      <dgm:t>
        <a:bodyPr/>
        <a:lstStyle/>
        <a:p>
          <a:endParaRPr lang="en-US"/>
        </a:p>
      </dgm:t>
    </dgm:pt>
    <dgm:pt modelId="{D2A3B9E2-5D95-4AC6-A44C-86668B356101}">
      <dgm:prSet phldrT="[Text]"/>
      <dgm:spPr/>
      <dgm:t>
        <a:bodyPr/>
        <a:lstStyle/>
        <a:p>
          <a:r>
            <a:rPr lang="en-US" dirty="0"/>
            <a:t>Report</a:t>
          </a:r>
        </a:p>
      </dgm:t>
    </dgm:pt>
    <dgm:pt modelId="{9C0C4FB9-E503-4D75-BFEE-BEF9015DAB09}" type="parTrans" cxnId="{F14AF23B-5A9D-4BC1-BC89-90D3D45332AA}">
      <dgm:prSet/>
      <dgm:spPr/>
      <dgm:t>
        <a:bodyPr/>
        <a:lstStyle/>
        <a:p>
          <a:endParaRPr lang="en-US"/>
        </a:p>
      </dgm:t>
    </dgm:pt>
    <dgm:pt modelId="{9B4050E0-9048-46D0-935C-7EF2965AA0DA}" type="sibTrans" cxnId="{F14AF23B-5A9D-4BC1-BC89-90D3D45332AA}">
      <dgm:prSet/>
      <dgm:spPr/>
      <dgm:t>
        <a:bodyPr/>
        <a:lstStyle/>
        <a:p>
          <a:endParaRPr lang="en-US"/>
        </a:p>
      </dgm:t>
    </dgm:pt>
    <dgm:pt modelId="{BAC79CD7-C442-444C-967E-9E2BDF437B11}">
      <dgm:prSet phldrT="[Text]" custT="1"/>
      <dgm:spPr/>
      <dgm:t>
        <a:bodyPr/>
        <a:lstStyle/>
        <a:p>
          <a:r>
            <a:rPr lang="en-US" sz="1800" dirty="0"/>
            <a:t>Drafting</a:t>
          </a:r>
        </a:p>
      </dgm:t>
    </dgm:pt>
    <dgm:pt modelId="{B9E3D719-23D2-499B-9DF4-846759C818CE}" type="parTrans" cxnId="{3D31FB2A-A775-46C4-B541-64ABFB5221C4}">
      <dgm:prSet/>
      <dgm:spPr/>
      <dgm:t>
        <a:bodyPr/>
        <a:lstStyle/>
        <a:p>
          <a:endParaRPr lang="en-US"/>
        </a:p>
      </dgm:t>
    </dgm:pt>
    <dgm:pt modelId="{52298911-0F01-40D0-A16B-8988DCBE0B30}" type="sibTrans" cxnId="{3D31FB2A-A775-46C4-B541-64ABFB5221C4}">
      <dgm:prSet/>
      <dgm:spPr/>
      <dgm:t>
        <a:bodyPr/>
        <a:lstStyle/>
        <a:p>
          <a:endParaRPr lang="en-US"/>
        </a:p>
      </dgm:t>
    </dgm:pt>
    <dgm:pt modelId="{14E9A37D-A382-4E89-9CFB-3AABC408EAA8}">
      <dgm:prSet phldrT="[Text]"/>
      <dgm:spPr/>
      <dgm:t>
        <a:bodyPr/>
        <a:lstStyle/>
        <a:p>
          <a:endParaRPr lang="en-US" sz="1000" dirty="0"/>
        </a:p>
      </dgm:t>
    </dgm:pt>
    <dgm:pt modelId="{8B2C7697-7D6D-4039-9C00-73353DD9578F}" type="parTrans" cxnId="{50D45EC2-AC4A-4C25-83D5-C609C131ABC6}">
      <dgm:prSet/>
      <dgm:spPr/>
      <dgm:t>
        <a:bodyPr/>
        <a:lstStyle/>
        <a:p>
          <a:endParaRPr lang="en-US"/>
        </a:p>
      </dgm:t>
    </dgm:pt>
    <dgm:pt modelId="{ACBF2E0D-CACB-4B77-ADEB-509CDD5DB5DA}" type="sibTrans" cxnId="{50D45EC2-AC4A-4C25-83D5-C609C131ABC6}">
      <dgm:prSet/>
      <dgm:spPr/>
      <dgm:t>
        <a:bodyPr/>
        <a:lstStyle/>
        <a:p>
          <a:endParaRPr lang="en-US"/>
        </a:p>
      </dgm:t>
    </dgm:pt>
    <dgm:pt modelId="{7B726690-F6AE-4D1F-8F3B-FA9806654AF3}">
      <dgm:prSet phldrT="[Text]" custT="1"/>
      <dgm:spPr/>
      <dgm:t>
        <a:bodyPr/>
        <a:lstStyle/>
        <a:p>
          <a:r>
            <a:rPr lang="en-US" sz="1800" dirty="0"/>
            <a:t>Technical Working Committee</a:t>
          </a:r>
        </a:p>
      </dgm:t>
    </dgm:pt>
    <dgm:pt modelId="{4234AFD1-0BD2-4F7D-9975-8DD8C63850D3}" type="parTrans" cxnId="{D63B3D79-B63D-46BE-B893-34EBBCA7150E}">
      <dgm:prSet/>
      <dgm:spPr/>
      <dgm:t>
        <a:bodyPr/>
        <a:lstStyle/>
        <a:p>
          <a:endParaRPr lang="en-US"/>
        </a:p>
      </dgm:t>
    </dgm:pt>
    <dgm:pt modelId="{24C58086-4BB6-4AA2-B4E0-A38FA2813A08}" type="sibTrans" cxnId="{D63B3D79-B63D-46BE-B893-34EBBCA7150E}">
      <dgm:prSet/>
      <dgm:spPr/>
      <dgm:t>
        <a:bodyPr/>
        <a:lstStyle/>
        <a:p>
          <a:endParaRPr lang="en-US"/>
        </a:p>
      </dgm:t>
    </dgm:pt>
    <dgm:pt modelId="{EBE38B95-7973-4B8C-97BD-D7391A2323CD}">
      <dgm:prSet phldrT="[Text]" custT="1"/>
      <dgm:spPr/>
      <dgm:t>
        <a:bodyPr/>
        <a:lstStyle/>
        <a:p>
          <a:r>
            <a:rPr lang="en-US" sz="1800" dirty="0"/>
            <a:t>Drafting Committee</a:t>
          </a:r>
        </a:p>
      </dgm:t>
    </dgm:pt>
    <dgm:pt modelId="{E41E25A9-C9C5-4EC3-8219-16E8DC1A24EA}" type="parTrans" cxnId="{8E5B1529-67C4-439F-BA87-D3E79F7E6808}">
      <dgm:prSet/>
      <dgm:spPr/>
      <dgm:t>
        <a:bodyPr/>
        <a:lstStyle/>
        <a:p>
          <a:endParaRPr lang="en-US"/>
        </a:p>
      </dgm:t>
    </dgm:pt>
    <dgm:pt modelId="{AE8B785F-0966-4D1D-A3B4-8630655A2F1F}" type="sibTrans" cxnId="{8E5B1529-67C4-439F-BA87-D3E79F7E6808}">
      <dgm:prSet/>
      <dgm:spPr/>
      <dgm:t>
        <a:bodyPr/>
        <a:lstStyle/>
        <a:p>
          <a:endParaRPr lang="en-US"/>
        </a:p>
      </dgm:t>
    </dgm:pt>
    <dgm:pt modelId="{03BBCC14-98B7-405F-88CB-D70DFEB1AF01}">
      <dgm:prSet phldrT="[Text]" custT="1"/>
      <dgm:spPr/>
      <dgm:t>
        <a:bodyPr/>
        <a:lstStyle/>
        <a:p>
          <a:r>
            <a:rPr lang="en-US" sz="1800" dirty="0"/>
            <a:t>Regional</a:t>
          </a:r>
        </a:p>
      </dgm:t>
    </dgm:pt>
    <dgm:pt modelId="{EF4211AC-418A-4C69-A91C-47D43DBC2C64}" type="parTrans" cxnId="{E5D47D96-02AD-4614-8222-8594F88D4E87}">
      <dgm:prSet/>
      <dgm:spPr/>
      <dgm:t>
        <a:bodyPr/>
        <a:lstStyle/>
        <a:p>
          <a:endParaRPr lang="en-US"/>
        </a:p>
      </dgm:t>
    </dgm:pt>
    <dgm:pt modelId="{40999094-F774-4EFA-98F1-E75A4A82C8FC}" type="sibTrans" cxnId="{E5D47D96-02AD-4614-8222-8594F88D4E87}">
      <dgm:prSet/>
      <dgm:spPr/>
      <dgm:t>
        <a:bodyPr/>
        <a:lstStyle/>
        <a:p>
          <a:endParaRPr lang="en-US"/>
        </a:p>
      </dgm:t>
    </dgm:pt>
    <dgm:pt modelId="{F0891AEF-B3B3-40B4-94E4-ED5DF8B1E4B7}">
      <dgm:prSet phldrT="[Text]" custT="1"/>
      <dgm:spPr/>
      <dgm:t>
        <a:bodyPr/>
        <a:lstStyle/>
        <a:p>
          <a:r>
            <a:rPr lang="en-US" sz="1800" dirty="0"/>
            <a:t>Private sectors</a:t>
          </a:r>
        </a:p>
      </dgm:t>
    </dgm:pt>
    <dgm:pt modelId="{90B4DA5B-3E72-4E49-86F7-0386F1DB83C6}" type="parTrans" cxnId="{AC5245EC-F87A-49CF-AFD8-70E26B61CF0F}">
      <dgm:prSet/>
      <dgm:spPr/>
      <dgm:t>
        <a:bodyPr/>
        <a:lstStyle/>
        <a:p>
          <a:endParaRPr lang="en-US"/>
        </a:p>
      </dgm:t>
    </dgm:pt>
    <dgm:pt modelId="{C8BE0A0C-BE98-4B07-A4D2-E73FC9A5BEEC}" type="sibTrans" cxnId="{AC5245EC-F87A-49CF-AFD8-70E26B61CF0F}">
      <dgm:prSet/>
      <dgm:spPr/>
      <dgm:t>
        <a:bodyPr/>
        <a:lstStyle/>
        <a:p>
          <a:endParaRPr lang="en-US"/>
        </a:p>
      </dgm:t>
    </dgm:pt>
    <dgm:pt modelId="{55E52771-893F-4979-91AF-45EA0217DAF9}">
      <dgm:prSet phldrT="[Text]" custT="1"/>
      <dgm:spPr/>
      <dgm:t>
        <a:bodyPr/>
        <a:lstStyle/>
        <a:p>
          <a:r>
            <a:rPr lang="en-US" sz="1800" dirty="0"/>
            <a:t>CSOs/CBOs</a:t>
          </a:r>
        </a:p>
      </dgm:t>
    </dgm:pt>
    <dgm:pt modelId="{FDFBE453-0428-4ACD-9EC8-2F00E70692B8}" type="parTrans" cxnId="{3BF27B99-9AFC-482F-AA4E-57A7A6856C15}">
      <dgm:prSet/>
      <dgm:spPr/>
      <dgm:t>
        <a:bodyPr/>
        <a:lstStyle/>
        <a:p>
          <a:endParaRPr lang="en-US"/>
        </a:p>
      </dgm:t>
    </dgm:pt>
    <dgm:pt modelId="{27D240E5-A72E-4133-8024-FB2D2C44EA8D}" type="sibTrans" cxnId="{3BF27B99-9AFC-482F-AA4E-57A7A6856C15}">
      <dgm:prSet/>
      <dgm:spPr/>
      <dgm:t>
        <a:bodyPr/>
        <a:lstStyle/>
        <a:p>
          <a:endParaRPr lang="en-US"/>
        </a:p>
      </dgm:t>
    </dgm:pt>
    <dgm:pt modelId="{1E39AF50-17BE-42FA-85A1-17DE1C238D42}">
      <dgm:prSet phldrT="[Text]" custT="1"/>
      <dgm:spPr/>
      <dgm:t>
        <a:bodyPr/>
        <a:lstStyle/>
        <a:p>
          <a:r>
            <a:rPr lang="en-US" sz="1800" dirty="0"/>
            <a:t>NGOs</a:t>
          </a:r>
        </a:p>
      </dgm:t>
    </dgm:pt>
    <dgm:pt modelId="{D2AA692F-D3CE-44F1-9486-008BD7A3A986}" type="parTrans" cxnId="{FDF4F735-1D28-456D-B2FA-22783E83B58F}">
      <dgm:prSet/>
      <dgm:spPr/>
      <dgm:t>
        <a:bodyPr/>
        <a:lstStyle/>
        <a:p>
          <a:endParaRPr lang="en-US"/>
        </a:p>
      </dgm:t>
    </dgm:pt>
    <dgm:pt modelId="{025115D2-260B-45F7-B9A8-161F42C95454}" type="sibTrans" cxnId="{FDF4F735-1D28-456D-B2FA-22783E83B58F}">
      <dgm:prSet/>
      <dgm:spPr/>
      <dgm:t>
        <a:bodyPr/>
        <a:lstStyle/>
        <a:p>
          <a:endParaRPr lang="en-US"/>
        </a:p>
      </dgm:t>
    </dgm:pt>
    <dgm:pt modelId="{2A4C9CAE-1216-4480-8F9F-C2727182D363}">
      <dgm:prSet phldrT="[Text]" custT="1"/>
      <dgm:spPr/>
      <dgm:t>
        <a:bodyPr/>
        <a:lstStyle/>
        <a:p>
          <a:r>
            <a:rPr lang="en-US" sz="1800" dirty="0"/>
            <a:t>Validation</a:t>
          </a:r>
        </a:p>
      </dgm:t>
    </dgm:pt>
    <dgm:pt modelId="{B48B9DFC-1981-4D87-91E5-D9BC53A5C294}" type="parTrans" cxnId="{DD0678C7-1D83-41B1-A45A-8DA86D09A16F}">
      <dgm:prSet/>
      <dgm:spPr/>
      <dgm:t>
        <a:bodyPr/>
        <a:lstStyle/>
        <a:p>
          <a:endParaRPr lang="en-US"/>
        </a:p>
      </dgm:t>
    </dgm:pt>
    <dgm:pt modelId="{94089A3B-1E3B-48CE-ACBF-E8C6A787C436}" type="sibTrans" cxnId="{DD0678C7-1D83-41B1-A45A-8DA86D09A16F}">
      <dgm:prSet/>
      <dgm:spPr/>
      <dgm:t>
        <a:bodyPr/>
        <a:lstStyle/>
        <a:p>
          <a:endParaRPr lang="en-US"/>
        </a:p>
      </dgm:t>
    </dgm:pt>
    <dgm:pt modelId="{FD9D5F90-67B9-47BF-94A6-2337875CDE29}">
      <dgm:prSet phldrT="[Text]" custT="1"/>
      <dgm:spPr/>
      <dgm:t>
        <a:bodyPr/>
        <a:lstStyle/>
        <a:p>
          <a:r>
            <a:rPr lang="en-US" sz="1800" dirty="0"/>
            <a:t>Submission</a:t>
          </a:r>
        </a:p>
      </dgm:t>
    </dgm:pt>
    <dgm:pt modelId="{C418293C-42E8-496A-A6BF-02A5E83A92ED}" type="parTrans" cxnId="{9B47CB2D-BA39-4589-AC4E-D899C31CF3DF}">
      <dgm:prSet/>
      <dgm:spPr/>
      <dgm:t>
        <a:bodyPr/>
        <a:lstStyle/>
        <a:p>
          <a:endParaRPr lang="en-US"/>
        </a:p>
      </dgm:t>
    </dgm:pt>
    <dgm:pt modelId="{37E8356B-5CE2-46C6-A445-83AF8FEBB805}" type="sibTrans" cxnId="{9B47CB2D-BA39-4589-AC4E-D899C31CF3DF}">
      <dgm:prSet/>
      <dgm:spPr/>
      <dgm:t>
        <a:bodyPr/>
        <a:lstStyle/>
        <a:p>
          <a:endParaRPr lang="en-US"/>
        </a:p>
      </dgm:t>
    </dgm:pt>
    <dgm:pt modelId="{CB24BC39-5B28-4181-AE70-9EAD77A4641D}" type="pres">
      <dgm:prSet presAssocID="{72996F64-4377-4A9E-80F2-AA80FBB0A674}" presName="rootnode" presStyleCnt="0">
        <dgm:presLayoutVars>
          <dgm:chMax/>
          <dgm:chPref/>
          <dgm:dir/>
          <dgm:animLvl val="lvl"/>
        </dgm:presLayoutVars>
      </dgm:prSet>
      <dgm:spPr/>
    </dgm:pt>
    <dgm:pt modelId="{9D89FA99-CAFB-4A81-BE02-D9B3630BA939}" type="pres">
      <dgm:prSet presAssocID="{3934D6DB-D6C5-416D-9777-EE3C64A0B75C}" presName="composite" presStyleCnt="0"/>
      <dgm:spPr/>
    </dgm:pt>
    <dgm:pt modelId="{EA68DA56-4F24-42DA-87CD-273BB3A8C4EE}" type="pres">
      <dgm:prSet presAssocID="{3934D6DB-D6C5-416D-9777-EE3C64A0B75C}" presName="bentUpArrow1" presStyleLbl="alignImgPlace1" presStyleIdx="0" presStyleCnt="2" custLinFactX="-13817" custLinFactNeighborX="-100000" custLinFactNeighborY="1483"/>
      <dgm:spPr/>
    </dgm:pt>
    <dgm:pt modelId="{0BA45A17-EA79-45A2-A166-935453A937DA}" type="pres">
      <dgm:prSet presAssocID="{3934D6DB-D6C5-416D-9777-EE3C64A0B75C}" presName="ParentText" presStyleLbl="node1" presStyleIdx="0" presStyleCnt="3" custLinFactNeighborX="-82733" custLinFactNeighborY="388">
        <dgm:presLayoutVars>
          <dgm:chMax val="1"/>
          <dgm:chPref val="1"/>
          <dgm:bulletEnabled val="1"/>
        </dgm:presLayoutVars>
      </dgm:prSet>
      <dgm:spPr/>
    </dgm:pt>
    <dgm:pt modelId="{379EFFC3-13E5-430D-8FE1-8E32BED03950}" type="pres">
      <dgm:prSet presAssocID="{3934D6DB-D6C5-416D-9777-EE3C64A0B75C}" presName="ChildText" presStyleLbl="revTx" presStyleIdx="0" presStyleCnt="3" custScaleX="257995" custScaleY="87386">
        <dgm:presLayoutVars>
          <dgm:chMax val="0"/>
          <dgm:chPref val="0"/>
          <dgm:bulletEnabled val="1"/>
        </dgm:presLayoutVars>
      </dgm:prSet>
      <dgm:spPr/>
    </dgm:pt>
    <dgm:pt modelId="{FF9D51BD-5399-43A1-9971-4B37EE3F0233}" type="pres">
      <dgm:prSet presAssocID="{A1BF67F7-9D9E-44B3-98C9-43E9F134477E}" presName="sibTrans" presStyleCnt="0"/>
      <dgm:spPr/>
    </dgm:pt>
    <dgm:pt modelId="{242FF34B-30C6-425A-95CD-D513A50644C0}" type="pres">
      <dgm:prSet presAssocID="{2DD14BE6-7C30-4540-B8F3-AC91587E5149}" presName="composite" presStyleCnt="0"/>
      <dgm:spPr/>
    </dgm:pt>
    <dgm:pt modelId="{8BA83089-1275-415C-98E3-CE4298F4785C}" type="pres">
      <dgm:prSet presAssocID="{2DD14BE6-7C30-4540-B8F3-AC91587E5149}" presName="bentUpArrow1" presStyleLbl="alignImgPlace1" presStyleIdx="1" presStyleCnt="2" custLinFactX="-9535" custLinFactNeighborX="-100000" custLinFactNeighborY="-18149"/>
      <dgm:spPr/>
    </dgm:pt>
    <dgm:pt modelId="{A05E756E-5329-499D-A9D1-587F8BD479A0}" type="pres">
      <dgm:prSet presAssocID="{2DD14BE6-7C30-4540-B8F3-AC91587E5149}" presName="ParentText" presStyleLbl="node1" presStyleIdx="1" presStyleCnt="3" custLinFactX="-3036" custLinFactNeighborX="-100000" custLinFactNeighborY="-11124">
        <dgm:presLayoutVars>
          <dgm:chMax val="1"/>
          <dgm:chPref val="1"/>
          <dgm:bulletEnabled val="1"/>
        </dgm:presLayoutVars>
      </dgm:prSet>
      <dgm:spPr/>
    </dgm:pt>
    <dgm:pt modelId="{EA51B909-1DF0-48E9-8FCE-0D48795FBC91}" type="pres">
      <dgm:prSet presAssocID="{2DD14BE6-7C30-4540-B8F3-AC91587E5149}" presName="ChildText" presStyleLbl="revTx" presStyleIdx="1" presStyleCnt="3" custScaleX="215959" custScaleY="79501" custLinFactNeighborX="-37497" custLinFactNeighborY="-9508">
        <dgm:presLayoutVars>
          <dgm:chMax val="0"/>
          <dgm:chPref val="0"/>
          <dgm:bulletEnabled val="1"/>
        </dgm:presLayoutVars>
      </dgm:prSet>
      <dgm:spPr/>
    </dgm:pt>
    <dgm:pt modelId="{462A5C13-A8C0-48CC-9786-E0D6E7798FDC}" type="pres">
      <dgm:prSet presAssocID="{36B14682-AC7C-46FC-AC47-B71F0E968A24}" presName="sibTrans" presStyleCnt="0"/>
      <dgm:spPr/>
    </dgm:pt>
    <dgm:pt modelId="{B45BA204-6AC1-4A8A-9E3C-A0B621291D06}" type="pres">
      <dgm:prSet presAssocID="{D2A3B9E2-5D95-4AC6-A44C-86668B356101}" presName="composite" presStyleCnt="0"/>
      <dgm:spPr/>
    </dgm:pt>
    <dgm:pt modelId="{0C7D94C3-0D52-44BA-8DB5-6D53A243C3E8}" type="pres">
      <dgm:prSet presAssocID="{D2A3B9E2-5D95-4AC6-A44C-86668B356101}" presName="ParentText" presStyleLbl="node1" presStyleIdx="2" presStyleCnt="3" custLinFactNeighborX="-97557" custLinFactNeighborY="-11839">
        <dgm:presLayoutVars>
          <dgm:chMax val="1"/>
          <dgm:chPref val="1"/>
          <dgm:bulletEnabled val="1"/>
        </dgm:presLayoutVars>
      </dgm:prSet>
      <dgm:spPr/>
    </dgm:pt>
    <dgm:pt modelId="{91406537-24BA-47D9-8FA7-6CD69B8D4AC5}" type="pres">
      <dgm:prSet presAssocID="{D2A3B9E2-5D95-4AC6-A44C-86668B356101}" presName="FinalChildText" presStyleLbl="revTx" presStyleIdx="2" presStyleCnt="3" custScaleX="145535" custLinFactNeighborX="-73016" custLinFactNeighborY="-144">
        <dgm:presLayoutVars>
          <dgm:chMax val="0"/>
          <dgm:chPref val="0"/>
          <dgm:bulletEnabled val="1"/>
        </dgm:presLayoutVars>
      </dgm:prSet>
      <dgm:spPr/>
    </dgm:pt>
  </dgm:ptLst>
  <dgm:cxnLst>
    <dgm:cxn modelId="{1C1A7406-8075-498C-AB17-12CE86DA3385}" type="presOf" srcId="{14E9A37D-A382-4E89-9CFB-3AABC408EAA8}" destId="{379EFFC3-13E5-430D-8FE1-8E32BED03950}" srcOrd="0" destOrd="3" presId="urn:microsoft.com/office/officeart/2005/8/layout/StepDownProcess"/>
    <dgm:cxn modelId="{BFAA471F-7CBB-408A-8558-D6F13ADD2453}" type="presOf" srcId="{75375894-5EEE-4E8D-AF05-0CBAAB4FA228}" destId="{379EFFC3-13E5-430D-8FE1-8E32BED03950}" srcOrd="0" destOrd="0" presId="urn:microsoft.com/office/officeart/2005/8/layout/StepDownProcess"/>
    <dgm:cxn modelId="{E1BE8123-4164-40B8-935F-74AAECBB48C9}" type="presOf" srcId="{8D5F3DF3-630D-4019-AD19-94748A5D0347}" destId="{EA51B909-1DF0-48E9-8FCE-0D48795FBC91}" srcOrd="0" destOrd="0" presId="urn:microsoft.com/office/officeart/2005/8/layout/StepDownProcess"/>
    <dgm:cxn modelId="{8E5B1529-67C4-439F-BA87-D3E79F7E6808}" srcId="{3934D6DB-D6C5-416D-9777-EE3C64A0B75C}" destId="{EBE38B95-7973-4B8C-97BD-D7391A2323CD}" srcOrd="2" destOrd="0" parTransId="{E41E25A9-C9C5-4EC3-8219-16E8DC1A24EA}" sibTransId="{AE8B785F-0966-4D1D-A3B4-8630655A2F1F}"/>
    <dgm:cxn modelId="{3D31FB2A-A775-46C4-B541-64ABFB5221C4}" srcId="{D2A3B9E2-5D95-4AC6-A44C-86668B356101}" destId="{BAC79CD7-C442-444C-967E-9E2BDF437B11}" srcOrd="0" destOrd="0" parTransId="{B9E3D719-23D2-499B-9DF4-846759C818CE}" sibTransId="{52298911-0F01-40D0-A16B-8988DCBE0B30}"/>
    <dgm:cxn modelId="{9B47CB2D-BA39-4589-AC4E-D899C31CF3DF}" srcId="{D2A3B9E2-5D95-4AC6-A44C-86668B356101}" destId="{FD9D5F90-67B9-47BF-94A6-2337875CDE29}" srcOrd="2" destOrd="0" parTransId="{C418293C-42E8-496A-A6BF-02A5E83A92ED}" sibTransId="{37E8356B-5CE2-46C6-A445-83AF8FEBB805}"/>
    <dgm:cxn modelId="{87BFC333-A336-43E8-8908-583C9C86043B}" type="presOf" srcId="{03BBCC14-98B7-405F-88CB-D70DFEB1AF01}" destId="{EA51B909-1DF0-48E9-8FCE-0D48795FBC91}" srcOrd="0" destOrd="1" presId="urn:microsoft.com/office/officeart/2005/8/layout/StepDownProcess"/>
    <dgm:cxn modelId="{FDF4F735-1D28-456D-B2FA-22783E83B58F}" srcId="{2DD14BE6-7C30-4540-B8F3-AC91587E5149}" destId="{1E39AF50-17BE-42FA-85A1-17DE1C238D42}" srcOrd="4" destOrd="0" parTransId="{D2AA692F-D3CE-44F1-9486-008BD7A3A986}" sibTransId="{025115D2-260B-45F7-B9A8-161F42C95454}"/>
    <dgm:cxn modelId="{BD2AE23B-A8F2-454F-8A7E-BCF79CB6E32F}" type="presOf" srcId="{EBE38B95-7973-4B8C-97BD-D7391A2323CD}" destId="{379EFFC3-13E5-430D-8FE1-8E32BED03950}" srcOrd="0" destOrd="2" presId="urn:microsoft.com/office/officeart/2005/8/layout/StepDownProcess"/>
    <dgm:cxn modelId="{F14AF23B-5A9D-4BC1-BC89-90D3D45332AA}" srcId="{72996F64-4377-4A9E-80F2-AA80FBB0A674}" destId="{D2A3B9E2-5D95-4AC6-A44C-86668B356101}" srcOrd="2" destOrd="0" parTransId="{9C0C4FB9-E503-4D75-BFEE-BEF9015DAB09}" sibTransId="{9B4050E0-9048-46D0-935C-7EF2965AA0DA}"/>
    <dgm:cxn modelId="{2840AC3C-C65C-40BA-8050-A01462BD6037}" type="presOf" srcId="{55E52771-893F-4979-91AF-45EA0217DAF9}" destId="{EA51B909-1DF0-48E9-8FCE-0D48795FBC91}" srcOrd="0" destOrd="3" presId="urn:microsoft.com/office/officeart/2005/8/layout/StepDownProcess"/>
    <dgm:cxn modelId="{46B98147-1045-4085-8211-2454D87EC7FB}" type="presOf" srcId="{3934D6DB-D6C5-416D-9777-EE3C64A0B75C}" destId="{0BA45A17-EA79-45A2-A166-935453A937DA}" srcOrd="0" destOrd="0" presId="urn:microsoft.com/office/officeart/2005/8/layout/StepDownProcess"/>
    <dgm:cxn modelId="{613D9348-6DEA-4676-BFED-56BE9964F9A6}" type="presOf" srcId="{FD9D5F90-67B9-47BF-94A6-2337875CDE29}" destId="{91406537-24BA-47D9-8FA7-6CD69B8D4AC5}" srcOrd="0" destOrd="2" presId="urn:microsoft.com/office/officeart/2005/8/layout/StepDownProcess"/>
    <dgm:cxn modelId="{D63B3D79-B63D-46BE-B893-34EBBCA7150E}" srcId="{3934D6DB-D6C5-416D-9777-EE3C64A0B75C}" destId="{7B726690-F6AE-4D1F-8F3B-FA9806654AF3}" srcOrd="1" destOrd="0" parTransId="{4234AFD1-0BD2-4F7D-9975-8DD8C63850D3}" sibTransId="{24C58086-4BB6-4AA2-B4E0-A38FA2813A08}"/>
    <dgm:cxn modelId="{9707827F-AD7D-4E70-9C5A-EEF02301DB06}" srcId="{2DD14BE6-7C30-4540-B8F3-AC91587E5149}" destId="{8D5F3DF3-630D-4019-AD19-94748A5D0347}" srcOrd="0" destOrd="0" parTransId="{CE5DC2FC-B1B2-4335-97A4-1A157ED46729}" sibTransId="{24F9556E-A468-40D9-80CB-45DD4891AE90}"/>
    <dgm:cxn modelId="{E5D47D96-02AD-4614-8222-8594F88D4E87}" srcId="{2DD14BE6-7C30-4540-B8F3-AC91587E5149}" destId="{03BBCC14-98B7-405F-88CB-D70DFEB1AF01}" srcOrd="1" destOrd="0" parTransId="{EF4211AC-418A-4C69-A91C-47D43DBC2C64}" sibTransId="{40999094-F774-4EFA-98F1-E75A4A82C8FC}"/>
    <dgm:cxn modelId="{3BF27B99-9AFC-482F-AA4E-57A7A6856C15}" srcId="{2DD14BE6-7C30-4540-B8F3-AC91587E5149}" destId="{55E52771-893F-4979-91AF-45EA0217DAF9}" srcOrd="3" destOrd="0" parTransId="{FDFBE453-0428-4ACD-9EC8-2F00E70692B8}" sibTransId="{27D240E5-A72E-4133-8024-FB2D2C44EA8D}"/>
    <dgm:cxn modelId="{45E6869A-D0C0-451E-B06D-CE6A763086F7}" type="presOf" srcId="{1E39AF50-17BE-42FA-85A1-17DE1C238D42}" destId="{EA51B909-1DF0-48E9-8FCE-0D48795FBC91}" srcOrd="0" destOrd="4" presId="urn:microsoft.com/office/officeart/2005/8/layout/StepDownProcess"/>
    <dgm:cxn modelId="{A4759DA5-5375-4771-8A32-10A01401FAB5}" type="presOf" srcId="{D2A3B9E2-5D95-4AC6-A44C-86668B356101}" destId="{0C7D94C3-0D52-44BA-8DB5-6D53A243C3E8}" srcOrd="0" destOrd="0" presId="urn:microsoft.com/office/officeart/2005/8/layout/StepDownProcess"/>
    <dgm:cxn modelId="{419FA5AA-B221-4540-B10F-BC6743CEAD36}" type="presOf" srcId="{BAC79CD7-C442-444C-967E-9E2BDF437B11}" destId="{91406537-24BA-47D9-8FA7-6CD69B8D4AC5}" srcOrd="0" destOrd="0" presId="urn:microsoft.com/office/officeart/2005/8/layout/StepDownProcess"/>
    <dgm:cxn modelId="{4780EAB9-7427-4581-9C80-A41634B22E58}" type="presOf" srcId="{F0891AEF-B3B3-40B4-94E4-ED5DF8B1E4B7}" destId="{EA51B909-1DF0-48E9-8FCE-0D48795FBC91}" srcOrd="0" destOrd="2" presId="urn:microsoft.com/office/officeart/2005/8/layout/StepDownProcess"/>
    <dgm:cxn modelId="{537A29BD-C969-4623-BFA3-5C91F0915BC0}" srcId="{72996F64-4377-4A9E-80F2-AA80FBB0A674}" destId="{3934D6DB-D6C5-416D-9777-EE3C64A0B75C}" srcOrd="0" destOrd="0" parTransId="{AF379148-A978-4DB5-A5D9-58057B49ADEF}" sibTransId="{A1BF67F7-9D9E-44B3-98C9-43E9F134477E}"/>
    <dgm:cxn modelId="{50D45EC2-AC4A-4C25-83D5-C609C131ABC6}" srcId="{3934D6DB-D6C5-416D-9777-EE3C64A0B75C}" destId="{14E9A37D-A382-4E89-9CFB-3AABC408EAA8}" srcOrd="3" destOrd="0" parTransId="{8B2C7697-7D6D-4039-9C00-73353DD9578F}" sibTransId="{ACBF2E0D-CACB-4B77-ADEB-509CDD5DB5DA}"/>
    <dgm:cxn modelId="{DA1549C2-DECF-405E-BCAD-3D9CC93F49A4}" type="presOf" srcId="{2A4C9CAE-1216-4480-8F9F-C2727182D363}" destId="{91406537-24BA-47D9-8FA7-6CD69B8D4AC5}" srcOrd="0" destOrd="1" presId="urn:microsoft.com/office/officeart/2005/8/layout/StepDownProcess"/>
    <dgm:cxn modelId="{DD0678C7-1D83-41B1-A45A-8DA86D09A16F}" srcId="{D2A3B9E2-5D95-4AC6-A44C-86668B356101}" destId="{2A4C9CAE-1216-4480-8F9F-C2727182D363}" srcOrd="1" destOrd="0" parTransId="{B48B9DFC-1981-4D87-91E5-D9BC53A5C294}" sibTransId="{94089A3B-1E3B-48CE-ACBF-E8C6A787C436}"/>
    <dgm:cxn modelId="{A3C4EDC9-0136-4E08-8C94-6E53654A4D3B}" type="presOf" srcId="{72996F64-4377-4A9E-80F2-AA80FBB0A674}" destId="{CB24BC39-5B28-4181-AE70-9EAD77A4641D}" srcOrd="0" destOrd="0" presId="urn:microsoft.com/office/officeart/2005/8/layout/StepDownProcess"/>
    <dgm:cxn modelId="{76ED80D3-CEA1-4500-9690-B16E9876F52C}" type="presOf" srcId="{2DD14BE6-7C30-4540-B8F3-AC91587E5149}" destId="{A05E756E-5329-499D-A9D1-587F8BD479A0}" srcOrd="0" destOrd="0" presId="urn:microsoft.com/office/officeart/2005/8/layout/StepDownProcess"/>
    <dgm:cxn modelId="{2C07F6D4-EF68-4F3D-B63D-B0DA7A8FEBF1}" srcId="{72996F64-4377-4A9E-80F2-AA80FBB0A674}" destId="{2DD14BE6-7C30-4540-B8F3-AC91587E5149}" srcOrd="1" destOrd="0" parTransId="{093FDD31-647C-4400-8A94-E171073B9793}" sibTransId="{36B14682-AC7C-46FC-AC47-B71F0E968A24}"/>
    <dgm:cxn modelId="{9C10EBE4-7960-476D-8189-9DC1D9FFA0B6}" srcId="{3934D6DB-D6C5-416D-9777-EE3C64A0B75C}" destId="{75375894-5EEE-4E8D-AF05-0CBAAB4FA228}" srcOrd="0" destOrd="0" parTransId="{D045F9A9-CE35-498C-8F80-865ED9279ACF}" sibTransId="{9C43CDDD-A517-4125-9462-36AA1042E796}"/>
    <dgm:cxn modelId="{AC5245EC-F87A-49CF-AFD8-70E26B61CF0F}" srcId="{2DD14BE6-7C30-4540-B8F3-AC91587E5149}" destId="{F0891AEF-B3B3-40B4-94E4-ED5DF8B1E4B7}" srcOrd="2" destOrd="0" parTransId="{90B4DA5B-3E72-4E49-86F7-0386F1DB83C6}" sibTransId="{C8BE0A0C-BE98-4B07-A4D2-E73FC9A5BEEC}"/>
    <dgm:cxn modelId="{2BF633FB-8759-48EE-BE42-B46C6A75C08D}" type="presOf" srcId="{7B726690-F6AE-4D1F-8F3B-FA9806654AF3}" destId="{379EFFC3-13E5-430D-8FE1-8E32BED03950}" srcOrd="0" destOrd="1" presId="urn:microsoft.com/office/officeart/2005/8/layout/StepDownProcess"/>
    <dgm:cxn modelId="{1D8872B5-5612-4496-8413-2CA5FB663AB1}" type="presParOf" srcId="{CB24BC39-5B28-4181-AE70-9EAD77A4641D}" destId="{9D89FA99-CAFB-4A81-BE02-D9B3630BA939}" srcOrd="0" destOrd="0" presId="urn:microsoft.com/office/officeart/2005/8/layout/StepDownProcess"/>
    <dgm:cxn modelId="{6B7C919E-58BB-46F8-B500-193D42A26CF4}" type="presParOf" srcId="{9D89FA99-CAFB-4A81-BE02-D9B3630BA939}" destId="{EA68DA56-4F24-42DA-87CD-273BB3A8C4EE}" srcOrd="0" destOrd="0" presId="urn:microsoft.com/office/officeart/2005/8/layout/StepDownProcess"/>
    <dgm:cxn modelId="{54EBD4BB-2318-4A8E-A3FD-CCEAE8DB571E}" type="presParOf" srcId="{9D89FA99-CAFB-4A81-BE02-D9B3630BA939}" destId="{0BA45A17-EA79-45A2-A166-935453A937DA}" srcOrd="1" destOrd="0" presId="urn:microsoft.com/office/officeart/2005/8/layout/StepDownProcess"/>
    <dgm:cxn modelId="{9C00064C-56F3-4B91-B9C5-23C5476220F8}" type="presParOf" srcId="{9D89FA99-CAFB-4A81-BE02-D9B3630BA939}" destId="{379EFFC3-13E5-430D-8FE1-8E32BED03950}" srcOrd="2" destOrd="0" presId="urn:microsoft.com/office/officeart/2005/8/layout/StepDownProcess"/>
    <dgm:cxn modelId="{2E55F649-FE46-439F-8F63-C21261DA231F}" type="presParOf" srcId="{CB24BC39-5B28-4181-AE70-9EAD77A4641D}" destId="{FF9D51BD-5399-43A1-9971-4B37EE3F0233}" srcOrd="1" destOrd="0" presId="urn:microsoft.com/office/officeart/2005/8/layout/StepDownProcess"/>
    <dgm:cxn modelId="{1BF0F680-0879-40F3-ACF6-05C2CFDCE27E}" type="presParOf" srcId="{CB24BC39-5B28-4181-AE70-9EAD77A4641D}" destId="{242FF34B-30C6-425A-95CD-D513A50644C0}" srcOrd="2" destOrd="0" presId="urn:microsoft.com/office/officeart/2005/8/layout/StepDownProcess"/>
    <dgm:cxn modelId="{16898445-76B8-4616-B663-AF46C2569C20}" type="presParOf" srcId="{242FF34B-30C6-425A-95CD-D513A50644C0}" destId="{8BA83089-1275-415C-98E3-CE4298F4785C}" srcOrd="0" destOrd="0" presId="urn:microsoft.com/office/officeart/2005/8/layout/StepDownProcess"/>
    <dgm:cxn modelId="{8C85DE10-09D2-4EE5-A6C9-BCFE9B408964}" type="presParOf" srcId="{242FF34B-30C6-425A-95CD-D513A50644C0}" destId="{A05E756E-5329-499D-A9D1-587F8BD479A0}" srcOrd="1" destOrd="0" presId="urn:microsoft.com/office/officeart/2005/8/layout/StepDownProcess"/>
    <dgm:cxn modelId="{E63E3387-E339-44E4-9F5B-3E1FDBE896D0}" type="presParOf" srcId="{242FF34B-30C6-425A-95CD-D513A50644C0}" destId="{EA51B909-1DF0-48E9-8FCE-0D48795FBC91}" srcOrd="2" destOrd="0" presId="urn:microsoft.com/office/officeart/2005/8/layout/StepDownProcess"/>
    <dgm:cxn modelId="{8C03F3C2-63D0-4B42-8EF3-A83B9A806AA9}" type="presParOf" srcId="{CB24BC39-5B28-4181-AE70-9EAD77A4641D}" destId="{462A5C13-A8C0-48CC-9786-E0D6E7798FDC}" srcOrd="3" destOrd="0" presId="urn:microsoft.com/office/officeart/2005/8/layout/StepDownProcess"/>
    <dgm:cxn modelId="{343CD519-540A-434C-A76B-9862755BFF63}" type="presParOf" srcId="{CB24BC39-5B28-4181-AE70-9EAD77A4641D}" destId="{B45BA204-6AC1-4A8A-9E3C-A0B621291D06}" srcOrd="4" destOrd="0" presId="urn:microsoft.com/office/officeart/2005/8/layout/StepDownProcess"/>
    <dgm:cxn modelId="{865A5901-9BD2-4212-9B0F-EDF03F7462DB}" type="presParOf" srcId="{B45BA204-6AC1-4A8A-9E3C-A0B621291D06}" destId="{0C7D94C3-0D52-44BA-8DB5-6D53A243C3E8}" srcOrd="0" destOrd="0" presId="urn:microsoft.com/office/officeart/2005/8/layout/StepDownProcess"/>
    <dgm:cxn modelId="{C5307511-16AB-4176-86B8-9BF0442FD307}" type="presParOf" srcId="{B45BA204-6AC1-4A8A-9E3C-A0B621291D06}" destId="{91406537-24BA-47D9-8FA7-6CD69B8D4AC5}"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8DA56-4F24-42DA-87CD-273BB3A8C4EE}">
      <dsp:nvSpPr>
        <dsp:cNvPr id="0" name=""/>
        <dsp:cNvSpPr/>
      </dsp:nvSpPr>
      <dsp:spPr>
        <a:xfrm rot="5400000">
          <a:off x="106937" y="1393729"/>
          <a:ext cx="1216675" cy="138514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BA45A17-EA79-45A2-A166-935453A937DA}">
      <dsp:nvSpPr>
        <dsp:cNvPr id="0" name=""/>
        <dsp:cNvSpPr/>
      </dsp:nvSpPr>
      <dsp:spPr>
        <a:xfrm>
          <a:off x="0" y="32539"/>
          <a:ext cx="2048165" cy="1433649"/>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Committees Set up</a:t>
          </a:r>
        </a:p>
      </dsp:txBody>
      <dsp:txXfrm>
        <a:off x="69998" y="102537"/>
        <a:ext cx="1908169" cy="1293653"/>
      </dsp:txXfrm>
    </dsp:sp>
    <dsp:sp modelId="{379EFFC3-13E5-430D-8FE1-8E32BED03950}">
      <dsp:nvSpPr>
        <dsp:cNvPr id="0" name=""/>
        <dsp:cNvSpPr/>
      </dsp:nvSpPr>
      <dsp:spPr>
        <a:xfrm>
          <a:off x="2232506" y="236789"/>
          <a:ext cx="3843197" cy="1012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Coordinating Committee</a:t>
          </a:r>
        </a:p>
        <a:p>
          <a:pPr marL="171450" lvl="1" indent="-171450" algn="l" defTabSz="800100">
            <a:lnSpc>
              <a:spcPct val="90000"/>
            </a:lnSpc>
            <a:spcBef>
              <a:spcPct val="0"/>
            </a:spcBef>
            <a:spcAft>
              <a:spcPct val="15000"/>
            </a:spcAft>
            <a:buChar char="•"/>
          </a:pPr>
          <a:r>
            <a:rPr lang="en-US" sz="1800" kern="1200" dirty="0"/>
            <a:t>Technical Working Committee</a:t>
          </a:r>
        </a:p>
        <a:p>
          <a:pPr marL="171450" lvl="1" indent="-171450" algn="l" defTabSz="800100">
            <a:lnSpc>
              <a:spcPct val="90000"/>
            </a:lnSpc>
            <a:spcBef>
              <a:spcPct val="0"/>
            </a:spcBef>
            <a:spcAft>
              <a:spcPct val="15000"/>
            </a:spcAft>
            <a:buChar char="•"/>
          </a:pPr>
          <a:r>
            <a:rPr lang="en-US" sz="1800" kern="1200" dirty="0"/>
            <a:t>Drafting Committee</a:t>
          </a:r>
        </a:p>
        <a:p>
          <a:pPr marL="57150" lvl="1" indent="-57150" algn="l" defTabSz="444500">
            <a:lnSpc>
              <a:spcPct val="90000"/>
            </a:lnSpc>
            <a:spcBef>
              <a:spcPct val="0"/>
            </a:spcBef>
            <a:spcAft>
              <a:spcPct val="15000"/>
            </a:spcAft>
            <a:buChar char="•"/>
          </a:pPr>
          <a:endParaRPr lang="en-US" sz="1000" kern="1200" dirty="0"/>
        </a:p>
      </dsp:txBody>
      <dsp:txXfrm>
        <a:off x="2232506" y="236789"/>
        <a:ext cx="3843197" cy="1012575"/>
      </dsp:txXfrm>
    </dsp:sp>
    <dsp:sp modelId="{8BA83089-1275-415C-98E3-CE4298F4785C}">
      <dsp:nvSpPr>
        <dsp:cNvPr id="0" name=""/>
        <dsp:cNvSpPr/>
      </dsp:nvSpPr>
      <dsp:spPr>
        <a:xfrm rot="5400000">
          <a:off x="2429250" y="2765332"/>
          <a:ext cx="1216675" cy="138514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A05E756E-5329-499D-A9D1-587F8BD479A0}">
      <dsp:nvSpPr>
        <dsp:cNvPr id="0" name=""/>
        <dsp:cNvSpPr/>
      </dsp:nvSpPr>
      <dsp:spPr>
        <a:xfrm>
          <a:off x="1513772" y="1477958"/>
          <a:ext cx="2048165" cy="1433649"/>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Consultations </a:t>
          </a:r>
        </a:p>
      </dsp:txBody>
      <dsp:txXfrm>
        <a:off x="1583770" y="1547956"/>
        <a:ext cx="1908169" cy="1293653"/>
      </dsp:txXfrm>
    </dsp:sp>
    <dsp:sp modelId="{EA51B909-1DF0-48E9-8FCE-0D48795FBC91}">
      <dsp:nvSpPr>
        <dsp:cNvPr id="0" name=""/>
        <dsp:cNvSpPr/>
      </dsp:nvSpPr>
      <dsp:spPr>
        <a:xfrm>
          <a:off x="4250029" y="1782761"/>
          <a:ext cx="3217012" cy="921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National </a:t>
          </a:r>
        </a:p>
        <a:p>
          <a:pPr marL="171450" lvl="1" indent="-171450" algn="l" defTabSz="800100">
            <a:lnSpc>
              <a:spcPct val="90000"/>
            </a:lnSpc>
            <a:spcBef>
              <a:spcPct val="0"/>
            </a:spcBef>
            <a:spcAft>
              <a:spcPct val="15000"/>
            </a:spcAft>
            <a:buChar char="•"/>
          </a:pPr>
          <a:r>
            <a:rPr lang="en-US" sz="1800" kern="1200" dirty="0"/>
            <a:t>Regional</a:t>
          </a:r>
        </a:p>
        <a:p>
          <a:pPr marL="171450" lvl="1" indent="-171450" algn="l" defTabSz="800100">
            <a:lnSpc>
              <a:spcPct val="90000"/>
            </a:lnSpc>
            <a:spcBef>
              <a:spcPct val="0"/>
            </a:spcBef>
            <a:spcAft>
              <a:spcPct val="15000"/>
            </a:spcAft>
            <a:buChar char="•"/>
          </a:pPr>
          <a:r>
            <a:rPr lang="en-US" sz="1800" kern="1200" dirty="0"/>
            <a:t>Private sectors</a:t>
          </a:r>
        </a:p>
        <a:p>
          <a:pPr marL="171450" lvl="1" indent="-171450" algn="l" defTabSz="800100">
            <a:lnSpc>
              <a:spcPct val="90000"/>
            </a:lnSpc>
            <a:spcBef>
              <a:spcPct val="0"/>
            </a:spcBef>
            <a:spcAft>
              <a:spcPct val="15000"/>
            </a:spcAft>
            <a:buChar char="•"/>
          </a:pPr>
          <a:r>
            <a:rPr lang="en-US" sz="1800" kern="1200" dirty="0"/>
            <a:t>CSOs/CBOs</a:t>
          </a:r>
        </a:p>
        <a:p>
          <a:pPr marL="171450" lvl="1" indent="-171450" algn="l" defTabSz="800100">
            <a:lnSpc>
              <a:spcPct val="90000"/>
            </a:lnSpc>
            <a:spcBef>
              <a:spcPct val="0"/>
            </a:spcBef>
            <a:spcAft>
              <a:spcPct val="15000"/>
            </a:spcAft>
            <a:buChar char="•"/>
          </a:pPr>
          <a:r>
            <a:rPr lang="en-US" sz="1800" kern="1200" dirty="0"/>
            <a:t>NGOs</a:t>
          </a:r>
        </a:p>
      </dsp:txBody>
      <dsp:txXfrm>
        <a:off x="4250029" y="1782761"/>
        <a:ext cx="3217012" cy="921208"/>
      </dsp:txXfrm>
    </dsp:sp>
    <dsp:sp modelId="{0C7D94C3-0D52-44BA-8DB5-6D53A243C3E8}">
      <dsp:nvSpPr>
        <dsp:cNvPr id="0" name=""/>
        <dsp:cNvSpPr/>
      </dsp:nvSpPr>
      <dsp:spPr>
        <a:xfrm>
          <a:off x="3888992" y="3078169"/>
          <a:ext cx="2048165" cy="1433649"/>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Report</a:t>
          </a:r>
        </a:p>
      </dsp:txBody>
      <dsp:txXfrm>
        <a:off x="3958990" y="3148167"/>
        <a:ext cx="1908169" cy="1293653"/>
      </dsp:txXfrm>
    </dsp:sp>
    <dsp:sp modelId="{91406537-24BA-47D9-8FA7-6CD69B8D4AC5}">
      <dsp:nvSpPr>
        <dsp:cNvPr id="0" name=""/>
        <dsp:cNvSpPr/>
      </dsp:nvSpPr>
      <dsp:spPr>
        <a:xfrm>
          <a:off x="6508456" y="3382961"/>
          <a:ext cx="2167948" cy="1158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Drafting</a:t>
          </a:r>
        </a:p>
        <a:p>
          <a:pPr marL="171450" lvl="1" indent="-171450" algn="l" defTabSz="800100">
            <a:lnSpc>
              <a:spcPct val="90000"/>
            </a:lnSpc>
            <a:spcBef>
              <a:spcPct val="0"/>
            </a:spcBef>
            <a:spcAft>
              <a:spcPct val="15000"/>
            </a:spcAft>
            <a:buChar char="•"/>
          </a:pPr>
          <a:r>
            <a:rPr lang="en-US" sz="1800" kern="1200" dirty="0"/>
            <a:t>Validation</a:t>
          </a:r>
        </a:p>
        <a:p>
          <a:pPr marL="171450" lvl="1" indent="-171450" algn="l" defTabSz="800100">
            <a:lnSpc>
              <a:spcPct val="90000"/>
            </a:lnSpc>
            <a:spcBef>
              <a:spcPct val="0"/>
            </a:spcBef>
            <a:spcAft>
              <a:spcPct val="15000"/>
            </a:spcAft>
            <a:buChar char="•"/>
          </a:pPr>
          <a:r>
            <a:rPr lang="en-US" sz="1800" kern="1200" dirty="0"/>
            <a:t>Submission</a:t>
          </a:r>
        </a:p>
      </dsp:txBody>
      <dsp:txXfrm>
        <a:off x="6508456" y="3382961"/>
        <a:ext cx="2167948" cy="115873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8798F8-4578-4FF9-ABF3-EE8A18D08FB7}" type="datetimeFigureOut">
              <a:rPr lang="en-ZA" smtClean="0"/>
              <a:t>2022/04/19</a:t>
            </a:fld>
            <a:endParaRPr lang="en-Z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21D67-8E95-4919-85A6-84E431FE956F}" type="slidenum">
              <a:rPr lang="en-ZA" smtClean="0"/>
              <a:t>‹#›</a:t>
            </a:fld>
            <a:endParaRPr lang="en-ZA" dirty="0"/>
          </a:p>
        </p:txBody>
      </p:sp>
    </p:spTree>
    <p:extLst>
      <p:ext uri="{BB962C8B-B14F-4D97-AF65-F5344CB8AC3E}">
        <p14:creationId xmlns:p14="http://schemas.microsoft.com/office/powerpoint/2010/main" val="844968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460B3-B889-4E4E-9192-BF6AAF1773BC}" type="datetimeFigureOut">
              <a:rPr lang="en-ZA" smtClean="0"/>
              <a:t>2022/04/19</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AF2DE-6504-4730-B43B-00E2E5EE704E}" type="slidenum">
              <a:rPr lang="en-ZA" smtClean="0"/>
              <a:t>‹#›</a:t>
            </a:fld>
            <a:endParaRPr lang="en-ZA" dirty="0"/>
          </a:p>
        </p:txBody>
      </p:sp>
    </p:spTree>
    <p:extLst>
      <p:ext uri="{BB962C8B-B14F-4D97-AF65-F5344CB8AC3E}">
        <p14:creationId xmlns:p14="http://schemas.microsoft.com/office/powerpoint/2010/main" val="1206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6"/>
            <a:ext cx="2844800" cy="365125"/>
          </a:xfrm>
        </p:spPr>
        <p:txBody>
          <a:bodyPr/>
          <a:lstStyle>
            <a:lvl1pPr algn="l">
              <a:defRPr b="1">
                <a:solidFill>
                  <a:schemeClr val="bg1"/>
                </a:solidFill>
              </a:defRPr>
            </a:lvl1pPr>
          </a:lstStyle>
          <a:p>
            <a:fld id="{63E89DF9-FD5E-428C-9220-509E8332E673}" type="slidenum">
              <a:rPr lang="en-US" smtClean="0"/>
              <a:pPr/>
              <a:t>‹#›</a:t>
            </a:fld>
            <a:endParaRPr lang="en-US" dirty="0"/>
          </a:p>
        </p:txBody>
      </p:sp>
      <p:sp>
        <p:nvSpPr>
          <p:cNvPr id="7" name="Footer Placeholder 4"/>
          <p:cNvSpPr>
            <a:spLocks noGrp="1"/>
          </p:cNvSpPr>
          <p:nvPr>
            <p:ph type="ftr" sz="quarter" idx="11"/>
          </p:nvPr>
        </p:nvSpPr>
        <p:spPr>
          <a:xfrm>
            <a:off x="4165600" y="6492876"/>
            <a:ext cx="3860800" cy="365125"/>
          </a:xfrm>
        </p:spPr>
        <p:txBody>
          <a:bodyPr/>
          <a:lstStyle>
            <a:lvl1pPr>
              <a:defRPr b="1">
                <a:solidFill>
                  <a:schemeClr val="bg1"/>
                </a:solidFill>
              </a:defRPr>
            </a:lvl1pPr>
          </a:lstStyle>
          <a:p>
            <a:r>
              <a:rPr lang="en-US" dirty="0"/>
              <a:t>www.aprm-au.org</a:t>
            </a:r>
          </a:p>
        </p:txBody>
      </p:sp>
    </p:spTree>
    <p:extLst>
      <p:ext uri="{BB962C8B-B14F-4D97-AF65-F5344CB8AC3E}">
        <p14:creationId xmlns:p14="http://schemas.microsoft.com/office/powerpoint/2010/main" val="213716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C0EF-9A17-144B-AC64-325A95051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9B06-4710-3F44-AF86-BDDEFBBEE7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C475C-BF60-CB4C-975C-1AEF1226B086}"/>
              </a:ext>
            </a:extLst>
          </p:cNvPr>
          <p:cNvSpPr>
            <a:spLocks noGrp="1"/>
          </p:cNvSpPr>
          <p:nvPr>
            <p:ph type="dt" sz="half" idx="10"/>
          </p:nvPr>
        </p:nvSpPr>
        <p:spPr/>
        <p:txBody>
          <a:bodyPr/>
          <a:lstStyle/>
          <a:p>
            <a:fld id="{0E87E864-E26C-9A4F-95F7-B3F5409125A2}" type="datetimeFigureOut">
              <a:rPr lang="en-US" smtClean="0"/>
              <a:t>4/19/2022</a:t>
            </a:fld>
            <a:endParaRPr lang="en-US"/>
          </a:p>
        </p:txBody>
      </p:sp>
      <p:sp>
        <p:nvSpPr>
          <p:cNvPr id="5" name="Footer Placeholder 4">
            <a:extLst>
              <a:ext uri="{FF2B5EF4-FFF2-40B4-BE49-F238E27FC236}">
                <a16:creationId xmlns:a16="http://schemas.microsoft.com/office/drawing/2014/main" id="{89D9E461-78CC-074A-8F72-0C54CC5E4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FC3FF-B1D5-944B-B496-60782B8200D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04494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F8F3-9DE1-F947-AA0C-AA6445F79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16BFF-6722-1246-BEF5-FB6B983647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4504D9-DD64-E940-A7F0-A3C7976AF1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2B130E-CBC0-4749-AB68-5CEA8614138B}"/>
              </a:ext>
            </a:extLst>
          </p:cNvPr>
          <p:cNvSpPr>
            <a:spLocks noGrp="1"/>
          </p:cNvSpPr>
          <p:nvPr>
            <p:ph type="dt" sz="half" idx="10"/>
          </p:nvPr>
        </p:nvSpPr>
        <p:spPr/>
        <p:txBody>
          <a:bodyPr/>
          <a:lstStyle/>
          <a:p>
            <a:fld id="{0E87E864-E26C-9A4F-95F7-B3F5409125A2}" type="datetimeFigureOut">
              <a:rPr lang="en-US" smtClean="0"/>
              <a:t>4/19/2022</a:t>
            </a:fld>
            <a:endParaRPr lang="en-US"/>
          </a:p>
        </p:txBody>
      </p:sp>
      <p:sp>
        <p:nvSpPr>
          <p:cNvPr id="6" name="Footer Placeholder 5">
            <a:extLst>
              <a:ext uri="{FF2B5EF4-FFF2-40B4-BE49-F238E27FC236}">
                <a16:creationId xmlns:a16="http://schemas.microsoft.com/office/drawing/2014/main" id="{829205A6-20D4-ED46-8CDF-0EB66F47E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C616A-F1C6-3249-BB37-21EEEB975BE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7521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E277-62BB-4C48-82B6-18B6EE6607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89B45-E9E0-1449-B6A6-B5AB5DDF999C}"/>
              </a:ext>
            </a:extLst>
          </p:cNvPr>
          <p:cNvSpPr>
            <a:spLocks noGrp="1"/>
          </p:cNvSpPr>
          <p:nvPr>
            <p:ph type="dt" sz="half" idx="10"/>
          </p:nvPr>
        </p:nvSpPr>
        <p:spPr/>
        <p:txBody>
          <a:bodyPr/>
          <a:lstStyle/>
          <a:p>
            <a:fld id="{0E87E864-E26C-9A4F-95F7-B3F5409125A2}" type="datetimeFigureOut">
              <a:rPr lang="en-US" smtClean="0"/>
              <a:t>4/19/2022</a:t>
            </a:fld>
            <a:endParaRPr lang="en-US"/>
          </a:p>
        </p:txBody>
      </p:sp>
      <p:sp>
        <p:nvSpPr>
          <p:cNvPr id="4" name="Footer Placeholder 3">
            <a:extLst>
              <a:ext uri="{FF2B5EF4-FFF2-40B4-BE49-F238E27FC236}">
                <a16:creationId xmlns:a16="http://schemas.microsoft.com/office/drawing/2014/main" id="{8C75E9A4-5594-6441-8F9B-1B3269364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DBE80A-3B28-544A-B362-82C98484F9D7}"/>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49561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625DA-FAA5-4A41-8058-85D9C331AEA6}"/>
              </a:ext>
            </a:extLst>
          </p:cNvPr>
          <p:cNvSpPr>
            <a:spLocks noGrp="1"/>
          </p:cNvSpPr>
          <p:nvPr>
            <p:ph type="dt" sz="half" idx="10"/>
          </p:nvPr>
        </p:nvSpPr>
        <p:spPr/>
        <p:txBody>
          <a:bodyPr/>
          <a:lstStyle/>
          <a:p>
            <a:fld id="{0E87E864-E26C-9A4F-95F7-B3F5409125A2}" type="datetimeFigureOut">
              <a:rPr lang="en-US" smtClean="0"/>
              <a:t>4/19/2022</a:t>
            </a:fld>
            <a:endParaRPr lang="en-US"/>
          </a:p>
        </p:txBody>
      </p:sp>
      <p:sp>
        <p:nvSpPr>
          <p:cNvPr id="3" name="Footer Placeholder 2">
            <a:extLst>
              <a:ext uri="{FF2B5EF4-FFF2-40B4-BE49-F238E27FC236}">
                <a16:creationId xmlns:a16="http://schemas.microsoft.com/office/drawing/2014/main" id="{3FE23878-A770-F849-B5DF-6BD70CE722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00844-A2C6-5945-9A61-810132A65B1D}"/>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156181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38AF-7EEB-A248-B382-80A3D2594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E64F-D95C-5C4F-9C0C-A6598DF37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097CD8-822D-BB47-A4A1-5847503CD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BFFC32-4808-354A-BF98-76B78B615D6C}"/>
              </a:ext>
            </a:extLst>
          </p:cNvPr>
          <p:cNvSpPr>
            <a:spLocks noGrp="1"/>
          </p:cNvSpPr>
          <p:nvPr>
            <p:ph type="dt" sz="half" idx="10"/>
          </p:nvPr>
        </p:nvSpPr>
        <p:spPr/>
        <p:txBody>
          <a:bodyPr/>
          <a:lstStyle/>
          <a:p>
            <a:fld id="{0E87E864-E26C-9A4F-95F7-B3F5409125A2}" type="datetimeFigureOut">
              <a:rPr lang="en-US" smtClean="0"/>
              <a:t>4/19/2022</a:t>
            </a:fld>
            <a:endParaRPr lang="en-US"/>
          </a:p>
        </p:txBody>
      </p:sp>
      <p:sp>
        <p:nvSpPr>
          <p:cNvPr id="6" name="Footer Placeholder 5">
            <a:extLst>
              <a:ext uri="{FF2B5EF4-FFF2-40B4-BE49-F238E27FC236}">
                <a16:creationId xmlns:a16="http://schemas.microsoft.com/office/drawing/2014/main" id="{C2F42D45-4B1B-144B-A85E-7B414A77D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E24FF-3408-D344-88D1-C402A0D10195}"/>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062692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B911-D898-4C4F-9BCE-09D4E07DE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3697D-9BE0-804B-8EEA-9AEC9D849C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CA3FB-4E5C-D443-80B5-2CAC799638A2}"/>
              </a:ext>
            </a:extLst>
          </p:cNvPr>
          <p:cNvSpPr>
            <a:spLocks noGrp="1"/>
          </p:cNvSpPr>
          <p:nvPr>
            <p:ph type="dt" sz="half" idx="10"/>
          </p:nvPr>
        </p:nvSpPr>
        <p:spPr/>
        <p:txBody>
          <a:bodyPr/>
          <a:lstStyle/>
          <a:p>
            <a:fld id="{0E87E864-E26C-9A4F-95F7-B3F5409125A2}" type="datetimeFigureOut">
              <a:rPr lang="en-US" smtClean="0"/>
              <a:t>4/19/2022</a:t>
            </a:fld>
            <a:endParaRPr lang="en-US"/>
          </a:p>
        </p:txBody>
      </p:sp>
      <p:sp>
        <p:nvSpPr>
          <p:cNvPr id="5" name="Footer Placeholder 4">
            <a:extLst>
              <a:ext uri="{FF2B5EF4-FFF2-40B4-BE49-F238E27FC236}">
                <a16:creationId xmlns:a16="http://schemas.microsoft.com/office/drawing/2014/main" id="{864B8234-E7F3-844E-B833-73B9145ED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6D4E8-5326-E247-98AD-9D2656881CE2}"/>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370639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CC841-DD54-EF47-8ED8-709BCE2732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3A0DED-25D5-1043-BFAF-60D639377E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1748D-C3AE-3A41-9CE0-19C44ADF37EB}"/>
              </a:ext>
            </a:extLst>
          </p:cNvPr>
          <p:cNvSpPr>
            <a:spLocks noGrp="1"/>
          </p:cNvSpPr>
          <p:nvPr>
            <p:ph type="dt" sz="half" idx="10"/>
          </p:nvPr>
        </p:nvSpPr>
        <p:spPr/>
        <p:txBody>
          <a:bodyPr/>
          <a:lstStyle/>
          <a:p>
            <a:fld id="{0E87E864-E26C-9A4F-95F7-B3F5409125A2}" type="datetimeFigureOut">
              <a:rPr lang="en-US" smtClean="0"/>
              <a:t>4/19/2022</a:t>
            </a:fld>
            <a:endParaRPr lang="en-US"/>
          </a:p>
        </p:txBody>
      </p:sp>
      <p:sp>
        <p:nvSpPr>
          <p:cNvPr id="5" name="Footer Placeholder 4">
            <a:extLst>
              <a:ext uri="{FF2B5EF4-FFF2-40B4-BE49-F238E27FC236}">
                <a16:creationId xmlns:a16="http://schemas.microsoft.com/office/drawing/2014/main" id="{04B4ECED-5938-3544-842F-3EA42EFB1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27D9E-D8A8-B849-9322-BAAB4456A641}"/>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52458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96024"/>
            <a:ext cx="3860800" cy="365125"/>
          </a:xfrm>
        </p:spPr>
        <p:txBody>
          <a:bodyPr/>
          <a:lstStyle>
            <a:lvl1pPr>
              <a:defRPr b="1">
                <a:solidFill>
                  <a:schemeClr val="bg1"/>
                </a:solidFill>
              </a:defRPr>
            </a:lvl1pPr>
          </a:lstStyle>
          <a:p>
            <a:r>
              <a:rPr lang="en-US" dirty="0"/>
              <a:t>www.aprm-au.org</a:t>
            </a:r>
          </a:p>
        </p:txBody>
      </p:sp>
      <p:sp>
        <p:nvSpPr>
          <p:cNvPr id="6" name="Slide Number Placeholder 5"/>
          <p:cNvSpPr>
            <a:spLocks noGrp="1"/>
          </p:cNvSpPr>
          <p:nvPr>
            <p:ph type="sldNum" sz="quarter" idx="12"/>
          </p:nvPr>
        </p:nvSpPr>
        <p:spPr>
          <a:xfrm>
            <a:off x="0" y="6521782"/>
            <a:ext cx="2844800" cy="365125"/>
          </a:xfrm>
        </p:spPr>
        <p:txBody>
          <a:bodyPr/>
          <a:lstStyle>
            <a:lvl1pPr>
              <a:defRPr b="1">
                <a:solidFill>
                  <a:schemeClr val="bg1"/>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3402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621A7-5A6C-4AA5-98BB-F4663B178EBC}" type="datetime1">
              <a:rPr lang="en-US" smtClean="0"/>
              <a:pPr/>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4288F-C395-4B83-86A6-8CAC5AD50CFE}" type="slidenum">
              <a:rPr lang="en-US" smtClean="0"/>
              <a:pPr/>
              <a:t>‹#›</a:t>
            </a:fld>
            <a:endParaRPr lang="en-US" dirty="0"/>
          </a:p>
        </p:txBody>
      </p:sp>
    </p:spTree>
    <p:extLst>
      <p:ext uri="{BB962C8B-B14F-4D97-AF65-F5344CB8AC3E}">
        <p14:creationId xmlns:p14="http://schemas.microsoft.com/office/powerpoint/2010/main" val="128248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EB22-B22E-3F4E-8E4C-E8EDDE625D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4080A-2D2F-F949-9C8C-FDF0A5046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FFE917-A715-1244-91B1-75072830E8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15C19-6D54-6E4E-B50C-D6CCAF3FE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1E7FCE-C396-2E44-B624-14498D69FA7C}"/>
              </a:ext>
            </a:extLst>
          </p:cNvPr>
          <p:cNvSpPr>
            <a:spLocks noGrp="1"/>
          </p:cNvSpPr>
          <p:nvPr>
            <p:ph sz="quarter" idx="4"/>
          </p:nvPr>
        </p:nvSpPr>
        <p:spPr>
          <a:xfrm>
            <a:off x="6172200" y="2286000"/>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79EFC845-F4CF-5B40-88CF-15938C4F3CC6}"/>
              </a:ext>
            </a:extLst>
          </p:cNvPr>
          <p:cNvSpPr>
            <a:spLocks noGrp="1"/>
          </p:cNvSpPr>
          <p:nvPr>
            <p:ph type="body" idx="13"/>
          </p:nvPr>
        </p:nvSpPr>
        <p:spPr>
          <a:xfrm>
            <a:off x="11963400" y="365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45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88B0-10AD-F74E-832F-831DDD697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7B122-AAD5-AE44-831A-3235A00B3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F1B0B-89CD-A849-ACCB-D6DEE3036A2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4/19/2022</a:t>
            </a:fld>
            <a:endParaRPr lang="en-US"/>
          </a:p>
        </p:txBody>
      </p:sp>
      <p:sp>
        <p:nvSpPr>
          <p:cNvPr id="5" name="Footer Placeholder 4">
            <a:extLst>
              <a:ext uri="{FF2B5EF4-FFF2-40B4-BE49-F238E27FC236}">
                <a16:creationId xmlns:a16="http://schemas.microsoft.com/office/drawing/2014/main" id="{5C7C376E-C1D3-D144-A9C4-4CA72B05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1CC45-4C22-ED47-8E97-D97D88C9934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274296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A220-0B2F-0646-BFF1-E41C51A7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FCBA5-D070-624C-8B3B-9CE264FA3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F55A70-7A1B-214F-8177-CE10B12A5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83DB9F-1BEB-2246-B68B-48F32CA15962}"/>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4/19/2022</a:t>
            </a:fld>
            <a:endParaRPr lang="en-US"/>
          </a:p>
        </p:txBody>
      </p:sp>
      <p:sp>
        <p:nvSpPr>
          <p:cNvPr id="6" name="Footer Placeholder 5">
            <a:extLst>
              <a:ext uri="{FF2B5EF4-FFF2-40B4-BE49-F238E27FC236}">
                <a16:creationId xmlns:a16="http://schemas.microsoft.com/office/drawing/2014/main" id="{A830305C-458B-4647-82C1-4360079C7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0C1C2-C92C-C04E-8247-DFC60EAFDA28}"/>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31725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ACD-CC4B-9D4F-BA77-3F794061F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B0167-7BB8-3945-A6B5-3CAA493EF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8DE80-0577-FB48-AD9F-FAD50E7D086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4/19/2022</a:t>
            </a:fld>
            <a:endParaRPr lang="en-US"/>
          </a:p>
        </p:txBody>
      </p:sp>
      <p:sp>
        <p:nvSpPr>
          <p:cNvPr id="5" name="Footer Placeholder 4">
            <a:extLst>
              <a:ext uri="{FF2B5EF4-FFF2-40B4-BE49-F238E27FC236}">
                <a16:creationId xmlns:a16="http://schemas.microsoft.com/office/drawing/2014/main" id="{5ABB5F6A-D80E-314B-A88C-5AFC763CE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B490A-CFCE-1A42-9923-21F3FEBA07AB}"/>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85644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636EC1-CAC3-475F-997B-56F3F00D9AF8}"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0B62D-A693-4D6C-B421-FE853ED831A1}" type="slidenum">
              <a:rPr lang="en-US" smtClean="0"/>
              <a:t>‹#›</a:t>
            </a:fld>
            <a:endParaRPr lang="en-US"/>
          </a:p>
        </p:txBody>
      </p:sp>
    </p:spTree>
    <p:extLst>
      <p:ext uri="{BB962C8B-B14F-4D97-AF65-F5344CB8AC3E}">
        <p14:creationId xmlns:p14="http://schemas.microsoft.com/office/powerpoint/2010/main" val="207856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951007-31EC-4883-B163-C19AFEF9E0DF}"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C690CE-002A-41BD-AA52-BBDD0D96724D}" type="slidenum">
              <a:rPr lang="en-US" smtClean="0"/>
              <a:t>‹#›</a:t>
            </a:fld>
            <a:endParaRPr lang="en-US"/>
          </a:p>
        </p:txBody>
      </p:sp>
    </p:spTree>
    <p:extLst>
      <p:ext uri="{BB962C8B-B14F-4D97-AF65-F5344CB8AC3E}">
        <p14:creationId xmlns:p14="http://schemas.microsoft.com/office/powerpoint/2010/main" val="42009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www.aprm-au.org</a:t>
            </a:r>
          </a:p>
        </p:txBody>
      </p:sp>
      <p:sp>
        <p:nvSpPr>
          <p:cNvPr id="6" name="Slide Number Placeholder 5"/>
          <p:cNvSpPr>
            <a:spLocks noGrp="1"/>
          </p:cNvSpPr>
          <p:nvPr>
            <p:ph type="sldNum" sz="quarter" idx="4"/>
          </p:nvPr>
        </p:nvSpPr>
        <p:spPr>
          <a:xfrm>
            <a:off x="39352" y="63781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42521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3" r:id="rId5"/>
    <p:sldLayoutId id="2147483660" r:id="rId6"/>
    <p:sldLayoutId id="2147483655" r:id="rId7"/>
    <p:sldLayoutId id="2147483664" r:id="rId8"/>
    <p:sldLayoutId id="2147483665" r:id="rId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5C1332-AA5E-2646-9D7A-F62C79CBA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37B8D5-ED68-AD4E-B024-770E5DBEF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7F0B-F4BE-1D49-A3C6-7509F7319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7E864-E26C-9A4F-95F7-B3F5409125A2}" type="datetimeFigureOut">
              <a:rPr lang="en-US" smtClean="0"/>
              <a:t>4/19/2022</a:t>
            </a:fld>
            <a:endParaRPr lang="en-US"/>
          </a:p>
        </p:txBody>
      </p:sp>
      <p:sp>
        <p:nvSpPr>
          <p:cNvPr id="5" name="Footer Placeholder 4">
            <a:extLst>
              <a:ext uri="{FF2B5EF4-FFF2-40B4-BE49-F238E27FC236}">
                <a16:creationId xmlns:a16="http://schemas.microsoft.com/office/drawing/2014/main" id="{90A5D40B-8073-D945-9289-C6C11ACF4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33F1F-D304-804E-A9A8-E278B9B9F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8A96-7467-9B42-8246-51E6DDA4D9B2}" type="slidenum">
              <a:rPr lang="en-US" smtClean="0"/>
              <a:t>‹#›</a:t>
            </a:fld>
            <a:endParaRPr lang="en-US"/>
          </a:p>
        </p:txBody>
      </p:sp>
    </p:spTree>
    <p:extLst>
      <p:ext uri="{BB962C8B-B14F-4D97-AF65-F5344CB8AC3E}">
        <p14:creationId xmlns:p14="http://schemas.microsoft.com/office/powerpoint/2010/main" val="690454669"/>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hart" Target="../charts/chart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emf"/><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52400" y="2667000"/>
            <a:ext cx="5943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D602D"/>
              </a:solidFill>
              <a:latin typeface="Arial" charset="0"/>
              <a:ea typeface="Arial" charset="0"/>
              <a:cs typeface="Arial" charset="0"/>
            </a:endParaRPr>
          </a:p>
          <a:p>
            <a:pPr algn="l"/>
            <a:endParaRPr lang="en-US" sz="2800" b="1" dirty="0">
              <a:solidFill>
                <a:srgbClr val="0D602D"/>
              </a:solidFill>
              <a:latin typeface="Arial" charset="0"/>
              <a:ea typeface="Arial" charset="0"/>
              <a:cs typeface="Arial" charset="0"/>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187"/>
          <a:stretch/>
        </p:blipFill>
        <p:spPr bwMode="auto">
          <a:xfrm>
            <a:off x="304800" y="2074524"/>
            <a:ext cx="6934200" cy="38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73735" y="5978278"/>
            <a:ext cx="6167063" cy="923330"/>
          </a:xfrm>
          <a:prstGeom prst="rect">
            <a:avLst/>
          </a:prstGeom>
        </p:spPr>
        <p:txBody>
          <a:bodyPr wrap="square">
            <a:spAutoFit/>
          </a:bodyPr>
          <a:lstStyle/>
          <a:p>
            <a:r>
              <a:rPr lang="en-GB" sz="5400" b="1" dirty="0"/>
              <a:t>GAMBIA</a:t>
            </a:r>
            <a:endParaRPr lang="en-ZA" sz="5400" b="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03" y="171651"/>
            <a:ext cx="1406597" cy="466749"/>
          </a:xfrm>
          <a:prstGeom prst="rect">
            <a:avLst/>
          </a:prstGeom>
        </p:spPr>
      </p:pic>
    </p:spTree>
    <p:extLst>
      <p:ext uri="{BB962C8B-B14F-4D97-AF65-F5344CB8AC3E}">
        <p14:creationId xmlns:p14="http://schemas.microsoft.com/office/powerpoint/2010/main" val="117761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209800"/>
            <a:ext cx="11201400" cy="2133600"/>
          </a:xfrm>
        </p:spPr>
        <p:txBody>
          <a:bodyPr>
            <a:normAutofit/>
          </a:bodyPr>
          <a:lstStyle/>
          <a:p>
            <a:pPr marL="0" indent="0">
              <a:buNone/>
            </a:pPr>
            <a:r>
              <a:rPr lang="en-ZA" sz="3600" dirty="0">
                <a:solidFill>
                  <a:srgbClr val="7030A0"/>
                </a:solidFill>
              </a:rPr>
              <a:t>What are the main pieces of advice to share with African countries presenting a VNR in 2022? </a:t>
            </a:r>
            <a:endParaRPr lang="en-US" sz="3600"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C690CE-002A-41BD-AA52-BBDD0D96724D}" type="slidenum">
              <a:rPr lang="en-US" smtClean="0"/>
              <a:t>10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1406597" cy="417956"/>
          </a:xfrm>
          <a:prstGeom prst="rect">
            <a:avLst/>
          </a:prstGeom>
        </p:spPr>
      </p:pic>
    </p:spTree>
    <p:extLst>
      <p:ext uri="{BB962C8B-B14F-4D97-AF65-F5344CB8AC3E}">
        <p14:creationId xmlns:p14="http://schemas.microsoft.com/office/powerpoint/2010/main" val="1852053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8565"/>
            <a:ext cx="11201400" cy="1143000"/>
          </a:xfrm>
        </p:spPr>
        <p:txBody>
          <a:bodyPr>
            <a:normAutofit/>
          </a:bodyPr>
          <a:lstStyle/>
          <a:p>
            <a:pPr lvl="0" algn="l"/>
            <a:r>
              <a:rPr lang="en-ZA" sz="3600" b="1" dirty="0">
                <a:solidFill>
                  <a:srgbClr val="7030A0"/>
                </a:solidFill>
              </a:rPr>
              <a:t>ENSURING 2022 VNR </a:t>
            </a:r>
            <a:r>
              <a:rPr lang="en-US" sz="3600" b="1" dirty="0">
                <a:solidFill>
                  <a:srgbClr val="7030A0"/>
                </a:solidFill>
              </a:rPr>
              <a:t>IS BUILDING ON THE ROADMAP</a:t>
            </a:r>
          </a:p>
        </p:txBody>
      </p:sp>
      <p:sp>
        <p:nvSpPr>
          <p:cNvPr id="3" name="Content Placeholder 2"/>
          <p:cNvSpPr>
            <a:spLocks noGrp="1"/>
          </p:cNvSpPr>
          <p:nvPr>
            <p:ph idx="1"/>
          </p:nvPr>
        </p:nvSpPr>
        <p:spPr>
          <a:xfrm>
            <a:off x="609600" y="1524001"/>
            <a:ext cx="10972800" cy="4602164"/>
          </a:xfrm>
        </p:spPr>
        <p:txBody>
          <a:bodyPr>
            <a:normAutofit lnSpcReduction="10000"/>
          </a:bodyPr>
          <a:lstStyle/>
          <a:p>
            <a:r>
              <a:rPr lang="en-US" dirty="0"/>
              <a:t>The 2022 VNR will build upon the 2020 VNR and update data where available on key indicators</a:t>
            </a:r>
          </a:p>
          <a:p>
            <a:r>
              <a:rPr lang="en-US" dirty="0"/>
              <a:t>To address data gaps during the 2020 VNR, </a:t>
            </a:r>
            <a:r>
              <a:rPr lang="en-US" dirty="0" err="1"/>
              <a:t>GBoS</a:t>
            </a:r>
            <a:r>
              <a:rPr lang="en-US" dirty="0"/>
              <a:t> and Government with financial support from UNDP  conducted SDGs survey from 2021 - 2022 for the purpose of improving the country’s SDG indicators reporting </a:t>
            </a:r>
            <a:r>
              <a:rPr lang="en-US" dirty="0">
                <a:ea typeface="Times New Roman" panose="02020603050405020304" pitchFamily="18" charset="0"/>
                <a:cs typeface="Times New Roman" panose="02020603050405020304" pitchFamily="18" charset="0"/>
              </a:rPr>
              <a:t> and as  well facilitates the  </a:t>
            </a:r>
            <a:r>
              <a:rPr lang="en-GB" dirty="0">
                <a:ea typeface="Times New Roman" panose="02020603050405020304" pitchFamily="18" charset="0"/>
                <a:cs typeface="Times New Roman" panose="02020603050405020304" pitchFamily="18" charset="0"/>
              </a:rPr>
              <a:t> ongoing  Voluntary Reviews (VNR)</a:t>
            </a:r>
          </a:p>
          <a:p>
            <a:r>
              <a:rPr lang="en-GB" dirty="0">
                <a:cs typeface="Times New Roman" panose="02020603050405020304" pitchFamily="18" charset="0"/>
              </a:rPr>
              <a:t>National Development Planning Platform was developed and launched as an effort to enhance online data collection.</a:t>
            </a:r>
          </a:p>
          <a:p>
            <a:endParaRPr lang="en-GB" dirty="0">
              <a:ea typeface="Times New Roman" panose="02020603050405020304" pitchFamily="18" charset="0"/>
              <a:cs typeface="Times New Roman" panose="02020603050405020304" pitchFamily="18" charset="0"/>
            </a:endParaRP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4288F-C395-4B83-86A6-8CAC5AD50CFE}" type="slidenum">
              <a:rPr lang="en-US" smtClean="0"/>
              <a:pPr/>
              <a:t>11</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311232"/>
            <a:ext cx="1406597" cy="466749"/>
          </a:xfrm>
          <a:prstGeom prst="rect">
            <a:avLst/>
          </a:prstGeom>
        </p:spPr>
      </p:pic>
    </p:spTree>
    <p:extLst>
      <p:ext uri="{BB962C8B-B14F-4D97-AF65-F5344CB8AC3E}">
        <p14:creationId xmlns:p14="http://schemas.microsoft.com/office/powerpoint/2010/main" val="2700881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10896600" cy="1036638"/>
          </a:xfrm>
        </p:spPr>
        <p:txBody>
          <a:bodyPr>
            <a:normAutofit/>
          </a:bodyPr>
          <a:lstStyle/>
          <a:p>
            <a:pPr lvl="0"/>
            <a:r>
              <a:rPr lang="en-ZA" dirty="0"/>
              <a:t>VNR Process-Gambia experience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4288F-C395-4B83-86A6-8CAC5AD50CFE}" type="slidenum">
              <a:rPr lang="en-US" smtClean="0"/>
              <a:pPr/>
              <a:t>12</a:t>
            </a:fld>
            <a:endParaRPr lang="en-US" dirty="0"/>
          </a:p>
        </p:txBody>
      </p:sp>
      <p:graphicFrame>
        <p:nvGraphicFramePr>
          <p:cNvPr id="9" name="Content Placeholder 5">
            <a:extLst>
              <a:ext uri="{FF2B5EF4-FFF2-40B4-BE49-F238E27FC236}">
                <a16:creationId xmlns:a16="http://schemas.microsoft.com/office/drawing/2014/main" id="{55F46F84-64BE-4EF3-A06F-97486A1B55CC}"/>
              </a:ext>
            </a:extLst>
          </p:cNvPr>
          <p:cNvGraphicFramePr>
            <a:graphicFrameLocks noGrp="1"/>
          </p:cNvGraphicFramePr>
          <p:nvPr>
            <p:ph idx="1"/>
            <p:extLst>
              <p:ext uri="{D42A27DB-BD31-4B8C-83A1-F6EECF244321}">
                <p14:modId xmlns:p14="http://schemas.microsoft.com/office/powerpoint/2010/main" val="3501429143"/>
              </p:ext>
            </p:extLst>
          </p:nvPr>
        </p:nvGraphicFramePr>
        <p:xfrm>
          <a:off x="457201" y="1417638"/>
          <a:ext cx="111252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7391400" y="1752601"/>
            <a:ext cx="4419600" cy="2308324"/>
          </a:xfrm>
          <a:prstGeom prst="rect">
            <a:avLst/>
          </a:prstGeom>
          <a:noFill/>
        </p:spPr>
        <p:txBody>
          <a:bodyPr wrap="square" rtlCol="0">
            <a:spAutoFit/>
          </a:bodyPr>
          <a:lstStyle/>
          <a:p>
            <a:pPr marL="285750" indent="-285750">
              <a:buFont typeface="Wingdings" panose="05000000000000000000" pitchFamily="2" charset="2"/>
              <a:buChar char="q"/>
            </a:pPr>
            <a:r>
              <a:rPr lang="en-US" b="1" dirty="0"/>
              <a:t>Convergence in the membership of the VNR and VLR Steering committees to enhance synergies.</a:t>
            </a:r>
          </a:p>
          <a:p>
            <a:pPr marL="285750" indent="-285750">
              <a:buFont typeface="Wingdings" panose="05000000000000000000" pitchFamily="2" charset="2"/>
              <a:buChar char="q"/>
            </a:pPr>
            <a:endParaRPr lang="en-US" b="1" dirty="0"/>
          </a:p>
          <a:p>
            <a:pPr marL="285750" indent="-285750">
              <a:buFont typeface="Wingdings" panose="05000000000000000000" pitchFamily="2" charset="2"/>
              <a:buChar char="q"/>
            </a:pPr>
            <a:r>
              <a:rPr lang="en-US" b="1" dirty="0"/>
              <a:t>Joint VNR/VLR consultations will be held in LGAs conducting VLRs</a:t>
            </a:r>
          </a:p>
          <a:p>
            <a:endParaRPr lang="en-US" b="1" dirty="0"/>
          </a:p>
          <a:p>
            <a:endParaRPr lang="en-GB" b="1" dirty="0"/>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557" y="379389"/>
            <a:ext cx="1406597" cy="466749"/>
          </a:xfrm>
          <a:prstGeom prst="rect">
            <a:avLst/>
          </a:prstGeom>
        </p:spPr>
      </p:pic>
    </p:spTree>
    <p:extLst>
      <p:ext uri="{BB962C8B-B14F-4D97-AF65-F5344CB8AC3E}">
        <p14:creationId xmlns:p14="http://schemas.microsoft.com/office/powerpoint/2010/main" val="215418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IMPACT OF COVID-19</a:t>
            </a:r>
          </a:p>
        </p:txBody>
      </p:sp>
      <p:sp>
        <p:nvSpPr>
          <p:cNvPr id="3" name="Content Placeholder 2"/>
          <p:cNvSpPr>
            <a:spLocks noGrp="1"/>
          </p:cNvSpPr>
          <p:nvPr>
            <p:ph idx="1"/>
          </p:nvPr>
        </p:nvSpPr>
        <p:spPr>
          <a:xfrm>
            <a:off x="533400" y="1219200"/>
            <a:ext cx="10972800" cy="4525963"/>
          </a:xfrm>
        </p:spPr>
        <p:txBody>
          <a:bodyPr>
            <a:normAutofit fontScale="77500" lnSpcReduction="20000"/>
          </a:bodyPr>
          <a:lstStyle/>
          <a:p>
            <a:r>
              <a:rPr lang="en-US" dirty="0"/>
              <a:t>COVID-19 pandemic affected the implementation of the National Development (2018-2021) ,its spread diminished revenues and incomes, increased expenditures on often already pressured social sectors like health and education, and reduced or halted economic activities in many productive sectors.</a:t>
            </a:r>
          </a:p>
          <a:p>
            <a:pPr marL="0" indent="0">
              <a:buNone/>
            </a:pPr>
            <a:endParaRPr lang="en-US" dirty="0"/>
          </a:p>
          <a:p>
            <a:r>
              <a:rPr lang="en-US" i="1" dirty="0"/>
              <a:t>The Gambia intends to reset its development trajectory by </a:t>
            </a:r>
            <a:r>
              <a:rPr lang="en-US" i="1" dirty="0" err="1"/>
              <a:t>reprioritising</a:t>
            </a:r>
            <a:r>
              <a:rPr lang="en-US" i="1" dirty="0"/>
              <a:t> its NDP into a COVID-19 recovery plan that is people-</a:t>
            </a:r>
            <a:r>
              <a:rPr lang="en-US" i="1" dirty="0" err="1"/>
              <a:t>centred</a:t>
            </a:r>
            <a:r>
              <a:rPr lang="en-US" i="1" dirty="0"/>
              <a:t>, resilient, green ,and leaves no one behind and will be tailored to SDGs</a:t>
            </a:r>
          </a:p>
          <a:p>
            <a:endParaRPr lang="en-US" i="1" dirty="0"/>
          </a:p>
          <a:p>
            <a:r>
              <a:rPr lang="en-US" b="1" dirty="0"/>
              <a:t>Policy pointer: </a:t>
            </a:r>
            <a:r>
              <a:rPr lang="en-US" dirty="0"/>
              <a:t>Government and development partners are collaborating to carry out integrated and whole-of-country needs-based impact assessments (including filling data gaps) as part of the COVID-19 recovery and investment planning process.</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4288F-C395-4B83-86A6-8CAC5AD50CFE}" type="slidenum">
              <a:rPr lang="en-US" smtClean="0"/>
              <a:pPr/>
              <a:t>13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152400"/>
            <a:ext cx="1406597" cy="466749"/>
          </a:xfrm>
          <a:prstGeom prst="rect">
            <a:avLst/>
          </a:prstGeom>
        </p:spPr>
      </p:pic>
    </p:spTree>
    <p:extLst>
      <p:ext uri="{BB962C8B-B14F-4D97-AF65-F5344CB8AC3E}">
        <p14:creationId xmlns:p14="http://schemas.microsoft.com/office/powerpoint/2010/main" val="401569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lessons learnt in addressing the challenge and -</a:t>
            </a:r>
            <a:r>
              <a:rPr lang="en-US" i="1" dirty="0">
                <a:solidFill>
                  <a:srgbClr val="7030A0"/>
                </a:solidFill>
              </a:rPr>
              <a:t>things you may consider doing differently</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228600" lvl="0" indent="-228600">
              <a:lnSpc>
                <a:spcPct val="90000"/>
              </a:lnSpc>
              <a:spcBef>
                <a:spcPts val="1000"/>
              </a:spcBef>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need to raise the level of awareness about the agenda 2030 and to strengthen the NSS to adequately support review of the SDGs</a:t>
            </a:r>
          </a:p>
          <a:p>
            <a:pPr marL="228600" lvl="0" indent="-228600">
              <a:lnSpc>
                <a:spcPct val="90000"/>
              </a:lnSpc>
              <a:spcBef>
                <a:spcPts val="1000"/>
              </a:spcBef>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Increase coordination with Civil Society and NGOs to leverage their capacities as well as enhance the alignment of their interventions with the Agenda 2030. </a:t>
            </a:r>
          </a:p>
          <a:p>
            <a:pPr marL="228600" lvl="0" indent="-228600">
              <a:lnSpc>
                <a:spcPct val="90000"/>
              </a:lnSpc>
              <a:spcBef>
                <a:spcPts val="1000"/>
              </a:spcBef>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need for Government and stakeholders to continue engagement, advocacy, and sensitization at all levels in order to increase awareness of the SDGs.</a:t>
            </a:r>
          </a:p>
          <a:p>
            <a:pPr marL="228600" lvl="0" indent="-228600">
              <a:lnSpc>
                <a:spcPct val="90000"/>
              </a:lnSpc>
              <a:spcBef>
                <a:spcPts val="1000"/>
              </a:spcBef>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Government should continue to ensure the mainstreaming of the SDGs into policies and </a:t>
            </a:r>
            <a:r>
              <a:rPr lang="en-US" dirty="0">
                <a:latin typeface="Calibri" panose="020F0502020204030204" pitchFamily="34" charset="0"/>
                <a:ea typeface="Calibri" panose="020F0502020204030204" pitchFamily="34" charset="0"/>
                <a:cs typeface="Times New Roman" panose="02020603050405020304" pitchFamily="18" charset="0"/>
              </a:rPr>
              <a:t>strategies at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National, Sectoral and Sub-national levels</a:t>
            </a:r>
          </a:p>
          <a:p>
            <a:pPr marL="228600" lvl="0" indent="-228600">
              <a:lnSpc>
                <a:spcPct val="90000"/>
              </a:lnSpc>
              <a:spcBef>
                <a:spcPts val="1000"/>
              </a:spcBef>
              <a:defRP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Government should continue to deepen private sector participation through sustained engagement using the existing SDG institutional arrangements and partnerships</a:t>
            </a:r>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4288F-C395-4B83-86A6-8CAC5AD50CFE}" type="slidenum">
              <a:rPr lang="en-US" smtClean="0"/>
              <a:pPr/>
              <a:t>14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1800" y="5841978"/>
            <a:ext cx="1406597" cy="466749"/>
          </a:xfrm>
          <a:prstGeom prst="rect">
            <a:avLst/>
          </a:prstGeom>
        </p:spPr>
      </p:pic>
    </p:spTree>
    <p:extLst>
      <p:ext uri="{BB962C8B-B14F-4D97-AF65-F5344CB8AC3E}">
        <p14:creationId xmlns:p14="http://schemas.microsoft.com/office/powerpoint/2010/main" val="484638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838200"/>
            <a:ext cx="8686800" cy="4525963"/>
          </a:xfrm>
        </p:spPr>
        <p:txBody>
          <a:bodyPr/>
          <a:lstStyle/>
          <a:p>
            <a:endParaRPr lang="en-US" dirty="0"/>
          </a:p>
          <a:p>
            <a:endParaRPr lang="en-US" dirty="0"/>
          </a:p>
          <a:p>
            <a:endParaRPr lang="en-US" sz="4800" dirty="0"/>
          </a:p>
          <a:p>
            <a:pPr marL="0" indent="0">
              <a:buNone/>
            </a:pPr>
            <a:r>
              <a:rPr lang="en-US" sz="4800" dirty="0"/>
              <a:t>Thank you for Listening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4288F-C395-4B83-86A6-8CAC5AD50CFE}" type="slidenum">
              <a:rPr lang="en-US" smtClean="0"/>
              <a:pPr/>
              <a:t>15</a:t>
            </a:fld>
            <a:endParaRPr lang="en-US" dirty="0"/>
          </a:p>
        </p:txBody>
      </p:sp>
    </p:spTree>
    <p:extLst>
      <p:ext uri="{BB962C8B-B14F-4D97-AF65-F5344CB8AC3E}">
        <p14:creationId xmlns:p14="http://schemas.microsoft.com/office/powerpoint/2010/main" val="119190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84" y="199176"/>
            <a:ext cx="10515600" cy="703860"/>
          </a:xfrm>
          <a:solidFill>
            <a:schemeClr val="tx1"/>
          </a:solidFill>
        </p:spPr>
        <p:txBody>
          <a:bodyPr>
            <a:normAutofit/>
          </a:bodyPr>
          <a:lstStyle/>
          <a:p>
            <a:pPr algn="l"/>
            <a:r>
              <a:rPr lang="en-US" sz="4000" b="1" dirty="0">
                <a:solidFill>
                  <a:srgbClr val="F8F8F8"/>
                </a:solidFill>
              </a:rPr>
              <a:t>PRESENTATION </a:t>
            </a:r>
            <a:r>
              <a:rPr lang="en-ZA" sz="4000" b="1" dirty="0">
                <a:solidFill>
                  <a:srgbClr val="F8F8F8"/>
                </a:solidFill>
              </a:rPr>
              <a:t>GUIDELINES</a:t>
            </a:r>
            <a:endParaRPr lang="en-US" sz="4000" b="1" dirty="0">
              <a:solidFill>
                <a:srgbClr val="F8F8F8"/>
              </a:solidFill>
            </a:endParaRPr>
          </a:p>
        </p:txBody>
      </p:sp>
      <p:sp>
        <p:nvSpPr>
          <p:cNvPr id="3" name="Content Placeholder 2"/>
          <p:cNvSpPr>
            <a:spLocks noGrp="1"/>
          </p:cNvSpPr>
          <p:nvPr>
            <p:ph idx="1"/>
          </p:nvPr>
        </p:nvSpPr>
        <p:spPr>
          <a:xfrm>
            <a:off x="152400" y="990600"/>
            <a:ext cx="11734800" cy="4944140"/>
          </a:xfrm>
        </p:spPr>
        <p:txBody>
          <a:bodyPr>
            <a:normAutofit fontScale="92500" lnSpcReduction="20000"/>
          </a:bodyPr>
          <a:lstStyle/>
          <a:p>
            <a:pPr lvl="0"/>
            <a:r>
              <a:rPr lang="en-ZA" sz="3600" dirty="0"/>
              <a:t>How do you assess VNRs 2021: did they reflect special or outstanding content due to the COVID-19 pandemic?</a:t>
            </a:r>
          </a:p>
          <a:p>
            <a:pPr marL="0" lvl="0" indent="0">
              <a:buNone/>
            </a:pPr>
            <a:r>
              <a:rPr lang="en-ZA" sz="3600" dirty="0"/>
              <a:t> </a:t>
            </a:r>
            <a:endParaRPr lang="en-US" sz="3600" dirty="0"/>
          </a:p>
          <a:p>
            <a:pPr lvl="0"/>
            <a:r>
              <a:rPr lang="en-ZA" sz="3600" dirty="0"/>
              <a:t>What are the main pieces of advice to share with African countries presenting a VNR in 2022? </a:t>
            </a:r>
          </a:p>
          <a:p>
            <a:pPr marL="0" lvl="0" indent="0">
              <a:buNone/>
            </a:pPr>
            <a:endParaRPr lang="en-US" sz="3600" dirty="0"/>
          </a:p>
          <a:p>
            <a:pPr lvl="0"/>
            <a:r>
              <a:rPr lang="en-ZA" sz="3600" dirty="0"/>
              <a:t>How can the VLRs contribute to robust and inclusive national and regional review processes?</a:t>
            </a:r>
          </a:p>
          <a:p>
            <a:pPr marL="0" lvl="0" indent="0">
              <a:buNone/>
            </a:pPr>
            <a:endParaRPr lang="en-US" sz="3600" dirty="0"/>
          </a:p>
          <a:p>
            <a:pPr lvl="0"/>
            <a:r>
              <a:rPr lang="en-ZA" sz="3600" dirty="0"/>
              <a:t>What are key lessons learned in relation </a:t>
            </a:r>
            <a:r>
              <a:rPr lang="en-ZA" dirty="0"/>
              <a:t>to VLRs?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88929"/>
            <a:ext cx="1406597" cy="466749"/>
          </a:xfrm>
          <a:prstGeom prst="rect">
            <a:avLst/>
          </a:prstGeom>
        </p:spPr>
      </p:pic>
    </p:spTree>
    <p:extLst>
      <p:ext uri="{BB962C8B-B14F-4D97-AF65-F5344CB8AC3E}">
        <p14:creationId xmlns:p14="http://schemas.microsoft.com/office/powerpoint/2010/main" val="391333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www.aprm-au.org</a:t>
            </a:r>
            <a:endParaRPr lang="en-US" dirty="0"/>
          </a:p>
        </p:txBody>
      </p:sp>
      <p:sp>
        <p:nvSpPr>
          <p:cNvPr id="3" name="Slide Number Placeholder 2"/>
          <p:cNvSpPr>
            <a:spLocks noGrp="1"/>
          </p:cNvSpPr>
          <p:nvPr>
            <p:ph type="sldNum" sz="quarter" idx="12"/>
          </p:nvPr>
        </p:nvSpPr>
        <p:spPr/>
        <p:txBody>
          <a:bodyPr/>
          <a:lstStyle/>
          <a:p>
            <a:fld id="{63E89DF9-FD5E-428C-9220-509E8332E673}" type="slidenum">
              <a:rPr lang="en-US" smtClean="0"/>
              <a:pPr/>
              <a:t>3</a:t>
            </a:fld>
            <a:endParaRPr lang="en-US" dirty="0"/>
          </a:p>
        </p:txBody>
      </p:sp>
      <p:sp>
        <p:nvSpPr>
          <p:cNvPr id="4" name="Rectangle 3"/>
          <p:cNvSpPr/>
          <p:nvPr/>
        </p:nvSpPr>
        <p:spPr>
          <a:xfrm>
            <a:off x="1143000" y="609600"/>
            <a:ext cx="9677400" cy="954107"/>
          </a:xfrm>
          <a:prstGeom prst="rect">
            <a:avLst/>
          </a:prstGeom>
        </p:spPr>
        <p:txBody>
          <a:bodyPr wrap="square">
            <a:spAutoFit/>
          </a:bodyPr>
          <a:lstStyle/>
          <a:p>
            <a:pPr lvl="0"/>
            <a:r>
              <a:rPr lang="en-ZA" sz="2800" b="1" dirty="0">
                <a:solidFill>
                  <a:srgbClr val="7030A0"/>
                </a:solidFill>
              </a:rPr>
              <a:t>How do you assess VNRs 2021: did they reflect special or outstanding content due to the COVID-19 pandemic?</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788929"/>
            <a:ext cx="1406597" cy="466749"/>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60670"/>
            <a:ext cx="7508778" cy="425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5" descr="C:\Users\ABDOULIE NYASS\AppData\Local\Microsoft\Windows\INetCache\Content.Word\IMG-20200605-WA0011.jpg">
            <a:extLst>
              <a:ext uri="{FF2B5EF4-FFF2-40B4-BE49-F238E27FC236}">
                <a16:creationId xmlns:a16="http://schemas.microsoft.com/office/drawing/2014/main" id="{D8929173-7B60-4AC8-BC09-43AE9FDE7C70}"/>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600200"/>
            <a:ext cx="5181600" cy="3657600"/>
          </a:xfrm>
          <a:prstGeom prst="rect">
            <a:avLst/>
          </a:prstGeom>
          <a:noFill/>
          <a:ln>
            <a:noFill/>
          </a:ln>
        </p:spPr>
      </p:pic>
    </p:spTree>
    <p:extLst>
      <p:ext uri="{BB962C8B-B14F-4D97-AF65-F5344CB8AC3E}">
        <p14:creationId xmlns:p14="http://schemas.microsoft.com/office/powerpoint/2010/main" val="2829390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845618"/>
            <a:ext cx="11353800" cy="3421582"/>
          </a:xfrm>
        </p:spPr>
        <p:txBody>
          <a:bodyPr>
            <a:noAutofit/>
          </a:bodyPr>
          <a:lstStyle/>
          <a:p>
            <a:r>
              <a:rPr lang="en-US" sz="2000" i="1" dirty="0"/>
              <a:t>As part of  the government international commitment, in 2020 The Gambia was granted approval by the United Nations Economic and Social Council (ECOSOC) and submitted its first Voluntary National Review (VNR) of the Sustainable Development Goals (SDGs) to High Level Political Forum (HLPF). </a:t>
            </a:r>
          </a:p>
          <a:p>
            <a:endParaRPr lang="en-US" sz="2000" i="1" dirty="0"/>
          </a:p>
          <a:p>
            <a:r>
              <a:rPr lang="en-GB" sz="2000" i="1" dirty="0"/>
              <a:t>To domesticate the Agenda 2030, the country formulated an NDP (2018-2021) with the </a:t>
            </a:r>
            <a:r>
              <a:rPr lang="en-US" altLang="en-GB" sz="2000" i="1" dirty="0"/>
              <a:t>overarching </a:t>
            </a:r>
            <a:r>
              <a:rPr lang="en-GB" sz="2000" i="1" dirty="0"/>
              <a:t>goal of</a:t>
            </a:r>
            <a:r>
              <a:rPr lang="en-US" altLang="en-GB" sz="2000" i="1" dirty="0"/>
              <a:t>:     </a:t>
            </a:r>
            <a:r>
              <a:rPr lang="en-GB" sz="2000" b="1" i="1" dirty="0">
                <a:solidFill>
                  <a:srgbClr val="7030A0"/>
                </a:solidFill>
              </a:rPr>
              <a:t>“[delivering] good governance and accountability, social cohesion, and national reconciliation and a revitalized and transformed economy for the wellbeing of all Gambians”.</a:t>
            </a:r>
          </a:p>
          <a:p>
            <a:pPr marL="457200" lvl="1" indent="0">
              <a:buNone/>
            </a:pPr>
            <a:endParaRPr lang="en-GB" sz="2000" b="1" i="1" dirty="0">
              <a:solidFill>
                <a:srgbClr val="7030A0"/>
              </a:solidFill>
            </a:endParaRPr>
          </a:p>
          <a:p>
            <a:r>
              <a:rPr lang="en-US" sz="2000" i="1" dirty="0"/>
              <a:t>The preparation of this first Voluntary National Review (VNR) adopted a participatory approach but the </a:t>
            </a:r>
            <a:r>
              <a:rPr lang="en-GB" sz="2000" i="1" dirty="0"/>
              <a:t>consultations were somewhat limited by COVID-19 pandemic</a:t>
            </a:r>
          </a:p>
          <a:p>
            <a:r>
              <a:rPr lang="en-US" sz="2000" i="1" dirty="0"/>
              <a:t>The outreach and consultation process ensured participation of all stakeholders; government, civil society, private sector, youths and children, women &amp; people living with disabilities as well as development partners</a:t>
            </a:r>
          </a:p>
          <a:p>
            <a:r>
              <a:rPr lang="en-US" sz="2000" dirty="0"/>
              <a:t>Again The Gambia is among 39 countries that has  been granted approval to present its second VNR in 2022. </a:t>
            </a:r>
          </a:p>
          <a:p>
            <a:endParaRPr lang="en-US" sz="2000" i="1" dirty="0"/>
          </a:p>
          <a:p>
            <a:endParaRPr lang="en-US" sz="2000" dirty="0"/>
          </a:p>
        </p:txBody>
      </p:sp>
      <p:sp>
        <p:nvSpPr>
          <p:cNvPr id="8" name="Title 1"/>
          <p:cNvSpPr txBox="1">
            <a:spLocks/>
          </p:cNvSpPr>
          <p:nvPr/>
        </p:nvSpPr>
        <p:spPr>
          <a:xfrm>
            <a:off x="469900" y="117695"/>
            <a:ext cx="10515600" cy="703860"/>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8F8F8"/>
                </a:solidFill>
              </a:rPr>
              <a:t>Introduction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5403" y="5715000"/>
            <a:ext cx="1406597" cy="466749"/>
          </a:xfrm>
          <a:prstGeom prst="rect">
            <a:avLst/>
          </a:prstGeom>
        </p:spPr>
      </p:pic>
    </p:spTree>
    <p:extLst>
      <p:ext uri="{BB962C8B-B14F-4D97-AF65-F5344CB8AC3E}">
        <p14:creationId xmlns:p14="http://schemas.microsoft.com/office/powerpoint/2010/main" val="356091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678" y="107576"/>
            <a:ext cx="8625833" cy="1336956"/>
          </a:xfrm>
        </p:spPr>
        <p:txBody>
          <a:bodyPr/>
          <a:lstStyle/>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5501"/>
            <a:ext cx="11192094" cy="5653908"/>
          </a:xfrm>
          <a:prstGeom prst="rect">
            <a:avLst/>
          </a:prstGeom>
          <a:noFill/>
        </p:spPr>
      </p:pic>
      <p:sp>
        <p:nvSpPr>
          <p:cNvPr id="3" name="Rectangle 2"/>
          <p:cNvSpPr/>
          <p:nvPr/>
        </p:nvSpPr>
        <p:spPr>
          <a:xfrm>
            <a:off x="613025" y="5029200"/>
            <a:ext cx="11426575" cy="1106970"/>
          </a:xfrm>
          <a:prstGeom prst="rect">
            <a:avLst/>
          </a:prstGeom>
        </p:spPr>
        <p:txBody>
          <a:bodyPr wrap="square">
            <a:spAutoFit/>
          </a:bodyPr>
          <a:lstStyle/>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prstClr val="black"/>
                </a:solidFill>
                <a:effectLst/>
                <a:uLnTx/>
                <a:uFillTx/>
              </a:rPr>
              <a:t>Two rounds of prioritization done</a:t>
            </a: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rPr>
              <a:t>1</a:t>
            </a:r>
            <a:r>
              <a:rPr kumimoji="0" lang="en-US" sz="2000" b="0" i="0" u="none" strike="noStrike" kern="0" cap="none" spc="0" normalizeH="0" baseline="30000" noProof="0" dirty="0">
                <a:ln>
                  <a:noFill/>
                </a:ln>
                <a:solidFill>
                  <a:prstClr val="black"/>
                </a:solidFill>
                <a:effectLst/>
                <a:uLnTx/>
                <a:uFillTx/>
              </a:rPr>
              <a:t>st</a:t>
            </a:r>
            <a:r>
              <a:rPr kumimoji="0" lang="en-US" sz="2000" b="0" i="0" u="none" strike="noStrike" kern="0" cap="none" spc="0" normalizeH="0" baseline="0" noProof="0" dirty="0">
                <a:ln>
                  <a:noFill/>
                </a:ln>
                <a:solidFill>
                  <a:prstClr val="black"/>
                </a:solidFill>
                <a:effectLst/>
                <a:uLnTx/>
                <a:uFillTx/>
              </a:rPr>
              <a:t> round Nov 2015: </a:t>
            </a:r>
            <a:r>
              <a:rPr kumimoji="0" lang="en-GB" sz="2000" b="0" i="0" u="none" strike="noStrike" kern="0" cap="none" spc="0" normalizeH="0" baseline="0" noProof="0" dirty="0">
                <a:ln>
                  <a:noFill/>
                </a:ln>
                <a:solidFill>
                  <a:prstClr val="black"/>
                </a:solidFill>
                <a:effectLst/>
                <a:uLnTx/>
                <a:uFillTx/>
              </a:rPr>
              <a:t>All 17 Goals and 102 targets high priority</a:t>
            </a:r>
            <a:endParaRPr kumimoji="0" lang="en-US" sz="2000" b="0" i="0" u="none" strike="noStrike" kern="0" cap="none" spc="0" normalizeH="0" baseline="0" noProof="0" dirty="0">
              <a:ln>
                <a:noFill/>
              </a:ln>
              <a:solidFill>
                <a:prstClr val="black"/>
              </a:solidFill>
              <a:effectLst/>
              <a:uLnTx/>
              <a:uFillTx/>
            </a:endParaRPr>
          </a:p>
          <a:p>
            <a:pPr marL="1143000" marR="0" lvl="2"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prstClr val="black"/>
                </a:solidFill>
                <a:effectLst/>
                <a:uLnTx/>
                <a:uFillTx/>
              </a:rPr>
              <a:t>2</a:t>
            </a:r>
            <a:r>
              <a:rPr kumimoji="0" lang="en-US" sz="2000" b="0" i="0" u="none" strike="noStrike" kern="0" cap="none" spc="0" normalizeH="0" baseline="30000" noProof="0" dirty="0">
                <a:ln>
                  <a:noFill/>
                </a:ln>
                <a:solidFill>
                  <a:prstClr val="black"/>
                </a:solidFill>
                <a:effectLst/>
                <a:uLnTx/>
                <a:uFillTx/>
              </a:rPr>
              <a:t>nd</a:t>
            </a:r>
            <a:r>
              <a:rPr kumimoji="0" lang="en-US" sz="2000" b="0" i="0" u="none" strike="noStrike" kern="0" cap="none" spc="0" normalizeH="0" baseline="0" noProof="0" dirty="0">
                <a:ln>
                  <a:noFill/>
                </a:ln>
                <a:solidFill>
                  <a:prstClr val="black"/>
                </a:solidFill>
                <a:effectLst/>
                <a:uLnTx/>
                <a:uFillTx/>
              </a:rPr>
              <a:t> round using MAPS: </a:t>
            </a:r>
            <a:r>
              <a:rPr kumimoji="0" lang="en-US" sz="20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8 Goals and 76 Targets were identified as High priority;</a:t>
            </a:r>
            <a:endParaRPr kumimoji="0" lang="en-US" sz="2000" b="0" i="0" u="none" strike="noStrike" kern="0" cap="none" spc="0" normalizeH="0" baseline="0" noProof="0" dirty="0">
              <a:ln>
                <a:noFill/>
              </a:ln>
              <a:solidFill>
                <a:prstClr val="black"/>
              </a:solidFill>
              <a:effectLst/>
              <a:uLnTx/>
              <a:uFillTx/>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19409"/>
            <a:ext cx="1406597" cy="466749"/>
          </a:xfrm>
          <a:prstGeom prst="rect">
            <a:avLst/>
          </a:prstGeom>
        </p:spPr>
      </p:pic>
    </p:spTree>
    <p:extLst>
      <p:ext uri="{BB962C8B-B14F-4D97-AF65-F5344CB8AC3E}">
        <p14:creationId xmlns:p14="http://schemas.microsoft.com/office/powerpoint/2010/main" val="85232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328" y="640082"/>
            <a:ext cx="6274591" cy="3351602"/>
          </a:xfrm>
        </p:spPr>
        <p:txBody>
          <a:bodyPr vert="horz" lIns="91440" tIns="45720" rIns="91440" bIns="45720" rtlCol="0" anchor="b">
            <a:normAutofit/>
          </a:bodyPr>
          <a:lstStyle/>
          <a:p>
            <a:pPr marL="457200" indent="-457200"/>
            <a:r>
              <a:rPr lang="en-US" sz="2900" dirty="0">
                <a:solidFill>
                  <a:schemeClr val="bg1"/>
                </a:solidFill>
              </a:rPr>
              <a:t>	The country has a 4 year National Development Plan (NDP):2018-2021</a:t>
            </a:r>
            <a:br>
              <a:rPr lang="en-US" sz="2900" dirty="0">
                <a:solidFill>
                  <a:schemeClr val="bg1"/>
                </a:solidFill>
              </a:rPr>
            </a:br>
            <a:br>
              <a:rPr lang="en-US" sz="2900" dirty="0">
                <a:solidFill>
                  <a:schemeClr val="bg1"/>
                </a:solidFill>
              </a:rPr>
            </a:br>
            <a:r>
              <a:rPr lang="en-US" sz="2900" dirty="0">
                <a:solidFill>
                  <a:schemeClr val="bg1"/>
                </a:solidFill>
              </a:rPr>
              <a:t>The 8 priorities and 7 Enablers of the NDP are aligned to the SDGs</a:t>
            </a:r>
            <a:br>
              <a:rPr lang="en-US" sz="2900" dirty="0">
                <a:solidFill>
                  <a:schemeClr val="bg1"/>
                </a:solidFill>
              </a:rPr>
            </a:br>
            <a:br>
              <a:rPr lang="en-US" sz="2900" dirty="0">
                <a:solidFill>
                  <a:schemeClr val="bg1"/>
                </a:solidFill>
              </a:rPr>
            </a:br>
            <a:endParaRPr lang="en-US" sz="2900" dirty="0">
              <a:solidFill>
                <a:schemeClr val="bg1"/>
              </a:solidFill>
            </a:endParaRPr>
          </a:p>
        </p:txBody>
      </p:sp>
      <p:sp>
        <p:nvSpPr>
          <p:cNvPr id="5" name="Rectangle 4"/>
          <p:cNvSpPr/>
          <p:nvPr/>
        </p:nvSpPr>
        <p:spPr>
          <a:xfrm>
            <a:off x="1282700" y="228600"/>
            <a:ext cx="8978900" cy="369332"/>
          </a:xfrm>
          <a:prstGeom prst="rect">
            <a:avLst/>
          </a:prstGeom>
        </p:spPr>
        <p:txBody>
          <a:bodyPr wrap="square">
            <a:spAutoFit/>
          </a:bodyPr>
          <a:lstStyle/>
          <a:p>
            <a:pPr algn="ctr"/>
            <a:endParaRPr lang="en-US" dirty="0"/>
          </a:p>
        </p:txBody>
      </p:sp>
      <p:pic>
        <p:nvPicPr>
          <p:cNvPr id="1099"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58236"/>
            <a:ext cx="11607800" cy="585009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6" name="Title 1"/>
          <p:cNvSpPr txBox="1">
            <a:spLocks/>
          </p:cNvSpPr>
          <p:nvPr/>
        </p:nvSpPr>
        <p:spPr>
          <a:xfrm>
            <a:off x="381000" y="12226"/>
            <a:ext cx="10515600" cy="703860"/>
          </a:xfrm>
          <a:prstGeom prst="rect">
            <a:avLst/>
          </a:prstGeom>
          <a:solidFill>
            <a:schemeClr val="tx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F8F8F8"/>
                </a:solidFill>
              </a:rPr>
              <a:t>Links Between the NDP &amp; SDGs</a:t>
            </a:r>
            <a:endParaRPr lang="en-US" sz="2800" b="1" dirty="0">
              <a:solidFill>
                <a:srgbClr val="F8F8F8"/>
              </a:solidFill>
            </a:endParaRPr>
          </a:p>
        </p:txBody>
      </p:sp>
      <p:sp>
        <p:nvSpPr>
          <p:cNvPr id="3" name="Rectangle 2"/>
          <p:cNvSpPr/>
          <p:nvPr/>
        </p:nvSpPr>
        <p:spPr>
          <a:xfrm>
            <a:off x="6089650" y="12226"/>
            <a:ext cx="532130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rPr>
              <a:t>Progress on Goals and Targets</a:t>
            </a:r>
            <a:endParaRPr kumimoji="0" lang="en-US" sz="2400" b="0" i="0" u="none" strike="noStrike" kern="0" cap="none" spc="0" normalizeH="0" baseline="0" noProof="0" dirty="0">
              <a:ln>
                <a:noFill/>
              </a:ln>
              <a:solidFill>
                <a:schemeClr val="bg1"/>
              </a:solidFill>
              <a:effectLst/>
              <a:uLnTx/>
              <a:uFillTx/>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7651" y="130781"/>
            <a:ext cx="1406597" cy="466749"/>
          </a:xfrm>
          <a:prstGeom prst="rect">
            <a:avLst/>
          </a:prstGeom>
        </p:spPr>
      </p:pic>
    </p:spTree>
    <p:extLst>
      <p:ext uri="{BB962C8B-B14F-4D97-AF65-F5344CB8AC3E}">
        <p14:creationId xmlns:p14="http://schemas.microsoft.com/office/powerpoint/2010/main" val="143601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30438" y="307513"/>
            <a:ext cx="10515600" cy="712193"/>
          </a:xfrm>
          <a:prstGeom prst="rect">
            <a:avLst/>
          </a:prstGeom>
          <a:solidFill>
            <a:srgbClr val="00B0F0"/>
          </a:solidFill>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100" b="1" dirty="0"/>
            </a:br>
            <a:br>
              <a:rPr lang="en-US" sz="3100" b="1" dirty="0"/>
            </a:br>
            <a:r>
              <a:rPr lang="en-US" sz="12000" b="1" dirty="0"/>
              <a:t>Progress on Goals and Targets: Peace</a:t>
            </a:r>
            <a:br>
              <a:rPr lang="en-US" sz="5300" b="1" dirty="0"/>
            </a:br>
            <a:endParaRPr lang="en-US" sz="5300" b="1" dirty="0"/>
          </a:p>
        </p:txBody>
      </p:sp>
      <p:sp>
        <p:nvSpPr>
          <p:cNvPr id="2" name="Title 1"/>
          <p:cNvSpPr>
            <a:spLocks noGrp="1"/>
          </p:cNvSpPr>
          <p:nvPr>
            <p:ph type="title"/>
          </p:nvPr>
        </p:nvSpPr>
        <p:spPr>
          <a:xfrm>
            <a:off x="579387" y="1230982"/>
            <a:ext cx="10515600" cy="1325563"/>
          </a:xfrm>
        </p:spPr>
        <p:txBody>
          <a:bodyPr>
            <a:normAutofit fontScale="90000"/>
          </a:bodyPr>
          <a:lstStyle/>
          <a:p>
            <a:r>
              <a:rPr lang="en-US" sz="2400" b="1" i="1" dirty="0"/>
              <a:t>Goal 16. Promote Peaceful and Inclusive Societies for Sustainable Development, provide access to justice for all and build effective, accountable and inclusive institutions at all levels</a:t>
            </a:r>
            <a:br>
              <a:rPr lang="en-US" sz="2400" b="1" i="1" dirty="0"/>
            </a:br>
            <a:endParaRPr lang="en-US" sz="2400" b="1" i="1" dirty="0"/>
          </a:p>
        </p:txBody>
      </p:sp>
      <p:graphicFrame>
        <p:nvGraphicFramePr>
          <p:cNvPr id="4" name="Content Placeholder 3"/>
          <p:cNvGraphicFramePr>
            <a:graphicFrameLocks noGrp="1"/>
          </p:cNvGraphicFramePr>
          <p:nvPr>
            <p:ph sz="half" idx="1"/>
          </p:nvPr>
        </p:nvGraphicFramePr>
        <p:xfrm>
          <a:off x="838200" y="2870199"/>
          <a:ext cx="5181600" cy="3306763"/>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79E1AD25-50E2-4930-8F82-B6A1C3FC3FCB}"/>
              </a:ext>
            </a:extLst>
          </p:cNvPr>
          <p:cNvSpPr>
            <a:spLocks noGrp="1"/>
          </p:cNvSpPr>
          <p:nvPr>
            <p:ph sz="half" idx="2"/>
          </p:nvPr>
        </p:nvSpPr>
        <p:spPr>
          <a:xfrm>
            <a:off x="6172200" y="2133601"/>
            <a:ext cx="5775960" cy="4038600"/>
          </a:xfrm>
        </p:spPr>
        <p:txBody>
          <a:bodyPr>
            <a:normAutofit fontScale="92500" lnSpcReduction="10000"/>
          </a:bodyPr>
          <a:lstStyle/>
          <a:p>
            <a:r>
              <a:rPr lang="en-US" altLang="en-US" sz="2100" i="1" dirty="0"/>
              <a:t>Governance is a huge challenge for the country following 22 years of misrule which ended in   2016. </a:t>
            </a:r>
          </a:p>
          <a:p>
            <a:r>
              <a:rPr lang="en-US" altLang="en-US" sz="2100" i="1" dirty="0"/>
              <a:t>As a result, governance reforms are at the cornerstone of the country’s development agenda</a:t>
            </a:r>
          </a:p>
          <a:p>
            <a:r>
              <a:rPr lang="en-US" sz="2100" i="1" dirty="0"/>
              <a:t>Government has taken the bold step towards the institutionalization of anti-graft mechanisms through the National Assembly by tabling the Anti-Corruption and Freedom of Information bill for enactment into law</a:t>
            </a:r>
            <a:r>
              <a:rPr lang="en-US" altLang="en-US" sz="2100" i="1" dirty="0"/>
              <a:t> </a:t>
            </a:r>
          </a:p>
          <a:p>
            <a:r>
              <a:rPr lang="en-US" altLang="en-US" sz="2100" i="1" dirty="0"/>
              <a:t>A new draft constitution submitted and </a:t>
            </a:r>
            <a:r>
              <a:rPr lang="en-US" altLang="en-US" sz="2100" i="1" dirty="0" err="1"/>
              <a:t>gazetted</a:t>
            </a:r>
            <a:endParaRPr lang="en-US" altLang="en-US" sz="2100" i="1" dirty="0"/>
          </a:p>
          <a:p>
            <a:r>
              <a:rPr lang="en-US" altLang="en-US" sz="2100" i="1" dirty="0"/>
              <a:t>Institutional reforms include decongesting the prisons, setting up of the TRRC and the Anti-corruption commission</a:t>
            </a:r>
          </a:p>
          <a:p>
            <a:endParaRPr lang="en-US" altLang="en-US" sz="4000" dirty="0"/>
          </a:p>
          <a:p>
            <a:endParaRPr lang="en-US" dirty="0"/>
          </a:p>
        </p:txBody>
      </p:sp>
      <p:sp>
        <p:nvSpPr>
          <p:cNvPr id="5" name="Rectangle 4"/>
          <p:cNvSpPr/>
          <p:nvPr/>
        </p:nvSpPr>
        <p:spPr>
          <a:xfrm>
            <a:off x="757187" y="2402657"/>
            <a:ext cx="5338813" cy="307777"/>
          </a:xfrm>
          <a:prstGeom prst="rect">
            <a:avLst/>
          </a:prstGeom>
        </p:spPr>
        <p:txBody>
          <a:bodyPr wrap="square">
            <a:spAutoFit/>
          </a:bodyPr>
          <a:lstStyle/>
          <a:p>
            <a:r>
              <a:rPr lang="en-US" sz="14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Unsentenced detainees as a proportion of total prison population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3674" y="292100"/>
            <a:ext cx="873125" cy="87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0757" y="311524"/>
            <a:ext cx="1025597" cy="466749"/>
          </a:xfrm>
          <a:prstGeom prst="rect">
            <a:avLst/>
          </a:prstGeom>
        </p:spPr>
      </p:pic>
    </p:spTree>
    <p:extLst>
      <p:ext uri="{BB962C8B-B14F-4D97-AF65-F5344CB8AC3E}">
        <p14:creationId xmlns:p14="http://schemas.microsoft.com/office/powerpoint/2010/main" val="156523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20700" y="136405"/>
            <a:ext cx="10515600" cy="712193"/>
          </a:xfrm>
          <a:prstGeom prst="rect">
            <a:avLst/>
          </a:prstGeom>
          <a:solidFill>
            <a:schemeClr val="accent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600" b="1" dirty="0"/>
            </a:br>
            <a:r>
              <a:rPr lang="en-US" sz="3600" b="1" dirty="0"/>
              <a:t>Progress on Goals and Targets: Prosperity</a:t>
            </a:r>
            <a:br>
              <a:rPr lang="en-US" sz="3600" b="1" dirty="0"/>
            </a:br>
            <a:endParaRPr lang="en-US"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975" y="136405"/>
            <a:ext cx="1898650" cy="96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96768" y="1027838"/>
            <a:ext cx="5270500" cy="927100"/>
          </a:xfrm>
        </p:spPr>
        <p:txBody>
          <a:bodyPr>
            <a:normAutofit fontScale="90000"/>
          </a:bodyPr>
          <a:lstStyle/>
          <a:p>
            <a:r>
              <a:rPr lang="en-US" sz="1800" b="1" i="1" dirty="0"/>
              <a:t>Goal 7. Ensure access to affordable, reliable</a:t>
            </a:r>
            <a:r>
              <a:rPr lang="en-US" sz="2800" b="1" i="1" dirty="0"/>
              <a:t>, </a:t>
            </a:r>
            <a:r>
              <a:rPr lang="en-US" sz="1800" b="1" i="1" dirty="0"/>
              <a:t>sustainable and modern energy for all</a:t>
            </a:r>
            <a:br>
              <a:rPr lang="en-US" sz="2800" b="1" i="1" dirty="0"/>
            </a:br>
            <a:endParaRPr lang="en-US" sz="2000" i="1" dirty="0">
              <a:latin typeface="+mn-lt"/>
              <a:ea typeface="+mn-ea"/>
              <a:cs typeface="+mn-cs"/>
            </a:endParaRPr>
          </a:p>
        </p:txBody>
      </p:sp>
      <p:sp>
        <p:nvSpPr>
          <p:cNvPr id="6" name="Rectangle 5"/>
          <p:cNvSpPr/>
          <p:nvPr/>
        </p:nvSpPr>
        <p:spPr>
          <a:xfrm>
            <a:off x="559868" y="1676206"/>
            <a:ext cx="5144301" cy="2862322"/>
          </a:xfrm>
          <a:prstGeom prst="rect">
            <a:avLst/>
          </a:prstGeom>
        </p:spPr>
        <p:txBody>
          <a:bodyPr wrap="square">
            <a:spAutoFit/>
          </a:bodyPr>
          <a:lstStyle/>
          <a:p>
            <a:pPr marL="285750" indent="-285750">
              <a:buFont typeface="Arial" pitchFamily="34" charset="0"/>
              <a:buChar char="•"/>
            </a:pPr>
            <a:r>
              <a:rPr lang="en-US" sz="1500" i="1" dirty="0"/>
              <a:t>Government’s goal is to ensure sustainable and improved energy, petroleum, and transport sectors for a revitalized economy and well-being</a:t>
            </a:r>
          </a:p>
          <a:p>
            <a:pPr marL="285750" indent="-285750">
              <a:buFont typeface="Arial" pitchFamily="34" charset="0"/>
              <a:buChar char="•"/>
            </a:pPr>
            <a:r>
              <a:rPr lang="en-US" sz="1500" i="1" dirty="0"/>
              <a:t>Policy and regulatory environment being improved to attract investments, improve access to electricity, enhance household energy security and ensure secured petroleum resources to support national development. </a:t>
            </a:r>
          </a:p>
          <a:p>
            <a:pPr marL="285750" indent="-285750">
              <a:buFont typeface="Arial" pitchFamily="34" charset="0"/>
              <a:buChar char="•"/>
            </a:pPr>
            <a:r>
              <a:rPr lang="en-US" sz="1500" i="1" dirty="0"/>
              <a:t>The country also plans to enhance its renewable energy targets and harness the existing potentials of renewable energy</a:t>
            </a:r>
          </a:p>
          <a:p>
            <a:pPr marL="285750" indent="-285750">
              <a:buFont typeface="Arial" pitchFamily="34" charset="0"/>
              <a:buChar char="•"/>
            </a:pPr>
            <a:r>
              <a:rPr lang="en-US" sz="1500" i="1" dirty="0"/>
              <a:t>Access to electricity is still relatively low particularly in the rural areas</a:t>
            </a:r>
          </a:p>
        </p:txBody>
      </p:sp>
      <p:graphicFrame>
        <p:nvGraphicFramePr>
          <p:cNvPr id="12" name="Content Placeholder 3"/>
          <p:cNvGraphicFramePr>
            <a:graphicFrameLocks noGrp="1"/>
          </p:cNvGraphicFramePr>
          <p:nvPr>
            <p:ph sz="half" idx="1"/>
          </p:nvPr>
        </p:nvGraphicFramePr>
        <p:xfrm>
          <a:off x="559868" y="4825496"/>
          <a:ext cx="5053532" cy="175824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559868" y="4525015"/>
            <a:ext cx="4212115" cy="307777"/>
          </a:xfrm>
          <a:prstGeom prst="rect">
            <a:avLst/>
          </a:prstGeom>
        </p:spPr>
        <p:txBody>
          <a:bodyPr wrap="none">
            <a:spAutoFit/>
          </a:bodyPr>
          <a:lstStyle/>
          <a:p>
            <a:r>
              <a:rPr lang="en-US" sz="14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Access to electricity, National and by Place of Residence</a:t>
            </a:r>
          </a:p>
        </p:txBody>
      </p:sp>
      <p:sp>
        <p:nvSpPr>
          <p:cNvPr id="14" name="Rectangle 13"/>
          <p:cNvSpPr/>
          <p:nvPr/>
        </p:nvSpPr>
        <p:spPr>
          <a:xfrm>
            <a:off x="5889625" y="1122116"/>
            <a:ext cx="6096000" cy="861774"/>
          </a:xfrm>
          <a:prstGeom prst="rect">
            <a:avLst/>
          </a:prstGeom>
        </p:spPr>
        <p:txBody>
          <a:bodyPr>
            <a:spAutoFit/>
          </a:bodyPr>
          <a:lstStyle/>
          <a:p>
            <a:r>
              <a:rPr lang="en-US" sz="1600" b="1" i="1" dirty="0">
                <a:latin typeface="+mj-lt"/>
                <a:ea typeface="+mj-ea"/>
                <a:cs typeface="+mj-cs"/>
              </a:rPr>
              <a:t>Goal 8. Promote sustained, inclusive and sustainable economic growth, full and productive employment and decent work for all</a:t>
            </a:r>
            <a:br>
              <a:rPr lang="en-US" b="1" i="1" dirty="0"/>
            </a:br>
            <a:endParaRPr 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25" y="1948240"/>
            <a:ext cx="3521075" cy="246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9512300" y="1988627"/>
            <a:ext cx="2590800" cy="1815882"/>
          </a:xfrm>
          <a:prstGeom prst="rect">
            <a:avLst/>
          </a:prstGeom>
        </p:spPr>
        <p:txBody>
          <a:bodyPr wrap="square">
            <a:spAutoFit/>
          </a:bodyPr>
          <a:lstStyle/>
          <a:p>
            <a:pPr marL="285750" indent="-285750">
              <a:buFont typeface="Arial" pitchFamily="34" charset="0"/>
              <a:buChar char="•"/>
            </a:pPr>
            <a:r>
              <a:rPr lang="en-US" sz="1600" b="1" i="1" dirty="0"/>
              <a:t>Economic growth driven by tourism, rain dependent agriculture, and remittances </a:t>
            </a:r>
          </a:p>
          <a:p>
            <a:pPr marL="914400" lvl="1" indent="-457200">
              <a:buFont typeface="Arial" pitchFamily="34" charset="0"/>
              <a:buChar char="•"/>
            </a:pPr>
            <a:r>
              <a:rPr lang="en-US" sz="1600" i="1" dirty="0"/>
              <a:t>However, it is also highly vulnerable to external shocks</a:t>
            </a:r>
          </a:p>
        </p:txBody>
      </p:sp>
      <p:sp>
        <p:nvSpPr>
          <p:cNvPr id="18" name="Rectangle 17"/>
          <p:cNvSpPr/>
          <p:nvPr/>
        </p:nvSpPr>
        <p:spPr>
          <a:xfrm>
            <a:off x="5889624" y="4412615"/>
            <a:ext cx="6226175" cy="1708160"/>
          </a:xfrm>
          <a:prstGeom prst="rect">
            <a:avLst/>
          </a:prstGeom>
        </p:spPr>
        <p:txBody>
          <a:bodyPr wrap="square">
            <a:spAutoFit/>
          </a:bodyPr>
          <a:lstStyle/>
          <a:p>
            <a:pPr marL="285750" indent="-285750">
              <a:buFont typeface="Arial" pitchFamily="34" charset="0"/>
              <a:buChar char="•"/>
            </a:pPr>
            <a:r>
              <a:rPr lang="en-US" sz="1500" i="1" dirty="0"/>
              <a:t>The COVID-19 pandemic will widen the fiscal deficit from projected 1.5% to 2.1% of GDP in 2020  </a:t>
            </a:r>
          </a:p>
          <a:p>
            <a:pPr marL="742950" lvl="1" indent="-285750">
              <a:buFont typeface="Arial" pitchFamily="34" charset="0"/>
              <a:buChar char="•"/>
            </a:pPr>
            <a:r>
              <a:rPr lang="en-US" sz="1500" i="1" dirty="0"/>
              <a:t>An estimated GMD2.7bn</a:t>
            </a:r>
          </a:p>
          <a:p>
            <a:pPr marL="285750" indent="-285750">
              <a:buFont typeface="Arial" pitchFamily="34" charset="0"/>
              <a:buChar char="•"/>
            </a:pPr>
            <a:r>
              <a:rPr lang="en-US" sz="1500" i="1" dirty="0"/>
              <a:t>Public debt levels remain high at 89.1% of GDP in 2018 and 80.1 % in 2019</a:t>
            </a:r>
          </a:p>
          <a:p>
            <a:pPr marL="742950" lvl="1" indent="-285750">
              <a:buFont typeface="Arial" pitchFamily="34" charset="0"/>
              <a:buChar char="•"/>
            </a:pPr>
            <a:r>
              <a:rPr lang="en-US" sz="1500" i="1" dirty="0"/>
              <a:t>Interest payments still accounted for 23.3% of recurrent expenditure in 2018 down from 34.5% in 2017, leaving limited fiscal space for public investment and improved service delivery</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6641856"/>
            <a:ext cx="1406597" cy="466749"/>
          </a:xfrm>
          <a:prstGeom prst="rect">
            <a:avLst/>
          </a:prstGeom>
        </p:spPr>
      </p:pic>
    </p:spTree>
    <p:extLst>
      <p:ext uri="{BB962C8B-B14F-4D97-AF65-F5344CB8AC3E}">
        <p14:creationId xmlns:p14="http://schemas.microsoft.com/office/powerpoint/2010/main" val="783275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8906"/>
            <a:ext cx="10972800" cy="927894"/>
          </a:xfrm>
        </p:spPr>
        <p:txBody>
          <a:bodyPr>
            <a:normAutofit fontScale="90000"/>
          </a:bodyPr>
          <a:lstStyle/>
          <a:p>
            <a:r>
              <a:rPr lang="en-US" dirty="0"/>
              <a:t>POST VNR CONSULTATION IN ASSESSING </a:t>
            </a:r>
            <a:r>
              <a:rPr lang="en-ZA" dirty="0"/>
              <a:t>VNRs 2021</a:t>
            </a:r>
            <a:endParaRPr lang="en-US" dirty="0"/>
          </a:p>
        </p:txBody>
      </p:sp>
      <p:sp>
        <p:nvSpPr>
          <p:cNvPr id="3" name="Content Placeholder 2"/>
          <p:cNvSpPr>
            <a:spLocks noGrp="1"/>
          </p:cNvSpPr>
          <p:nvPr>
            <p:ph sz="half" idx="1"/>
          </p:nvPr>
        </p:nvSpPr>
        <p:spPr>
          <a:xfrm>
            <a:off x="838200" y="1066800"/>
            <a:ext cx="10439400" cy="5110163"/>
          </a:xfrm>
        </p:spPr>
        <p:txBody>
          <a:bodyPr>
            <a:normAutofit fontScale="62500" lnSpcReduction="20000"/>
          </a:bodyPr>
          <a:lstStyle/>
          <a:p>
            <a:r>
              <a:rPr lang="en-GB" dirty="0"/>
              <a:t>In assessing progress towards the implementation of SDGs Post-VNR </a:t>
            </a:r>
            <a:r>
              <a:rPr lang="en-GB" sz="3300" dirty="0"/>
              <a:t>sensitization, NDP and Covid-19 </a:t>
            </a:r>
            <a:r>
              <a:rPr lang="en-GB" dirty="0"/>
              <a:t>Recovery Consultations was conducted Nationally with MDAs ,National Assembly, the Private </a:t>
            </a:r>
            <a:r>
              <a:rPr lang="en-GB" sz="3300" dirty="0"/>
              <a:t>Sector, Civil Society Organisations,</a:t>
            </a:r>
            <a:r>
              <a:rPr lang="en-US" sz="3300" dirty="0"/>
              <a:t> Federation of Disable Consultations</a:t>
            </a:r>
            <a:r>
              <a:rPr lang="en-GB" sz="3300" dirty="0"/>
              <a:t> </a:t>
            </a:r>
            <a:r>
              <a:rPr lang="en-GB" dirty="0"/>
              <a:t>, </a:t>
            </a:r>
            <a:r>
              <a:rPr lang="en-US" dirty="0"/>
              <a:t>the Media, </a:t>
            </a:r>
            <a:r>
              <a:rPr lang="en-GB" dirty="0"/>
              <a:t>Academia, University of The Gambia youth and children</a:t>
            </a:r>
          </a:p>
          <a:p>
            <a:endParaRPr lang="en-GB" dirty="0"/>
          </a:p>
          <a:p>
            <a:r>
              <a:rPr lang="en-GB" dirty="0"/>
              <a:t>Similar Consultations were also held in each of the Local Government Areas (LGAs) and involved members of the Technical Advisory Committee (TAC), men, women, youth, children, differently-abled, private sector and civil society.: </a:t>
            </a:r>
            <a:r>
              <a:rPr lang="en-GB" i="1" dirty="0">
                <a:solidFill>
                  <a:srgbClr val="00B050"/>
                </a:solidFill>
              </a:rPr>
              <a:t>to get feedback from stakeholders regarding the SDG priorities and also ascertain their relevance and role and how they support and contribute to the acceleration of SDG implementation in The Gambia;</a:t>
            </a:r>
            <a:endParaRPr lang="en-US" i="1" dirty="0">
              <a:solidFill>
                <a:srgbClr val="00B050"/>
              </a:solidFill>
            </a:endParaRPr>
          </a:p>
          <a:p>
            <a:pPr marL="0" indent="0">
              <a:buNone/>
            </a:pPr>
            <a:endParaRPr lang="en-GB" i="1" dirty="0">
              <a:solidFill>
                <a:srgbClr val="00B050"/>
              </a:solidFill>
            </a:endParaRPr>
          </a:p>
          <a:p>
            <a:r>
              <a:rPr lang="en-GB" dirty="0"/>
              <a:t>For coordinate the VNR consultations process a committee was set up which comprised of representation from the Office of The President, Ministry of Finance and Economic Affairs, UNRC in The Gambia, Resident Representative, UNDP, The National Assembly, </a:t>
            </a:r>
            <a:r>
              <a:rPr lang="en-GB" dirty="0" err="1"/>
              <a:t>GoBS</a:t>
            </a:r>
            <a:r>
              <a:rPr lang="en-GB" dirty="0"/>
              <a:t>, GCCI , The Association of Non-Governmental Organisations, Gambia Association of Local Government Authorities and the Academia, University of The Gambia (School of Arts &amp; Sciences -dealing with SDGs issues).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C690CE-002A-41BD-AA52-BBDD0D96724D}" type="slidenum">
              <a:rPr lang="en-US" smtClean="0"/>
              <a:t>9</a:t>
            </a:fld>
            <a:endParaRPr lang="en-US"/>
          </a:p>
        </p:txBody>
      </p:sp>
    </p:spTree>
    <p:extLst>
      <p:ext uri="{BB962C8B-B14F-4D97-AF65-F5344CB8AC3E}">
        <p14:creationId xmlns:p14="http://schemas.microsoft.com/office/powerpoint/2010/main" val="4243462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TotalTime>
  <Words>1340</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Wingdings</vt:lpstr>
      <vt:lpstr>Office Theme</vt:lpstr>
      <vt:lpstr>Custom Design</vt:lpstr>
      <vt:lpstr>PowerPoint Presentation</vt:lpstr>
      <vt:lpstr>PRESENTATION GUIDELINES</vt:lpstr>
      <vt:lpstr>PowerPoint Presentation</vt:lpstr>
      <vt:lpstr>PowerPoint Presentation</vt:lpstr>
      <vt:lpstr>PowerPoint Presentation</vt:lpstr>
      <vt:lpstr> The country has a 4 year National Development Plan (NDP):2018-2021  The 8 priorities and 7 Enablers of the NDP are aligned to the SDGs  </vt:lpstr>
      <vt:lpstr>Goal 16. Promote Peaceful and Inclusive Societies for Sustainable Development, provide access to justice for all and build effective, accountable and inclusive institutions at all levels </vt:lpstr>
      <vt:lpstr>Goal 7. Ensure access to affordable, reliable, sustainable and modern energy for all </vt:lpstr>
      <vt:lpstr>POST VNR CONSULTATION IN ASSESSING VNRs 2021</vt:lpstr>
      <vt:lpstr>PowerPoint Presentation</vt:lpstr>
      <vt:lpstr>ENSURING 2022 VNR IS BUILDING ON THE ROADMAP</vt:lpstr>
      <vt:lpstr>VNR Process-Gambia experience</vt:lpstr>
      <vt:lpstr>IMPACT OF COVID-19</vt:lpstr>
      <vt:lpstr>Some lessons learnt in addressing the challenge and -things you may consider doing differently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Sampson Osei</dc:creator>
  <cp:lastModifiedBy>Benedicte Francoise Niviere</cp:lastModifiedBy>
  <cp:revision>73</cp:revision>
  <dcterms:created xsi:type="dcterms:W3CDTF">2020-08-29T14:30:51Z</dcterms:created>
  <dcterms:modified xsi:type="dcterms:W3CDTF">2022-04-19T16:10:37Z</dcterms:modified>
</cp:coreProperties>
</file>