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13"/>
  </p:notesMasterIdLst>
  <p:handoutMasterIdLst>
    <p:handoutMasterId r:id="rId14"/>
  </p:handoutMasterIdLst>
  <p:sldIdLst>
    <p:sldId id="256" r:id="rId3"/>
    <p:sldId id="310" r:id="rId4"/>
    <p:sldId id="311" r:id="rId5"/>
    <p:sldId id="352" r:id="rId6"/>
    <p:sldId id="312" r:id="rId7"/>
    <p:sldId id="347" r:id="rId8"/>
    <p:sldId id="698" r:id="rId9"/>
    <p:sldId id="699" r:id="rId10"/>
    <p:sldId id="700"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DF61BC-D0FE-41B6-82A2-9FCB63107248}">
          <p14:sldIdLst>
            <p14:sldId id="256"/>
            <p14:sldId id="310"/>
            <p14:sldId id="311"/>
            <p14:sldId id="352"/>
            <p14:sldId id="312"/>
            <p14:sldId id="347"/>
            <p14:sldId id="698"/>
            <p14:sldId id="699"/>
            <p14:sldId id="700"/>
            <p14:sldId id="27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D602D"/>
    <a:srgbClr val="FF9900"/>
    <a:srgbClr val="CCFF99"/>
    <a:srgbClr val="E0CE48"/>
    <a:srgbClr val="FF66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4659"/>
  </p:normalViewPr>
  <p:slideViewPr>
    <p:cSldViewPr>
      <p:cViewPr varScale="1">
        <p:scale>
          <a:sx n="68" d="100"/>
          <a:sy n="68" d="100"/>
        </p:scale>
        <p:origin x="792" y="60"/>
      </p:cViewPr>
      <p:guideLst>
        <p:guide orient="horz" pos="2160"/>
        <p:guide pos="3840"/>
      </p:guideLst>
    </p:cSldViewPr>
  </p:slideViewPr>
  <p:notesTextViewPr>
    <p:cViewPr>
      <p:scale>
        <a:sx n="1" d="1"/>
        <a:sy n="1" d="1"/>
      </p:scale>
      <p:origin x="0" y="0"/>
    </p:cViewPr>
  </p:notesTextViewPr>
  <p:notesViewPr>
    <p:cSldViewPr>
      <p:cViewPr varScale="1">
        <p:scale>
          <a:sx n="45" d="100"/>
          <a:sy n="45" d="100"/>
        </p:scale>
        <p:origin x="276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8798F8-4578-4FF9-ABF3-EE8A18D08FB7}" type="datetimeFigureOut">
              <a:rPr lang="en-ZA" smtClean="0"/>
              <a:t>2022/04/14</a:t>
            </a:fld>
            <a:endParaRPr lang="en-Z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E21D67-8E95-4919-85A6-84E431FE956F}" type="slidenum">
              <a:rPr lang="en-ZA" smtClean="0"/>
              <a:t>‹#›</a:t>
            </a:fld>
            <a:endParaRPr lang="en-ZA" dirty="0"/>
          </a:p>
        </p:txBody>
      </p:sp>
    </p:spTree>
    <p:extLst>
      <p:ext uri="{BB962C8B-B14F-4D97-AF65-F5344CB8AC3E}">
        <p14:creationId xmlns:p14="http://schemas.microsoft.com/office/powerpoint/2010/main" val="844968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460B3-B889-4E4E-9192-BF6AAF1773BC}" type="datetimeFigureOut">
              <a:rPr lang="en-ZA" smtClean="0"/>
              <a:t>2022/04/14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AF2DE-6504-4730-B43B-00E2E5EE704E}" type="slidenum">
              <a:rPr lang="en-ZA" smtClean="0"/>
              <a:t>‹#›</a:t>
            </a:fld>
            <a:endParaRPr lang="en-ZA" dirty="0"/>
          </a:p>
        </p:txBody>
      </p:sp>
    </p:spTree>
    <p:extLst>
      <p:ext uri="{BB962C8B-B14F-4D97-AF65-F5344CB8AC3E}">
        <p14:creationId xmlns:p14="http://schemas.microsoft.com/office/powerpoint/2010/main" val="12063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492876"/>
            <a:ext cx="2844800" cy="365125"/>
          </a:xfrm>
        </p:spPr>
        <p:txBody>
          <a:bodyPr/>
          <a:lstStyle>
            <a:lvl1pPr algn="l">
              <a:defRPr b="1">
                <a:solidFill>
                  <a:schemeClr val="bg1"/>
                </a:solidFill>
              </a:defRPr>
            </a:lvl1pPr>
          </a:lstStyle>
          <a:p>
            <a:fld id="{63E89DF9-FD5E-428C-9220-509E8332E673}" type="slidenum">
              <a:rPr lang="en-US" smtClean="0"/>
              <a:pPr/>
              <a:t>‹#›</a:t>
            </a:fld>
            <a:endParaRPr lang="en-US" dirty="0"/>
          </a:p>
        </p:txBody>
      </p:sp>
      <p:sp>
        <p:nvSpPr>
          <p:cNvPr id="7" name="Footer Placeholder 4"/>
          <p:cNvSpPr>
            <a:spLocks noGrp="1"/>
          </p:cNvSpPr>
          <p:nvPr>
            <p:ph type="ftr" sz="quarter" idx="11"/>
          </p:nvPr>
        </p:nvSpPr>
        <p:spPr>
          <a:xfrm>
            <a:off x="4165600" y="6492876"/>
            <a:ext cx="3860800" cy="365125"/>
          </a:xfrm>
        </p:spPr>
        <p:txBody>
          <a:bodyPr/>
          <a:lstStyle>
            <a:lvl1pPr>
              <a:defRPr b="1">
                <a:solidFill>
                  <a:schemeClr val="bg1"/>
                </a:solidFill>
              </a:defRPr>
            </a:lvl1pPr>
          </a:lstStyle>
          <a:p>
            <a:r>
              <a:rPr lang="en-US" dirty="0"/>
              <a:t>www.aprm-au.org</a:t>
            </a:r>
          </a:p>
        </p:txBody>
      </p:sp>
    </p:spTree>
    <p:extLst>
      <p:ext uri="{BB962C8B-B14F-4D97-AF65-F5344CB8AC3E}">
        <p14:creationId xmlns:p14="http://schemas.microsoft.com/office/powerpoint/2010/main" val="2137165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8F8F3-9DE1-F947-AA0C-AA6445F79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816BFF-6722-1246-BEF5-FB6B983647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4504D9-DD64-E940-A7F0-A3C7976AF1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2B130E-CBC0-4749-AB68-5CEA8614138B}"/>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6" name="Footer Placeholder 5">
            <a:extLst>
              <a:ext uri="{FF2B5EF4-FFF2-40B4-BE49-F238E27FC236}">
                <a16:creationId xmlns:a16="http://schemas.microsoft.com/office/drawing/2014/main" id="{829205A6-20D4-ED46-8CDF-0EB66F47E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C616A-F1C6-3249-BB37-21EEEB975BEC}"/>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75211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8E277-62BB-4C48-82B6-18B6EE6607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089B45-E9E0-1449-B6A6-B5AB5DDF999C}"/>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4" name="Footer Placeholder 3">
            <a:extLst>
              <a:ext uri="{FF2B5EF4-FFF2-40B4-BE49-F238E27FC236}">
                <a16:creationId xmlns:a16="http://schemas.microsoft.com/office/drawing/2014/main" id="{8C75E9A4-5594-6441-8F9B-1B32693642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DBE80A-3B28-544A-B362-82C98484F9D7}"/>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149561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625DA-FAA5-4A41-8058-85D9C331AEA6}"/>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3" name="Footer Placeholder 2">
            <a:extLst>
              <a:ext uri="{FF2B5EF4-FFF2-40B4-BE49-F238E27FC236}">
                <a16:creationId xmlns:a16="http://schemas.microsoft.com/office/drawing/2014/main" id="{3FE23878-A770-F849-B5DF-6BD70CE722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900844-A2C6-5945-9A61-810132A65B1D}"/>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3156181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738AF-7EEB-A248-B382-80A3D25941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90E64F-D95C-5C4F-9C0C-A6598DF379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097CD8-822D-BB47-A4A1-5847503CDA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BFFC32-4808-354A-BF98-76B78B615D6C}"/>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6" name="Footer Placeholder 5">
            <a:extLst>
              <a:ext uri="{FF2B5EF4-FFF2-40B4-BE49-F238E27FC236}">
                <a16:creationId xmlns:a16="http://schemas.microsoft.com/office/drawing/2014/main" id="{C2F42D45-4B1B-144B-A85E-7B414A77DC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0E24FF-3408-D344-88D1-C402A0D10195}"/>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062692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0B911-D898-4C4F-9BCE-09D4E07DED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F3697D-9BE0-804B-8EEA-9AEC9D849C2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9CA3FB-4E5C-D443-80B5-2CAC799638A2}"/>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864B8234-E7F3-844E-B833-73B9145ED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D6D4E8-5326-E247-98AD-9D2656881CE2}"/>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370639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CC841-DD54-EF47-8ED8-709BCE2732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3A0DED-25D5-1043-BFAF-60D639377E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1748D-C3AE-3A41-9CE0-19C44ADF37EB}"/>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04B4ECED-5938-3544-842F-3EA42EFB1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27D9E-D8A8-B849-9322-BAAB4456A641}"/>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52458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165600" y="6496024"/>
            <a:ext cx="3860800" cy="365125"/>
          </a:xfrm>
        </p:spPr>
        <p:txBody>
          <a:bodyPr/>
          <a:lstStyle>
            <a:lvl1pPr>
              <a:defRPr b="1">
                <a:solidFill>
                  <a:schemeClr val="bg1"/>
                </a:solidFill>
              </a:defRPr>
            </a:lvl1pPr>
          </a:lstStyle>
          <a:p>
            <a:r>
              <a:rPr lang="en-US" dirty="0"/>
              <a:t>www.aprm-au.org</a:t>
            </a:r>
          </a:p>
        </p:txBody>
      </p:sp>
      <p:sp>
        <p:nvSpPr>
          <p:cNvPr id="6" name="Slide Number Placeholder 5"/>
          <p:cNvSpPr>
            <a:spLocks noGrp="1"/>
          </p:cNvSpPr>
          <p:nvPr>
            <p:ph type="sldNum" sz="quarter" idx="12"/>
          </p:nvPr>
        </p:nvSpPr>
        <p:spPr>
          <a:xfrm>
            <a:off x="0" y="6521782"/>
            <a:ext cx="2844800" cy="365125"/>
          </a:xfrm>
        </p:spPr>
        <p:txBody>
          <a:bodyPr/>
          <a:lstStyle>
            <a:lvl1pPr>
              <a:defRPr b="1">
                <a:solidFill>
                  <a:schemeClr val="bg1"/>
                </a:solidFill>
              </a:defRPr>
            </a:lvl1pPr>
          </a:lstStyle>
          <a:p>
            <a:fld id="{63E89DF9-FD5E-428C-9220-509E8332E673}" type="slidenum">
              <a:rPr lang="en-US" smtClean="0"/>
              <a:pPr/>
              <a:t>‹#›</a:t>
            </a:fld>
            <a:endParaRPr lang="en-US" dirty="0"/>
          </a:p>
        </p:txBody>
      </p:sp>
    </p:spTree>
    <p:extLst>
      <p:ext uri="{BB962C8B-B14F-4D97-AF65-F5344CB8AC3E}">
        <p14:creationId xmlns:p14="http://schemas.microsoft.com/office/powerpoint/2010/main" val="340227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4621A7-5A6C-4AA5-98BB-F4663B178EBC}" type="datetime1">
              <a:rPr lang="en-US" smtClean="0"/>
              <a:pPr/>
              <a:t>4/14/2022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4288F-C395-4B83-86A6-8CAC5AD50CFE}" type="slidenum">
              <a:rPr lang="en-US" smtClean="0"/>
              <a:pPr/>
              <a:t>‹#›</a:t>
            </a:fld>
            <a:endParaRPr lang="en-US" dirty="0"/>
          </a:p>
        </p:txBody>
      </p:sp>
    </p:spTree>
    <p:extLst>
      <p:ext uri="{BB962C8B-B14F-4D97-AF65-F5344CB8AC3E}">
        <p14:creationId xmlns:p14="http://schemas.microsoft.com/office/powerpoint/2010/main" val="128248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EB22-B22E-3F4E-8E4C-E8EDDE625D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24080A-2D2F-F949-9C8C-FDF0A5046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FFE917-A715-1244-91B1-75072830E8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F15C19-6D54-6E4E-B50C-D6CCAF3FEF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1E7FCE-C396-2E44-B624-14498D69FA7C}"/>
              </a:ext>
            </a:extLst>
          </p:cNvPr>
          <p:cNvSpPr>
            <a:spLocks noGrp="1"/>
          </p:cNvSpPr>
          <p:nvPr>
            <p:ph sz="quarter" idx="4"/>
          </p:nvPr>
        </p:nvSpPr>
        <p:spPr>
          <a:xfrm>
            <a:off x="6172200" y="2286000"/>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79EFC845-F4CF-5B40-88CF-15938C4F3CC6}"/>
              </a:ext>
            </a:extLst>
          </p:cNvPr>
          <p:cNvSpPr>
            <a:spLocks noGrp="1"/>
          </p:cNvSpPr>
          <p:nvPr>
            <p:ph type="body" idx="13"/>
          </p:nvPr>
        </p:nvSpPr>
        <p:spPr>
          <a:xfrm>
            <a:off x="11963400" y="36512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045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088B0-10AD-F74E-832F-831DDD697D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B7B122-AAD5-AE44-831A-3235A00B35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FF1B0B-89CD-A849-ACCB-D6DEE3036A28}"/>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5C7C376E-C1D3-D144-A9C4-4CA72B057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41CC45-4C22-ED47-8E97-D97D88C9934C}"/>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274296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6A220-0B2F-0646-BFF1-E41C51A756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BFCBA5-D070-624C-8B3B-9CE264FA3C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F55A70-7A1B-214F-8177-CE10B12A5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83DB9F-1BEB-2246-B68B-48F32CA15962}"/>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4/14/2022</a:t>
            </a:fld>
            <a:endParaRPr lang="en-US"/>
          </a:p>
        </p:txBody>
      </p:sp>
      <p:sp>
        <p:nvSpPr>
          <p:cNvPr id="6" name="Footer Placeholder 5">
            <a:extLst>
              <a:ext uri="{FF2B5EF4-FFF2-40B4-BE49-F238E27FC236}">
                <a16:creationId xmlns:a16="http://schemas.microsoft.com/office/drawing/2014/main" id="{A830305C-458B-4647-82C1-4360079C7F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E0C1C2-C92C-C04E-8247-DFC60EAFDA28}"/>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331725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82ACD-CC4B-9D4F-BA77-3F794061F0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AB0167-7BB8-3945-A6B5-3CAA493EF7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38DE80-0577-FB48-AD9F-FAD50E7D0868}"/>
              </a:ext>
            </a:extLst>
          </p:cNvPr>
          <p:cNvSpPr>
            <a:spLocks noGrp="1"/>
          </p:cNvSpPr>
          <p:nvPr>
            <p:ph type="dt" sz="half" idx="10"/>
          </p:nvPr>
        </p:nvSpPr>
        <p:spPr>
          <a:xfrm>
            <a:off x="838200" y="6356350"/>
            <a:ext cx="2743200" cy="365125"/>
          </a:xfrm>
          <a:prstGeom prst="rect">
            <a:avLst/>
          </a:prstGeom>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5ABB5F6A-D80E-314B-A88C-5AFC763CE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B490A-CFCE-1A42-9923-21F3FEBA07AB}"/>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85644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15A889-3821-44C2-8F62-C3FA7C8451CA}" type="datetimeFigureOut">
              <a:rPr lang="en-US" smtClean="0"/>
              <a:t>4/14/2022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0DD956-5D0F-4ADF-A018-E2085DD44B96}" type="slidenum">
              <a:rPr lang="en-US" smtClean="0"/>
              <a:t>‹#›</a:t>
            </a:fld>
            <a:endParaRPr lang="en-US"/>
          </a:p>
        </p:txBody>
      </p:sp>
    </p:spTree>
    <p:extLst>
      <p:ext uri="{BB962C8B-B14F-4D97-AF65-F5344CB8AC3E}">
        <p14:creationId xmlns:p14="http://schemas.microsoft.com/office/powerpoint/2010/main" val="319412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DC0EF-9A17-144B-AC64-325A95051E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C9B06-4710-3F44-AF86-BDDEFBBEE78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CC475C-BF60-CB4C-975C-1AEF1226B086}"/>
              </a:ext>
            </a:extLst>
          </p:cNvPr>
          <p:cNvSpPr>
            <a:spLocks noGrp="1"/>
          </p:cNvSpPr>
          <p:nvPr>
            <p:ph type="dt" sz="half" idx="10"/>
          </p:nvPr>
        </p:nvSpPr>
        <p:spPr/>
        <p:txBody>
          <a:body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89D9E461-78CC-074A-8F72-0C54CC5E4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FC3FF-B1D5-944B-B496-60782B8200DC}"/>
              </a:ext>
            </a:extLst>
          </p:cNvPr>
          <p:cNvSpPr>
            <a:spLocks noGrp="1"/>
          </p:cNvSpPr>
          <p:nvPr>
            <p:ph type="sldNum" sz="quarter" idx="12"/>
          </p:nvPr>
        </p:nvSpPr>
        <p:spPr/>
        <p:txBody>
          <a:bodyPr/>
          <a:lstStyle/>
          <a:p>
            <a:fld id="{4F518A96-7467-9B42-8246-51E6DDA4D9B2}" type="slidenum">
              <a:rPr lang="en-US" smtClean="0"/>
              <a:t>‹#›</a:t>
            </a:fld>
            <a:endParaRPr lang="en-US"/>
          </a:p>
        </p:txBody>
      </p:sp>
    </p:spTree>
    <p:extLst>
      <p:ext uri="{BB962C8B-B14F-4D97-AF65-F5344CB8AC3E}">
        <p14:creationId xmlns:p14="http://schemas.microsoft.com/office/powerpoint/2010/main" val="1104494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www.aprm-au.org</a:t>
            </a:r>
          </a:p>
        </p:txBody>
      </p:sp>
      <p:sp>
        <p:nvSpPr>
          <p:cNvPr id="6" name="Slide Number Placeholder 5"/>
          <p:cNvSpPr>
            <a:spLocks noGrp="1"/>
          </p:cNvSpPr>
          <p:nvPr>
            <p:ph type="sldNum" sz="quarter" idx="4"/>
          </p:nvPr>
        </p:nvSpPr>
        <p:spPr>
          <a:xfrm>
            <a:off x="39352" y="637819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89DF9-FD5E-428C-9220-509E8332E673}" type="slidenum">
              <a:rPr lang="en-US" smtClean="0"/>
              <a:pPr/>
              <a:t>‹#›</a:t>
            </a:fld>
            <a:endParaRPr lang="en-US" dirty="0"/>
          </a:p>
        </p:txBody>
      </p:sp>
    </p:spTree>
    <p:extLst>
      <p:ext uri="{BB962C8B-B14F-4D97-AF65-F5344CB8AC3E}">
        <p14:creationId xmlns:p14="http://schemas.microsoft.com/office/powerpoint/2010/main" val="4252104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53" r:id="rId5"/>
    <p:sldLayoutId id="2147483660" r:id="rId6"/>
    <p:sldLayoutId id="2147483655" r:id="rId7"/>
    <p:sldLayoutId id="2147483664" r:id="rId8"/>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5C1332-AA5E-2646-9D7A-F62C79CBAA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37B8D5-ED68-AD4E-B024-770E5DBEF0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C87F0B-F4BE-1D49-A3C6-7509F7319A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7E864-E26C-9A4F-95F7-B3F5409125A2}" type="datetimeFigureOut">
              <a:rPr lang="en-US" smtClean="0"/>
              <a:t>4/14/2022</a:t>
            </a:fld>
            <a:endParaRPr lang="en-US"/>
          </a:p>
        </p:txBody>
      </p:sp>
      <p:sp>
        <p:nvSpPr>
          <p:cNvPr id="5" name="Footer Placeholder 4">
            <a:extLst>
              <a:ext uri="{FF2B5EF4-FFF2-40B4-BE49-F238E27FC236}">
                <a16:creationId xmlns:a16="http://schemas.microsoft.com/office/drawing/2014/main" id="{90A5D40B-8073-D945-9289-C6C11ACF44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133F1F-D304-804E-A9A8-E278B9B9F2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18A96-7467-9B42-8246-51E6DDA4D9B2}" type="slidenum">
              <a:rPr lang="en-US" smtClean="0"/>
              <a:t>‹#›</a:t>
            </a:fld>
            <a:endParaRPr lang="en-US"/>
          </a:p>
        </p:txBody>
      </p:sp>
    </p:spTree>
    <p:extLst>
      <p:ext uri="{BB962C8B-B14F-4D97-AF65-F5344CB8AC3E}">
        <p14:creationId xmlns:p14="http://schemas.microsoft.com/office/powerpoint/2010/main" val="690454669"/>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8" r:id="rId3"/>
    <p:sldLayoutId id="2147483659" r:id="rId4"/>
    <p:sldLayoutId id="2147483661" r:id="rId5"/>
    <p:sldLayoutId id="2147483662"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152400" y="2743200"/>
            <a:ext cx="6400800" cy="17526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0D602D"/>
              </a:solidFill>
              <a:latin typeface="Arial" charset="0"/>
              <a:ea typeface="Arial" charset="0"/>
              <a:cs typeface="Arial" charset="0"/>
            </a:endParaRPr>
          </a:p>
          <a:p>
            <a:pPr algn="l"/>
            <a:r>
              <a:rPr lang="en-US" sz="3600" b="1" dirty="0">
                <a:solidFill>
                  <a:srgbClr val="0D602D"/>
                </a:solidFill>
                <a:latin typeface="Arial" charset="0"/>
                <a:ea typeface="Arial" charset="0"/>
                <a:cs typeface="Arial" charset="0"/>
              </a:rPr>
              <a:t>AGENDA 2063 REPORTING: </a:t>
            </a:r>
          </a:p>
          <a:p>
            <a:pPr algn="l"/>
            <a:r>
              <a:rPr lang="en-US" sz="3600" b="1" dirty="0">
                <a:solidFill>
                  <a:srgbClr val="0D602D"/>
                </a:solidFill>
                <a:latin typeface="Arial" charset="0"/>
                <a:ea typeface="Arial" charset="0"/>
                <a:cs typeface="Arial" charset="0"/>
              </a:rPr>
              <a:t>KEY LESSONS LEARNT </a:t>
            </a:r>
          </a:p>
        </p:txBody>
      </p:sp>
      <p:sp>
        <p:nvSpPr>
          <p:cNvPr id="3" name="Rectangle: Rounded Corners 2">
            <a:extLst>
              <a:ext uri="{FF2B5EF4-FFF2-40B4-BE49-F238E27FC236}">
                <a16:creationId xmlns:a16="http://schemas.microsoft.com/office/drawing/2014/main" id="{545C7C84-D6D4-4C7F-9B50-EA2751063524}"/>
              </a:ext>
            </a:extLst>
          </p:cNvPr>
          <p:cNvSpPr/>
          <p:nvPr/>
        </p:nvSpPr>
        <p:spPr>
          <a:xfrm>
            <a:off x="1447800" y="5410200"/>
            <a:ext cx="5447070" cy="1219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tx1"/>
                </a:solidFill>
              </a:rPr>
              <a:t>By: Edem Messa-Gavo (M&amp;E Expert, ACBF) </a:t>
            </a:r>
          </a:p>
          <a:p>
            <a:pPr>
              <a:lnSpc>
                <a:spcPct val="107000"/>
              </a:lnSpc>
            </a:pPr>
            <a:r>
              <a:rPr lang="en-ZA" sz="14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Africa's Voluntary National Reviews for the HLPF 2022 and domestication of Agenda 2063 (</a:t>
            </a:r>
            <a:r>
              <a:rPr lang="en-GB" sz="14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28-29 March 2022, Abuja- Nigeria) </a:t>
            </a:r>
            <a:endParaRPr lang="en-ZW" sz="1400" i="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algn="just"/>
            <a:endParaRPr lang="en-ZA" b="1" dirty="0">
              <a:solidFill>
                <a:schemeClr val="tx1"/>
              </a:solidFill>
            </a:endParaRPr>
          </a:p>
        </p:txBody>
      </p:sp>
    </p:spTree>
    <p:extLst>
      <p:ext uri="{BB962C8B-B14F-4D97-AF65-F5344CB8AC3E}">
        <p14:creationId xmlns:p14="http://schemas.microsoft.com/office/powerpoint/2010/main" val="1177617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0"/>
            <a:ext cx="12192000" cy="6862917"/>
          </a:xfrm>
          <a:prstGeom prst="rect">
            <a:avLst/>
          </a:prstGeom>
          <a:solidFill>
            <a:schemeClr val="tx2">
              <a:lumMod val="60000"/>
              <a:lumOff val="4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6075"/>
            <a:r>
              <a:rPr lang="en-US" sz="3000" b="1" dirty="0">
                <a:solidFill>
                  <a:schemeClr val="bg1"/>
                </a:solidFill>
                <a:latin typeface="Helvetica" panose="020B0604020202020204" pitchFamily="34" charset="0"/>
                <a:cs typeface="Segoe UI" panose="020B0502040204020203" pitchFamily="34" charset="0"/>
              </a:rPr>
              <a:t> </a:t>
            </a:r>
          </a:p>
        </p:txBody>
      </p:sp>
      <p:sp>
        <p:nvSpPr>
          <p:cNvPr id="9" name="Rectangle 8"/>
          <p:cNvSpPr/>
          <p:nvPr/>
        </p:nvSpPr>
        <p:spPr>
          <a:xfrm>
            <a:off x="1447800" y="1250868"/>
            <a:ext cx="9144000" cy="769441"/>
          </a:xfrm>
          <a:prstGeom prst="rect">
            <a:avLst/>
          </a:prstGeom>
          <a:ln>
            <a:noFill/>
          </a:ln>
          <a:effectLst>
            <a:glow rad="63500">
              <a:schemeClr val="accent6">
                <a:satMod val="175000"/>
                <a:alpha val="40000"/>
              </a:schemeClr>
            </a:glow>
          </a:effectLst>
          <a:scene3d>
            <a:camera prst="orthographicFront">
              <a:rot lat="0" lon="0" rev="0"/>
            </a:camera>
            <a:lightRig rig="glow" dir="t">
              <a:rot lat="0" lon="0" rev="4800000"/>
            </a:lightRig>
          </a:scene3d>
          <a:sp3d prstMaterial="matte">
            <a:bevelT w="127000" h="63500"/>
          </a:sp3d>
        </p:spPr>
        <p:txBody>
          <a:bodyPr>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en-US" sz="4400" b="1" dirty="0">
                <a:ln/>
                <a:solidFill>
                  <a:srgbClr val="FF0000"/>
                </a:solidFill>
                <a:latin typeface="+mj-lt"/>
                <a:cs typeface="Segoe UI" panose="020B0502040204020203" pitchFamily="34" charset="0"/>
              </a:rPr>
              <a:t>Thank You • </a:t>
            </a:r>
            <a:r>
              <a:rPr lang="ar-EG" sz="4400" b="1" dirty="0">
                <a:ln/>
                <a:solidFill>
                  <a:srgbClr val="FF0000"/>
                </a:solidFill>
                <a:latin typeface="+mj-lt"/>
                <a:cs typeface="Segoe UI" panose="020B0502040204020203" pitchFamily="34" charset="0"/>
              </a:rPr>
              <a:t>شكرا </a:t>
            </a:r>
            <a:r>
              <a:rPr lang="en-US" sz="4400" b="1" dirty="0">
                <a:ln/>
                <a:solidFill>
                  <a:srgbClr val="FF0000"/>
                </a:solidFill>
                <a:latin typeface="+mj-lt"/>
                <a:cs typeface="Segoe UI" panose="020B0502040204020203" pitchFamily="34" charset="0"/>
              </a:rPr>
              <a:t> • Merci • Obrigado</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2633442"/>
            <a:ext cx="8763000" cy="3500915"/>
          </a:xfrm>
          <a:prstGeom prst="rect">
            <a:avLst/>
          </a:prstGeom>
        </p:spPr>
      </p:pic>
    </p:spTree>
    <p:extLst>
      <p:ext uri="{BB962C8B-B14F-4D97-AF65-F5344CB8AC3E}">
        <p14:creationId xmlns:p14="http://schemas.microsoft.com/office/powerpoint/2010/main" val="3893009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268D-A565-4F82-A9E2-391DE51676A4}"/>
              </a:ext>
            </a:extLst>
          </p:cNvPr>
          <p:cNvSpPr>
            <a:spLocks noGrp="1"/>
          </p:cNvSpPr>
          <p:nvPr>
            <p:ph type="title"/>
          </p:nvPr>
        </p:nvSpPr>
        <p:spPr/>
        <p:txBody>
          <a:bodyPr>
            <a:normAutofit/>
          </a:bodyPr>
          <a:lstStyle/>
          <a:p>
            <a:r>
              <a:rPr lang="en-ZA" sz="4000" b="1" dirty="0"/>
              <a:t>Contents</a:t>
            </a:r>
          </a:p>
        </p:txBody>
      </p:sp>
      <p:sp>
        <p:nvSpPr>
          <p:cNvPr id="3" name="Content Placeholder 2">
            <a:extLst>
              <a:ext uri="{FF2B5EF4-FFF2-40B4-BE49-F238E27FC236}">
                <a16:creationId xmlns:a16="http://schemas.microsoft.com/office/drawing/2014/main" id="{BFD84F1B-ECA1-4214-8FAD-5A26C3F7DF76}"/>
              </a:ext>
            </a:extLst>
          </p:cNvPr>
          <p:cNvSpPr>
            <a:spLocks noGrp="1"/>
          </p:cNvSpPr>
          <p:nvPr>
            <p:ph idx="1"/>
          </p:nvPr>
        </p:nvSpPr>
        <p:spPr>
          <a:xfrm>
            <a:off x="609600" y="1600201"/>
            <a:ext cx="11353800" cy="3428999"/>
          </a:xfrm>
        </p:spPr>
        <p:txBody>
          <a:bodyPr/>
          <a:lstStyle/>
          <a:p>
            <a:r>
              <a:rPr lang="en-ZA" dirty="0"/>
              <a:t>Overview of Agenda 2063 and First-Ten Year Implementation Plan</a:t>
            </a:r>
          </a:p>
          <a:p>
            <a:r>
              <a:rPr lang="en-ZA" dirty="0"/>
              <a:t>Agenda 2063 FTYIP Reporting Requirements  </a:t>
            </a:r>
          </a:p>
          <a:p>
            <a:r>
              <a:rPr lang="en-ZA" dirty="0"/>
              <a:t>Key lessons learnt from 1</a:t>
            </a:r>
            <a:r>
              <a:rPr lang="en-ZA" baseline="30000" dirty="0"/>
              <a:t>st</a:t>
            </a:r>
            <a:r>
              <a:rPr lang="en-ZA" dirty="0"/>
              <a:t> and 2</a:t>
            </a:r>
            <a:r>
              <a:rPr lang="en-ZA" baseline="30000" dirty="0"/>
              <a:t>nd</a:t>
            </a:r>
            <a:r>
              <a:rPr lang="en-ZA" dirty="0"/>
              <a:t> Continental Reports</a:t>
            </a:r>
          </a:p>
        </p:txBody>
      </p:sp>
      <p:sp>
        <p:nvSpPr>
          <p:cNvPr id="4" name="Footer Placeholder 3">
            <a:extLst>
              <a:ext uri="{FF2B5EF4-FFF2-40B4-BE49-F238E27FC236}">
                <a16:creationId xmlns:a16="http://schemas.microsoft.com/office/drawing/2014/main" id="{236CFFFA-F8CA-4F1A-997A-A63E6E2BDE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139003-855B-4013-8CD2-18AD5C56C613}"/>
              </a:ext>
            </a:extLst>
          </p:cNvPr>
          <p:cNvSpPr>
            <a:spLocks noGrp="1"/>
          </p:cNvSpPr>
          <p:nvPr>
            <p:ph type="sldNum" sz="quarter" idx="12"/>
          </p:nvPr>
        </p:nvSpPr>
        <p:spPr/>
        <p:txBody>
          <a:bodyPr/>
          <a:lstStyle/>
          <a:p>
            <a:fld id="{2B94288F-C395-4B83-86A6-8CAC5AD50CFE}" type="slidenum">
              <a:rPr lang="en-US" smtClean="0"/>
              <a:pPr/>
              <a:t>2</a:t>
            </a:fld>
            <a:endParaRPr lang="en-US" dirty="0"/>
          </a:p>
        </p:txBody>
      </p:sp>
    </p:spTree>
    <p:extLst>
      <p:ext uri="{BB962C8B-B14F-4D97-AF65-F5344CB8AC3E}">
        <p14:creationId xmlns:p14="http://schemas.microsoft.com/office/powerpoint/2010/main" val="3679691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268D-A565-4F82-A9E2-391DE51676A4}"/>
              </a:ext>
            </a:extLst>
          </p:cNvPr>
          <p:cNvSpPr>
            <a:spLocks noGrp="1"/>
          </p:cNvSpPr>
          <p:nvPr>
            <p:ph type="title"/>
          </p:nvPr>
        </p:nvSpPr>
        <p:spPr>
          <a:xfrm>
            <a:off x="609600" y="274638"/>
            <a:ext cx="10972800" cy="792162"/>
          </a:xfrm>
        </p:spPr>
        <p:txBody>
          <a:bodyPr>
            <a:normAutofit/>
          </a:bodyPr>
          <a:lstStyle/>
          <a:p>
            <a:r>
              <a:rPr lang="en-ZA" sz="3600" b="1" dirty="0"/>
              <a:t>Agenda 2063  </a:t>
            </a:r>
          </a:p>
        </p:txBody>
      </p:sp>
      <p:sp>
        <p:nvSpPr>
          <p:cNvPr id="3" name="Content Placeholder 2">
            <a:extLst>
              <a:ext uri="{FF2B5EF4-FFF2-40B4-BE49-F238E27FC236}">
                <a16:creationId xmlns:a16="http://schemas.microsoft.com/office/drawing/2014/main" id="{BFD84F1B-ECA1-4214-8FAD-5A26C3F7DF76}"/>
              </a:ext>
            </a:extLst>
          </p:cNvPr>
          <p:cNvSpPr>
            <a:spLocks noGrp="1"/>
          </p:cNvSpPr>
          <p:nvPr>
            <p:ph idx="1"/>
          </p:nvPr>
        </p:nvSpPr>
        <p:spPr>
          <a:xfrm>
            <a:off x="152400" y="1113581"/>
            <a:ext cx="11811000" cy="4906220"/>
          </a:xfrm>
        </p:spPr>
        <p:txBody>
          <a:bodyPr/>
          <a:lstStyle/>
          <a:p>
            <a:pPr marL="0" indent="0">
              <a:buNone/>
            </a:pPr>
            <a:r>
              <a:rPr lang="en-ZA" dirty="0"/>
              <a:t> </a:t>
            </a:r>
          </a:p>
        </p:txBody>
      </p:sp>
      <p:sp>
        <p:nvSpPr>
          <p:cNvPr id="4" name="Footer Placeholder 3">
            <a:extLst>
              <a:ext uri="{FF2B5EF4-FFF2-40B4-BE49-F238E27FC236}">
                <a16:creationId xmlns:a16="http://schemas.microsoft.com/office/drawing/2014/main" id="{236CFFFA-F8CA-4F1A-997A-A63E6E2BDE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139003-855B-4013-8CD2-18AD5C56C613}"/>
              </a:ext>
            </a:extLst>
          </p:cNvPr>
          <p:cNvSpPr>
            <a:spLocks noGrp="1"/>
          </p:cNvSpPr>
          <p:nvPr>
            <p:ph type="sldNum" sz="quarter" idx="12"/>
          </p:nvPr>
        </p:nvSpPr>
        <p:spPr/>
        <p:txBody>
          <a:bodyPr/>
          <a:lstStyle/>
          <a:p>
            <a:fld id="{2B94288F-C395-4B83-86A6-8CAC5AD50CFE}" type="slidenum">
              <a:rPr lang="en-US" smtClean="0"/>
              <a:pPr/>
              <a:t>3</a:t>
            </a:fld>
            <a:endParaRPr lang="en-US" dirty="0"/>
          </a:p>
        </p:txBody>
      </p:sp>
      <p:sp>
        <p:nvSpPr>
          <p:cNvPr id="6" name="Rectangle: Rounded Corners 5">
            <a:extLst>
              <a:ext uri="{FF2B5EF4-FFF2-40B4-BE49-F238E27FC236}">
                <a16:creationId xmlns:a16="http://schemas.microsoft.com/office/drawing/2014/main" id="{EE7456EB-43C3-42DB-A435-F5F2715CACE5}"/>
              </a:ext>
            </a:extLst>
          </p:cNvPr>
          <p:cNvSpPr/>
          <p:nvPr/>
        </p:nvSpPr>
        <p:spPr>
          <a:xfrm>
            <a:off x="533402" y="1417638"/>
            <a:ext cx="6477000" cy="178009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rPr>
              <a:t>A long-term strategic framework to support the implementation of the </a:t>
            </a:r>
            <a:r>
              <a:rPr lang="en-US" b="1" dirty="0">
                <a:solidFill>
                  <a:srgbClr val="FF0000"/>
                </a:solidFill>
              </a:rPr>
              <a:t>AU Solemn Declaration</a:t>
            </a:r>
            <a:r>
              <a:rPr lang="en-US" b="1" dirty="0">
                <a:solidFill>
                  <a:schemeClr val="tx1"/>
                </a:solidFill>
              </a:rPr>
              <a:t> for accelerating the socio-economic and political transformation towards the realization of AU Vision over a period of </a:t>
            </a:r>
            <a:r>
              <a:rPr lang="en-US" b="1" dirty="0">
                <a:solidFill>
                  <a:srgbClr val="FF0000"/>
                </a:solidFill>
              </a:rPr>
              <a:t>50 years </a:t>
            </a:r>
            <a:r>
              <a:rPr lang="en-US" b="1" dirty="0">
                <a:solidFill>
                  <a:schemeClr val="tx1"/>
                </a:solidFill>
              </a:rPr>
              <a:t>from 2013 to 2063</a:t>
            </a:r>
            <a:endParaRPr lang="en-ZA" b="1" dirty="0">
              <a:solidFill>
                <a:schemeClr val="tx1"/>
              </a:solidFill>
            </a:endParaRPr>
          </a:p>
        </p:txBody>
      </p:sp>
      <p:sp>
        <p:nvSpPr>
          <p:cNvPr id="7" name="Rectangle: Rounded Corners 6">
            <a:extLst>
              <a:ext uri="{FF2B5EF4-FFF2-40B4-BE49-F238E27FC236}">
                <a16:creationId xmlns:a16="http://schemas.microsoft.com/office/drawing/2014/main" id="{F1B523F4-B0D2-4F0F-B1F3-46B7460316AB}"/>
              </a:ext>
            </a:extLst>
          </p:cNvPr>
          <p:cNvSpPr/>
          <p:nvPr/>
        </p:nvSpPr>
        <p:spPr>
          <a:xfrm>
            <a:off x="7239000" y="1417638"/>
            <a:ext cx="4572000" cy="178009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rPr>
              <a:t>It is a call for actions of all segments of African society to work together for building a common future and development of the continent towards the </a:t>
            </a:r>
            <a:r>
              <a:rPr lang="en-ZW" sz="1800" b="1" i="1" u="none" strike="noStrike" baseline="0" dirty="0">
                <a:solidFill>
                  <a:srgbClr val="FF0000"/>
                </a:solidFill>
              </a:rPr>
              <a:t>“Africa we want by 2063”</a:t>
            </a:r>
            <a:endParaRPr lang="en-US" b="1" dirty="0">
              <a:solidFill>
                <a:schemeClr val="tx1"/>
              </a:solidFill>
            </a:endParaRPr>
          </a:p>
        </p:txBody>
      </p:sp>
      <p:sp>
        <p:nvSpPr>
          <p:cNvPr id="8" name="Rectangle: Rounded Corners 7">
            <a:extLst>
              <a:ext uri="{FF2B5EF4-FFF2-40B4-BE49-F238E27FC236}">
                <a16:creationId xmlns:a16="http://schemas.microsoft.com/office/drawing/2014/main" id="{0A043BF9-14E6-423B-BC29-1E6C8EFC5BAA}"/>
              </a:ext>
            </a:extLst>
          </p:cNvPr>
          <p:cNvSpPr/>
          <p:nvPr/>
        </p:nvSpPr>
        <p:spPr>
          <a:xfrm>
            <a:off x="2311400" y="3382220"/>
            <a:ext cx="7569200" cy="2362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US" sz="2000" b="1" dirty="0">
                <a:solidFill>
                  <a:srgbClr val="FF0000"/>
                </a:solidFill>
              </a:rPr>
              <a:t>7 ASPIRATIONS</a:t>
            </a:r>
          </a:p>
          <a:p>
            <a:pPr marL="742950" lvl="1" indent="-285750">
              <a:buFont typeface="Wingdings" panose="05000000000000000000" pitchFamily="2" charset="2"/>
              <a:buChar char="Ø"/>
            </a:pPr>
            <a:r>
              <a:rPr lang="en-US" b="1" dirty="0">
                <a:solidFill>
                  <a:srgbClr val="0070C0"/>
                </a:solidFill>
              </a:rPr>
              <a:t>20 GOALS</a:t>
            </a:r>
          </a:p>
          <a:p>
            <a:pPr marL="1200150" lvl="2" indent="-285750">
              <a:buFont typeface="Wingdings" panose="05000000000000000000" pitchFamily="2" charset="2"/>
              <a:buChar char="Ø"/>
            </a:pPr>
            <a:r>
              <a:rPr lang="en-US" b="1" dirty="0">
                <a:solidFill>
                  <a:srgbClr val="1E8035"/>
                </a:solidFill>
              </a:rPr>
              <a:t>39 PRIORITY AREAS </a:t>
            </a:r>
          </a:p>
          <a:p>
            <a:pPr marL="1657350" lvl="3" indent="-285750">
              <a:buFont typeface="Wingdings" panose="05000000000000000000" pitchFamily="2" charset="2"/>
              <a:buChar char="Ø"/>
            </a:pPr>
            <a:r>
              <a:rPr lang="en-US" b="1" dirty="0">
                <a:solidFill>
                  <a:schemeClr val="accent2"/>
                </a:solidFill>
              </a:rPr>
              <a:t>59 TARGETS </a:t>
            </a:r>
          </a:p>
          <a:p>
            <a:pPr marL="2114550" lvl="4" indent="-285750">
              <a:buFont typeface="Wingdings" panose="05000000000000000000" pitchFamily="2" charset="2"/>
              <a:buChar char="Ø"/>
            </a:pPr>
            <a:r>
              <a:rPr lang="en-US" sz="1600" b="1" dirty="0">
                <a:solidFill>
                  <a:schemeClr val="tx1"/>
                </a:solidFill>
              </a:rPr>
              <a:t>INDICATIVE STRATEGIES</a:t>
            </a:r>
          </a:p>
          <a:p>
            <a:r>
              <a:rPr lang="en-US" sz="2000" b="1" dirty="0">
                <a:solidFill>
                  <a:schemeClr val="tx1"/>
                </a:solidFill>
              </a:rPr>
              <a:t>----------------------------------------------------------</a:t>
            </a:r>
          </a:p>
          <a:p>
            <a:pPr marL="1200150" lvl="2" indent="-285750">
              <a:buFont typeface="Wingdings" panose="05000000000000000000" pitchFamily="2" charset="2"/>
              <a:buChar char="Ø"/>
            </a:pPr>
            <a:r>
              <a:rPr lang="en-US" sz="1600" b="1" dirty="0">
                <a:solidFill>
                  <a:schemeClr val="tx1"/>
                </a:solidFill>
                <a:highlight>
                  <a:srgbClr val="FFFF00"/>
                </a:highlight>
              </a:rPr>
              <a:t>15 CONTINENTAL FLAGSHIP PROGRAMMES   </a:t>
            </a:r>
            <a:endParaRPr lang="en-ZA" sz="1600" b="1" dirty="0">
              <a:solidFill>
                <a:schemeClr val="tx1"/>
              </a:solidFill>
              <a:highlight>
                <a:srgbClr val="FFFF00"/>
              </a:highlight>
            </a:endParaRPr>
          </a:p>
        </p:txBody>
      </p:sp>
    </p:spTree>
    <p:extLst>
      <p:ext uri="{BB962C8B-B14F-4D97-AF65-F5344CB8AC3E}">
        <p14:creationId xmlns:p14="http://schemas.microsoft.com/office/powerpoint/2010/main" val="331025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6270948"/>
            <a:ext cx="12192000" cy="757381"/>
          </a:xfrm>
          <a:prstGeom prst="rect">
            <a:avLst/>
          </a:prstGeom>
          <a:pattFill prst="dkUpDiag">
            <a:fgClr>
              <a:srgbClr val="391123"/>
            </a:fgClr>
            <a:bgClr>
              <a:srgbClr val="663148"/>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6075"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Helvetica" panose="020B0604020202020204" pitchFamily="34" charset="0"/>
                <a:ea typeface="+mj-ea"/>
                <a:cs typeface="Segoe UI" panose="020B0502040204020203" pitchFamily="34" charset="0"/>
              </a:rPr>
              <a:t> </a:t>
            </a:r>
            <a:endParaRPr kumimoji="0" lang="en-US" sz="3000" b="1" i="0" u="none" strike="noStrike" kern="1200" cap="none" spc="0" normalizeH="0" baseline="0" noProof="0" dirty="0">
              <a:ln>
                <a:noFill/>
              </a:ln>
              <a:solidFill>
                <a:prstClr val="white"/>
              </a:solidFill>
              <a:effectLst/>
              <a:uLnTx/>
              <a:uFillTx/>
              <a:latin typeface="Helvetica" panose="020B0604020202020204" pitchFamily="34" charset="0"/>
              <a:ea typeface="+mj-ea"/>
              <a:cs typeface="Segoe UI" panose="020B0502040204020203" pitchFamily="34" charset="0"/>
            </a:endParaRPr>
          </a:p>
        </p:txBody>
      </p:sp>
      <p:cxnSp>
        <p:nvCxnSpPr>
          <p:cNvPr id="6" name="Straight Connector 5"/>
          <p:cNvCxnSpPr/>
          <p:nvPr/>
        </p:nvCxnSpPr>
        <p:spPr>
          <a:xfrm>
            <a:off x="-89647" y="912417"/>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2131495" y="383621"/>
            <a:ext cx="788880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effectLst/>
                <a:uLnTx/>
                <a:uFillTx/>
                <a:latin typeface="+mj-lt"/>
                <a:ea typeface="+mn-ea"/>
                <a:cs typeface="Segoe UI" panose="020B0502040204020203" pitchFamily="34" charset="0"/>
              </a:rPr>
              <a:t>Convergence of Agenda 2063 FTYIP, SDGs and Hi5s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E8035"/>
                </a:solidFill>
                <a:effectLst/>
                <a:uLnTx/>
                <a:uFillTx/>
                <a:latin typeface="Segoe UI" panose="020B0502040204020203" pitchFamily="34" charset="0"/>
                <a:ea typeface="+mn-ea"/>
                <a:cs typeface="Segoe UI" panose="020B0502040204020203" pitchFamily="34" charset="0"/>
              </a:rPr>
              <a:t> </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706" y="235824"/>
            <a:ext cx="793325" cy="711348"/>
          </a:xfrm>
          <a:prstGeom prst="rect">
            <a:avLst/>
          </a:prstGeom>
        </p:spPr>
      </p:pic>
      <p:pic>
        <p:nvPicPr>
          <p:cNvPr id="11" name="Picture 10">
            <a:extLst>
              <a:ext uri="{FF2B5EF4-FFF2-40B4-BE49-F238E27FC236}">
                <a16:creationId xmlns:a16="http://schemas.microsoft.com/office/drawing/2014/main" id="{921378B6-3371-4D68-808E-605DC67A5425}"/>
              </a:ext>
            </a:extLst>
          </p:cNvPr>
          <p:cNvPicPr>
            <a:picLocks noChangeAspect="1"/>
          </p:cNvPicPr>
          <p:nvPr/>
        </p:nvPicPr>
        <p:blipFill>
          <a:blip r:embed="rId3"/>
          <a:stretch>
            <a:fillRect/>
          </a:stretch>
        </p:blipFill>
        <p:spPr>
          <a:xfrm>
            <a:off x="10301951" y="6270948"/>
            <a:ext cx="1620188" cy="781769"/>
          </a:xfrm>
          <a:prstGeom prst="rect">
            <a:avLst/>
          </a:prstGeom>
        </p:spPr>
      </p:pic>
      <p:pic>
        <p:nvPicPr>
          <p:cNvPr id="14" name="Content Placeholder 9">
            <a:extLst>
              <a:ext uri="{FF2B5EF4-FFF2-40B4-BE49-F238E27FC236}">
                <a16:creationId xmlns:a16="http://schemas.microsoft.com/office/drawing/2014/main" id="{5A47AB4D-DCCB-4D43-88DA-6D043A25BB7A}"/>
              </a:ext>
            </a:extLst>
          </p:cNvPr>
          <p:cNvPicPr>
            <a:picLocks/>
          </p:cNvPicPr>
          <p:nvPr/>
        </p:nvPicPr>
        <p:blipFill rotWithShape="1">
          <a:blip r:embed="rId4"/>
          <a:srcRect l="28241" t="29115" r="27060" b="8929"/>
          <a:stretch/>
        </p:blipFill>
        <p:spPr bwMode="auto">
          <a:xfrm>
            <a:off x="1962150" y="1743414"/>
            <a:ext cx="5295900" cy="3773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53536548-56B8-4ED1-AA2C-5495A7023D8E}"/>
              </a:ext>
            </a:extLst>
          </p:cNvPr>
          <p:cNvSpPr txBox="1"/>
          <p:nvPr/>
        </p:nvSpPr>
        <p:spPr>
          <a:xfrm>
            <a:off x="7685775" y="2246136"/>
            <a:ext cx="4257584" cy="2031325"/>
          </a:xfrm>
          <a:prstGeom prst="rect">
            <a:avLst/>
          </a:prstGeom>
          <a:noFill/>
        </p:spPr>
        <p:txBody>
          <a:bodyPr wrap="square">
            <a:spAutoFit/>
          </a:bodyPr>
          <a:lstStyle/>
          <a:p>
            <a:pPr algn="ctr"/>
            <a:endParaRPr lang="en-US" b="1" dirty="0">
              <a:solidFill>
                <a:srgbClr val="663148"/>
              </a:solidFill>
            </a:endParaRPr>
          </a:p>
          <a:p>
            <a:pPr algn="just"/>
            <a:r>
              <a:rPr lang="en-US" b="1" dirty="0"/>
              <a:t>The complementarity  and mutual reinforcement of Agenda 2063, SDGs and AfDB’s Hi5s provides a unique opportunity to effectively address Africa’s development challenges with increased collaboration and pooling of resources and expertise</a:t>
            </a:r>
          </a:p>
        </p:txBody>
      </p:sp>
    </p:spTree>
    <p:extLst>
      <p:ext uri="{BB962C8B-B14F-4D97-AF65-F5344CB8AC3E}">
        <p14:creationId xmlns:p14="http://schemas.microsoft.com/office/powerpoint/2010/main" val="370215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268D-A565-4F82-A9E2-391DE51676A4}"/>
              </a:ext>
            </a:extLst>
          </p:cNvPr>
          <p:cNvSpPr>
            <a:spLocks noGrp="1"/>
          </p:cNvSpPr>
          <p:nvPr>
            <p:ph type="title"/>
          </p:nvPr>
        </p:nvSpPr>
        <p:spPr>
          <a:xfrm>
            <a:off x="609600" y="274638"/>
            <a:ext cx="10972800" cy="792162"/>
          </a:xfrm>
        </p:spPr>
        <p:txBody>
          <a:bodyPr>
            <a:normAutofit/>
          </a:bodyPr>
          <a:lstStyle/>
          <a:p>
            <a:r>
              <a:rPr lang="en-ZA" sz="3600" b="1" dirty="0"/>
              <a:t>Agenda 2063 FTYIP   </a:t>
            </a:r>
          </a:p>
        </p:txBody>
      </p:sp>
      <p:sp>
        <p:nvSpPr>
          <p:cNvPr id="3" name="Content Placeholder 2">
            <a:extLst>
              <a:ext uri="{FF2B5EF4-FFF2-40B4-BE49-F238E27FC236}">
                <a16:creationId xmlns:a16="http://schemas.microsoft.com/office/drawing/2014/main" id="{BFD84F1B-ECA1-4214-8FAD-5A26C3F7DF76}"/>
              </a:ext>
            </a:extLst>
          </p:cNvPr>
          <p:cNvSpPr>
            <a:spLocks noGrp="1"/>
          </p:cNvSpPr>
          <p:nvPr>
            <p:ph idx="1"/>
          </p:nvPr>
        </p:nvSpPr>
        <p:spPr>
          <a:xfrm>
            <a:off x="609600" y="1600201"/>
            <a:ext cx="11353800" cy="3428999"/>
          </a:xfrm>
        </p:spPr>
        <p:txBody>
          <a:bodyPr/>
          <a:lstStyle/>
          <a:p>
            <a:pPr marL="0" indent="0">
              <a:buNone/>
            </a:pPr>
            <a:r>
              <a:rPr lang="en-ZA" dirty="0"/>
              <a:t> </a:t>
            </a:r>
          </a:p>
        </p:txBody>
      </p:sp>
      <p:sp>
        <p:nvSpPr>
          <p:cNvPr id="4" name="Footer Placeholder 3">
            <a:extLst>
              <a:ext uri="{FF2B5EF4-FFF2-40B4-BE49-F238E27FC236}">
                <a16:creationId xmlns:a16="http://schemas.microsoft.com/office/drawing/2014/main" id="{236CFFFA-F8CA-4F1A-997A-A63E6E2BDE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139003-855B-4013-8CD2-18AD5C56C613}"/>
              </a:ext>
            </a:extLst>
          </p:cNvPr>
          <p:cNvSpPr>
            <a:spLocks noGrp="1"/>
          </p:cNvSpPr>
          <p:nvPr>
            <p:ph type="sldNum" sz="quarter" idx="12"/>
          </p:nvPr>
        </p:nvSpPr>
        <p:spPr/>
        <p:txBody>
          <a:bodyPr/>
          <a:lstStyle/>
          <a:p>
            <a:fld id="{2B94288F-C395-4B83-86A6-8CAC5AD50CFE}" type="slidenum">
              <a:rPr lang="en-US" smtClean="0"/>
              <a:pPr/>
              <a:t>5</a:t>
            </a:fld>
            <a:endParaRPr lang="en-US" dirty="0"/>
          </a:p>
        </p:txBody>
      </p:sp>
      <p:sp>
        <p:nvSpPr>
          <p:cNvPr id="9" name="Rectangle: Rounded Corners 8">
            <a:extLst>
              <a:ext uri="{FF2B5EF4-FFF2-40B4-BE49-F238E27FC236}">
                <a16:creationId xmlns:a16="http://schemas.microsoft.com/office/drawing/2014/main" id="{BA0204D1-C612-48E5-9A47-B8A936684262}"/>
              </a:ext>
            </a:extLst>
          </p:cNvPr>
          <p:cNvSpPr/>
          <p:nvPr/>
        </p:nvSpPr>
        <p:spPr>
          <a:xfrm>
            <a:off x="415724" y="1554247"/>
            <a:ext cx="10972800" cy="1828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00" b="1" dirty="0">
                <a:solidFill>
                  <a:schemeClr val="tx1"/>
                </a:solidFill>
              </a:rPr>
              <a:t>TYIP is operational instrument of Agenda  2063 setting key priorities and implementation arrangement within a period of 10 years. FTYIP is the first cycle of ten-year plan for the implementation of Agenda. The other subsequent plans are : STYIP (2024-2033); TTYIP (2034-2043); 4TYIP (2044-2053); and 5TYIP (2054-2063)</a:t>
            </a:r>
          </a:p>
        </p:txBody>
      </p:sp>
      <p:sp>
        <p:nvSpPr>
          <p:cNvPr id="10" name="Rectangle: Rounded Corners 9">
            <a:extLst>
              <a:ext uri="{FF2B5EF4-FFF2-40B4-BE49-F238E27FC236}">
                <a16:creationId xmlns:a16="http://schemas.microsoft.com/office/drawing/2014/main" id="{BB54DC90-3E47-4E3E-BFE5-A04C82C719A7}"/>
              </a:ext>
            </a:extLst>
          </p:cNvPr>
          <p:cNvSpPr/>
          <p:nvPr/>
        </p:nvSpPr>
        <p:spPr>
          <a:xfrm>
            <a:off x="415724" y="3921402"/>
            <a:ext cx="10950938" cy="157759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chemeClr val="tx1"/>
              </a:solidFill>
            </a:endParaRPr>
          </a:p>
          <a:p>
            <a:pPr algn="just"/>
            <a:r>
              <a:rPr lang="en-GB" sz="2000" b="1" dirty="0">
                <a:solidFill>
                  <a:schemeClr val="tx1"/>
                </a:solidFill>
              </a:rPr>
              <a:t>It serves as the basis for the preparation of medium-term development plans of AU Member States, RECs and AU Organs in the implementation of the Agenda 2063. It assigns responsibilities to all stakeholders in the implementation, monitoring and evaluation of the Agenda 2063 </a:t>
            </a:r>
            <a:endParaRPr lang="en-US" sz="2000" b="1" dirty="0">
              <a:solidFill>
                <a:schemeClr val="tx1"/>
              </a:solidFill>
            </a:endParaRPr>
          </a:p>
          <a:p>
            <a:pPr algn="l"/>
            <a:r>
              <a:rPr lang="en-GB" b="1" dirty="0">
                <a:solidFill>
                  <a:schemeClr val="tx1"/>
                </a:solidFill>
              </a:rPr>
              <a:t> </a:t>
            </a:r>
            <a:endParaRPr lang="en-ZA" b="1" dirty="0">
              <a:solidFill>
                <a:schemeClr val="tx1"/>
              </a:solidFill>
            </a:endParaRPr>
          </a:p>
        </p:txBody>
      </p:sp>
    </p:spTree>
    <p:extLst>
      <p:ext uri="{BB962C8B-B14F-4D97-AF65-F5344CB8AC3E}">
        <p14:creationId xmlns:p14="http://schemas.microsoft.com/office/powerpoint/2010/main" val="321514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6100619"/>
            <a:ext cx="12192000" cy="757381"/>
          </a:xfrm>
          <a:prstGeom prst="rect">
            <a:avLst/>
          </a:prstGeom>
          <a:pattFill prst="dkUpDiag">
            <a:fgClr>
              <a:srgbClr val="391123"/>
            </a:fgClr>
            <a:bgClr>
              <a:srgbClr val="663148"/>
            </a:bgClr>
          </a:patt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6075" marR="0" lvl="0" indent="0" algn="l"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Helvetica" panose="020B0604020202020204" pitchFamily="34" charset="0"/>
                <a:ea typeface="+mj-ea"/>
                <a:cs typeface="Segoe UI" panose="020B0502040204020203" pitchFamily="34" charset="0"/>
              </a:rPr>
              <a:t> </a:t>
            </a:r>
            <a:endParaRPr kumimoji="0" lang="en-US" sz="3000" b="1" i="0" u="none" strike="noStrike" kern="1200" cap="none" spc="0" normalizeH="0" baseline="0" noProof="0" dirty="0">
              <a:ln>
                <a:noFill/>
              </a:ln>
              <a:solidFill>
                <a:prstClr val="white"/>
              </a:solidFill>
              <a:effectLst/>
              <a:uLnTx/>
              <a:uFillTx/>
              <a:latin typeface="Helvetica" panose="020B0604020202020204" pitchFamily="34" charset="0"/>
              <a:ea typeface="+mj-ea"/>
              <a:cs typeface="Segoe UI" panose="020B0502040204020203" pitchFamily="34" charset="0"/>
            </a:endParaRPr>
          </a:p>
        </p:txBody>
      </p:sp>
      <p:pic>
        <p:nvPicPr>
          <p:cNvPr id="4" name="Picture 3">
            <a:extLst>
              <a:ext uri="{FF2B5EF4-FFF2-40B4-BE49-F238E27FC236}">
                <a16:creationId xmlns:a16="http://schemas.microsoft.com/office/drawing/2014/main" id="{A8B094DE-286B-264F-9212-7B145CA69279}"/>
              </a:ext>
            </a:extLst>
          </p:cNvPr>
          <p:cNvPicPr>
            <a:picLocks noChangeAspect="1"/>
          </p:cNvPicPr>
          <p:nvPr/>
        </p:nvPicPr>
        <p:blipFill>
          <a:blip r:embed="rId2"/>
          <a:stretch>
            <a:fillRect/>
          </a:stretch>
        </p:blipFill>
        <p:spPr>
          <a:xfrm>
            <a:off x="10536123" y="6163575"/>
            <a:ext cx="1620188" cy="781769"/>
          </a:xfrm>
          <a:prstGeom prst="rect">
            <a:avLst/>
          </a:prstGeom>
        </p:spPr>
      </p:pic>
      <p:cxnSp>
        <p:nvCxnSpPr>
          <p:cNvPr id="6" name="Straight Connector 5"/>
          <p:cNvCxnSpPr/>
          <p:nvPr/>
        </p:nvCxnSpPr>
        <p:spPr>
          <a:xfrm>
            <a:off x="0" y="1175480"/>
            <a:ext cx="12192000" cy="0"/>
          </a:xfrm>
          <a:prstGeom prst="line">
            <a:avLst/>
          </a:prstGeom>
          <a:ln w="38100">
            <a:solidFill>
              <a:srgbClr val="29AD48"/>
            </a:solidFill>
          </a:ln>
          <a:effectLst>
            <a:reflection blurRad="6350" stA="50000" endA="300" endPos="90000" dir="5400000" sy="-100000" algn="bl" rotWithShape="0"/>
          </a:effectLst>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2534907" y="302938"/>
            <a:ext cx="7147919"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mj-lt"/>
                <a:ea typeface="+mn-ea"/>
                <a:cs typeface="Segoe UI" panose="020B0502040204020203" pitchFamily="34" charset="0"/>
              </a:rPr>
              <a:t>Agenda 2063 Reporting Architecture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706" y="235824"/>
            <a:ext cx="793325" cy="711348"/>
          </a:xfrm>
          <a:prstGeom prst="rect">
            <a:avLst/>
          </a:prstGeom>
        </p:spPr>
      </p:pic>
      <p:sp>
        <p:nvSpPr>
          <p:cNvPr id="11" name="Content Placeholder 2">
            <a:extLst>
              <a:ext uri="{FF2B5EF4-FFF2-40B4-BE49-F238E27FC236}">
                <a16:creationId xmlns:a16="http://schemas.microsoft.com/office/drawing/2014/main" id="{32EB69C2-BFC6-4BA7-BE6D-CD44B66B60CD}"/>
              </a:ext>
            </a:extLst>
          </p:cNvPr>
          <p:cNvSpPr txBox="1">
            <a:spLocks/>
          </p:cNvSpPr>
          <p:nvPr/>
        </p:nvSpPr>
        <p:spPr>
          <a:xfrm>
            <a:off x="612457" y="1272210"/>
            <a:ext cx="11369040" cy="47946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ZA"/>
              <a:t>.</a:t>
            </a:r>
            <a:endParaRPr lang="en-ZA" dirty="0"/>
          </a:p>
        </p:txBody>
      </p:sp>
      <p:sp>
        <p:nvSpPr>
          <p:cNvPr id="14" name="Rectangle: Rounded Corners 13">
            <a:extLst>
              <a:ext uri="{FF2B5EF4-FFF2-40B4-BE49-F238E27FC236}">
                <a16:creationId xmlns:a16="http://schemas.microsoft.com/office/drawing/2014/main" id="{C04FBAD8-8CBD-47B5-8D30-EE91C64B799F}"/>
              </a:ext>
            </a:extLst>
          </p:cNvPr>
          <p:cNvSpPr/>
          <p:nvPr/>
        </p:nvSpPr>
        <p:spPr>
          <a:xfrm>
            <a:off x="1121569" y="4887275"/>
            <a:ext cx="3486150" cy="1078706"/>
          </a:xfrm>
          <a:prstGeom prst="roundRect">
            <a:avLst/>
          </a:prstGeom>
          <a:solidFill>
            <a:srgbClr val="92D050"/>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rPr>
              <a:t>Regional support – incl. </a:t>
            </a:r>
            <a:r>
              <a:rPr kumimoji="0" lang="en-ZA"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Regional Reporting Platforms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40CCFD73-D1E6-46F9-A9AF-E6C9D63CE9A8}"/>
              </a:ext>
            </a:extLst>
          </p:cNvPr>
          <p:cNvSpPr/>
          <p:nvPr/>
        </p:nvSpPr>
        <p:spPr>
          <a:xfrm>
            <a:off x="4553902" y="3317324"/>
            <a:ext cx="3486150" cy="1078706"/>
          </a:xfrm>
          <a:prstGeom prst="roundRect">
            <a:avLst/>
          </a:prstGeom>
          <a:solidFill>
            <a:schemeClr val="accent2">
              <a:lumMod val="40000"/>
              <a:lumOff val="60000"/>
            </a:schemeClr>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Calibri" panose="020F0502020204030204"/>
                <a:ea typeface="MS Mincho" panose="02020609040205080304" pitchFamily="49" charset="-128"/>
                <a:cs typeface="Arial" panose="020B0604020202020204" pitchFamily="34" charset="0"/>
              </a:rPr>
              <a:t>In-country Planning, Monitoring and Reporting Processes</a:t>
            </a:r>
            <a:endParaRPr kumimoji="0" lang="en-ZA" sz="1800" b="1" i="0" u="none" strike="noStrike" kern="0" cap="none" spc="0" normalizeH="0" baseline="0" noProof="0" dirty="0">
              <a:ln>
                <a:noFill/>
              </a:ln>
              <a:solidFill>
                <a:prstClr val="black"/>
              </a:solidFill>
              <a:effectLst/>
              <a:uLnTx/>
              <a:uFillTx/>
              <a:latin typeface="Calibri" panose="020F0502020204030204"/>
              <a:ea typeface="MS Mincho" panose="02020609040205080304" pitchFamily="49" charset="-128"/>
              <a:cs typeface="Arial" panose="020B0604020202020204" pitchFamily="34" charset="0"/>
            </a:endParaRPr>
          </a:p>
        </p:txBody>
      </p:sp>
      <p:sp>
        <p:nvSpPr>
          <p:cNvPr id="16" name="Rectangle: Rounded Corners 15">
            <a:extLst>
              <a:ext uri="{FF2B5EF4-FFF2-40B4-BE49-F238E27FC236}">
                <a16:creationId xmlns:a16="http://schemas.microsoft.com/office/drawing/2014/main" id="{540B4080-2714-4D0E-BF1F-B4C49588BA62}"/>
              </a:ext>
            </a:extLst>
          </p:cNvPr>
          <p:cNvSpPr/>
          <p:nvPr/>
        </p:nvSpPr>
        <p:spPr>
          <a:xfrm>
            <a:off x="8350799" y="4887274"/>
            <a:ext cx="3486150" cy="1078706"/>
          </a:xfrm>
          <a:prstGeom prst="roundRect">
            <a:avLst/>
          </a:prstGeom>
          <a:solidFill>
            <a:schemeClr val="accent4">
              <a:lumMod val="40000"/>
              <a:lumOff val="60000"/>
            </a:schemeClr>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rPr>
              <a:t>Continental Support – incl. Continental</a:t>
            </a:r>
            <a:r>
              <a:rPr kumimoji="0" lang="en-ZA" sz="18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Reporting Platforms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1"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111B04E8-1CA8-4855-A460-B87DBB14D2C5}"/>
              </a:ext>
            </a:extLst>
          </p:cNvPr>
          <p:cNvSpPr/>
          <p:nvPr/>
        </p:nvSpPr>
        <p:spPr>
          <a:xfrm>
            <a:off x="4553902" y="1747373"/>
            <a:ext cx="3486150" cy="1078706"/>
          </a:xfrm>
          <a:prstGeom prst="roundRect">
            <a:avLst/>
          </a:prstGeom>
          <a:solidFill>
            <a:schemeClr val="tx2">
              <a:lumMod val="40000"/>
              <a:lumOff val="60000"/>
            </a:schemeClr>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0000"/>
                </a:solidFill>
                <a:effectLst/>
                <a:uLnTx/>
                <a:uFillTx/>
                <a:latin typeface="Calibri" panose="020F0502020204030204"/>
                <a:ea typeface="MS Mincho" panose="02020609040205080304" pitchFamily="49" charset="-128"/>
                <a:cs typeface="Arial" panose="020B0604020202020204" pitchFamily="34" charset="0"/>
              </a:rPr>
              <a:t>Biennial</a:t>
            </a:r>
            <a:r>
              <a:rPr kumimoji="0" lang="en-US" sz="1800" b="1" i="0" u="none" strike="noStrike" kern="0" cap="none" spc="0" normalizeH="0" baseline="0" noProof="0" dirty="0">
                <a:ln>
                  <a:noFill/>
                </a:ln>
                <a:solidFill>
                  <a:prstClr val="black"/>
                </a:solidFill>
                <a:effectLst/>
                <a:uLnTx/>
                <a:uFillTx/>
                <a:latin typeface="Calibri" panose="020F0502020204030204"/>
                <a:ea typeface="MS Mincho" panose="02020609040205080304" pitchFamily="49" charset="-128"/>
                <a:cs typeface="Arial" panose="020B0604020202020204" pitchFamily="34" charset="0"/>
              </a:rPr>
              <a:t> Progress Country Report</a:t>
            </a:r>
            <a:endParaRPr kumimoji="0" lang="en-ZA" sz="1800" b="1" i="0" u="none" strike="noStrike" kern="0" cap="none" spc="0" normalizeH="0" baseline="0" noProof="0" dirty="0">
              <a:ln>
                <a:noFill/>
              </a:ln>
              <a:solidFill>
                <a:prstClr val="black"/>
              </a:solidFill>
              <a:effectLst/>
              <a:uLnTx/>
              <a:uFillTx/>
              <a:latin typeface="Calibri" panose="020F0502020204030204"/>
              <a:ea typeface="MS Mincho" panose="02020609040205080304" pitchFamily="49" charset="-128"/>
              <a:cs typeface="Arial" panose="020B0604020202020204" pitchFamily="34" charset="0"/>
            </a:endParaRPr>
          </a:p>
        </p:txBody>
      </p:sp>
      <p:cxnSp>
        <p:nvCxnSpPr>
          <p:cNvPr id="18" name="Connector: Elbow 17">
            <a:extLst>
              <a:ext uri="{FF2B5EF4-FFF2-40B4-BE49-F238E27FC236}">
                <a16:creationId xmlns:a16="http://schemas.microsoft.com/office/drawing/2014/main" id="{F73B27D0-94DC-4E27-886B-662E9470AAAA}"/>
              </a:ext>
            </a:extLst>
          </p:cNvPr>
          <p:cNvCxnSpPr>
            <a:stCxn id="14" idx="0"/>
            <a:endCxn id="15" idx="1"/>
          </p:cNvCxnSpPr>
          <p:nvPr/>
        </p:nvCxnSpPr>
        <p:spPr>
          <a:xfrm rot="5400000" flipH="1" flipV="1">
            <a:off x="3193974" y="3527347"/>
            <a:ext cx="1030598" cy="1689258"/>
          </a:xfrm>
          <a:prstGeom prst="bentConnector2">
            <a:avLst/>
          </a:prstGeom>
          <a:noFill/>
          <a:ln w="69850" cap="flat" cmpd="sng" algn="ctr">
            <a:solidFill>
              <a:sysClr val="windowText" lastClr="000000"/>
            </a:solidFill>
            <a:prstDash val="solid"/>
            <a:miter lim="800000"/>
            <a:tailEnd type="triangle"/>
          </a:ln>
          <a:effectLst/>
        </p:spPr>
      </p:cxnSp>
      <p:cxnSp>
        <p:nvCxnSpPr>
          <p:cNvPr id="19" name="Connector: Elbow 18">
            <a:extLst>
              <a:ext uri="{FF2B5EF4-FFF2-40B4-BE49-F238E27FC236}">
                <a16:creationId xmlns:a16="http://schemas.microsoft.com/office/drawing/2014/main" id="{E81B60B7-3C1B-4255-824C-FB86D1262552}"/>
              </a:ext>
            </a:extLst>
          </p:cNvPr>
          <p:cNvCxnSpPr>
            <a:stCxn id="16" idx="0"/>
            <a:endCxn id="15" idx="3"/>
          </p:cNvCxnSpPr>
          <p:nvPr/>
        </p:nvCxnSpPr>
        <p:spPr>
          <a:xfrm rot="16200000" flipV="1">
            <a:off x="8551665" y="3345065"/>
            <a:ext cx="1030597" cy="2053822"/>
          </a:xfrm>
          <a:prstGeom prst="bentConnector2">
            <a:avLst/>
          </a:prstGeom>
          <a:noFill/>
          <a:ln w="41275" cap="flat" cmpd="sng" algn="ctr">
            <a:solidFill>
              <a:sysClr val="windowText" lastClr="000000"/>
            </a:solidFill>
            <a:prstDash val="sysDash"/>
            <a:miter lim="800000"/>
            <a:tailEnd type="triangle"/>
          </a:ln>
          <a:effectLst/>
        </p:spPr>
      </p:cxnSp>
      <p:cxnSp>
        <p:nvCxnSpPr>
          <p:cNvPr id="20" name="Straight Arrow Connector 19">
            <a:extLst>
              <a:ext uri="{FF2B5EF4-FFF2-40B4-BE49-F238E27FC236}">
                <a16:creationId xmlns:a16="http://schemas.microsoft.com/office/drawing/2014/main" id="{9A21F550-D965-4DAE-932B-F945C082D4FD}"/>
              </a:ext>
            </a:extLst>
          </p:cNvPr>
          <p:cNvCxnSpPr>
            <a:stCxn id="15" idx="0"/>
            <a:endCxn id="17" idx="2"/>
          </p:cNvCxnSpPr>
          <p:nvPr/>
        </p:nvCxnSpPr>
        <p:spPr>
          <a:xfrm flipV="1">
            <a:off x="6296977" y="2826079"/>
            <a:ext cx="0" cy="491245"/>
          </a:xfrm>
          <a:prstGeom prst="straightConnector1">
            <a:avLst/>
          </a:prstGeom>
          <a:noFill/>
          <a:ln w="69850" cap="flat" cmpd="sng" algn="ctr">
            <a:solidFill>
              <a:sysClr val="windowText" lastClr="000000"/>
            </a:solidFill>
            <a:prstDash val="solid"/>
            <a:miter lim="800000"/>
            <a:tailEnd type="triangle"/>
          </a:ln>
          <a:effectLst/>
        </p:spPr>
      </p:cxnSp>
      <p:cxnSp>
        <p:nvCxnSpPr>
          <p:cNvPr id="21" name="Straight Arrow Connector 20">
            <a:extLst>
              <a:ext uri="{FF2B5EF4-FFF2-40B4-BE49-F238E27FC236}">
                <a16:creationId xmlns:a16="http://schemas.microsoft.com/office/drawing/2014/main" id="{B8CD8C41-7E71-440D-BA7E-CE8ED8F0CE7A}"/>
              </a:ext>
            </a:extLst>
          </p:cNvPr>
          <p:cNvCxnSpPr>
            <a:stCxn id="16" idx="1"/>
            <a:endCxn id="14" idx="3"/>
          </p:cNvCxnSpPr>
          <p:nvPr/>
        </p:nvCxnSpPr>
        <p:spPr>
          <a:xfrm flipH="1">
            <a:off x="4607719" y="5426627"/>
            <a:ext cx="3743080" cy="1"/>
          </a:xfrm>
          <a:prstGeom prst="straightConnector1">
            <a:avLst/>
          </a:prstGeom>
          <a:noFill/>
          <a:ln w="53975" cap="flat" cmpd="sng" algn="ctr">
            <a:solidFill>
              <a:sysClr val="windowText" lastClr="000000"/>
            </a:solidFill>
            <a:prstDash val="solid"/>
            <a:miter lim="800000"/>
            <a:headEnd type="triangle"/>
            <a:tailEnd type="triangle"/>
          </a:ln>
          <a:effectLst/>
        </p:spPr>
      </p:cxnSp>
      <p:cxnSp>
        <p:nvCxnSpPr>
          <p:cNvPr id="22" name="Connector: Elbow 21">
            <a:extLst>
              <a:ext uri="{FF2B5EF4-FFF2-40B4-BE49-F238E27FC236}">
                <a16:creationId xmlns:a16="http://schemas.microsoft.com/office/drawing/2014/main" id="{F2486BB6-99FA-4DA0-B76E-25D2C1F70A17}"/>
              </a:ext>
            </a:extLst>
          </p:cNvPr>
          <p:cNvCxnSpPr>
            <a:stCxn id="17" idx="1"/>
          </p:cNvCxnSpPr>
          <p:nvPr/>
        </p:nvCxnSpPr>
        <p:spPr>
          <a:xfrm rot="10800000" flipV="1">
            <a:off x="2164556" y="2286725"/>
            <a:ext cx="2389346" cy="2600549"/>
          </a:xfrm>
          <a:prstGeom prst="bentConnector2">
            <a:avLst/>
          </a:prstGeom>
          <a:noFill/>
          <a:ln w="41275" cap="flat" cmpd="sng" algn="ctr">
            <a:solidFill>
              <a:srgbClr val="0070C0"/>
            </a:solidFill>
            <a:prstDash val="solid"/>
            <a:miter lim="800000"/>
            <a:tailEnd type="triangle"/>
          </a:ln>
          <a:effectLst/>
        </p:spPr>
      </p:cxnSp>
      <p:cxnSp>
        <p:nvCxnSpPr>
          <p:cNvPr id="23" name="Connector: Elbow 22">
            <a:extLst>
              <a:ext uri="{FF2B5EF4-FFF2-40B4-BE49-F238E27FC236}">
                <a16:creationId xmlns:a16="http://schemas.microsoft.com/office/drawing/2014/main" id="{964192DA-BD53-4295-AAFA-4C1136F8D362}"/>
              </a:ext>
            </a:extLst>
          </p:cNvPr>
          <p:cNvCxnSpPr>
            <a:stCxn id="17" idx="3"/>
          </p:cNvCxnSpPr>
          <p:nvPr/>
        </p:nvCxnSpPr>
        <p:spPr>
          <a:xfrm>
            <a:off x="8040052" y="2286726"/>
            <a:ext cx="2584790" cy="2600548"/>
          </a:xfrm>
          <a:prstGeom prst="bentConnector2">
            <a:avLst/>
          </a:prstGeom>
          <a:noFill/>
          <a:ln w="31750" cap="flat" cmpd="sng" algn="ctr">
            <a:solidFill>
              <a:srgbClr val="4472C4"/>
            </a:solidFill>
            <a:prstDash val="sysDash"/>
            <a:miter lim="800000"/>
            <a:tailEnd type="triangle"/>
          </a:ln>
          <a:effectLst/>
        </p:spPr>
      </p:cxnSp>
    </p:spTree>
    <p:extLst>
      <p:ext uri="{BB962C8B-B14F-4D97-AF65-F5344CB8AC3E}">
        <p14:creationId xmlns:p14="http://schemas.microsoft.com/office/powerpoint/2010/main" val="217900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3378F7-36A4-44F0-87AE-A8F33168F76F}"/>
              </a:ext>
            </a:extLst>
          </p:cNvPr>
          <p:cNvPicPr>
            <a:picLocks noChangeAspect="1"/>
          </p:cNvPicPr>
          <p:nvPr/>
        </p:nvPicPr>
        <p:blipFill>
          <a:blip r:embed="rId2"/>
          <a:stretch>
            <a:fillRect/>
          </a:stretch>
        </p:blipFill>
        <p:spPr>
          <a:xfrm>
            <a:off x="0" y="-1"/>
            <a:ext cx="11998518" cy="6749167"/>
          </a:xfrm>
          <a:prstGeom prst="rect">
            <a:avLst/>
          </a:prstGeom>
        </p:spPr>
      </p:pic>
    </p:spTree>
    <p:extLst>
      <p:ext uri="{BB962C8B-B14F-4D97-AF65-F5344CB8AC3E}">
        <p14:creationId xmlns:p14="http://schemas.microsoft.com/office/powerpoint/2010/main" val="317395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268D-A565-4F82-A9E2-391DE51676A4}"/>
              </a:ext>
            </a:extLst>
          </p:cNvPr>
          <p:cNvSpPr>
            <a:spLocks noGrp="1"/>
          </p:cNvSpPr>
          <p:nvPr>
            <p:ph type="title"/>
          </p:nvPr>
        </p:nvSpPr>
        <p:spPr/>
        <p:txBody>
          <a:bodyPr>
            <a:normAutofit fontScale="90000"/>
          </a:bodyPr>
          <a:lstStyle/>
          <a:p>
            <a:r>
              <a:rPr lang="en-ZA" sz="4000" b="1" dirty="0"/>
              <a:t>Key Lessons Learnt from the 1</a:t>
            </a:r>
            <a:r>
              <a:rPr lang="en-ZA" sz="4000" b="1" baseline="30000" dirty="0"/>
              <a:t>st</a:t>
            </a:r>
            <a:r>
              <a:rPr lang="en-ZA" sz="4000" b="1" dirty="0"/>
              <a:t> et 2</a:t>
            </a:r>
            <a:r>
              <a:rPr lang="en-ZA" sz="4000" b="1" baseline="30000" dirty="0"/>
              <a:t>nd</a:t>
            </a:r>
            <a:r>
              <a:rPr lang="en-ZA" sz="4000" b="1" dirty="0"/>
              <a:t> Continental Reports on Agenda 2063</a:t>
            </a:r>
          </a:p>
        </p:txBody>
      </p:sp>
      <p:sp>
        <p:nvSpPr>
          <p:cNvPr id="3" name="Content Placeholder 2">
            <a:extLst>
              <a:ext uri="{FF2B5EF4-FFF2-40B4-BE49-F238E27FC236}">
                <a16:creationId xmlns:a16="http://schemas.microsoft.com/office/drawing/2014/main" id="{BFD84F1B-ECA1-4214-8FAD-5A26C3F7DF76}"/>
              </a:ext>
            </a:extLst>
          </p:cNvPr>
          <p:cNvSpPr>
            <a:spLocks noGrp="1"/>
          </p:cNvSpPr>
          <p:nvPr>
            <p:ph idx="1"/>
          </p:nvPr>
        </p:nvSpPr>
        <p:spPr>
          <a:xfrm>
            <a:off x="152400" y="1600201"/>
            <a:ext cx="11963400" cy="4495799"/>
          </a:xfrm>
        </p:spPr>
        <p:txBody>
          <a:bodyPr>
            <a:normAutofit lnSpcReduction="10000"/>
          </a:bodyPr>
          <a:lstStyle/>
          <a:p>
            <a:pPr algn="just"/>
            <a:r>
              <a:rPr lang="en-ZA" sz="2800" b="1" dirty="0"/>
              <a:t>Continental Structure: </a:t>
            </a:r>
            <a:r>
              <a:rPr lang="en-ZA" sz="2800" dirty="0"/>
              <a:t>Using</a:t>
            </a:r>
            <a:r>
              <a:rPr lang="en-ZA" sz="2800" b="1" dirty="0"/>
              <a:t> m</a:t>
            </a:r>
            <a:r>
              <a:rPr lang="en-ZA" sz="2800" dirty="0"/>
              <a:t>ulti-stakeholder coordination approach is key for an effective oversight of Agenda 2063 continental reporting process. The </a:t>
            </a:r>
            <a:r>
              <a:rPr lang="en-ZA" sz="2800" b="1" dirty="0"/>
              <a:t>Technical Working Group (TWG) </a:t>
            </a:r>
            <a:r>
              <a:rPr lang="en-ZA" sz="2800" dirty="0"/>
              <a:t>plays a critical oversight role in M&amp;E and reporting on Agenda 2063    </a:t>
            </a:r>
          </a:p>
          <a:p>
            <a:pPr marL="0" indent="0">
              <a:buNone/>
            </a:pPr>
            <a:endParaRPr lang="en-ZA" sz="2800" b="1" dirty="0"/>
          </a:p>
          <a:p>
            <a:pPr algn="just"/>
            <a:r>
              <a:rPr lang="en-ZA" sz="2800" b="1" dirty="0"/>
              <a:t>National level M&amp;E Function: </a:t>
            </a:r>
            <a:r>
              <a:rPr lang="en-ZA" sz="2800" dirty="0"/>
              <a:t>The completion of country-level report and timely submission highly depend on the existence or not of a functional M&amp;E arrangements at national level. Countries with well-established Agenda 2063 National Focal Point Units had met the reporting requirements in the 1</a:t>
            </a:r>
            <a:r>
              <a:rPr lang="en-ZA" sz="2800" baseline="30000" dirty="0"/>
              <a:t>st</a:t>
            </a:r>
            <a:r>
              <a:rPr lang="en-ZA" sz="2800" dirty="0"/>
              <a:t> and 2</a:t>
            </a:r>
            <a:r>
              <a:rPr lang="en-ZA" sz="2800" baseline="30000" dirty="0"/>
              <a:t>nd</a:t>
            </a:r>
            <a:r>
              <a:rPr lang="en-ZA" sz="2800" dirty="0"/>
              <a:t> Continental Reports (2019 and 2021). </a:t>
            </a:r>
          </a:p>
        </p:txBody>
      </p:sp>
      <p:sp>
        <p:nvSpPr>
          <p:cNvPr id="4" name="Footer Placeholder 3">
            <a:extLst>
              <a:ext uri="{FF2B5EF4-FFF2-40B4-BE49-F238E27FC236}">
                <a16:creationId xmlns:a16="http://schemas.microsoft.com/office/drawing/2014/main" id="{236CFFFA-F8CA-4F1A-997A-A63E6E2BDE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139003-855B-4013-8CD2-18AD5C56C613}"/>
              </a:ext>
            </a:extLst>
          </p:cNvPr>
          <p:cNvSpPr>
            <a:spLocks noGrp="1"/>
          </p:cNvSpPr>
          <p:nvPr>
            <p:ph type="sldNum" sz="quarter" idx="12"/>
          </p:nvPr>
        </p:nvSpPr>
        <p:spPr/>
        <p:txBody>
          <a:bodyPr/>
          <a:lstStyle/>
          <a:p>
            <a:fld id="{2B94288F-C395-4B83-86A6-8CAC5AD50CFE}" type="slidenum">
              <a:rPr lang="en-US" smtClean="0"/>
              <a:pPr/>
              <a:t>8</a:t>
            </a:fld>
            <a:endParaRPr lang="en-US" dirty="0"/>
          </a:p>
        </p:txBody>
      </p:sp>
    </p:spTree>
    <p:extLst>
      <p:ext uri="{BB962C8B-B14F-4D97-AF65-F5344CB8AC3E}">
        <p14:creationId xmlns:p14="http://schemas.microsoft.com/office/powerpoint/2010/main" val="3662849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2268D-A565-4F82-A9E2-391DE51676A4}"/>
              </a:ext>
            </a:extLst>
          </p:cNvPr>
          <p:cNvSpPr>
            <a:spLocks noGrp="1"/>
          </p:cNvSpPr>
          <p:nvPr>
            <p:ph type="title"/>
          </p:nvPr>
        </p:nvSpPr>
        <p:spPr/>
        <p:txBody>
          <a:bodyPr>
            <a:normAutofit fontScale="90000"/>
          </a:bodyPr>
          <a:lstStyle/>
          <a:p>
            <a:r>
              <a:rPr lang="en-ZA" sz="4000" b="1" dirty="0"/>
              <a:t>Key Lessons Learnt from the 1</a:t>
            </a:r>
            <a:r>
              <a:rPr lang="en-ZA" sz="4000" b="1" baseline="30000" dirty="0"/>
              <a:t>st</a:t>
            </a:r>
            <a:r>
              <a:rPr lang="en-ZA" sz="4000" b="1" dirty="0"/>
              <a:t> et 2</a:t>
            </a:r>
            <a:r>
              <a:rPr lang="en-ZA" sz="4000" b="1" baseline="30000" dirty="0"/>
              <a:t>nd</a:t>
            </a:r>
            <a:r>
              <a:rPr lang="en-ZA" sz="4000" b="1" dirty="0"/>
              <a:t> Continental Reports on Agenda 2063 (ctd..1)</a:t>
            </a:r>
          </a:p>
        </p:txBody>
      </p:sp>
      <p:sp>
        <p:nvSpPr>
          <p:cNvPr id="3" name="Content Placeholder 2">
            <a:extLst>
              <a:ext uri="{FF2B5EF4-FFF2-40B4-BE49-F238E27FC236}">
                <a16:creationId xmlns:a16="http://schemas.microsoft.com/office/drawing/2014/main" id="{BFD84F1B-ECA1-4214-8FAD-5A26C3F7DF76}"/>
              </a:ext>
            </a:extLst>
          </p:cNvPr>
          <p:cNvSpPr>
            <a:spLocks noGrp="1"/>
          </p:cNvSpPr>
          <p:nvPr>
            <p:ph idx="1"/>
          </p:nvPr>
        </p:nvSpPr>
        <p:spPr>
          <a:xfrm>
            <a:off x="152400" y="1600201"/>
            <a:ext cx="11963400" cy="4495799"/>
          </a:xfrm>
        </p:spPr>
        <p:txBody>
          <a:bodyPr>
            <a:normAutofit fontScale="92500" lnSpcReduction="20000"/>
          </a:bodyPr>
          <a:lstStyle/>
          <a:p>
            <a:pPr algn="just"/>
            <a:r>
              <a:rPr lang="en-ZA" sz="2800" b="1" dirty="0"/>
              <a:t>Follow up and technical assistance: </a:t>
            </a:r>
            <a:r>
              <a:rPr lang="en-ZA" sz="2800" dirty="0"/>
              <a:t>Maintaining close follow up and providing customized technical to countries had enabled to increase the submission national reports of from 31 (56%) in 2019 to 38 (69%) in 2021 of out of a total of 55 MS</a:t>
            </a:r>
          </a:p>
          <a:p>
            <a:pPr algn="just"/>
            <a:r>
              <a:rPr lang="en-ZA" sz="2800" b="1" dirty="0"/>
              <a:t>National level data management system: </a:t>
            </a:r>
            <a:r>
              <a:rPr lang="en-ZA" sz="2800" dirty="0"/>
              <a:t>The quality of the country-level reports which is the main inputs of the continental report depends on the robustness of the data management and statistical systems of countries. There was a limited quality of many submissions due the weak data management experienced by most African countries  </a:t>
            </a:r>
          </a:p>
          <a:p>
            <a:pPr algn="just"/>
            <a:r>
              <a:rPr lang="en-ZA" sz="2800" b="1" dirty="0"/>
              <a:t>Adaptability of Core Indicators: </a:t>
            </a:r>
            <a:r>
              <a:rPr lang="en-ZA" sz="2800" dirty="0"/>
              <a:t>The revision of Agenda 2063 FTYIP Indicators Handbook with the recommendation to countries to use </a:t>
            </a:r>
            <a:r>
              <a:rPr lang="en-ZA" sz="2800" dirty="0" err="1"/>
              <a:t>proxi</a:t>
            </a:r>
            <a:r>
              <a:rPr lang="en-ZA" sz="2800" dirty="0"/>
              <a:t>-indicators to adapt to country context had improved the contents of their reports reflecting the national realities </a:t>
            </a:r>
          </a:p>
          <a:p>
            <a:pPr marL="0" indent="0">
              <a:buNone/>
            </a:pPr>
            <a:r>
              <a:rPr lang="en-ZA" sz="2800" dirty="0"/>
              <a:t> </a:t>
            </a:r>
          </a:p>
        </p:txBody>
      </p:sp>
      <p:sp>
        <p:nvSpPr>
          <p:cNvPr id="4" name="Footer Placeholder 3">
            <a:extLst>
              <a:ext uri="{FF2B5EF4-FFF2-40B4-BE49-F238E27FC236}">
                <a16:creationId xmlns:a16="http://schemas.microsoft.com/office/drawing/2014/main" id="{236CFFFA-F8CA-4F1A-997A-A63E6E2BDE6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139003-855B-4013-8CD2-18AD5C56C613}"/>
              </a:ext>
            </a:extLst>
          </p:cNvPr>
          <p:cNvSpPr>
            <a:spLocks noGrp="1"/>
          </p:cNvSpPr>
          <p:nvPr>
            <p:ph type="sldNum" sz="quarter" idx="12"/>
          </p:nvPr>
        </p:nvSpPr>
        <p:spPr/>
        <p:txBody>
          <a:bodyPr/>
          <a:lstStyle/>
          <a:p>
            <a:fld id="{2B94288F-C395-4B83-86A6-8CAC5AD50CFE}" type="slidenum">
              <a:rPr lang="en-US" smtClean="0"/>
              <a:pPr/>
              <a:t>9</a:t>
            </a:fld>
            <a:endParaRPr lang="en-US" dirty="0"/>
          </a:p>
        </p:txBody>
      </p:sp>
    </p:spTree>
    <p:extLst>
      <p:ext uri="{BB962C8B-B14F-4D97-AF65-F5344CB8AC3E}">
        <p14:creationId xmlns:p14="http://schemas.microsoft.com/office/powerpoint/2010/main" val="2023834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921</TotalTime>
  <Words>620</Words>
  <Application>Microsoft Office PowerPoint</Application>
  <PresentationFormat>Widescreen</PresentationFormat>
  <Paragraphs>56</Paragraphs>
  <Slides>10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Helvetica</vt:lpstr>
      <vt:lpstr>Segoe UI</vt:lpstr>
      <vt:lpstr>Wingdings</vt:lpstr>
      <vt:lpstr>Office Theme</vt:lpstr>
      <vt:lpstr>Custom Design</vt:lpstr>
      <vt:lpstr>PowerPoint Presentation</vt:lpstr>
      <vt:lpstr>Contents</vt:lpstr>
      <vt:lpstr>Agenda 2063  </vt:lpstr>
      <vt:lpstr>PowerPoint Presentation</vt:lpstr>
      <vt:lpstr>Agenda 2063 FTYIP   </vt:lpstr>
      <vt:lpstr>PowerPoint Presentation</vt:lpstr>
      <vt:lpstr>PowerPoint Presentation</vt:lpstr>
      <vt:lpstr>Key Lessons Learnt from the 1st et 2nd Continental Reports on Agenda 2063</vt:lpstr>
      <vt:lpstr>Key Lessons Learnt from the 1st et 2nd Continental Reports on Agenda 2063 (ctd..1)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Sampson Osei</dc:creator>
  <cp:lastModifiedBy>Benedicte Francoise Niviere</cp:lastModifiedBy>
  <cp:revision>38</cp:revision>
  <dcterms:created xsi:type="dcterms:W3CDTF">2020-08-29T14:30:51Z</dcterms:created>
  <dcterms:modified xsi:type="dcterms:W3CDTF">2022-04-14T16:19:13Z</dcterms:modified>
</cp:coreProperties>
</file>