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385" r:id="rId2"/>
    <p:sldId id="391" r:id="rId3"/>
    <p:sldId id="392" r:id="rId4"/>
    <p:sldId id="393" r:id="rId5"/>
    <p:sldId id="396" r:id="rId6"/>
    <p:sldId id="399" r:id="rId7"/>
    <p:sldId id="400" r:id="rId8"/>
    <p:sldId id="357" r:id="rId9"/>
    <p:sldId id="398" r:id="rId10"/>
    <p:sldId id="358" r:id="rId11"/>
    <p:sldId id="40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que Njinkeu" initials="DN" lastIdx="1" clrIdx="0">
    <p:extLst>
      <p:ext uri="{19B8F6BF-5375-455C-9EA6-DF929625EA0E}">
        <p15:presenceInfo xmlns:p15="http://schemas.microsoft.com/office/powerpoint/2012/main" userId="ffe695fb76ff16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varScale="1">
        <p:scale>
          <a:sx n="72" d="100"/>
          <a:sy n="72" d="100"/>
        </p:scale>
        <p:origin x="4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13BF-9F02-4637-AFE2-B5C3EC54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69ED56-C187-4BB7-943F-1543D53BBD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41AAD-672C-4629-A0FE-A5A646973778}"/>
              </a:ext>
            </a:extLst>
          </p:cNvPr>
          <p:cNvSpPr>
            <a:spLocks noGrp="1"/>
          </p:cNvSpPr>
          <p:nvPr>
            <p:ph type="dt" sz="half" idx="10"/>
          </p:nvPr>
        </p:nvSpPr>
        <p:spPr/>
        <p:txBody>
          <a:bodyPr/>
          <a:lstStyle/>
          <a:p>
            <a:fld id="{FA581668-C83F-4BE5-9BFD-01AA05FEEA47}" type="datetimeFigureOut">
              <a:rPr lang="en-US" smtClean="0"/>
              <a:pPr/>
              <a:t>4/19/2022</a:t>
            </a:fld>
            <a:endParaRPr lang="en-US" dirty="0"/>
          </a:p>
        </p:txBody>
      </p:sp>
      <p:sp>
        <p:nvSpPr>
          <p:cNvPr id="5" name="Footer Placeholder 4">
            <a:extLst>
              <a:ext uri="{FF2B5EF4-FFF2-40B4-BE49-F238E27FC236}">
                <a16:creationId xmlns:a16="http://schemas.microsoft.com/office/drawing/2014/main" id="{5EB9F3A3-1174-46DA-9DA1-448C8D78FD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6FD8F7-CD68-4EAB-9ACC-C6B0E81FC54D}"/>
              </a:ext>
            </a:extLst>
          </p:cNvPr>
          <p:cNvSpPr>
            <a:spLocks noGrp="1"/>
          </p:cNvSpPr>
          <p:nvPr>
            <p:ph type="sldNum" sz="quarter" idx="12"/>
          </p:nvPr>
        </p:nvSpPr>
        <p:spPr/>
        <p:txBody>
          <a:body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388523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6F22-71F5-4593-9060-20FBC56CD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A496EC-DC14-4C6D-8EDE-0E9B8D2BB8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00C0D-7623-4E9C-8E85-60F23C5432D6}"/>
              </a:ext>
            </a:extLst>
          </p:cNvPr>
          <p:cNvSpPr>
            <a:spLocks noGrp="1"/>
          </p:cNvSpPr>
          <p:nvPr>
            <p:ph type="dt" sz="half" idx="10"/>
          </p:nvPr>
        </p:nvSpPr>
        <p:spPr/>
        <p:txBody>
          <a:bodyPr/>
          <a:lstStyle/>
          <a:p>
            <a:fld id="{FA581668-C83F-4BE5-9BFD-01AA05FEEA47}" type="datetimeFigureOut">
              <a:rPr lang="en-US" smtClean="0"/>
              <a:pPr/>
              <a:t>4/19/2022</a:t>
            </a:fld>
            <a:endParaRPr lang="en-US" dirty="0"/>
          </a:p>
        </p:txBody>
      </p:sp>
      <p:sp>
        <p:nvSpPr>
          <p:cNvPr id="5" name="Footer Placeholder 4">
            <a:extLst>
              <a:ext uri="{FF2B5EF4-FFF2-40B4-BE49-F238E27FC236}">
                <a16:creationId xmlns:a16="http://schemas.microsoft.com/office/drawing/2014/main" id="{56FA3907-910E-40BA-AB48-7A07315942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4A0FBC-328B-4B19-8527-45A12775948E}"/>
              </a:ext>
            </a:extLst>
          </p:cNvPr>
          <p:cNvSpPr>
            <a:spLocks noGrp="1"/>
          </p:cNvSpPr>
          <p:nvPr>
            <p:ph type="sldNum" sz="quarter" idx="12"/>
          </p:nvPr>
        </p:nvSpPr>
        <p:spPr/>
        <p:txBody>
          <a:body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271049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A2248-62E2-40A6-83D7-6ECF554EF8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8A0BB9-2FE5-4B22-8F69-5881593F0E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F73D2-9D4D-4AF6-96DA-792F4384B2D6}"/>
              </a:ext>
            </a:extLst>
          </p:cNvPr>
          <p:cNvSpPr>
            <a:spLocks noGrp="1"/>
          </p:cNvSpPr>
          <p:nvPr>
            <p:ph type="dt" sz="half" idx="10"/>
          </p:nvPr>
        </p:nvSpPr>
        <p:spPr/>
        <p:txBody>
          <a:bodyPr/>
          <a:lstStyle/>
          <a:p>
            <a:fld id="{FA581668-C83F-4BE5-9BFD-01AA05FEEA47}" type="datetimeFigureOut">
              <a:rPr lang="en-US" smtClean="0"/>
              <a:pPr/>
              <a:t>4/19/2022</a:t>
            </a:fld>
            <a:endParaRPr lang="en-US" dirty="0"/>
          </a:p>
        </p:txBody>
      </p:sp>
      <p:sp>
        <p:nvSpPr>
          <p:cNvPr id="5" name="Footer Placeholder 4">
            <a:extLst>
              <a:ext uri="{FF2B5EF4-FFF2-40B4-BE49-F238E27FC236}">
                <a16:creationId xmlns:a16="http://schemas.microsoft.com/office/drawing/2014/main" id="{530D4259-E959-4D34-97C3-A84AAAD2D7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E6530C-5C7D-4EC9-89E1-FCED0A67E2BD}"/>
              </a:ext>
            </a:extLst>
          </p:cNvPr>
          <p:cNvSpPr>
            <a:spLocks noGrp="1"/>
          </p:cNvSpPr>
          <p:nvPr>
            <p:ph type="sldNum" sz="quarter" idx="12"/>
          </p:nvPr>
        </p:nvSpPr>
        <p:spPr/>
        <p:txBody>
          <a:body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381703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9B0D-3B28-4736-8CB3-C88212064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D1C2C3-83AE-437F-AF7E-111CB6471D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9D714-65E0-403E-9B23-7D9161630C3E}"/>
              </a:ext>
            </a:extLst>
          </p:cNvPr>
          <p:cNvSpPr>
            <a:spLocks noGrp="1"/>
          </p:cNvSpPr>
          <p:nvPr>
            <p:ph type="dt" sz="half" idx="10"/>
          </p:nvPr>
        </p:nvSpPr>
        <p:spPr/>
        <p:txBody>
          <a:bodyPr/>
          <a:lstStyle/>
          <a:p>
            <a:fld id="{FA581668-C83F-4BE5-9BFD-01AA05FEEA47}" type="datetimeFigureOut">
              <a:rPr lang="en-US" smtClean="0"/>
              <a:pPr/>
              <a:t>4/19/2022</a:t>
            </a:fld>
            <a:endParaRPr lang="en-US" dirty="0"/>
          </a:p>
        </p:txBody>
      </p:sp>
      <p:sp>
        <p:nvSpPr>
          <p:cNvPr id="5" name="Footer Placeholder 4">
            <a:extLst>
              <a:ext uri="{FF2B5EF4-FFF2-40B4-BE49-F238E27FC236}">
                <a16:creationId xmlns:a16="http://schemas.microsoft.com/office/drawing/2014/main" id="{6314EB9A-558A-4EE3-A2B5-9452237A83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EDFE28-44F6-4527-BBFD-4E2DB83CC31C}"/>
              </a:ext>
            </a:extLst>
          </p:cNvPr>
          <p:cNvSpPr>
            <a:spLocks noGrp="1"/>
          </p:cNvSpPr>
          <p:nvPr>
            <p:ph type="sldNum" sz="quarter" idx="12"/>
          </p:nvPr>
        </p:nvSpPr>
        <p:spPr/>
        <p:txBody>
          <a:body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329002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1D9E-2797-41CF-90E1-9AE690DAF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7BE1A4-F993-4112-ABF3-F1D030F49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61DA13-0107-4471-AC1F-75ABCCC8A0D1}"/>
              </a:ext>
            </a:extLst>
          </p:cNvPr>
          <p:cNvSpPr>
            <a:spLocks noGrp="1"/>
          </p:cNvSpPr>
          <p:nvPr>
            <p:ph type="dt" sz="half" idx="10"/>
          </p:nvPr>
        </p:nvSpPr>
        <p:spPr/>
        <p:txBody>
          <a:bodyPr/>
          <a:lstStyle/>
          <a:p>
            <a:fld id="{FA581668-C83F-4BE5-9BFD-01AA05FEEA47}" type="datetimeFigureOut">
              <a:rPr lang="en-US" smtClean="0"/>
              <a:pPr/>
              <a:t>4/19/2022</a:t>
            </a:fld>
            <a:endParaRPr lang="en-US" dirty="0"/>
          </a:p>
        </p:txBody>
      </p:sp>
      <p:sp>
        <p:nvSpPr>
          <p:cNvPr id="5" name="Footer Placeholder 4">
            <a:extLst>
              <a:ext uri="{FF2B5EF4-FFF2-40B4-BE49-F238E27FC236}">
                <a16:creationId xmlns:a16="http://schemas.microsoft.com/office/drawing/2014/main" id="{AE0D7831-89AD-4193-AE11-C031BFEE33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765BAD-02FB-4828-92BE-FF1E9D307F67}"/>
              </a:ext>
            </a:extLst>
          </p:cNvPr>
          <p:cNvSpPr>
            <a:spLocks noGrp="1"/>
          </p:cNvSpPr>
          <p:nvPr>
            <p:ph type="sldNum" sz="quarter" idx="12"/>
          </p:nvPr>
        </p:nvSpPr>
        <p:spPr/>
        <p:txBody>
          <a:body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264396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3408-B2D1-4AC9-83B8-8EEED43B8E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9F6B8-06AD-4643-9D02-DCB1334340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74CF89-73AA-4882-BCDA-7715508735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AD7BF3-7C7D-46EF-8752-21DB7A691690}"/>
              </a:ext>
            </a:extLst>
          </p:cNvPr>
          <p:cNvSpPr>
            <a:spLocks noGrp="1"/>
          </p:cNvSpPr>
          <p:nvPr>
            <p:ph type="dt" sz="half" idx="10"/>
          </p:nvPr>
        </p:nvSpPr>
        <p:spPr/>
        <p:txBody>
          <a:bodyPr/>
          <a:lstStyle/>
          <a:p>
            <a:fld id="{FA581668-C83F-4BE5-9BFD-01AA05FEEA47}" type="datetimeFigureOut">
              <a:rPr lang="en-US" smtClean="0"/>
              <a:pPr/>
              <a:t>4/19/2022</a:t>
            </a:fld>
            <a:endParaRPr lang="en-US" dirty="0"/>
          </a:p>
        </p:txBody>
      </p:sp>
      <p:sp>
        <p:nvSpPr>
          <p:cNvPr id="6" name="Footer Placeholder 5">
            <a:extLst>
              <a:ext uri="{FF2B5EF4-FFF2-40B4-BE49-F238E27FC236}">
                <a16:creationId xmlns:a16="http://schemas.microsoft.com/office/drawing/2014/main" id="{230DEAC5-291E-4C56-9DA5-9571F5B685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DC56E1-8088-4AEC-BC6A-11F5470B25A8}"/>
              </a:ext>
            </a:extLst>
          </p:cNvPr>
          <p:cNvSpPr>
            <a:spLocks noGrp="1"/>
          </p:cNvSpPr>
          <p:nvPr>
            <p:ph type="sldNum" sz="quarter" idx="12"/>
          </p:nvPr>
        </p:nvSpPr>
        <p:spPr/>
        <p:txBody>
          <a:body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15928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F240-55FD-43EA-B05E-C5F2E8689B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AB2DE5-0AAA-481E-8AAA-B3E0C28D1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03E28F-1C0B-4B51-8B0C-590F3DBD2F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076979-474F-4F53-A006-FAF7408421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F63A73-8114-4D63-824F-A88087E371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FF2DD8-1447-45DD-9271-E93768466397}"/>
              </a:ext>
            </a:extLst>
          </p:cNvPr>
          <p:cNvSpPr>
            <a:spLocks noGrp="1"/>
          </p:cNvSpPr>
          <p:nvPr>
            <p:ph type="dt" sz="half" idx="10"/>
          </p:nvPr>
        </p:nvSpPr>
        <p:spPr/>
        <p:txBody>
          <a:bodyPr/>
          <a:lstStyle/>
          <a:p>
            <a:fld id="{FA581668-C83F-4BE5-9BFD-01AA05FEEA47}" type="datetimeFigureOut">
              <a:rPr lang="en-US" smtClean="0"/>
              <a:pPr/>
              <a:t>4/19/2022</a:t>
            </a:fld>
            <a:endParaRPr lang="en-US" dirty="0"/>
          </a:p>
        </p:txBody>
      </p:sp>
      <p:sp>
        <p:nvSpPr>
          <p:cNvPr id="8" name="Footer Placeholder 7">
            <a:extLst>
              <a:ext uri="{FF2B5EF4-FFF2-40B4-BE49-F238E27FC236}">
                <a16:creationId xmlns:a16="http://schemas.microsoft.com/office/drawing/2014/main" id="{A2F46501-B85E-4A27-9F3A-69FE8DBAAA6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D359C7-8CFD-4975-978C-D70684725CFD}"/>
              </a:ext>
            </a:extLst>
          </p:cNvPr>
          <p:cNvSpPr>
            <a:spLocks noGrp="1"/>
          </p:cNvSpPr>
          <p:nvPr>
            <p:ph type="sldNum" sz="quarter" idx="12"/>
          </p:nvPr>
        </p:nvSpPr>
        <p:spPr/>
        <p:txBody>
          <a:body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400216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0363-0FE7-4C47-9955-A80A8DB219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5E7757-B703-4C19-A2DF-7A28DF60FEAE}"/>
              </a:ext>
            </a:extLst>
          </p:cNvPr>
          <p:cNvSpPr>
            <a:spLocks noGrp="1"/>
          </p:cNvSpPr>
          <p:nvPr>
            <p:ph type="dt" sz="half" idx="10"/>
          </p:nvPr>
        </p:nvSpPr>
        <p:spPr/>
        <p:txBody>
          <a:bodyPr/>
          <a:lstStyle/>
          <a:p>
            <a:fld id="{FA581668-C83F-4BE5-9BFD-01AA05FEEA47}" type="datetimeFigureOut">
              <a:rPr lang="en-US" smtClean="0"/>
              <a:pPr/>
              <a:t>4/19/2022</a:t>
            </a:fld>
            <a:endParaRPr lang="en-US" dirty="0"/>
          </a:p>
        </p:txBody>
      </p:sp>
      <p:sp>
        <p:nvSpPr>
          <p:cNvPr id="4" name="Footer Placeholder 3">
            <a:extLst>
              <a:ext uri="{FF2B5EF4-FFF2-40B4-BE49-F238E27FC236}">
                <a16:creationId xmlns:a16="http://schemas.microsoft.com/office/drawing/2014/main" id="{6C534C04-7F71-4B9E-B2A1-48EF7CB0154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4A83BF-48D4-498C-925A-0A41DBBBA5E2}"/>
              </a:ext>
            </a:extLst>
          </p:cNvPr>
          <p:cNvSpPr>
            <a:spLocks noGrp="1"/>
          </p:cNvSpPr>
          <p:nvPr>
            <p:ph type="sldNum" sz="quarter" idx="12"/>
          </p:nvPr>
        </p:nvSpPr>
        <p:spPr/>
        <p:txBody>
          <a:body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70829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4091A5-D10F-4830-BE40-1C33D42BC1F1}"/>
              </a:ext>
            </a:extLst>
          </p:cNvPr>
          <p:cNvSpPr>
            <a:spLocks noGrp="1"/>
          </p:cNvSpPr>
          <p:nvPr>
            <p:ph type="dt" sz="half" idx="10"/>
          </p:nvPr>
        </p:nvSpPr>
        <p:spPr/>
        <p:txBody>
          <a:bodyPr/>
          <a:lstStyle/>
          <a:p>
            <a:fld id="{FA581668-C83F-4BE5-9BFD-01AA05FEEA47}" type="datetimeFigureOut">
              <a:rPr lang="en-US" smtClean="0"/>
              <a:pPr/>
              <a:t>4/19/2022</a:t>
            </a:fld>
            <a:endParaRPr lang="en-US" dirty="0"/>
          </a:p>
        </p:txBody>
      </p:sp>
      <p:sp>
        <p:nvSpPr>
          <p:cNvPr id="3" name="Footer Placeholder 2">
            <a:extLst>
              <a:ext uri="{FF2B5EF4-FFF2-40B4-BE49-F238E27FC236}">
                <a16:creationId xmlns:a16="http://schemas.microsoft.com/office/drawing/2014/main" id="{F01E8BC5-2E7E-4DDC-8010-5C84EB8764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8E82EC-599A-4F68-8DFA-D952A544919D}"/>
              </a:ext>
            </a:extLst>
          </p:cNvPr>
          <p:cNvSpPr>
            <a:spLocks noGrp="1"/>
          </p:cNvSpPr>
          <p:nvPr>
            <p:ph type="sldNum" sz="quarter" idx="12"/>
          </p:nvPr>
        </p:nvSpPr>
        <p:spPr/>
        <p:txBody>
          <a:body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225612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822A-606C-457A-A2BF-04878A981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72743A-26A4-4066-9341-7E9BEAE1D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F959F9-723D-499E-BC8F-D23FE9D83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CDEE7-BB76-45D1-A78E-D7C661034A39}"/>
              </a:ext>
            </a:extLst>
          </p:cNvPr>
          <p:cNvSpPr>
            <a:spLocks noGrp="1"/>
          </p:cNvSpPr>
          <p:nvPr>
            <p:ph type="dt" sz="half" idx="10"/>
          </p:nvPr>
        </p:nvSpPr>
        <p:spPr/>
        <p:txBody>
          <a:bodyPr/>
          <a:lstStyle/>
          <a:p>
            <a:fld id="{FA581668-C83F-4BE5-9BFD-01AA05FEEA47}" type="datetimeFigureOut">
              <a:rPr lang="en-US" smtClean="0"/>
              <a:pPr/>
              <a:t>4/19/2022</a:t>
            </a:fld>
            <a:endParaRPr lang="en-US" dirty="0"/>
          </a:p>
        </p:txBody>
      </p:sp>
      <p:sp>
        <p:nvSpPr>
          <p:cNvPr id="6" name="Footer Placeholder 5">
            <a:extLst>
              <a:ext uri="{FF2B5EF4-FFF2-40B4-BE49-F238E27FC236}">
                <a16:creationId xmlns:a16="http://schemas.microsoft.com/office/drawing/2014/main" id="{2DA10BAA-2057-42AE-A658-8203704283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49C260-EB6C-486E-9F01-1053F0772570}"/>
              </a:ext>
            </a:extLst>
          </p:cNvPr>
          <p:cNvSpPr>
            <a:spLocks noGrp="1"/>
          </p:cNvSpPr>
          <p:nvPr>
            <p:ph type="sldNum" sz="quarter" idx="12"/>
          </p:nvPr>
        </p:nvSpPr>
        <p:spPr/>
        <p:txBody>
          <a:body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164369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1E74-0B23-43D1-8EB6-451711952F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59D25-D261-486D-B8B6-BD660B823C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7B16B15-AE8C-4691-9183-8A0D9AE98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E2063-7F48-49BC-AE3C-5A2ED29F9050}"/>
              </a:ext>
            </a:extLst>
          </p:cNvPr>
          <p:cNvSpPr>
            <a:spLocks noGrp="1"/>
          </p:cNvSpPr>
          <p:nvPr>
            <p:ph type="dt" sz="half" idx="10"/>
          </p:nvPr>
        </p:nvSpPr>
        <p:spPr/>
        <p:txBody>
          <a:bodyPr/>
          <a:lstStyle/>
          <a:p>
            <a:fld id="{FA581668-C83F-4BE5-9BFD-01AA05FEEA47}" type="datetimeFigureOut">
              <a:rPr lang="en-US" smtClean="0"/>
              <a:pPr/>
              <a:t>4/19/2022</a:t>
            </a:fld>
            <a:endParaRPr lang="en-US" dirty="0"/>
          </a:p>
        </p:txBody>
      </p:sp>
      <p:sp>
        <p:nvSpPr>
          <p:cNvPr id="6" name="Footer Placeholder 5">
            <a:extLst>
              <a:ext uri="{FF2B5EF4-FFF2-40B4-BE49-F238E27FC236}">
                <a16:creationId xmlns:a16="http://schemas.microsoft.com/office/drawing/2014/main" id="{35643E82-C921-4D51-A1D2-806FAD3B0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D3AE24-1BD5-4C5B-8291-8BF3A74DDF63}"/>
              </a:ext>
            </a:extLst>
          </p:cNvPr>
          <p:cNvSpPr>
            <a:spLocks noGrp="1"/>
          </p:cNvSpPr>
          <p:nvPr>
            <p:ph type="sldNum" sz="quarter" idx="12"/>
          </p:nvPr>
        </p:nvSpPr>
        <p:spPr/>
        <p:txBody>
          <a:body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411096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F87BB2-D339-4D27-B1BE-3B6F9A4BC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40B9E6-AFCE-4720-B402-C60382748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F4009-B7AE-49B4-8C86-F1BC70855E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81668-C83F-4BE5-9BFD-01AA05FEEA47}" type="datetimeFigureOut">
              <a:rPr lang="en-US" smtClean="0"/>
              <a:pPr/>
              <a:t>4/19/2022</a:t>
            </a:fld>
            <a:endParaRPr lang="en-US" dirty="0"/>
          </a:p>
        </p:txBody>
      </p:sp>
      <p:sp>
        <p:nvSpPr>
          <p:cNvPr id="5" name="Footer Placeholder 4">
            <a:extLst>
              <a:ext uri="{FF2B5EF4-FFF2-40B4-BE49-F238E27FC236}">
                <a16:creationId xmlns:a16="http://schemas.microsoft.com/office/drawing/2014/main" id="{30EF7D46-B4DD-46F6-8570-BA23BBAF8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8F1A23-CF2C-4DF9-ADBB-B1E27ACF86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8CD6E-7406-42D9-9D92-53F7472A2D50}" type="slidenum">
              <a:rPr lang="en-US" smtClean="0"/>
              <a:pPr/>
              <a:t>‹#›</a:t>
            </a:fld>
            <a:endParaRPr lang="en-US" dirty="0"/>
          </a:p>
        </p:txBody>
      </p:sp>
    </p:spTree>
    <p:extLst>
      <p:ext uri="{BB962C8B-B14F-4D97-AF65-F5344CB8AC3E}">
        <p14:creationId xmlns:p14="http://schemas.microsoft.com/office/powerpoint/2010/main" val="358658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C61848B3-D25D-446B-BE3B-45D419733E98}"/>
              </a:ext>
            </a:extLst>
          </p:cNvPr>
          <p:cNvSpPr>
            <a:spLocks noGrp="1"/>
          </p:cNvSpPr>
          <p:nvPr>
            <p:ph type="title"/>
          </p:nvPr>
        </p:nvSpPr>
        <p:spPr>
          <a:xfrm>
            <a:off x="5602941" y="116541"/>
            <a:ext cx="6586161" cy="811306"/>
          </a:xfrm>
        </p:spPr>
        <p:txBody>
          <a:bodyPr>
            <a:normAutofit/>
          </a:bodyPr>
          <a:lstStyle/>
          <a:p>
            <a:pPr algn="ctr"/>
            <a:r>
              <a:rPr lang="fr-FR" sz="2400" b="1" dirty="0">
                <a:solidFill>
                  <a:srgbClr val="0070C0"/>
                </a:solidFill>
                <a:latin typeface="Maiandra GD" panose="020E0502030308020204" pitchFamily="34" charset="0"/>
              </a:rPr>
              <a:t>MINISTERE DE L’ECONOMIE ET DES FINANCES CHARGE DE L’INDUSTRIE </a:t>
            </a:r>
          </a:p>
        </p:txBody>
      </p:sp>
      <p:sp>
        <p:nvSpPr>
          <p:cNvPr id="11" name="Espace réservé du texte 10">
            <a:extLst>
              <a:ext uri="{FF2B5EF4-FFF2-40B4-BE49-F238E27FC236}">
                <a16:creationId xmlns:a16="http://schemas.microsoft.com/office/drawing/2014/main" id="{BD9A8A95-40E0-4930-9573-E329208E9E83}"/>
              </a:ext>
            </a:extLst>
          </p:cNvPr>
          <p:cNvSpPr>
            <a:spLocks noGrp="1"/>
          </p:cNvSpPr>
          <p:nvPr>
            <p:ph type="body" sz="half" idx="2"/>
          </p:nvPr>
        </p:nvSpPr>
        <p:spPr>
          <a:xfrm>
            <a:off x="6096000" y="2308634"/>
            <a:ext cx="5889811" cy="2128896"/>
          </a:xfrm>
        </p:spPr>
        <p:txBody>
          <a:bodyPr>
            <a:normAutofit fontScale="92500"/>
          </a:bodyPr>
          <a:lstStyle/>
          <a:p>
            <a:pPr algn="ctr"/>
            <a:r>
              <a:rPr lang="fr-FR" sz="2400" b="1" dirty="0">
                <a:solidFill>
                  <a:srgbClr val="92D050"/>
                </a:solidFill>
                <a:latin typeface="Bookman Old Style" pitchFamily="18" charset="0"/>
                <a:cs typeface="Times New Roman" pitchFamily="18" charset="0"/>
              </a:rPr>
              <a:t>Atelier de renforcement des capacités de l’UA sur les examens nationaux volontaires de l’Afrique en vue du Forum politique de haut niveau (FPHN) 2022 et de l’appropriation de l’Agenda 2063 par les pays </a:t>
            </a:r>
            <a:endParaRPr lang="en-US" sz="2400" dirty="0">
              <a:solidFill>
                <a:srgbClr val="92D050"/>
              </a:solidFill>
              <a:latin typeface="Bookman Old Style" pitchFamily="18" charset="0"/>
              <a:cs typeface="Times New Roman" pitchFamily="18" charset="0"/>
            </a:endParaRPr>
          </a:p>
        </p:txBody>
      </p:sp>
      <p:graphicFrame>
        <p:nvGraphicFramePr>
          <p:cNvPr id="15" name="Objet 14">
            <a:extLst>
              <a:ext uri="{FF2B5EF4-FFF2-40B4-BE49-F238E27FC236}">
                <a16:creationId xmlns:a16="http://schemas.microsoft.com/office/drawing/2014/main" id="{768062DA-1FED-4BCA-BB6F-438C6709645E}"/>
              </a:ext>
            </a:extLst>
          </p:cNvPr>
          <p:cNvGraphicFramePr>
            <a:graphicFrameLocks noChangeAspect="1"/>
          </p:cNvGraphicFramePr>
          <p:nvPr/>
        </p:nvGraphicFramePr>
        <p:xfrm>
          <a:off x="2897" y="0"/>
          <a:ext cx="5600044" cy="6858000"/>
        </p:xfrm>
        <a:graphic>
          <a:graphicData uri="http://schemas.openxmlformats.org/presentationml/2006/ole">
            <mc:AlternateContent xmlns:mc="http://schemas.openxmlformats.org/markup-compatibility/2006">
              <mc:Choice xmlns:v="urn:schemas-microsoft-com:vml" Requires="v">
                <p:oleObj spid="_x0000_s1037" name="Image bitmap" r:id="rId3" imgW="4404240" imgH="6225480" progId="Paint.Picture">
                  <p:embed/>
                </p:oleObj>
              </mc:Choice>
              <mc:Fallback>
                <p:oleObj name="Image bitmap" r:id="rId3" imgW="4404240" imgH="6225480" progId="Paint.Picture">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 y="0"/>
                        <a:ext cx="5600044"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591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536396"/>
          </a:xfrm>
        </p:spPr>
        <p:txBody>
          <a:bodyPr>
            <a:noAutofit/>
          </a:bodyPr>
          <a:lstStyle/>
          <a:p>
            <a:r>
              <a:rPr lang="en-US" sz="3200">
                <a:solidFill>
                  <a:srgbClr val="7030A0"/>
                </a:solidFill>
              </a:rPr>
              <a:t>Priorisation des cibles de l’Agenda 2030 pour Djibouti</a:t>
            </a:r>
            <a:endParaRPr lang="fr-FR" sz="3200" b="1" dirty="0">
              <a:solidFill>
                <a:srgbClr val="7030A0"/>
              </a:solidFill>
            </a:endParaRPr>
          </a:p>
        </p:txBody>
      </p:sp>
      <p:graphicFrame>
        <p:nvGraphicFramePr>
          <p:cNvPr id="4" name="Tableau 3"/>
          <p:cNvGraphicFramePr>
            <a:graphicFrameLocks noGrp="1"/>
          </p:cNvGraphicFramePr>
          <p:nvPr/>
        </p:nvGraphicFramePr>
        <p:xfrm>
          <a:off x="370107" y="292990"/>
          <a:ext cx="10515600" cy="6308029"/>
        </p:xfrm>
        <a:graphic>
          <a:graphicData uri="http://schemas.openxmlformats.org/drawingml/2006/table">
            <a:tbl>
              <a:tblPr bandRow="1">
                <a:tableStyleId>{5C22544A-7EE6-4342-B048-85BDC9FD1C3A}</a:tableStyleId>
              </a:tblPr>
              <a:tblGrid>
                <a:gridCol w="6808980">
                  <a:extLst>
                    <a:ext uri="{9D8B030D-6E8A-4147-A177-3AD203B41FA5}">
                      <a16:colId xmlns:a16="http://schemas.microsoft.com/office/drawing/2014/main" val="20000"/>
                    </a:ext>
                  </a:extLst>
                </a:gridCol>
                <a:gridCol w="1102052">
                  <a:extLst>
                    <a:ext uri="{9D8B030D-6E8A-4147-A177-3AD203B41FA5}">
                      <a16:colId xmlns:a16="http://schemas.microsoft.com/office/drawing/2014/main" val="20001"/>
                    </a:ext>
                  </a:extLst>
                </a:gridCol>
                <a:gridCol w="1210266">
                  <a:extLst>
                    <a:ext uri="{9D8B030D-6E8A-4147-A177-3AD203B41FA5}">
                      <a16:colId xmlns:a16="http://schemas.microsoft.com/office/drawing/2014/main" val="20002"/>
                    </a:ext>
                  </a:extLst>
                </a:gridCol>
                <a:gridCol w="1394302">
                  <a:extLst>
                    <a:ext uri="{9D8B030D-6E8A-4147-A177-3AD203B41FA5}">
                      <a16:colId xmlns:a16="http://schemas.microsoft.com/office/drawing/2014/main" val="20003"/>
                    </a:ext>
                  </a:extLst>
                </a:gridCol>
              </a:tblGrid>
              <a:tr h="276263">
                <a:tc rowSpan="2">
                  <a:txBody>
                    <a:bodyPr/>
                    <a:lstStyle/>
                    <a:p>
                      <a:pPr algn="just">
                        <a:lnSpc>
                          <a:spcPct val="107000"/>
                        </a:lnSpc>
                        <a:spcAft>
                          <a:spcPts val="800"/>
                        </a:spcAft>
                      </a:pPr>
                      <a:endParaRPr lang="fr-FR" sz="1800" dirty="0">
                        <a:effectLst/>
                      </a:endParaRPr>
                    </a:p>
                    <a:p>
                      <a:pPr algn="just">
                        <a:lnSpc>
                          <a:spcPct val="107000"/>
                        </a:lnSpc>
                        <a:spcAft>
                          <a:spcPts val="800"/>
                        </a:spcAft>
                      </a:pPr>
                      <a:r>
                        <a:rPr lang="fr-FR" sz="1800" dirty="0">
                          <a:effectLst/>
                        </a:rPr>
                        <a:t>Objectifs de développement durable</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rowSpan="2">
                  <a:txBody>
                    <a:bodyPr/>
                    <a:lstStyle/>
                    <a:p>
                      <a:pPr algn="just">
                        <a:lnSpc>
                          <a:spcPct val="107000"/>
                        </a:lnSpc>
                        <a:spcAft>
                          <a:spcPts val="800"/>
                        </a:spcAft>
                      </a:pPr>
                      <a:r>
                        <a:rPr lang="fr-FR" sz="1800" dirty="0" err="1">
                          <a:effectLst/>
                        </a:rPr>
                        <a:t>Nbre</a:t>
                      </a:r>
                      <a:r>
                        <a:rPr lang="fr-FR" sz="1800" dirty="0">
                          <a:effectLst/>
                        </a:rPr>
                        <a:t> </a:t>
                      </a:r>
                    </a:p>
                    <a:p>
                      <a:pPr algn="just">
                        <a:lnSpc>
                          <a:spcPct val="107000"/>
                        </a:lnSpc>
                        <a:spcAft>
                          <a:spcPts val="800"/>
                        </a:spcAft>
                      </a:pPr>
                      <a:r>
                        <a:rPr lang="fr-FR" sz="1800" dirty="0">
                          <a:effectLst/>
                        </a:rPr>
                        <a:t>de cibles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ctr">
                        <a:lnSpc>
                          <a:spcPct val="107000"/>
                        </a:lnSpc>
                        <a:spcAft>
                          <a:spcPts val="800"/>
                        </a:spcAft>
                      </a:pPr>
                      <a:r>
                        <a:rPr lang="fr-FR" sz="1800">
                          <a:effectLst/>
                        </a:rPr>
                        <a:t>Nombre total de</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fr-FR"/>
                    </a:p>
                  </a:txBody>
                  <a:tcPr/>
                </a:tc>
                <a:extLst>
                  <a:ext uri="{0D108BD9-81ED-4DB2-BD59-A6C34878D82A}">
                    <a16:rowId xmlns:a16="http://schemas.microsoft.com/office/drawing/2014/main" val="10000"/>
                  </a:ext>
                </a:extLst>
              </a:tr>
              <a:tr h="665420">
                <a:tc vMerge="1">
                  <a:txBody>
                    <a:bodyPr/>
                    <a:lstStyle/>
                    <a:p>
                      <a:endParaRPr lang="fr-FR"/>
                    </a:p>
                  </a:txBody>
                  <a:tcPr/>
                </a:tc>
                <a:tc vMerge="1">
                  <a:txBody>
                    <a:bodyPr/>
                    <a:lstStyle/>
                    <a:p>
                      <a:endParaRPr lang="fr-FR"/>
                    </a:p>
                  </a:txBody>
                  <a:tcPr/>
                </a:tc>
                <a:tc>
                  <a:txBody>
                    <a:bodyPr/>
                    <a:lstStyle/>
                    <a:p>
                      <a:pPr algn="ctr">
                        <a:lnSpc>
                          <a:spcPct val="107000"/>
                        </a:lnSpc>
                        <a:spcAft>
                          <a:spcPts val="800"/>
                        </a:spcAft>
                      </a:pPr>
                      <a:r>
                        <a:rPr lang="fr-FR" sz="1800" dirty="0">
                          <a:effectLst/>
                        </a:rPr>
                        <a:t>Cibles </a:t>
                      </a:r>
                    </a:p>
                    <a:p>
                      <a:pPr algn="ctr">
                        <a:lnSpc>
                          <a:spcPct val="107000"/>
                        </a:lnSpc>
                        <a:spcAft>
                          <a:spcPts val="800"/>
                        </a:spcAft>
                      </a:pPr>
                      <a:r>
                        <a:rPr lang="fr-FR" sz="1800" dirty="0">
                          <a:effectLst/>
                        </a:rPr>
                        <a:t>priorisées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fr-FR" sz="1800" dirty="0">
                          <a:effectLst/>
                        </a:rPr>
                        <a:t>Indicateurs </a:t>
                      </a:r>
                    </a:p>
                    <a:p>
                      <a:pPr algn="ctr">
                        <a:lnSpc>
                          <a:spcPct val="107000"/>
                        </a:lnSpc>
                        <a:spcAft>
                          <a:spcPts val="800"/>
                        </a:spcAft>
                      </a:pPr>
                      <a:r>
                        <a:rPr lang="fr-FR" sz="1800" dirty="0">
                          <a:effectLst/>
                        </a:rPr>
                        <a:t>retenus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276263">
                <a:tc>
                  <a:txBody>
                    <a:bodyPr/>
                    <a:lstStyle/>
                    <a:p>
                      <a:pPr algn="just">
                        <a:lnSpc>
                          <a:spcPct val="107000"/>
                        </a:lnSpc>
                        <a:spcAft>
                          <a:spcPts val="800"/>
                        </a:spcAft>
                      </a:pPr>
                      <a:r>
                        <a:rPr lang="fr-FR" sz="1800">
                          <a:effectLst/>
                        </a:rPr>
                        <a:t>1.   Pas de pauvreté</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7</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tabLst>
                          <a:tab pos="233045" algn="ctr"/>
                          <a:tab pos="466725" algn="r"/>
                        </a:tabLst>
                      </a:pPr>
                      <a:r>
                        <a:rPr lang="fr-FR" sz="1800">
                          <a:effectLst/>
                        </a:rPr>
                        <a:t>3</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5</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276263">
                <a:tc>
                  <a:txBody>
                    <a:bodyPr/>
                    <a:lstStyle/>
                    <a:p>
                      <a:pPr algn="just">
                        <a:lnSpc>
                          <a:spcPct val="107000"/>
                        </a:lnSpc>
                        <a:spcAft>
                          <a:spcPts val="800"/>
                        </a:spcAft>
                      </a:pPr>
                      <a:r>
                        <a:rPr lang="fr-FR" sz="1800">
                          <a:effectLst/>
                        </a:rPr>
                        <a:t>2.  Faim Zéro</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8</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3</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8</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276263">
                <a:tc>
                  <a:txBody>
                    <a:bodyPr/>
                    <a:lstStyle/>
                    <a:p>
                      <a:pPr algn="just">
                        <a:lnSpc>
                          <a:spcPct val="107000"/>
                        </a:lnSpc>
                        <a:spcAft>
                          <a:spcPts val="800"/>
                        </a:spcAft>
                      </a:pPr>
                      <a:r>
                        <a:rPr lang="fr-FR" sz="1800">
                          <a:effectLst/>
                        </a:rPr>
                        <a:t>3.  Bonne santé et bien-être</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13</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5</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13</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276263">
                <a:tc>
                  <a:txBody>
                    <a:bodyPr/>
                    <a:lstStyle/>
                    <a:p>
                      <a:pPr algn="just">
                        <a:lnSpc>
                          <a:spcPct val="107000"/>
                        </a:lnSpc>
                        <a:spcAft>
                          <a:spcPts val="800"/>
                        </a:spcAft>
                      </a:pPr>
                      <a:r>
                        <a:rPr lang="fr-FR" sz="1800">
                          <a:effectLst/>
                        </a:rPr>
                        <a:t>4.  Education de qualité</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10</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4</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dirty="0">
                          <a:effectLst/>
                        </a:rPr>
                        <a:t>30</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276263">
                <a:tc>
                  <a:txBody>
                    <a:bodyPr/>
                    <a:lstStyle/>
                    <a:p>
                      <a:pPr algn="just">
                        <a:lnSpc>
                          <a:spcPct val="107000"/>
                        </a:lnSpc>
                        <a:spcAft>
                          <a:spcPts val="800"/>
                        </a:spcAft>
                      </a:pPr>
                      <a:r>
                        <a:rPr lang="fr-FR" sz="1800">
                          <a:effectLst/>
                        </a:rPr>
                        <a:t>5.  Egalité entre les sexes</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9</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3</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7</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6"/>
                  </a:ext>
                </a:extLst>
              </a:tr>
              <a:tr h="276263">
                <a:tc>
                  <a:txBody>
                    <a:bodyPr/>
                    <a:lstStyle/>
                    <a:p>
                      <a:pPr algn="just">
                        <a:lnSpc>
                          <a:spcPct val="107000"/>
                        </a:lnSpc>
                        <a:spcAft>
                          <a:spcPts val="800"/>
                        </a:spcAft>
                      </a:pPr>
                      <a:r>
                        <a:rPr lang="fr-FR" sz="1800">
                          <a:effectLst/>
                        </a:rPr>
                        <a:t>6.  Eau propre et Assainissement</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8</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2</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dirty="0">
                          <a:effectLst/>
                        </a:rPr>
                        <a:t>4</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276263">
                <a:tc>
                  <a:txBody>
                    <a:bodyPr/>
                    <a:lstStyle/>
                    <a:p>
                      <a:pPr algn="just">
                        <a:lnSpc>
                          <a:spcPct val="107000"/>
                        </a:lnSpc>
                        <a:spcAft>
                          <a:spcPts val="800"/>
                        </a:spcAft>
                      </a:pPr>
                      <a:r>
                        <a:rPr lang="fr-FR" sz="1800">
                          <a:effectLst/>
                        </a:rPr>
                        <a:t>7.  Energie propre et d'un coût abordable</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5</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2</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5</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276263">
                <a:tc>
                  <a:txBody>
                    <a:bodyPr/>
                    <a:lstStyle/>
                    <a:p>
                      <a:pPr algn="just">
                        <a:lnSpc>
                          <a:spcPct val="107000"/>
                        </a:lnSpc>
                        <a:spcAft>
                          <a:spcPts val="800"/>
                        </a:spcAft>
                      </a:pPr>
                      <a:r>
                        <a:rPr lang="fr-FR" sz="1800">
                          <a:effectLst/>
                        </a:rPr>
                        <a:t>8.  Travail décent et croissance économique</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12</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8</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15</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276263">
                <a:tc>
                  <a:txBody>
                    <a:bodyPr/>
                    <a:lstStyle/>
                    <a:p>
                      <a:pPr algn="just">
                        <a:lnSpc>
                          <a:spcPct val="107000"/>
                        </a:lnSpc>
                        <a:spcAft>
                          <a:spcPts val="800"/>
                        </a:spcAft>
                      </a:pPr>
                      <a:r>
                        <a:rPr lang="fr-FR" sz="1800">
                          <a:effectLst/>
                        </a:rPr>
                        <a:t>9.  Industrie, Innovation et Infrastructures</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8</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3</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10</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r h="276263">
                <a:tc>
                  <a:txBody>
                    <a:bodyPr/>
                    <a:lstStyle/>
                    <a:p>
                      <a:pPr algn="just">
                        <a:lnSpc>
                          <a:spcPct val="107000"/>
                        </a:lnSpc>
                        <a:spcAft>
                          <a:spcPts val="800"/>
                        </a:spcAft>
                      </a:pPr>
                      <a:r>
                        <a:rPr lang="fr-FR" sz="1800">
                          <a:effectLst/>
                        </a:rPr>
                        <a:t>10. Inégalités réduites</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10</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3</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5</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1"/>
                  </a:ext>
                </a:extLst>
              </a:tr>
              <a:tr h="276263">
                <a:tc>
                  <a:txBody>
                    <a:bodyPr/>
                    <a:lstStyle/>
                    <a:p>
                      <a:pPr algn="just">
                        <a:lnSpc>
                          <a:spcPct val="107000"/>
                        </a:lnSpc>
                        <a:spcAft>
                          <a:spcPts val="800"/>
                        </a:spcAft>
                      </a:pPr>
                      <a:r>
                        <a:rPr lang="fr-FR" sz="1800">
                          <a:effectLst/>
                        </a:rPr>
                        <a:t>11. Villes et communautés durables</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10</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3</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4</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2"/>
                  </a:ext>
                </a:extLst>
              </a:tr>
              <a:tr h="276263">
                <a:tc>
                  <a:txBody>
                    <a:bodyPr/>
                    <a:lstStyle/>
                    <a:p>
                      <a:pPr algn="just">
                        <a:lnSpc>
                          <a:spcPct val="107000"/>
                        </a:lnSpc>
                        <a:spcAft>
                          <a:spcPts val="800"/>
                        </a:spcAft>
                      </a:pPr>
                      <a:r>
                        <a:rPr lang="fr-FR" sz="1800">
                          <a:effectLst/>
                        </a:rPr>
                        <a:t>12. Consommation et production responsables</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11</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3</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3"/>
                  </a:ext>
                </a:extLst>
              </a:tr>
              <a:tr h="336489">
                <a:tc>
                  <a:txBody>
                    <a:bodyPr/>
                    <a:lstStyle/>
                    <a:p>
                      <a:pPr algn="just">
                        <a:lnSpc>
                          <a:spcPct val="107000"/>
                        </a:lnSpc>
                        <a:spcAft>
                          <a:spcPts val="800"/>
                        </a:spcAft>
                      </a:pPr>
                      <a:r>
                        <a:rPr lang="fr-FR" sz="1800">
                          <a:effectLst/>
                        </a:rPr>
                        <a:t>13. Mesures relatives à lutte contre les changements climatiques</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5</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2</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5</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4"/>
                  </a:ext>
                </a:extLst>
              </a:tr>
              <a:tr h="276263">
                <a:tc>
                  <a:txBody>
                    <a:bodyPr/>
                    <a:lstStyle/>
                    <a:p>
                      <a:pPr algn="just">
                        <a:lnSpc>
                          <a:spcPct val="107000"/>
                        </a:lnSpc>
                        <a:spcAft>
                          <a:spcPts val="800"/>
                        </a:spcAft>
                      </a:pPr>
                      <a:r>
                        <a:rPr lang="fr-FR" sz="1800">
                          <a:effectLst/>
                        </a:rPr>
                        <a:t>14. Vie aquatique</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10</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3</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4</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5"/>
                  </a:ext>
                </a:extLst>
              </a:tr>
              <a:tr h="276263">
                <a:tc>
                  <a:txBody>
                    <a:bodyPr/>
                    <a:lstStyle/>
                    <a:p>
                      <a:pPr algn="just">
                        <a:lnSpc>
                          <a:spcPct val="107000"/>
                        </a:lnSpc>
                        <a:spcAft>
                          <a:spcPts val="800"/>
                        </a:spcAft>
                      </a:pPr>
                      <a:r>
                        <a:rPr lang="fr-FR" sz="1800">
                          <a:effectLst/>
                        </a:rPr>
                        <a:t>15. Vie Terrestre</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12</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3</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4</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6"/>
                  </a:ext>
                </a:extLst>
              </a:tr>
              <a:tr h="276263">
                <a:tc>
                  <a:txBody>
                    <a:bodyPr/>
                    <a:lstStyle/>
                    <a:p>
                      <a:pPr algn="just">
                        <a:lnSpc>
                          <a:spcPct val="107000"/>
                        </a:lnSpc>
                        <a:spcAft>
                          <a:spcPts val="800"/>
                        </a:spcAft>
                      </a:pPr>
                      <a:r>
                        <a:rPr lang="fr-FR" sz="1800">
                          <a:effectLst/>
                        </a:rPr>
                        <a:t>16. Paix, justice et Institutions efficaces</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12</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7</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lnSpc>
                          <a:spcPct val="107000"/>
                        </a:lnSpc>
                        <a:spcAft>
                          <a:spcPts val="800"/>
                        </a:spcAft>
                      </a:pPr>
                      <a:r>
                        <a:rPr lang="fr-FR" sz="1800">
                          <a:effectLst/>
                        </a:rPr>
                        <a:t>18</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7"/>
                  </a:ext>
                </a:extLst>
              </a:tr>
              <a:tr h="276263">
                <a:tc>
                  <a:txBody>
                    <a:bodyPr/>
                    <a:lstStyle/>
                    <a:p>
                      <a:pPr algn="just">
                        <a:lnSpc>
                          <a:spcPct val="107000"/>
                        </a:lnSpc>
                        <a:spcAft>
                          <a:spcPts val="800"/>
                        </a:spcAft>
                      </a:pPr>
                      <a:r>
                        <a:rPr lang="fr-FR" sz="1800">
                          <a:effectLst/>
                        </a:rPr>
                        <a:t>17. Partenariats pour les ODD</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19</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7</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 </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18"/>
                  </a:ext>
                </a:extLst>
              </a:tr>
              <a:tr h="276263">
                <a:tc>
                  <a:txBody>
                    <a:bodyPr/>
                    <a:lstStyle/>
                    <a:p>
                      <a:pPr algn="just">
                        <a:lnSpc>
                          <a:spcPct val="107000"/>
                        </a:lnSpc>
                        <a:spcAft>
                          <a:spcPts val="800"/>
                        </a:spcAft>
                      </a:pPr>
                      <a:r>
                        <a:rPr lang="fr-FR" sz="1800">
                          <a:effectLst/>
                        </a:rPr>
                        <a:t>Total</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169</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a:effectLst/>
                        </a:rPr>
                        <a:t>55</a:t>
                      </a:r>
                      <a:endParaRPr lang="fr-FR"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lnSpc>
                          <a:spcPct val="107000"/>
                        </a:lnSpc>
                        <a:spcAft>
                          <a:spcPts val="800"/>
                        </a:spcAft>
                      </a:pPr>
                      <a:r>
                        <a:rPr lang="fr-FR" sz="1800" dirty="0">
                          <a:effectLst/>
                        </a:rPr>
                        <a:t>140</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4115043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a:t>La collecte des données est un réel défi pour Djibouti.</a:t>
            </a:r>
          </a:p>
          <a:p>
            <a:r>
              <a:rPr lang="fr-FR" dirty="0"/>
              <a:t>Sans des données statistiques fiables, il est difficile de mesure correctement les progrès économiques et sociales réalisés par un pays.</a:t>
            </a:r>
          </a:p>
          <a:p>
            <a:r>
              <a:rPr lang="fr-FR" dirty="0"/>
              <a:t>Djibouti a procédé à la reforme de son système statistique national.</a:t>
            </a:r>
          </a:p>
          <a:p>
            <a:r>
              <a:rPr lang="fr-FR" dirty="0"/>
              <a:t>Création de l’Institut national des Statistiques – INSTAD par la Loi </a:t>
            </a:r>
            <a:r>
              <a:rPr lang="sv-SE" dirty="0"/>
              <a:t>26/AN/18/8ieme L </a:t>
            </a:r>
            <a:r>
              <a:rPr lang="fr-FR" dirty="0"/>
              <a:t>en 2018 et révisé par la Loi 108/AN/21/8ieme L du 21 février 2021</a:t>
            </a:r>
          </a:p>
          <a:p>
            <a:r>
              <a:rPr lang="fr-FR" dirty="0"/>
              <a:t>Réforme en cours du système statistiques avec l’appui technique de l’Agence nationale des statistiques du Sénégal.</a:t>
            </a:r>
            <a:endParaRPr lang="en-US" dirty="0"/>
          </a:p>
        </p:txBody>
      </p:sp>
      <p:sp>
        <p:nvSpPr>
          <p:cNvPr id="4" name="TextBox 1">
            <a:extLst>
              <a:ext uri="{FF2B5EF4-FFF2-40B4-BE49-F238E27FC236}">
                <a16:creationId xmlns:a16="http://schemas.microsoft.com/office/drawing/2014/main" id="{9DE5D297-C8BC-433E-8A2A-757BA8E75A47}"/>
              </a:ext>
            </a:extLst>
          </p:cNvPr>
          <p:cNvSpPr txBox="1"/>
          <p:nvPr/>
        </p:nvSpPr>
        <p:spPr>
          <a:xfrm>
            <a:off x="860079" y="353085"/>
            <a:ext cx="10266630" cy="1357818"/>
          </a:xfrm>
          <a:prstGeom prst="rect">
            <a:avLst/>
          </a:prstGeom>
          <a:ln/>
        </p:spPr>
        <p:style>
          <a:lnRef idx="1">
            <a:schemeClr val="accent1"/>
          </a:lnRef>
          <a:fillRef idx="2">
            <a:schemeClr val="accent1"/>
          </a:fillRef>
          <a:effectRef idx="1">
            <a:schemeClr val="accent1"/>
          </a:effectRef>
          <a:fontRef idx="minor">
            <a:schemeClr val="dk1"/>
          </a:fontRef>
        </p:style>
        <p:txBody>
          <a:bodyPr wrap="square" lIns="73415" tIns="36708" rIns="73415" bIns="36708" rtlCol="0">
            <a:spAutoFit/>
          </a:bodyPr>
          <a:lstStyle/>
          <a:p>
            <a:pPr algn="ctr"/>
            <a:endParaRPr lang="en-GB" sz="2171" b="1" dirty="0"/>
          </a:p>
          <a:p>
            <a:pPr algn="ctr"/>
            <a:r>
              <a:rPr lang="en-GB" sz="4000" b="1" dirty="0">
                <a:latin typeface="Times New Roman" pitchFamily="18" charset="0"/>
                <a:cs typeface="Times New Roman" pitchFamily="18" charset="0"/>
              </a:rPr>
              <a:t>3. La collecte des données, un défi?</a:t>
            </a:r>
          </a:p>
          <a:p>
            <a:pPr algn="ctr"/>
            <a:endParaRPr lang="en-GB" sz="2171"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2D1B13A-12F1-4112-B0E4-FA5D078775D9}"/>
              </a:ext>
            </a:extLst>
          </p:cNvPr>
          <p:cNvSpPr>
            <a:spLocks noGrp="1"/>
          </p:cNvSpPr>
          <p:nvPr>
            <p:ph type="title"/>
          </p:nvPr>
        </p:nvSpPr>
        <p:spPr>
          <a:xfrm>
            <a:off x="958506" y="800392"/>
            <a:ext cx="10264697" cy="902902"/>
          </a:xfrm>
        </p:spPr>
        <p:txBody>
          <a:bodyPr>
            <a:normAutofit/>
          </a:bodyPr>
          <a:lstStyle/>
          <a:p>
            <a:r>
              <a:rPr lang="fr-FR"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SOMMAIRE</a:t>
            </a:r>
            <a:endParaRPr lang="en-US" sz="3600" dirty="0">
              <a:solidFill>
                <a:srgbClr val="FFFFFF"/>
              </a:solidFill>
            </a:endParaRPr>
          </a:p>
        </p:txBody>
      </p:sp>
      <p:sp>
        <p:nvSpPr>
          <p:cNvPr id="3" name="Content Placeholder 2">
            <a:extLst>
              <a:ext uri="{FF2B5EF4-FFF2-40B4-BE49-F238E27FC236}">
                <a16:creationId xmlns:a16="http://schemas.microsoft.com/office/drawing/2014/main" id="{DA823CAE-8A03-47DE-834E-6B1C5B3FE15C}"/>
              </a:ext>
            </a:extLst>
          </p:cNvPr>
          <p:cNvSpPr>
            <a:spLocks noGrp="1"/>
          </p:cNvSpPr>
          <p:nvPr>
            <p:ph idx="1"/>
          </p:nvPr>
        </p:nvSpPr>
        <p:spPr>
          <a:xfrm>
            <a:off x="1367624" y="2815627"/>
            <a:ext cx="9976368" cy="2842789"/>
          </a:xfrm>
        </p:spPr>
        <p:txBody>
          <a:bodyPr anchor="ctr">
            <a:normAutofit/>
          </a:bodyPr>
          <a:lstStyle/>
          <a:p>
            <a:pPr marL="342900" marR="0" indent="-342900">
              <a:spcBef>
                <a:spcPts val="1200"/>
              </a:spcBef>
              <a:spcAft>
                <a:spcPts val="0"/>
              </a:spcAft>
              <a:buAutoNum type="arabicPeriod"/>
            </a:pPr>
            <a:endParaRPr lang="fr-FR" sz="1800" dirty="0">
              <a:ea typeface="Times New Roman" panose="02020603050405020304" pitchFamily="18" charset="0"/>
              <a:cs typeface="Times New Roman" panose="02020603050405020304" pitchFamily="18" charset="0"/>
            </a:endParaRPr>
          </a:p>
          <a:p>
            <a:pPr marL="342900" marR="0" indent="-342900">
              <a:spcBef>
                <a:spcPts val="1200"/>
              </a:spcBef>
              <a:spcAft>
                <a:spcPts val="0"/>
              </a:spcAft>
              <a:buAutoNum type="arabicPeriod"/>
            </a:pPr>
            <a:r>
              <a:rPr lang="fr-FR" sz="1800" dirty="0">
                <a:ea typeface="Times New Roman" panose="02020603050405020304" pitchFamily="18" charset="0"/>
                <a:cs typeface="Times New Roman" panose="02020603050405020304" pitchFamily="18" charset="0"/>
              </a:rPr>
              <a:t>Où en est la mise en œuvre de l’Agenda 2063?</a:t>
            </a:r>
          </a:p>
          <a:p>
            <a:pPr marL="342900" marR="0" indent="-342900">
              <a:spcBef>
                <a:spcPts val="1200"/>
              </a:spcBef>
              <a:spcAft>
                <a:spcPts val="0"/>
              </a:spcAft>
              <a:buAutoNum type="arabicPeriod"/>
            </a:pPr>
            <a:r>
              <a:rPr lang="fr-FR" sz="1800" dirty="0">
                <a:ea typeface="Times New Roman" panose="02020603050405020304" pitchFamily="18" charset="0"/>
                <a:cs typeface="Times New Roman" panose="02020603050405020304" pitchFamily="18" charset="0"/>
              </a:rPr>
              <a:t>Quels sont les principaux cadres de S&amp;E adoptés pour rendre compte de l’Agenda 2063 aux côtés des ODD ? </a:t>
            </a:r>
          </a:p>
          <a:p>
            <a:pPr marL="342900" marR="0" indent="-342900">
              <a:spcBef>
                <a:spcPts val="1200"/>
              </a:spcBef>
              <a:spcAft>
                <a:spcPts val="0"/>
              </a:spcAft>
              <a:buAutoNum type="arabicPeriod"/>
            </a:pPr>
            <a:r>
              <a:rPr lang="fr-FR" sz="1800" dirty="0">
                <a:ea typeface="Times New Roman" panose="02020603050405020304" pitchFamily="18" charset="0"/>
                <a:cs typeface="Times New Roman" panose="02020603050405020304" pitchFamily="18" charset="0"/>
              </a:rPr>
              <a:t>Pourquoi les données ont-elles été un défi persistant pour les pays africains dans la déclaration des ODD ? </a:t>
            </a:r>
          </a:p>
          <a:p>
            <a:pPr marL="0" indent="0">
              <a:buNone/>
            </a:pPr>
            <a:endParaRPr lang="fr-FR" sz="1500" dirty="0">
              <a:effectLst/>
              <a:latin typeface="Times New Roman" panose="02020603050405020304" pitchFamily="18" charset="0"/>
              <a:ea typeface="Times New Roman" panose="02020603050405020304" pitchFamily="18" charset="0"/>
            </a:endParaRPr>
          </a:p>
          <a:p>
            <a:pPr marL="0" indent="0">
              <a:buNone/>
            </a:pPr>
            <a:endParaRPr lang="fr-FR" sz="1500" dirty="0">
              <a:effectLst/>
              <a:latin typeface="Times New Roman" panose="02020603050405020304" pitchFamily="18" charset="0"/>
              <a:ea typeface="Times New Roman" panose="02020603050405020304" pitchFamily="18" charset="0"/>
            </a:endParaRPr>
          </a:p>
          <a:p>
            <a:pPr marL="0" indent="0">
              <a:buNone/>
            </a:pPr>
            <a:endParaRPr lang="en-US" sz="1500" dirty="0"/>
          </a:p>
        </p:txBody>
      </p:sp>
    </p:spTree>
    <p:extLst>
      <p:ext uri="{BB962C8B-B14F-4D97-AF65-F5344CB8AC3E}">
        <p14:creationId xmlns:p14="http://schemas.microsoft.com/office/powerpoint/2010/main" val="348145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indent="-342900" algn="just">
              <a:spcBef>
                <a:spcPts val="1200"/>
              </a:spcBef>
              <a:spcAft>
                <a:spcPts val="0"/>
              </a:spcAft>
              <a:buAutoNum type="arabicPeriod"/>
            </a:pPr>
            <a:r>
              <a:rPr lang="fr-FR" dirty="0"/>
              <a:t>L’Article 8 du Décret N°2015-290/PR/MEFCI portant adoption du Plan National de Développement SCAPE met en place un Dispositif Institutionnel de coordination et de suivi des Politiques Publiques a été créé, associant les acteurs aux niveaux central, régional et local, en vue de promouvoir la participation effective de toutes les parties prenantes.</a:t>
            </a: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2D1B13A-12F1-4112-B0E4-FA5D078775D9}"/>
              </a:ext>
            </a:extLst>
          </p:cNvPr>
          <p:cNvSpPr>
            <a:spLocks noGrp="1"/>
          </p:cNvSpPr>
          <p:nvPr>
            <p:ph type="title"/>
          </p:nvPr>
        </p:nvSpPr>
        <p:spPr>
          <a:xfrm>
            <a:off x="958506" y="800392"/>
            <a:ext cx="10264697" cy="902902"/>
          </a:xfrm>
        </p:spPr>
        <p:txBody>
          <a:bodyPr>
            <a:normAutofit/>
          </a:bodyPr>
          <a:lstStyle/>
          <a:p>
            <a:r>
              <a:rPr lang="fr-FR" sz="3600" b="1" dirty="0">
                <a:solidFill>
                  <a:srgbClr val="FFFFFF"/>
                </a:solidFill>
                <a:latin typeface="Times New Roman" panose="02020603050405020304" pitchFamily="18" charset="0"/>
                <a:ea typeface="Arial" panose="020B0604020202020204" pitchFamily="34" charset="0"/>
                <a:cs typeface="Times New Roman" panose="02020603050405020304" pitchFamily="18" charset="0"/>
              </a:rPr>
              <a:t>1</a:t>
            </a:r>
            <a:r>
              <a:rPr lang="fr-FR"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 Mise en Œuvre de l’Agenda 2063</a:t>
            </a:r>
            <a:endParaRPr lang="en-US" sz="3600" dirty="0">
              <a:solidFill>
                <a:srgbClr val="FFFFFF"/>
              </a:solidFill>
            </a:endParaRPr>
          </a:p>
        </p:txBody>
      </p:sp>
      <p:sp>
        <p:nvSpPr>
          <p:cNvPr id="3" name="Content Placeholder 2">
            <a:extLst>
              <a:ext uri="{FF2B5EF4-FFF2-40B4-BE49-F238E27FC236}">
                <a16:creationId xmlns:a16="http://schemas.microsoft.com/office/drawing/2014/main" id="{DA823CAE-8A03-47DE-834E-6B1C5B3FE15C}"/>
              </a:ext>
            </a:extLst>
          </p:cNvPr>
          <p:cNvSpPr>
            <a:spLocks noGrp="1"/>
          </p:cNvSpPr>
          <p:nvPr>
            <p:ph idx="1"/>
          </p:nvPr>
        </p:nvSpPr>
        <p:spPr>
          <a:xfrm>
            <a:off x="1367624" y="2490437"/>
            <a:ext cx="10322352" cy="3068392"/>
          </a:xfrm>
        </p:spPr>
        <p:txBody>
          <a:bodyPr anchor="ctr">
            <a:normAutofit fontScale="62500" lnSpcReduction="20000"/>
          </a:bodyPr>
          <a:lstStyle/>
          <a:p>
            <a:pPr marL="241300">
              <a:lnSpc>
                <a:spcPct val="100000"/>
              </a:lnSpc>
              <a:spcBef>
                <a:spcPts val="105"/>
              </a:spcBef>
              <a:buFont typeface="Arial"/>
              <a:buChar char="•"/>
              <a:tabLst>
                <a:tab pos="240665" algn="l"/>
                <a:tab pos="241300" algn="l"/>
              </a:tabLst>
            </a:pPr>
            <a:endParaRPr lang="fr-FR" sz="1800" b="1" spc="-200" dirty="0">
              <a:cs typeface="Arial"/>
            </a:endParaRPr>
          </a:p>
          <a:p>
            <a:pPr marL="241300">
              <a:lnSpc>
                <a:spcPct val="100000"/>
              </a:lnSpc>
              <a:spcBef>
                <a:spcPts val="105"/>
              </a:spcBef>
              <a:buNone/>
              <a:tabLst>
                <a:tab pos="240665" algn="l"/>
                <a:tab pos="241300" algn="l"/>
              </a:tabLst>
            </a:pPr>
            <a:endParaRPr lang="fr-FR" sz="1800" dirty="0"/>
          </a:p>
          <a:p>
            <a:pPr marL="241300">
              <a:lnSpc>
                <a:spcPct val="100000"/>
              </a:lnSpc>
              <a:spcBef>
                <a:spcPts val="105"/>
              </a:spcBef>
              <a:buNone/>
              <a:tabLst>
                <a:tab pos="240665" algn="l"/>
                <a:tab pos="241300" algn="l"/>
              </a:tabLst>
            </a:pPr>
            <a:endParaRPr lang="fr-FR" sz="1800" dirty="0"/>
          </a:p>
          <a:p>
            <a:pPr marL="241300">
              <a:lnSpc>
                <a:spcPct val="100000"/>
              </a:lnSpc>
              <a:spcBef>
                <a:spcPts val="105"/>
              </a:spcBef>
              <a:buNone/>
              <a:tabLst>
                <a:tab pos="240665" algn="l"/>
                <a:tab pos="241300" algn="l"/>
              </a:tabLst>
            </a:pPr>
            <a:endParaRPr lang="fr-FR" sz="1800" dirty="0"/>
          </a:p>
          <a:p>
            <a:pPr marL="241300">
              <a:lnSpc>
                <a:spcPct val="100000"/>
              </a:lnSpc>
              <a:spcBef>
                <a:spcPts val="105"/>
              </a:spcBef>
              <a:buNone/>
              <a:tabLst>
                <a:tab pos="240665" algn="l"/>
                <a:tab pos="241300" algn="l"/>
              </a:tabLst>
            </a:pPr>
            <a:endParaRPr lang="fr-FR" sz="1800" dirty="0"/>
          </a:p>
          <a:p>
            <a:pPr marL="241300">
              <a:lnSpc>
                <a:spcPct val="100000"/>
              </a:lnSpc>
              <a:spcBef>
                <a:spcPts val="105"/>
              </a:spcBef>
              <a:buNone/>
              <a:tabLst>
                <a:tab pos="240665" algn="l"/>
                <a:tab pos="241300" algn="l"/>
              </a:tabLst>
            </a:pPr>
            <a:endParaRPr lang="fr-FR" sz="3600" dirty="0"/>
          </a:p>
          <a:p>
            <a:pPr marL="241300">
              <a:lnSpc>
                <a:spcPct val="100000"/>
              </a:lnSpc>
              <a:spcBef>
                <a:spcPts val="105"/>
              </a:spcBef>
              <a:buNone/>
              <a:tabLst>
                <a:tab pos="240665" algn="l"/>
                <a:tab pos="241300" algn="l"/>
              </a:tabLst>
            </a:pPr>
            <a:r>
              <a:rPr lang="fr-FR" sz="3600" dirty="0"/>
              <a:t>Les Plans Nationaux de Développement SCAPE (2014-2019) et DJIBOUTI-ICI (2020-2024) sont alignés sur les 7 aspirations de l’Agenda 2063 de l’Union Africaine et les 17 ODD de l’Agenda 2030.</a:t>
            </a:r>
          </a:p>
          <a:p>
            <a:pPr marL="241300">
              <a:lnSpc>
                <a:spcPct val="100000"/>
              </a:lnSpc>
              <a:spcBef>
                <a:spcPts val="105"/>
              </a:spcBef>
              <a:buNone/>
              <a:tabLst>
                <a:tab pos="240665" algn="l"/>
                <a:tab pos="241300" algn="l"/>
              </a:tabLst>
            </a:pPr>
            <a:endParaRPr lang="fr-FR" sz="3600" dirty="0"/>
          </a:p>
          <a:p>
            <a:pPr marL="241300">
              <a:lnSpc>
                <a:spcPct val="100000"/>
              </a:lnSpc>
              <a:spcBef>
                <a:spcPts val="105"/>
              </a:spcBef>
              <a:buNone/>
              <a:tabLst>
                <a:tab pos="240665" algn="l"/>
                <a:tab pos="241300" algn="l"/>
              </a:tabLst>
            </a:pPr>
            <a:r>
              <a:rPr lang="fr-FR" sz="3600" dirty="0"/>
              <a:t>Ainsi la mise en œuvre de l’Agenda 2063 et </a:t>
            </a:r>
            <a:r>
              <a:rPr lang="fr-FR" sz="3600"/>
              <a:t>des ODD se </a:t>
            </a:r>
            <a:r>
              <a:rPr lang="fr-FR" sz="3600" dirty="0"/>
              <a:t>réalise à travers les réalisations des Plans Nationaux de Développement.</a:t>
            </a:r>
          </a:p>
          <a:p>
            <a:pPr marL="241300">
              <a:lnSpc>
                <a:spcPct val="100000"/>
              </a:lnSpc>
              <a:spcBef>
                <a:spcPts val="105"/>
              </a:spcBef>
              <a:buNone/>
              <a:tabLst>
                <a:tab pos="240665" algn="l"/>
                <a:tab pos="241300" algn="l"/>
              </a:tabLst>
            </a:pPr>
            <a:endParaRPr lang="fr-FR" sz="1800" b="1" spc="-200" dirty="0">
              <a:latin typeface="Arial"/>
              <a:cs typeface="Arial"/>
            </a:endParaRPr>
          </a:p>
          <a:p>
            <a:pPr marL="241300">
              <a:lnSpc>
                <a:spcPct val="100000"/>
              </a:lnSpc>
              <a:spcBef>
                <a:spcPts val="105"/>
              </a:spcBef>
              <a:buFont typeface="Arial"/>
              <a:buChar char="•"/>
              <a:tabLst>
                <a:tab pos="240665" algn="l"/>
                <a:tab pos="241300" algn="l"/>
              </a:tabLst>
            </a:pPr>
            <a:endParaRPr lang="fr-FR" sz="1800" b="1" spc="-200" dirty="0">
              <a:latin typeface="Arial"/>
              <a:cs typeface="Arial"/>
            </a:endParaRPr>
          </a:p>
          <a:p>
            <a:pPr marL="241300">
              <a:lnSpc>
                <a:spcPct val="100000"/>
              </a:lnSpc>
              <a:spcBef>
                <a:spcPts val="105"/>
              </a:spcBef>
              <a:buFont typeface="Arial"/>
              <a:buChar char="•"/>
              <a:tabLst>
                <a:tab pos="240665" algn="l"/>
                <a:tab pos="241300" algn="l"/>
              </a:tabLst>
            </a:pPr>
            <a:endParaRPr lang="fr-FR" sz="1800" b="1" spc="-200" dirty="0">
              <a:latin typeface="Arial"/>
              <a:cs typeface="Arial"/>
            </a:endParaRPr>
          </a:p>
          <a:p>
            <a:pPr marL="241300">
              <a:lnSpc>
                <a:spcPct val="100000"/>
              </a:lnSpc>
              <a:spcBef>
                <a:spcPts val="105"/>
              </a:spcBef>
              <a:buFont typeface="Arial"/>
              <a:buChar char="•"/>
              <a:tabLst>
                <a:tab pos="240665" algn="l"/>
                <a:tab pos="241300" algn="l"/>
              </a:tabLst>
            </a:pPr>
            <a:endParaRPr lang="fr-FR" sz="1800" b="1" spc="-200" dirty="0">
              <a:latin typeface="Arial"/>
              <a:cs typeface="Arial"/>
            </a:endParaRPr>
          </a:p>
          <a:p>
            <a:pPr marL="342900" marR="0" indent="-342900">
              <a:spcBef>
                <a:spcPts val="1200"/>
              </a:spcBef>
              <a:spcAft>
                <a:spcPts val="0"/>
              </a:spcAft>
              <a:buNone/>
            </a:pPr>
            <a:endParaRPr lang="fr-FR" sz="1800" dirty="0">
              <a:ea typeface="Times New Roman" panose="02020603050405020304" pitchFamily="18" charset="0"/>
              <a:cs typeface="Times New Roman" panose="02020603050405020304" pitchFamily="18" charset="0"/>
            </a:endParaRPr>
          </a:p>
          <a:p>
            <a:pPr marL="342900" marR="0" indent="-342900">
              <a:spcBef>
                <a:spcPts val="1200"/>
              </a:spcBef>
              <a:spcAft>
                <a:spcPts val="0"/>
              </a:spcAft>
              <a:buNone/>
            </a:pPr>
            <a:endParaRPr lang="fr-FR" sz="1800" dirty="0">
              <a:effectLst/>
              <a:ea typeface="Times New Roman" panose="02020603050405020304" pitchFamily="18" charset="0"/>
              <a:cs typeface="Times New Roman" panose="02020603050405020304" pitchFamily="18" charset="0"/>
            </a:endParaRPr>
          </a:p>
          <a:p>
            <a:pPr marL="0" indent="0">
              <a:buNone/>
            </a:pPr>
            <a:endParaRPr lang="fr-FR" sz="1500" dirty="0">
              <a:effectLst/>
              <a:latin typeface="Times New Roman" panose="02020603050405020304" pitchFamily="18" charset="0"/>
              <a:ea typeface="Times New Roman" panose="02020603050405020304" pitchFamily="18" charset="0"/>
            </a:endParaRPr>
          </a:p>
          <a:p>
            <a:pPr marL="0" indent="0">
              <a:buNone/>
            </a:pPr>
            <a:endParaRPr lang="fr-FR" sz="1500" dirty="0">
              <a:effectLst/>
              <a:latin typeface="Times New Roman" panose="02020603050405020304" pitchFamily="18" charset="0"/>
              <a:ea typeface="Times New Roman" panose="02020603050405020304" pitchFamily="18" charset="0"/>
            </a:endParaRPr>
          </a:p>
          <a:p>
            <a:pPr marL="0" indent="0">
              <a:buNone/>
            </a:pPr>
            <a:endParaRPr lang="en-US" sz="1500" dirty="0"/>
          </a:p>
        </p:txBody>
      </p:sp>
    </p:spTree>
    <p:extLst>
      <p:ext uri="{BB962C8B-B14F-4D97-AF65-F5344CB8AC3E}">
        <p14:creationId xmlns:p14="http://schemas.microsoft.com/office/powerpoint/2010/main" val="348145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219200" y="914400"/>
            <a:ext cx="9829799" cy="5257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2D1B13A-12F1-4112-B0E4-FA5D078775D9}"/>
              </a:ext>
            </a:extLst>
          </p:cNvPr>
          <p:cNvSpPr>
            <a:spLocks noGrp="1"/>
          </p:cNvSpPr>
          <p:nvPr>
            <p:ph type="title"/>
          </p:nvPr>
        </p:nvSpPr>
        <p:spPr>
          <a:xfrm>
            <a:off x="958506" y="800392"/>
            <a:ext cx="10264697" cy="902902"/>
          </a:xfrm>
        </p:spPr>
        <p:txBody>
          <a:bodyPr>
            <a:normAutofit fontScale="90000"/>
          </a:bodyPr>
          <a:lstStyle/>
          <a:p>
            <a:r>
              <a:rPr lang="fr-FR" sz="40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2. Cadre de Suivi et Evaluation PND, ODD et Agenda 2063</a:t>
            </a:r>
            <a:endParaRPr lang="en-US" sz="4000" dirty="0">
              <a:solidFill>
                <a:srgbClr val="FFFFFF"/>
              </a:solidFill>
            </a:endParaRPr>
          </a:p>
        </p:txBody>
      </p:sp>
      <p:sp>
        <p:nvSpPr>
          <p:cNvPr id="3" name="Content Placeholder 2">
            <a:extLst>
              <a:ext uri="{FF2B5EF4-FFF2-40B4-BE49-F238E27FC236}">
                <a16:creationId xmlns:a16="http://schemas.microsoft.com/office/drawing/2014/main" id="{DA823CAE-8A03-47DE-834E-6B1C5B3FE15C}"/>
              </a:ext>
            </a:extLst>
          </p:cNvPr>
          <p:cNvSpPr>
            <a:spLocks noGrp="1"/>
          </p:cNvSpPr>
          <p:nvPr>
            <p:ph idx="1"/>
          </p:nvPr>
        </p:nvSpPr>
        <p:spPr>
          <a:xfrm>
            <a:off x="1367624" y="2417275"/>
            <a:ext cx="10322352" cy="4037845"/>
          </a:xfrm>
        </p:spPr>
        <p:txBody>
          <a:bodyPr anchor="ctr">
            <a:normAutofit lnSpcReduction="10000"/>
          </a:bodyPr>
          <a:lstStyle/>
          <a:p>
            <a:pPr marL="342900" marR="0" indent="-342900">
              <a:spcBef>
                <a:spcPts val="1200"/>
              </a:spcBef>
              <a:spcAft>
                <a:spcPts val="0"/>
              </a:spcAft>
              <a:buAutoNum type="arabicPeriod"/>
            </a:pPr>
            <a:endParaRPr lang="fr-FR" sz="1800" dirty="0">
              <a:ea typeface="Times New Roman" panose="02020603050405020304" pitchFamily="18" charset="0"/>
              <a:cs typeface="Times New Roman" panose="02020603050405020304" pitchFamily="18" charset="0"/>
            </a:endParaRPr>
          </a:p>
          <a:p>
            <a:pPr marL="342900" marR="0" indent="-342900" algn="just">
              <a:spcBef>
                <a:spcPts val="1200"/>
              </a:spcBef>
              <a:spcAft>
                <a:spcPts val="0"/>
              </a:spcAft>
              <a:buAutoNum type="arabicPeriod"/>
            </a:pPr>
            <a:endParaRPr lang="fr-FR" sz="2100" dirty="0"/>
          </a:p>
          <a:p>
            <a:pPr marL="342900" marR="0" indent="-342900" algn="just">
              <a:spcBef>
                <a:spcPts val="1200"/>
              </a:spcBef>
              <a:spcAft>
                <a:spcPts val="0"/>
              </a:spcAft>
              <a:buAutoNum type="arabicPeriod"/>
            </a:pPr>
            <a:r>
              <a:rPr lang="fr-FR" sz="2100" dirty="0"/>
              <a:t>L’Article 8 du Décret N°2015-290/PR/MEFCI portant adoption du Plan National de Développement SCAPE (2014-2019) a mis en place un Dispositif Institutionnel de coordination et de suivi des Politiques Publiques a été créé, associant les acteurs aux niveaux central, régional et local, en vue de promouvoir la participation effective de toutes les parties prenantes.</a:t>
            </a:r>
          </a:p>
          <a:p>
            <a:pPr marL="342900" marR="0" indent="-342900" algn="just">
              <a:spcBef>
                <a:spcPts val="1200"/>
              </a:spcBef>
              <a:spcAft>
                <a:spcPts val="0"/>
              </a:spcAft>
              <a:buAutoNum type="arabicPeriod"/>
            </a:pPr>
            <a:r>
              <a:rPr lang="fr-FR" sz="2100" dirty="0"/>
              <a:t>Ce dispositif reste aussi valable pour le deuxième Plan National de Développement DJIBOUTI-ICI (2020-2024)</a:t>
            </a:r>
          </a:p>
          <a:p>
            <a:pPr marL="342900" marR="0" indent="-342900" algn="just">
              <a:spcBef>
                <a:spcPts val="1200"/>
              </a:spcBef>
              <a:spcAft>
                <a:spcPts val="0"/>
              </a:spcAft>
              <a:buAutoNum type="arabicPeriod"/>
            </a:pPr>
            <a:r>
              <a:rPr lang="fr-FR" sz="2100" dirty="0"/>
              <a:t>Un système de suivi-évaluation est institué et comporte : une Base commune d'informations, un Cadre général de suivi axé sur les résultats, des indicateurs, et un Mécanisme de Reporting. </a:t>
            </a:r>
            <a:endParaRPr lang="fr-FR" sz="2100" dirty="0">
              <a:ea typeface="Times New Roman" panose="02020603050405020304" pitchFamily="18" charset="0"/>
              <a:cs typeface="Times New Roman" panose="02020603050405020304" pitchFamily="18" charset="0"/>
            </a:endParaRPr>
          </a:p>
          <a:p>
            <a:pPr marL="342900" marR="0" indent="-342900" algn="just">
              <a:spcBef>
                <a:spcPts val="1200"/>
              </a:spcBef>
              <a:spcAft>
                <a:spcPts val="0"/>
              </a:spcAft>
              <a:buAutoNum type="arabicPeriod"/>
            </a:pPr>
            <a:endParaRPr lang="fr-FR" sz="2100" dirty="0">
              <a:effectLst/>
              <a:ea typeface="Times New Roman" panose="02020603050405020304" pitchFamily="18" charset="0"/>
              <a:cs typeface="Times New Roman" panose="02020603050405020304" pitchFamily="18" charset="0"/>
            </a:endParaRPr>
          </a:p>
          <a:p>
            <a:pPr marL="0" indent="0">
              <a:buNone/>
            </a:pPr>
            <a:endParaRPr lang="fr-FR" sz="1500" dirty="0">
              <a:effectLst/>
              <a:latin typeface="Times New Roman" panose="02020603050405020304" pitchFamily="18" charset="0"/>
              <a:ea typeface="Times New Roman" panose="02020603050405020304" pitchFamily="18" charset="0"/>
            </a:endParaRPr>
          </a:p>
          <a:p>
            <a:pPr marL="0" indent="0">
              <a:buNone/>
            </a:pPr>
            <a:endParaRPr lang="fr-FR" sz="1500" dirty="0">
              <a:effectLst/>
              <a:latin typeface="Times New Roman" panose="02020603050405020304" pitchFamily="18" charset="0"/>
              <a:ea typeface="Times New Roman" panose="02020603050405020304" pitchFamily="18" charset="0"/>
            </a:endParaRPr>
          </a:p>
          <a:p>
            <a:pPr marL="0" indent="0">
              <a:buNone/>
            </a:pPr>
            <a:endParaRPr lang="en-US" sz="1500" dirty="0"/>
          </a:p>
        </p:txBody>
      </p:sp>
    </p:spTree>
    <p:extLst>
      <p:ext uri="{BB962C8B-B14F-4D97-AF65-F5344CB8AC3E}">
        <p14:creationId xmlns:p14="http://schemas.microsoft.com/office/powerpoint/2010/main" val="348145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2D1B13A-12F1-4112-B0E4-FA5D078775D9}"/>
              </a:ext>
            </a:extLst>
          </p:cNvPr>
          <p:cNvSpPr>
            <a:spLocks noGrp="1"/>
          </p:cNvSpPr>
          <p:nvPr>
            <p:ph type="title"/>
          </p:nvPr>
        </p:nvSpPr>
        <p:spPr>
          <a:xfrm>
            <a:off x="958506" y="800392"/>
            <a:ext cx="10264697" cy="902902"/>
          </a:xfrm>
        </p:spPr>
        <p:txBody>
          <a:bodyPr>
            <a:normAutofit fontScale="90000"/>
          </a:bodyPr>
          <a:lstStyle/>
          <a:p>
            <a:r>
              <a:rPr lang="fr-FR" sz="40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2. Cadre de Suivi et Evaluation PND, ODD et Agenda 2063</a:t>
            </a:r>
            <a:endParaRPr lang="en-US" sz="4000" dirty="0">
              <a:solidFill>
                <a:srgbClr val="FFFFFF"/>
              </a:solidFill>
            </a:endParaRPr>
          </a:p>
        </p:txBody>
      </p:sp>
      <p:sp>
        <p:nvSpPr>
          <p:cNvPr id="3" name="Content Placeholder 2">
            <a:extLst>
              <a:ext uri="{FF2B5EF4-FFF2-40B4-BE49-F238E27FC236}">
                <a16:creationId xmlns:a16="http://schemas.microsoft.com/office/drawing/2014/main" id="{DA823CAE-8A03-47DE-834E-6B1C5B3FE15C}"/>
              </a:ext>
            </a:extLst>
          </p:cNvPr>
          <p:cNvSpPr>
            <a:spLocks noGrp="1"/>
          </p:cNvSpPr>
          <p:nvPr>
            <p:ph idx="1"/>
          </p:nvPr>
        </p:nvSpPr>
        <p:spPr>
          <a:xfrm>
            <a:off x="1367624" y="2634558"/>
            <a:ext cx="10322352" cy="3847722"/>
          </a:xfrm>
        </p:spPr>
        <p:txBody>
          <a:bodyPr anchor="ctr">
            <a:normAutofit fontScale="85000" lnSpcReduction="20000"/>
          </a:bodyPr>
          <a:lstStyle/>
          <a:p>
            <a:pPr marL="342900" marR="0" indent="-342900">
              <a:spcBef>
                <a:spcPts val="1200"/>
              </a:spcBef>
              <a:spcAft>
                <a:spcPts val="0"/>
              </a:spcAft>
              <a:buAutoNum type="arabicPeriod"/>
            </a:pPr>
            <a:endParaRPr lang="fr-FR" sz="1800" dirty="0">
              <a:ea typeface="Times New Roman" panose="02020603050405020304" pitchFamily="18" charset="0"/>
              <a:cs typeface="Times New Roman" panose="02020603050405020304" pitchFamily="18" charset="0"/>
            </a:endParaRPr>
          </a:p>
          <a:p>
            <a:pPr marL="457200" marR="0" indent="-457200" algn="just">
              <a:spcBef>
                <a:spcPts val="1200"/>
              </a:spcBef>
              <a:spcAft>
                <a:spcPts val="0"/>
              </a:spcAft>
              <a:buFont typeface="+mj-lt"/>
              <a:buAutoNum type="arabicPeriod" startAt="4"/>
            </a:pPr>
            <a:endParaRPr lang="fr-FR" sz="2100" dirty="0">
              <a:ea typeface="Times New Roman" panose="02020603050405020304" pitchFamily="18" charset="0"/>
              <a:cs typeface="Times New Roman" panose="02020603050405020304" pitchFamily="18" charset="0"/>
            </a:endParaRPr>
          </a:p>
          <a:p>
            <a:pPr marL="457200" marR="0" indent="-457200" algn="just">
              <a:spcBef>
                <a:spcPts val="1200"/>
              </a:spcBef>
              <a:spcAft>
                <a:spcPts val="0"/>
              </a:spcAft>
              <a:buFont typeface="+mj-lt"/>
              <a:buAutoNum type="arabicPeriod" startAt="4"/>
            </a:pPr>
            <a:endParaRPr lang="fr-FR" sz="2100" dirty="0">
              <a:ea typeface="Times New Roman" panose="02020603050405020304" pitchFamily="18" charset="0"/>
              <a:cs typeface="Times New Roman" panose="02020603050405020304" pitchFamily="18" charset="0"/>
            </a:endParaRPr>
          </a:p>
          <a:p>
            <a:pPr marL="457200" marR="0" indent="-457200" algn="just">
              <a:spcBef>
                <a:spcPts val="1200"/>
              </a:spcBef>
              <a:spcAft>
                <a:spcPts val="0"/>
              </a:spcAft>
              <a:buFont typeface="+mj-lt"/>
              <a:buAutoNum type="arabicPeriod" startAt="4"/>
            </a:pPr>
            <a:r>
              <a:rPr lang="fr-FR" sz="2300" dirty="0">
                <a:ea typeface="Times New Roman" panose="02020603050405020304" pitchFamily="18" charset="0"/>
                <a:cs typeface="Times New Roman" panose="02020603050405020304" pitchFamily="18" charset="0"/>
              </a:rPr>
              <a:t>C’est un G</a:t>
            </a:r>
            <a:r>
              <a:rPr lang="fr-FR" sz="2300" dirty="0">
                <a:effectLst/>
                <a:ea typeface="Times New Roman" panose="02020603050405020304" pitchFamily="18" charset="0"/>
                <a:cs typeface="Times New Roman" panose="02020603050405020304" pitchFamily="18" charset="0"/>
              </a:rPr>
              <a:t>roupe de travail interministériel pour la Suivi et Évaluation appuyé par la Direction de l’Economie et du Plan du Ministère de l’Economie et des Finances qui est chargé de :</a:t>
            </a:r>
          </a:p>
          <a:p>
            <a:pPr marL="800100" lvl="1" indent="-342900" algn="just">
              <a:spcBef>
                <a:spcPts val="1200"/>
              </a:spcBef>
              <a:buAutoNum type="alphaLcPeriod"/>
            </a:pPr>
            <a:r>
              <a:rPr lang="fr-FR" sz="2300" dirty="0">
                <a:effectLst/>
                <a:ea typeface="Times New Roman" panose="02020603050405020304" pitchFamily="18" charset="0"/>
                <a:cs typeface="Times New Roman" panose="02020603050405020304" pitchFamily="18" charset="0"/>
              </a:rPr>
              <a:t>Produire des rapports de progrès semestriel cumulatifs ;</a:t>
            </a:r>
            <a:endParaRPr lang="fr-FR" sz="2300" dirty="0">
              <a:ea typeface="Times New Roman" panose="02020603050405020304" pitchFamily="18" charset="0"/>
              <a:cs typeface="Times New Roman" panose="02020603050405020304" pitchFamily="18" charset="0"/>
            </a:endParaRPr>
          </a:p>
          <a:p>
            <a:pPr marL="800100" lvl="1" indent="-342900" algn="just">
              <a:spcBef>
                <a:spcPts val="1200"/>
              </a:spcBef>
              <a:buAutoNum type="alphaLcPeriod"/>
            </a:pPr>
            <a:r>
              <a:rPr lang="fr-FR" sz="2300" dirty="0">
                <a:effectLst/>
                <a:ea typeface="Times New Roman" panose="02020603050405020304" pitchFamily="18" charset="0"/>
                <a:cs typeface="Times New Roman" panose="02020603050405020304" pitchFamily="18" charset="0"/>
              </a:rPr>
              <a:t>Etablir un système de suivi des indicateurs pertinents pour être en mesure de produire des mises à jour semestrielles ;</a:t>
            </a:r>
            <a:endParaRPr lang="fr-FR" sz="2300" dirty="0">
              <a:ea typeface="Times New Roman" panose="02020603050405020304" pitchFamily="18" charset="0"/>
              <a:cs typeface="Times New Roman" panose="02020603050405020304" pitchFamily="18" charset="0"/>
            </a:endParaRPr>
          </a:p>
          <a:p>
            <a:pPr marL="800100" lvl="1" indent="-342900" algn="just">
              <a:spcBef>
                <a:spcPts val="1200"/>
              </a:spcBef>
              <a:buAutoNum type="alphaLcPeriod"/>
            </a:pPr>
            <a:r>
              <a:rPr lang="fr-FR" sz="2300" dirty="0">
                <a:effectLst/>
                <a:ea typeface="Times New Roman" panose="02020603050405020304" pitchFamily="18" charset="0"/>
                <a:cs typeface="Times New Roman" panose="02020603050405020304" pitchFamily="18" charset="0"/>
              </a:rPr>
              <a:t>Etablir un système de recherche qui permet d’approfondir l’analyse de l’évolution des indicateurs pertinents ;</a:t>
            </a:r>
            <a:endParaRPr lang="fr-FR" sz="2300" dirty="0">
              <a:ea typeface="Times New Roman" panose="02020603050405020304" pitchFamily="18" charset="0"/>
              <a:cs typeface="Times New Roman" panose="02020603050405020304" pitchFamily="18" charset="0"/>
            </a:endParaRPr>
          </a:p>
          <a:p>
            <a:pPr marL="800100" lvl="1" indent="-342900" algn="just">
              <a:spcBef>
                <a:spcPts val="1200"/>
              </a:spcBef>
              <a:buAutoNum type="alphaLcPeriod"/>
            </a:pPr>
            <a:r>
              <a:rPr lang="fr-FR" sz="2300" dirty="0">
                <a:effectLst/>
                <a:ea typeface="Times New Roman" panose="02020603050405020304" pitchFamily="18" charset="0"/>
                <a:cs typeface="Times New Roman" panose="02020603050405020304" pitchFamily="18" charset="0"/>
              </a:rPr>
              <a:t>Revoir régulièrement les risques et opportunités associés à la mise en œuvre du PND 2020-2024 ‘Djibouti ICI’.</a:t>
            </a:r>
            <a:endParaRPr lang="fr-FR" sz="2300" dirty="0">
              <a:effectLst/>
              <a:ea typeface="Calibri" panose="020F0502020204030204" pitchFamily="34" charset="0"/>
              <a:cs typeface="Times New Roman" panose="02020603050405020304" pitchFamily="18" charset="0"/>
            </a:endParaRPr>
          </a:p>
          <a:p>
            <a:pPr marL="0" indent="0" algn="just">
              <a:buNone/>
            </a:pPr>
            <a:endParaRPr lang="fr-FR" sz="2300" dirty="0">
              <a:cs typeface="Times New Roman" panose="02020603050405020304" pitchFamily="18" charset="0"/>
            </a:endParaRPr>
          </a:p>
          <a:p>
            <a:pPr marL="0" indent="0" algn="just">
              <a:buNone/>
            </a:pPr>
            <a:endParaRPr lang="fr-FR" sz="2100" dirty="0">
              <a:effectLst/>
              <a:ea typeface="Times New Roman" panose="02020603050405020304" pitchFamily="18" charset="0"/>
              <a:cs typeface="Times New Roman" panose="02020603050405020304" pitchFamily="18" charset="0"/>
            </a:endParaRPr>
          </a:p>
          <a:p>
            <a:pPr marL="0" indent="0">
              <a:buNone/>
            </a:pPr>
            <a:endParaRPr lang="fr-FR" sz="1500" dirty="0">
              <a:effectLst/>
              <a:latin typeface="Times New Roman" panose="02020603050405020304" pitchFamily="18" charset="0"/>
              <a:ea typeface="Times New Roman" panose="02020603050405020304" pitchFamily="18" charset="0"/>
            </a:endParaRPr>
          </a:p>
          <a:p>
            <a:pPr marL="0" indent="0">
              <a:buNone/>
            </a:pPr>
            <a:endParaRPr lang="fr-FR" sz="1500" dirty="0">
              <a:effectLst/>
              <a:latin typeface="Times New Roman" panose="02020603050405020304" pitchFamily="18" charset="0"/>
              <a:ea typeface="Times New Roman" panose="02020603050405020304" pitchFamily="18" charset="0"/>
            </a:endParaRPr>
          </a:p>
          <a:p>
            <a:pPr marL="0" indent="0">
              <a:buNone/>
            </a:pPr>
            <a:endParaRPr lang="en-US" sz="1500" dirty="0"/>
          </a:p>
        </p:txBody>
      </p:sp>
    </p:spTree>
    <p:extLst>
      <p:ext uri="{BB962C8B-B14F-4D97-AF65-F5344CB8AC3E}">
        <p14:creationId xmlns:p14="http://schemas.microsoft.com/office/powerpoint/2010/main" val="348145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2D1B13A-12F1-4112-B0E4-FA5D078775D9}"/>
              </a:ext>
            </a:extLst>
          </p:cNvPr>
          <p:cNvSpPr>
            <a:spLocks noGrp="1"/>
          </p:cNvSpPr>
          <p:nvPr>
            <p:ph type="title"/>
          </p:nvPr>
        </p:nvSpPr>
        <p:spPr>
          <a:xfrm>
            <a:off x="958506" y="800392"/>
            <a:ext cx="10264697" cy="902902"/>
          </a:xfrm>
        </p:spPr>
        <p:txBody>
          <a:bodyPr>
            <a:normAutofit fontScale="90000"/>
          </a:bodyPr>
          <a:lstStyle/>
          <a:p>
            <a:r>
              <a:rPr lang="fr-FR" sz="40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2. Cadre de Suivi et Evaluation PND, ODD et Agenda 2063</a:t>
            </a:r>
            <a:endParaRPr lang="en-US" sz="4000" dirty="0">
              <a:solidFill>
                <a:srgbClr val="FFFFFF"/>
              </a:solidFill>
            </a:endParaRPr>
          </a:p>
        </p:txBody>
      </p:sp>
      <p:sp>
        <p:nvSpPr>
          <p:cNvPr id="3" name="Content Placeholder 2">
            <a:extLst>
              <a:ext uri="{FF2B5EF4-FFF2-40B4-BE49-F238E27FC236}">
                <a16:creationId xmlns:a16="http://schemas.microsoft.com/office/drawing/2014/main" id="{DA823CAE-8A03-47DE-834E-6B1C5B3FE15C}"/>
              </a:ext>
            </a:extLst>
          </p:cNvPr>
          <p:cNvSpPr>
            <a:spLocks noGrp="1"/>
          </p:cNvSpPr>
          <p:nvPr>
            <p:ph idx="1"/>
          </p:nvPr>
        </p:nvSpPr>
        <p:spPr>
          <a:xfrm>
            <a:off x="1367624" y="2634558"/>
            <a:ext cx="10322352" cy="3847722"/>
          </a:xfrm>
        </p:spPr>
        <p:txBody>
          <a:bodyPr anchor="ctr">
            <a:normAutofit/>
          </a:bodyPr>
          <a:lstStyle/>
          <a:p>
            <a:pPr marL="457200" marR="0" indent="-457200" algn="just">
              <a:spcBef>
                <a:spcPts val="1200"/>
              </a:spcBef>
              <a:spcAft>
                <a:spcPts val="0"/>
              </a:spcAft>
              <a:buNone/>
            </a:pPr>
            <a:endParaRPr lang="fr-FR" sz="2300" dirty="0">
              <a:effectLst/>
              <a:ea typeface="Calibri" panose="020F0502020204030204" pitchFamily="34" charset="0"/>
              <a:cs typeface="Times New Roman" panose="02020603050405020304" pitchFamily="18" charset="0"/>
            </a:endParaRPr>
          </a:p>
          <a:p>
            <a:pPr marL="0" indent="0" algn="just">
              <a:buNone/>
            </a:pPr>
            <a:r>
              <a:rPr lang="fr-FR" sz="2300" dirty="0">
                <a:ea typeface="Times New Roman" panose="02020603050405020304" pitchFamily="18" charset="0"/>
                <a:cs typeface="Times New Roman" panose="02020603050405020304" pitchFamily="18" charset="0"/>
              </a:rPr>
              <a:t>5</a:t>
            </a:r>
            <a:r>
              <a:rPr lang="fr-FR" sz="2300" dirty="0">
                <a:effectLst/>
                <a:ea typeface="Times New Roman" panose="02020603050405020304" pitchFamily="18" charset="0"/>
                <a:cs typeface="Times New Roman" panose="02020603050405020304" pitchFamily="18" charset="0"/>
              </a:rPr>
              <a:t>. </a:t>
            </a:r>
            <a:r>
              <a:rPr lang="fr-FR" sz="2300" dirty="0">
                <a:cs typeface="Times New Roman" panose="02020603050405020304" pitchFamily="18" charset="0"/>
              </a:rPr>
              <a:t>Pour la rédaction du VNR 2022, un Groupe de travail présidé par le </a:t>
            </a:r>
            <a:r>
              <a:rPr lang="fr-FR" sz="2300" dirty="0" err="1">
                <a:cs typeface="Times New Roman" panose="02020603050405020304" pitchFamily="18" charset="0"/>
              </a:rPr>
              <a:t>MoFA</a:t>
            </a:r>
            <a:r>
              <a:rPr lang="fr-FR" sz="2300" dirty="0">
                <a:cs typeface="Times New Roman" panose="02020603050405020304" pitchFamily="18" charset="0"/>
              </a:rPr>
              <a:t> et dont la Vice-présidence est assuré par le MoEF est également institué.</a:t>
            </a:r>
          </a:p>
          <a:p>
            <a:pPr marL="0" indent="0" algn="just">
              <a:buNone/>
            </a:pPr>
            <a:endParaRPr lang="fr-FR" sz="2300" dirty="0">
              <a:cs typeface="Times New Roman" panose="02020603050405020304" pitchFamily="18" charset="0"/>
            </a:endParaRPr>
          </a:p>
          <a:p>
            <a:pPr marL="0" indent="0" algn="just">
              <a:buNone/>
            </a:pPr>
            <a:r>
              <a:rPr lang="fr-FR" sz="2300" dirty="0">
                <a:cs typeface="Times New Roman" panose="02020603050405020304" pitchFamily="18" charset="0"/>
              </a:rPr>
              <a:t>6. Ce groupe de travail est appuyé par une équipe d’expert nationaux qui travaillent en étroite collaboration avec l’INSTAD; agence national des statistiques à Djibouti.</a:t>
            </a:r>
          </a:p>
          <a:p>
            <a:pPr marL="0" indent="0" algn="just">
              <a:buNone/>
            </a:pPr>
            <a:endParaRPr lang="fr-FR" sz="2100" dirty="0">
              <a:effectLst/>
              <a:ea typeface="Times New Roman" panose="02020603050405020304" pitchFamily="18" charset="0"/>
              <a:cs typeface="Times New Roman" panose="02020603050405020304" pitchFamily="18" charset="0"/>
            </a:endParaRPr>
          </a:p>
          <a:p>
            <a:pPr marL="0" indent="0">
              <a:buNone/>
            </a:pPr>
            <a:endParaRPr lang="fr-FR" sz="1500" dirty="0">
              <a:effectLst/>
              <a:latin typeface="Times New Roman" panose="02020603050405020304" pitchFamily="18" charset="0"/>
              <a:ea typeface="Times New Roman" panose="02020603050405020304" pitchFamily="18" charset="0"/>
            </a:endParaRPr>
          </a:p>
          <a:p>
            <a:pPr marL="0" indent="0">
              <a:buNone/>
            </a:pPr>
            <a:endParaRPr lang="fr-FR" sz="1500" dirty="0">
              <a:effectLst/>
              <a:latin typeface="Times New Roman" panose="02020603050405020304" pitchFamily="18" charset="0"/>
              <a:ea typeface="Times New Roman" panose="02020603050405020304" pitchFamily="18" charset="0"/>
            </a:endParaRPr>
          </a:p>
          <a:p>
            <a:pPr marL="0" indent="0">
              <a:buNone/>
            </a:pPr>
            <a:endParaRPr lang="en-US" sz="1500" dirty="0"/>
          </a:p>
        </p:txBody>
      </p:sp>
    </p:spTree>
    <p:extLst>
      <p:ext uri="{BB962C8B-B14F-4D97-AF65-F5344CB8AC3E}">
        <p14:creationId xmlns:p14="http://schemas.microsoft.com/office/powerpoint/2010/main" val="348145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E5D297-C8BC-433E-8A2A-757BA8E75A47}"/>
              </a:ext>
            </a:extLst>
          </p:cNvPr>
          <p:cNvSpPr txBox="1"/>
          <p:nvPr/>
        </p:nvSpPr>
        <p:spPr>
          <a:xfrm>
            <a:off x="1935405" y="260380"/>
            <a:ext cx="7391065" cy="408199"/>
          </a:xfrm>
          <a:prstGeom prst="rect">
            <a:avLst/>
          </a:prstGeom>
          <a:ln/>
        </p:spPr>
        <p:style>
          <a:lnRef idx="1">
            <a:schemeClr val="accent1"/>
          </a:lnRef>
          <a:fillRef idx="2">
            <a:schemeClr val="accent1"/>
          </a:fillRef>
          <a:effectRef idx="1">
            <a:schemeClr val="accent1"/>
          </a:effectRef>
          <a:fontRef idx="minor">
            <a:schemeClr val="dk1"/>
          </a:fontRef>
        </p:style>
        <p:txBody>
          <a:bodyPr wrap="square" lIns="73415" tIns="36708" rIns="73415" bIns="36708" rtlCol="0">
            <a:spAutoFit/>
          </a:bodyPr>
          <a:lstStyle/>
          <a:p>
            <a:pPr algn="ctr"/>
            <a:r>
              <a:rPr lang="en-GB" sz="2171" b="1" dirty="0"/>
              <a:t>ALIGNEMENT DES ODD SUR PNDDE “DJIBOUTI ICI” </a:t>
            </a:r>
            <a:endParaRPr lang="en-US" sz="2171" b="1" dirty="0"/>
          </a:p>
        </p:txBody>
      </p:sp>
      <p:sp>
        <p:nvSpPr>
          <p:cNvPr id="3" name="Rectangle 2">
            <a:extLst>
              <a:ext uri="{FF2B5EF4-FFF2-40B4-BE49-F238E27FC236}">
                <a16:creationId xmlns:a16="http://schemas.microsoft.com/office/drawing/2014/main" id="{58931E14-98A6-4CD4-B331-75FAE8739DF1}"/>
              </a:ext>
            </a:extLst>
          </p:cNvPr>
          <p:cNvSpPr/>
          <p:nvPr/>
        </p:nvSpPr>
        <p:spPr>
          <a:xfrm>
            <a:off x="584475" y="1023396"/>
            <a:ext cx="2701861"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3415" tIns="36708" rIns="73415" bIns="36708" rtlCol="0" anchor="ctr"/>
          <a:lstStyle/>
          <a:p>
            <a:pPr algn="ctr"/>
            <a:r>
              <a:rPr lang="en-GB" sz="1628" dirty="0"/>
              <a:t>INCLUSION</a:t>
            </a:r>
            <a:endParaRPr lang="en-US" sz="1628" dirty="0"/>
          </a:p>
        </p:txBody>
      </p:sp>
      <p:sp>
        <p:nvSpPr>
          <p:cNvPr id="4" name="Rectangle 3">
            <a:extLst>
              <a:ext uri="{FF2B5EF4-FFF2-40B4-BE49-F238E27FC236}">
                <a16:creationId xmlns:a16="http://schemas.microsoft.com/office/drawing/2014/main" id="{98653740-1545-48A0-895B-03BCEFD9D86F}"/>
              </a:ext>
            </a:extLst>
          </p:cNvPr>
          <p:cNvSpPr/>
          <p:nvPr/>
        </p:nvSpPr>
        <p:spPr>
          <a:xfrm>
            <a:off x="3777164" y="1016204"/>
            <a:ext cx="2184700"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3415" tIns="36708" rIns="73415" bIns="36708" rtlCol="0" anchor="ctr"/>
          <a:lstStyle/>
          <a:p>
            <a:pPr algn="ctr"/>
            <a:r>
              <a:rPr lang="en-GB" sz="1628" dirty="0">
                <a:solidFill>
                  <a:schemeClr val="bg1"/>
                </a:solidFill>
              </a:rPr>
              <a:t> </a:t>
            </a:r>
            <a:r>
              <a:rPr lang="fr-FR" sz="1628" dirty="0">
                <a:solidFill>
                  <a:schemeClr val="bg1"/>
                </a:solidFill>
                <a:latin typeface="inherit"/>
              </a:rPr>
              <a:t>CO</a:t>
            </a:r>
            <a:r>
              <a:rPr lang="fr-FR" altLang="en-US" sz="1628" dirty="0">
                <a:solidFill>
                  <a:schemeClr val="bg1"/>
                </a:solidFill>
                <a:latin typeface="inherit"/>
              </a:rPr>
              <a:t>NNECTIVITÉ</a:t>
            </a:r>
            <a:endParaRPr lang="en-US" sz="1628" dirty="0">
              <a:solidFill>
                <a:schemeClr val="bg1"/>
              </a:solidFill>
            </a:endParaRPr>
          </a:p>
        </p:txBody>
      </p:sp>
      <p:sp>
        <p:nvSpPr>
          <p:cNvPr id="5" name="Rectangle 4">
            <a:extLst>
              <a:ext uri="{FF2B5EF4-FFF2-40B4-BE49-F238E27FC236}">
                <a16:creationId xmlns:a16="http://schemas.microsoft.com/office/drawing/2014/main" id="{A0473B08-3552-457D-8A27-0C8B21A95D65}"/>
              </a:ext>
            </a:extLst>
          </p:cNvPr>
          <p:cNvSpPr/>
          <p:nvPr/>
        </p:nvSpPr>
        <p:spPr>
          <a:xfrm>
            <a:off x="6452692" y="1000848"/>
            <a:ext cx="1958439"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3415" tIns="36708" rIns="73415" bIns="36708" rtlCol="0" anchor="ctr"/>
          <a:lstStyle/>
          <a:p>
            <a:pPr algn="ctr"/>
            <a:r>
              <a:rPr lang="en-GB" sz="1628" dirty="0"/>
              <a:t>INSTITUTION</a:t>
            </a:r>
            <a:endParaRPr lang="en-US" sz="1628" dirty="0"/>
          </a:p>
        </p:txBody>
      </p:sp>
      <p:sp>
        <p:nvSpPr>
          <p:cNvPr id="6" name="TextBox 5">
            <a:extLst>
              <a:ext uri="{FF2B5EF4-FFF2-40B4-BE49-F238E27FC236}">
                <a16:creationId xmlns:a16="http://schemas.microsoft.com/office/drawing/2014/main" id="{72AB88BB-3E65-4A70-A03E-3CCE072BAD9B}"/>
              </a:ext>
            </a:extLst>
          </p:cNvPr>
          <p:cNvSpPr txBox="1"/>
          <p:nvPr/>
        </p:nvSpPr>
        <p:spPr>
          <a:xfrm>
            <a:off x="3735002" y="1817171"/>
            <a:ext cx="2226862" cy="324651"/>
          </a:xfrm>
          <a:prstGeom prst="rect">
            <a:avLst/>
          </a:prstGeom>
          <a:noFill/>
          <a:ln w="6350">
            <a:solidFill>
              <a:schemeClr val="tx1"/>
            </a:solidFill>
          </a:ln>
        </p:spPr>
        <p:txBody>
          <a:bodyPr wrap="square" lIns="73415" tIns="36708" rIns="73415" bIns="36708" rtlCol="0">
            <a:spAutoFit/>
          </a:bodyPr>
          <a:lstStyle/>
          <a:p>
            <a:pPr algn="ctr"/>
            <a:r>
              <a:rPr lang="en-GB" sz="1628" dirty="0"/>
              <a:t>ODD 9, 11, 12</a:t>
            </a:r>
            <a:endParaRPr lang="en-US" sz="1628" dirty="0"/>
          </a:p>
        </p:txBody>
      </p:sp>
      <p:sp>
        <p:nvSpPr>
          <p:cNvPr id="7" name="TextBox 6">
            <a:extLst>
              <a:ext uri="{FF2B5EF4-FFF2-40B4-BE49-F238E27FC236}">
                <a16:creationId xmlns:a16="http://schemas.microsoft.com/office/drawing/2014/main" id="{AE1FFAD1-78BB-40D1-BF36-79F2FD56FE54}"/>
              </a:ext>
            </a:extLst>
          </p:cNvPr>
          <p:cNvSpPr txBox="1"/>
          <p:nvPr/>
        </p:nvSpPr>
        <p:spPr>
          <a:xfrm>
            <a:off x="616205" y="1830195"/>
            <a:ext cx="2670132" cy="324651"/>
          </a:xfrm>
          <a:prstGeom prst="rect">
            <a:avLst/>
          </a:prstGeom>
          <a:noFill/>
          <a:ln w="6350">
            <a:solidFill>
              <a:schemeClr val="tx1"/>
            </a:solidFill>
          </a:ln>
        </p:spPr>
        <p:txBody>
          <a:bodyPr wrap="square" lIns="73415" tIns="36708" rIns="73415" bIns="36708" rtlCol="0">
            <a:spAutoFit/>
          </a:bodyPr>
          <a:lstStyle/>
          <a:p>
            <a:pPr algn="ctr"/>
            <a:r>
              <a:rPr lang="en-GB" sz="1628" dirty="0"/>
              <a:t>ODD 1, 2, 3, 4, 5, 6, 8, 9, 10,11</a:t>
            </a:r>
            <a:endParaRPr lang="en-US" sz="1628" dirty="0"/>
          </a:p>
        </p:txBody>
      </p:sp>
      <p:sp>
        <p:nvSpPr>
          <p:cNvPr id="14" name="TextBox 13">
            <a:extLst>
              <a:ext uri="{FF2B5EF4-FFF2-40B4-BE49-F238E27FC236}">
                <a16:creationId xmlns:a16="http://schemas.microsoft.com/office/drawing/2014/main" id="{68D32CB4-A218-412A-870E-D478B1FF210A}"/>
              </a:ext>
            </a:extLst>
          </p:cNvPr>
          <p:cNvSpPr txBox="1"/>
          <p:nvPr/>
        </p:nvSpPr>
        <p:spPr>
          <a:xfrm>
            <a:off x="6463100" y="1830194"/>
            <a:ext cx="1937621" cy="324651"/>
          </a:xfrm>
          <a:prstGeom prst="rect">
            <a:avLst/>
          </a:prstGeom>
          <a:noFill/>
          <a:ln w="6350">
            <a:solidFill>
              <a:schemeClr val="tx1"/>
            </a:solidFill>
          </a:ln>
        </p:spPr>
        <p:txBody>
          <a:bodyPr wrap="square" lIns="73415" tIns="36708" rIns="73415" bIns="36708" rtlCol="0">
            <a:spAutoFit/>
          </a:bodyPr>
          <a:lstStyle/>
          <a:p>
            <a:pPr algn="ctr"/>
            <a:r>
              <a:rPr lang="en-GB" sz="1628" dirty="0"/>
              <a:t>ODD 16, 17 </a:t>
            </a:r>
            <a:endParaRPr lang="en-US" sz="1628" dirty="0"/>
          </a:p>
        </p:txBody>
      </p:sp>
      <p:sp>
        <p:nvSpPr>
          <p:cNvPr id="8" name="Rectangle 1">
            <a:extLst>
              <a:ext uri="{FF2B5EF4-FFF2-40B4-BE49-F238E27FC236}">
                <a16:creationId xmlns:a16="http://schemas.microsoft.com/office/drawing/2014/main" id="{5AAA8042-07E8-4016-BC62-EF6AE422DB0D}"/>
              </a:ext>
            </a:extLst>
          </p:cNvPr>
          <p:cNvSpPr>
            <a:spLocks noChangeArrowheads="1"/>
          </p:cNvSpPr>
          <p:nvPr/>
        </p:nvSpPr>
        <p:spPr bwMode="auto">
          <a:xfrm>
            <a:off x="1628605" y="173119"/>
            <a:ext cx="25648" cy="110963"/>
          </a:xfrm>
          <a:prstGeom prst="rect">
            <a:avLst/>
          </a:prstGeom>
          <a:solidFill>
            <a:srgbClr val="F8F9F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14016" rIns="0" bIns="-14016" numCol="1" anchor="ctr" anchorCtr="0" compatLnSpc="1">
            <a:prstTxWarp prst="textNoShape">
              <a:avLst/>
            </a:prstTxWarp>
            <a:spAutoFit/>
          </a:bodyPr>
          <a:lstStyle/>
          <a:p>
            <a:pPr eaLnBrk="0" fontAlgn="base" hangingPunct="0">
              <a:spcBef>
                <a:spcPct val="0"/>
              </a:spcBef>
              <a:spcAft>
                <a:spcPct val="0"/>
              </a:spcAft>
            </a:pPr>
            <a:r>
              <a:rPr lang="fr-FR" altLang="en-US" sz="905" dirty="0"/>
              <a:t> </a:t>
            </a:r>
            <a:endParaRPr lang="fr-FR" altLang="en-US" sz="1628" dirty="0">
              <a:latin typeface="Arial" panose="020B0604020202020204" pitchFamily="34" charset="0"/>
            </a:endParaRPr>
          </a:p>
        </p:txBody>
      </p:sp>
      <p:pic>
        <p:nvPicPr>
          <p:cNvPr id="9" name="Picture 8">
            <a:extLst>
              <a:ext uri="{FF2B5EF4-FFF2-40B4-BE49-F238E27FC236}">
                <a16:creationId xmlns:a16="http://schemas.microsoft.com/office/drawing/2014/main" id="{17C5ACA6-88EE-4D0E-A3AA-397ACC73E8E0}"/>
              </a:ext>
            </a:extLst>
          </p:cNvPr>
          <p:cNvPicPr>
            <a:picLocks noChangeAspect="1"/>
          </p:cNvPicPr>
          <p:nvPr/>
        </p:nvPicPr>
        <p:blipFill>
          <a:blip r:embed="rId2" cstate="print"/>
          <a:stretch>
            <a:fillRect/>
          </a:stretch>
        </p:blipFill>
        <p:spPr>
          <a:xfrm>
            <a:off x="622939" y="2227353"/>
            <a:ext cx="1825908" cy="1143001"/>
          </a:xfrm>
          <a:prstGeom prst="rect">
            <a:avLst/>
          </a:prstGeom>
        </p:spPr>
      </p:pic>
      <p:pic>
        <p:nvPicPr>
          <p:cNvPr id="11" name="Picture 10">
            <a:extLst>
              <a:ext uri="{FF2B5EF4-FFF2-40B4-BE49-F238E27FC236}">
                <a16:creationId xmlns:a16="http://schemas.microsoft.com/office/drawing/2014/main" id="{727F00AD-357F-4346-8E04-5F2C0DD70899}"/>
              </a:ext>
            </a:extLst>
          </p:cNvPr>
          <p:cNvPicPr>
            <a:picLocks noChangeAspect="1"/>
          </p:cNvPicPr>
          <p:nvPr/>
        </p:nvPicPr>
        <p:blipFill>
          <a:blip r:embed="rId3" cstate="print"/>
          <a:stretch>
            <a:fillRect/>
          </a:stretch>
        </p:blipFill>
        <p:spPr>
          <a:xfrm>
            <a:off x="1520289" y="3376437"/>
            <a:ext cx="899265" cy="1171575"/>
          </a:xfrm>
          <a:prstGeom prst="rect">
            <a:avLst/>
          </a:prstGeom>
        </p:spPr>
      </p:pic>
      <p:pic>
        <p:nvPicPr>
          <p:cNvPr id="12" name="Picture 11">
            <a:extLst>
              <a:ext uri="{FF2B5EF4-FFF2-40B4-BE49-F238E27FC236}">
                <a16:creationId xmlns:a16="http://schemas.microsoft.com/office/drawing/2014/main" id="{D23D895E-52C9-4546-94BB-7DCC7BA46EF6}"/>
              </a:ext>
            </a:extLst>
          </p:cNvPr>
          <p:cNvPicPr>
            <a:picLocks noChangeAspect="1"/>
          </p:cNvPicPr>
          <p:nvPr/>
        </p:nvPicPr>
        <p:blipFill>
          <a:blip r:embed="rId4" cstate="print"/>
          <a:stretch>
            <a:fillRect/>
          </a:stretch>
        </p:blipFill>
        <p:spPr>
          <a:xfrm>
            <a:off x="2413899" y="4590987"/>
            <a:ext cx="900018" cy="1152525"/>
          </a:xfrm>
          <a:prstGeom prst="rect">
            <a:avLst/>
          </a:prstGeom>
        </p:spPr>
      </p:pic>
      <p:pic>
        <p:nvPicPr>
          <p:cNvPr id="13" name="Picture 12">
            <a:extLst>
              <a:ext uri="{FF2B5EF4-FFF2-40B4-BE49-F238E27FC236}">
                <a16:creationId xmlns:a16="http://schemas.microsoft.com/office/drawing/2014/main" id="{4D1DEDC2-DF05-41A4-97AE-2D365A1D054C}"/>
              </a:ext>
            </a:extLst>
          </p:cNvPr>
          <p:cNvPicPr>
            <a:picLocks noChangeAspect="1"/>
          </p:cNvPicPr>
          <p:nvPr/>
        </p:nvPicPr>
        <p:blipFill>
          <a:blip r:embed="rId5" cstate="print"/>
          <a:stretch>
            <a:fillRect/>
          </a:stretch>
        </p:blipFill>
        <p:spPr>
          <a:xfrm>
            <a:off x="2448847" y="3431867"/>
            <a:ext cx="844224" cy="1114425"/>
          </a:xfrm>
          <a:prstGeom prst="rect">
            <a:avLst/>
          </a:prstGeom>
        </p:spPr>
      </p:pic>
      <p:pic>
        <p:nvPicPr>
          <p:cNvPr id="15" name="Picture 14">
            <a:extLst>
              <a:ext uri="{FF2B5EF4-FFF2-40B4-BE49-F238E27FC236}">
                <a16:creationId xmlns:a16="http://schemas.microsoft.com/office/drawing/2014/main" id="{C4270EF8-C220-487A-B277-626F79AFB21C}"/>
              </a:ext>
            </a:extLst>
          </p:cNvPr>
          <p:cNvPicPr>
            <a:picLocks noChangeAspect="1"/>
          </p:cNvPicPr>
          <p:nvPr/>
        </p:nvPicPr>
        <p:blipFill>
          <a:blip r:embed="rId6" cstate="print"/>
          <a:stretch>
            <a:fillRect/>
          </a:stretch>
        </p:blipFill>
        <p:spPr>
          <a:xfrm>
            <a:off x="10126669" y="2310182"/>
            <a:ext cx="1052193" cy="1083057"/>
          </a:xfrm>
          <a:prstGeom prst="rect">
            <a:avLst/>
          </a:prstGeom>
        </p:spPr>
      </p:pic>
      <p:pic>
        <p:nvPicPr>
          <p:cNvPr id="18" name="Picture 17">
            <a:extLst>
              <a:ext uri="{FF2B5EF4-FFF2-40B4-BE49-F238E27FC236}">
                <a16:creationId xmlns:a16="http://schemas.microsoft.com/office/drawing/2014/main" id="{9B9CF7DF-CC78-45C9-9BD5-46F0DBA5876C}"/>
              </a:ext>
            </a:extLst>
          </p:cNvPr>
          <p:cNvPicPr>
            <a:picLocks noChangeAspect="1"/>
          </p:cNvPicPr>
          <p:nvPr/>
        </p:nvPicPr>
        <p:blipFill>
          <a:blip r:embed="rId7" cstate="print"/>
          <a:stretch>
            <a:fillRect/>
          </a:stretch>
        </p:blipFill>
        <p:spPr>
          <a:xfrm>
            <a:off x="8983805" y="5808662"/>
            <a:ext cx="1012143" cy="922222"/>
          </a:xfrm>
          <a:prstGeom prst="rect">
            <a:avLst/>
          </a:prstGeom>
        </p:spPr>
      </p:pic>
      <p:pic>
        <p:nvPicPr>
          <p:cNvPr id="21" name="Picture 20">
            <a:extLst>
              <a:ext uri="{FF2B5EF4-FFF2-40B4-BE49-F238E27FC236}">
                <a16:creationId xmlns:a16="http://schemas.microsoft.com/office/drawing/2014/main" id="{ACBDE5EC-1185-44AD-8FBF-5B216ACB62DA}"/>
              </a:ext>
            </a:extLst>
          </p:cNvPr>
          <p:cNvPicPr>
            <a:picLocks noChangeAspect="1"/>
          </p:cNvPicPr>
          <p:nvPr/>
        </p:nvPicPr>
        <p:blipFill>
          <a:blip r:embed="rId8" cstate="print"/>
          <a:stretch>
            <a:fillRect/>
          </a:stretch>
        </p:blipFill>
        <p:spPr>
          <a:xfrm>
            <a:off x="1503847" y="4576588"/>
            <a:ext cx="946783" cy="1143001"/>
          </a:xfrm>
          <a:prstGeom prst="rect">
            <a:avLst/>
          </a:prstGeom>
        </p:spPr>
      </p:pic>
      <p:pic>
        <p:nvPicPr>
          <p:cNvPr id="22" name="Picture 21">
            <a:extLst>
              <a:ext uri="{FF2B5EF4-FFF2-40B4-BE49-F238E27FC236}">
                <a16:creationId xmlns:a16="http://schemas.microsoft.com/office/drawing/2014/main" id="{39FF9C31-1539-4693-9DC2-10CD73069549}"/>
              </a:ext>
            </a:extLst>
          </p:cNvPr>
          <p:cNvPicPr>
            <a:picLocks noChangeAspect="1"/>
          </p:cNvPicPr>
          <p:nvPr/>
        </p:nvPicPr>
        <p:blipFill>
          <a:blip r:embed="rId9" cstate="print"/>
          <a:stretch>
            <a:fillRect/>
          </a:stretch>
        </p:blipFill>
        <p:spPr>
          <a:xfrm>
            <a:off x="600203" y="4590987"/>
            <a:ext cx="868402" cy="1181101"/>
          </a:xfrm>
          <a:prstGeom prst="rect">
            <a:avLst/>
          </a:prstGeom>
        </p:spPr>
      </p:pic>
      <p:pic>
        <p:nvPicPr>
          <p:cNvPr id="23" name="Picture 22">
            <a:extLst>
              <a:ext uri="{FF2B5EF4-FFF2-40B4-BE49-F238E27FC236}">
                <a16:creationId xmlns:a16="http://schemas.microsoft.com/office/drawing/2014/main" id="{8DD57B59-69B4-49DE-B11F-8AD904B70DD4}"/>
              </a:ext>
            </a:extLst>
          </p:cNvPr>
          <p:cNvPicPr>
            <a:picLocks noChangeAspect="1"/>
          </p:cNvPicPr>
          <p:nvPr/>
        </p:nvPicPr>
        <p:blipFill>
          <a:blip r:embed="rId10" cstate="print"/>
          <a:stretch>
            <a:fillRect/>
          </a:stretch>
        </p:blipFill>
        <p:spPr>
          <a:xfrm>
            <a:off x="8956096" y="4662409"/>
            <a:ext cx="984521" cy="1171575"/>
          </a:xfrm>
          <a:prstGeom prst="rect">
            <a:avLst/>
          </a:prstGeom>
        </p:spPr>
      </p:pic>
      <p:pic>
        <p:nvPicPr>
          <p:cNvPr id="24" name="Picture 23">
            <a:extLst>
              <a:ext uri="{FF2B5EF4-FFF2-40B4-BE49-F238E27FC236}">
                <a16:creationId xmlns:a16="http://schemas.microsoft.com/office/drawing/2014/main" id="{804B242B-6637-4B44-A581-24AEB73F7344}"/>
              </a:ext>
            </a:extLst>
          </p:cNvPr>
          <p:cNvPicPr>
            <a:picLocks noChangeAspect="1"/>
          </p:cNvPicPr>
          <p:nvPr/>
        </p:nvPicPr>
        <p:blipFill>
          <a:blip r:embed="rId11" cstate="print"/>
          <a:stretch>
            <a:fillRect/>
          </a:stretch>
        </p:blipFill>
        <p:spPr>
          <a:xfrm>
            <a:off x="10143421" y="4610036"/>
            <a:ext cx="1005164" cy="1143001"/>
          </a:xfrm>
          <a:prstGeom prst="rect">
            <a:avLst/>
          </a:prstGeom>
        </p:spPr>
      </p:pic>
      <p:pic>
        <p:nvPicPr>
          <p:cNvPr id="1026" name="Picture 2"/>
          <p:cNvPicPr>
            <a:picLocks noChangeAspect="1" noChangeArrowheads="1"/>
          </p:cNvPicPr>
          <p:nvPr/>
        </p:nvPicPr>
        <p:blipFill>
          <a:blip r:embed="rId12" cstate="print"/>
          <a:srcRect/>
          <a:stretch>
            <a:fillRect/>
          </a:stretch>
        </p:blipFill>
        <p:spPr bwMode="auto">
          <a:xfrm>
            <a:off x="3767720" y="3422154"/>
            <a:ext cx="1038668" cy="1123950"/>
          </a:xfrm>
          <a:prstGeom prst="rect">
            <a:avLst/>
          </a:prstGeom>
          <a:noFill/>
          <a:ln w="9525">
            <a:noFill/>
            <a:miter lim="800000"/>
            <a:headEnd/>
            <a:tailEnd/>
          </a:ln>
        </p:spPr>
      </p:pic>
      <p:pic>
        <p:nvPicPr>
          <p:cNvPr id="1027" name="Picture 3"/>
          <p:cNvPicPr>
            <a:picLocks noChangeAspect="1" noChangeArrowheads="1"/>
          </p:cNvPicPr>
          <p:nvPr/>
        </p:nvPicPr>
        <p:blipFill>
          <a:blip r:embed="rId13" cstate="print"/>
          <a:srcRect/>
          <a:stretch>
            <a:fillRect/>
          </a:stretch>
        </p:blipFill>
        <p:spPr bwMode="auto">
          <a:xfrm>
            <a:off x="554505" y="5808662"/>
            <a:ext cx="1012144" cy="902156"/>
          </a:xfrm>
          <a:prstGeom prst="rect">
            <a:avLst/>
          </a:prstGeom>
          <a:noFill/>
          <a:ln w="9525">
            <a:noFill/>
            <a:miter lim="800000"/>
            <a:headEnd/>
            <a:tailEnd/>
          </a:ln>
        </p:spPr>
      </p:pic>
      <p:pic>
        <p:nvPicPr>
          <p:cNvPr id="1028" name="Picture 4"/>
          <p:cNvPicPr>
            <a:picLocks noChangeAspect="1" noChangeArrowheads="1"/>
          </p:cNvPicPr>
          <p:nvPr/>
        </p:nvPicPr>
        <p:blipFill>
          <a:blip r:embed="rId14" cstate="print"/>
          <a:srcRect/>
          <a:stretch>
            <a:fillRect/>
          </a:stretch>
        </p:blipFill>
        <p:spPr bwMode="auto">
          <a:xfrm>
            <a:off x="593992" y="3407545"/>
            <a:ext cx="933170" cy="1162050"/>
          </a:xfrm>
          <a:prstGeom prst="rect">
            <a:avLst/>
          </a:prstGeom>
          <a:noFill/>
          <a:ln w="9525">
            <a:noFill/>
            <a:miter lim="800000"/>
            <a:headEnd/>
            <a:tailEnd/>
          </a:ln>
        </p:spPr>
      </p:pic>
      <p:pic>
        <p:nvPicPr>
          <p:cNvPr id="1029" name="Picture 5"/>
          <p:cNvPicPr>
            <a:picLocks noChangeAspect="1" noChangeArrowheads="1"/>
          </p:cNvPicPr>
          <p:nvPr/>
        </p:nvPicPr>
        <p:blipFill>
          <a:blip r:embed="rId15" cstate="print"/>
          <a:srcRect/>
          <a:stretch>
            <a:fillRect/>
          </a:stretch>
        </p:blipFill>
        <p:spPr bwMode="auto">
          <a:xfrm>
            <a:off x="2439523" y="2252734"/>
            <a:ext cx="885111" cy="1168473"/>
          </a:xfrm>
          <a:prstGeom prst="rect">
            <a:avLst/>
          </a:prstGeom>
          <a:noFill/>
          <a:ln w="9525">
            <a:noFill/>
            <a:miter lim="800000"/>
            <a:headEnd/>
            <a:tailEnd/>
          </a:ln>
        </p:spPr>
      </p:pic>
      <p:pic>
        <p:nvPicPr>
          <p:cNvPr id="1030" name="Picture 6"/>
          <p:cNvPicPr>
            <a:picLocks noChangeAspect="1" noChangeArrowheads="1"/>
          </p:cNvPicPr>
          <p:nvPr/>
        </p:nvPicPr>
        <p:blipFill>
          <a:blip r:embed="rId16" cstate="print"/>
          <a:srcRect/>
          <a:stretch>
            <a:fillRect/>
          </a:stretch>
        </p:blipFill>
        <p:spPr bwMode="auto">
          <a:xfrm>
            <a:off x="7520850" y="2325831"/>
            <a:ext cx="1005164" cy="1095376"/>
          </a:xfrm>
          <a:prstGeom prst="rect">
            <a:avLst/>
          </a:prstGeom>
          <a:noFill/>
          <a:ln w="9525">
            <a:noFill/>
            <a:miter lim="800000"/>
            <a:headEnd/>
            <a:tailEnd/>
          </a:ln>
        </p:spPr>
      </p:pic>
      <p:pic>
        <p:nvPicPr>
          <p:cNvPr id="1031" name="Picture 7"/>
          <p:cNvPicPr>
            <a:picLocks noChangeAspect="1" noChangeArrowheads="1"/>
          </p:cNvPicPr>
          <p:nvPr/>
        </p:nvPicPr>
        <p:blipFill>
          <a:blip r:embed="rId17" cstate="print"/>
          <a:srcRect/>
          <a:stretch>
            <a:fillRect/>
          </a:stretch>
        </p:blipFill>
        <p:spPr bwMode="auto">
          <a:xfrm>
            <a:off x="6476941" y="2328985"/>
            <a:ext cx="921319" cy="1095376"/>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83B26571-8659-492E-BD0A-5CF87D82886C}" type="slidenum">
              <a:rPr lang="en-US" smtClean="0"/>
              <a:pPr/>
              <a:t>8</a:t>
            </a:fld>
            <a:endParaRPr lang="en-US" dirty="0"/>
          </a:p>
        </p:txBody>
      </p:sp>
      <p:pic>
        <p:nvPicPr>
          <p:cNvPr id="27" name="Picture 20">
            <a:extLst>
              <a:ext uri="{FF2B5EF4-FFF2-40B4-BE49-F238E27FC236}">
                <a16:creationId xmlns:a16="http://schemas.microsoft.com/office/drawing/2014/main" id="{ACBDE5EC-1185-44AD-8FBF-5B216ACB62DA}"/>
              </a:ext>
            </a:extLst>
          </p:cNvPr>
          <p:cNvPicPr>
            <a:picLocks noChangeAspect="1"/>
          </p:cNvPicPr>
          <p:nvPr/>
        </p:nvPicPr>
        <p:blipFill>
          <a:blip r:embed="rId8" cstate="print"/>
          <a:stretch>
            <a:fillRect/>
          </a:stretch>
        </p:blipFill>
        <p:spPr>
          <a:xfrm>
            <a:off x="3800992" y="2252734"/>
            <a:ext cx="1072409" cy="1143001"/>
          </a:xfrm>
          <a:prstGeom prst="rect">
            <a:avLst/>
          </a:prstGeom>
        </p:spPr>
      </p:pic>
      <p:pic>
        <p:nvPicPr>
          <p:cNvPr id="28" name="Picture 3"/>
          <p:cNvPicPr>
            <a:picLocks noChangeAspect="1" noChangeArrowheads="1"/>
          </p:cNvPicPr>
          <p:nvPr/>
        </p:nvPicPr>
        <p:blipFill>
          <a:blip r:embed="rId13" cstate="print"/>
          <a:srcRect/>
          <a:stretch>
            <a:fillRect/>
          </a:stretch>
        </p:blipFill>
        <p:spPr bwMode="auto">
          <a:xfrm>
            <a:off x="4905166" y="2278765"/>
            <a:ext cx="1012144" cy="1045866"/>
          </a:xfrm>
          <a:prstGeom prst="rect">
            <a:avLst/>
          </a:prstGeom>
          <a:noFill/>
          <a:ln w="9525">
            <a:noFill/>
            <a:miter lim="800000"/>
            <a:headEnd/>
            <a:tailEnd/>
          </a:ln>
        </p:spPr>
      </p:pic>
      <p:pic>
        <p:nvPicPr>
          <p:cNvPr id="29" name="Picture 10">
            <a:extLst>
              <a:ext uri="{FF2B5EF4-FFF2-40B4-BE49-F238E27FC236}">
                <a16:creationId xmlns:a16="http://schemas.microsoft.com/office/drawing/2014/main" id="{727F00AD-357F-4346-8E04-5F2C0DD70899}"/>
              </a:ext>
            </a:extLst>
          </p:cNvPr>
          <p:cNvPicPr>
            <a:picLocks noChangeAspect="1"/>
          </p:cNvPicPr>
          <p:nvPr/>
        </p:nvPicPr>
        <p:blipFill>
          <a:blip r:embed="rId3" cstate="print"/>
          <a:stretch>
            <a:fillRect/>
          </a:stretch>
        </p:blipFill>
        <p:spPr>
          <a:xfrm>
            <a:off x="8916476" y="2290885"/>
            <a:ext cx="1057524" cy="1171575"/>
          </a:xfrm>
          <a:prstGeom prst="rect">
            <a:avLst/>
          </a:prstGeom>
        </p:spPr>
      </p:pic>
      <p:pic>
        <p:nvPicPr>
          <p:cNvPr id="30" name="Picture 11">
            <a:extLst>
              <a:ext uri="{FF2B5EF4-FFF2-40B4-BE49-F238E27FC236}">
                <a16:creationId xmlns:a16="http://schemas.microsoft.com/office/drawing/2014/main" id="{D23D895E-52C9-4546-94BB-7DCC7BA46EF6}"/>
              </a:ext>
            </a:extLst>
          </p:cNvPr>
          <p:cNvPicPr>
            <a:picLocks noChangeAspect="1"/>
          </p:cNvPicPr>
          <p:nvPr/>
        </p:nvPicPr>
        <p:blipFill>
          <a:blip r:embed="rId4" cstate="print"/>
          <a:stretch>
            <a:fillRect/>
          </a:stretch>
        </p:blipFill>
        <p:spPr>
          <a:xfrm>
            <a:off x="8936056" y="3492359"/>
            <a:ext cx="1004561" cy="1152525"/>
          </a:xfrm>
          <a:prstGeom prst="rect">
            <a:avLst/>
          </a:prstGeom>
        </p:spPr>
      </p:pic>
      <p:pic>
        <p:nvPicPr>
          <p:cNvPr id="31" name="Picture 2"/>
          <p:cNvPicPr>
            <a:picLocks noChangeAspect="1" noChangeArrowheads="1"/>
          </p:cNvPicPr>
          <p:nvPr/>
        </p:nvPicPr>
        <p:blipFill>
          <a:blip r:embed="rId12" cstate="print"/>
          <a:srcRect/>
          <a:stretch>
            <a:fillRect/>
          </a:stretch>
        </p:blipFill>
        <p:spPr bwMode="auto">
          <a:xfrm>
            <a:off x="10126669" y="3463082"/>
            <a:ext cx="1038668" cy="1123950"/>
          </a:xfrm>
          <a:prstGeom prst="rect">
            <a:avLst/>
          </a:prstGeom>
          <a:noFill/>
          <a:ln w="9525">
            <a:noFill/>
            <a:miter lim="800000"/>
            <a:headEnd/>
            <a:tailEnd/>
          </a:ln>
        </p:spPr>
      </p:pic>
      <p:sp>
        <p:nvSpPr>
          <p:cNvPr id="32" name="Rectangle 31">
            <a:extLst>
              <a:ext uri="{FF2B5EF4-FFF2-40B4-BE49-F238E27FC236}">
                <a16:creationId xmlns:a16="http://schemas.microsoft.com/office/drawing/2014/main" id="{A0473B08-3552-457D-8A27-0C8B21A95D65}"/>
              </a:ext>
            </a:extLst>
          </p:cNvPr>
          <p:cNvSpPr/>
          <p:nvPr/>
        </p:nvSpPr>
        <p:spPr>
          <a:xfrm>
            <a:off x="8813034" y="1023396"/>
            <a:ext cx="2365828"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3415" tIns="36708" rIns="73415" bIns="36708" rtlCol="0" anchor="ctr"/>
          <a:lstStyle/>
          <a:p>
            <a:pPr algn="ctr"/>
            <a:r>
              <a:rPr lang="en-GB" sz="1628" dirty="0"/>
              <a:t>THEMES TRANSVERSAUX</a:t>
            </a:r>
            <a:endParaRPr lang="en-US" sz="1628" dirty="0"/>
          </a:p>
        </p:txBody>
      </p:sp>
      <p:sp>
        <p:nvSpPr>
          <p:cNvPr id="33" name="TextBox 13">
            <a:extLst>
              <a:ext uri="{FF2B5EF4-FFF2-40B4-BE49-F238E27FC236}">
                <a16:creationId xmlns:a16="http://schemas.microsoft.com/office/drawing/2014/main" id="{68D32CB4-A218-412A-870E-D478B1FF210A}"/>
              </a:ext>
            </a:extLst>
          </p:cNvPr>
          <p:cNvSpPr txBox="1"/>
          <p:nvPr/>
        </p:nvSpPr>
        <p:spPr>
          <a:xfrm>
            <a:off x="8916476" y="1815418"/>
            <a:ext cx="2262386" cy="324651"/>
          </a:xfrm>
          <a:prstGeom prst="rect">
            <a:avLst/>
          </a:prstGeom>
          <a:noFill/>
          <a:ln w="6350">
            <a:solidFill>
              <a:schemeClr val="tx1"/>
            </a:solidFill>
          </a:ln>
        </p:spPr>
        <p:txBody>
          <a:bodyPr wrap="square" lIns="73415" tIns="36708" rIns="73415" bIns="36708" rtlCol="0">
            <a:spAutoFit/>
          </a:bodyPr>
          <a:lstStyle/>
          <a:p>
            <a:pPr algn="ctr"/>
            <a:r>
              <a:rPr lang="en-GB" sz="1628" dirty="0"/>
              <a:t>ODD 5,7,10,12,13,14,15</a:t>
            </a:r>
            <a:endParaRPr lang="en-US" sz="1628" dirty="0"/>
          </a:p>
        </p:txBody>
      </p:sp>
      <p:pic>
        <p:nvPicPr>
          <p:cNvPr id="34" name="Picture 6"/>
          <p:cNvPicPr>
            <a:picLocks noChangeAspect="1" noChangeArrowheads="1"/>
          </p:cNvPicPr>
          <p:nvPr/>
        </p:nvPicPr>
        <p:blipFill>
          <a:blip r:embed="rId16" cstate="print"/>
          <a:srcRect/>
          <a:stretch>
            <a:fillRect/>
          </a:stretch>
        </p:blipFill>
        <p:spPr bwMode="auto">
          <a:xfrm>
            <a:off x="4905166" y="3421207"/>
            <a:ext cx="1005164" cy="1095376"/>
          </a:xfrm>
          <a:prstGeom prst="rect">
            <a:avLst/>
          </a:prstGeom>
          <a:noFill/>
          <a:ln w="9525">
            <a:noFill/>
            <a:miter lim="800000"/>
            <a:headEnd/>
            <a:tailEnd/>
          </a:ln>
        </p:spPr>
      </p:pic>
    </p:spTree>
    <p:extLst>
      <p:ext uri="{BB962C8B-B14F-4D97-AF65-F5344CB8AC3E}">
        <p14:creationId xmlns:p14="http://schemas.microsoft.com/office/powerpoint/2010/main" val="417065388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6A3AE-E282-4402-B3A8-5CA809CC6271}"/>
              </a:ext>
            </a:extLst>
          </p:cNvPr>
          <p:cNvSpPr>
            <a:spLocks noGrp="1"/>
          </p:cNvSpPr>
          <p:nvPr>
            <p:ph type="title"/>
          </p:nvPr>
        </p:nvSpPr>
        <p:spPr>
          <a:xfrm>
            <a:off x="221223" y="295836"/>
            <a:ext cx="4619717" cy="891988"/>
          </a:xfrm>
        </p:spPr>
        <p:txBody>
          <a:bodyPr>
            <a:normAutofit/>
          </a:bodyPr>
          <a:lstStyle/>
          <a:p>
            <a:pPr algn="ctr"/>
            <a:r>
              <a:rPr lang="fr-FR" sz="3600" b="1" dirty="0">
                <a:solidFill>
                  <a:srgbClr val="0070C0"/>
                </a:solidFill>
              </a:rPr>
              <a:t>CADRE DE RESULTATS </a:t>
            </a:r>
          </a:p>
        </p:txBody>
      </p:sp>
      <p:pic>
        <p:nvPicPr>
          <p:cNvPr id="6" name="Image 5">
            <a:extLst>
              <a:ext uri="{FF2B5EF4-FFF2-40B4-BE49-F238E27FC236}">
                <a16:creationId xmlns:a16="http://schemas.microsoft.com/office/drawing/2014/main" id="{128BE18F-B6C7-456B-A1C7-13C971A7E1C4}"/>
              </a:ext>
            </a:extLst>
          </p:cNvPr>
          <p:cNvPicPr>
            <a:picLocks noChangeAspect="1"/>
          </p:cNvPicPr>
          <p:nvPr/>
        </p:nvPicPr>
        <p:blipFill>
          <a:blip r:embed="rId2" cstate="print"/>
          <a:stretch>
            <a:fillRect/>
          </a:stretch>
        </p:blipFill>
        <p:spPr>
          <a:xfrm>
            <a:off x="4840940" y="128125"/>
            <a:ext cx="6544236" cy="6729875"/>
          </a:xfrm>
          <a:prstGeom prst="rect">
            <a:avLst/>
          </a:prstGeom>
        </p:spPr>
      </p:pic>
    </p:spTree>
    <p:extLst>
      <p:ext uri="{BB962C8B-B14F-4D97-AF65-F5344CB8AC3E}">
        <p14:creationId xmlns:p14="http://schemas.microsoft.com/office/powerpoint/2010/main" val="3557967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5771</TotalTime>
  <Words>861</Words>
  <Application>Microsoft Office PowerPoint</Application>
  <PresentationFormat>Widescreen</PresentationFormat>
  <Paragraphs>154</Paragraphs>
  <Slides>11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inherit</vt:lpstr>
      <vt:lpstr>Arial</vt:lpstr>
      <vt:lpstr>Bookman Old Style</vt:lpstr>
      <vt:lpstr>Calibri</vt:lpstr>
      <vt:lpstr>Calibri Light</vt:lpstr>
      <vt:lpstr>Maiandra GD</vt:lpstr>
      <vt:lpstr>Times New Roman</vt:lpstr>
      <vt:lpstr>Office Theme</vt:lpstr>
      <vt:lpstr>Image bitmap</vt:lpstr>
      <vt:lpstr>MINISTERE DE L’ECONOMIE ET DES FINANCES CHARGE DE L’INDUSTRIE </vt:lpstr>
      <vt:lpstr>SOMMAIRE</vt:lpstr>
      <vt:lpstr>1. Mise en Œuvre de l’Agenda 2063</vt:lpstr>
      <vt:lpstr>PowerPoint Presentation</vt:lpstr>
      <vt:lpstr>2. Cadre de Suivi et Evaluation PND, ODD et Agenda 2063</vt:lpstr>
      <vt:lpstr>2. Cadre de Suivi et Evaluation PND, ODD et Agenda 2063</vt:lpstr>
      <vt:lpstr>2. Cadre de Suivi et Evaluation PND, ODD et Agenda 2063</vt:lpstr>
      <vt:lpstr>PowerPoint Presentation</vt:lpstr>
      <vt:lpstr>CADRE DE RESULTATS </vt:lpstr>
      <vt:lpstr>Priorisation des cibles de l’Agenda 2030 pour Djibouti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Seance de travail pour validation des programme</dc:title>
  <dc:creator>Dominique Njinkeu</dc:creator>
  <cp:lastModifiedBy>Benedicte Francoise Niviere</cp:lastModifiedBy>
  <cp:revision>172</cp:revision>
  <dcterms:created xsi:type="dcterms:W3CDTF">2021-05-19T14:02:10Z</dcterms:created>
  <dcterms:modified xsi:type="dcterms:W3CDTF">2022-04-19T16:15:37Z</dcterms:modified>
</cp:coreProperties>
</file>