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11"/>
  </p:notesMasterIdLst>
  <p:handoutMasterIdLst>
    <p:handoutMasterId r:id="rId12"/>
  </p:handoutMasterIdLst>
  <p:sldIdLst>
    <p:sldId id="256" r:id="rId3"/>
    <p:sldId id="300" r:id="rId4"/>
    <p:sldId id="307" r:id="rId5"/>
    <p:sldId id="341" r:id="rId6"/>
    <p:sldId id="339" r:id="rId7"/>
    <p:sldId id="340" r:id="rId8"/>
    <p:sldId id="334" r:id="rId9"/>
    <p:sldId id="34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DF61BC-D0FE-41B6-82A2-9FCB63107248}">
          <p14:sldIdLst>
            <p14:sldId id="256"/>
            <p14:sldId id="300"/>
            <p14:sldId id="307"/>
            <p14:sldId id="341"/>
            <p14:sldId id="339"/>
            <p14:sldId id="340"/>
            <p14:sldId id="334"/>
            <p14:sldId id="34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D602D"/>
    <a:srgbClr val="FF9900"/>
    <a:srgbClr val="CCFF99"/>
    <a:srgbClr val="E0CE48"/>
    <a:srgbClr val="FF66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BBEDF9-B562-42D3-945D-6806C45DF11F}" v="1" dt="2022-03-18T11:51: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94659"/>
  </p:normalViewPr>
  <p:slideViewPr>
    <p:cSldViewPr>
      <p:cViewPr varScale="1">
        <p:scale>
          <a:sx n="68" d="100"/>
          <a:sy n="68" d="100"/>
        </p:scale>
        <p:origin x="792" y="54"/>
      </p:cViewPr>
      <p:guideLst>
        <p:guide orient="horz" pos="2160"/>
        <p:guide pos="3840"/>
      </p:guideLst>
    </p:cSldViewPr>
  </p:slideViewPr>
  <p:notesTextViewPr>
    <p:cViewPr>
      <p:scale>
        <a:sx n="1" d="1"/>
        <a:sy n="1" d="1"/>
      </p:scale>
      <p:origin x="0" y="0"/>
    </p:cViewPr>
  </p:notesTextViewPr>
  <p:notesViewPr>
    <p:cSldViewPr>
      <p:cViewPr varScale="1">
        <p:scale>
          <a:sx n="45" d="100"/>
          <a:sy n="45" d="100"/>
        </p:scale>
        <p:origin x="276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8798F8-4578-4FF9-ABF3-EE8A18D08FB7}" type="datetimeFigureOut">
              <a:rPr lang="en-ZA" smtClean="0"/>
              <a:t>2022/04/14</a:t>
            </a:fld>
            <a:endParaRPr lang="en-Z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E21D67-8E95-4919-85A6-84E431FE956F}" type="slidenum">
              <a:rPr lang="en-ZA" smtClean="0"/>
              <a:t>‹#›</a:t>
            </a:fld>
            <a:endParaRPr lang="en-ZA" dirty="0"/>
          </a:p>
        </p:txBody>
      </p:sp>
    </p:spTree>
    <p:extLst>
      <p:ext uri="{BB962C8B-B14F-4D97-AF65-F5344CB8AC3E}">
        <p14:creationId xmlns:p14="http://schemas.microsoft.com/office/powerpoint/2010/main" val="844968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460B3-B889-4E4E-9192-BF6AAF1773BC}" type="datetimeFigureOut">
              <a:rPr lang="en-ZA" smtClean="0"/>
              <a:t>2022/04/14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AF2DE-6504-4730-B43B-00E2E5EE704E}" type="slidenum">
              <a:rPr lang="en-ZA" smtClean="0"/>
              <a:t>‹#›</a:t>
            </a:fld>
            <a:endParaRPr lang="en-ZA" dirty="0"/>
          </a:p>
        </p:txBody>
      </p:sp>
    </p:spTree>
    <p:extLst>
      <p:ext uri="{BB962C8B-B14F-4D97-AF65-F5344CB8AC3E}">
        <p14:creationId xmlns:p14="http://schemas.microsoft.com/office/powerpoint/2010/main" val="12063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492876"/>
            <a:ext cx="2844800" cy="365125"/>
          </a:xfrm>
        </p:spPr>
        <p:txBody>
          <a:bodyPr/>
          <a:lstStyle>
            <a:lvl1pPr algn="l">
              <a:defRPr b="1">
                <a:solidFill>
                  <a:schemeClr val="bg1"/>
                </a:solidFill>
              </a:defRPr>
            </a:lvl1pPr>
          </a:lstStyle>
          <a:p>
            <a:fld id="{63E89DF9-FD5E-428C-9220-509E8332E673}" type="slidenum">
              <a:rPr lang="en-US" smtClean="0"/>
              <a:pPr/>
              <a:t>‹#›</a:t>
            </a:fld>
            <a:endParaRPr lang="en-US" dirty="0"/>
          </a:p>
        </p:txBody>
      </p:sp>
      <p:sp>
        <p:nvSpPr>
          <p:cNvPr id="7" name="Footer Placeholder 4"/>
          <p:cNvSpPr>
            <a:spLocks noGrp="1"/>
          </p:cNvSpPr>
          <p:nvPr>
            <p:ph type="ftr" sz="quarter" idx="11"/>
          </p:nvPr>
        </p:nvSpPr>
        <p:spPr>
          <a:xfrm>
            <a:off x="4165600" y="6492876"/>
            <a:ext cx="3860800" cy="365125"/>
          </a:xfrm>
        </p:spPr>
        <p:txBody>
          <a:bodyPr/>
          <a:lstStyle>
            <a:lvl1pPr>
              <a:defRPr b="1">
                <a:solidFill>
                  <a:schemeClr val="bg1"/>
                </a:solidFill>
              </a:defRPr>
            </a:lvl1pPr>
          </a:lstStyle>
          <a:p>
            <a:r>
              <a:rPr lang="en-US" dirty="0"/>
              <a:t>www.aprm-au.org</a:t>
            </a:r>
          </a:p>
        </p:txBody>
      </p:sp>
    </p:spTree>
    <p:extLst>
      <p:ext uri="{BB962C8B-B14F-4D97-AF65-F5344CB8AC3E}">
        <p14:creationId xmlns:p14="http://schemas.microsoft.com/office/powerpoint/2010/main" val="2137165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E277-62BB-4C48-82B6-18B6EE6607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089B45-E9E0-1449-B6A6-B5AB5DDF999C}"/>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4" name="Footer Placeholder 3">
            <a:extLst>
              <a:ext uri="{FF2B5EF4-FFF2-40B4-BE49-F238E27FC236}">
                <a16:creationId xmlns:a16="http://schemas.microsoft.com/office/drawing/2014/main" id="{8C75E9A4-5594-6441-8F9B-1B32693642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DBE80A-3B28-544A-B362-82C98484F9D7}"/>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149561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4625DA-FAA5-4A41-8058-85D9C331AEA6}"/>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3" name="Footer Placeholder 2">
            <a:extLst>
              <a:ext uri="{FF2B5EF4-FFF2-40B4-BE49-F238E27FC236}">
                <a16:creationId xmlns:a16="http://schemas.microsoft.com/office/drawing/2014/main" id="{3FE23878-A770-F849-B5DF-6BD70CE722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900844-A2C6-5945-9A61-810132A65B1D}"/>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3156181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38AF-7EEB-A248-B382-80A3D25941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90E64F-D95C-5C4F-9C0C-A6598DF37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097CD8-822D-BB47-A4A1-5847503CD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BFFC32-4808-354A-BF98-76B78B615D6C}"/>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6" name="Footer Placeholder 5">
            <a:extLst>
              <a:ext uri="{FF2B5EF4-FFF2-40B4-BE49-F238E27FC236}">
                <a16:creationId xmlns:a16="http://schemas.microsoft.com/office/drawing/2014/main" id="{C2F42D45-4B1B-144B-A85E-7B414A77DC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0E24FF-3408-D344-88D1-C402A0D10195}"/>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062692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B911-D898-4C4F-9BCE-09D4E07DED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F3697D-9BE0-804B-8EEA-9AEC9D849C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9CA3FB-4E5C-D443-80B5-2CAC799638A2}"/>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864B8234-E7F3-844E-B833-73B9145ED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D6D4E8-5326-E247-98AD-9D2656881CE2}"/>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370639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ACC841-DD54-EF47-8ED8-709BCE2732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3A0DED-25D5-1043-BFAF-60D639377E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1748D-C3AE-3A41-9CE0-19C44ADF37EB}"/>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04B4ECED-5938-3544-842F-3EA42EFB1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27D9E-D8A8-B849-9322-BAAB4456A641}"/>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52458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165600" y="6496024"/>
            <a:ext cx="3860800" cy="365125"/>
          </a:xfrm>
        </p:spPr>
        <p:txBody>
          <a:bodyPr/>
          <a:lstStyle>
            <a:lvl1pPr>
              <a:defRPr b="1">
                <a:solidFill>
                  <a:schemeClr val="bg1"/>
                </a:solidFill>
              </a:defRPr>
            </a:lvl1pPr>
          </a:lstStyle>
          <a:p>
            <a:r>
              <a:rPr lang="en-US" dirty="0"/>
              <a:t>www.aprm-au.org</a:t>
            </a:r>
          </a:p>
        </p:txBody>
      </p:sp>
      <p:sp>
        <p:nvSpPr>
          <p:cNvPr id="6" name="Slide Number Placeholder 5"/>
          <p:cNvSpPr>
            <a:spLocks noGrp="1"/>
          </p:cNvSpPr>
          <p:nvPr>
            <p:ph type="sldNum" sz="quarter" idx="12"/>
          </p:nvPr>
        </p:nvSpPr>
        <p:spPr>
          <a:xfrm>
            <a:off x="0" y="6521782"/>
            <a:ext cx="2844800" cy="365125"/>
          </a:xfrm>
        </p:spPr>
        <p:txBody>
          <a:bodyPr/>
          <a:lstStyle>
            <a:lvl1pPr>
              <a:defRPr b="1">
                <a:solidFill>
                  <a:schemeClr val="bg1"/>
                </a:solidFill>
              </a:defRPr>
            </a:lvl1pPr>
          </a:lstStyle>
          <a:p>
            <a:fld id="{63E89DF9-FD5E-428C-9220-509E8332E673}" type="slidenum">
              <a:rPr lang="en-US" smtClean="0"/>
              <a:pPr/>
              <a:t>‹#›</a:t>
            </a:fld>
            <a:endParaRPr lang="en-US" dirty="0"/>
          </a:p>
        </p:txBody>
      </p:sp>
    </p:spTree>
    <p:extLst>
      <p:ext uri="{BB962C8B-B14F-4D97-AF65-F5344CB8AC3E}">
        <p14:creationId xmlns:p14="http://schemas.microsoft.com/office/powerpoint/2010/main" val="340227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4621A7-5A6C-4AA5-98BB-F4663B178EBC}" type="datetime1">
              <a:rPr lang="en-US" smtClean="0"/>
              <a:pPr/>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4288F-C395-4B83-86A6-8CAC5AD50CFE}" type="slidenum">
              <a:rPr lang="en-US" smtClean="0"/>
              <a:pPr/>
              <a:t>‹#›</a:t>
            </a:fld>
            <a:endParaRPr lang="en-US" dirty="0"/>
          </a:p>
        </p:txBody>
      </p:sp>
    </p:spTree>
    <p:extLst>
      <p:ext uri="{BB962C8B-B14F-4D97-AF65-F5344CB8AC3E}">
        <p14:creationId xmlns:p14="http://schemas.microsoft.com/office/powerpoint/2010/main" val="128248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EB22-B22E-3F4E-8E4C-E8EDDE625D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24080A-2D2F-F949-9C8C-FDF0A5046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FFE917-A715-1244-91B1-75072830E8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F15C19-6D54-6E4E-B50C-D6CCAF3FEF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1E7FCE-C396-2E44-B624-14498D69FA7C}"/>
              </a:ext>
            </a:extLst>
          </p:cNvPr>
          <p:cNvSpPr>
            <a:spLocks noGrp="1"/>
          </p:cNvSpPr>
          <p:nvPr>
            <p:ph sz="quarter" idx="4"/>
          </p:nvPr>
        </p:nvSpPr>
        <p:spPr>
          <a:xfrm>
            <a:off x="6172200" y="2286000"/>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79EFC845-F4CF-5B40-88CF-15938C4F3CC6}"/>
              </a:ext>
            </a:extLst>
          </p:cNvPr>
          <p:cNvSpPr>
            <a:spLocks noGrp="1"/>
          </p:cNvSpPr>
          <p:nvPr>
            <p:ph type="body" idx="13"/>
          </p:nvPr>
        </p:nvSpPr>
        <p:spPr>
          <a:xfrm>
            <a:off x="11963400" y="36512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045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088B0-10AD-F74E-832F-831DDD697D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B7B122-AAD5-AE44-831A-3235A00B35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FF1B0B-89CD-A849-ACCB-D6DEE3036A28}"/>
              </a:ext>
            </a:extLst>
          </p:cNvPr>
          <p:cNvSpPr>
            <a:spLocks noGrp="1"/>
          </p:cNvSpPr>
          <p:nvPr>
            <p:ph type="dt" sz="half" idx="10"/>
          </p:nvPr>
        </p:nvSpPr>
        <p:spPr>
          <a:xfrm>
            <a:off x="838200" y="6356350"/>
            <a:ext cx="2743200" cy="365125"/>
          </a:xfrm>
          <a:prstGeom prst="rect">
            <a:avLst/>
          </a:prstGeom>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5C7C376E-C1D3-D144-A9C4-4CA72B057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1CC45-4C22-ED47-8E97-D97D88C9934C}"/>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274296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6A220-0B2F-0646-BFF1-E41C51A75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BFCBA5-D070-624C-8B3B-9CE264FA3C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F55A70-7A1B-214F-8177-CE10B12A5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83DB9F-1BEB-2246-B68B-48F32CA15962}"/>
              </a:ext>
            </a:extLst>
          </p:cNvPr>
          <p:cNvSpPr>
            <a:spLocks noGrp="1"/>
          </p:cNvSpPr>
          <p:nvPr>
            <p:ph type="dt" sz="half" idx="10"/>
          </p:nvPr>
        </p:nvSpPr>
        <p:spPr>
          <a:xfrm>
            <a:off x="838200" y="6356350"/>
            <a:ext cx="2743200" cy="365125"/>
          </a:xfrm>
          <a:prstGeom prst="rect">
            <a:avLst/>
          </a:prstGeom>
        </p:spPr>
        <p:txBody>
          <a:bodyPr/>
          <a:lstStyle/>
          <a:p>
            <a:fld id="{0E87E864-E26C-9A4F-95F7-B3F5409125A2}" type="datetimeFigureOut">
              <a:rPr lang="en-US" smtClean="0"/>
              <a:t>4/14/2022</a:t>
            </a:fld>
            <a:endParaRPr lang="en-US"/>
          </a:p>
        </p:txBody>
      </p:sp>
      <p:sp>
        <p:nvSpPr>
          <p:cNvPr id="6" name="Footer Placeholder 5">
            <a:extLst>
              <a:ext uri="{FF2B5EF4-FFF2-40B4-BE49-F238E27FC236}">
                <a16:creationId xmlns:a16="http://schemas.microsoft.com/office/drawing/2014/main" id="{A830305C-458B-4647-82C1-4360079C7F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E0C1C2-C92C-C04E-8247-DFC60EAFDA28}"/>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331725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2ACD-CC4B-9D4F-BA77-3F794061F0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AB0167-7BB8-3945-A6B5-3CAA493EF7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38DE80-0577-FB48-AD9F-FAD50E7D0868}"/>
              </a:ext>
            </a:extLst>
          </p:cNvPr>
          <p:cNvSpPr>
            <a:spLocks noGrp="1"/>
          </p:cNvSpPr>
          <p:nvPr>
            <p:ph type="dt" sz="half" idx="10"/>
          </p:nvPr>
        </p:nvSpPr>
        <p:spPr>
          <a:xfrm>
            <a:off x="838200" y="6356350"/>
            <a:ext cx="2743200" cy="365125"/>
          </a:xfrm>
          <a:prstGeom prst="rect">
            <a:avLst/>
          </a:prstGeom>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5ABB5F6A-D80E-314B-A88C-5AFC763CE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B490A-CFCE-1A42-9923-21F3FEBA07AB}"/>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85644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DC0EF-9A17-144B-AC64-325A95051E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C9B06-4710-3F44-AF86-BDDEFBBEE7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C475C-BF60-CB4C-975C-1AEF1226B086}"/>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89D9E461-78CC-074A-8F72-0C54CC5E4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FC3FF-B1D5-944B-B496-60782B8200DC}"/>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104494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8F8F3-9DE1-F947-AA0C-AA6445F792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816BFF-6722-1246-BEF5-FB6B983647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4504D9-DD64-E940-A7F0-A3C7976AF1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2B130E-CBC0-4749-AB68-5CEA8614138B}"/>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6" name="Footer Placeholder 5">
            <a:extLst>
              <a:ext uri="{FF2B5EF4-FFF2-40B4-BE49-F238E27FC236}">
                <a16:creationId xmlns:a16="http://schemas.microsoft.com/office/drawing/2014/main" id="{829205A6-20D4-ED46-8CDF-0EB66F47E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EC616A-F1C6-3249-BB37-21EEEB975BEC}"/>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7521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www.aprm-au.org</a:t>
            </a:r>
          </a:p>
        </p:txBody>
      </p:sp>
      <p:sp>
        <p:nvSpPr>
          <p:cNvPr id="6" name="Slide Number Placeholder 5"/>
          <p:cNvSpPr>
            <a:spLocks noGrp="1"/>
          </p:cNvSpPr>
          <p:nvPr>
            <p:ph type="sldNum" sz="quarter" idx="4"/>
          </p:nvPr>
        </p:nvSpPr>
        <p:spPr>
          <a:xfrm>
            <a:off x="39352" y="637819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89DF9-FD5E-428C-9220-509E8332E673}" type="slidenum">
              <a:rPr lang="en-US" smtClean="0"/>
              <a:pPr/>
              <a:t>‹#›</a:t>
            </a:fld>
            <a:endParaRPr lang="en-US" dirty="0"/>
          </a:p>
        </p:txBody>
      </p:sp>
    </p:spTree>
    <p:extLst>
      <p:ext uri="{BB962C8B-B14F-4D97-AF65-F5344CB8AC3E}">
        <p14:creationId xmlns:p14="http://schemas.microsoft.com/office/powerpoint/2010/main" val="425210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 id="2147483653" r:id="rId5"/>
    <p:sldLayoutId id="2147483660" r:id="rId6"/>
    <p:sldLayoutId id="2147483655"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5C1332-AA5E-2646-9D7A-F62C79CBA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37B8D5-ED68-AD4E-B024-770E5DBEF0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87F0B-F4BE-1D49-A3C6-7509F7319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90A5D40B-8073-D945-9289-C6C11ACF44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133F1F-D304-804E-A9A8-E278B9B9F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18A96-7467-9B42-8246-51E6DDA4D9B2}" type="slidenum">
              <a:rPr lang="en-US" smtClean="0"/>
              <a:t>‹#›</a:t>
            </a:fld>
            <a:endParaRPr lang="en-US"/>
          </a:p>
        </p:txBody>
      </p:sp>
    </p:spTree>
    <p:extLst>
      <p:ext uri="{BB962C8B-B14F-4D97-AF65-F5344CB8AC3E}">
        <p14:creationId xmlns:p14="http://schemas.microsoft.com/office/powerpoint/2010/main" val="690454669"/>
      </p:ext>
    </p:extLst>
  </p:cSld>
  <p:clrMap bg1="lt1" tx1="dk1" bg2="lt2" tx2="dk2" accent1="accent1" accent2="accent2" accent3="accent3" accent4="accent4" accent5="accent5" accent6="accent6" hlink="hlink" folHlink="folHlink"/>
  <p:sldLayoutIdLst>
    <p:sldLayoutId id="2147483654" r:id="rId1"/>
    <p:sldLayoutId id="2147483656" r:id="rId2"/>
    <p:sldLayoutId id="2147483658" r:id="rId3"/>
    <p:sldLayoutId id="2147483659" r:id="rId4"/>
    <p:sldLayoutId id="2147483661" r:id="rId5"/>
    <p:sldLayoutId id="2147483662" r:id="rId6"/>
    <p:sldLayoutId id="21474836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04800" y="2743200"/>
            <a:ext cx="6172200" cy="2743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D602D"/>
                </a:solidFill>
                <a:effectLst/>
                <a:latin typeface="Bookman Old Style" panose="02050604050505020204" pitchFamily="18" charset="0"/>
                <a:ea typeface="Times New Roman" panose="02020603050405020304" pitchFamily="18" charset="0"/>
                <a:cs typeface="Arial" panose="020B0604020202020204" pitchFamily="34" charset="0"/>
              </a:rPr>
              <a:t>SDG5 and Development Agendas in Africa and the impact of COVID-19 on the implementation of the goal</a:t>
            </a:r>
            <a:endParaRPr lang="en-US" sz="2800" b="1" dirty="0">
              <a:solidFill>
                <a:srgbClr val="0D602D"/>
              </a:solidFill>
              <a:latin typeface="Arial" charset="0"/>
              <a:ea typeface="Arial" charset="0"/>
              <a:cs typeface="Arial" charset="0"/>
            </a:endParaRPr>
          </a:p>
        </p:txBody>
      </p:sp>
      <p:sp>
        <p:nvSpPr>
          <p:cNvPr id="9" name="TextBox 8"/>
          <p:cNvSpPr txBox="1"/>
          <p:nvPr/>
        </p:nvSpPr>
        <p:spPr>
          <a:xfrm>
            <a:off x="457200" y="6257389"/>
            <a:ext cx="6538609" cy="646331"/>
          </a:xfrm>
          <a:prstGeom prst="rect">
            <a:avLst/>
          </a:prstGeom>
          <a:noFill/>
        </p:spPr>
        <p:txBody>
          <a:bodyPr wrap="square" rtlCol="0">
            <a:spAutoFit/>
          </a:bodyPr>
          <a:lstStyle/>
          <a:p>
            <a:r>
              <a:rPr lang="en-US" dirty="0">
                <a:solidFill>
                  <a:schemeClr val="tx1">
                    <a:lumMod val="65000"/>
                    <a:lumOff val="35000"/>
                  </a:schemeClr>
                </a:solidFill>
                <a:latin typeface="Arial" charset="0"/>
                <a:ea typeface="Arial" charset="0"/>
                <a:cs typeface="Arial" charset="0"/>
              </a:rPr>
              <a:t>Presented by Diana Demba-Mutondo, Country Coordinator</a:t>
            </a:r>
            <a:endParaRPr lang="en-US" sz="2400" dirty="0">
              <a:solidFill>
                <a:schemeClr val="tx1">
                  <a:lumMod val="65000"/>
                  <a:lumOff val="35000"/>
                </a:schemeClr>
              </a:solidFill>
              <a:latin typeface="Arial" charset="0"/>
              <a:ea typeface="Arial" charset="0"/>
              <a:cs typeface="Arial" charset="0"/>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1177617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C5E6D-951B-42BE-B7D3-58DEAA227ED3}"/>
              </a:ext>
            </a:extLst>
          </p:cNvPr>
          <p:cNvSpPr>
            <a:spLocks noGrp="1"/>
          </p:cNvSpPr>
          <p:nvPr>
            <p:ph type="title"/>
          </p:nvPr>
        </p:nvSpPr>
        <p:spPr>
          <a:xfrm>
            <a:off x="609600" y="274638"/>
            <a:ext cx="10972800" cy="868362"/>
          </a:xfrm>
        </p:spPr>
        <p:txBody>
          <a:bodyPr>
            <a:normAutofit/>
          </a:bodyPr>
          <a:lstStyle/>
          <a:p>
            <a:r>
              <a:rPr lang="en-ZA" sz="3200" b="1" dirty="0">
                <a:solidFill>
                  <a:srgbClr val="0D602D"/>
                </a:solidFill>
                <a:latin typeface="Arial" panose="020B0604020202020204" pitchFamily="34" charset="0"/>
                <a:cs typeface="Arial" panose="020B0604020202020204" pitchFamily="34" charset="0"/>
              </a:rPr>
              <a:t>Background &amp; Mandate </a:t>
            </a:r>
          </a:p>
        </p:txBody>
      </p:sp>
      <p:sp>
        <p:nvSpPr>
          <p:cNvPr id="3" name="Content Placeholder 2">
            <a:extLst>
              <a:ext uri="{FF2B5EF4-FFF2-40B4-BE49-F238E27FC236}">
                <a16:creationId xmlns:a16="http://schemas.microsoft.com/office/drawing/2014/main" id="{16E125E3-5B3B-40B3-AFE2-00CCBE745E9E}"/>
              </a:ext>
            </a:extLst>
          </p:cNvPr>
          <p:cNvSpPr>
            <a:spLocks noGrp="1"/>
          </p:cNvSpPr>
          <p:nvPr>
            <p:ph idx="1"/>
          </p:nvPr>
        </p:nvSpPr>
        <p:spPr>
          <a:xfrm>
            <a:off x="609600" y="1143000"/>
            <a:ext cx="10972800" cy="4983163"/>
          </a:xfrm>
        </p:spPr>
        <p:txBody>
          <a:bodyPr>
            <a:normAutofit fontScale="77500" lnSpcReduction="20000"/>
          </a:bodyPr>
          <a:lstStyle/>
          <a:p>
            <a:pPr marL="0" indent="0" algn="ctr">
              <a:lnSpc>
                <a:spcPct val="120000"/>
              </a:lnSpc>
              <a:buNone/>
            </a:pPr>
            <a:r>
              <a:rPr lang="en-GB" dirty="0">
                <a:latin typeface="Arial" panose="020B0604020202020204" pitchFamily="34" charset="0"/>
                <a:ea typeface="Arial" charset="0"/>
                <a:cs typeface="Arial" panose="020B0604020202020204" pitchFamily="34" charset="0"/>
              </a:rPr>
              <a:t>Founded in 2003, the African Peer Review Mechanism (APRM) is the champion of good governance on the continent.  Its mandate emanates from the APRM-NEPAD Declaration on Democracy, Political, Economic and Corporate Governance. The APRM’s structure, processes and governance instruments were uniquely designed by Africans for Africans.</a:t>
            </a:r>
          </a:p>
          <a:p>
            <a:pPr marL="0" indent="0" algn="ctr">
              <a:lnSpc>
                <a:spcPct val="120000"/>
              </a:lnSpc>
              <a:buNone/>
            </a:pPr>
            <a:endParaRPr lang="en-GB" dirty="0">
              <a:latin typeface="Arial" panose="020B0604020202020204" pitchFamily="34" charset="0"/>
              <a:ea typeface="Arial" charset="0"/>
              <a:cs typeface="Arial" panose="020B0604020202020204" pitchFamily="34" charset="0"/>
            </a:endParaRPr>
          </a:p>
          <a:p>
            <a:pPr marL="0" indent="0" algn="ctr">
              <a:lnSpc>
                <a:spcPct val="120000"/>
              </a:lnSpc>
              <a:buNone/>
            </a:pPr>
            <a:endParaRPr lang="en-GB" dirty="0">
              <a:latin typeface="Arial" panose="020B0604020202020204" pitchFamily="34" charset="0"/>
              <a:ea typeface="Arial" charset="0"/>
              <a:cs typeface="Arial" panose="020B0604020202020204" pitchFamily="34" charset="0"/>
            </a:endParaRPr>
          </a:p>
          <a:p>
            <a:pPr marL="0" indent="0" algn="ctr">
              <a:lnSpc>
                <a:spcPct val="120000"/>
              </a:lnSpc>
              <a:buNone/>
            </a:pPr>
            <a:r>
              <a:rPr lang="en-GB" dirty="0">
                <a:latin typeface="Arial" panose="020B0604020202020204" pitchFamily="34" charset="0"/>
                <a:ea typeface="Arial" charset="0"/>
                <a:cs typeface="Arial" panose="020B0604020202020204" pitchFamily="34" charset="0"/>
              </a:rPr>
              <a:t>The mandate of the APRM is for “sharing experiences, reinforcing best practices, identifying deficiencies, and assessing capacity-building needs to foster policies, standards and practices that lead to political stability, high economic growth, sustainable development and accelerated sub-regional and continental economic integration”.</a:t>
            </a:r>
          </a:p>
          <a:p>
            <a:pPr marL="0" indent="0" algn="ctr">
              <a:lnSpc>
                <a:spcPct val="120000"/>
              </a:lnSpc>
              <a:buNone/>
            </a:pPr>
            <a:endParaRPr lang="en-GB" dirty="0">
              <a:latin typeface="Arial" panose="020B0604020202020204" pitchFamily="34" charset="0"/>
              <a:ea typeface="Arial" charset="0"/>
              <a:cs typeface="Arial" panose="020B0604020202020204" pitchFamily="34" charset="0"/>
            </a:endParaRPr>
          </a:p>
          <a:p>
            <a:pPr marL="0" indent="0" algn="ctr">
              <a:lnSpc>
                <a:spcPct val="120000"/>
              </a:lnSpc>
              <a:buNone/>
            </a:pPr>
            <a:endParaRPr lang="en-GB" dirty="0">
              <a:latin typeface="Arial" panose="020B0604020202020204" pitchFamily="34" charset="0"/>
              <a:ea typeface="Arial" charset="0"/>
              <a:cs typeface="Arial" panose="020B0604020202020204" pitchFamily="34" charset="0"/>
            </a:endParaRPr>
          </a:p>
          <a:p>
            <a:pPr marL="0" indent="0">
              <a:lnSpc>
                <a:spcPct val="150000"/>
              </a:lnSpc>
              <a:buNone/>
            </a:pPr>
            <a:endParaRPr lang="en-US" sz="3200" dirty="0">
              <a:latin typeface="Arial" charset="0"/>
              <a:ea typeface="Arial" charset="0"/>
              <a:cs typeface="Arial" charset="0"/>
            </a:endParaRPr>
          </a:p>
          <a:p>
            <a:pPr marL="0" indent="0">
              <a:lnSpc>
                <a:spcPct val="150000"/>
              </a:lnSpc>
              <a:buNone/>
            </a:pPr>
            <a:endParaRPr lang="en-ZA" dirty="0">
              <a:latin typeface="Arial" panose="020B0604020202020204" pitchFamily="34" charset="0"/>
              <a:cs typeface="Arial" panose="020B0604020202020204" pitchFamily="34" charset="0"/>
            </a:endParaRPr>
          </a:p>
          <a:p>
            <a:endParaRPr lang="en-ZA" dirty="0"/>
          </a:p>
        </p:txBody>
      </p:sp>
      <p:sp>
        <p:nvSpPr>
          <p:cNvPr id="4" name="Footer Placeholder 3">
            <a:extLst>
              <a:ext uri="{FF2B5EF4-FFF2-40B4-BE49-F238E27FC236}">
                <a16:creationId xmlns:a16="http://schemas.microsoft.com/office/drawing/2014/main" id="{1158FB9F-92AF-4532-BE49-4A4C834410A8}"/>
              </a:ext>
            </a:extLst>
          </p:cNvPr>
          <p:cNvSpPr>
            <a:spLocks noGrp="1"/>
          </p:cNvSpPr>
          <p:nvPr>
            <p:ph type="ftr" sz="quarter" idx="11"/>
          </p:nvPr>
        </p:nvSpPr>
        <p:spPr>
          <a:xfrm>
            <a:off x="4648200" y="6400799"/>
            <a:ext cx="3860800" cy="365125"/>
          </a:xfrm>
        </p:spPr>
        <p:txBody>
          <a:bodyPr/>
          <a:lstStyle/>
          <a:p>
            <a:endParaRPr lang="en-US" dirty="0"/>
          </a:p>
        </p:txBody>
      </p:sp>
      <p:sp>
        <p:nvSpPr>
          <p:cNvPr id="5" name="Slide Number Placeholder 4">
            <a:extLst>
              <a:ext uri="{FF2B5EF4-FFF2-40B4-BE49-F238E27FC236}">
                <a16:creationId xmlns:a16="http://schemas.microsoft.com/office/drawing/2014/main" id="{05FD8CB4-9B1E-46A7-B9B3-50C866A90D4E}"/>
              </a:ext>
            </a:extLst>
          </p:cNvPr>
          <p:cNvSpPr>
            <a:spLocks noGrp="1"/>
          </p:cNvSpPr>
          <p:nvPr>
            <p:ph type="sldNum" sz="quarter" idx="12"/>
          </p:nvPr>
        </p:nvSpPr>
        <p:spPr/>
        <p:txBody>
          <a:bodyPr/>
          <a:lstStyle/>
          <a:p>
            <a:fld id="{2B94288F-C395-4B83-86A6-8CAC5AD50CFE}" type="slidenum">
              <a:rPr lang="en-US" smtClean="0"/>
              <a:pPr/>
              <a:t>2</a:t>
            </a:fld>
            <a:endParaRPr lang="en-US" dirty="0"/>
          </a:p>
        </p:txBody>
      </p:sp>
    </p:spTree>
    <p:extLst>
      <p:ext uri="{BB962C8B-B14F-4D97-AF65-F5344CB8AC3E}">
        <p14:creationId xmlns:p14="http://schemas.microsoft.com/office/powerpoint/2010/main" val="3362531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61F63-A4B9-4761-8E44-D8A049830655}"/>
              </a:ext>
            </a:extLst>
          </p:cNvPr>
          <p:cNvSpPr>
            <a:spLocks noGrp="1"/>
          </p:cNvSpPr>
          <p:nvPr>
            <p:ph type="title"/>
          </p:nvPr>
        </p:nvSpPr>
        <p:spPr>
          <a:xfrm>
            <a:off x="609600" y="274638"/>
            <a:ext cx="10972800" cy="868362"/>
          </a:xfrm>
        </p:spPr>
        <p:txBody>
          <a:bodyPr>
            <a:normAutofit/>
          </a:bodyPr>
          <a:lstStyle/>
          <a:p>
            <a:r>
              <a:rPr lang="en-ZA" sz="2400" b="1" dirty="0">
                <a:solidFill>
                  <a:srgbClr val="0D602D"/>
                </a:solidFill>
                <a:latin typeface="Arial" charset="0"/>
                <a:ea typeface="Arial" charset="0"/>
                <a:cs typeface="Arial" charset="0"/>
              </a:rPr>
              <a:t>Expanded Mandate</a:t>
            </a:r>
            <a:endParaRPr lang="en-ZA" sz="2400" b="1" dirty="0">
              <a:solidFill>
                <a:srgbClr val="0D602D"/>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7B07852-8707-4039-8FA7-39775C03F5CE}"/>
              </a:ext>
            </a:extLst>
          </p:cNvPr>
          <p:cNvSpPr>
            <a:spLocks noGrp="1"/>
          </p:cNvSpPr>
          <p:nvPr>
            <p:ph idx="1"/>
          </p:nvPr>
        </p:nvSpPr>
        <p:spPr>
          <a:xfrm>
            <a:off x="609600" y="1295400"/>
            <a:ext cx="10972800" cy="3048000"/>
          </a:xfrm>
        </p:spPr>
        <p:txBody>
          <a:bodyPr>
            <a:normAutofit lnSpcReduction="10000"/>
          </a:bodyPr>
          <a:lstStyle/>
          <a:p>
            <a:endParaRPr lang="en-ZA" b="1" dirty="0"/>
          </a:p>
          <a:p>
            <a:pPr marL="0" indent="0" algn="ctr">
              <a:buNone/>
            </a:pPr>
            <a:r>
              <a:rPr lang="en-GB" sz="3200" b="1" dirty="0"/>
              <a:t>In January 2017, the AU Assembly of Head of States and Government expanded the APRM mandate to Monitoring and Evaluation of the implementation of AU Agenda 2063 and SDGs 2030 which highlight respectively Aspiration 6 and SDG 5 focusing on Gender Equality.  </a:t>
            </a:r>
          </a:p>
          <a:p>
            <a:pPr marL="0" indent="0">
              <a:buNone/>
            </a:pPr>
            <a:endParaRPr lang="en-US" b="1" dirty="0"/>
          </a:p>
          <a:p>
            <a:endParaRPr lang="en-ZA" b="1" dirty="0"/>
          </a:p>
        </p:txBody>
      </p:sp>
      <p:sp>
        <p:nvSpPr>
          <p:cNvPr id="4" name="Footer Placeholder 3">
            <a:extLst>
              <a:ext uri="{FF2B5EF4-FFF2-40B4-BE49-F238E27FC236}">
                <a16:creationId xmlns:a16="http://schemas.microsoft.com/office/drawing/2014/main" id="{C7238452-D67E-4523-8E85-5F55BDE6FAD9}"/>
              </a:ext>
            </a:extLst>
          </p:cNvPr>
          <p:cNvSpPr>
            <a:spLocks noGrp="1"/>
          </p:cNvSpPr>
          <p:nvPr>
            <p:ph type="ftr" sz="quarter" idx="11"/>
          </p:nvPr>
        </p:nvSpPr>
        <p:spPr>
          <a:xfrm>
            <a:off x="4572000" y="6400799"/>
            <a:ext cx="3860800" cy="365125"/>
          </a:xfrm>
        </p:spPr>
        <p:txBody>
          <a:bodyPr/>
          <a:lstStyle/>
          <a:p>
            <a:endParaRPr lang="en-US" dirty="0"/>
          </a:p>
        </p:txBody>
      </p:sp>
      <p:sp>
        <p:nvSpPr>
          <p:cNvPr id="5" name="Slide Number Placeholder 4">
            <a:extLst>
              <a:ext uri="{FF2B5EF4-FFF2-40B4-BE49-F238E27FC236}">
                <a16:creationId xmlns:a16="http://schemas.microsoft.com/office/drawing/2014/main" id="{7E7FB3C7-B191-4C5A-9DC3-05DAE5B57127}"/>
              </a:ext>
            </a:extLst>
          </p:cNvPr>
          <p:cNvSpPr>
            <a:spLocks noGrp="1"/>
          </p:cNvSpPr>
          <p:nvPr>
            <p:ph type="sldNum" sz="quarter" idx="12"/>
          </p:nvPr>
        </p:nvSpPr>
        <p:spPr/>
        <p:txBody>
          <a:bodyPr/>
          <a:lstStyle/>
          <a:p>
            <a:fld id="{2B94288F-C395-4B83-86A6-8CAC5AD50CFE}" type="slidenum">
              <a:rPr lang="en-US" smtClean="0"/>
              <a:pPr/>
              <a:t>3</a:t>
            </a:fld>
            <a:endParaRPr lang="en-US" dirty="0"/>
          </a:p>
        </p:txBody>
      </p:sp>
    </p:spTree>
    <p:extLst>
      <p:ext uri="{BB962C8B-B14F-4D97-AF65-F5344CB8AC3E}">
        <p14:creationId xmlns:p14="http://schemas.microsoft.com/office/powerpoint/2010/main" val="3867156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DCE1-9707-4282-A2E3-283E34FCD7A1}"/>
              </a:ext>
            </a:extLst>
          </p:cNvPr>
          <p:cNvSpPr>
            <a:spLocks noGrp="1"/>
          </p:cNvSpPr>
          <p:nvPr>
            <p:ph type="title"/>
          </p:nvPr>
        </p:nvSpPr>
        <p:spPr/>
        <p:txBody>
          <a:bodyPr>
            <a:normAutofit/>
          </a:bodyPr>
          <a:lstStyle/>
          <a:p>
            <a:r>
              <a:rPr lang="en-US" sz="2400" b="1" dirty="0">
                <a:solidFill>
                  <a:srgbClr val="0D602D"/>
                </a:solidFill>
                <a:latin typeface="Arial" charset="0"/>
                <a:cs typeface="Arial" charset="0"/>
              </a:rPr>
              <a:t>SDG 5, Covid-19 and Governance response</a:t>
            </a:r>
            <a:endParaRPr lang="en-ZA" sz="2400" dirty="0"/>
          </a:p>
        </p:txBody>
      </p:sp>
      <p:sp>
        <p:nvSpPr>
          <p:cNvPr id="3" name="Content Placeholder 2">
            <a:extLst>
              <a:ext uri="{FF2B5EF4-FFF2-40B4-BE49-F238E27FC236}">
                <a16:creationId xmlns:a16="http://schemas.microsoft.com/office/drawing/2014/main" id="{819C379F-72EF-43BC-B157-D70B43BB29B9}"/>
              </a:ext>
            </a:extLst>
          </p:cNvPr>
          <p:cNvSpPr>
            <a:spLocks noGrp="1"/>
          </p:cNvSpPr>
          <p:nvPr>
            <p:ph idx="1"/>
          </p:nvPr>
        </p:nvSpPr>
        <p:spPr>
          <a:xfrm>
            <a:off x="609600" y="1417639"/>
            <a:ext cx="10972800" cy="4708526"/>
          </a:xfrm>
        </p:spPr>
        <p:txBody>
          <a:bodyPr>
            <a:normAutofit/>
          </a:bodyPr>
          <a:lstStyle/>
          <a:p>
            <a:endParaRPr lang="en-GB" dirty="0"/>
          </a:p>
          <a:p>
            <a:r>
              <a:rPr lang="en-GB" dirty="0"/>
              <a:t>APRM Study on Africa’s Governance Response findings on Gender </a:t>
            </a:r>
          </a:p>
          <a:p>
            <a:pPr lvl="1"/>
            <a:r>
              <a:rPr lang="en-GB" dirty="0"/>
              <a:t>Immediate measures taken in response to the pandemic have implications for livelihoods and conflict (domestic violence, reproductive health</a:t>
            </a:r>
          </a:p>
          <a:p>
            <a:pPr lvl="1"/>
            <a:r>
              <a:rPr lang="en-GB" dirty="0"/>
              <a:t>Switch to Online learning, highlighted the unequal access to knowledge and educational resources, even between gender</a:t>
            </a:r>
          </a:p>
          <a:p>
            <a:pPr lvl="1"/>
            <a:endParaRPr lang="en-GB" dirty="0"/>
          </a:p>
          <a:p>
            <a:endParaRPr lang="en-GB" dirty="0"/>
          </a:p>
          <a:p>
            <a:endParaRPr lang="en-ZA" dirty="0"/>
          </a:p>
        </p:txBody>
      </p:sp>
      <p:sp>
        <p:nvSpPr>
          <p:cNvPr id="4" name="Footer Placeholder 3">
            <a:extLst>
              <a:ext uri="{FF2B5EF4-FFF2-40B4-BE49-F238E27FC236}">
                <a16:creationId xmlns:a16="http://schemas.microsoft.com/office/drawing/2014/main" id="{FFD25F1A-4776-42DA-9218-245DB588664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3101A6E-4338-4529-A9B0-F964AE0F912A}"/>
              </a:ext>
            </a:extLst>
          </p:cNvPr>
          <p:cNvSpPr>
            <a:spLocks noGrp="1"/>
          </p:cNvSpPr>
          <p:nvPr>
            <p:ph type="sldNum" sz="quarter" idx="12"/>
          </p:nvPr>
        </p:nvSpPr>
        <p:spPr/>
        <p:txBody>
          <a:bodyPr/>
          <a:lstStyle/>
          <a:p>
            <a:fld id="{2B94288F-C395-4B83-86A6-8CAC5AD50CFE}" type="slidenum">
              <a:rPr lang="en-US" smtClean="0"/>
              <a:pPr/>
              <a:t>4</a:t>
            </a:fld>
            <a:endParaRPr lang="en-US" dirty="0"/>
          </a:p>
        </p:txBody>
      </p:sp>
    </p:spTree>
    <p:extLst>
      <p:ext uri="{BB962C8B-B14F-4D97-AF65-F5344CB8AC3E}">
        <p14:creationId xmlns:p14="http://schemas.microsoft.com/office/powerpoint/2010/main" val="247678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DCE1-9707-4282-A2E3-283E34FCD7A1}"/>
              </a:ext>
            </a:extLst>
          </p:cNvPr>
          <p:cNvSpPr>
            <a:spLocks noGrp="1"/>
          </p:cNvSpPr>
          <p:nvPr>
            <p:ph type="title"/>
          </p:nvPr>
        </p:nvSpPr>
        <p:spPr/>
        <p:txBody>
          <a:bodyPr>
            <a:normAutofit/>
          </a:bodyPr>
          <a:lstStyle/>
          <a:p>
            <a:r>
              <a:rPr lang="en-US" sz="2400" b="1" dirty="0">
                <a:solidFill>
                  <a:srgbClr val="0D602D"/>
                </a:solidFill>
                <a:latin typeface="Arial" charset="0"/>
                <a:ea typeface="Arial" charset="0"/>
                <a:cs typeface="Arial" charset="0"/>
              </a:rPr>
              <a:t>Gender Equality Challenges</a:t>
            </a:r>
            <a:endParaRPr lang="en-ZA" sz="2400" dirty="0"/>
          </a:p>
        </p:txBody>
      </p:sp>
      <p:sp>
        <p:nvSpPr>
          <p:cNvPr id="3" name="Content Placeholder 2">
            <a:extLst>
              <a:ext uri="{FF2B5EF4-FFF2-40B4-BE49-F238E27FC236}">
                <a16:creationId xmlns:a16="http://schemas.microsoft.com/office/drawing/2014/main" id="{819C379F-72EF-43BC-B157-D70B43BB29B9}"/>
              </a:ext>
            </a:extLst>
          </p:cNvPr>
          <p:cNvSpPr>
            <a:spLocks noGrp="1"/>
          </p:cNvSpPr>
          <p:nvPr>
            <p:ph idx="1"/>
          </p:nvPr>
        </p:nvSpPr>
        <p:spPr>
          <a:xfrm>
            <a:off x="533400" y="867055"/>
            <a:ext cx="10972800" cy="4708526"/>
          </a:xfrm>
        </p:spPr>
        <p:txBody>
          <a:bodyPr>
            <a:normAutofit fontScale="92500" lnSpcReduction="10000"/>
          </a:bodyPr>
          <a:lstStyle/>
          <a:p>
            <a:endParaRPr lang="en-GB" dirty="0"/>
          </a:p>
          <a:p>
            <a:r>
              <a:rPr lang="en-GB" dirty="0"/>
              <a:t>Implementation Gap in Policies often observed in APRM Country review reports</a:t>
            </a:r>
          </a:p>
          <a:p>
            <a:r>
              <a:rPr lang="en-GB" dirty="0"/>
              <a:t>lack of structural policies, political will, and cultural inclusiveness to promote women’s rights and empowerment</a:t>
            </a:r>
          </a:p>
          <a:p>
            <a:r>
              <a:rPr lang="en-GB" dirty="0"/>
              <a:t>lack of gender-sensitive and responsive data collection are challenges that make it difficult to mainstream gender equality into national development plans or Covid-19 framework. </a:t>
            </a:r>
          </a:p>
          <a:p>
            <a:r>
              <a:rPr lang="en-GB" dirty="0"/>
              <a:t>Limited indicators on gender in the questionnaire</a:t>
            </a:r>
          </a:p>
          <a:p>
            <a:r>
              <a:rPr lang="en-GB" dirty="0"/>
              <a:t>Lack of Women participation in Governance processes</a:t>
            </a:r>
          </a:p>
          <a:p>
            <a:endParaRPr lang="en-GB" dirty="0"/>
          </a:p>
          <a:p>
            <a:endParaRPr lang="en-GB" dirty="0"/>
          </a:p>
          <a:p>
            <a:endParaRPr lang="en-ZA" dirty="0"/>
          </a:p>
        </p:txBody>
      </p:sp>
      <p:sp>
        <p:nvSpPr>
          <p:cNvPr id="4" name="Footer Placeholder 3">
            <a:extLst>
              <a:ext uri="{FF2B5EF4-FFF2-40B4-BE49-F238E27FC236}">
                <a16:creationId xmlns:a16="http://schemas.microsoft.com/office/drawing/2014/main" id="{FFD25F1A-4776-42DA-9218-245DB588664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3101A6E-4338-4529-A9B0-F964AE0F912A}"/>
              </a:ext>
            </a:extLst>
          </p:cNvPr>
          <p:cNvSpPr>
            <a:spLocks noGrp="1"/>
          </p:cNvSpPr>
          <p:nvPr>
            <p:ph type="sldNum" sz="quarter" idx="12"/>
          </p:nvPr>
        </p:nvSpPr>
        <p:spPr/>
        <p:txBody>
          <a:bodyPr/>
          <a:lstStyle/>
          <a:p>
            <a:fld id="{2B94288F-C395-4B83-86A6-8CAC5AD50CFE}" type="slidenum">
              <a:rPr lang="en-US" smtClean="0"/>
              <a:pPr/>
              <a:t>5</a:t>
            </a:fld>
            <a:endParaRPr lang="en-US" dirty="0"/>
          </a:p>
        </p:txBody>
      </p:sp>
    </p:spTree>
    <p:extLst>
      <p:ext uri="{BB962C8B-B14F-4D97-AF65-F5344CB8AC3E}">
        <p14:creationId xmlns:p14="http://schemas.microsoft.com/office/powerpoint/2010/main" val="1302673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DCE1-9707-4282-A2E3-283E34FCD7A1}"/>
              </a:ext>
            </a:extLst>
          </p:cNvPr>
          <p:cNvSpPr>
            <a:spLocks noGrp="1"/>
          </p:cNvSpPr>
          <p:nvPr>
            <p:ph type="title"/>
          </p:nvPr>
        </p:nvSpPr>
        <p:spPr/>
        <p:txBody>
          <a:bodyPr>
            <a:normAutofit/>
          </a:bodyPr>
          <a:lstStyle/>
          <a:p>
            <a:r>
              <a:rPr lang="en-US" sz="2400" b="1" dirty="0">
                <a:solidFill>
                  <a:srgbClr val="0D602D"/>
                </a:solidFill>
                <a:latin typeface="Arial" charset="0"/>
                <a:ea typeface="Arial" charset="0"/>
                <a:cs typeface="Arial" charset="0"/>
              </a:rPr>
              <a:t>Gender Equality Challenges</a:t>
            </a:r>
            <a:endParaRPr lang="en-ZA" sz="2400" dirty="0"/>
          </a:p>
        </p:txBody>
      </p:sp>
      <p:sp>
        <p:nvSpPr>
          <p:cNvPr id="3" name="Content Placeholder 2">
            <a:extLst>
              <a:ext uri="{FF2B5EF4-FFF2-40B4-BE49-F238E27FC236}">
                <a16:creationId xmlns:a16="http://schemas.microsoft.com/office/drawing/2014/main" id="{819C379F-72EF-43BC-B157-D70B43BB29B9}"/>
              </a:ext>
            </a:extLst>
          </p:cNvPr>
          <p:cNvSpPr>
            <a:spLocks noGrp="1"/>
          </p:cNvSpPr>
          <p:nvPr>
            <p:ph idx="1"/>
          </p:nvPr>
        </p:nvSpPr>
        <p:spPr>
          <a:xfrm>
            <a:off x="609600" y="1417639"/>
            <a:ext cx="10972800" cy="4708526"/>
          </a:xfrm>
        </p:spPr>
        <p:txBody>
          <a:bodyPr>
            <a:normAutofit/>
          </a:bodyPr>
          <a:lstStyle/>
          <a:p>
            <a:endParaRPr lang="en-GB" dirty="0"/>
          </a:p>
          <a:p>
            <a:r>
              <a:rPr lang="en-GB" dirty="0"/>
              <a:t>Gender-Based Violence:</a:t>
            </a:r>
          </a:p>
          <a:p>
            <a:pPr>
              <a:lnSpc>
                <a:spcPct val="107000"/>
              </a:lnSpc>
              <a:spcAft>
                <a:spcPts val="800"/>
              </a:spcAft>
            </a:pPr>
            <a:r>
              <a:rPr lang="en-ZA"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“One in five women and girls, including 19 percent of women and girls</a:t>
            </a:r>
            <a:r>
              <a:rPr lang="fr-FR" sz="1800" dirty="0">
                <a:latin typeface="Calibri" panose="020F0502020204030204" pitchFamily="34" charset="0"/>
                <a:ea typeface="Calibri" panose="020F0502020204030204" pitchFamily="34" charset="0"/>
                <a:cs typeface="Times New Roman" panose="02020603050405020304" pitchFamily="18" charset="0"/>
              </a:rPr>
              <a:t> </a:t>
            </a:r>
            <a:r>
              <a:rPr lang="en-ZA"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aged 15 to 49, have experienced physical and/or sexual violence by an intimate partner within the last 12  months”. </a:t>
            </a:r>
          </a:p>
          <a:p>
            <a:pPr>
              <a:lnSpc>
                <a:spcPct val="107000"/>
              </a:lnSpc>
              <a:spcAft>
                <a:spcPts val="800"/>
              </a:spcAft>
            </a:pPr>
            <a:r>
              <a:rPr lang="en-ZA"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26 countries in Africa do not have laws that specifically protect women and girls from GBV.</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In most cases, cultural and religious beliefs as well as taboos are the reasons behind this lack of legislation</a:t>
            </a:r>
            <a:r>
              <a:rPr lang="fr-FR" sz="1800" dirty="0">
                <a:latin typeface="Calibri" panose="020F0502020204030204" pitchFamily="34" charset="0"/>
                <a:ea typeface="Calibri" panose="020F0502020204030204" pitchFamily="34" charset="0"/>
                <a:cs typeface="Times New Roman" panose="02020603050405020304" pitchFamily="18" charset="0"/>
              </a:rPr>
              <a:t> </a:t>
            </a:r>
            <a:r>
              <a:rPr lang="en-ZA"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on domestic violence. Violence against women is known to be reinforced by discriminatory laws and</a:t>
            </a:r>
            <a:r>
              <a:rPr lang="fr-FR" sz="1800" dirty="0">
                <a:latin typeface="Calibri" panose="020F0502020204030204" pitchFamily="34" charset="0"/>
                <a:ea typeface="Calibri" panose="020F0502020204030204" pitchFamily="34" charset="0"/>
                <a:cs typeface="Times New Roman" panose="02020603050405020304" pitchFamily="18" charset="0"/>
              </a:rPr>
              <a:t> </a:t>
            </a:r>
            <a:r>
              <a:rPr lang="en-ZA"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exclusionary social norms that marginalize women and girls and prevents them from getting an education,</a:t>
            </a:r>
            <a:r>
              <a:rPr lang="fr-FR" sz="1800" dirty="0">
                <a:latin typeface="Calibri" panose="020F0502020204030204" pitchFamily="34" charset="0"/>
                <a:ea typeface="Calibri" panose="020F0502020204030204" pitchFamily="34" charset="0"/>
                <a:cs typeface="Times New Roman" panose="02020603050405020304" pitchFamily="18" charset="0"/>
              </a:rPr>
              <a:t> </a:t>
            </a:r>
            <a:r>
              <a:rPr lang="en-ZA" sz="1800" dirty="0">
                <a:solidFill>
                  <a:srgbClr val="404040"/>
                </a:solidFill>
                <a:effectLst/>
                <a:latin typeface="Calibri" panose="020F0502020204030204" pitchFamily="34" charset="0"/>
                <a:ea typeface="Calibri" panose="020F0502020204030204" pitchFamily="34" charset="0"/>
              </a:rPr>
              <a:t>earning an income or achieving independence. </a:t>
            </a:r>
            <a:endParaRPr lang="en-GB" dirty="0"/>
          </a:p>
          <a:p>
            <a:endParaRPr lang="en-GB" dirty="0"/>
          </a:p>
          <a:p>
            <a:endParaRPr lang="en-GB" dirty="0"/>
          </a:p>
          <a:p>
            <a:endParaRPr lang="en-ZA" dirty="0"/>
          </a:p>
        </p:txBody>
      </p:sp>
      <p:sp>
        <p:nvSpPr>
          <p:cNvPr id="4" name="Footer Placeholder 3">
            <a:extLst>
              <a:ext uri="{FF2B5EF4-FFF2-40B4-BE49-F238E27FC236}">
                <a16:creationId xmlns:a16="http://schemas.microsoft.com/office/drawing/2014/main" id="{FFD25F1A-4776-42DA-9218-245DB588664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3101A6E-4338-4529-A9B0-F964AE0F912A}"/>
              </a:ext>
            </a:extLst>
          </p:cNvPr>
          <p:cNvSpPr>
            <a:spLocks noGrp="1"/>
          </p:cNvSpPr>
          <p:nvPr>
            <p:ph type="sldNum" sz="quarter" idx="12"/>
          </p:nvPr>
        </p:nvSpPr>
        <p:spPr/>
        <p:txBody>
          <a:bodyPr/>
          <a:lstStyle/>
          <a:p>
            <a:fld id="{2B94288F-C395-4B83-86A6-8CAC5AD50CFE}" type="slidenum">
              <a:rPr lang="en-US" smtClean="0"/>
              <a:pPr/>
              <a:t>6</a:t>
            </a:fld>
            <a:endParaRPr lang="en-US" dirty="0"/>
          </a:p>
        </p:txBody>
      </p:sp>
    </p:spTree>
    <p:extLst>
      <p:ext uri="{BB962C8B-B14F-4D97-AF65-F5344CB8AC3E}">
        <p14:creationId xmlns:p14="http://schemas.microsoft.com/office/powerpoint/2010/main" val="2583057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DCE1-9707-4282-A2E3-283E34FCD7A1}"/>
              </a:ext>
            </a:extLst>
          </p:cNvPr>
          <p:cNvSpPr>
            <a:spLocks noGrp="1"/>
          </p:cNvSpPr>
          <p:nvPr>
            <p:ph type="title"/>
          </p:nvPr>
        </p:nvSpPr>
        <p:spPr/>
        <p:txBody>
          <a:bodyPr>
            <a:normAutofit/>
          </a:bodyPr>
          <a:lstStyle/>
          <a:p>
            <a:r>
              <a:rPr lang="en-US" sz="2400" b="1" dirty="0">
                <a:solidFill>
                  <a:srgbClr val="0D602D"/>
                </a:solidFill>
                <a:latin typeface="Arial" charset="0"/>
                <a:ea typeface="Arial" charset="0"/>
                <a:cs typeface="Arial" charset="0"/>
              </a:rPr>
              <a:t>APRM ACHIEVEMENT TOWARDS SDG 5</a:t>
            </a:r>
            <a:endParaRPr lang="en-ZA" sz="2400" dirty="0"/>
          </a:p>
        </p:txBody>
      </p:sp>
      <p:sp>
        <p:nvSpPr>
          <p:cNvPr id="3" name="Content Placeholder 2">
            <a:extLst>
              <a:ext uri="{FF2B5EF4-FFF2-40B4-BE49-F238E27FC236}">
                <a16:creationId xmlns:a16="http://schemas.microsoft.com/office/drawing/2014/main" id="{819C379F-72EF-43BC-B157-D70B43BB29B9}"/>
              </a:ext>
            </a:extLst>
          </p:cNvPr>
          <p:cNvSpPr>
            <a:spLocks noGrp="1"/>
          </p:cNvSpPr>
          <p:nvPr>
            <p:ph idx="1"/>
          </p:nvPr>
        </p:nvSpPr>
        <p:spPr>
          <a:xfrm>
            <a:off x="609600" y="1417639"/>
            <a:ext cx="10972800" cy="4708526"/>
          </a:xfrm>
        </p:spPr>
        <p:txBody>
          <a:bodyPr>
            <a:normAutofit/>
          </a:bodyPr>
          <a:lstStyle/>
          <a:p>
            <a:r>
              <a:rPr lang="en-ZA" dirty="0"/>
              <a:t>Gender Toolkit</a:t>
            </a:r>
          </a:p>
          <a:p>
            <a:r>
              <a:rPr lang="en-ZA" dirty="0"/>
              <a:t>Study on “Governance, Gender and Peacebuilding: Strengthening the nexus” in North Africa</a:t>
            </a:r>
          </a:p>
          <a:p>
            <a:r>
              <a:rPr lang="en-ZA" dirty="0"/>
              <a:t>APRM Gender Audit report and Gender Mainstreaming Guidelines</a:t>
            </a:r>
          </a:p>
          <a:p>
            <a:r>
              <a:rPr lang="en-ZA" dirty="0"/>
              <a:t>Country Review Reports</a:t>
            </a:r>
          </a:p>
          <a:p>
            <a:endParaRPr lang="en-ZA" dirty="0"/>
          </a:p>
        </p:txBody>
      </p:sp>
      <p:sp>
        <p:nvSpPr>
          <p:cNvPr id="4" name="Footer Placeholder 3">
            <a:extLst>
              <a:ext uri="{FF2B5EF4-FFF2-40B4-BE49-F238E27FC236}">
                <a16:creationId xmlns:a16="http://schemas.microsoft.com/office/drawing/2014/main" id="{FFD25F1A-4776-42DA-9218-245DB588664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3101A6E-4338-4529-A9B0-F964AE0F912A}"/>
              </a:ext>
            </a:extLst>
          </p:cNvPr>
          <p:cNvSpPr>
            <a:spLocks noGrp="1"/>
          </p:cNvSpPr>
          <p:nvPr>
            <p:ph type="sldNum" sz="quarter" idx="12"/>
          </p:nvPr>
        </p:nvSpPr>
        <p:spPr/>
        <p:txBody>
          <a:bodyPr/>
          <a:lstStyle/>
          <a:p>
            <a:fld id="{2B94288F-C395-4B83-86A6-8CAC5AD50CFE}" type="slidenum">
              <a:rPr lang="en-US" smtClean="0"/>
              <a:pPr/>
              <a:t>7</a:t>
            </a:fld>
            <a:endParaRPr lang="en-US" dirty="0"/>
          </a:p>
        </p:txBody>
      </p:sp>
    </p:spTree>
    <p:extLst>
      <p:ext uri="{BB962C8B-B14F-4D97-AF65-F5344CB8AC3E}">
        <p14:creationId xmlns:p14="http://schemas.microsoft.com/office/powerpoint/2010/main" val="215732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DCE1-9707-4282-A2E3-283E34FCD7A1}"/>
              </a:ext>
            </a:extLst>
          </p:cNvPr>
          <p:cNvSpPr>
            <a:spLocks noGrp="1"/>
          </p:cNvSpPr>
          <p:nvPr>
            <p:ph type="title"/>
          </p:nvPr>
        </p:nvSpPr>
        <p:spPr/>
        <p:txBody>
          <a:bodyPr>
            <a:normAutofit/>
          </a:bodyPr>
          <a:lstStyle/>
          <a:p>
            <a:r>
              <a:rPr lang="en-US" sz="2400" b="1" dirty="0">
                <a:solidFill>
                  <a:srgbClr val="0D602D"/>
                </a:solidFill>
                <a:latin typeface="Arial" charset="0"/>
                <a:cs typeface="Arial" charset="0"/>
              </a:rPr>
              <a:t>Breakaway Question</a:t>
            </a:r>
            <a:endParaRPr lang="en-ZA" sz="2400" dirty="0"/>
          </a:p>
        </p:txBody>
      </p:sp>
      <p:sp>
        <p:nvSpPr>
          <p:cNvPr id="3" name="Content Placeholder 2">
            <a:extLst>
              <a:ext uri="{FF2B5EF4-FFF2-40B4-BE49-F238E27FC236}">
                <a16:creationId xmlns:a16="http://schemas.microsoft.com/office/drawing/2014/main" id="{819C379F-72EF-43BC-B157-D70B43BB29B9}"/>
              </a:ext>
            </a:extLst>
          </p:cNvPr>
          <p:cNvSpPr>
            <a:spLocks noGrp="1"/>
          </p:cNvSpPr>
          <p:nvPr>
            <p:ph idx="1"/>
          </p:nvPr>
        </p:nvSpPr>
        <p:spPr>
          <a:xfrm>
            <a:off x="533400" y="2324894"/>
            <a:ext cx="10972800" cy="2544761"/>
          </a:xfrm>
        </p:spPr>
        <p:txBody>
          <a:bodyPr>
            <a:normAutofit/>
          </a:bodyPr>
          <a:lstStyle/>
          <a:p>
            <a:pPr algn="ctr"/>
            <a:r>
              <a:rPr lang="en-ZA" dirty="0"/>
              <a:t>What are the best practices from your country on Covid-19 gendered response?</a:t>
            </a:r>
          </a:p>
          <a:p>
            <a:endParaRPr lang="en-ZA" dirty="0"/>
          </a:p>
        </p:txBody>
      </p:sp>
      <p:sp>
        <p:nvSpPr>
          <p:cNvPr id="4" name="Footer Placeholder 3">
            <a:extLst>
              <a:ext uri="{FF2B5EF4-FFF2-40B4-BE49-F238E27FC236}">
                <a16:creationId xmlns:a16="http://schemas.microsoft.com/office/drawing/2014/main" id="{FFD25F1A-4776-42DA-9218-245DB588664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3101A6E-4338-4529-A9B0-F964AE0F912A}"/>
              </a:ext>
            </a:extLst>
          </p:cNvPr>
          <p:cNvSpPr>
            <a:spLocks noGrp="1"/>
          </p:cNvSpPr>
          <p:nvPr>
            <p:ph type="sldNum" sz="quarter" idx="12"/>
          </p:nvPr>
        </p:nvSpPr>
        <p:spPr/>
        <p:txBody>
          <a:bodyPr/>
          <a:lstStyle/>
          <a:p>
            <a:fld id="{2B94288F-C395-4B83-86A6-8CAC5AD50CFE}" type="slidenum">
              <a:rPr lang="en-US" smtClean="0"/>
              <a:pPr/>
              <a:t>8</a:t>
            </a:fld>
            <a:endParaRPr lang="en-US" dirty="0"/>
          </a:p>
        </p:txBody>
      </p:sp>
    </p:spTree>
    <p:extLst>
      <p:ext uri="{BB962C8B-B14F-4D97-AF65-F5344CB8AC3E}">
        <p14:creationId xmlns:p14="http://schemas.microsoft.com/office/powerpoint/2010/main" val="2914715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2488</TotalTime>
  <Words>477</Words>
  <Application>Microsoft Office PowerPoint</Application>
  <PresentationFormat>Widescreen</PresentationFormat>
  <Paragraphs>48</Paragraphs>
  <Slides>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Bookman Old Style</vt:lpstr>
      <vt:lpstr>Calibri</vt:lpstr>
      <vt:lpstr>Calibri Light</vt:lpstr>
      <vt:lpstr>Office Theme</vt:lpstr>
      <vt:lpstr>Custom Design</vt:lpstr>
      <vt:lpstr>PowerPoint Presentation</vt:lpstr>
      <vt:lpstr>Background &amp; Mandate </vt:lpstr>
      <vt:lpstr>Expanded Mandate</vt:lpstr>
      <vt:lpstr>SDG 5, Covid-19 and Governance response</vt:lpstr>
      <vt:lpstr>Gender Equality Challenges</vt:lpstr>
      <vt:lpstr>Gender Equality Challenges</vt:lpstr>
      <vt:lpstr>APRM ACHIEVEMENT TOWARDS SDG 5</vt:lpstr>
      <vt:lpstr>Breakaway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Sampson Osei</dc:creator>
  <cp:lastModifiedBy>Benedicte Francoise Niviere</cp:lastModifiedBy>
  <cp:revision>23</cp:revision>
  <dcterms:created xsi:type="dcterms:W3CDTF">2020-08-29T14:30:51Z</dcterms:created>
  <dcterms:modified xsi:type="dcterms:W3CDTF">2022-04-14T16:12:21Z</dcterms:modified>
</cp:coreProperties>
</file>