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4"/>
  </p:sldMasterIdLst>
  <p:sldIdLst>
    <p:sldId id="259" r:id="rId5"/>
    <p:sldId id="261" r:id="rId6"/>
    <p:sldId id="264" r:id="rId7"/>
    <p:sldId id="260" r:id="rId8"/>
    <p:sldId id="257" r:id="rId9"/>
    <p:sldId id="265" r:id="rId10"/>
    <p:sldId id="263" r:id="rId11"/>
    <p:sldId id="266" r:id="rId12"/>
    <p:sldId id="258" r:id="rId13"/>
    <p:sldId id="2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013730-27AB-4397-82FD-AD9E7E9840BB}" v="11" dt="2022-03-28T15:37:33.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016143-E03C-4CFD-AFDC-14E5BDEA754C}" type="datetimeFigureOut">
              <a:rPr lang="en-US" smtClean="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598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59FD0C-5451-4CA0-86AF-E70AE3279989}" type="datetimeFigureOut">
              <a:rPr lang="en-US" smtClean="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979209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59FD0C-5451-4CA0-86AF-E70AE3279989}" type="datetimeFigureOut">
              <a:rPr lang="en-US" smtClean="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43492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59FD0C-5451-4CA0-86AF-E70AE3279989}" type="datetimeFigureOut">
              <a:rPr lang="en-US" smtClean="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062853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59FD0C-5451-4CA0-86AF-E70AE3279989}" type="datetimeFigureOut">
              <a:rPr lang="en-US" smtClean="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3820239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E59FD0C-5451-4CA0-86AF-E70AE3279989}" type="datetimeFigureOut">
              <a:rPr lang="en-US" smtClean="0"/>
              <a:t>4/14/2022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5253982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E59FD0C-5451-4CA0-86AF-E70AE3279989}" type="datetimeFigureOut">
              <a:rPr lang="en-US" smtClean="0"/>
              <a:t>4/14/2022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147645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93663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55048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0905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66510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8053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4/14/2022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8906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4/14/2022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33953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4/14/2022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3760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smtClean="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7942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4712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E59FD0C-5451-4CA0-86AF-E70AE3279989}" type="datetimeFigureOut">
              <a:rPr lang="en-US" smtClean="0"/>
              <a:t>4/14/2022</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1244309"/>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hf sldNum="0"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ibanda@un.or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69F6C-4499-4752-8B56-D07E6D4AB315}"/>
              </a:ext>
            </a:extLst>
          </p:cNvPr>
          <p:cNvSpPr>
            <a:spLocks noGrp="1"/>
          </p:cNvSpPr>
          <p:nvPr>
            <p:ph type="ctrTitle"/>
          </p:nvPr>
        </p:nvSpPr>
        <p:spPr>
          <a:xfrm>
            <a:off x="1595269" y="384314"/>
            <a:ext cx="9001462" cy="3125650"/>
          </a:xfrm>
        </p:spPr>
        <p:txBody>
          <a:bodyPr>
            <a:normAutofit fontScale="90000"/>
          </a:bodyPr>
          <a:lstStyle/>
          <a:p>
            <a:r>
              <a:rPr lang="en-US" cap="none" dirty="0">
                <a:effectLst/>
              </a:rPr>
              <a:t>Local and Regional Implementation of SDGs: benefits of V</a:t>
            </a:r>
            <a:r>
              <a:rPr lang="en-GB" cap="none" dirty="0" err="1">
                <a:effectLst/>
              </a:rPr>
              <a:t>oluntary</a:t>
            </a:r>
            <a:r>
              <a:rPr lang="en-GB" cap="none" dirty="0">
                <a:effectLst/>
              </a:rPr>
              <a:t> Local Reviews</a:t>
            </a:r>
            <a:br>
              <a:rPr lang="en-US" dirty="0">
                <a:effectLst/>
              </a:rPr>
            </a:br>
            <a:endParaRPr lang="en-US" dirty="0"/>
          </a:p>
        </p:txBody>
      </p:sp>
      <p:sp>
        <p:nvSpPr>
          <p:cNvPr id="3" name="Subtitle 2">
            <a:extLst>
              <a:ext uri="{FF2B5EF4-FFF2-40B4-BE49-F238E27FC236}">
                <a16:creationId xmlns:a16="http://schemas.microsoft.com/office/drawing/2014/main" id="{C28C454F-CA78-4814-AF2B-BECD806FDDA8}"/>
              </a:ext>
            </a:extLst>
          </p:cNvPr>
          <p:cNvSpPr>
            <a:spLocks noGrp="1"/>
          </p:cNvSpPr>
          <p:nvPr>
            <p:ph type="subTitle" idx="1"/>
          </p:nvPr>
        </p:nvSpPr>
        <p:spPr/>
        <p:txBody>
          <a:bodyPr>
            <a:normAutofit fontScale="77500" lnSpcReduction="20000"/>
          </a:bodyPr>
          <a:lstStyle/>
          <a:p>
            <a:r>
              <a:rPr lang="en-GB" dirty="0">
                <a:effectLst/>
              </a:rPr>
              <a:t>Mr. Amson Sibanda, Chief</a:t>
            </a:r>
          </a:p>
          <a:p>
            <a:r>
              <a:rPr lang="en-GB" dirty="0">
                <a:effectLst/>
              </a:rPr>
              <a:t>National Strategies and Capacity Building Branch</a:t>
            </a:r>
          </a:p>
          <a:p>
            <a:r>
              <a:rPr lang="en-GB" dirty="0">
                <a:effectLst/>
              </a:rPr>
              <a:t>Division for Sustainable Development Goals</a:t>
            </a:r>
          </a:p>
          <a:p>
            <a:r>
              <a:rPr lang="en-US" dirty="0"/>
              <a:t>UN Department of Economic and Social Affairs</a:t>
            </a:r>
          </a:p>
        </p:txBody>
      </p:sp>
    </p:spTree>
    <p:extLst>
      <p:ext uri="{BB962C8B-B14F-4D97-AF65-F5344CB8AC3E}">
        <p14:creationId xmlns:p14="http://schemas.microsoft.com/office/powerpoint/2010/main" val="1882607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9A92D-3CA9-4270-8046-B14C55E14274}"/>
              </a:ext>
            </a:extLst>
          </p:cNvPr>
          <p:cNvSpPr>
            <a:spLocks noGrp="1"/>
          </p:cNvSpPr>
          <p:nvPr>
            <p:ph type="title"/>
          </p:nvPr>
        </p:nvSpPr>
        <p:spPr>
          <a:xfrm>
            <a:off x="919119" y="1705202"/>
            <a:ext cx="10353761" cy="1326321"/>
          </a:xfrm>
        </p:spPr>
        <p:txBody>
          <a:bodyPr/>
          <a:lstStyle/>
          <a:p>
            <a:r>
              <a:rPr lang="en-US" dirty="0"/>
              <a:t>Thank you!</a:t>
            </a:r>
          </a:p>
        </p:txBody>
      </p:sp>
      <p:sp>
        <p:nvSpPr>
          <p:cNvPr id="3" name="Rectangle 2">
            <a:extLst>
              <a:ext uri="{FF2B5EF4-FFF2-40B4-BE49-F238E27FC236}">
                <a16:creationId xmlns:a16="http://schemas.microsoft.com/office/drawing/2014/main" id="{1F5316B6-B767-4655-83CD-0D6F05C0FC1B}"/>
              </a:ext>
            </a:extLst>
          </p:cNvPr>
          <p:cNvSpPr/>
          <p:nvPr/>
        </p:nvSpPr>
        <p:spPr>
          <a:xfrm>
            <a:off x="7110101" y="3826477"/>
            <a:ext cx="5347550" cy="2085123"/>
          </a:xfrm>
          <a:prstGeom prst="rect">
            <a:avLst/>
          </a:prstGeom>
        </p:spPr>
        <p:txBody>
          <a:bodyPr wrap="square">
            <a:spAutoFit/>
          </a:bodyPr>
          <a:lstStyle/>
          <a:p>
            <a:pPr indent="228600">
              <a:lnSpc>
                <a:spcPct val="150000"/>
              </a:lnSpc>
              <a:spcAft>
                <a:spcPts val="800"/>
              </a:spcAft>
            </a:pPr>
            <a:r>
              <a:rPr lang="en-US" sz="1400" dirty="0">
                <a:effectLst/>
                <a:latin typeface="Calibri" panose="020F0502020204030204" pitchFamily="34" charset="0"/>
                <a:ea typeface="DengXian" panose="02010600030101010101" pitchFamily="2" charset="-122"/>
                <a:cs typeface="Arial" panose="020B0604020202020204" pitchFamily="34" charset="0"/>
              </a:rPr>
              <a:t>For more information: </a:t>
            </a:r>
          </a:p>
          <a:p>
            <a:pPr indent="228600">
              <a:lnSpc>
                <a:spcPct val="150000"/>
              </a:lnSpc>
              <a:spcAft>
                <a:spcPts val="800"/>
              </a:spcAft>
            </a:pPr>
            <a:r>
              <a:rPr lang="en-US" sz="1400" dirty="0">
                <a:effectLst/>
                <a:latin typeface="Calibri" panose="020F0502020204030204" pitchFamily="34" charset="0"/>
                <a:ea typeface="DengXian" panose="02010600030101010101" pitchFamily="2" charset="-122"/>
                <a:cs typeface="Arial" panose="020B0604020202020204" pitchFamily="34" charset="0"/>
              </a:rPr>
              <a:t>Mr. Amson Sibanda, Chief</a:t>
            </a:r>
          </a:p>
          <a:p>
            <a:pPr indent="228600">
              <a:lnSpc>
                <a:spcPct val="150000"/>
              </a:lnSpc>
              <a:spcAft>
                <a:spcPts val="800"/>
              </a:spcAft>
            </a:pPr>
            <a:r>
              <a:rPr lang="en-US" sz="1400" dirty="0">
                <a:latin typeface="Calibri" panose="020F0502020204030204" pitchFamily="34" charset="0"/>
                <a:ea typeface="DengXian" panose="02010600030101010101" pitchFamily="2" charset="-122"/>
                <a:cs typeface="Arial" panose="020B0604020202020204" pitchFamily="34" charset="0"/>
              </a:rPr>
              <a:t>National Strategies and Capacity Building Branch</a:t>
            </a:r>
            <a:endParaRPr lang="en-US" sz="1400" dirty="0">
              <a:effectLst/>
              <a:latin typeface="Calibri" panose="020F0502020204030204" pitchFamily="34" charset="0"/>
              <a:ea typeface="DengXian" panose="02010600030101010101" pitchFamily="2" charset="-122"/>
              <a:cs typeface="Arial" panose="020B0604020202020204" pitchFamily="34" charset="0"/>
            </a:endParaRPr>
          </a:p>
          <a:p>
            <a:pPr indent="228600">
              <a:lnSpc>
                <a:spcPct val="150000"/>
              </a:lnSpc>
              <a:spcAft>
                <a:spcPts val="800"/>
              </a:spcAft>
            </a:pPr>
            <a:r>
              <a:rPr lang="en-US" sz="1400" dirty="0">
                <a:latin typeface="Calibri" panose="020F0502020204030204" pitchFamily="34" charset="0"/>
                <a:ea typeface="DengXian" panose="02010600030101010101" pitchFamily="2" charset="-122"/>
                <a:cs typeface="Arial" panose="020B0604020202020204" pitchFamily="34" charset="0"/>
              </a:rPr>
              <a:t>Division for Sustainable Development Goals, </a:t>
            </a:r>
            <a:r>
              <a:rPr lang="en-US" sz="1400" dirty="0">
                <a:effectLst/>
                <a:latin typeface="Calibri" panose="020F0502020204030204" pitchFamily="34" charset="0"/>
                <a:ea typeface="DengXian" panose="02010600030101010101" pitchFamily="2" charset="-122"/>
                <a:cs typeface="Arial" panose="020B0604020202020204" pitchFamily="34" charset="0"/>
              </a:rPr>
              <a:t>UN DESA</a:t>
            </a:r>
          </a:p>
          <a:p>
            <a:pPr indent="228600">
              <a:lnSpc>
                <a:spcPct val="150000"/>
              </a:lnSpc>
              <a:spcAft>
                <a:spcPts val="800"/>
              </a:spcAft>
            </a:pPr>
            <a:r>
              <a:rPr lang="en-US" sz="1400" dirty="0">
                <a:latin typeface="Calibri" panose="020F0502020204030204" pitchFamily="34" charset="0"/>
                <a:ea typeface="DengXian" panose="02010600030101010101" pitchFamily="2" charset="-122"/>
                <a:cs typeface="Arial" panose="020B0604020202020204" pitchFamily="34" charset="0"/>
                <a:hlinkClick r:id="rId2"/>
              </a:rPr>
              <a:t>sibanda@un.org</a:t>
            </a:r>
            <a:endParaRPr lang="en-US" sz="1400" dirty="0">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3910383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C93AA-A656-45F1-9D08-51DC19FBBDA8}"/>
              </a:ext>
            </a:extLst>
          </p:cNvPr>
          <p:cNvSpPr>
            <a:spLocks noGrp="1"/>
          </p:cNvSpPr>
          <p:nvPr>
            <p:ph type="title"/>
          </p:nvPr>
        </p:nvSpPr>
        <p:spPr>
          <a:xfrm>
            <a:off x="793375" y="1"/>
            <a:ext cx="10474181" cy="1344706"/>
          </a:xfrm>
        </p:spPr>
        <p:txBody>
          <a:bodyPr>
            <a:normAutofit/>
          </a:bodyPr>
          <a:lstStyle/>
          <a:p>
            <a:r>
              <a:rPr lang="en-US" dirty="0"/>
              <a:t>Progress implementing the </a:t>
            </a:r>
            <a:r>
              <a:rPr lang="en-US" dirty="0" err="1"/>
              <a:t>sdg</a:t>
            </a:r>
            <a:r>
              <a:rPr lang="en-US" cap="none" dirty="0" err="1"/>
              <a:t>s</a:t>
            </a:r>
            <a:r>
              <a:rPr lang="en-US" dirty="0"/>
              <a:t> </a:t>
            </a:r>
          </a:p>
        </p:txBody>
      </p:sp>
      <p:sp>
        <p:nvSpPr>
          <p:cNvPr id="3" name="Content Placeholder 2">
            <a:extLst>
              <a:ext uri="{FF2B5EF4-FFF2-40B4-BE49-F238E27FC236}">
                <a16:creationId xmlns:a16="http://schemas.microsoft.com/office/drawing/2014/main" id="{04DEE1FF-48A3-45EC-B306-8143ED9EECE4}"/>
              </a:ext>
            </a:extLst>
          </p:cNvPr>
          <p:cNvSpPr>
            <a:spLocks noGrp="1"/>
          </p:cNvSpPr>
          <p:nvPr>
            <p:ph idx="1"/>
          </p:nvPr>
        </p:nvSpPr>
        <p:spPr>
          <a:xfrm>
            <a:off x="349624" y="995082"/>
            <a:ext cx="11389658" cy="5544263"/>
          </a:xfrm>
        </p:spPr>
        <p:txBody>
          <a:bodyPr>
            <a:normAutofit/>
          </a:bodyPr>
          <a:lstStyle/>
          <a:p>
            <a:r>
              <a:rPr lang="en-US" dirty="0"/>
              <a:t>In the UN resolution to adopt the SDGs, UN member States committed to “fully engage in conducting regular and inclusive reviews of progress at the subnational, national, regional and global levels.” (A/RES/70/71)</a:t>
            </a:r>
          </a:p>
          <a:p>
            <a:r>
              <a:rPr lang="en-US" dirty="0"/>
              <a:t>While the SDGs are global, their achievement will depend on the ability of countries to make them a reality at subnational levels</a:t>
            </a:r>
          </a:p>
          <a:p>
            <a:r>
              <a:rPr lang="en-US" dirty="0"/>
              <a:t>VLRs are not officially a part of the HLPF, but have been discussed in the negotiations on the HLPF review</a:t>
            </a:r>
          </a:p>
          <a:p>
            <a:r>
              <a:rPr lang="en-US" dirty="0">
                <a:effectLst/>
              </a:rPr>
              <a:t>“We commit to involving and empowering local authorities to ensure local ownership of SDGs, in particular by citizens, community and local organizations and to best translate national development priorities into local realities and in this regard, note voluntary local reviews as a useful tool to show progress and foster exchange in local implementation of the 2030 Agenda and Sustainable Development Goals.” - HLPF MD 2021</a:t>
            </a:r>
          </a:p>
          <a:p>
            <a:r>
              <a:rPr lang="en-US" dirty="0">
                <a:effectLst/>
              </a:rPr>
              <a:t>A </a:t>
            </a:r>
            <a:r>
              <a:rPr lang="en-GB" dirty="0">
                <a:effectLst/>
              </a:rPr>
              <a:t>useful tool for increasing local commitment to the SDGs</a:t>
            </a:r>
          </a:p>
          <a:p>
            <a:endParaRPr lang="en-GB" dirty="0">
              <a:effectLst/>
            </a:endParaRPr>
          </a:p>
        </p:txBody>
      </p:sp>
    </p:spTree>
    <p:extLst>
      <p:ext uri="{BB962C8B-B14F-4D97-AF65-F5344CB8AC3E}">
        <p14:creationId xmlns:p14="http://schemas.microsoft.com/office/powerpoint/2010/main" val="1655001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C93AA-A656-45F1-9D08-51DC19FBBDA8}"/>
              </a:ext>
            </a:extLst>
          </p:cNvPr>
          <p:cNvSpPr>
            <a:spLocks noGrp="1"/>
          </p:cNvSpPr>
          <p:nvPr>
            <p:ph type="title"/>
          </p:nvPr>
        </p:nvSpPr>
        <p:spPr>
          <a:xfrm>
            <a:off x="806825" y="318656"/>
            <a:ext cx="10460732" cy="1469803"/>
          </a:xfrm>
        </p:spPr>
        <p:txBody>
          <a:bodyPr/>
          <a:lstStyle/>
          <a:p>
            <a:r>
              <a:rPr lang="en-US" dirty="0"/>
              <a:t>VLRs/VLR</a:t>
            </a:r>
            <a:r>
              <a:rPr lang="en-US" cap="none" dirty="0"/>
              <a:t>s</a:t>
            </a:r>
            <a:r>
              <a:rPr lang="en-US" dirty="0"/>
              <a:t> and the Global monitoring framework</a:t>
            </a:r>
          </a:p>
        </p:txBody>
      </p:sp>
      <p:sp>
        <p:nvSpPr>
          <p:cNvPr id="3" name="Content Placeholder 2">
            <a:extLst>
              <a:ext uri="{FF2B5EF4-FFF2-40B4-BE49-F238E27FC236}">
                <a16:creationId xmlns:a16="http://schemas.microsoft.com/office/drawing/2014/main" id="{04DEE1FF-48A3-45EC-B306-8143ED9EECE4}"/>
              </a:ext>
            </a:extLst>
          </p:cNvPr>
          <p:cNvSpPr>
            <a:spLocks noGrp="1"/>
          </p:cNvSpPr>
          <p:nvPr>
            <p:ph idx="1"/>
          </p:nvPr>
        </p:nvSpPr>
        <p:spPr>
          <a:xfrm>
            <a:off x="416858" y="1680883"/>
            <a:ext cx="11134165" cy="4858462"/>
          </a:xfrm>
        </p:spPr>
        <p:txBody>
          <a:bodyPr>
            <a:normAutofit/>
          </a:bodyPr>
          <a:lstStyle/>
          <a:p>
            <a:r>
              <a:rPr lang="en-US" dirty="0">
                <a:effectLst/>
              </a:rPr>
              <a:t>Voluntary National Reviews (VNRs) are a process through which countries assess and present progress made in achieving the SDGs and the pledge to leave no one behind. </a:t>
            </a:r>
          </a:p>
          <a:p>
            <a:r>
              <a:rPr lang="en-US" dirty="0">
                <a:effectLst/>
              </a:rPr>
              <a:t>Voluntary Local Reviews (VLRs) are a vehicle for local and regional governments to report their progress on the SDGs</a:t>
            </a:r>
          </a:p>
          <a:p>
            <a:r>
              <a:rPr lang="en-US" dirty="0">
                <a:effectLst/>
              </a:rPr>
              <a:t>Their shared objective is to present a snapshot of where a country or local authority stands in SDG implementation, with a view to help accelerate progress through experience sharing, peer-learning, identifying gaps and good practices and mobilizing partnerships</a:t>
            </a:r>
            <a:endParaRPr lang="en-GB" dirty="0">
              <a:effectLst/>
            </a:endParaRPr>
          </a:p>
          <a:p>
            <a:r>
              <a:rPr lang="en-GB" dirty="0">
                <a:effectLst/>
              </a:rPr>
              <a:t>Cities and regions are represented at the annual Local and Regional Governments Forum, DESA’s special event at the HLPF</a:t>
            </a:r>
          </a:p>
          <a:p>
            <a:r>
              <a:rPr lang="en-US" dirty="0">
                <a:effectLst/>
              </a:rPr>
              <a:t>Several UN Regional Commissions incorporating findings from the VLRs in the upcoming Regional Forums for Sustainable Development</a:t>
            </a:r>
            <a:endParaRPr lang="en-US" dirty="0"/>
          </a:p>
        </p:txBody>
      </p:sp>
    </p:spTree>
    <p:extLst>
      <p:ext uri="{BB962C8B-B14F-4D97-AF65-F5344CB8AC3E}">
        <p14:creationId xmlns:p14="http://schemas.microsoft.com/office/powerpoint/2010/main" val="265632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B996A54-0CDD-4A46-B3D2-02F43219A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561CA3-214F-4BEF-A5E0-798F0853FBFB}"/>
              </a:ext>
            </a:extLst>
          </p:cNvPr>
          <p:cNvSpPr>
            <a:spLocks noGrp="1"/>
          </p:cNvSpPr>
          <p:nvPr>
            <p:ph type="title"/>
          </p:nvPr>
        </p:nvSpPr>
        <p:spPr>
          <a:xfrm>
            <a:off x="696686" y="1122001"/>
            <a:ext cx="3040685" cy="4613999"/>
          </a:xfrm>
        </p:spPr>
        <p:txBody>
          <a:bodyPr anchor="ctr">
            <a:normAutofit/>
          </a:bodyPr>
          <a:lstStyle/>
          <a:p>
            <a:pPr algn="l"/>
            <a:r>
              <a:rPr lang="en-US" sz="2400" i="1" dirty="0">
                <a:solidFill>
                  <a:srgbClr val="FFFFFF"/>
                </a:solidFill>
                <a:effectLst/>
              </a:rPr>
              <a:t>DESA</a:t>
            </a:r>
            <a:br>
              <a:rPr lang="en-US" sz="2400" i="1" dirty="0">
                <a:solidFill>
                  <a:srgbClr val="FFFFFF"/>
                </a:solidFill>
                <a:effectLst/>
              </a:rPr>
            </a:br>
            <a:r>
              <a:rPr lang="en-US" sz="2400" i="1" dirty="0">
                <a:solidFill>
                  <a:srgbClr val="FFFFFF"/>
                </a:solidFill>
                <a:effectLst/>
              </a:rPr>
              <a:t>Global Guiding Elements</a:t>
            </a:r>
            <a:br>
              <a:rPr lang="en-US" sz="2400" i="1" dirty="0">
                <a:solidFill>
                  <a:srgbClr val="FFFFFF"/>
                </a:solidFill>
                <a:effectLst/>
              </a:rPr>
            </a:br>
            <a:r>
              <a:rPr lang="en-US" sz="2400" i="1" dirty="0">
                <a:solidFill>
                  <a:srgbClr val="FFFFFF"/>
                </a:solidFill>
                <a:effectLst/>
              </a:rPr>
              <a:t>for VLRs</a:t>
            </a:r>
            <a:endParaRPr lang="en-US" sz="2400" dirty="0">
              <a:solidFill>
                <a:srgbClr val="FFFFFF"/>
              </a:solidFill>
              <a:effectLst/>
            </a:endParaRPr>
          </a:p>
        </p:txBody>
      </p:sp>
      <p:sp useBgFill="1">
        <p:nvSpPr>
          <p:cNvPr id="10" name="Rectangle 9">
            <a:extLst>
              <a:ext uri="{FF2B5EF4-FFF2-40B4-BE49-F238E27FC236}">
                <a16:creationId xmlns:a16="http://schemas.microsoft.com/office/drawing/2014/main" id="{06F0BB8C-8C08-44AD-9EBB-B43BE66A5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129" y="0"/>
            <a:ext cx="81298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51C0D2B-055B-4FED-87B0-A741A1B9A60B}"/>
              </a:ext>
            </a:extLst>
          </p:cNvPr>
          <p:cNvSpPr>
            <a:spLocks noGrp="1"/>
          </p:cNvSpPr>
          <p:nvPr>
            <p:ph idx="1"/>
          </p:nvPr>
        </p:nvSpPr>
        <p:spPr>
          <a:xfrm>
            <a:off x="4711641" y="1122001"/>
            <a:ext cx="6566564" cy="4761274"/>
          </a:xfrm>
        </p:spPr>
        <p:txBody>
          <a:bodyPr anchor="ctr">
            <a:normAutofit/>
          </a:bodyPr>
          <a:lstStyle/>
          <a:p>
            <a:r>
              <a:rPr lang="en-US" dirty="0">
                <a:effectLst/>
              </a:rPr>
              <a:t>Draw from the Secretary-General’s common voluntary guidelines for the VNRs</a:t>
            </a:r>
          </a:p>
          <a:p>
            <a:r>
              <a:rPr lang="en-US" dirty="0">
                <a:effectLst/>
              </a:rPr>
              <a:t>Provide a proposed shared structure for the reports, and at minimum, give a checklist of issues that could be reflected in the process</a:t>
            </a:r>
          </a:p>
          <a:p>
            <a:r>
              <a:rPr lang="en-US" dirty="0">
                <a:effectLst/>
              </a:rPr>
              <a:t>Fully compatible with other, more detailed guidance documents</a:t>
            </a:r>
          </a:p>
          <a:p>
            <a:r>
              <a:rPr lang="en-US" dirty="0">
                <a:effectLst/>
              </a:rPr>
              <a:t>Aim at fostering a dialogue between the Voluntary National Reviews and the VLRs, where applicable</a:t>
            </a:r>
          </a:p>
        </p:txBody>
      </p:sp>
    </p:spTree>
    <p:extLst>
      <p:ext uri="{BB962C8B-B14F-4D97-AF65-F5344CB8AC3E}">
        <p14:creationId xmlns:p14="http://schemas.microsoft.com/office/powerpoint/2010/main" val="318107956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FBA67F-0D4D-4C2E-A1D7-82D080A4B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2067A1-70A9-4E83-BACC-3DD0834BC2FF}"/>
              </a:ext>
            </a:extLst>
          </p:cNvPr>
          <p:cNvSpPr>
            <a:spLocks noGrp="1"/>
          </p:cNvSpPr>
          <p:nvPr>
            <p:ph type="title"/>
          </p:nvPr>
        </p:nvSpPr>
        <p:spPr>
          <a:xfrm>
            <a:off x="833719" y="215154"/>
            <a:ext cx="10433838" cy="1386201"/>
          </a:xfrm>
        </p:spPr>
        <p:txBody>
          <a:bodyPr>
            <a:normAutofit/>
          </a:bodyPr>
          <a:lstStyle/>
          <a:p>
            <a:r>
              <a:rPr lang="en-US" dirty="0"/>
              <a:t>Connecting VNR</a:t>
            </a:r>
            <a:r>
              <a:rPr lang="en-US" cap="none" dirty="0"/>
              <a:t>s</a:t>
            </a:r>
            <a:r>
              <a:rPr lang="en-US" dirty="0"/>
              <a:t> with VLR</a:t>
            </a:r>
            <a:r>
              <a:rPr lang="en-US" cap="none" dirty="0"/>
              <a:t>s</a:t>
            </a:r>
            <a:endParaRPr lang="en-US" dirty="0"/>
          </a:p>
        </p:txBody>
      </p:sp>
      <p:sp>
        <p:nvSpPr>
          <p:cNvPr id="14" name="Rectangle 9">
            <a:extLst>
              <a:ext uri="{FF2B5EF4-FFF2-40B4-BE49-F238E27FC236}">
                <a16:creationId xmlns:a16="http://schemas.microsoft.com/office/drawing/2014/main" id="{EFA2AC96-1E47-421C-A03F-F98E354EB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5500"/>
            <a:ext cx="12192000" cy="4762500"/>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84D69D-4D86-4A79-85FC-06E53A5A67DF}"/>
              </a:ext>
            </a:extLst>
          </p:cNvPr>
          <p:cNvSpPr>
            <a:spLocks noGrp="1"/>
          </p:cNvSpPr>
          <p:nvPr>
            <p:ph idx="1"/>
          </p:nvPr>
        </p:nvSpPr>
        <p:spPr>
          <a:xfrm>
            <a:off x="578225" y="1358153"/>
            <a:ext cx="10616248" cy="5005702"/>
          </a:xfrm>
        </p:spPr>
        <p:txBody>
          <a:bodyPr>
            <a:normAutofit fontScale="92500" lnSpcReduction="10000"/>
          </a:bodyPr>
          <a:lstStyle/>
          <a:p>
            <a:pPr marL="0" indent="0">
              <a:lnSpc>
                <a:spcPct val="110000"/>
              </a:lnSpc>
              <a:buNone/>
            </a:pPr>
            <a:r>
              <a:rPr lang="en-US" sz="1700" dirty="0"/>
              <a:t>VLRs can enrich VNRs</a:t>
            </a:r>
          </a:p>
          <a:p>
            <a:pPr>
              <a:lnSpc>
                <a:spcPct val="110000"/>
              </a:lnSpc>
              <a:buFont typeface="Wingdings" panose="05000000000000000000" pitchFamily="2" charset="2"/>
              <a:buChar char="§"/>
            </a:pPr>
            <a:endParaRPr lang="en-US" dirty="0">
              <a:effectLst/>
            </a:endParaRPr>
          </a:p>
          <a:p>
            <a:pPr>
              <a:lnSpc>
                <a:spcPct val="110000"/>
              </a:lnSpc>
              <a:buFont typeface="Wingdings" panose="05000000000000000000" pitchFamily="2" charset="2"/>
              <a:buChar char="§"/>
            </a:pPr>
            <a:r>
              <a:rPr lang="en-US" sz="2200" dirty="0">
                <a:effectLst/>
              </a:rPr>
              <a:t>A valuable source of feedback, information and data for VNR processes</a:t>
            </a:r>
            <a:endParaRPr lang="en-GB" sz="2200" dirty="0">
              <a:effectLst/>
            </a:endParaRPr>
          </a:p>
          <a:p>
            <a:pPr>
              <a:lnSpc>
                <a:spcPct val="110000"/>
              </a:lnSpc>
              <a:buFont typeface="Wingdings" panose="05000000000000000000" pitchFamily="2" charset="2"/>
              <a:buChar char="§"/>
            </a:pPr>
            <a:endParaRPr lang="en-US" sz="2200" dirty="0">
              <a:effectLst/>
            </a:endParaRPr>
          </a:p>
          <a:p>
            <a:pPr>
              <a:lnSpc>
                <a:spcPct val="110000"/>
              </a:lnSpc>
              <a:buFont typeface="Wingdings" panose="05000000000000000000" pitchFamily="2" charset="2"/>
              <a:buChar char="§"/>
            </a:pPr>
            <a:r>
              <a:rPr lang="en-US" sz="2200" dirty="0">
                <a:effectLst/>
              </a:rPr>
              <a:t>Strengthen multilevel governance to achieve the 2030 Agenda</a:t>
            </a:r>
          </a:p>
          <a:p>
            <a:pPr>
              <a:lnSpc>
                <a:spcPct val="110000"/>
              </a:lnSpc>
              <a:buFont typeface="Wingdings" panose="05000000000000000000" pitchFamily="2" charset="2"/>
              <a:buChar char="§"/>
            </a:pPr>
            <a:r>
              <a:rPr lang="en-US" sz="2200" dirty="0">
                <a:effectLst/>
              </a:rPr>
              <a:t>Foster horizontal policy coherence (breaking silos) across sectoral departments of local and regional governments and countries to manage trade-offs across policy domains in the implementation of SDGs and NDPs</a:t>
            </a:r>
          </a:p>
          <a:p>
            <a:pPr>
              <a:lnSpc>
                <a:spcPct val="110000"/>
              </a:lnSpc>
              <a:buFont typeface="Wingdings" panose="05000000000000000000" pitchFamily="2" charset="2"/>
              <a:buChar char="§"/>
            </a:pPr>
            <a:r>
              <a:rPr lang="en-US" sz="2200" dirty="0">
                <a:effectLst/>
              </a:rPr>
              <a:t>Promote vertical policy coherence and co-ordination of priorities across local, regional and national governments – SDGs localization agenda</a:t>
            </a:r>
          </a:p>
          <a:p>
            <a:pPr>
              <a:lnSpc>
                <a:spcPct val="110000"/>
              </a:lnSpc>
              <a:buFont typeface="Wingdings" panose="05000000000000000000" pitchFamily="2" charset="2"/>
              <a:buChar char="§"/>
            </a:pPr>
            <a:endParaRPr lang="en-GB" sz="2200" dirty="0">
              <a:effectLst/>
            </a:endParaRPr>
          </a:p>
          <a:p>
            <a:pPr>
              <a:lnSpc>
                <a:spcPct val="110000"/>
              </a:lnSpc>
              <a:buFont typeface="Wingdings" panose="05000000000000000000" pitchFamily="2" charset="2"/>
              <a:buChar char="§"/>
            </a:pPr>
            <a:r>
              <a:rPr lang="en-GB" sz="2200" dirty="0">
                <a:effectLst/>
              </a:rPr>
              <a:t>Enhance stakeholder engagement and </a:t>
            </a:r>
            <a:r>
              <a:rPr lang="en-US" sz="2200" dirty="0">
                <a:effectLst/>
              </a:rPr>
              <a:t>awareness of the SDGs at the subnational level</a:t>
            </a:r>
          </a:p>
          <a:p>
            <a:pPr>
              <a:lnSpc>
                <a:spcPct val="110000"/>
              </a:lnSpc>
              <a:buFont typeface="Wingdings" panose="05000000000000000000" pitchFamily="2" charset="2"/>
              <a:buChar char="§"/>
            </a:pPr>
            <a:endParaRPr lang="en-GB" sz="2200" dirty="0">
              <a:effectLst/>
            </a:endParaRPr>
          </a:p>
          <a:p>
            <a:pPr>
              <a:lnSpc>
                <a:spcPct val="110000"/>
              </a:lnSpc>
              <a:buFont typeface="Wingdings" panose="05000000000000000000" pitchFamily="2" charset="2"/>
              <a:buChar char="§"/>
            </a:pPr>
            <a:endParaRPr lang="en-US" dirty="0">
              <a:effectLst/>
            </a:endParaRPr>
          </a:p>
        </p:txBody>
      </p:sp>
    </p:spTree>
    <p:extLst>
      <p:ext uri="{BB962C8B-B14F-4D97-AF65-F5344CB8AC3E}">
        <p14:creationId xmlns:p14="http://schemas.microsoft.com/office/powerpoint/2010/main" val="404985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67A1-70A9-4E83-BACC-3DD0834BC2FF}"/>
              </a:ext>
            </a:extLst>
          </p:cNvPr>
          <p:cNvSpPr>
            <a:spLocks noGrp="1"/>
          </p:cNvSpPr>
          <p:nvPr>
            <p:ph type="title"/>
          </p:nvPr>
        </p:nvSpPr>
        <p:spPr>
          <a:xfrm>
            <a:off x="913795" y="609600"/>
            <a:ext cx="10353761" cy="1326321"/>
          </a:xfrm>
        </p:spPr>
        <p:txBody>
          <a:bodyPr>
            <a:normAutofit/>
          </a:bodyPr>
          <a:lstStyle/>
          <a:p>
            <a:r>
              <a:rPr lang="en-US" dirty="0"/>
              <a:t>Connecting VNR</a:t>
            </a:r>
            <a:r>
              <a:rPr lang="en-US" cap="none" dirty="0"/>
              <a:t>s</a:t>
            </a:r>
            <a:r>
              <a:rPr lang="en-US" dirty="0"/>
              <a:t> with VLR</a:t>
            </a:r>
            <a:r>
              <a:rPr lang="en-US" cap="none" dirty="0"/>
              <a:t>s</a:t>
            </a:r>
            <a:endParaRPr lang="en-US" dirty="0"/>
          </a:p>
        </p:txBody>
      </p:sp>
      <p:sp>
        <p:nvSpPr>
          <p:cNvPr id="3" name="Content Placeholder 2">
            <a:extLst>
              <a:ext uri="{FF2B5EF4-FFF2-40B4-BE49-F238E27FC236}">
                <a16:creationId xmlns:a16="http://schemas.microsoft.com/office/drawing/2014/main" id="{6C84D69D-4D86-4A79-85FC-06E53A5A67DF}"/>
              </a:ext>
            </a:extLst>
          </p:cNvPr>
          <p:cNvSpPr>
            <a:spLocks noGrp="1"/>
          </p:cNvSpPr>
          <p:nvPr>
            <p:ph idx="1"/>
          </p:nvPr>
        </p:nvSpPr>
        <p:spPr>
          <a:xfrm>
            <a:off x="997527" y="1601355"/>
            <a:ext cx="10196945" cy="4762500"/>
          </a:xfrm>
        </p:spPr>
        <p:txBody>
          <a:bodyPr>
            <a:normAutofit fontScale="92500" lnSpcReduction="20000"/>
          </a:bodyPr>
          <a:lstStyle/>
          <a:p>
            <a:pPr marL="285750" indent="-285750">
              <a:spcAft>
                <a:spcPts val="1800"/>
              </a:spcAft>
              <a:buFont typeface="Arial" panose="020B0604020202020204" pitchFamily="34" charset="0"/>
              <a:buChar char="•"/>
            </a:pPr>
            <a:r>
              <a:rPr lang="en-US" sz="2200" dirty="0">
                <a:effectLst/>
              </a:rPr>
              <a:t>A way to engage citizens into local action to:</a:t>
            </a:r>
          </a:p>
          <a:p>
            <a:pPr marL="742950" lvl="1" indent="-285750">
              <a:spcAft>
                <a:spcPts val="1800"/>
              </a:spcAft>
              <a:buFont typeface="Arial" panose="020B0604020202020204" pitchFamily="34" charset="0"/>
              <a:buChar char="•"/>
            </a:pPr>
            <a:r>
              <a:rPr lang="en-US" sz="2200" dirty="0">
                <a:effectLst/>
              </a:rPr>
              <a:t>promote shared understanding of complex national and local problems</a:t>
            </a:r>
          </a:p>
          <a:p>
            <a:pPr marL="742950" lvl="1" indent="-285750">
              <a:spcAft>
                <a:spcPts val="1800"/>
              </a:spcAft>
              <a:buFont typeface="Arial" panose="020B0604020202020204" pitchFamily="34" charset="0"/>
              <a:buChar char="•"/>
            </a:pPr>
            <a:r>
              <a:rPr lang="en-US" sz="2200" dirty="0">
                <a:effectLst/>
              </a:rPr>
              <a:t>devise integrated solutions that benefit from broader societal consensus</a:t>
            </a:r>
          </a:p>
          <a:p>
            <a:pPr marL="742950" lvl="1" indent="-285750">
              <a:spcAft>
                <a:spcPts val="1800"/>
              </a:spcAft>
              <a:buFont typeface="Arial" panose="020B0604020202020204" pitchFamily="34" charset="0"/>
              <a:buChar char="•"/>
            </a:pPr>
            <a:r>
              <a:rPr lang="en-US" sz="2200" dirty="0">
                <a:effectLst/>
              </a:rPr>
              <a:t>ensure ownership and commitment to possible solutions</a:t>
            </a:r>
          </a:p>
          <a:p>
            <a:pPr marL="742950" lvl="1" indent="-285750">
              <a:spcAft>
                <a:spcPts val="1800"/>
              </a:spcAft>
              <a:buFont typeface="Arial" panose="020B0604020202020204" pitchFamily="34" charset="0"/>
              <a:buChar char="•"/>
            </a:pPr>
            <a:r>
              <a:rPr lang="en-US" sz="2200" dirty="0">
                <a:effectLst/>
              </a:rPr>
              <a:t>ensure no one is left behind</a:t>
            </a:r>
          </a:p>
          <a:p>
            <a:pPr>
              <a:lnSpc>
                <a:spcPct val="110000"/>
              </a:lnSpc>
              <a:buFont typeface="Wingdings" panose="05000000000000000000" pitchFamily="2" charset="2"/>
              <a:buChar char="§"/>
            </a:pPr>
            <a:r>
              <a:rPr lang="en-US" sz="2200" dirty="0">
                <a:effectLst/>
              </a:rPr>
              <a:t>Amplify the voices of the poor and people living in vulnerable situations and help in ensuring no one is left behind</a:t>
            </a:r>
          </a:p>
          <a:p>
            <a:pPr>
              <a:lnSpc>
                <a:spcPct val="110000"/>
              </a:lnSpc>
              <a:buFont typeface="Wingdings" panose="05000000000000000000" pitchFamily="2" charset="2"/>
              <a:buChar char="§"/>
            </a:pPr>
            <a:endParaRPr lang="en-GB" sz="2200" dirty="0">
              <a:effectLst/>
            </a:endParaRPr>
          </a:p>
          <a:p>
            <a:pPr>
              <a:lnSpc>
                <a:spcPct val="110000"/>
              </a:lnSpc>
              <a:buFont typeface="Wingdings" panose="05000000000000000000" pitchFamily="2" charset="2"/>
              <a:buChar char="§"/>
            </a:pPr>
            <a:r>
              <a:rPr lang="en-US" sz="2200" dirty="0">
                <a:effectLst/>
              </a:rPr>
              <a:t>Can highlight innovative local resource mobilizing solutions</a:t>
            </a:r>
          </a:p>
          <a:p>
            <a:pPr marL="0" indent="0">
              <a:lnSpc>
                <a:spcPct val="110000"/>
              </a:lnSpc>
              <a:buNone/>
            </a:pPr>
            <a:endParaRPr lang="en-US" dirty="0">
              <a:effectLst/>
            </a:endParaRPr>
          </a:p>
          <a:p>
            <a:pPr>
              <a:lnSpc>
                <a:spcPct val="110000"/>
              </a:lnSpc>
              <a:buFont typeface="Wingdings" panose="05000000000000000000" pitchFamily="2" charset="2"/>
              <a:buChar char="§"/>
            </a:pPr>
            <a:endParaRPr lang="en-US" dirty="0">
              <a:effectLst/>
            </a:endParaRPr>
          </a:p>
        </p:txBody>
      </p:sp>
    </p:spTree>
    <p:extLst>
      <p:ext uri="{BB962C8B-B14F-4D97-AF65-F5344CB8AC3E}">
        <p14:creationId xmlns:p14="http://schemas.microsoft.com/office/powerpoint/2010/main" val="1809697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67A1-70A9-4E83-BACC-3DD0834BC2FF}"/>
              </a:ext>
            </a:extLst>
          </p:cNvPr>
          <p:cNvSpPr>
            <a:spLocks noGrp="1"/>
          </p:cNvSpPr>
          <p:nvPr>
            <p:ph type="title"/>
          </p:nvPr>
        </p:nvSpPr>
        <p:spPr>
          <a:xfrm>
            <a:off x="913795" y="609600"/>
            <a:ext cx="10353761" cy="1326321"/>
          </a:xfrm>
        </p:spPr>
        <p:txBody>
          <a:bodyPr>
            <a:normAutofit/>
          </a:bodyPr>
          <a:lstStyle/>
          <a:p>
            <a:r>
              <a:rPr lang="en-US" dirty="0"/>
              <a:t>Connecting VNRs with VLRs, </a:t>
            </a:r>
            <a:r>
              <a:rPr lang="en-GB" sz="2000" b="0" cap="none" dirty="0">
                <a:solidFill>
                  <a:prstClr val="white"/>
                </a:solidFill>
                <a:effectLst/>
                <a:latin typeface="Rockwell" panose="02060603020205020403"/>
                <a:ea typeface="+mn-ea"/>
                <a:cs typeface="+mn-cs"/>
              </a:rPr>
              <a:t>cont’d</a:t>
            </a:r>
            <a:endParaRPr lang="en-US" dirty="0"/>
          </a:p>
        </p:txBody>
      </p:sp>
      <p:sp>
        <p:nvSpPr>
          <p:cNvPr id="3" name="Content Placeholder 2">
            <a:extLst>
              <a:ext uri="{FF2B5EF4-FFF2-40B4-BE49-F238E27FC236}">
                <a16:creationId xmlns:a16="http://schemas.microsoft.com/office/drawing/2014/main" id="{6C84D69D-4D86-4A79-85FC-06E53A5A67DF}"/>
              </a:ext>
            </a:extLst>
          </p:cNvPr>
          <p:cNvSpPr>
            <a:spLocks noGrp="1"/>
          </p:cNvSpPr>
          <p:nvPr>
            <p:ph idx="1"/>
          </p:nvPr>
        </p:nvSpPr>
        <p:spPr>
          <a:xfrm>
            <a:off x="997527" y="1601355"/>
            <a:ext cx="10196945" cy="4762500"/>
          </a:xfrm>
        </p:spPr>
        <p:txBody>
          <a:bodyPr>
            <a:normAutofit lnSpcReduction="10000"/>
          </a:bodyPr>
          <a:lstStyle/>
          <a:p>
            <a:pPr marL="0" indent="0">
              <a:lnSpc>
                <a:spcPct val="110000"/>
              </a:lnSpc>
              <a:buNone/>
            </a:pPr>
            <a:r>
              <a:rPr lang="en-US" sz="1700" dirty="0"/>
              <a:t>VLRs can enrich VNRs:</a:t>
            </a:r>
          </a:p>
          <a:p>
            <a:pPr>
              <a:lnSpc>
                <a:spcPct val="110000"/>
              </a:lnSpc>
              <a:buFont typeface="Wingdings" panose="05000000000000000000" pitchFamily="2" charset="2"/>
              <a:buChar char="§"/>
            </a:pPr>
            <a:r>
              <a:rPr lang="en-US" dirty="0">
                <a:effectLst/>
              </a:rPr>
              <a:t>Many of the 2030 Agenda’s 169 targets rely on the contributions and responsibilities of local and subnational governments. </a:t>
            </a:r>
          </a:p>
          <a:p>
            <a:pPr>
              <a:lnSpc>
                <a:spcPct val="110000"/>
              </a:lnSpc>
              <a:buFont typeface="Wingdings" panose="05000000000000000000" pitchFamily="2" charset="2"/>
              <a:buChar char="§"/>
            </a:pPr>
            <a:r>
              <a:rPr lang="en-US" dirty="0">
                <a:effectLst/>
              </a:rPr>
              <a:t>Cities and local governments are providers of basic public goods and services–housing, health, education, food systems, water &amp; sanitation</a:t>
            </a:r>
          </a:p>
          <a:p>
            <a:pPr>
              <a:lnSpc>
                <a:spcPct val="110000"/>
              </a:lnSpc>
              <a:buFont typeface="Wingdings" panose="05000000000000000000" pitchFamily="2" charset="2"/>
              <a:buChar char="§"/>
            </a:pPr>
            <a:endParaRPr lang="en-GB" dirty="0">
              <a:effectLst/>
            </a:endParaRPr>
          </a:p>
          <a:p>
            <a:pPr>
              <a:lnSpc>
                <a:spcPct val="110000"/>
              </a:lnSpc>
              <a:buFont typeface="Wingdings" panose="05000000000000000000" pitchFamily="2" charset="2"/>
              <a:buChar char="§"/>
            </a:pPr>
            <a:r>
              <a:rPr lang="en-GB" dirty="0">
                <a:effectLst/>
              </a:rPr>
              <a:t>Hence, VLRs provide a fuller picture of SDG implementation and challenges</a:t>
            </a:r>
          </a:p>
          <a:p>
            <a:pPr>
              <a:lnSpc>
                <a:spcPct val="110000"/>
              </a:lnSpc>
              <a:buFont typeface="Wingdings" panose="05000000000000000000" pitchFamily="2" charset="2"/>
              <a:buChar char="§"/>
            </a:pPr>
            <a:endParaRPr lang="en-GB" dirty="0">
              <a:effectLst/>
            </a:endParaRPr>
          </a:p>
          <a:p>
            <a:pPr>
              <a:lnSpc>
                <a:spcPct val="110000"/>
              </a:lnSpc>
              <a:buFont typeface="Wingdings" panose="05000000000000000000" pitchFamily="2" charset="2"/>
              <a:buChar char="§"/>
            </a:pPr>
            <a:r>
              <a:rPr lang="en-GB" dirty="0">
                <a:effectLst/>
              </a:rPr>
              <a:t>Showcase and bring forward unique but scalable solutions</a:t>
            </a:r>
          </a:p>
          <a:p>
            <a:pPr>
              <a:lnSpc>
                <a:spcPct val="110000"/>
              </a:lnSpc>
              <a:buFont typeface="Wingdings" panose="05000000000000000000" pitchFamily="2" charset="2"/>
              <a:buChar char="§"/>
            </a:pPr>
            <a:endParaRPr lang="en-GB" dirty="0">
              <a:effectLst/>
            </a:endParaRPr>
          </a:p>
          <a:p>
            <a:pPr>
              <a:lnSpc>
                <a:spcPct val="110000"/>
              </a:lnSpc>
              <a:buFont typeface="Wingdings" panose="05000000000000000000" pitchFamily="2" charset="2"/>
              <a:buChar char="§"/>
            </a:pPr>
            <a:r>
              <a:rPr lang="en-GB" dirty="0">
                <a:effectLst/>
              </a:rPr>
              <a:t>Help in assessing and addressing vertical and horizontal inequalities within a country</a:t>
            </a:r>
          </a:p>
          <a:p>
            <a:pPr marL="0" indent="0">
              <a:lnSpc>
                <a:spcPct val="110000"/>
              </a:lnSpc>
              <a:buNone/>
            </a:pPr>
            <a:endParaRPr lang="en-US" dirty="0">
              <a:effectLst/>
            </a:endParaRPr>
          </a:p>
          <a:p>
            <a:pPr>
              <a:lnSpc>
                <a:spcPct val="110000"/>
              </a:lnSpc>
              <a:buFont typeface="Wingdings" panose="05000000000000000000" pitchFamily="2" charset="2"/>
              <a:buChar char="§"/>
            </a:pPr>
            <a:endParaRPr lang="en-US" dirty="0">
              <a:effectLst/>
            </a:endParaRPr>
          </a:p>
        </p:txBody>
      </p:sp>
    </p:spTree>
    <p:extLst>
      <p:ext uri="{BB962C8B-B14F-4D97-AF65-F5344CB8AC3E}">
        <p14:creationId xmlns:p14="http://schemas.microsoft.com/office/powerpoint/2010/main" val="293115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67A1-70A9-4E83-BACC-3DD0834BC2FF}"/>
              </a:ext>
            </a:extLst>
          </p:cNvPr>
          <p:cNvSpPr>
            <a:spLocks noGrp="1"/>
          </p:cNvSpPr>
          <p:nvPr>
            <p:ph type="title"/>
          </p:nvPr>
        </p:nvSpPr>
        <p:spPr>
          <a:xfrm>
            <a:off x="913795" y="609600"/>
            <a:ext cx="10353761" cy="1326321"/>
          </a:xfrm>
        </p:spPr>
        <p:txBody>
          <a:bodyPr>
            <a:normAutofit fontScale="90000"/>
          </a:bodyPr>
          <a:lstStyle/>
          <a:p>
            <a:r>
              <a:rPr lang="en-US" dirty="0"/>
              <a:t>Challenges to Integrating VNRs and VLRs</a:t>
            </a:r>
            <a:br>
              <a:rPr lang="en-US" dirty="0"/>
            </a:br>
            <a:endParaRPr lang="en-US" dirty="0"/>
          </a:p>
        </p:txBody>
      </p:sp>
      <p:sp>
        <p:nvSpPr>
          <p:cNvPr id="3" name="Content Placeholder 2">
            <a:extLst>
              <a:ext uri="{FF2B5EF4-FFF2-40B4-BE49-F238E27FC236}">
                <a16:creationId xmlns:a16="http://schemas.microsoft.com/office/drawing/2014/main" id="{6C84D69D-4D86-4A79-85FC-06E53A5A67DF}"/>
              </a:ext>
            </a:extLst>
          </p:cNvPr>
          <p:cNvSpPr>
            <a:spLocks noGrp="1"/>
          </p:cNvSpPr>
          <p:nvPr>
            <p:ph idx="1"/>
          </p:nvPr>
        </p:nvSpPr>
        <p:spPr>
          <a:xfrm>
            <a:off x="605118" y="1519518"/>
            <a:ext cx="10972799" cy="5082988"/>
          </a:xfrm>
        </p:spPr>
        <p:txBody>
          <a:bodyPr>
            <a:normAutofit/>
          </a:bodyPr>
          <a:lstStyle/>
          <a:p>
            <a:pPr>
              <a:lnSpc>
                <a:spcPct val="110000"/>
              </a:lnSpc>
              <a:buFont typeface="Wingdings" panose="05000000000000000000" pitchFamily="2" charset="2"/>
              <a:buChar char="§"/>
            </a:pPr>
            <a:r>
              <a:rPr lang="en-US" dirty="0">
                <a:effectLst/>
              </a:rPr>
              <a:t>Lack of political will – issues of devolution, provision of technical and financial support to local </a:t>
            </a:r>
            <a:r>
              <a:rPr lang="en-US" dirty="0" err="1">
                <a:effectLst/>
              </a:rPr>
              <a:t>gvts</a:t>
            </a:r>
            <a:r>
              <a:rPr lang="en-US" dirty="0">
                <a:effectLst/>
              </a:rPr>
              <a:t> to implement local SDGs strategies</a:t>
            </a:r>
          </a:p>
          <a:p>
            <a:pPr>
              <a:lnSpc>
                <a:spcPct val="110000"/>
              </a:lnSpc>
              <a:buFont typeface="Wingdings" panose="05000000000000000000" pitchFamily="2" charset="2"/>
              <a:buChar char="§"/>
            </a:pPr>
            <a:endParaRPr lang="en-US" dirty="0">
              <a:effectLst/>
            </a:endParaRPr>
          </a:p>
          <a:p>
            <a:pPr>
              <a:lnSpc>
                <a:spcPct val="110000"/>
              </a:lnSpc>
              <a:buFont typeface="Wingdings" panose="05000000000000000000" pitchFamily="2" charset="2"/>
              <a:buChar char="§"/>
            </a:pPr>
            <a:r>
              <a:rPr lang="en-US" dirty="0">
                <a:effectLst/>
              </a:rPr>
              <a:t>Local capacity constraints for addressing the SDGs and inadequate financial resources</a:t>
            </a:r>
          </a:p>
          <a:p>
            <a:pPr>
              <a:lnSpc>
                <a:spcPct val="110000"/>
              </a:lnSpc>
              <a:buFont typeface="Wingdings" panose="05000000000000000000" pitchFamily="2" charset="2"/>
              <a:buChar char="§"/>
            </a:pPr>
            <a:endParaRPr lang="en-US" dirty="0">
              <a:effectLst/>
            </a:endParaRPr>
          </a:p>
          <a:p>
            <a:pPr>
              <a:lnSpc>
                <a:spcPct val="110000"/>
              </a:lnSpc>
              <a:buFont typeface="Wingdings" panose="05000000000000000000" pitchFamily="2" charset="2"/>
              <a:buChar char="§"/>
            </a:pPr>
            <a:r>
              <a:rPr lang="en-US" dirty="0">
                <a:effectLst/>
              </a:rPr>
              <a:t>Lack of policy coherence and coordination among national and local efforts (VNRs &amp; VLRs)</a:t>
            </a:r>
          </a:p>
          <a:p>
            <a:pPr>
              <a:lnSpc>
                <a:spcPct val="110000"/>
              </a:lnSpc>
              <a:buFont typeface="Wingdings" panose="05000000000000000000" pitchFamily="2" charset="2"/>
              <a:buChar char="§"/>
            </a:pPr>
            <a:endParaRPr lang="en-US" dirty="0">
              <a:effectLst/>
            </a:endParaRPr>
          </a:p>
          <a:p>
            <a:pPr>
              <a:lnSpc>
                <a:spcPct val="110000"/>
              </a:lnSpc>
              <a:buFont typeface="Wingdings" panose="05000000000000000000" pitchFamily="2" charset="2"/>
              <a:buChar char="§"/>
            </a:pPr>
            <a:r>
              <a:rPr lang="en-US" dirty="0">
                <a:effectLst/>
              </a:rPr>
              <a:t>Lack of disaggregated data and capacities to perform subnational monitoring</a:t>
            </a:r>
          </a:p>
          <a:p>
            <a:pPr>
              <a:lnSpc>
                <a:spcPct val="110000"/>
              </a:lnSpc>
              <a:buFont typeface="Wingdings" panose="05000000000000000000" pitchFamily="2" charset="2"/>
              <a:buChar char="§"/>
            </a:pPr>
            <a:endParaRPr lang="en-US" dirty="0">
              <a:effectLst/>
            </a:endParaRPr>
          </a:p>
          <a:p>
            <a:pPr>
              <a:lnSpc>
                <a:spcPct val="110000"/>
              </a:lnSpc>
              <a:buFont typeface="Wingdings" panose="05000000000000000000" pitchFamily="2" charset="2"/>
              <a:buChar char="§"/>
            </a:pPr>
            <a:r>
              <a:rPr lang="en-US" dirty="0">
                <a:effectLst/>
              </a:rPr>
              <a:t>Limited awareness of the SDGs and stakeholder consultations at the subnational levels</a:t>
            </a:r>
          </a:p>
          <a:p>
            <a:pPr>
              <a:lnSpc>
                <a:spcPct val="110000"/>
              </a:lnSpc>
              <a:buFont typeface="Wingdings" panose="05000000000000000000" pitchFamily="2" charset="2"/>
              <a:buChar char="§"/>
            </a:pPr>
            <a:endParaRPr lang="en-US" dirty="0">
              <a:effectLst/>
            </a:endParaRPr>
          </a:p>
          <a:p>
            <a:pPr>
              <a:lnSpc>
                <a:spcPct val="110000"/>
              </a:lnSpc>
              <a:buFont typeface="Wingdings" panose="05000000000000000000" pitchFamily="2" charset="2"/>
              <a:buChar char="§"/>
            </a:pPr>
            <a:endParaRPr lang="en-US" dirty="0">
              <a:effectLst/>
            </a:endParaRPr>
          </a:p>
        </p:txBody>
      </p:sp>
    </p:spTree>
    <p:extLst>
      <p:ext uri="{BB962C8B-B14F-4D97-AF65-F5344CB8AC3E}">
        <p14:creationId xmlns:p14="http://schemas.microsoft.com/office/powerpoint/2010/main" val="1338161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C052280-388E-4151-A1EB-5236D4FCC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561CA3-214F-4BEF-A5E0-798F0853FBFB}"/>
              </a:ext>
            </a:extLst>
          </p:cNvPr>
          <p:cNvSpPr>
            <a:spLocks noGrp="1"/>
          </p:cNvSpPr>
          <p:nvPr>
            <p:ph type="title"/>
          </p:nvPr>
        </p:nvSpPr>
        <p:spPr>
          <a:xfrm>
            <a:off x="913796" y="927100"/>
            <a:ext cx="3418766" cy="4616450"/>
          </a:xfrm>
        </p:spPr>
        <p:txBody>
          <a:bodyPr>
            <a:normAutofit/>
          </a:bodyPr>
          <a:lstStyle/>
          <a:p>
            <a:r>
              <a:rPr lang="en-US" sz="2600" dirty="0"/>
              <a:t>DESA</a:t>
            </a:r>
            <a:br>
              <a:rPr lang="en-US" sz="2600" dirty="0"/>
            </a:br>
            <a:r>
              <a:rPr lang="en-US" sz="2600" dirty="0"/>
              <a:t>Capacity building</a:t>
            </a:r>
            <a:br>
              <a:rPr lang="en-US" sz="2600" dirty="0"/>
            </a:br>
            <a:br>
              <a:rPr lang="en-US" sz="2600" dirty="0"/>
            </a:br>
            <a:endParaRPr lang="en-US" sz="1800" dirty="0"/>
          </a:p>
        </p:txBody>
      </p:sp>
      <p:cxnSp>
        <p:nvCxnSpPr>
          <p:cNvPr id="10" name="Straight Connector 9">
            <a:extLst>
              <a:ext uri="{FF2B5EF4-FFF2-40B4-BE49-F238E27FC236}">
                <a16:creationId xmlns:a16="http://schemas.microsoft.com/office/drawing/2014/main" id="{744251C3-E720-4363-8AF0-20AD319374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301359"/>
            <a:ext cx="0" cy="1911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1C0D2B-055B-4FED-87B0-A741A1B9A60B}"/>
              </a:ext>
            </a:extLst>
          </p:cNvPr>
          <p:cNvSpPr>
            <a:spLocks noGrp="1"/>
          </p:cNvSpPr>
          <p:nvPr>
            <p:ph idx="1"/>
          </p:nvPr>
        </p:nvSpPr>
        <p:spPr>
          <a:xfrm>
            <a:off x="4853357" y="971549"/>
            <a:ext cx="7153109" cy="5335122"/>
          </a:xfrm>
        </p:spPr>
        <p:txBody>
          <a:bodyPr anchor="ctr">
            <a:normAutofit/>
          </a:bodyPr>
          <a:lstStyle/>
          <a:p>
            <a:endParaRPr lang="en-US" dirty="0"/>
          </a:p>
          <a:p>
            <a:r>
              <a:rPr lang="en-US" dirty="0"/>
              <a:t>Global peer learning workshops for cities and regions</a:t>
            </a:r>
          </a:p>
          <a:p>
            <a:r>
              <a:rPr lang="en-US" dirty="0"/>
              <a:t>Voluntary Local Review Series:</a:t>
            </a:r>
          </a:p>
          <a:p>
            <a:pPr marL="0" indent="0">
              <a:buNone/>
            </a:pPr>
            <a:r>
              <a:rPr lang="en-US" dirty="0"/>
              <a:t>	Stakeholder engagement</a:t>
            </a:r>
          </a:p>
          <a:p>
            <a:pPr marL="0" indent="0">
              <a:buNone/>
            </a:pPr>
            <a:r>
              <a:rPr lang="en-US" dirty="0"/>
              <a:t>	Integrating the SDGs into strategies, plans and 	budgets</a:t>
            </a:r>
          </a:p>
          <a:p>
            <a:pPr marL="0" indent="0">
              <a:buNone/>
            </a:pPr>
            <a:r>
              <a:rPr lang="en-US" dirty="0"/>
              <a:t>	Monitoring, data and indicators</a:t>
            </a:r>
          </a:p>
          <a:p>
            <a:r>
              <a:rPr lang="en-US" dirty="0"/>
              <a:t>SDGs as a shared language for peer learning</a:t>
            </a:r>
          </a:p>
          <a:p>
            <a:r>
              <a:rPr lang="en-US" dirty="0"/>
              <a:t>Targeted support to individual Governments and cities</a:t>
            </a:r>
          </a:p>
          <a:p>
            <a:r>
              <a:rPr lang="en-US" dirty="0"/>
              <a:t>DESA capacity building support is demand driven</a:t>
            </a:r>
          </a:p>
        </p:txBody>
      </p:sp>
    </p:spTree>
    <p:extLst>
      <p:ext uri="{BB962C8B-B14F-4D97-AF65-F5344CB8AC3E}">
        <p14:creationId xmlns:p14="http://schemas.microsoft.com/office/powerpoint/2010/main" val="29988027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E7F21911161940AE65962A8E75FD0D" ma:contentTypeVersion="13" ma:contentTypeDescription="Create a new document." ma:contentTypeScope="" ma:versionID="d523f20c186f58c32befcbf390f7ca68">
  <xsd:schema xmlns:xsd="http://www.w3.org/2001/XMLSchema" xmlns:xs="http://www.w3.org/2001/XMLSchema" xmlns:p="http://schemas.microsoft.com/office/2006/metadata/properties" xmlns:ns3="d114b01d-ae01-4749-b845-9d88e7ef5c0e" xmlns:ns4="f2d2d782-0088-4826-96df-71eba56e6d2e" targetNamespace="http://schemas.microsoft.com/office/2006/metadata/properties" ma:root="true" ma:fieldsID="585c1d03ab97354abe7a2b7a95077312" ns3:_="" ns4:_="">
    <xsd:import namespace="d114b01d-ae01-4749-b845-9d88e7ef5c0e"/>
    <xsd:import namespace="f2d2d782-0088-4826-96df-71eba56e6d2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14b01d-ae01-4749-b845-9d88e7ef5c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d2d782-0088-4826-96df-71eba56e6d2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4AEE2A-6ECF-49EA-9A39-CAC555865C6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f2d2d782-0088-4826-96df-71eba56e6d2e"/>
    <ds:schemaRef ds:uri="d114b01d-ae01-4749-b845-9d88e7ef5c0e"/>
    <ds:schemaRef ds:uri="http://www.w3.org/XML/1998/namespace"/>
  </ds:schemaRefs>
</ds:datastoreItem>
</file>

<file path=customXml/itemProps2.xml><?xml version="1.0" encoding="utf-8"?>
<ds:datastoreItem xmlns:ds="http://schemas.openxmlformats.org/officeDocument/2006/customXml" ds:itemID="{5232573C-3993-4497-AF4E-8A87230C4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14b01d-ae01-4749-b845-9d88e7ef5c0e"/>
    <ds:schemaRef ds:uri="f2d2d782-0088-4826-96df-71eba56e6d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7782D7-8A9A-4AB2-90F5-119264EB59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1844</TotalTime>
  <Words>836</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Calibri</vt:lpstr>
      <vt:lpstr>Rockwell</vt:lpstr>
      <vt:lpstr>Wingdings</vt:lpstr>
      <vt:lpstr>Damask</vt:lpstr>
      <vt:lpstr>Local and Regional Implementation of SDGs: benefits of Voluntary Local Reviews </vt:lpstr>
      <vt:lpstr>Progress implementing the sdgs </vt:lpstr>
      <vt:lpstr>VLRs/VLRs and the Global monitoring framework</vt:lpstr>
      <vt:lpstr>DESA Global Guiding Elements for VLRs</vt:lpstr>
      <vt:lpstr>Connecting VNRs with VLRs</vt:lpstr>
      <vt:lpstr>Connecting VNRs with VLRs</vt:lpstr>
      <vt:lpstr>Connecting VNRs with VLRs, cont’d</vt:lpstr>
      <vt:lpstr>Challenges to Integrating VNRs and VLRs </vt:lpstr>
      <vt:lpstr>DESA Capacity building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Voluntary Local Reviews</dc:title>
  <dc:creator>Riina Jussila</dc:creator>
  <cp:lastModifiedBy>Benedicte Francoise Niviere</cp:lastModifiedBy>
  <cp:revision>10</cp:revision>
  <dcterms:created xsi:type="dcterms:W3CDTF">2021-02-15T16:05:23Z</dcterms:created>
  <dcterms:modified xsi:type="dcterms:W3CDTF">2022-04-14T16:08:24Z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0x0101008EE7F21911161940AE65962A8E75FD0D</vt:lpwstr>
  </property>
</Properties>
</file>