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9" r:id="rId4"/>
    <p:sldId id="261" r:id="rId5"/>
    <p:sldId id="277" r:id="rId6"/>
    <p:sldId id="263" r:id="rId7"/>
    <p:sldId id="264" r:id="rId8"/>
    <p:sldId id="266" r:id="rId9"/>
    <p:sldId id="268" r:id="rId10"/>
    <p:sldId id="271" r:id="rId11"/>
    <p:sldId id="273" r:id="rId12"/>
    <p:sldId id="275" r:id="rId13"/>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1F5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1" i="0">
                <a:solidFill>
                  <a:srgbClr val="001F5F"/>
                </a:solidFill>
                <a:latin typeface="Carlito"/>
                <a:cs typeface="Carlito"/>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1F5F"/>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1F5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02182" y="286842"/>
            <a:ext cx="10448798" cy="69372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02384" y="176606"/>
            <a:ext cx="9587230" cy="1183640"/>
          </a:xfrm>
          <a:prstGeom prst="rect">
            <a:avLst/>
          </a:prstGeom>
        </p:spPr>
        <p:txBody>
          <a:bodyPr wrap="square" lIns="0" tIns="0" rIns="0" bIns="0">
            <a:spAutoFit/>
          </a:bodyPr>
          <a:lstStyle>
            <a:lvl1pPr>
              <a:defRPr sz="4000" b="0" i="0">
                <a:solidFill>
                  <a:srgbClr val="001F5F"/>
                </a:solidFill>
                <a:latin typeface="Arial"/>
                <a:cs typeface="Arial"/>
              </a:defRPr>
            </a:lvl1pPr>
          </a:lstStyle>
          <a:p>
            <a:endParaRPr/>
          </a:p>
        </p:txBody>
      </p:sp>
      <p:sp>
        <p:nvSpPr>
          <p:cNvPr id="3" name="Holder 3"/>
          <p:cNvSpPr>
            <a:spLocks noGrp="1"/>
          </p:cNvSpPr>
          <p:nvPr>
            <p:ph type="body" idx="1"/>
          </p:nvPr>
        </p:nvSpPr>
        <p:spPr>
          <a:xfrm>
            <a:off x="420877" y="1770659"/>
            <a:ext cx="11350244" cy="4736465"/>
          </a:xfrm>
          <a:prstGeom prst="rect">
            <a:avLst/>
          </a:prstGeom>
        </p:spPr>
        <p:txBody>
          <a:bodyPr wrap="square" lIns="0" tIns="0" rIns="0" bIns="0">
            <a:spAutoFit/>
          </a:bodyPr>
          <a:lstStyle>
            <a:lvl1pPr>
              <a:defRPr sz="2800" b="1" i="0">
                <a:solidFill>
                  <a:srgbClr val="001F5F"/>
                </a:solidFill>
                <a:latin typeface="Carlito"/>
                <a:cs typeface="Carlito"/>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4/14/2022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sustainabledevelopment.un.org/content/documents/27174VNR_2022_Djibouti_Lette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 name="object 57"/>
          <p:cNvSpPr txBox="1"/>
          <p:nvPr/>
        </p:nvSpPr>
        <p:spPr>
          <a:xfrm>
            <a:off x="3150870" y="5619157"/>
            <a:ext cx="5886450" cy="506549"/>
          </a:xfrm>
          <a:prstGeom prst="rect">
            <a:avLst/>
          </a:prstGeom>
        </p:spPr>
        <p:txBody>
          <a:bodyPr vert="horz" wrap="square" lIns="0" tIns="74930" rIns="0" bIns="0" rtlCol="0">
            <a:spAutoFit/>
          </a:bodyPr>
          <a:lstStyle/>
          <a:p>
            <a:pPr marL="5715" algn="ctr">
              <a:lnSpc>
                <a:spcPct val="100000"/>
              </a:lnSpc>
              <a:spcBef>
                <a:spcPts val="620"/>
              </a:spcBef>
            </a:pPr>
            <a:r>
              <a:rPr lang="fr-FR" sz="2400" b="1" spc="-10" dirty="0">
                <a:solidFill>
                  <a:schemeClr val="accent3">
                    <a:lumMod val="75000"/>
                  </a:schemeClr>
                </a:solidFill>
                <a:latin typeface="Bookman Old Style" pitchFamily="18" charset="0"/>
                <a:cs typeface="Times New Roman" pitchFamily="18" charset="0"/>
              </a:rPr>
              <a:t>ABUJA</a:t>
            </a:r>
            <a:r>
              <a:rPr sz="2400" b="1" spc="-5" dirty="0">
                <a:solidFill>
                  <a:schemeClr val="accent3">
                    <a:lumMod val="75000"/>
                  </a:schemeClr>
                </a:solidFill>
                <a:latin typeface="Bookman Old Style" pitchFamily="18" charset="0"/>
                <a:cs typeface="Times New Roman" pitchFamily="18" charset="0"/>
              </a:rPr>
              <a:t>, </a:t>
            </a:r>
            <a:r>
              <a:rPr lang="fr-FR" sz="2800" b="1" i="1" spc="-5" dirty="0">
                <a:solidFill>
                  <a:schemeClr val="accent3">
                    <a:lumMod val="75000"/>
                  </a:schemeClr>
                </a:solidFill>
                <a:latin typeface="Bookman Old Style" pitchFamily="18" charset="0"/>
                <a:cs typeface="Times New Roman" pitchFamily="18" charset="0"/>
              </a:rPr>
              <a:t>27</a:t>
            </a:r>
            <a:r>
              <a:rPr sz="2800" b="1" i="1" spc="-5" dirty="0">
                <a:solidFill>
                  <a:schemeClr val="accent3">
                    <a:lumMod val="75000"/>
                  </a:schemeClr>
                </a:solidFill>
                <a:latin typeface="Bookman Old Style" pitchFamily="18" charset="0"/>
                <a:cs typeface="Times New Roman" pitchFamily="18" charset="0"/>
              </a:rPr>
              <a:t> </a:t>
            </a:r>
            <a:r>
              <a:rPr sz="2250" b="1" i="1" spc="-15" dirty="0">
                <a:solidFill>
                  <a:schemeClr val="accent3">
                    <a:lumMod val="75000"/>
                  </a:schemeClr>
                </a:solidFill>
                <a:latin typeface="Bookman Old Style" pitchFamily="18" charset="0"/>
                <a:cs typeface="Times New Roman" pitchFamily="18" charset="0"/>
              </a:rPr>
              <a:t>MARS</a:t>
            </a:r>
            <a:r>
              <a:rPr sz="2250" b="1" i="1" spc="170" dirty="0">
                <a:solidFill>
                  <a:schemeClr val="accent3">
                    <a:lumMod val="75000"/>
                  </a:schemeClr>
                </a:solidFill>
                <a:latin typeface="Bookman Old Style" pitchFamily="18" charset="0"/>
                <a:cs typeface="Times New Roman" pitchFamily="18" charset="0"/>
              </a:rPr>
              <a:t> </a:t>
            </a:r>
            <a:r>
              <a:rPr sz="2800" b="1" i="1" spc="-10" dirty="0">
                <a:solidFill>
                  <a:schemeClr val="accent3">
                    <a:lumMod val="75000"/>
                  </a:schemeClr>
                </a:solidFill>
                <a:latin typeface="Bookman Old Style" pitchFamily="18" charset="0"/>
                <a:cs typeface="Times New Roman" pitchFamily="18" charset="0"/>
              </a:rPr>
              <a:t>2022</a:t>
            </a:r>
            <a:endParaRPr sz="2800" dirty="0">
              <a:solidFill>
                <a:schemeClr val="accent3">
                  <a:lumMod val="75000"/>
                </a:schemeClr>
              </a:solidFill>
              <a:latin typeface="Bookman Old Style" pitchFamily="18" charset="0"/>
              <a:cs typeface="Times New Roman" pitchFamily="18" charset="0"/>
            </a:endParaRPr>
          </a:p>
        </p:txBody>
      </p:sp>
      <p:sp>
        <p:nvSpPr>
          <p:cNvPr id="58" name="object 58"/>
          <p:cNvSpPr/>
          <p:nvPr/>
        </p:nvSpPr>
        <p:spPr>
          <a:xfrm>
            <a:off x="85343" y="3529584"/>
            <a:ext cx="12035028" cy="1982689"/>
          </a:xfrm>
          <a:prstGeom prst="rect">
            <a:avLst/>
          </a:prstGeom>
          <a:blipFill>
            <a:blip r:embed="rId2" cstate="print"/>
            <a:stretch>
              <a:fillRect/>
            </a:stretch>
          </a:blipFill>
        </p:spPr>
        <p:txBody>
          <a:bodyPr wrap="square" lIns="0" tIns="0" rIns="0" bIns="0" rtlCol="0"/>
          <a:lstStyle/>
          <a:p>
            <a:endParaRPr/>
          </a:p>
        </p:txBody>
      </p:sp>
      <p:sp>
        <p:nvSpPr>
          <p:cNvPr id="20481" name="Rectangle 1"/>
          <p:cNvSpPr>
            <a:spLocks noChangeArrowheads="1"/>
          </p:cNvSpPr>
          <p:nvPr/>
        </p:nvSpPr>
        <p:spPr bwMode="auto">
          <a:xfrm>
            <a:off x="1219200" y="1132305"/>
            <a:ext cx="9448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fr-FR" sz="2800" b="1" dirty="0">
                <a:solidFill>
                  <a:schemeClr val="accent3">
                    <a:lumMod val="75000"/>
                  </a:schemeClr>
                </a:solidFill>
                <a:latin typeface="Bookman Old Style" pitchFamily="18" charset="0"/>
                <a:cs typeface="Times New Roman" pitchFamily="18" charset="0"/>
              </a:rPr>
              <a:t>Atelier de renforcement des capacités de l’UA sur les examens nationaux volontaires de l’Afrique en vue du Forum politique de haut niveau (FPHN) 2022 et de l’appropriation de l’Agenda 2063 par les pays </a:t>
            </a:r>
            <a:endParaRPr lang="en-US" sz="2800" dirty="0">
              <a:solidFill>
                <a:schemeClr val="accent3">
                  <a:lumMod val="75000"/>
                </a:schemeClr>
              </a:solidFill>
              <a:latin typeface="Bookman Old Style" pitchFamily="18" charset="0"/>
              <a:cs typeface="Times New Roman" pitchFamily="18" charset="0"/>
            </a:endParaRPr>
          </a:p>
        </p:txBody>
      </p:sp>
      <p:pic>
        <p:nvPicPr>
          <p:cNvPr id="64" name="Image 63" descr="C:\Users\User\Downloads\Logo MEFI Officiel.png"/>
          <p:cNvPicPr/>
          <p:nvPr/>
        </p:nvPicPr>
        <p:blipFill>
          <a:blip r:embed="rId3" cstate="print"/>
          <a:srcRect/>
          <a:stretch>
            <a:fillRect/>
          </a:stretch>
        </p:blipFill>
        <p:spPr bwMode="auto">
          <a:xfrm>
            <a:off x="10515600" y="304800"/>
            <a:ext cx="1084385" cy="855785"/>
          </a:xfrm>
          <a:prstGeom prst="rect">
            <a:avLst/>
          </a:prstGeom>
          <a:noFill/>
          <a:ln w="9525">
            <a:noFill/>
            <a:miter lim="800000"/>
            <a:headEnd/>
            <a:tailEnd/>
          </a:ln>
        </p:spPr>
      </p:pic>
      <p:pic>
        <p:nvPicPr>
          <p:cNvPr id="20483" name="Picture 3" descr="Toutes les images"/>
          <p:cNvPicPr>
            <a:picLocks noChangeAspect="1" noChangeArrowheads="1"/>
          </p:cNvPicPr>
          <p:nvPr/>
        </p:nvPicPr>
        <p:blipFill>
          <a:blip r:embed="rId4" cstate="print"/>
          <a:srcRect/>
          <a:stretch>
            <a:fillRect/>
          </a:stretch>
        </p:blipFill>
        <p:spPr bwMode="auto">
          <a:xfrm>
            <a:off x="228601" y="228600"/>
            <a:ext cx="1371600" cy="838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1" y="457200"/>
            <a:ext cx="9598406" cy="548035"/>
          </a:xfrm>
          <a:prstGeom prst="rect">
            <a:avLst/>
          </a:prstGeom>
        </p:spPr>
        <p:txBody>
          <a:bodyPr vert="horz" wrap="square" lIns="0" tIns="12065" rIns="0" bIns="0" rtlCol="0">
            <a:spAutoFit/>
          </a:bodyPr>
          <a:lstStyle/>
          <a:p>
            <a:pPr algn="l">
              <a:lnSpc>
                <a:spcPts val="4560"/>
              </a:lnSpc>
              <a:spcBef>
                <a:spcPts val="95"/>
              </a:spcBef>
            </a:pPr>
            <a:r>
              <a:rPr lang="fr-FR" sz="3200" spc="-720" dirty="0">
                <a:solidFill>
                  <a:schemeClr val="tx2">
                    <a:lumMod val="60000"/>
                    <a:lumOff val="40000"/>
                  </a:schemeClr>
                </a:solidFill>
              </a:rPr>
              <a:t>5.    </a:t>
            </a:r>
            <a:r>
              <a:rPr sz="3200" spc="-720" dirty="0">
                <a:solidFill>
                  <a:schemeClr val="tx2">
                    <a:lumMod val="60000"/>
                    <a:lumOff val="40000"/>
                  </a:schemeClr>
                </a:solidFill>
              </a:rPr>
              <a:t>ETAT</a:t>
            </a:r>
            <a:r>
              <a:rPr lang="fr-FR" sz="3200" spc="-720" dirty="0">
                <a:solidFill>
                  <a:schemeClr val="tx2">
                    <a:lumMod val="60000"/>
                    <a:lumOff val="40000"/>
                  </a:schemeClr>
                </a:solidFill>
              </a:rPr>
              <a:t> </a:t>
            </a:r>
            <a:r>
              <a:rPr sz="3200" spc="-720" dirty="0">
                <a:solidFill>
                  <a:schemeClr val="tx2">
                    <a:lumMod val="60000"/>
                    <a:lumOff val="40000"/>
                  </a:schemeClr>
                </a:solidFill>
              </a:rPr>
              <a:t> </a:t>
            </a:r>
            <a:r>
              <a:rPr lang="fr-FR" sz="3200" spc="-720" dirty="0">
                <a:solidFill>
                  <a:schemeClr val="tx2">
                    <a:lumMod val="60000"/>
                    <a:lumOff val="40000"/>
                  </a:schemeClr>
                </a:solidFill>
              </a:rPr>
              <a:t>  </a:t>
            </a:r>
            <a:r>
              <a:rPr sz="3200" spc="-535" dirty="0">
                <a:solidFill>
                  <a:schemeClr val="tx2">
                    <a:lumMod val="60000"/>
                    <a:lumOff val="40000"/>
                  </a:schemeClr>
                </a:solidFill>
              </a:rPr>
              <a:t>AVANCEMENT </a:t>
            </a:r>
            <a:r>
              <a:rPr lang="fr-FR" sz="3200" spc="-535" dirty="0">
                <a:solidFill>
                  <a:schemeClr val="tx2">
                    <a:lumMod val="60000"/>
                    <a:lumOff val="40000"/>
                  </a:schemeClr>
                </a:solidFill>
              </a:rPr>
              <a:t>  </a:t>
            </a:r>
            <a:r>
              <a:rPr sz="3200" spc="-610" dirty="0">
                <a:solidFill>
                  <a:schemeClr val="tx2">
                    <a:lumMod val="60000"/>
                    <a:lumOff val="40000"/>
                  </a:schemeClr>
                </a:solidFill>
              </a:rPr>
              <a:t>DE</a:t>
            </a:r>
            <a:r>
              <a:rPr lang="fr-FR" sz="3200" spc="-610" dirty="0">
                <a:solidFill>
                  <a:schemeClr val="tx2">
                    <a:lumMod val="60000"/>
                    <a:lumOff val="40000"/>
                  </a:schemeClr>
                </a:solidFill>
              </a:rPr>
              <a:t>   </a:t>
            </a:r>
            <a:r>
              <a:rPr sz="3200" spc="-610" dirty="0">
                <a:solidFill>
                  <a:schemeClr val="tx2">
                    <a:lumMod val="60000"/>
                    <a:lumOff val="40000"/>
                  </a:schemeClr>
                </a:solidFill>
              </a:rPr>
              <a:t> </a:t>
            </a:r>
            <a:r>
              <a:rPr sz="3200" spc="-495" dirty="0">
                <a:solidFill>
                  <a:schemeClr val="tx2">
                    <a:lumMod val="60000"/>
                    <a:lumOff val="40000"/>
                  </a:schemeClr>
                </a:solidFill>
              </a:rPr>
              <a:t>LA</a:t>
            </a:r>
            <a:r>
              <a:rPr sz="3200" spc="-770" dirty="0">
                <a:solidFill>
                  <a:schemeClr val="tx2">
                    <a:lumMod val="60000"/>
                    <a:lumOff val="40000"/>
                  </a:schemeClr>
                </a:solidFill>
              </a:rPr>
              <a:t> </a:t>
            </a:r>
            <a:r>
              <a:rPr lang="fr-FR" sz="3200" spc="-770" dirty="0">
                <a:solidFill>
                  <a:schemeClr val="tx2">
                    <a:lumMod val="60000"/>
                    <a:lumOff val="40000"/>
                  </a:schemeClr>
                </a:solidFill>
              </a:rPr>
              <a:t>   </a:t>
            </a:r>
            <a:r>
              <a:rPr sz="3200" spc="-620" dirty="0">
                <a:solidFill>
                  <a:schemeClr val="tx2">
                    <a:lumMod val="60000"/>
                    <a:lumOff val="40000"/>
                  </a:schemeClr>
                </a:solidFill>
              </a:rPr>
              <a:t>PRÉPARATION</a:t>
            </a:r>
            <a:r>
              <a:rPr lang="fr-FR" sz="3200" spc="-620" dirty="0">
                <a:solidFill>
                  <a:schemeClr val="tx2">
                    <a:lumMod val="60000"/>
                    <a:lumOff val="40000"/>
                  </a:schemeClr>
                </a:solidFill>
              </a:rPr>
              <a:t>  </a:t>
            </a:r>
            <a:r>
              <a:rPr sz="3200" spc="-610" dirty="0">
                <a:solidFill>
                  <a:schemeClr val="tx2">
                    <a:lumMod val="60000"/>
                    <a:lumOff val="40000"/>
                  </a:schemeClr>
                </a:solidFill>
              </a:rPr>
              <a:t>DE </a:t>
            </a:r>
            <a:r>
              <a:rPr lang="fr-FR" sz="3200" spc="-610" dirty="0">
                <a:solidFill>
                  <a:schemeClr val="tx2">
                    <a:lumMod val="60000"/>
                    <a:lumOff val="40000"/>
                  </a:schemeClr>
                </a:solidFill>
              </a:rPr>
              <a:t>   </a:t>
            </a:r>
            <a:r>
              <a:rPr sz="3200" spc="-475" dirty="0">
                <a:solidFill>
                  <a:schemeClr val="tx2">
                    <a:lumMod val="60000"/>
                    <a:lumOff val="40000"/>
                  </a:schemeClr>
                </a:solidFill>
              </a:rPr>
              <a:t>L’</a:t>
            </a:r>
            <a:r>
              <a:rPr lang="fr-FR" sz="3200" spc="-475" dirty="0">
                <a:solidFill>
                  <a:schemeClr val="tx2">
                    <a:lumMod val="60000"/>
                    <a:lumOff val="40000"/>
                  </a:schemeClr>
                </a:solidFill>
              </a:rPr>
              <a:t> </a:t>
            </a:r>
            <a:r>
              <a:rPr sz="3200" spc="-475" dirty="0">
                <a:solidFill>
                  <a:schemeClr val="tx2">
                    <a:lumMod val="60000"/>
                    <a:lumOff val="40000"/>
                  </a:schemeClr>
                </a:solidFill>
              </a:rPr>
              <a:t>ENV</a:t>
            </a:r>
            <a:r>
              <a:rPr lang="fr-FR" sz="3200" spc="-475" dirty="0">
                <a:solidFill>
                  <a:schemeClr val="tx2">
                    <a:lumMod val="60000"/>
                    <a:lumOff val="40000"/>
                  </a:schemeClr>
                </a:solidFill>
              </a:rPr>
              <a:t>  </a:t>
            </a:r>
            <a:r>
              <a:rPr sz="3200" spc="-475" dirty="0">
                <a:solidFill>
                  <a:schemeClr val="tx2">
                    <a:lumMod val="60000"/>
                    <a:lumOff val="40000"/>
                  </a:schemeClr>
                </a:solidFill>
              </a:rPr>
              <a:t> </a:t>
            </a:r>
            <a:endParaRPr sz="3200" spc="-135" dirty="0">
              <a:solidFill>
                <a:schemeClr val="tx2">
                  <a:lumMod val="60000"/>
                  <a:lumOff val="40000"/>
                </a:schemeClr>
              </a:solidFill>
            </a:endParaRPr>
          </a:p>
        </p:txBody>
      </p:sp>
      <p:sp>
        <p:nvSpPr>
          <p:cNvPr id="3" name="object 3"/>
          <p:cNvSpPr txBox="1"/>
          <p:nvPr/>
        </p:nvSpPr>
        <p:spPr>
          <a:xfrm>
            <a:off x="449072" y="1676400"/>
            <a:ext cx="11021060" cy="4521751"/>
          </a:xfrm>
          <a:prstGeom prst="rect">
            <a:avLst/>
          </a:prstGeom>
        </p:spPr>
        <p:txBody>
          <a:bodyPr vert="horz" wrap="square" lIns="0" tIns="12700" rIns="0" bIns="0" rtlCol="0">
            <a:spAutoFit/>
          </a:bodyPr>
          <a:lstStyle/>
          <a:p>
            <a:pPr marL="241300" marR="5080" indent="-228600" algn="just">
              <a:lnSpc>
                <a:spcPct val="100000"/>
              </a:lnSpc>
              <a:spcBef>
                <a:spcPts val="100"/>
              </a:spcBef>
              <a:buSzPct val="95833"/>
              <a:buFont typeface="Wingdings"/>
              <a:buChar char=""/>
              <a:tabLst>
                <a:tab pos="255904" algn="l"/>
              </a:tabLst>
            </a:pPr>
            <a:r>
              <a:rPr sz="2100" b="1" spc="-15" dirty="0">
                <a:solidFill>
                  <a:srgbClr val="001F5F"/>
                </a:solidFill>
                <a:latin typeface="Carlito"/>
                <a:cs typeface="Carlito"/>
              </a:rPr>
              <a:t>Rencontres avec </a:t>
            </a:r>
            <a:r>
              <a:rPr sz="2100" b="1" dirty="0">
                <a:solidFill>
                  <a:srgbClr val="001F5F"/>
                </a:solidFill>
                <a:latin typeface="Carlito"/>
                <a:cs typeface="Carlito"/>
              </a:rPr>
              <a:t>les SG </a:t>
            </a:r>
            <a:r>
              <a:rPr sz="2100" b="1" spc="-5" dirty="0">
                <a:solidFill>
                  <a:srgbClr val="001F5F"/>
                </a:solidFill>
                <a:latin typeface="Carlito"/>
                <a:cs typeface="Carlito"/>
              </a:rPr>
              <a:t>et </a:t>
            </a:r>
            <a:r>
              <a:rPr sz="2100" b="1" dirty="0">
                <a:solidFill>
                  <a:srgbClr val="001F5F"/>
                </a:solidFill>
                <a:latin typeface="Carlito"/>
                <a:cs typeface="Carlito"/>
              </a:rPr>
              <a:t>ou les </a:t>
            </a:r>
            <a:r>
              <a:rPr sz="2100" b="1" spc="-15" dirty="0">
                <a:solidFill>
                  <a:srgbClr val="001F5F"/>
                </a:solidFill>
                <a:latin typeface="Carlito"/>
                <a:cs typeface="Carlito"/>
              </a:rPr>
              <a:t>Points </a:t>
            </a:r>
            <a:r>
              <a:rPr sz="2100" b="1" spc="-5" dirty="0">
                <a:solidFill>
                  <a:srgbClr val="001F5F"/>
                </a:solidFill>
                <a:latin typeface="Carlito"/>
                <a:cs typeface="Carlito"/>
              </a:rPr>
              <a:t>Focaux </a:t>
            </a:r>
            <a:r>
              <a:rPr sz="2100" b="1" dirty="0">
                <a:solidFill>
                  <a:srgbClr val="001F5F"/>
                </a:solidFill>
                <a:latin typeface="Carlito"/>
                <a:cs typeface="Carlito"/>
              </a:rPr>
              <a:t>des </a:t>
            </a:r>
            <a:r>
              <a:rPr sz="2100" b="1" spc="-5" dirty="0">
                <a:solidFill>
                  <a:srgbClr val="001F5F"/>
                </a:solidFill>
                <a:latin typeface="Carlito"/>
                <a:cs typeface="Carlito"/>
              </a:rPr>
              <a:t>départements concernés </a:t>
            </a:r>
            <a:r>
              <a:rPr sz="2100" b="1" dirty="0">
                <a:solidFill>
                  <a:srgbClr val="001F5F"/>
                </a:solidFill>
                <a:latin typeface="Carlito"/>
                <a:cs typeface="Carlito"/>
              </a:rPr>
              <a:t>par les  </a:t>
            </a:r>
            <a:r>
              <a:rPr sz="2100" b="1" spc="-5" dirty="0">
                <a:solidFill>
                  <a:srgbClr val="001F5F"/>
                </a:solidFill>
                <a:latin typeface="Carlito"/>
                <a:cs typeface="Carlito"/>
              </a:rPr>
              <a:t>cinq ODD </a:t>
            </a:r>
            <a:r>
              <a:rPr sz="2100" b="1" spc="-10" dirty="0">
                <a:solidFill>
                  <a:srgbClr val="001F5F"/>
                </a:solidFill>
                <a:latin typeface="Carlito"/>
                <a:cs typeface="Carlito"/>
              </a:rPr>
              <a:t>prioritaires </a:t>
            </a:r>
            <a:r>
              <a:rPr sz="2100" b="1" spc="-5" dirty="0">
                <a:solidFill>
                  <a:srgbClr val="001F5F"/>
                </a:solidFill>
                <a:latin typeface="Carlito"/>
                <a:cs typeface="Carlito"/>
              </a:rPr>
              <a:t>choisis </a:t>
            </a:r>
            <a:r>
              <a:rPr sz="2100" b="1" dirty="0">
                <a:solidFill>
                  <a:srgbClr val="001F5F"/>
                </a:solidFill>
                <a:latin typeface="Carlito"/>
                <a:cs typeface="Carlito"/>
              </a:rPr>
              <a:t>par </a:t>
            </a:r>
            <a:r>
              <a:rPr sz="2100" b="1" spc="-5" dirty="0">
                <a:solidFill>
                  <a:srgbClr val="001F5F"/>
                </a:solidFill>
                <a:latin typeface="Carlito"/>
                <a:cs typeface="Carlito"/>
              </a:rPr>
              <a:t>Djibouti, </a:t>
            </a:r>
            <a:r>
              <a:rPr sz="2100" b="1" dirty="0">
                <a:solidFill>
                  <a:srgbClr val="001F5F"/>
                </a:solidFill>
                <a:latin typeface="Carlito"/>
                <a:cs typeface="Carlito"/>
              </a:rPr>
              <a:t>pour </a:t>
            </a:r>
            <a:r>
              <a:rPr sz="2100" b="1" spc="-10" dirty="0">
                <a:solidFill>
                  <a:srgbClr val="001F5F"/>
                </a:solidFill>
                <a:latin typeface="Carlito"/>
                <a:cs typeface="Carlito"/>
              </a:rPr>
              <a:t>collecter </a:t>
            </a:r>
            <a:r>
              <a:rPr sz="2100" b="1" dirty="0">
                <a:solidFill>
                  <a:srgbClr val="001F5F"/>
                </a:solidFill>
                <a:latin typeface="Carlito"/>
                <a:cs typeface="Carlito"/>
              </a:rPr>
              <a:t>les </a:t>
            </a:r>
            <a:r>
              <a:rPr sz="2100" b="1" spc="-10" dirty="0">
                <a:solidFill>
                  <a:srgbClr val="001F5F"/>
                </a:solidFill>
                <a:latin typeface="Carlito"/>
                <a:cs typeface="Carlito"/>
              </a:rPr>
              <a:t>rapports </a:t>
            </a:r>
            <a:r>
              <a:rPr sz="2100" b="1" spc="-5" dirty="0">
                <a:solidFill>
                  <a:srgbClr val="001F5F"/>
                </a:solidFill>
                <a:latin typeface="Carlito"/>
                <a:cs typeface="Carlito"/>
              </a:rPr>
              <a:t>sectoriels de </a:t>
            </a:r>
            <a:r>
              <a:rPr sz="2100" b="1" spc="530" dirty="0">
                <a:solidFill>
                  <a:srgbClr val="001F5F"/>
                </a:solidFill>
                <a:latin typeface="Carlito"/>
                <a:cs typeface="Carlito"/>
              </a:rPr>
              <a:t> </a:t>
            </a:r>
            <a:r>
              <a:rPr sz="2100" b="1" dirty="0">
                <a:solidFill>
                  <a:srgbClr val="001F5F"/>
                </a:solidFill>
                <a:latin typeface="Carlito"/>
                <a:cs typeface="Carlito"/>
              </a:rPr>
              <a:t>mise en </a:t>
            </a:r>
            <a:r>
              <a:rPr sz="2100" b="1" spc="-170" dirty="0">
                <a:solidFill>
                  <a:srgbClr val="001F5F"/>
                </a:solidFill>
                <a:latin typeface="Arial"/>
                <a:cs typeface="Arial"/>
              </a:rPr>
              <a:t>œuvre </a:t>
            </a:r>
            <a:r>
              <a:rPr sz="2100" b="1" dirty="0">
                <a:solidFill>
                  <a:srgbClr val="001F5F"/>
                </a:solidFill>
                <a:latin typeface="Carlito"/>
                <a:cs typeface="Carlito"/>
              </a:rPr>
              <a:t>des</a:t>
            </a:r>
            <a:r>
              <a:rPr sz="2100" b="1" spc="20" dirty="0">
                <a:solidFill>
                  <a:srgbClr val="001F5F"/>
                </a:solidFill>
                <a:latin typeface="Carlito"/>
                <a:cs typeface="Carlito"/>
              </a:rPr>
              <a:t> </a:t>
            </a:r>
            <a:r>
              <a:rPr sz="2100" b="1" spc="-20" dirty="0">
                <a:solidFill>
                  <a:srgbClr val="001F5F"/>
                </a:solidFill>
                <a:latin typeface="Carlito"/>
                <a:cs typeface="Carlito"/>
              </a:rPr>
              <a:t>ODD</a:t>
            </a:r>
            <a:endParaRPr sz="2100" dirty="0">
              <a:latin typeface="Carlito"/>
              <a:cs typeface="Carlito"/>
            </a:endParaRPr>
          </a:p>
          <a:p>
            <a:pPr marL="241300" marR="5715" indent="-228600" algn="just">
              <a:lnSpc>
                <a:spcPct val="100000"/>
              </a:lnSpc>
              <a:spcBef>
                <a:spcPts val="600"/>
              </a:spcBef>
              <a:buSzPct val="95833"/>
              <a:buFont typeface="Wingdings"/>
              <a:buChar char=""/>
              <a:tabLst>
                <a:tab pos="255904" algn="l"/>
              </a:tabLst>
            </a:pPr>
            <a:r>
              <a:rPr sz="2100" b="1" dirty="0">
                <a:solidFill>
                  <a:srgbClr val="001F5F"/>
                </a:solidFill>
                <a:latin typeface="Carlito"/>
                <a:cs typeface="Carlito"/>
              </a:rPr>
              <a:t>Une </a:t>
            </a:r>
            <a:r>
              <a:rPr sz="2100" b="1" spc="-10" dirty="0">
                <a:solidFill>
                  <a:srgbClr val="001F5F"/>
                </a:solidFill>
                <a:latin typeface="Carlito"/>
                <a:cs typeface="Carlito"/>
              </a:rPr>
              <a:t>feuille </a:t>
            </a:r>
            <a:r>
              <a:rPr sz="2100" b="1" spc="-5" dirty="0">
                <a:solidFill>
                  <a:srgbClr val="001F5F"/>
                </a:solidFill>
                <a:latin typeface="Carlito"/>
                <a:cs typeface="Carlito"/>
              </a:rPr>
              <a:t>de </a:t>
            </a:r>
            <a:r>
              <a:rPr sz="2100" b="1" spc="-15" dirty="0">
                <a:solidFill>
                  <a:srgbClr val="001F5F"/>
                </a:solidFill>
                <a:latin typeface="Carlito"/>
                <a:cs typeface="Carlito"/>
              </a:rPr>
              <a:t>route </a:t>
            </a:r>
            <a:r>
              <a:rPr sz="2100" b="1" spc="-5" dirty="0">
                <a:solidFill>
                  <a:srgbClr val="001F5F"/>
                </a:solidFill>
                <a:latin typeface="Carlito"/>
                <a:cs typeface="Carlito"/>
              </a:rPr>
              <a:t>de planification du </a:t>
            </a:r>
            <a:r>
              <a:rPr sz="2100" b="1" spc="-10" dirty="0">
                <a:solidFill>
                  <a:srgbClr val="001F5F"/>
                </a:solidFill>
                <a:latin typeface="Carlito"/>
                <a:cs typeface="Carlito"/>
              </a:rPr>
              <a:t>processus </a:t>
            </a:r>
            <a:r>
              <a:rPr sz="2100" b="1" spc="-5" dirty="0">
                <a:solidFill>
                  <a:srgbClr val="001F5F"/>
                </a:solidFill>
                <a:latin typeface="Carlito"/>
                <a:cs typeface="Carlito"/>
              </a:rPr>
              <a:t>de </a:t>
            </a:r>
            <a:r>
              <a:rPr sz="2100" b="1" spc="-10" dirty="0">
                <a:solidFill>
                  <a:srgbClr val="001F5F"/>
                </a:solidFill>
                <a:latin typeface="Carlito"/>
                <a:cs typeface="Carlito"/>
              </a:rPr>
              <a:t>préparation </a:t>
            </a:r>
            <a:r>
              <a:rPr sz="2100" b="1" spc="-5" dirty="0">
                <a:solidFill>
                  <a:srgbClr val="001F5F"/>
                </a:solidFill>
                <a:latin typeface="Carlito"/>
                <a:cs typeface="Carlito"/>
              </a:rPr>
              <a:t>de </a:t>
            </a:r>
            <a:r>
              <a:rPr sz="2100" b="1" spc="-180" dirty="0">
                <a:solidFill>
                  <a:srgbClr val="001F5F"/>
                </a:solidFill>
                <a:latin typeface="Arial"/>
                <a:cs typeface="Arial"/>
              </a:rPr>
              <a:t>l’ENV </a:t>
            </a:r>
            <a:r>
              <a:rPr sz="2100" b="1" spc="-15" dirty="0">
                <a:solidFill>
                  <a:srgbClr val="001F5F"/>
                </a:solidFill>
                <a:latin typeface="Carlito"/>
                <a:cs typeface="Carlito"/>
              </a:rPr>
              <a:t>avec </a:t>
            </a:r>
            <a:r>
              <a:rPr sz="2100" b="1" spc="-5" dirty="0">
                <a:solidFill>
                  <a:srgbClr val="001F5F"/>
                </a:solidFill>
                <a:latin typeface="Carlito"/>
                <a:cs typeface="Carlito"/>
              </a:rPr>
              <a:t>un  </a:t>
            </a:r>
            <a:r>
              <a:rPr sz="2100" b="1" dirty="0">
                <a:solidFill>
                  <a:srgbClr val="001F5F"/>
                </a:solidFill>
                <a:latin typeface="Carlito"/>
                <a:cs typeface="Carlito"/>
              </a:rPr>
              <a:t>plan </a:t>
            </a:r>
            <a:r>
              <a:rPr sz="2100" b="1" spc="-185" dirty="0">
                <a:solidFill>
                  <a:srgbClr val="001F5F"/>
                </a:solidFill>
                <a:latin typeface="Arial"/>
                <a:cs typeface="Arial"/>
              </a:rPr>
              <a:t>d’engagement </a:t>
            </a:r>
            <a:r>
              <a:rPr sz="2100" b="1" spc="-5" dirty="0">
                <a:solidFill>
                  <a:srgbClr val="001F5F"/>
                </a:solidFill>
                <a:latin typeface="Carlito"/>
                <a:cs typeface="Carlito"/>
              </a:rPr>
              <a:t>et de </a:t>
            </a:r>
            <a:r>
              <a:rPr sz="2100" b="1" spc="-10" dirty="0">
                <a:solidFill>
                  <a:srgbClr val="001F5F"/>
                </a:solidFill>
                <a:latin typeface="Carlito"/>
                <a:cs typeface="Carlito"/>
              </a:rPr>
              <a:t>consultation </a:t>
            </a:r>
            <a:r>
              <a:rPr sz="2100" b="1" dirty="0">
                <a:solidFill>
                  <a:srgbClr val="001F5F"/>
                </a:solidFill>
                <a:latin typeface="Carlito"/>
                <a:cs typeface="Carlito"/>
              </a:rPr>
              <a:t>des </a:t>
            </a:r>
            <a:r>
              <a:rPr sz="2100" b="1" spc="-5" dirty="0">
                <a:solidFill>
                  <a:srgbClr val="001F5F"/>
                </a:solidFill>
                <a:latin typeface="Carlito"/>
                <a:cs typeface="Carlito"/>
              </a:rPr>
              <a:t>parties </a:t>
            </a:r>
            <a:r>
              <a:rPr sz="2100" b="1" spc="-10" dirty="0">
                <a:solidFill>
                  <a:srgbClr val="001F5F"/>
                </a:solidFill>
                <a:latin typeface="Carlito"/>
                <a:cs typeface="Carlito"/>
              </a:rPr>
              <a:t>prenantes </a:t>
            </a:r>
            <a:r>
              <a:rPr sz="2100" b="1" spc="-5" dirty="0">
                <a:solidFill>
                  <a:srgbClr val="001F5F"/>
                </a:solidFill>
                <a:latin typeface="Carlito"/>
                <a:cs typeface="Carlito"/>
              </a:rPr>
              <a:t>et </a:t>
            </a:r>
            <a:r>
              <a:rPr sz="2100" b="1" spc="-10" dirty="0">
                <a:solidFill>
                  <a:srgbClr val="001F5F"/>
                </a:solidFill>
                <a:latin typeface="Carlito"/>
                <a:cs typeface="Carlito"/>
              </a:rPr>
              <a:t>acteurs </a:t>
            </a:r>
            <a:r>
              <a:rPr sz="2100" b="1" spc="-5" dirty="0">
                <a:solidFill>
                  <a:srgbClr val="001F5F"/>
                </a:solidFill>
                <a:latin typeface="Carlito"/>
                <a:cs typeface="Carlito"/>
              </a:rPr>
              <a:t>sociaux,  </a:t>
            </a:r>
            <a:r>
              <a:rPr sz="2100" b="1" spc="-15" dirty="0">
                <a:solidFill>
                  <a:srgbClr val="001F5F"/>
                </a:solidFill>
                <a:latin typeface="Carlito"/>
                <a:cs typeface="Carlito"/>
              </a:rPr>
              <a:t>présentée </a:t>
            </a:r>
            <a:r>
              <a:rPr sz="2100" b="1" spc="-5" dirty="0">
                <a:solidFill>
                  <a:srgbClr val="001F5F"/>
                </a:solidFill>
                <a:latin typeface="Carlito"/>
                <a:cs typeface="Carlito"/>
              </a:rPr>
              <a:t>et </a:t>
            </a:r>
            <a:r>
              <a:rPr sz="2100" b="1" spc="-10" dirty="0">
                <a:solidFill>
                  <a:srgbClr val="001F5F"/>
                </a:solidFill>
                <a:latin typeface="Carlito"/>
                <a:cs typeface="Carlito"/>
              </a:rPr>
              <a:t>validée </a:t>
            </a:r>
            <a:r>
              <a:rPr sz="2100" b="1" dirty="0">
                <a:solidFill>
                  <a:srgbClr val="001F5F"/>
                </a:solidFill>
                <a:latin typeface="Carlito"/>
                <a:cs typeface="Carlito"/>
              </a:rPr>
              <a:t>par </a:t>
            </a:r>
            <a:r>
              <a:rPr sz="2100" b="1" spc="-5" dirty="0">
                <a:solidFill>
                  <a:srgbClr val="001F5F"/>
                </a:solidFill>
                <a:latin typeface="Carlito"/>
                <a:cs typeface="Carlito"/>
              </a:rPr>
              <a:t>le </a:t>
            </a:r>
            <a:r>
              <a:rPr sz="2100" b="1" spc="-10" dirty="0">
                <a:solidFill>
                  <a:srgbClr val="001F5F"/>
                </a:solidFill>
                <a:latin typeface="Carlito"/>
                <a:cs typeface="Carlito"/>
              </a:rPr>
              <a:t>Comité</a:t>
            </a:r>
            <a:r>
              <a:rPr sz="2100" b="1" spc="25" dirty="0">
                <a:solidFill>
                  <a:srgbClr val="001F5F"/>
                </a:solidFill>
                <a:latin typeface="Carlito"/>
                <a:cs typeface="Carlito"/>
              </a:rPr>
              <a:t> </a:t>
            </a:r>
            <a:r>
              <a:rPr sz="2100" b="1" spc="-25" dirty="0">
                <a:solidFill>
                  <a:srgbClr val="001F5F"/>
                </a:solidFill>
                <a:latin typeface="Carlito"/>
                <a:cs typeface="Carlito"/>
              </a:rPr>
              <a:t>Technique</a:t>
            </a:r>
            <a:endParaRPr sz="2100" dirty="0">
              <a:latin typeface="Carlito"/>
              <a:cs typeface="Carlito"/>
            </a:endParaRPr>
          </a:p>
          <a:p>
            <a:pPr marL="241300" marR="5080" indent="-228600" algn="just">
              <a:lnSpc>
                <a:spcPct val="100000"/>
              </a:lnSpc>
              <a:spcBef>
                <a:spcPts val="605"/>
              </a:spcBef>
              <a:buSzPct val="95833"/>
              <a:buFont typeface="Wingdings"/>
              <a:buChar char=""/>
              <a:tabLst>
                <a:tab pos="255904" algn="l"/>
              </a:tabLst>
            </a:pPr>
            <a:r>
              <a:rPr sz="2100" b="1" spc="-10" dirty="0">
                <a:solidFill>
                  <a:srgbClr val="001F5F"/>
                </a:solidFill>
                <a:latin typeface="Carlito"/>
                <a:cs typeface="Carlito"/>
              </a:rPr>
              <a:t>Revue documentaire </a:t>
            </a:r>
            <a:r>
              <a:rPr sz="2100" b="1" spc="-5" dirty="0">
                <a:solidFill>
                  <a:srgbClr val="001F5F"/>
                </a:solidFill>
                <a:latin typeface="Carlito"/>
                <a:cs typeface="Carlito"/>
              </a:rPr>
              <a:t>de la politique et </a:t>
            </a:r>
            <a:r>
              <a:rPr sz="2100" b="1" dirty="0">
                <a:solidFill>
                  <a:srgbClr val="001F5F"/>
                </a:solidFill>
                <a:latin typeface="Carlito"/>
                <a:cs typeface="Carlito"/>
              </a:rPr>
              <a:t>des </a:t>
            </a:r>
            <a:r>
              <a:rPr sz="2100" b="1" spc="-15" dirty="0">
                <a:solidFill>
                  <a:srgbClr val="001F5F"/>
                </a:solidFill>
                <a:latin typeface="Carlito"/>
                <a:cs typeface="Carlito"/>
              </a:rPr>
              <a:t>stratégies </a:t>
            </a:r>
            <a:r>
              <a:rPr sz="2100" b="1" spc="-5" dirty="0">
                <a:solidFill>
                  <a:srgbClr val="001F5F"/>
                </a:solidFill>
                <a:latin typeface="Carlito"/>
                <a:cs typeface="Carlito"/>
              </a:rPr>
              <a:t>nationales de </a:t>
            </a:r>
            <a:r>
              <a:rPr sz="2100" b="1" spc="-10" dirty="0">
                <a:solidFill>
                  <a:srgbClr val="001F5F"/>
                </a:solidFill>
                <a:latin typeface="Carlito"/>
                <a:cs typeface="Carlito"/>
              </a:rPr>
              <a:t>développement,  </a:t>
            </a:r>
            <a:r>
              <a:rPr sz="2100" b="1" spc="-5" dirty="0">
                <a:solidFill>
                  <a:srgbClr val="001F5F"/>
                </a:solidFill>
                <a:latin typeface="Carlito"/>
                <a:cs typeface="Carlito"/>
              </a:rPr>
              <a:t>et analyse </a:t>
            </a:r>
            <a:r>
              <a:rPr sz="2100" b="1" dirty="0">
                <a:solidFill>
                  <a:srgbClr val="001F5F"/>
                </a:solidFill>
                <a:latin typeface="Carlito"/>
                <a:cs typeface="Carlito"/>
              </a:rPr>
              <a:t>des </a:t>
            </a:r>
            <a:r>
              <a:rPr sz="2100" b="1" spc="-10" dirty="0">
                <a:solidFill>
                  <a:srgbClr val="001F5F"/>
                </a:solidFill>
                <a:latin typeface="Carlito"/>
                <a:cs typeface="Carlito"/>
              </a:rPr>
              <a:t>rapports </a:t>
            </a:r>
            <a:r>
              <a:rPr sz="2100" b="1" spc="-5" dirty="0">
                <a:solidFill>
                  <a:srgbClr val="001F5F"/>
                </a:solidFill>
                <a:latin typeface="Carlito"/>
                <a:cs typeface="Carlito"/>
              </a:rPr>
              <a:t>sectoriels et </a:t>
            </a:r>
            <a:r>
              <a:rPr sz="2100" b="1" dirty="0">
                <a:solidFill>
                  <a:srgbClr val="001F5F"/>
                </a:solidFill>
                <a:latin typeface="Carlito"/>
                <a:cs typeface="Carlito"/>
              </a:rPr>
              <a:t>des données </a:t>
            </a:r>
            <a:r>
              <a:rPr sz="2100" b="1" spc="-5" dirty="0">
                <a:solidFill>
                  <a:srgbClr val="001F5F"/>
                </a:solidFill>
                <a:latin typeface="Carlito"/>
                <a:cs typeface="Carlito"/>
              </a:rPr>
              <a:t>et </a:t>
            </a:r>
            <a:r>
              <a:rPr sz="2100" b="1" spc="-10" dirty="0">
                <a:solidFill>
                  <a:srgbClr val="001F5F"/>
                </a:solidFill>
                <a:latin typeface="Carlito"/>
                <a:cs typeface="Carlito"/>
              </a:rPr>
              <a:t>informations </a:t>
            </a:r>
            <a:r>
              <a:rPr sz="2100" b="1" spc="-5" dirty="0">
                <a:solidFill>
                  <a:srgbClr val="001F5F"/>
                </a:solidFill>
                <a:latin typeface="Carlito"/>
                <a:cs typeface="Carlito"/>
              </a:rPr>
              <a:t>disponibles </a:t>
            </a:r>
            <a:r>
              <a:rPr sz="2100" b="1" dirty="0">
                <a:solidFill>
                  <a:srgbClr val="001F5F"/>
                </a:solidFill>
                <a:latin typeface="Carlito"/>
                <a:cs typeface="Carlito"/>
              </a:rPr>
              <a:t>sur </a:t>
            </a:r>
            <a:r>
              <a:rPr sz="2100" b="1" spc="-5" dirty="0">
                <a:solidFill>
                  <a:srgbClr val="001F5F"/>
                </a:solidFill>
                <a:latin typeface="Carlito"/>
                <a:cs typeface="Carlito"/>
              </a:rPr>
              <a:t>le  </a:t>
            </a:r>
            <a:r>
              <a:rPr sz="2100" b="1" dirty="0">
                <a:solidFill>
                  <a:srgbClr val="001F5F"/>
                </a:solidFill>
                <a:latin typeface="Carlito"/>
                <a:cs typeface="Carlito"/>
              </a:rPr>
              <a:t>suivi </a:t>
            </a:r>
            <a:r>
              <a:rPr sz="2100" b="1" spc="-5" dirty="0">
                <a:solidFill>
                  <a:srgbClr val="001F5F"/>
                </a:solidFill>
                <a:latin typeface="Carlito"/>
                <a:cs typeface="Carlito"/>
              </a:rPr>
              <a:t>de la mise </a:t>
            </a:r>
            <a:r>
              <a:rPr sz="2100" b="1" dirty="0">
                <a:solidFill>
                  <a:srgbClr val="001F5F"/>
                </a:solidFill>
                <a:latin typeface="Carlito"/>
                <a:cs typeface="Carlito"/>
              </a:rPr>
              <a:t>en </a:t>
            </a:r>
            <a:r>
              <a:rPr sz="2100" b="1" spc="-170" dirty="0">
                <a:solidFill>
                  <a:srgbClr val="001F5F"/>
                </a:solidFill>
                <a:latin typeface="Arial"/>
                <a:cs typeface="Arial"/>
              </a:rPr>
              <a:t>œuvre </a:t>
            </a:r>
            <a:r>
              <a:rPr sz="2100" b="1" dirty="0">
                <a:solidFill>
                  <a:srgbClr val="001F5F"/>
                </a:solidFill>
                <a:latin typeface="Carlito"/>
                <a:cs typeface="Carlito"/>
              </a:rPr>
              <a:t>des </a:t>
            </a:r>
            <a:r>
              <a:rPr sz="2100" b="1" spc="-5" dirty="0">
                <a:solidFill>
                  <a:srgbClr val="001F5F"/>
                </a:solidFill>
                <a:latin typeface="Carlito"/>
                <a:cs typeface="Carlito"/>
              </a:rPr>
              <a:t>ODD </a:t>
            </a:r>
            <a:r>
              <a:rPr sz="2100" b="1" dirty="0">
                <a:solidFill>
                  <a:srgbClr val="001F5F"/>
                </a:solidFill>
                <a:latin typeface="Carlito"/>
                <a:cs typeface="Carlito"/>
              </a:rPr>
              <a:t>à </a:t>
            </a:r>
            <a:r>
              <a:rPr sz="2100" b="1" spc="-5" dirty="0">
                <a:solidFill>
                  <a:srgbClr val="001F5F"/>
                </a:solidFill>
                <a:latin typeface="Carlito"/>
                <a:cs typeface="Carlito"/>
              </a:rPr>
              <a:t>Djibouti</a:t>
            </a:r>
            <a:endParaRPr sz="2100" dirty="0">
              <a:latin typeface="Carlito"/>
              <a:cs typeface="Carlito"/>
            </a:endParaRPr>
          </a:p>
          <a:p>
            <a:pPr marL="241300" marR="5080" indent="-228600" algn="just">
              <a:lnSpc>
                <a:spcPct val="100000"/>
              </a:lnSpc>
              <a:spcBef>
                <a:spcPts val="600"/>
              </a:spcBef>
              <a:buSzPct val="95833"/>
              <a:buFont typeface="Wingdings"/>
              <a:buChar char=""/>
              <a:tabLst>
                <a:tab pos="255904" algn="l"/>
              </a:tabLst>
            </a:pPr>
            <a:r>
              <a:rPr sz="2100" b="1" spc="-10" dirty="0">
                <a:solidFill>
                  <a:srgbClr val="001F5F"/>
                </a:solidFill>
                <a:latin typeface="Carlito"/>
                <a:cs typeface="Carlito"/>
              </a:rPr>
              <a:t>Élaboration </a:t>
            </a:r>
            <a:r>
              <a:rPr sz="2100" b="1" spc="-5" dirty="0">
                <a:solidFill>
                  <a:srgbClr val="001F5F"/>
                </a:solidFill>
                <a:latin typeface="Carlito"/>
                <a:cs typeface="Carlito"/>
              </a:rPr>
              <a:t>et remise du </a:t>
            </a:r>
            <a:r>
              <a:rPr sz="2100" b="1" spc="-10" dirty="0">
                <a:solidFill>
                  <a:srgbClr val="001F5F"/>
                </a:solidFill>
                <a:latin typeface="Carlito"/>
                <a:cs typeface="Carlito"/>
              </a:rPr>
              <a:t>rapport </a:t>
            </a:r>
            <a:r>
              <a:rPr sz="2100" b="1" spc="-5" dirty="0">
                <a:solidFill>
                  <a:srgbClr val="001F5F"/>
                </a:solidFill>
                <a:latin typeface="Carlito"/>
                <a:cs typeface="Carlito"/>
              </a:rPr>
              <a:t>initial </a:t>
            </a:r>
            <a:r>
              <a:rPr sz="2100" b="1" dirty="0">
                <a:solidFill>
                  <a:srgbClr val="001F5F"/>
                </a:solidFill>
                <a:latin typeface="Carlito"/>
                <a:cs typeface="Carlito"/>
              </a:rPr>
              <a:t>sur </a:t>
            </a:r>
            <a:r>
              <a:rPr sz="2100" b="1" spc="-5" dirty="0">
                <a:solidFill>
                  <a:srgbClr val="001F5F"/>
                </a:solidFill>
                <a:latin typeface="Carlito"/>
                <a:cs typeface="Carlito"/>
              </a:rPr>
              <a:t>le processus de </a:t>
            </a:r>
            <a:r>
              <a:rPr sz="2100" b="1" spc="-15" dirty="0">
                <a:solidFill>
                  <a:srgbClr val="001F5F"/>
                </a:solidFill>
                <a:latin typeface="Carlito"/>
                <a:cs typeface="Carlito"/>
              </a:rPr>
              <a:t>préparation </a:t>
            </a:r>
            <a:r>
              <a:rPr sz="2100" b="1" spc="-5" dirty="0">
                <a:solidFill>
                  <a:srgbClr val="001F5F"/>
                </a:solidFill>
                <a:latin typeface="Carlito"/>
                <a:cs typeface="Carlito"/>
              </a:rPr>
              <a:t>du 1er </a:t>
            </a:r>
            <a:r>
              <a:rPr sz="2100" b="1" dirty="0">
                <a:solidFill>
                  <a:srgbClr val="001F5F"/>
                </a:solidFill>
                <a:latin typeface="Carlito"/>
                <a:cs typeface="Carlito"/>
              </a:rPr>
              <a:t>ENV  sur les </a:t>
            </a:r>
            <a:r>
              <a:rPr sz="2100" b="1" spc="-5" dirty="0">
                <a:solidFill>
                  <a:srgbClr val="001F5F"/>
                </a:solidFill>
                <a:latin typeface="Carlito"/>
                <a:cs typeface="Carlito"/>
              </a:rPr>
              <a:t>ODD </a:t>
            </a:r>
            <a:r>
              <a:rPr sz="2100" b="1" dirty="0">
                <a:solidFill>
                  <a:srgbClr val="001F5F"/>
                </a:solidFill>
                <a:latin typeface="Carlito"/>
                <a:cs typeface="Carlito"/>
              </a:rPr>
              <a:t>à </a:t>
            </a:r>
            <a:r>
              <a:rPr sz="2100" b="1" spc="-5" dirty="0">
                <a:solidFill>
                  <a:srgbClr val="001F5F"/>
                </a:solidFill>
                <a:latin typeface="Carlito"/>
                <a:cs typeface="Carlito"/>
              </a:rPr>
              <a:t>Djibouti, le 15 </a:t>
            </a:r>
            <a:r>
              <a:rPr sz="2100" b="1" spc="-10" dirty="0" err="1">
                <a:solidFill>
                  <a:srgbClr val="001F5F"/>
                </a:solidFill>
                <a:latin typeface="Carlito"/>
                <a:cs typeface="Carlito"/>
              </a:rPr>
              <a:t>février</a:t>
            </a:r>
            <a:r>
              <a:rPr sz="2100" b="1" spc="-5" dirty="0">
                <a:solidFill>
                  <a:srgbClr val="001F5F"/>
                </a:solidFill>
                <a:latin typeface="Carlito"/>
                <a:cs typeface="Carlito"/>
              </a:rPr>
              <a:t> 2022</a:t>
            </a:r>
            <a:endParaRPr lang="fr-FR" sz="2100" b="1" spc="-5" dirty="0">
              <a:solidFill>
                <a:srgbClr val="001F5F"/>
              </a:solidFill>
              <a:latin typeface="Carlito"/>
              <a:cs typeface="Carlito"/>
            </a:endParaRPr>
          </a:p>
          <a:p>
            <a:pPr marL="241300" marR="5080" indent="-228600" algn="just">
              <a:lnSpc>
                <a:spcPct val="100000"/>
              </a:lnSpc>
              <a:spcBef>
                <a:spcPts val="600"/>
              </a:spcBef>
              <a:buSzPct val="95833"/>
              <a:buFont typeface="Wingdings"/>
              <a:buChar char=""/>
              <a:tabLst>
                <a:tab pos="255904" algn="l"/>
              </a:tabLst>
            </a:pPr>
            <a:r>
              <a:rPr lang="fr-FR" sz="2100" b="1" spc="-5" dirty="0">
                <a:solidFill>
                  <a:srgbClr val="001F5F"/>
                </a:solidFill>
                <a:latin typeface="Carlito"/>
                <a:cs typeface="Carlito"/>
              </a:rPr>
              <a:t>Validation du premier draft du rapport le 6 mars 2022 par le Comité de pilotage et les partenaires techniques et financiers</a:t>
            </a:r>
            <a:endParaRPr sz="2100" dirty="0">
              <a:latin typeface="Carlito"/>
              <a:cs typeface="Carli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179323"/>
            <a:ext cx="10351414" cy="997709"/>
          </a:xfrm>
          <a:prstGeom prst="rect">
            <a:avLst/>
          </a:prstGeom>
        </p:spPr>
        <p:txBody>
          <a:bodyPr vert="horz" wrap="square" lIns="0" tIns="12700" rIns="0" bIns="0" rtlCol="0">
            <a:spAutoFit/>
          </a:bodyPr>
          <a:lstStyle/>
          <a:p>
            <a:pPr marL="12700" algn="l">
              <a:lnSpc>
                <a:spcPct val="100000"/>
              </a:lnSpc>
              <a:spcBef>
                <a:spcPts val="100"/>
              </a:spcBef>
            </a:pPr>
            <a:r>
              <a:rPr lang="fr-FR" sz="3200" cap="all" spc="-535" dirty="0">
                <a:solidFill>
                  <a:schemeClr val="tx2">
                    <a:lumMod val="60000"/>
                    <a:lumOff val="40000"/>
                  </a:schemeClr>
                </a:solidFill>
              </a:rPr>
              <a:t>6.  </a:t>
            </a:r>
            <a:r>
              <a:rPr sz="3200" cap="all" spc="-535" dirty="0">
                <a:solidFill>
                  <a:schemeClr val="tx2">
                    <a:lumMod val="60000"/>
                    <a:lumOff val="40000"/>
                  </a:schemeClr>
                </a:solidFill>
              </a:rPr>
              <a:t>Plan </a:t>
            </a:r>
            <a:r>
              <a:rPr lang="fr-FR" sz="3200" cap="all" spc="-535" dirty="0">
                <a:solidFill>
                  <a:schemeClr val="tx2">
                    <a:lumMod val="60000"/>
                    <a:lumOff val="40000"/>
                  </a:schemeClr>
                </a:solidFill>
              </a:rPr>
              <a:t>  </a:t>
            </a:r>
            <a:r>
              <a:rPr sz="3200" cap="all" spc="-535" dirty="0">
                <a:solidFill>
                  <a:schemeClr val="tx2">
                    <a:lumMod val="60000"/>
                    <a:lumOff val="40000"/>
                  </a:schemeClr>
                </a:solidFill>
              </a:rPr>
              <a:t>d’</a:t>
            </a:r>
            <a:r>
              <a:rPr lang="fr-FR" sz="3200" cap="all" spc="-535" dirty="0">
                <a:solidFill>
                  <a:schemeClr val="tx2">
                    <a:lumMod val="60000"/>
                    <a:lumOff val="40000"/>
                  </a:schemeClr>
                </a:solidFill>
              </a:rPr>
              <a:t> </a:t>
            </a:r>
            <a:r>
              <a:rPr sz="3200" cap="all" spc="-535" dirty="0">
                <a:solidFill>
                  <a:schemeClr val="tx2">
                    <a:lumMod val="60000"/>
                    <a:lumOff val="40000"/>
                  </a:schemeClr>
                </a:solidFill>
              </a:rPr>
              <a:t>engagement </a:t>
            </a:r>
            <a:r>
              <a:rPr lang="fr-FR" sz="3200" cap="all" spc="-535" dirty="0">
                <a:solidFill>
                  <a:schemeClr val="tx2">
                    <a:lumMod val="60000"/>
                    <a:lumOff val="40000"/>
                  </a:schemeClr>
                </a:solidFill>
              </a:rPr>
              <a:t> </a:t>
            </a:r>
            <a:r>
              <a:rPr sz="3200" cap="all" spc="-535" dirty="0">
                <a:solidFill>
                  <a:schemeClr val="tx2">
                    <a:lumMod val="60000"/>
                    <a:lumOff val="40000"/>
                  </a:schemeClr>
                </a:solidFill>
              </a:rPr>
              <a:t>et</a:t>
            </a:r>
            <a:r>
              <a:rPr lang="fr-FR" sz="3200" cap="all" spc="-535" dirty="0">
                <a:solidFill>
                  <a:schemeClr val="tx2">
                    <a:lumMod val="60000"/>
                    <a:lumOff val="40000"/>
                  </a:schemeClr>
                </a:solidFill>
              </a:rPr>
              <a:t> </a:t>
            </a:r>
            <a:r>
              <a:rPr sz="3200" cap="all" spc="-535" dirty="0">
                <a:solidFill>
                  <a:schemeClr val="tx2">
                    <a:lumMod val="60000"/>
                    <a:lumOff val="40000"/>
                  </a:schemeClr>
                </a:solidFill>
              </a:rPr>
              <a:t> de</a:t>
            </a:r>
            <a:r>
              <a:rPr lang="fr-FR" sz="3200" cap="all" spc="-535" dirty="0">
                <a:solidFill>
                  <a:schemeClr val="tx2">
                    <a:lumMod val="60000"/>
                    <a:lumOff val="40000"/>
                  </a:schemeClr>
                </a:solidFill>
              </a:rPr>
              <a:t> </a:t>
            </a:r>
            <a:r>
              <a:rPr sz="3200" cap="all" spc="-535" dirty="0">
                <a:solidFill>
                  <a:schemeClr val="tx2">
                    <a:lumMod val="60000"/>
                    <a:lumOff val="40000"/>
                  </a:schemeClr>
                </a:solidFill>
              </a:rPr>
              <a:t> consultation </a:t>
            </a:r>
            <a:r>
              <a:rPr lang="fr-FR" sz="3200" cap="all" spc="-535" dirty="0">
                <a:solidFill>
                  <a:schemeClr val="tx2">
                    <a:lumMod val="60000"/>
                    <a:lumOff val="40000"/>
                  </a:schemeClr>
                </a:solidFill>
              </a:rPr>
              <a:t> </a:t>
            </a:r>
            <a:r>
              <a:rPr sz="3200" cap="all" spc="-535" dirty="0">
                <a:solidFill>
                  <a:schemeClr val="tx2">
                    <a:lumMod val="60000"/>
                    <a:lumOff val="40000"/>
                  </a:schemeClr>
                </a:solidFill>
              </a:rPr>
              <a:t>des </a:t>
            </a:r>
            <a:r>
              <a:rPr lang="fr-FR" sz="3200" cap="all" spc="-535" dirty="0">
                <a:solidFill>
                  <a:schemeClr val="tx2">
                    <a:lumMod val="60000"/>
                    <a:lumOff val="40000"/>
                  </a:schemeClr>
                </a:solidFill>
              </a:rPr>
              <a:t> </a:t>
            </a:r>
            <a:r>
              <a:rPr sz="3200" cap="all" spc="-535" dirty="0">
                <a:solidFill>
                  <a:schemeClr val="tx2">
                    <a:lumMod val="60000"/>
                    <a:lumOff val="40000"/>
                  </a:schemeClr>
                </a:solidFill>
              </a:rPr>
              <a:t>parties prenantes/</a:t>
            </a:r>
            <a:r>
              <a:rPr sz="3200" cap="all" spc="-535" dirty="0" err="1">
                <a:solidFill>
                  <a:schemeClr val="tx2">
                    <a:lumMod val="60000"/>
                    <a:lumOff val="40000"/>
                  </a:schemeClr>
                </a:solidFill>
              </a:rPr>
              <a:t>acteurs</a:t>
            </a:r>
            <a:r>
              <a:rPr sz="3200" cap="all" spc="-535" dirty="0">
                <a:solidFill>
                  <a:schemeClr val="tx2">
                    <a:lumMod val="60000"/>
                    <a:lumOff val="40000"/>
                  </a:schemeClr>
                </a:solidFill>
              </a:rPr>
              <a:t> </a:t>
            </a:r>
            <a:r>
              <a:rPr lang="fr-FR" sz="3200" cap="all" spc="-535" dirty="0">
                <a:solidFill>
                  <a:schemeClr val="tx2">
                    <a:lumMod val="60000"/>
                    <a:lumOff val="40000"/>
                  </a:schemeClr>
                </a:solidFill>
              </a:rPr>
              <a:t> </a:t>
            </a:r>
            <a:r>
              <a:rPr sz="3200" cap="all" spc="-200" dirty="0">
                <a:solidFill>
                  <a:schemeClr val="tx2">
                    <a:lumMod val="60000"/>
                    <a:lumOff val="40000"/>
                  </a:schemeClr>
                </a:solidFill>
                <a:latin typeface="Arial"/>
                <a:cs typeface="Arial"/>
              </a:rPr>
              <a:t>sociaux</a:t>
            </a:r>
            <a:endParaRPr sz="3200" cap="all" dirty="0">
              <a:solidFill>
                <a:schemeClr val="tx2">
                  <a:lumMod val="60000"/>
                  <a:lumOff val="40000"/>
                </a:schemeClr>
              </a:solidFill>
              <a:latin typeface="Arial"/>
              <a:cs typeface="Arial"/>
            </a:endParaRPr>
          </a:p>
        </p:txBody>
      </p:sp>
      <p:graphicFrame>
        <p:nvGraphicFramePr>
          <p:cNvPr id="3" name="object 3"/>
          <p:cNvGraphicFramePr>
            <a:graphicFrameLocks noGrp="1"/>
          </p:cNvGraphicFramePr>
          <p:nvPr/>
        </p:nvGraphicFramePr>
        <p:xfrm>
          <a:off x="252069" y="1371602"/>
          <a:ext cx="11718290" cy="5293005"/>
        </p:xfrm>
        <a:graphic>
          <a:graphicData uri="http://schemas.openxmlformats.org/drawingml/2006/table">
            <a:tbl>
              <a:tblPr firstRow="1" bandRow="1">
                <a:tableStyleId>{2D5ABB26-0587-4C30-8999-92F81FD0307C}</a:tableStyleId>
              </a:tblPr>
              <a:tblGrid>
                <a:gridCol w="1017905">
                  <a:extLst>
                    <a:ext uri="{9D8B030D-6E8A-4147-A177-3AD203B41FA5}">
                      <a16:colId xmlns:a16="http://schemas.microsoft.com/office/drawing/2014/main" val="20000"/>
                    </a:ext>
                  </a:extLst>
                </a:gridCol>
                <a:gridCol w="2792730">
                  <a:extLst>
                    <a:ext uri="{9D8B030D-6E8A-4147-A177-3AD203B41FA5}">
                      <a16:colId xmlns:a16="http://schemas.microsoft.com/office/drawing/2014/main" val="20001"/>
                    </a:ext>
                  </a:extLst>
                </a:gridCol>
                <a:gridCol w="5929630">
                  <a:extLst>
                    <a:ext uri="{9D8B030D-6E8A-4147-A177-3AD203B41FA5}">
                      <a16:colId xmlns:a16="http://schemas.microsoft.com/office/drawing/2014/main" val="20002"/>
                    </a:ext>
                  </a:extLst>
                </a:gridCol>
                <a:gridCol w="1978025">
                  <a:extLst>
                    <a:ext uri="{9D8B030D-6E8A-4147-A177-3AD203B41FA5}">
                      <a16:colId xmlns:a16="http://schemas.microsoft.com/office/drawing/2014/main" val="20003"/>
                    </a:ext>
                  </a:extLst>
                </a:gridCol>
              </a:tblGrid>
              <a:tr h="219301">
                <a:tc>
                  <a:txBody>
                    <a:bodyPr/>
                    <a:lstStyle/>
                    <a:p>
                      <a:pPr algn="ctr">
                        <a:lnSpc>
                          <a:spcPts val="1860"/>
                        </a:lnSpc>
                      </a:pPr>
                      <a:r>
                        <a:rPr sz="900" b="1" spc="-5" dirty="0">
                          <a:solidFill>
                            <a:srgbClr val="FFFFFF"/>
                          </a:solidFill>
                          <a:latin typeface="Carlito"/>
                          <a:cs typeface="Carlito"/>
                        </a:rPr>
                        <a:t>N°</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1085215">
                        <a:lnSpc>
                          <a:spcPts val="1860"/>
                        </a:lnSpc>
                      </a:pPr>
                      <a:r>
                        <a:rPr sz="900" b="1" spc="-10" dirty="0">
                          <a:solidFill>
                            <a:srgbClr val="FFFFFF"/>
                          </a:solidFill>
                          <a:latin typeface="Carlito"/>
                          <a:cs typeface="Carlito"/>
                        </a:rPr>
                        <a:t>ACTIVITES</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228600" algn="ctr">
                        <a:lnSpc>
                          <a:spcPts val="1860"/>
                        </a:lnSpc>
                      </a:pPr>
                      <a:r>
                        <a:rPr sz="900" b="1" spc="-10" dirty="0">
                          <a:solidFill>
                            <a:srgbClr val="FFFFFF"/>
                          </a:solidFill>
                          <a:latin typeface="Carlito"/>
                          <a:cs typeface="Carlito"/>
                        </a:rPr>
                        <a:t>CIBLES</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tc>
                  <a:txBody>
                    <a:bodyPr/>
                    <a:lstStyle/>
                    <a:p>
                      <a:pPr marL="574675">
                        <a:lnSpc>
                          <a:spcPts val="1860"/>
                        </a:lnSpc>
                      </a:pPr>
                      <a:r>
                        <a:rPr sz="900" b="1" spc="-5" dirty="0">
                          <a:solidFill>
                            <a:srgbClr val="FFFFFF"/>
                          </a:solidFill>
                          <a:latin typeface="Carlito"/>
                          <a:cs typeface="Carlito"/>
                        </a:rPr>
                        <a:t>CALENDRIER</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471C4"/>
                    </a:solidFill>
                  </a:tcPr>
                </a:tc>
                <a:extLst>
                  <a:ext uri="{0D108BD9-81ED-4DB2-BD59-A6C34878D82A}">
                    <a16:rowId xmlns:a16="http://schemas.microsoft.com/office/drawing/2014/main" val="10000"/>
                  </a:ext>
                </a:extLst>
              </a:tr>
              <a:tr h="1369656">
                <a:tc>
                  <a:txBody>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algn="ctr">
                        <a:lnSpc>
                          <a:spcPct val="100000"/>
                        </a:lnSpc>
                        <a:spcBef>
                          <a:spcPts val="1405"/>
                        </a:spcBef>
                      </a:pPr>
                      <a:r>
                        <a:rPr sz="900" b="1" dirty="0">
                          <a:solidFill>
                            <a:srgbClr val="FFFFFF"/>
                          </a:solidFill>
                          <a:latin typeface="Carlito"/>
                          <a:cs typeface="Carlito"/>
                        </a:rPr>
                        <a:t>1</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4471C4"/>
                    </a:solidFill>
                  </a:tcPr>
                </a:tc>
                <a:tc>
                  <a:txBody>
                    <a:bodyPr/>
                    <a:lstStyle/>
                    <a:p>
                      <a:pPr>
                        <a:lnSpc>
                          <a:spcPct val="100000"/>
                        </a:lnSpc>
                      </a:pPr>
                      <a:endParaRPr sz="900" dirty="0">
                        <a:latin typeface="Times New Roman"/>
                        <a:cs typeface="Times New Roman"/>
                      </a:endParaRPr>
                    </a:p>
                    <a:p>
                      <a:pPr>
                        <a:lnSpc>
                          <a:spcPct val="100000"/>
                        </a:lnSpc>
                      </a:pPr>
                      <a:endParaRPr sz="900" dirty="0">
                        <a:latin typeface="Times New Roman"/>
                        <a:cs typeface="Times New Roman"/>
                      </a:endParaRPr>
                    </a:p>
                    <a:p>
                      <a:pPr marL="12065" marR="427355" algn="just">
                        <a:lnSpc>
                          <a:spcPct val="107100"/>
                        </a:lnSpc>
                        <a:spcBef>
                          <a:spcPts val="945"/>
                        </a:spcBef>
                      </a:pPr>
                      <a:r>
                        <a:rPr sz="900" b="1" spc="-15" dirty="0">
                          <a:latin typeface="Carlito"/>
                          <a:cs typeface="Carlito"/>
                        </a:rPr>
                        <a:t>ATELIER </a:t>
                      </a:r>
                      <a:r>
                        <a:rPr sz="900" b="1" spc="-5" dirty="0">
                          <a:latin typeface="Carlito"/>
                          <a:cs typeface="Carlito"/>
                        </a:rPr>
                        <a:t>DE LANCEMENT OFFICIEL DU  </a:t>
                      </a:r>
                      <a:r>
                        <a:rPr sz="900" b="1" spc="-10" dirty="0">
                          <a:latin typeface="Carlito"/>
                          <a:cs typeface="Carlito"/>
                        </a:rPr>
                        <a:t>PROCESSUS </a:t>
                      </a:r>
                      <a:r>
                        <a:rPr sz="900" b="1" spc="-5" dirty="0">
                          <a:latin typeface="Carlito"/>
                          <a:cs typeface="Carlito"/>
                        </a:rPr>
                        <a:t>DE L'ENV SUR LES ODD </a:t>
                      </a:r>
                      <a:r>
                        <a:rPr sz="900" b="1" dirty="0">
                          <a:latin typeface="Carlito"/>
                          <a:cs typeface="Carlito"/>
                        </a:rPr>
                        <a:t>À  </a:t>
                      </a:r>
                      <a:r>
                        <a:rPr sz="900" b="1" spc="-5" dirty="0">
                          <a:latin typeface="Carlito"/>
                          <a:cs typeface="Carlito"/>
                        </a:rPr>
                        <a:t>DJIBOUTI.</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tc>
                  <a:txBody>
                    <a:bodyPr/>
                    <a:lstStyle/>
                    <a:p>
                      <a:pPr marL="12065">
                        <a:lnSpc>
                          <a:spcPts val="1395"/>
                        </a:lnSpc>
                      </a:pPr>
                      <a:r>
                        <a:rPr sz="900" b="1" spc="-5" dirty="0">
                          <a:latin typeface="Carlito"/>
                          <a:cs typeface="Carlito"/>
                        </a:rPr>
                        <a:t>MINISTRES DU </a:t>
                      </a:r>
                      <a:r>
                        <a:rPr sz="900" b="1" spc="-10" dirty="0">
                          <a:latin typeface="Carlito"/>
                          <a:cs typeface="Carlito"/>
                        </a:rPr>
                        <a:t>GOUVERNEMENT, </a:t>
                      </a:r>
                      <a:r>
                        <a:rPr sz="900" b="1" dirty="0">
                          <a:latin typeface="Carlito"/>
                          <a:cs typeface="Carlito"/>
                        </a:rPr>
                        <a:t>SG &amp; </a:t>
                      </a:r>
                      <a:r>
                        <a:rPr sz="900" b="1" spc="-5" dirty="0">
                          <a:latin typeface="Carlito"/>
                          <a:cs typeface="Carlito"/>
                        </a:rPr>
                        <a:t>DG DES MINISTERES </a:t>
                      </a:r>
                      <a:r>
                        <a:rPr sz="900" b="1" dirty="0">
                          <a:latin typeface="Carlito"/>
                          <a:cs typeface="Carlito"/>
                        </a:rPr>
                        <a:t>ET </a:t>
                      </a:r>
                      <a:r>
                        <a:rPr sz="900" b="1" spc="-5" dirty="0">
                          <a:latin typeface="Carlito"/>
                          <a:cs typeface="Carlito"/>
                        </a:rPr>
                        <a:t>INSTITUTIONS</a:t>
                      </a:r>
                      <a:r>
                        <a:rPr sz="900" b="1" spc="70" dirty="0">
                          <a:latin typeface="Carlito"/>
                          <a:cs typeface="Carlito"/>
                        </a:rPr>
                        <a:t> </a:t>
                      </a:r>
                      <a:r>
                        <a:rPr sz="900" b="1" spc="-5" dirty="0">
                          <a:latin typeface="Carlito"/>
                          <a:cs typeface="Carlito"/>
                        </a:rPr>
                        <a:t>PUBLIQUES.</a:t>
                      </a:r>
                      <a:endParaRPr sz="900" dirty="0">
                        <a:latin typeface="Carlito"/>
                        <a:cs typeface="Carlito"/>
                      </a:endParaRPr>
                    </a:p>
                    <a:p>
                      <a:pPr marL="12065" marR="3670935">
                        <a:lnSpc>
                          <a:spcPct val="106700"/>
                        </a:lnSpc>
                        <a:spcBef>
                          <a:spcPts val="10"/>
                        </a:spcBef>
                      </a:pPr>
                      <a:r>
                        <a:rPr sz="900" b="1" spc="-10" dirty="0">
                          <a:latin typeface="Carlito"/>
                          <a:cs typeface="Carlito"/>
                        </a:rPr>
                        <a:t>AMBASSADEURS </a:t>
                      </a:r>
                      <a:r>
                        <a:rPr sz="900" b="1" spc="-5" dirty="0">
                          <a:latin typeface="Carlito"/>
                          <a:cs typeface="Carlito"/>
                        </a:rPr>
                        <a:t>DES </a:t>
                      </a:r>
                      <a:r>
                        <a:rPr sz="900" b="1" spc="-50" dirty="0">
                          <a:latin typeface="Carlito"/>
                          <a:cs typeface="Carlito"/>
                        </a:rPr>
                        <a:t>PAYS </a:t>
                      </a:r>
                      <a:r>
                        <a:rPr sz="900" b="1" spc="-5" dirty="0">
                          <a:latin typeface="Carlito"/>
                          <a:cs typeface="Carlito"/>
                        </a:rPr>
                        <a:t>AMIS.  </a:t>
                      </a:r>
                      <a:r>
                        <a:rPr sz="900" b="1" spc="-10" dirty="0">
                          <a:latin typeface="Carlito"/>
                          <a:cs typeface="Carlito"/>
                        </a:rPr>
                        <a:t>REPRESANTANTS </a:t>
                      </a:r>
                      <a:r>
                        <a:rPr sz="900" b="1" spc="-5" dirty="0">
                          <a:latin typeface="Carlito"/>
                          <a:cs typeface="Carlito"/>
                        </a:rPr>
                        <a:t>DES AGENCES</a:t>
                      </a:r>
                      <a:r>
                        <a:rPr sz="900" b="1" spc="-114" dirty="0">
                          <a:latin typeface="Carlito"/>
                          <a:cs typeface="Carlito"/>
                        </a:rPr>
                        <a:t> </a:t>
                      </a:r>
                      <a:r>
                        <a:rPr sz="900" b="1" dirty="0">
                          <a:latin typeface="Carlito"/>
                          <a:cs typeface="Carlito"/>
                        </a:rPr>
                        <a:t>UN.</a:t>
                      </a:r>
                      <a:endParaRPr sz="900" dirty="0">
                        <a:latin typeface="Carlito"/>
                        <a:cs typeface="Carlito"/>
                      </a:endParaRPr>
                    </a:p>
                    <a:p>
                      <a:pPr marL="12065">
                        <a:lnSpc>
                          <a:spcPct val="100000"/>
                        </a:lnSpc>
                        <a:spcBef>
                          <a:spcPts val="110"/>
                        </a:spcBef>
                      </a:pPr>
                      <a:r>
                        <a:rPr sz="900" b="1" spc="-10" dirty="0">
                          <a:latin typeface="Carlito"/>
                          <a:cs typeface="Carlito"/>
                        </a:rPr>
                        <a:t>REPRESENTANTS </a:t>
                      </a:r>
                      <a:r>
                        <a:rPr sz="900" b="1" spc="-5" dirty="0">
                          <a:latin typeface="Carlito"/>
                          <a:cs typeface="Carlito"/>
                        </a:rPr>
                        <a:t>DES </a:t>
                      </a:r>
                      <a:r>
                        <a:rPr sz="900" b="1" spc="-15" dirty="0">
                          <a:latin typeface="Carlito"/>
                          <a:cs typeface="Carlito"/>
                        </a:rPr>
                        <a:t>ORGANISATIONS</a:t>
                      </a:r>
                      <a:r>
                        <a:rPr sz="900" b="1" spc="-35" dirty="0">
                          <a:latin typeface="Carlito"/>
                          <a:cs typeface="Carlito"/>
                        </a:rPr>
                        <a:t> </a:t>
                      </a:r>
                      <a:r>
                        <a:rPr sz="900" b="1" spc="-10" dirty="0">
                          <a:latin typeface="Carlito"/>
                          <a:cs typeface="Carlito"/>
                        </a:rPr>
                        <a:t>INTERNATIONALES.</a:t>
                      </a:r>
                      <a:endParaRPr sz="900" dirty="0">
                        <a:latin typeface="Carlito"/>
                        <a:cs typeface="Carlito"/>
                      </a:endParaRPr>
                    </a:p>
                    <a:p>
                      <a:pPr marL="12065" marR="142875">
                        <a:lnSpc>
                          <a:spcPct val="106700"/>
                        </a:lnSpc>
                      </a:pPr>
                      <a:r>
                        <a:rPr sz="900" b="1" spc="-5" dirty="0">
                          <a:latin typeface="Carlito"/>
                          <a:cs typeface="Carlito"/>
                        </a:rPr>
                        <a:t>PREFETS, MAIRE DE DJIBOUTI </a:t>
                      </a:r>
                      <a:r>
                        <a:rPr sz="900" b="1" dirty="0">
                          <a:latin typeface="Carlito"/>
                          <a:cs typeface="Carlito"/>
                        </a:rPr>
                        <a:t>ET </a:t>
                      </a:r>
                      <a:r>
                        <a:rPr sz="900" b="1" spc="-5" dirty="0">
                          <a:latin typeface="Carlito"/>
                          <a:cs typeface="Carlito"/>
                        </a:rPr>
                        <a:t>PRESIDENTS DES CONSEILS REGIONAUX </a:t>
                      </a:r>
                      <a:r>
                        <a:rPr sz="900" b="1" dirty="0">
                          <a:latin typeface="Carlito"/>
                          <a:cs typeface="Carlito"/>
                        </a:rPr>
                        <a:t>ET </a:t>
                      </a:r>
                      <a:r>
                        <a:rPr sz="900" b="1" spc="-10" dirty="0">
                          <a:latin typeface="Carlito"/>
                          <a:cs typeface="Carlito"/>
                        </a:rPr>
                        <a:t>COMMUNAUX.  REPRESENTANTS </a:t>
                      </a:r>
                      <a:r>
                        <a:rPr sz="900" b="1" spc="-5" dirty="0">
                          <a:latin typeface="Carlito"/>
                          <a:cs typeface="Carlito"/>
                        </a:rPr>
                        <a:t>DU SECTEUR</a:t>
                      </a:r>
                      <a:r>
                        <a:rPr sz="900" b="1" dirty="0">
                          <a:latin typeface="Carlito"/>
                          <a:cs typeface="Carlito"/>
                        </a:rPr>
                        <a:t> </a:t>
                      </a:r>
                      <a:r>
                        <a:rPr sz="900" b="1" spc="-5" dirty="0">
                          <a:latin typeface="Carlito"/>
                          <a:cs typeface="Carlito"/>
                        </a:rPr>
                        <a:t>PRIVÉ.</a:t>
                      </a:r>
                      <a:endParaRPr sz="900" dirty="0">
                        <a:latin typeface="Carlito"/>
                        <a:cs typeface="Carlito"/>
                      </a:endParaRPr>
                    </a:p>
                    <a:p>
                      <a:pPr marL="12065">
                        <a:lnSpc>
                          <a:spcPct val="100000"/>
                        </a:lnSpc>
                        <a:spcBef>
                          <a:spcPts val="105"/>
                        </a:spcBef>
                      </a:pPr>
                      <a:r>
                        <a:rPr sz="900" b="1" spc="-5" dirty="0">
                          <a:latin typeface="Carlito"/>
                          <a:cs typeface="Carlito"/>
                        </a:rPr>
                        <a:t>RESPONSABLES </a:t>
                      </a:r>
                      <a:r>
                        <a:rPr sz="900" b="1" spc="-10" dirty="0">
                          <a:latin typeface="Carlito"/>
                          <a:cs typeface="Carlito"/>
                        </a:rPr>
                        <a:t>DES ASSOCIATIONS </a:t>
                      </a:r>
                      <a:r>
                        <a:rPr sz="900" b="1" dirty="0">
                          <a:latin typeface="Carlito"/>
                          <a:cs typeface="Carlito"/>
                        </a:rPr>
                        <a:t>&amp; </a:t>
                      </a:r>
                      <a:r>
                        <a:rPr sz="900" b="1" spc="-5" dirty="0">
                          <a:latin typeface="Carlito"/>
                          <a:cs typeface="Carlito"/>
                        </a:rPr>
                        <a:t>ONG</a:t>
                      </a:r>
                      <a:r>
                        <a:rPr sz="900" b="1" spc="-20" dirty="0">
                          <a:latin typeface="Carlito"/>
                          <a:cs typeface="Carlito"/>
                        </a:rPr>
                        <a:t> </a:t>
                      </a:r>
                      <a:r>
                        <a:rPr sz="900" b="1" spc="-10" dirty="0">
                          <a:latin typeface="Carlito"/>
                          <a:cs typeface="Carlito"/>
                        </a:rPr>
                        <a:t>NATIONALES.</a:t>
                      </a:r>
                      <a:endParaRPr sz="900" dirty="0">
                        <a:latin typeface="Carlito"/>
                        <a:cs typeface="Carlito"/>
                      </a:endParaRPr>
                    </a:p>
                    <a:p>
                      <a:pPr marL="12065">
                        <a:lnSpc>
                          <a:spcPts val="1415"/>
                        </a:lnSpc>
                        <a:spcBef>
                          <a:spcPts val="100"/>
                        </a:spcBef>
                      </a:pPr>
                      <a:r>
                        <a:rPr sz="900" b="1" spc="-5" dirty="0">
                          <a:latin typeface="Carlito"/>
                          <a:cs typeface="Carlito"/>
                        </a:rPr>
                        <a:t>RESPONSABLES </a:t>
                      </a:r>
                      <a:r>
                        <a:rPr sz="900" b="1" dirty="0">
                          <a:latin typeface="Carlito"/>
                          <a:cs typeface="Carlito"/>
                        </a:rPr>
                        <a:t>ET </a:t>
                      </a:r>
                      <a:r>
                        <a:rPr sz="900" b="1" spc="-5" dirty="0">
                          <a:latin typeface="Carlito"/>
                          <a:cs typeface="Carlito"/>
                        </a:rPr>
                        <a:t>JOURNALISTES DE </a:t>
                      </a:r>
                      <a:r>
                        <a:rPr sz="900" b="1" spc="-10" dirty="0">
                          <a:latin typeface="Carlito"/>
                          <a:cs typeface="Carlito"/>
                        </a:rPr>
                        <a:t>L'AUDIOVISUEL </a:t>
                      </a:r>
                      <a:r>
                        <a:rPr sz="900" b="1" dirty="0">
                          <a:latin typeface="Carlito"/>
                          <a:cs typeface="Carlito"/>
                        </a:rPr>
                        <a:t>ET </a:t>
                      </a:r>
                      <a:r>
                        <a:rPr sz="900" b="1" spc="-5" dirty="0">
                          <a:latin typeface="Carlito"/>
                          <a:cs typeface="Carlito"/>
                        </a:rPr>
                        <a:t>DE LA </a:t>
                      </a:r>
                      <a:r>
                        <a:rPr sz="900" b="1" spc="-10" dirty="0">
                          <a:latin typeface="Carlito"/>
                          <a:cs typeface="Carlito"/>
                        </a:rPr>
                        <a:t>PRESSE </a:t>
                      </a:r>
                      <a:r>
                        <a:rPr sz="900" b="1" spc="-5" dirty="0">
                          <a:latin typeface="Carlito"/>
                          <a:cs typeface="Carlito"/>
                        </a:rPr>
                        <a:t>ECRITE</a:t>
                      </a:r>
                      <a:r>
                        <a:rPr sz="900" b="1" spc="130" dirty="0">
                          <a:latin typeface="Carlito"/>
                          <a:cs typeface="Carlito"/>
                        </a:rPr>
                        <a:t> </a:t>
                      </a:r>
                      <a:r>
                        <a:rPr sz="900" b="1" spc="-10" dirty="0">
                          <a:latin typeface="Carlito"/>
                          <a:cs typeface="Carlito"/>
                        </a:rPr>
                        <a:t>NATIONALE.</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tc>
                  <a:txBody>
                    <a:bodyPr/>
                    <a:lstStyle/>
                    <a:p>
                      <a:pPr>
                        <a:lnSpc>
                          <a:spcPct val="100000"/>
                        </a:lnSpc>
                      </a:pPr>
                      <a:endParaRPr sz="900" dirty="0">
                        <a:latin typeface="Times New Roman"/>
                        <a:cs typeface="Times New Roman"/>
                      </a:endParaRPr>
                    </a:p>
                    <a:p>
                      <a:pPr>
                        <a:lnSpc>
                          <a:spcPct val="100000"/>
                        </a:lnSpc>
                      </a:pPr>
                      <a:endParaRPr sz="900" dirty="0">
                        <a:latin typeface="Times New Roman"/>
                        <a:cs typeface="Times New Roman"/>
                      </a:endParaRPr>
                    </a:p>
                    <a:p>
                      <a:pPr>
                        <a:lnSpc>
                          <a:spcPct val="100000"/>
                        </a:lnSpc>
                        <a:spcBef>
                          <a:spcPts val="40"/>
                        </a:spcBef>
                      </a:pPr>
                      <a:endParaRPr sz="900" dirty="0">
                        <a:latin typeface="Times New Roman"/>
                        <a:cs typeface="Times New Roman"/>
                      </a:endParaRPr>
                    </a:p>
                    <a:p>
                      <a:pPr marL="457200">
                        <a:lnSpc>
                          <a:spcPct val="100000"/>
                        </a:lnSpc>
                      </a:pPr>
                      <a:r>
                        <a:rPr sz="900" b="1" dirty="0">
                          <a:solidFill>
                            <a:srgbClr val="FF0000"/>
                          </a:solidFill>
                          <a:latin typeface="Carlito"/>
                          <a:cs typeface="Carlito"/>
                        </a:rPr>
                        <a:t>06 </a:t>
                      </a:r>
                      <a:r>
                        <a:rPr sz="900" b="1" spc="-5" dirty="0">
                          <a:solidFill>
                            <a:srgbClr val="FF0000"/>
                          </a:solidFill>
                          <a:latin typeface="Carlito"/>
                          <a:cs typeface="Carlito"/>
                        </a:rPr>
                        <a:t>MARS</a:t>
                      </a:r>
                      <a:r>
                        <a:rPr sz="900" b="1" spc="-35" dirty="0">
                          <a:solidFill>
                            <a:srgbClr val="FF0000"/>
                          </a:solidFill>
                          <a:latin typeface="Carlito"/>
                          <a:cs typeface="Carlito"/>
                        </a:rPr>
                        <a:t> </a:t>
                      </a:r>
                      <a:r>
                        <a:rPr sz="900" b="1" spc="-5" dirty="0">
                          <a:solidFill>
                            <a:srgbClr val="FF0000"/>
                          </a:solidFill>
                          <a:latin typeface="Carlito"/>
                          <a:cs typeface="Carlito"/>
                        </a:rPr>
                        <a:t>2022</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1"/>
                  </a:ext>
                </a:extLst>
              </a:tr>
              <a:tr h="825929">
                <a:tc>
                  <a:txBody>
                    <a:bodyPr/>
                    <a:lstStyle/>
                    <a:p>
                      <a:pPr>
                        <a:lnSpc>
                          <a:spcPct val="100000"/>
                        </a:lnSpc>
                        <a:spcBef>
                          <a:spcPts val="55"/>
                        </a:spcBef>
                      </a:pPr>
                      <a:endParaRPr sz="900">
                        <a:latin typeface="Times New Roman"/>
                        <a:cs typeface="Times New Roman"/>
                      </a:endParaRPr>
                    </a:p>
                    <a:p>
                      <a:pPr algn="ctr">
                        <a:lnSpc>
                          <a:spcPct val="100000"/>
                        </a:lnSpc>
                      </a:pPr>
                      <a:r>
                        <a:rPr sz="900" b="1" dirty="0">
                          <a:solidFill>
                            <a:srgbClr val="FFFFFF"/>
                          </a:solidFill>
                          <a:latin typeface="Carlito"/>
                          <a:cs typeface="Carlito"/>
                        </a:rPr>
                        <a:t>2</a:t>
                      </a:r>
                      <a:endParaRPr sz="900">
                        <a:latin typeface="Carlito"/>
                        <a:cs typeface="Carlito"/>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a:txBody>
                    <a:bodyPr/>
                    <a:lstStyle/>
                    <a:p>
                      <a:pPr marL="12065" marR="276225">
                        <a:lnSpc>
                          <a:spcPct val="107300"/>
                        </a:lnSpc>
                        <a:spcBef>
                          <a:spcPts val="500"/>
                        </a:spcBef>
                      </a:pPr>
                      <a:r>
                        <a:rPr sz="900" b="1" spc="-15" dirty="0">
                          <a:latin typeface="Carlito"/>
                          <a:cs typeface="Carlito"/>
                        </a:rPr>
                        <a:t>ATELIER D'INFORMATION </a:t>
                      </a:r>
                      <a:r>
                        <a:rPr sz="900" b="1" dirty="0">
                          <a:latin typeface="Carlito"/>
                          <a:cs typeface="Carlito"/>
                        </a:rPr>
                        <a:t>ET  </a:t>
                      </a:r>
                      <a:r>
                        <a:rPr sz="900" b="1" spc="-10" dirty="0">
                          <a:latin typeface="Carlito"/>
                          <a:cs typeface="Carlito"/>
                        </a:rPr>
                        <a:t>SENSIBILISATION </a:t>
                      </a:r>
                      <a:r>
                        <a:rPr sz="900" b="1" spc="-5" dirty="0">
                          <a:latin typeface="Carlito"/>
                          <a:cs typeface="Carlito"/>
                        </a:rPr>
                        <a:t>DES </a:t>
                      </a:r>
                      <a:r>
                        <a:rPr sz="900" b="1" spc="-15" dirty="0">
                          <a:latin typeface="Carlito"/>
                          <a:cs typeface="Carlito"/>
                        </a:rPr>
                        <a:t>PARLEMENTAIRES  </a:t>
                      </a:r>
                      <a:r>
                        <a:rPr sz="900" b="1" spc="-5" dirty="0">
                          <a:latin typeface="Carlito"/>
                          <a:cs typeface="Carlito"/>
                        </a:rPr>
                        <a:t>SUR LES ODD </a:t>
                      </a:r>
                      <a:r>
                        <a:rPr sz="900" b="1" dirty="0">
                          <a:latin typeface="Carlito"/>
                          <a:cs typeface="Carlito"/>
                        </a:rPr>
                        <a:t>ET </a:t>
                      </a:r>
                      <a:r>
                        <a:rPr sz="900" b="1" spc="-5" dirty="0">
                          <a:latin typeface="Carlito"/>
                          <a:cs typeface="Carlito"/>
                        </a:rPr>
                        <a:t>LE </a:t>
                      </a:r>
                      <a:r>
                        <a:rPr sz="900" b="1" spc="-10" dirty="0">
                          <a:latin typeface="Carlito"/>
                          <a:cs typeface="Carlito"/>
                        </a:rPr>
                        <a:t>PROCESSUS </a:t>
                      </a:r>
                      <a:r>
                        <a:rPr sz="900" b="1" dirty="0">
                          <a:latin typeface="Carlito"/>
                          <a:cs typeface="Carlito"/>
                        </a:rPr>
                        <a:t>ENV A  </a:t>
                      </a:r>
                      <a:r>
                        <a:rPr sz="900" b="1" spc="-5" dirty="0">
                          <a:latin typeface="Carlito"/>
                          <a:cs typeface="Carlito"/>
                        </a:rPr>
                        <a:t>DJIBOUTI.</a:t>
                      </a:r>
                      <a:endParaRPr sz="900">
                        <a:latin typeface="Carlito"/>
                        <a:cs typeface="Carlito"/>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nSpc>
                          <a:spcPct val="100000"/>
                        </a:lnSpc>
                      </a:pPr>
                      <a:endParaRPr sz="900">
                        <a:latin typeface="Times New Roman"/>
                        <a:cs typeface="Times New Roman"/>
                      </a:endParaRPr>
                    </a:p>
                    <a:p>
                      <a:pPr marL="12065">
                        <a:lnSpc>
                          <a:spcPct val="100000"/>
                        </a:lnSpc>
                        <a:spcBef>
                          <a:spcPts val="765"/>
                        </a:spcBef>
                      </a:pPr>
                      <a:r>
                        <a:rPr sz="900" b="1" spc="-5" dirty="0">
                          <a:latin typeface="Carlito"/>
                          <a:cs typeface="Carlito"/>
                        </a:rPr>
                        <a:t>LES </a:t>
                      </a:r>
                      <a:r>
                        <a:rPr sz="900" b="1" dirty="0">
                          <a:latin typeface="Carlito"/>
                          <a:cs typeface="Carlito"/>
                        </a:rPr>
                        <a:t>65 </a:t>
                      </a:r>
                      <a:r>
                        <a:rPr sz="900" b="1" spc="-5" dirty="0">
                          <a:latin typeface="Carlito"/>
                          <a:cs typeface="Carlito"/>
                        </a:rPr>
                        <a:t>DEPUTES </a:t>
                      </a:r>
                      <a:r>
                        <a:rPr sz="900" b="1" spc="-15" dirty="0">
                          <a:latin typeface="Carlito"/>
                          <a:cs typeface="Carlito"/>
                        </a:rPr>
                        <a:t>NATIONAUX </a:t>
                      </a:r>
                      <a:r>
                        <a:rPr sz="900" b="1" dirty="0">
                          <a:latin typeface="Carlito"/>
                          <a:cs typeface="Carlito"/>
                        </a:rPr>
                        <a:t>OU </a:t>
                      </a:r>
                      <a:r>
                        <a:rPr sz="900" b="1" spc="-5" dirty="0">
                          <a:latin typeface="Carlito"/>
                          <a:cs typeface="Carlito"/>
                        </a:rPr>
                        <a:t>LES MEMBRES DU </a:t>
                      </a:r>
                      <a:r>
                        <a:rPr sz="900" b="1" spc="-10" dirty="0">
                          <a:latin typeface="Carlito"/>
                          <a:cs typeface="Carlito"/>
                        </a:rPr>
                        <a:t>BUREAU </a:t>
                      </a:r>
                      <a:r>
                        <a:rPr sz="900" b="1" spc="-5" dirty="0">
                          <a:latin typeface="Carlito"/>
                          <a:cs typeface="Carlito"/>
                        </a:rPr>
                        <a:t>DU PRESIDENT DU</a:t>
                      </a:r>
                      <a:r>
                        <a:rPr sz="900" b="1" spc="155" dirty="0">
                          <a:latin typeface="Carlito"/>
                          <a:cs typeface="Carlito"/>
                        </a:rPr>
                        <a:t> </a:t>
                      </a:r>
                      <a:r>
                        <a:rPr sz="900" b="1" spc="-15" dirty="0">
                          <a:latin typeface="Carlito"/>
                          <a:cs typeface="Carlito"/>
                        </a:rPr>
                        <a:t>PARLEMENT</a:t>
                      </a:r>
                      <a:endParaRPr sz="900">
                        <a:latin typeface="Carlito"/>
                        <a:cs typeface="Carlito"/>
                      </a:endParaRPr>
                    </a:p>
                    <a:p>
                      <a:pPr marL="12065">
                        <a:lnSpc>
                          <a:spcPct val="100000"/>
                        </a:lnSpc>
                        <a:spcBef>
                          <a:spcPts val="110"/>
                        </a:spcBef>
                      </a:pPr>
                      <a:r>
                        <a:rPr sz="900" b="1" dirty="0">
                          <a:latin typeface="Carlito"/>
                          <a:cs typeface="Carlito"/>
                        </a:rPr>
                        <a:t>+ </a:t>
                      </a:r>
                      <a:r>
                        <a:rPr sz="900" b="1" spc="-5" dirty="0">
                          <a:latin typeface="Carlito"/>
                          <a:cs typeface="Carlito"/>
                        </a:rPr>
                        <a:t>LES PRESDIENTS DES COMMISSIONS </a:t>
                      </a:r>
                      <a:r>
                        <a:rPr sz="900" b="1" dirty="0">
                          <a:latin typeface="Carlito"/>
                          <a:cs typeface="Carlito"/>
                        </a:rPr>
                        <a:t>+ </a:t>
                      </a:r>
                      <a:r>
                        <a:rPr sz="900" b="1" spc="-5" dirty="0">
                          <a:latin typeface="Carlito"/>
                          <a:cs typeface="Carlito"/>
                        </a:rPr>
                        <a:t>LES PRESIDENTS DES </a:t>
                      </a:r>
                      <a:r>
                        <a:rPr sz="900" b="1" spc="-10" dirty="0">
                          <a:latin typeface="Carlito"/>
                          <a:cs typeface="Carlito"/>
                        </a:rPr>
                        <a:t>GROUPES</a:t>
                      </a:r>
                      <a:r>
                        <a:rPr sz="900" b="1" spc="65" dirty="0">
                          <a:latin typeface="Carlito"/>
                          <a:cs typeface="Carlito"/>
                        </a:rPr>
                        <a:t> </a:t>
                      </a:r>
                      <a:r>
                        <a:rPr sz="900" b="1" spc="-15" dirty="0">
                          <a:latin typeface="Carlito"/>
                          <a:cs typeface="Carlito"/>
                        </a:rPr>
                        <a:t>PARLEMENTAIRES.</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nSpc>
                          <a:spcPct val="100000"/>
                        </a:lnSpc>
                      </a:pPr>
                      <a:endParaRPr sz="900">
                        <a:latin typeface="Times New Roman"/>
                        <a:cs typeface="Times New Roman"/>
                      </a:endParaRPr>
                    </a:p>
                    <a:p>
                      <a:pPr marL="225425">
                        <a:lnSpc>
                          <a:spcPct val="100000"/>
                        </a:lnSpc>
                        <a:spcBef>
                          <a:spcPts val="1175"/>
                        </a:spcBef>
                      </a:pPr>
                      <a:r>
                        <a:rPr sz="900" b="1" dirty="0">
                          <a:solidFill>
                            <a:srgbClr val="FF0000"/>
                          </a:solidFill>
                          <a:latin typeface="Carlito"/>
                          <a:cs typeface="Carlito"/>
                        </a:rPr>
                        <a:t>09 / 13 </a:t>
                      </a:r>
                      <a:r>
                        <a:rPr sz="900" b="1" spc="-5" dirty="0">
                          <a:solidFill>
                            <a:srgbClr val="FF0000"/>
                          </a:solidFill>
                          <a:latin typeface="Carlito"/>
                          <a:cs typeface="Carlito"/>
                        </a:rPr>
                        <a:t>MARS 2022</a:t>
                      </a:r>
                      <a:r>
                        <a:rPr sz="900" b="1" spc="-55" dirty="0">
                          <a:solidFill>
                            <a:srgbClr val="FF0000"/>
                          </a:solidFill>
                          <a:latin typeface="Carlito"/>
                          <a:cs typeface="Carlito"/>
                        </a:rPr>
                        <a:t> </a:t>
                      </a:r>
                      <a:r>
                        <a:rPr sz="900" b="1" dirty="0">
                          <a:solidFill>
                            <a:srgbClr val="FF0000"/>
                          </a:solidFill>
                          <a:latin typeface="Carlito"/>
                          <a:cs typeface="Carlito"/>
                        </a:rPr>
                        <a:t>?</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2"/>
                  </a:ext>
                </a:extLst>
              </a:tr>
              <a:tr h="307000">
                <a:tc rowSpan="3">
                  <a:txBody>
                    <a:bodyPr/>
                    <a:lstStyle/>
                    <a:p>
                      <a:pPr>
                        <a:lnSpc>
                          <a:spcPct val="100000"/>
                        </a:lnSpc>
                      </a:pPr>
                      <a:endParaRPr sz="900">
                        <a:latin typeface="Times New Roman"/>
                        <a:cs typeface="Times New Roman"/>
                      </a:endParaRPr>
                    </a:p>
                    <a:p>
                      <a:pPr>
                        <a:lnSpc>
                          <a:spcPct val="100000"/>
                        </a:lnSpc>
                        <a:spcBef>
                          <a:spcPts val="15"/>
                        </a:spcBef>
                      </a:pPr>
                      <a:endParaRPr sz="900">
                        <a:latin typeface="Times New Roman"/>
                        <a:cs typeface="Times New Roman"/>
                      </a:endParaRPr>
                    </a:p>
                    <a:p>
                      <a:pPr algn="ctr">
                        <a:lnSpc>
                          <a:spcPct val="100000"/>
                        </a:lnSpc>
                      </a:pPr>
                      <a:r>
                        <a:rPr sz="900" b="1" dirty="0">
                          <a:solidFill>
                            <a:srgbClr val="FFFFFF"/>
                          </a:solidFill>
                          <a:latin typeface="Carlito"/>
                          <a:cs typeface="Carlito"/>
                        </a:rPr>
                        <a:t>3</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rowSpan="3">
                  <a:txBody>
                    <a:bodyPr/>
                    <a:lstStyle/>
                    <a:p>
                      <a:pPr>
                        <a:lnSpc>
                          <a:spcPct val="100000"/>
                        </a:lnSpc>
                        <a:spcBef>
                          <a:spcPts val="5"/>
                        </a:spcBef>
                      </a:pPr>
                      <a:endParaRPr sz="900">
                        <a:latin typeface="Times New Roman"/>
                        <a:cs typeface="Times New Roman"/>
                      </a:endParaRPr>
                    </a:p>
                    <a:p>
                      <a:pPr marL="48895" marR="82550">
                        <a:lnSpc>
                          <a:spcPct val="100000"/>
                        </a:lnSpc>
                      </a:pPr>
                      <a:r>
                        <a:rPr sz="900" b="1" spc="-15" dirty="0">
                          <a:latin typeface="Carlito"/>
                          <a:cs typeface="Carlito"/>
                        </a:rPr>
                        <a:t>ATELIER D'INFORMATION </a:t>
                      </a:r>
                      <a:r>
                        <a:rPr sz="900" b="1" dirty="0">
                          <a:latin typeface="Carlito"/>
                          <a:cs typeface="Carlito"/>
                        </a:rPr>
                        <a:t>ET  </a:t>
                      </a:r>
                      <a:r>
                        <a:rPr sz="900" b="1" spc="-10" dirty="0">
                          <a:latin typeface="Carlito"/>
                          <a:cs typeface="Carlito"/>
                        </a:rPr>
                        <a:t>SENSIBILISATION </a:t>
                      </a:r>
                      <a:r>
                        <a:rPr sz="900" b="1" spc="-5" dirty="0">
                          <a:latin typeface="Carlito"/>
                          <a:cs typeface="Carlito"/>
                        </a:rPr>
                        <a:t>DES </a:t>
                      </a:r>
                      <a:r>
                        <a:rPr sz="900" b="1" spc="-10" dirty="0">
                          <a:latin typeface="Carlito"/>
                          <a:cs typeface="Carlito"/>
                        </a:rPr>
                        <a:t>REPRESENTANTS </a:t>
                      </a:r>
                      <a:r>
                        <a:rPr sz="900" b="1" spc="-5" dirty="0">
                          <a:latin typeface="Carlito"/>
                          <a:cs typeface="Carlito"/>
                        </a:rPr>
                        <a:t>DU  SECTEUR PRIVE SUR LES ODD </a:t>
                      </a:r>
                      <a:r>
                        <a:rPr sz="900" b="1" dirty="0">
                          <a:latin typeface="Carlito"/>
                          <a:cs typeface="Carlito"/>
                        </a:rPr>
                        <a:t>ET </a:t>
                      </a:r>
                      <a:r>
                        <a:rPr sz="900" b="1" spc="-5" dirty="0">
                          <a:latin typeface="Carlito"/>
                          <a:cs typeface="Carlito"/>
                        </a:rPr>
                        <a:t>LE  </a:t>
                      </a:r>
                      <a:r>
                        <a:rPr sz="900" b="1" spc="-10" dirty="0">
                          <a:latin typeface="Carlito"/>
                          <a:cs typeface="Carlito"/>
                        </a:rPr>
                        <a:t>PROCESSUS </a:t>
                      </a:r>
                      <a:r>
                        <a:rPr sz="900" b="1" dirty="0">
                          <a:latin typeface="Carlito"/>
                          <a:cs typeface="Carlito"/>
                        </a:rPr>
                        <a:t>ENV A</a:t>
                      </a:r>
                      <a:r>
                        <a:rPr sz="900" b="1" spc="5" dirty="0">
                          <a:latin typeface="Carlito"/>
                          <a:cs typeface="Carlito"/>
                        </a:rPr>
                        <a:t> </a:t>
                      </a:r>
                      <a:r>
                        <a:rPr sz="900" b="1" spc="-5" dirty="0">
                          <a:latin typeface="Carlito"/>
                          <a:cs typeface="Carlito"/>
                        </a:rPr>
                        <a:t>DJIBOUTI.</a:t>
                      </a:r>
                      <a:endParaRPr sz="900">
                        <a:latin typeface="Carlito"/>
                        <a:cs typeface="Carlito"/>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a:txBody>
                    <a:bodyPr/>
                    <a:lstStyle/>
                    <a:p>
                      <a:pPr marL="12065">
                        <a:lnSpc>
                          <a:spcPct val="100000"/>
                        </a:lnSpc>
                        <a:spcBef>
                          <a:spcPts val="595"/>
                        </a:spcBef>
                      </a:pPr>
                      <a:r>
                        <a:rPr sz="900" b="1" dirty="0">
                          <a:latin typeface="Carlito"/>
                          <a:cs typeface="Carlito"/>
                        </a:rPr>
                        <a:t>15 </a:t>
                      </a:r>
                      <a:r>
                        <a:rPr sz="900" b="1" spc="-5" dirty="0">
                          <a:latin typeface="Carlito"/>
                          <a:cs typeface="Carlito"/>
                        </a:rPr>
                        <a:t>MEMBRES DE L'ASSEMBLÉE DE LA CHAMBRE DE </a:t>
                      </a:r>
                      <a:r>
                        <a:rPr sz="900" b="1" spc="-10" dirty="0">
                          <a:latin typeface="Carlito"/>
                          <a:cs typeface="Carlito"/>
                        </a:rPr>
                        <a:t>COMMERCE </a:t>
                      </a:r>
                      <a:r>
                        <a:rPr sz="900" b="1" spc="-5" dirty="0">
                          <a:latin typeface="Carlito"/>
                          <a:cs typeface="Carlito"/>
                        </a:rPr>
                        <a:t>DE</a:t>
                      </a:r>
                      <a:r>
                        <a:rPr sz="900" b="1" spc="160" dirty="0">
                          <a:latin typeface="Carlito"/>
                          <a:cs typeface="Carlito"/>
                        </a:rPr>
                        <a:t> </a:t>
                      </a:r>
                      <a:r>
                        <a:rPr sz="900" b="1" spc="-5" dirty="0">
                          <a:latin typeface="Carlito"/>
                          <a:cs typeface="Carlito"/>
                        </a:rPr>
                        <a:t>DJIBOUTI</a:t>
                      </a:r>
                      <a:endParaRPr sz="900">
                        <a:latin typeface="Carlito"/>
                        <a:cs typeface="Carlito"/>
                      </a:endParaRPr>
                    </a:p>
                  </a:txBody>
                  <a:tcPr marL="0" marR="0" marT="7556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rowSpan="3">
                  <a:txBody>
                    <a:bodyPr/>
                    <a:lstStyle/>
                    <a:p>
                      <a:pPr>
                        <a:lnSpc>
                          <a:spcPct val="100000"/>
                        </a:lnSpc>
                      </a:pPr>
                      <a:endParaRPr sz="900" dirty="0">
                        <a:latin typeface="Times New Roman"/>
                        <a:cs typeface="Times New Roman"/>
                      </a:endParaRPr>
                    </a:p>
                    <a:p>
                      <a:pPr>
                        <a:lnSpc>
                          <a:spcPct val="100000"/>
                        </a:lnSpc>
                        <a:spcBef>
                          <a:spcPts val="30"/>
                        </a:spcBef>
                      </a:pPr>
                      <a:endParaRPr sz="900" dirty="0">
                        <a:latin typeface="Times New Roman"/>
                        <a:cs typeface="Times New Roman"/>
                      </a:endParaRPr>
                    </a:p>
                    <a:p>
                      <a:pPr marL="225425">
                        <a:lnSpc>
                          <a:spcPct val="100000"/>
                        </a:lnSpc>
                      </a:pPr>
                      <a:r>
                        <a:rPr sz="900" b="1" dirty="0">
                          <a:solidFill>
                            <a:srgbClr val="FF0000"/>
                          </a:solidFill>
                          <a:latin typeface="Carlito"/>
                          <a:cs typeface="Carlito"/>
                        </a:rPr>
                        <a:t>14 / 17 </a:t>
                      </a:r>
                      <a:r>
                        <a:rPr sz="900" b="1" spc="-5" dirty="0">
                          <a:solidFill>
                            <a:srgbClr val="FF0000"/>
                          </a:solidFill>
                          <a:latin typeface="Carlito"/>
                          <a:cs typeface="Carlito"/>
                        </a:rPr>
                        <a:t>MARS 2022</a:t>
                      </a:r>
                      <a:r>
                        <a:rPr sz="900" b="1" spc="-55" dirty="0">
                          <a:solidFill>
                            <a:srgbClr val="FF0000"/>
                          </a:solidFill>
                          <a:latin typeface="Carlito"/>
                          <a:cs typeface="Carlito"/>
                        </a:rPr>
                        <a:t> </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3"/>
                  </a:ext>
                </a:extLst>
              </a:tr>
              <a:tr h="360193">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vMerge="1">
                  <a:txBody>
                    <a:bodyPr/>
                    <a:lstStyle/>
                    <a:p>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a:txBody>
                    <a:bodyPr/>
                    <a:lstStyle/>
                    <a:p>
                      <a:pPr marL="12065">
                        <a:lnSpc>
                          <a:spcPts val="1400"/>
                        </a:lnSpc>
                      </a:pPr>
                      <a:r>
                        <a:rPr sz="900" b="1" dirty="0">
                          <a:latin typeface="Carlito"/>
                          <a:cs typeface="Carlito"/>
                        </a:rPr>
                        <a:t>5 </a:t>
                      </a:r>
                      <a:r>
                        <a:rPr sz="900" b="1" spc="-10" dirty="0">
                          <a:latin typeface="Carlito"/>
                          <a:cs typeface="Carlito"/>
                        </a:rPr>
                        <a:t>REPRESENTANTS </a:t>
                      </a:r>
                      <a:r>
                        <a:rPr sz="900" b="1" spc="-5" dirty="0">
                          <a:latin typeface="Carlito"/>
                          <a:cs typeface="Carlito"/>
                        </a:rPr>
                        <a:t>DES COMITÉS DIRECTEURS </a:t>
                      </a:r>
                      <a:r>
                        <a:rPr sz="900" b="1" dirty="0">
                          <a:latin typeface="Carlito"/>
                          <a:cs typeface="Carlito"/>
                        </a:rPr>
                        <a:t>OU </a:t>
                      </a:r>
                      <a:r>
                        <a:rPr sz="900" b="1" spc="-5" dirty="0">
                          <a:latin typeface="Carlito"/>
                          <a:cs typeface="Carlito"/>
                        </a:rPr>
                        <a:t>EXECUTIFS DES </a:t>
                      </a:r>
                      <a:r>
                        <a:rPr sz="900" b="1" spc="-10" dirty="0">
                          <a:latin typeface="Carlito"/>
                          <a:cs typeface="Carlito"/>
                        </a:rPr>
                        <a:t>ASSOCIATIONS</a:t>
                      </a:r>
                      <a:r>
                        <a:rPr sz="900" b="1" dirty="0">
                          <a:latin typeface="Carlito"/>
                          <a:cs typeface="Carlito"/>
                        </a:rPr>
                        <a:t> </a:t>
                      </a:r>
                      <a:r>
                        <a:rPr sz="900" b="1" spc="-5" dirty="0">
                          <a:latin typeface="Carlito"/>
                          <a:cs typeface="Carlito"/>
                        </a:rPr>
                        <a:t>DES</a:t>
                      </a:r>
                      <a:endParaRPr sz="900" dirty="0">
                        <a:latin typeface="Carlito"/>
                        <a:cs typeface="Carlito"/>
                      </a:endParaRPr>
                    </a:p>
                    <a:p>
                      <a:pPr marL="12065">
                        <a:lnSpc>
                          <a:spcPts val="1410"/>
                        </a:lnSpc>
                        <a:spcBef>
                          <a:spcPts val="105"/>
                        </a:spcBef>
                      </a:pPr>
                      <a:r>
                        <a:rPr sz="900" b="1" spc="-10" dirty="0">
                          <a:latin typeface="Carlito"/>
                          <a:cs typeface="Carlito"/>
                        </a:rPr>
                        <a:t>EMPLOYEURS </a:t>
                      </a:r>
                      <a:r>
                        <a:rPr sz="900" b="1" spc="-5" dirty="0">
                          <a:latin typeface="Carlito"/>
                          <a:cs typeface="Carlito"/>
                        </a:rPr>
                        <a:t>DU SECTEUR</a:t>
                      </a:r>
                      <a:r>
                        <a:rPr sz="900" b="1" spc="45" dirty="0">
                          <a:latin typeface="Carlito"/>
                          <a:cs typeface="Carlito"/>
                        </a:rPr>
                        <a:t> </a:t>
                      </a:r>
                      <a:r>
                        <a:rPr sz="900" b="1" spc="-5" dirty="0">
                          <a:latin typeface="Carlito"/>
                          <a:cs typeface="Carlito"/>
                        </a:rPr>
                        <a:t>PRIVÉ.</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4"/>
                  </a:ext>
                </a:extLst>
              </a:tr>
              <a:tr h="360193">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vMerge="1">
                  <a:txBody>
                    <a:bodyPr/>
                    <a:lstStyle/>
                    <a:p>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a:txBody>
                    <a:bodyPr/>
                    <a:lstStyle/>
                    <a:p>
                      <a:pPr marL="12065">
                        <a:lnSpc>
                          <a:spcPts val="1400"/>
                        </a:lnSpc>
                      </a:pPr>
                      <a:r>
                        <a:rPr sz="900" b="1" dirty="0">
                          <a:latin typeface="Carlito"/>
                          <a:cs typeface="Carlito"/>
                        </a:rPr>
                        <a:t>10 </a:t>
                      </a:r>
                      <a:r>
                        <a:rPr sz="900" b="1" spc="-10" dirty="0">
                          <a:latin typeface="Carlito"/>
                          <a:cs typeface="Carlito"/>
                        </a:rPr>
                        <a:t>REPRESENTANTS </a:t>
                      </a:r>
                      <a:r>
                        <a:rPr sz="900" b="1" spc="-5" dirty="0">
                          <a:latin typeface="Carlito"/>
                          <a:cs typeface="Carlito"/>
                        </a:rPr>
                        <a:t>DES COMITÉS DIRECTEURS </a:t>
                      </a:r>
                      <a:r>
                        <a:rPr sz="900" b="1" dirty="0">
                          <a:latin typeface="Carlito"/>
                          <a:cs typeface="Carlito"/>
                        </a:rPr>
                        <a:t>OU </a:t>
                      </a:r>
                      <a:r>
                        <a:rPr sz="900" b="1" spc="-5" dirty="0">
                          <a:latin typeface="Carlito"/>
                          <a:cs typeface="Carlito"/>
                        </a:rPr>
                        <a:t>EXECUTIFS DES </a:t>
                      </a:r>
                      <a:r>
                        <a:rPr sz="900" b="1" spc="-15" dirty="0">
                          <a:latin typeface="Carlito"/>
                          <a:cs typeface="Carlito"/>
                        </a:rPr>
                        <a:t>SYNDICATS</a:t>
                      </a:r>
                      <a:r>
                        <a:rPr sz="900" b="1" spc="30" dirty="0">
                          <a:latin typeface="Carlito"/>
                          <a:cs typeface="Carlito"/>
                        </a:rPr>
                        <a:t> </a:t>
                      </a:r>
                      <a:r>
                        <a:rPr sz="900" b="1" spc="-5" dirty="0">
                          <a:latin typeface="Carlito"/>
                          <a:cs typeface="Carlito"/>
                        </a:rPr>
                        <a:t>DES</a:t>
                      </a:r>
                      <a:endParaRPr sz="900">
                        <a:latin typeface="Carlito"/>
                        <a:cs typeface="Carlito"/>
                      </a:endParaRPr>
                    </a:p>
                    <a:p>
                      <a:pPr marL="12065">
                        <a:lnSpc>
                          <a:spcPts val="1405"/>
                        </a:lnSpc>
                        <a:spcBef>
                          <a:spcPts val="110"/>
                        </a:spcBef>
                      </a:pPr>
                      <a:r>
                        <a:rPr sz="900" b="1" spc="-15" dirty="0">
                          <a:latin typeface="Carlito"/>
                          <a:cs typeface="Carlito"/>
                        </a:rPr>
                        <a:t>TRAVAILLEURS </a:t>
                      </a:r>
                      <a:r>
                        <a:rPr sz="900" b="1" spc="-5" dirty="0">
                          <a:latin typeface="Carlito"/>
                          <a:cs typeface="Carlito"/>
                        </a:rPr>
                        <a:t>DU SECTEUR</a:t>
                      </a:r>
                      <a:r>
                        <a:rPr sz="900" b="1" spc="45" dirty="0">
                          <a:latin typeface="Carlito"/>
                          <a:cs typeface="Carlito"/>
                        </a:rPr>
                        <a:t> </a:t>
                      </a:r>
                      <a:r>
                        <a:rPr sz="900" b="1" spc="-5" dirty="0">
                          <a:latin typeface="Carlito"/>
                          <a:cs typeface="Carlito"/>
                        </a:rPr>
                        <a:t>PRIVÉ.</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extLst>
                  <a:ext uri="{0D108BD9-81ED-4DB2-BD59-A6C34878D82A}">
                    <a16:rowId xmlns:a16="http://schemas.microsoft.com/office/drawing/2014/main" val="10005"/>
                  </a:ext>
                </a:extLst>
              </a:tr>
              <a:tr h="230249">
                <a:tc rowSpan="4">
                  <a:txBody>
                    <a:bodyPr/>
                    <a:lstStyle/>
                    <a:p>
                      <a:pPr>
                        <a:lnSpc>
                          <a:spcPct val="100000"/>
                        </a:lnSpc>
                      </a:pPr>
                      <a:endParaRPr sz="900">
                        <a:latin typeface="Times New Roman"/>
                        <a:cs typeface="Times New Roman"/>
                      </a:endParaRPr>
                    </a:p>
                    <a:p>
                      <a:pPr algn="ctr">
                        <a:lnSpc>
                          <a:spcPct val="100000"/>
                        </a:lnSpc>
                        <a:spcBef>
                          <a:spcPts val="1245"/>
                        </a:spcBef>
                      </a:pPr>
                      <a:r>
                        <a:rPr sz="900" b="1" dirty="0">
                          <a:solidFill>
                            <a:srgbClr val="FFFFFF"/>
                          </a:solidFill>
                          <a:latin typeface="Carlito"/>
                          <a:cs typeface="Carlito"/>
                        </a:rPr>
                        <a:t>4</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rowSpan="4">
                  <a:txBody>
                    <a:bodyPr/>
                    <a:lstStyle/>
                    <a:p>
                      <a:pPr marL="12065" marR="38735">
                        <a:lnSpc>
                          <a:spcPct val="107100"/>
                        </a:lnSpc>
                        <a:spcBef>
                          <a:spcPts val="160"/>
                        </a:spcBef>
                      </a:pPr>
                      <a:r>
                        <a:rPr sz="900" b="1" spc="-15" dirty="0">
                          <a:latin typeface="Carlito"/>
                          <a:cs typeface="Carlito"/>
                        </a:rPr>
                        <a:t>ATELIER D'INFORMATION </a:t>
                      </a:r>
                      <a:r>
                        <a:rPr sz="900" b="1" dirty="0">
                          <a:latin typeface="Carlito"/>
                          <a:cs typeface="Carlito"/>
                        </a:rPr>
                        <a:t>ET  </a:t>
                      </a:r>
                      <a:r>
                        <a:rPr sz="900" b="1" spc="-10" dirty="0">
                          <a:latin typeface="Carlito"/>
                          <a:cs typeface="Carlito"/>
                        </a:rPr>
                        <a:t>SENSIBILISATION </a:t>
                      </a:r>
                      <a:r>
                        <a:rPr sz="900" b="1" spc="-5" dirty="0">
                          <a:latin typeface="Carlito"/>
                          <a:cs typeface="Carlito"/>
                        </a:rPr>
                        <a:t>DES RESPONSABLES DES  </a:t>
                      </a:r>
                      <a:r>
                        <a:rPr sz="900" b="1" spc="-15" dirty="0">
                          <a:latin typeface="Carlito"/>
                          <a:cs typeface="Carlito"/>
                        </a:rPr>
                        <a:t>ORGANISATIONS </a:t>
                      </a:r>
                      <a:r>
                        <a:rPr sz="900" b="1" spc="-5" dirty="0">
                          <a:latin typeface="Carlito"/>
                          <a:cs typeface="Carlito"/>
                        </a:rPr>
                        <a:t>DE LA </a:t>
                      </a:r>
                      <a:r>
                        <a:rPr sz="900" b="1" dirty="0">
                          <a:latin typeface="Carlito"/>
                          <a:cs typeface="Carlito"/>
                        </a:rPr>
                        <a:t>SOCIETE </a:t>
                      </a:r>
                      <a:r>
                        <a:rPr sz="900" b="1" spc="-5" dirty="0">
                          <a:latin typeface="Carlito"/>
                          <a:cs typeface="Carlito"/>
                        </a:rPr>
                        <a:t>CIVILE SUR  LES ODD </a:t>
                      </a:r>
                      <a:r>
                        <a:rPr sz="900" b="1" dirty="0">
                          <a:latin typeface="Carlito"/>
                          <a:cs typeface="Carlito"/>
                        </a:rPr>
                        <a:t>ET </a:t>
                      </a:r>
                      <a:r>
                        <a:rPr sz="900" b="1" spc="-5" dirty="0">
                          <a:latin typeface="Carlito"/>
                          <a:cs typeface="Carlito"/>
                        </a:rPr>
                        <a:t>LE </a:t>
                      </a:r>
                      <a:r>
                        <a:rPr sz="900" b="1" spc="-10" dirty="0">
                          <a:latin typeface="Carlito"/>
                          <a:cs typeface="Carlito"/>
                        </a:rPr>
                        <a:t>PROCESSUS </a:t>
                      </a:r>
                      <a:r>
                        <a:rPr sz="900" b="1" dirty="0">
                          <a:latin typeface="Carlito"/>
                          <a:cs typeface="Carlito"/>
                        </a:rPr>
                        <a:t>ENV A  </a:t>
                      </a:r>
                      <a:r>
                        <a:rPr sz="900" b="1" spc="-5" dirty="0">
                          <a:latin typeface="Carlito"/>
                          <a:cs typeface="Carlito"/>
                        </a:rPr>
                        <a:t>DJIBOUTI.</a:t>
                      </a:r>
                      <a:endParaRPr sz="900">
                        <a:latin typeface="Carlito"/>
                        <a:cs typeface="Carlito"/>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12065">
                        <a:lnSpc>
                          <a:spcPct val="100000"/>
                        </a:lnSpc>
                        <a:spcBef>
                          <a:spcPts val="250"/>
                        </a:spcBef>
                      </a:pPr>
                      <a:r>
                        <a:rPr sz="900" b="1" dirty="0">
                          <a:latin typeface="Carlito"/>
                          <a:cs typeface="Carlito"/>
                        </a:rPr>
                        <a:t>20 </a:t>
                      </a:r>
                      <a:r>
                        <a:rPr sz="900" b="1" spc="-10" dirty="0">
                          <a:latin typeface="Carlito"/>
                          <a:cs typeface="Carlito"/>
                        </a:rPr>
                        <a:t>REPRESENTANTES </a:t>
                      </a:r>
                      <a:r>
                        <a:rPr sz="900" b="1" spc="-5" dirty="0">
                          <a:latin typeface="Carlito"/>
                          <a:cs typeface="Carlito"/>
                        </a:rPr>
                        <a:t>DES </a:t>
                      </a:r>
                      <a:r>
                        <a:rPr sz="900" b="1" spc="-10" dirty="0">
                          <a:latin typeface="Carlito"/>
                          <a:cs typeface="Carlito"/>
                        </a:rPr>
                        <a:t>ASSOCIATIONS</a:t>
                      </a:r>
                      <a:r>
                        <a:rPr sz="900" b="1" spc="-25" dirty="0">
                          <a:latin typeface="Carlito"/>
                          <a:cs typeface="Carlito"/>
                        </a:rPr>
                        <a:t> </a:t>
                      </a:r>
                      <a:r>
                        <a:rPr sz="900" b="1" spc="-5" dirty="0">
                          <a:latin typeface="Carlito"/>
                          <a:cs typeface="Carlito"/>
                        </a:rPr>
                        <a:t>FEMININES.</a:t>
                      </a:r>
                      <a:endParaRPr sz="9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rowSpan="4">
                  <a:txBody>
                    <a:bodyPr/>
                    <a:lstStyle/>
                    <a:p>
                      <a:pPr>
                        <a:lnSpc>
                          <a:spcPct val="100000"/>
                        </a:lnSpc>
                      </a:pPr>
                      <a:endParaRPr sz="900" dirty="0">
                        <a:latin typeface="Times New Roman"/>
                        <a:cs typeface="Times New Roman"/>
                      </a:endParaRPr>
                    </a:p>
                    <a:p>
                      <a:pPr>
                        <a:lnSpc>
                          <a:spcPct val="100000"/>
                        </a:lnSpc>
                        <a:spcBef>
                          <a:spcPts val="50"/>
                        </a:spcBef>
                      </a:pPr>
                      <a:endParaRPr sz="900" dirty="0">
                        <a:latin typeface="Times New Roman"/>
                        <a:cs typeface="Times New Roman"/>
                      </a:endParaRPr>
                    </a:p>
                    <a:p>
                      <a:pPr marL="205740">
                        <a:lnSpc>
                          <a:spcPct val="100000"/>
                        </a:lnSpc>
                      </a:pPr>
                      <a:r>
                        <a:rPr sz="900" b="1" spc="-5" dirty="0">
                          <a:solidFill>
                            <a:srgbClr val="FF0000"/>
                          </a:solidFill>
                          <a:latin typeface="Carlito"/>
                          <a:cs typeface="Carlito"/>
                        </a:rPr>
                        <a:t>13 </a:t>
                      </a:r>
                      <a:r>
                        <a:rPr sz="900" b="1" dirty="0">
                          <a:solidFill>
                            <a:srgbClr val="FF0000"/>
                          </a:solidFill>
                          <a:latin typeface="Carlito"/>
                          <a:cs typeface="Carlito"/>
                        </a:rPr>
                        <a:t>/ 17 </a:t>
                      </a:r>
                      <a:r>
                        <a:rPr sz="900" b="1" spc="-5" dirty="0">
                          <a:solidFill>
                            <a:srgbClr val="FF0000"/>
                          </a:solidFill>
                          <a:latin typeface="Carlito"/>
                          <a:cs typeface="Carlito"/>
                        </a:rPr>
                        <a:t>MARS 2022</a:t>
                      </a:r>
                      <a:r>
                        <a:rPr sz="900" b="1" spc="-55" dirty="0">
                          <a:solidFill>
                            <a:srgbClr val="FF0000"/>
                          </a:solidFill>
                          <a:latin typeface="Carlito"/>
                          <a:cs typeface="Carlito"/>
                        </a:rPr>
                        <a:t> </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6"/>
                  </a:ext>
                </a:extLst>
              </a:tr>
              <a:tr h="230250">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vMerge="1">
                  <a:txBody>
                    <a:bodyPr/>
                    <a:lstStyle/>
                    <a:p>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12065">
                        <a:lnSpc>
                          <a:spcPct val="100000"/>
                        </a:lnSpc>
                        <a:spcBef>
                          <a:spcPts val="254"/>
                        </a:spcBef>
                      </a:pPr>
                      <a:r>
                        <a:rPr sz="900" b="1" dirty="0">
                          <a:latin typeface="Carlito"/>
                          <a:cs typeface="Carlito"/>
                        </a:rPr>
                        <a:t>10 </a:t>
                      </a:r>
                      <a:r>
                        <a:rPr sz="900" b="1" spc="-10" dirty="0">
                          <a:latin typeface="Carlito"/>
                          <a:cs typeface="Carlito"/>
                        </a:rPr>
                        <a:t>JEUNES </a:t>
                      </a:r>
                      <a:r>
                        <a:rPr sz="900" b="1" dirty="0">
                          <a:latin typeface="Carlito"/>
                          <a:cs typeface="Carlito"/>
                        </a:rPr>
                        <a:t>&amp;</a:t>
                      </a:r>
                      <a:r>
                        <a:rPr sz="900" b="1" spc="20" dirty="0">
                          <a:latin typeface="Carlito"/>
                          <a:cs typeface="Carlito"/>
                        </a:rPr>
                        <a:t> </a:t>
                      </a:r>
                      <a:r>
                        <a:rPr sz="900" b="1" dirty="0">
                          <a:latin typeface="Carlito"/>
                          <a:cs typeface="Carlito"/>
                        </a:rPr>
                        <a:t>ETUDIANTS.</a:t>
                      </a:r>
                      <a:endParaRPr sz="90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7"/>
                  </a:ext>
                </a:extLst>
              </a:tr>
              <a:tr h="23024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vMerge="1">
                  <a:txBody>
                    <a:bodyPr/>
                    <a:lstStyle/>
                    <a:p>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12065">
                        <a:lnSpc>
                          <a:spcPct val="100000"/>
                        </a:lnSpc>
                        <a:spcBef>
                          <a:spcPts val="254"/>
                        </a:spcBef>
                      </a:pPr>
                      <a:r>
                        <a:rPr sz="900" b="1" dirty="0">
                          <a:latin typeface="Carlito"/>
                          <a:cs typeface="Carlito"/>
                        </a:rPr>
                        <a:t>10 </a:t>
                      </a:r>
                      <a:r>
                        <a:rPr sz="900" b="1" spc="-10" dirty="0">
                          <a:latin typeface="Carlito"/>
                          <a:cs typeface="Carlito"/>
                        </a:rPr>
                        <a:t>REPRESENTANT(E)S </a:t>
                      </a:r>
                      <a:r>
                        <a:rPr sz="900" b="1" spc="-5" dirty="0">
                          <a:latin typeface="Carlito"/>
                          <a:cs typeface="Carlito"/>
                        </a:rPr>
                        <a:t>DES PERSONNES </a:t>
                      </a:r>
                      <a:r>
                        <a:rPr sz="900" b="1" dirty="0">
                          <a:latin typeface="Carlito"/>
                          <a:cs typeface="Carlito"/>
                        </a:rPr>
                        <a:t>A </a:t>
                      </a:r>
                      <a:r>
                        <a:rPr sz="900" b="1" spc="-5" dirty="0">
                          <a:latin typeface="Carlito"/>
                          <a:cs typeface="Carlito"/>
                        </a:rPr>
                        <a:t>BESOINS</a:t>
                      </a:r>
                      <a:r>
                        <a:rPr sz="900" b="1" spc="-10" dirty="0">
                          <a:latin typeface="Carlito"/>
                          <a:cs typeface="Carlito"/>
                        </a:rPr>
                        <a:t> SPECIAUX.</a:t>
                      </a:r>
                      <a:endParaRPr sz="90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8"/>
                  </a:ext>
                </a:extLst>
              </a:tr>
              <a:tr h="230250">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vMerge="1">
                  <a:txBody>
                    <a:bodyPr/>
                    <a:lstStyle/>
                    <a:p>
                      <a:endParaRPr/>
                    </a:p>
                  </a:txBody>
                  <a:tcPr marL="0" marR="0" marT="2032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marL="12065">
                        <a:lnSpc>
                          <a:spcPct val="100000"/>
                        </a:lnSpc>
                        <a:spcBef>
                          <a:spcPts val="254"/>
                        </a:spcBef>
                      </a:pPr>
                      <a:r>
                        <a:rPr sz="900" b="1" dirty="0">
                          <a:latin typeface="Carlito"/>
                          <a:cs typeface="Carlito"/>
                        </a:rPr>
                        <a:t>10 </a:t>
                      </a:r>
                      <a:r>
                        <a:rPr sz="900" b="1" spc="-5" dirty="0">
                          <a:latin typeface="Carlito"/>
                          <a:cs typeface="Carlito"/>
                        </a:rPr>
                        <a:t>RESPONSABLES DES </a:t>
                      </a:r>
                      <a:r>
                        <a:rPr sz="900" b="1" spc="-10" dirty="0">
                          <a:latin typeface="Carlito"/>
                          <a:cs typeface="Carlito"/>
                        </a:rPr>
                        <a:t>ASSOCIATIONS </a:t>
                      </a:r>
                      <a:r>
                        <a:rPr sz="900" b="1" dirty="0">
                          <a:latin typeface="Carlito"/>
                          <a:cs typeface="Carlito"/>
                        </a:rPr>
                        <a:t>&amp; ONG</a:t>
                      </a:r>
                      <a:r>
                        <a:rPr sz="900" b="1" spc="-25" dirty="0">
                          <a:latin typeface="Carlito"/>
                          <a:cs typeface="Carlito"/>
                        </a:rPr>
                        <a:t> </a:t>
                      </a:r>
                      <a:r>
                        <a:rPr sz="900" b="1" spc="-10" dirty="0">
                          <a:latin typeface="Carlito"/>
                          <a:cs typeface="Carlito"/>
                        </a:rPr>
                        <a:t>NATIONALES.</a:t>
                      </a:r>
                      <a:endParaRPr sz="90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FD4EA"/>
                    </a:solidFill>
                  </a:tcPr>
                </a:tc>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09"/>
                  </a:ext>
                </a:extLst>
              </a:tr>
              <a:tr h="929735">
                <a:tc>
                  <a:txBody>
                    <a:bodyPr/>
                    <a:lstStyle/>
                    <a:p>
                      <a:pPr>
                        <a:lnSpc>
                          <a:spcPct val="100000"/>
                        </a:lnSpc>
                      </a:pPr>
                      <a:endParaRPr sz="900">
                        <a:latin typeface="Times New Roman"/>
                        <a:cs typeface="Times New Roman"/>
                      </a:endParaRPr>
                    </a:p>
                    <a:p>
                      <a:pPr algn="ctr">
                        <a:lnSpc>
                          <a:spcPct val="100000"/>
                        </a:lnSpc>
                        <a:spcBef>
                          <a:spcPts val="1285"/>
                        </a:spcBef>
                      </a:pPr>
                      <a:r>
                        <a:rPr sz="900" b="1" dirty="0">
                          <a:solidFill>
                            <a:srgbClr val="FFFFFF"/>
                          </a:solidFill>
                          <a:latin typeface="Carlito"/>
                          <a:cs typeface="Carlito"/>
                        </a:rPr>
                        <a:t>5</a:t>
                      </a:r>
                      <a:endParaRPr sz="90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4471C4"/>
                    </a:solidFill>
                  </a:tcPr>
                </a:tc>
                <a:tc>
                  <a:txBody>
                    <a:bodyPr/>
                    <a:lstStyle/>
                    <a:p>
                      <a:pPr marL="12065" marR="104775">
                        <a:lnSpc>
                          <a:spcPct val="107300"/>
                        </a:lnSpc>
                        <a:spcBef>
                          <a:spcPts val="970"/>
                        </a:spcBef>
                      </a:pPr>
                      <a:r>
                        <a:rPr sz="900" b="1" spc="-15" dirty="0">
                          <a:latin typeface="Carlito"/>
                          <a:cs typeface="Carlito"/>
                        </a:rPr>
                        <a:t>ATELIER D'INFORMATION </a:t>
                      </a:r>
                      <a:r>
                        <a:rPr sz="900" b="1" dirty="0">
                          <a:latin typeface="Carlito"/>
                          <a:cs typeface="Carlito"/>
                        </a:rPr>
                        <a:t>ET  </a:t>
                      </a:r>
                      <a:r>
                        <a:rPr sz="900" b="1" spc="-10" dirty="0">
                          <a:latin typeface="Carlito"/>
                          <a:cs typeface="Carlito"/>
                        </a:rPr>
                        <a:t>SENSIBILISATION </a:t>
                      </a:r>
                      <a:r>
                        <a:rPr sz="900" b="1" spc="-5" dirty="0">
                          <a:latin typeface="Carlito"/>
                          <a:cs typeface="Carlito"/>
                        </a:rPr>
                        <a:t>DES </a:t>
                      </a:r>
                      <a:r>
                        <a:rPr sz="900" b="1" spc="-10" dirty="0">
                          <a:latin typeface="Carlito"/>
                          <a:cs typeface="Carlito"/>
                        </a:rPr>
                        <a:t>AUTORITÉS LOCALES  </a:t>
                      </a:r>
                      <a:r>
                        <a:rPr sz="900" b="1" dirty="0">
                          <a:latin typeface="Carlito"/>
                          <a:cs typeface="Carlito"/>
                        </a:rPr>
                        <a:t>ET </a:t>
                      </a:r>
                      <a:r>
                        <a:rPr sz="900" b="1" spc="-5" dirty="0">
                          <a:latin typeface="Carlito"/>
                          <a:cs typeface="Carlito"/>
                        </a:rPr>
                        <a:t>ACTEURS </a:t>
                      </a:r>
                      <a:r>
                        <a:rPr sz="900" b="1" spc="-10" dirty="0">
                          <a:latin typeface="Carlito"/>
                          <a:cs typeface="Carlito"/>
                        </a:rPr>
                        <a:t>LOCAUX </a:t>
                      </a:r>
                      <a:r>
                        <a:rPr sz="900" b="1" spc="-5" dirty="0">
                          <a:latin typeface="Carlito"/>
                          <a:cs typeface="Carlito"/>
                        </a:rPr>
                        <a:t>SUR LES ODD </a:t>
                      </a:r>
                      <a:r>
                        <a:rPr sz="900" b="1" dirty="0">
                          <a:latin typeface="Carlito"/>
                          <a:cs typeface="Carlito"/>
                        </a:rPr>
                        <a:t>ET </a:t>
                      </a:r>
                      <a:r>
                        <a:rPr sz="900" b="1" spc="-5" dirty="0">
                          <a:latin typeface="Carlito"/>
                          <a:cs typeface="Carlito"/>
                        </a:rPr>
                        <a:t>LE  </a:t>
                      </a:r>
                      <a:r>
                        <a:rPr sz="900" b="1" spc="-10" dirty="0">
                          <a:latin typeface="Carlito"/>
                          <a:cs typeface="Carlito"/>
                        </a:rPr>
                        <a:t>PROCESSUS </a:t>
                      </a:r>
                      <a:r>
                        <a:rPr sz="900" b="1" dirty="0">
                          <a:latin typeface="Carlito"/>
                          <a:cs typeface="Carlito"/>
                        </a:rPr>
                        <a:t>ENV A</a:t>
                      </a:r>
                      <a:r>
                        <a:rPr sz="900" b="1" spc="5" dirty="0">
                          <a:latin typeface="Carlito"/>
                          <a:cs typeface="Carlito"/>
                        </a:rPr>
                        <a:t> </a:t>
                      </a:r>
                      <a:r>
                        <a:rPr sz="900" b="1" spc="-5" dirty="0">
                          <a:latin typeface="Carlito"/>
                          <a:cs typeface="Carlito"/>
                        </a:rPr>
                        <a:t>DJIBOUTI.</a:t>
                      </a:r>
                      <a:endParaRPr sz="900" dirty="0">
                        <a:latin typeface="Carlito"/>
                        <a:cs typeface="Carlito"/>
                      </a:endParaRPr>
                    </a:p>
                  </a:txBody>
                  <a:tcPr marL="0" marR="0" marT="1231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nSpc>
                          <a:spcPct val="100000"/>
                        </a:lnSpc>
                        <a:spcBef>
                          <a:spcPts val="15"/>
                        </a:spcBef>
                      </a:pPr>
                      <a:endParaRPr sz="900" dirty="0">
                        <a:latin typeface="Times New Roman"/>
                        <a:cs typeface="Times New Roman"/>
                      </a:endParaRPr>
                    </a:p>
                    <a:p>
                      <a:pPr marL="12065" marR="10795">
                        <a:lnSpc>
                          <a:spcPct val="107200"/>
                        </a:lnSpc>
                      </a:pPr>
                      <a:r>
                        <a:rPr sz="900" b="1" spc="-5" dirty="0">
                          <a:latin typeface="Carlito"/>
                          <a:cs typeface="Carlito"/>
                        </a:rPr>
                        <a:t>PRÉFECTURES </a:t>
                      </a:r>
                      <a:r>
                        <a:rPr sz="900" b="1" dirty="0">
                          <a:latin typeface="Carlito"/>
                          <a:cs typeface="Carlito"/>
                        </a:rPr>
                        <a:t>ET </a:t>
                      </a:r>
                      <a:r>
                        <a:rPr sz="900" b="1" spc="-5" dirty="0">
                          <a:latin typeface="Carlito"/>
                          <a:cs typeface="Carlito"/>
                        </a:rPr>
                        <a:t>CONSEILS RÉGIONAUX-SERVICES TECHNIQUES </a:t>
                      </a:r>
                      <a:r>
                        <a:rPr sz="900" b="1" spc="-10" dirty="0">
                          <a:latin typeface="Carlito"/>
                          <a:cs typeface="Carlito"/>
                        </a:rPr>
                        <a:t>SECTORIELS </a:t>
                      </a:r>
                      <a:r>
                        <a:rPr sz="900" b="1" spc="-5" dirty="0">
                          <a:latin typeface="Carlito"/>
                          <a:cs typeface="Carlito"/>
                        </a:rPr>
                        <a:t>DÉCONCENTRÉS </a:t>
                      </a:r>
                      <a:r>
                        <a:rPr sz="900" b="1" dirty="0">
                          <a:latin typeface="Carlito"/>
                          <a:cs typeface="Carlito"/>
                        </a:rPr>
                        <a:t>-  </a:t>
                      </a:r>
                      <a:r>
                        <a:rPr sz="900" b="1" spc="-5" dirty="0">
                          <a:latin typeface="Carlito"/>
                          <a:cs typeface="Carlito"/>
                        </a:rPr>
                        <a:t>CHEFS COUTUMIERS </a:t>
                      </a:r>
                      <a:r>
                        <a:rPr sz="900" b="1" spc="-15" dirty="0">
                          <a:latin typeface="Carlito"/>
                          <a:cs typeface="Carlito"/>
                        </a:rPr>
                        <a:t>COMMUNAUTAIRES, </a:t>
                      </a:r>
                      <a:r>
                        <a:rPr sz="900" b="1" spc="-10" dirty="0">
                          <a:latin typeface="Carlito"/>
                          <a:cs typeface="Carlito"/>
                        </a:rPr>
                        <a:t>ASSOCIATIONS </a:t>
                      </a:r>
                      <a:r>
                        <a:rPr sz="900" b="1" dirty="0">
                          <a:latin typeface="Carlito"/>
                          <a:cs typeface="Carlito"/>
                        </a:rPr>
                        <a:t>ET </a:t>
                      </a:r>
                      <a:r>
                        <a:rPr sz="900" b="1" spc="-15" dirty="0">
                          <a:latin typeface="Carlito"/>
                          <a:cs typeface="Carlito"/>
                        </a:rPr>
                        <a:t>COOPÉRATIVES  AGROPASTORALES; POPULATIONS </a:t>
                      </a:r>
                      <a:r>
                        <a:rPr sz="900" b="1" spc="-5" dirty="0">
                          <a:latin typeface="Carlito"/>
                          <a:cs typeface="Carlito"/>
                        </a:rPr>
                        <a:t>VULNÉRABLES (NOMADES </a:t>
                      </a:r>
                      <a:r>
                        <a:rPr sz="900" b="1" dirty="0">
                          <a:latin typeface="Carlito"/>
                          <a:cs typeface="Carlito"/>
                        </a:rPr>
                        <a:t>ET</a:t>
                      </a:r>
                      <a:r>
                        <a:rPr sz="900" b="1" spc="40" dirty="0">
                          <a:latin typeface="Carlito"/>
                          <a:cs typeface="Carlito"/>
                        </a:rPr>
                        <a:t> </a:t>
                      </a:r>
                      <a:r>
                        <a:rPr sz="900" b="1" spc="-5" dirty="0">
                          <a:latin typeface="Carlito"/>
                          <a:cs typeface="Carlito"/>
                        </a:rPr>
                        <a:t>RÉFUGIÉES).</a:t>
                      </a:r>
                      <a:endParaRPr sz="9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tc>
                  <a:txBody>
                    <a:bodyPr/>
                    <a:lstStyle/>
                    <a:p>
                      <a:pPr>
                        <a:lnSpc>
                          <a:spcPct val="100000"/>
                        </a:lnSpc>
                      </a:pPr>
                      <a:endParaRPr sz="900" dirty="0">
                        <a:latin typeface="Times New Roman"/>
                        <a:cs typeface="Times New Roman"/>
                      </a:endParaRPr>
                    </a:p>
                    <a:p>
                      <a:pPr>
                        <a:lnSpc>
                          <a:spcPct val="100000"/>
                        </a:lnSpc>
                        <a:spcBef>
                          <a:spcPts val="35"/>
                        </a:spcBef>
                      </a:pPr>
                      <a:endParaRPr sz="900" dirty="0">
                        <a:latin typeface="Times New Roman"/>
                        <a:cs typeface="Times New Roman"/>
                      </a:endParaRPr>
                    </a:p>
                    <a:p>
                      <a:pPr marL="216535">
                        <a:lnSpc>
                          <a:spcPct val="100000"/>
                        </a:lnSpc>
                      </a:pPr>
                      <a:r>
                        <a:rPr sz="900" b="1" spc="-5" dirty="0">
                          <a:solidFill>
                            <a:srgbClr val="FF0000"/>
                          </a:solidFill>
                          <a:latin typeface="Carlito"/>
                          <a:cs typeface="Carlito"/>
                        </a:rPr>
                        <a:t>20 </a:t>
                      </a:r>
                      <a:r>
                        <a:rPr sz="900" b="1" spc="-10" dirty="0">
                          <a:solidFill>
                            <a:srgbClr val="FF0000"/>
                          </a:solidFill>
                          <a:latin typeface="Carlito"/>
                          <a:cs typeface="Carlito"/>
                        </a:rPr>
                        <a:t>AU </a:t>
                      </a:r>
                      <a:r>
                        <a:rPr sz="900" b="1" spc="-5" dirty="0">
                          <a:solidFill>
                            <a:srgbClr val="FF0000"/>
                          </a:solidFill>
                          <a:latin typeface="Carlito"/>
                          <a:cs typeface="Carlito"/>
                        </a:rPr>
                        <a:t>28 MARS</a:t>
                      </a:r>
                      <a:r>
                        <a:rPr sz="900" b="1" spc="-45" dirty="0">
                          <a:solidFill>
                            <a:srgbClr val="FF0000"/>
                          </a:solidFill>
                          <a:latin typeface="Carlito"/>
                          <a:cs typeface="Carlito"/>
                        </a:rPr>
                        <a:t> </a:t>
                      </a:r>
                      <a:r>
                        <a:rPr sz="900" b="1" spc="-5" dirty="0">
                          <a:solidFill>
                            <a:srgbClr val="FF0000"/>
                          </a:solidFill>
                          <a:latin typeface="Carlito"/>
                          <a:cs typeface="Carlito"/>
                        </a:rPr>
                        <a:t>2022</a:t>
                      </a:r>
                      <a:endParaRPr sz="900" dirty="0">
                        <a:latin typeface="Carlito"/>
                        <a:cs typeface="Carlito"/>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BF5"/>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924800" y="533400"/>
            <a:ext cx="3581400" cy="4916731"/>
          </a:xfrm>
          <a:prstGeom prst="rect">
            <a:avLst/>
          </a:prstGeom>
        </p:spPr>
        <p:txBody>
          <a:bodyPr vert="horz" wrap="square" lIns="0" tIns="68580" rIns="0" bIns="0" rtlCol="0">
            <a:spAutoFit/>
          </a:bodyPr>
          <a:lstStyle/>
          <a:p>
            <a:pPr marL="12700" marR="5080">
              <a:lnSpc>
                <a:spcPct val="90000"/>
              </a:lnSpc>
              <a:spcBef>
                <a:spcPts val="540"/>
              </a:spcBef>
            </a:pPr>
            <a:r>
              <a:rPr sz="3700" spc="-440" dirty="0">
                <a:solidFill>
                  <a:schemeClr val="tx2">
                    <a:lumMod val="60000"/>
                    <a:lumOff val="40000"/>
                  </a:schemeClr>
                </a:solidFill>
                <a:latin typeface="Bookman Old Style" pitchFamily="18" charset="0"/>
              </a:rPr>
              <a:t>MERCI </a:t>
            </a:r>
            <a:r>
              <a:rPr sz="3700" spc="-550" dirty="0">
                <a:solidFill>
                  <a:schemeClr val="tx2">
                    <a:lumMod val="60000"/>
                    <a:lumOff val="40000"/>
                  </a:schemeClr>
                </a:solidFill>
                <a:latin typeface="Bookman Old Style" pitchFamily="18" charset="0"/>
              </a:rPr>
              <a:t>DE  </a:t>
            </a:r>
            <a:r>
              <a:rPr sz="3700" spc="-575" dirty="0">
                <a:solidFill>
                  <a:schemeClr val="tx2">
                    <a:lumMod val="60000"/>
                    <a:lumOff val="40000"/>
                  </a:schemeClr>
                </a:solidFill>
                <a:latin typeface="Bookman Old Style" pitchFamily="18" charset="0"/>
              </a:rPr>
              <a:t>VOTRE  </a:t>
            </a:r>
            <a:r>
              <a:rPr sz="3700" spc="-565" dirty="0">
                <a:solidFill>
                  <a:schemeClr val="tx2">
                    <a:lumMod val="60000"/>
                    <a:lumOff val="40000"/>
                  </a:schemeClr>
                </a:solidFill>
                <a:latin typeface="Bookman Old Style" pitchFamily="18" charset="0"/>
              </a:rPr>
              <a:t>PATIENCE</a:t>
            </a:r>
            <a:br>
              <a:rPr lang="fr-FR" sz="3700" spc="-565" dirty="0">
                <a:solidFill>
                  <a:schemeClr val="tx2">
                    <a:lumMod val="60000"/>
                    <a:lumOff val="40000"/>
                  </a:schemeClr>
                </a:solidFill>
                <a:latin typeface="Bookman Old Style" pitchFamily="18" charset="0"/>
              </a:rPr>
            </a:br>
            <a:br>
              <a:rPr lang="fr-FR" sz="3700" spc="-565" dirty="0">
                <a:solidFill>
                  <a:schemeClr val="tx2">
                    <a:lumMod val="60000"/>
                    <a:lumOff val="40000"/>
                  </a:schemeClr>
                </a:solidFill>
                <a:latin typeface="Bookman Old Style" pitchFamily="18" charset="0"/>
              </a:rPr>
            </a:br>
            <a:r>
              <a:rPr lang="fr-FR" sz="3700" spc="-565" dirty="0">
                <a:solidFill>
                  <a:schemeClr val="tx2">
                    <a:lumMod val="60000"/>
                    <a:lumOff val="40000"/>
                  </a:schemeClr>
                </a:solidFill>
                <a:latin typeface="Bookman Old Style" pitchFamily="18" charset="0"/>
              </a:rPr>
              <a:t>Abdou-Razak   A.  Idriss</a:t>
            </a:r>
            <a:br>
              <a:rPr lang="fr-FR" sz="3700" spc="-565" dirty="0">
                <a:solidFill>
                  <a:schemeClr val="tx2">
                    <a:lumMod val="60000"/>
                    <a:lumOff val="40000"/>
                  </a:schemeClr>
                </a:solidFill>
                <a:latin typeface="Bookman Old Style" pitchFamily="18" charset="0"/>
              </a:rPr>
            </a:br>
            <a:br>
              <a:rPr lang="fr-FR" sz="3700" spc="-565" dirty="0">
                <a:solidFill>
                  <a:schemeClr val="tx2">
                    <a:lumMod val="60000"/>
                    <a:lumOff val="40000"/>
                  </a:schemeClr>
                </a:solidFill>
                <a:latin typeface="Bookman Old Style" pitchFamily="18" charset="0"/>
              </a:rPr>
            </a:br>
            <a:r>
              <a:rPr lang="fr-FR" sz="3200" spc="-565" dirty="0">
                <a:solidFill>
                  <a:schemeClr val="tx2">
                    <a:lumMod val="60000"/>
                    <a:lumOff val="40000"/>
                  </a:schemeClr>
                </a:solidFill>
                <a:latin typeface="Bookman Old Style" pitchFamily="18" charset="0"/>
              </a:rPr>
              <a:t>Secretary General  Ministry of   Economy and   Finances</a:t>
            </a:r>
            <a:br>
              <a:rPr lang="fr-FR" sz="3200" spc="-565" dirty="0">
                <a:solidFill>
                  <a:schemeClr val="tx2">
                    <a:lumMod val="60000"/>
                    <a:lumOff val="40000"/>
                  </a:schemeClr>
                </a:solidFill>
                <a:latin typeface="Bookman Old Style" pitchFamily="18" charset="0"/>
              </a:rPr>
            </a:br>
            <a:r>
              <a:rPr lang="fr-FR" sz="3200" spc="-565" dirty="0">
                <a:solidFill>
                  <a:schemeClr val="tx2">
                    <a:lumMod val="60000"/>
                    <a:lumOff val="40000"/>
                  </a:schemeClr>
                </a:solidFill>
                <a:latin typeface="Bookman Old Style" pitchFamily="18" charset="0"/>
              </a:rPr>
              <a:t>Djibouti</a:t>
            </a:r>
            <a:endParaRPr sz="3200" dirty="0">
              <a:solidFill>
                <a:schemeClr val="tx2">
                  <a:lumMod val="60000"/>
                  <a:lumOff val="40000"/>
                </a:schemeClr>
              </a:solidFill>
              <a:latin typeface="Bookman Old Style" pitchFamily="18" charset="0"/>
            </a:endParaRPr>
          </a:p>
        </p:txBody>
      </p:sp>
      <p:grpSp>
        <p:nvGrpSpPr>
          <p:cNvPr id="3" name="object 3"/>
          <p:cNvGrpSpPr/>
          <p:nvPr/>
        </p:nvGrpSpPr>
        <p:grpSpPr>
          <a:xfrm>
            <a:off x="381001" y="649236"/>
            <a:ext cx="7086600" cy="5875020"/>
            <a:chOff x="0" y="649236"/>
            <a:chExt cx="8583295" cy="5875020"/>
          </a:xfrm>
        </p:grpSpPr>
        <p:sp>
          <p:nvSpPr>
            <p:cNvPr id="4" name="object 4"/>
            <p:cNvSpPr/>
            <p:nvPr/>
          </p:nvSpPr>
          <p:spPr>
            <a:xfrm>
              <a:off x="0" y="2606039"/>
              <a:ext cx="8583295" cy="1716405"/>
            </a:xfrm>
            <a:custGeom>
              <a:avLst/>
              <a:gdLst/>
              <a:ahLst/>
              <a:cxnLst/>
              <a:rect l="l" t="t" r="r" b="b"/>
              <a:pathLst>
                <a:path w="8583295" h="1716404">
                  <a:moveTo>
                    <a:pt x="8583168" y="0"/>
                  </a:moveTo>
                  <a:lnTo>
                    <a:pt x="0" y="0"/>
                  </a:lnTo>
                  <a:lnTo>
                    <a:pt x="0" y="1716024"/>
                  </a:lnTo>
                  <a:lnTo>
                    <a:pt x="8583168" y="1716024"/>
                  </a:lnTo>
                  <a:lnTo>
                    <a:pt x="8583168" y="0"/>
                  </a:lnTo>
                  <a:close/>
                </a:path>
              </a:pathLst>
            </a:custGeom>
            <a:solidFill>
              <a:srgbClr val="FFC000"/>
            </a:solidFill>
          </p:spPr>
          <p:txBody>
            <a:bodyPr wrap="square" lIns="0" tIns="0" rIns="0" bIns="0" rtlCol="0"/>
            <a:lstStyle/>
            <a:p>
              <a:endParaRPr/>
            </a:p>
          </p:txBody>
        </p:sp>
        <p:sp>
          <p:nvSpPr>
            <p:cNvPr id="5" name="object 5"/>
            <p:cNvSpPr/>
            <p:nvPr/>
          </p:nvSpPr>
          <p:spPr>
            <a:xfrm>
              <a:off x="160020" y="649236"/>
              <a:ext cx="8357616" cy="587502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01752" y="664463"/>
              <a:ext cx="8083550" cy="5600700"/>
            </a:xfrm>
            <a:custGeom>
              <a:avLst/>
              <a:gdLst/>
              <a:ahLst/>
              <a:cxnLst/>
              <a:rect l="l" t="t" r="r" b="b"/>
              <a:pathLst>
                <a:path w="8083550" h="5600700">
                  <a:moveTo>
                    <a:pt x="8083296" y="0"/>
                  </a:moveTo>
                  <a:lnTo>
                    <a:pt x="0" y="0"/>
                  </a:lnTo>
                  <a:lnTo>
                    <a:pt x="0" y="5600700"/>
                  </a:lnTo>
                  <a:lnTo>
                    <a:pt x="8083296" y="5600700"/>
                  </a:lnTo>
                  <a:lnTo>
                    <a:pt x="8083296" y="0"/>
                  </a:lnTo>
                  <a:close/>
                </a:path>
              </a:pathLst>
            </a:custGeom>
            <a:solidFill>
              <a:srgbClr val="FFFFFF"/>
            </a:solidFill>
          </p:spPr>
          <p:txBody>
            <a:bodyPr wrap="square" lIns="0" tIns="0" rIns="0" bIns="0" rtlCol="0"/>
            <a:lstStyle/>
            <a:p>
              <a:endParaRPr/>
            </a:p>
          </p:txBody>
        </p:sp>
        <p:sp>
          <p:nvSpPr>
            <p:cNvPr id="7" name="object 7"/>
            <p:cNvSpPr/>
            <p:nvPr/>
          </p:nvSpPr>
          <p:spPr>
            <a:xfrm>
              <a:off x="665987" y="858011"/>
              <a:ext cx="7367015" cy="5212080"/>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7620000" y="2590800"/>
            <a:ext cx="152400" cy="1719580"/>
          </a:xfrm>
          <a:custGeom>
            <a:avLst/>
            <a:gdLst/>
            <a:ahLst/>
            <a:cxnLst/>
            <a:rect l="l" t="t" r="r" b="b"/>
            <a:pathLst>
              <a:path w="152400" h="1719579">
                <a:moveTo>
                  <a:pt x="152400" y="0"/>
                </a:moveTo>
                <a:lnTo>
                  <a:pt x="0" y="0"/>
                </a:lnTo>
                <a:lnTo>
                  <a:pt x="0" y="1719072"/>
                </a:lnTo>
                <a:lnTo>
                  <a:pt x="152400" y="1719072"/>
                </a:lnTo>
                <a:lnTo>
                  <a:pt x="152400" y="0"/>
                </a:lnTo>
                <a:close/>
              </a:path>
            </a:pathLst>
          </a:custGeom>
          <a:solidFill>
            <a:srgbClr val="FFC000"/>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23994" y="348488"/>
            <a:ext cx="3149600" cy="848360"/>
          </a:xfrm>
          <a:prstGeom prst="rect">
            <a:avLst/>
          </a:prstGeom>
        </p:spPr>
        <p:txBody>
          <a:bodyPr vert="horz" wrap="square" lIns="0" tIns="12700" rIns="0" bIns="0" rtlCol="0">
            <a:spAutoFit/>
          </a:bodyPr>
          <a:lstStyle/>
          <a:p>
            <a:pPr marL="12700">
              <a:lnSpc>
                <a:spcPct val="100000"/>
              </a:lnSpc>
              <a:spcBef>
                <a:spcPts val="100"/>
              </a:spcBef>
            </a:pPr>
            <a:r>
              <a:rPr sz="5400" spc="-1195" dirty="0">
                <a:solidFill>
                  <a:schemeClr val="tx2">
                    <a:lumMod val="60000"/>
                    <a:lumOff val="40000"/>
                  </a:schemeClr>
                </a:solidFill>
              </a:rPr>
              <a:t>S</a:t>
            </a:r>
            <a:r>
              <a:rPr sz="5400" spc="-730" dirty="0">
                <a:solidFill>
                  <a:schemeClr val="tx2">
                    <a:lumMod val="60000"/>
                    <a:lumOff val="40000"/>
                  </a:schemeClr>
                </a:solidFill>
              </a:rPr>
              <a:t>O</a:t>
            </a:r>
            <a:r>
              <a:rPr sz="5400" spc="-25" dirty="0">
                <a:solidFill>
                  <a:schemeClr val="tx2">
                    <a:lumMod val="60000"/>
                    <a:lumOff val="40000"/>
                  </a:schemeClr>
                </a:solidFill>
              </a:rPr>
              <a:t>MM</a:t>
            </a:r>
            <a:r>
              <a:rPr sz="5400" spc="-620" dirty="0">
                <a:solidFill>
                  <a:schemeClr val="tx2">
                    <a:lumMod val="60000"/>
                    <a:lumOff val="40000"/>
                  </a:schemeClr>
                </a:solidFill>
              </a:rPr>
              <a:t>A</a:t>
            </a:r>
            <a:r>
              <a:rPr sz="5400" spc="-345" dirty="0">
                <a:solidFill>
                  <a:schemeClr val="tx2">
                    <a:lumMod val="60000"/>
                    <a:lumOff val="40000"/>
                  </a:schemeClr>
                </a:solidFill>
              </a:rPr>
              <a:t>I</a:t>
            </a:r>
            <a:r>
              <a:rPr sz="5400" spc="-944" dirty="0">
                <a:solidFill>
                  <a:schemeClr val="tx2">
                    <a:lumMod val="60000"/>
                    <a:lumOff val="40000"/>
                  </a:schemeClr>
                </a:solidFill>
              </a:rPr>
              <a:t>R</a:t>
            </a:r>
            <a:r>
              <a:rPr sz="5400" spc="-965" dirty="0">
                <a:solidFill>
                  <a:schemeClr val="tx2">
                    <a:lumMod val="60000"/>
                    <a:lumOff val="40000"/>
                  </a:schemeClr>
                </a:solidFill>
              </a:rPr>
              <a:t>E</a:t>
            </a:r>
            <a:endParaRPr sz="5400" dirty="0">
              <a:solidFill>
                <a:schemeClr val="tx2">
                  <a:lumMod val="60000"/>
                  <a:lumOff val="40000"/>
                </a:schemeClr>
              </a:solidFill>
            </a:endParaRPr>
          </a:p>
        </p:txBody>
      </p:sp>
      <p:sp>
        <p:nvSpPr>
          <p:cNvPr id="3" name="object 3"/>
          <p:cNvSpPr txBox="1"/>
          <p:nvPr/>
        </p:nvSpPr>
        <p:spPr>
          <a:xfrm>
            <a:off x="514604" y="1600200"/>
            <a:ext cx="10859770" cy="4385496"/>
          </a:xfrm>
          <a:prstGeom prst="rect">
            <a:avLst/>
          </a:prstGeom>
        </p:spPr>
        <p:txBody>
          <a:bodyPr vert="horz" wrap="square" lIns="0" tIns="173990" rIns="0" bIns="0" rtlCol="0">
            <a:spAutoFit/>
          </a:bodyPr>
          <a:lstStyle/>
          <a:p>
            <a:pPr marL="413384" marR="1544320" indent="-401320">
              <a:lnSpc>
                <a:spcPct val="107000"/>
              </a:lnSpc>
              <a:spcBef>
                <a:spcPts val="1005"/>
              </a:spcBef>
              <a:buAutoNum type="romanUcPeriod"/>
              <a:tabLst>
                <a:tab pos="414020" algn="l"/>
              </a:tabLst>
            </a:pPr>
            <a:r>
              <a:rPr lang="fr-FR" sz="2400" dirty="0">
                <a:solidFill>
                  <a:schemeClr val="tx2">
                    <a:lumMod val="60000"/>
                    <a:lumOff val="40000"/>
                  </a:schemeClr>
                </a:solidFill>
                <a:latin typeface="Bookman Old Style" pitchFamily="18" charset="0"/>
                <a:cs typeface="Arial"/>
              </a:rPr>
              <a:t>AGENDA 2030 POUR LE DEVELOPPEMENT DURABLE</a:t>
            </a:r>
          </a:p>
          <a:p>
            <a:pPr marL="413384" marR="1544320" indent="-401320">
              <a:lnSpc>
                <a:spcPct val="107000"/>
              </a:lnSpc>
              <a:spcBef>
                <a:spcPts val="1005"/>
              </a:spcBef>
              <a:buAutoNum type="romanUcPeriod"/>
              <a:tabLst>
                <a:tab pos="414020" algn="l"/>
              </a:tabLst>
            </a:pPr>
            <a:r>
              <a:rPr lang="fr-FR" sz="2400" dirty="0">
                <a:solidFill>
                  <a:schemeClr val="tx2">
                    <a:lumMod val="60000"/>
                    <a:lumOff val="40000"/>
                  </a:schemeClr>
                </a:solidFill>
                <a:latin typeface="Bookman Old Style" pitchFamily="18" charset="0"/>
                <a:cs typeface="Arial"/>
              </a:rPr>
              <a:t>AGENDA 2063 ET LES 7 ASPIRATIONS DE L’UNION AFRICAINE</a:t>
            </a:r>
          </a:p>
          <a:p>
            <a:pPr marL="413384" marR="1544320" indent="-401320">
              <a:lnSpc>
                <a:spcPct val="107000"/>
              </a:lnSpc>
              <a:spcBef>
                <a:spcPts val="1005"/>
              </a:spcBef>
              <a:buAutoNum type="romanUcPeriod"/>
              <a:tabLst>
                <a:tab pos="414020" algn="l"/>
              </a:tabLst>
            </a:pPr>
            <a:r>
              <a:rPr lang="fr-FR" sz="2400" dirty="0">
                <a:solidFill>
                  <a:schemeClr val="tx2">
                    <a:lumMod val="60000"/>
                    <a:lumOff val="40000"/>
                  </a:schemeClr>
                </a:solidFill>
                <a:latin typeface="Bookman Old Style" pitchFamily="18" charset="0"/>
                <a:cs typeface="Arial"/>
              </a:rPr>
              <a:t> PROCESSUS DE PREPARATION DE L’ENV SUR LE SUIVI DES ODD</a:t>
            </a:r>
            <a:endParaRPr sz="2400" dirty="0">
              <a:solidFill>
                <a:schemeClr val="tx2">
                  <a:lumMod val="60000"/>
                  <a:lumOff val="40000"/>
                </a:schemeClr>
              </a:solidFill>
              <a:latin typeface="Bookman Old Style" pitchFamily="18" charset="0"/>
              <a:cs typeface="Arial"/>
            </a:endParaRPr>
          </a:p>
          <a:p>
            <a:pPr marL="413384" indent="-401320">
              <a:lnSpc>
                <a:spcPct val="100000"/>
              </a:lnSpc>
              <a:spcBef>
                <a:spcPts val="1270"/>
              </a:spcBef>
              <a:buAutoNum type="romanUcPeriod"/>
              <a:tabLst>
                <a:tab pos="414020" algn="l"/>
              </a:tabLst>
            </a:pPr>
            <a:r>
              <a:rPr lang="fr-FR" sz="2400" spc="-600" dirty="0">
                <a:solidFill>
                  <a:schemeClr val="tx2">
                    <a:lumMod val="60000"/>
                    <a:lumOff val="40000"/>
                  </a:schemeClr>
                </a:solidFill>
                <a:latin typeface="Bookman Old Style" pitchFamily="18" charset="0"/>
                <a:cs typeface="Arial"/>
              </a:rPr>
              <a:t> </a:t>
            </a:r>
            <a:r>
              <a:rPr lang="fr-FR" sz="2400" dirty="0">
                <a:solidFill>
                  <a:schemeClr val="tx2">
                    <a:lumMod val="60000"/>
                    <a:lumOff val="40000"/>
                  </a:schemeClr>
                </a:solidFill>
                <a:latin typeface="Bookman Old Style" pitchFamily="18" charset="0"/>
                <a:cs typeface="Arial"/>
              </a:rPr>
              <a:t>MECANISME INSTITUTIONNEL DE PREPARATION DE L’ENV</a:t>
            </a:r>
          </a:p>
          <a:p>
            <a:pPr marL="413384" indent="-401320">
              <a:lnSpc>
                <a:spcPct val="100000"/>
              </a:lnSpc>
              <a:spcBef>
                <a:spcPts val="1270"/>
              </a:spcBef>
              <a:buAutoNum type="romanUcPeriod"/>
              <a:tabLst>
                <a:tab pos="414020" algn="l"/>
              </a:tabLst>
            </a:pPr>
            <a:r>
              <a:rPr lang="fr-FR" sz="2400" dirty="0">
                <a:solidFill>
                  <a:schemeClr val="tx2">
                    <a:lumMod val="60000"/>
                    <a:lumOff val="40000"/>
                  </a:schemeClr>
                </a:solidFill>
                <a:latin typeface="Bookman Old Style" pitchFamily="18" charset="0"/>
                <a:cs typeface="Arial"/>
              </a:rPr>
              <a:t>ETAT D’AVANCEMENT DE LA PREPARATION DE L’ENV</a:t>
            </a:r>
          </a:p>
          <a:p>
            <a:pPr marL="413384" indent="-401320">
              <a:spcBef>
                <a:spcPts val="1270"/>
              </a:spcBef>
              <a:buFontTx/>
              <a:buAutoNum type="romanUcPeriod"/>
              <a:tabLst>
                <a:tab pos="414020" algn="l"/>
              </a:tabLst>
            </a:pPr>
            <a:r>
              <a:rPr lang="fr-FR" sz="2400" cap="all" dirty="0">
                <a:solidFill>
                  <a:schemeClr val="tx2">
                    <a:lumMod val="60000"/>
                    <a:lumOff val="40000"/>
                  </a:schemeClr>
                </a:solidFill>
                <a:latin typeface="Bookman Old Style" pitchFamily="18" charset="0"/>
              </a:rPr>
              <a:t>Plan d’engagement et de consultation des parties prenantes/acteurs sociaux</a:t>
            </a:r>
            <a:endParaRPr lang="fr-FR" sz="2400" dirty="0">
              <a:solidFill>
                <a:schemeClr val="tx2">
                  <a:lumMod val="60000"/>
                  <a:lumOff val="40000"/>
                </a:schemeClr>
              </a:solidFill>
              <a:latin typeface="Bookman Old Style" pitchFamily="18" charset="0"/>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409955" y="641604"/>
            <a:ext cx="708660" cy="2476500"/>
            <a:chOff x="409955" y="641604"/>
            <a:chExt cx="708660" cy="2476500"/>
          </a:xfrm>
        </p:grpSpPr>
        <p:sp>
          <p:nvSpPr>
            <p:cNvPr id="3" name="object 3"/>
            <p:cNvSpPr/>
            <p:nvPr/>
          </p:nvSpPr>
          <p:spPr>
            <a:xfrm>
              <a:off x="409955" y="1022604"/>
              <a:ext cx="708660" cy="2095500"/>
            </a:xfrm>
            <a:custGeom>
              <a:avLst/>
              <a:gdLst/>
              <a:ahLst/>
              <a:cxnLst/>
              <a:rect l="l" t="t" r="r" b="b"/>
              <a:pathLst>
                <a:path w="708660" h="2095500">
                  <a:moveTo>
                    <a:pt x="0" y="0"/>
                  </a:moveTo>
                  <a:lnTo>
                    <a:pt x="0" y="1517396"/>
                  </a:lnTo>
                  <a:lnTo>
                    <a:pt x="708660" y="2095500"/>
                  </a:lnTo>
                  <a:lnTo>
                    <a:pt x="708660" y="578104"/>
                  </a:lnTo>
                  <a:lnTo>
                    <a:pt x="0" y="0"/>
                  </a:lnTo>
                  <a:close/>
                </a:path>
              </a:pathLst>
            </a:custGeom>
            <a:solidFill>
              <a:srgbClr val="1F3863"/>
            </a:solidFill>
          </p:spPr>
          <p:txBody>
            <a:bodyPr wrap="square" lIns="0" tIns="0" rIns="0" bIns="0" rtlCol="0"/>
            <a:lstStyle/>
            <a:p>
              <a:endParaRPr/>
            </a:p>
          </p:txBody>
        </p:sp>
        <p:sp>
          <p:nvSpPr>
            <p:cNvPr id="4" name="object 4"/>
            <p:cNvSpPr/>
            <p:nvPr/>
          </p:nvSpPr>
          <p:spPr>
            <a:xfrm>
              <a:off x="409955" y="838200"/>
              <a:ext cx="402590" cy="1705610"/>
            </a:xfrm>
            <a:custGeom>
              <a:avLst/>
              <a:gdLst/>
              <a:ahLst/>
              <a:cxnLst/>
              <a:rect l="l" t="t" r="r" b="b"/>
              <a:pathLst>
                <a:path w="402590" h="1705610">
                  <a:moveTo>
                    <a:pt x="402336" y="0"/>
                  </a:moveTo>
                  <a:lnTo>
                    <a:pt x="0" y="183007"/>
                  </a:lnTo>
                  <a:lnTo>
                    <a:pt x="0" y="1705355"/>
                  </a:lnTo>
                  <a:lnTo>
                    <a:pt x="402336" y="1517777"/>
                  </a:lnTo>
                  <a:lnTo>
                    <a:pt x="402336" y="0"/>
                  </a:lnTo>
                  <a:close/>
                </a:path>
              </a:pathLst>
            </a:custGeom>
            <a:solidFill>
              <a:srgbClr val="2E5496"/>
            </a:solidFill>
          </p:spPr>
          <p:txBody>
            <a:bodyPr wrap="square" lIns="0" tIns="0" rIns="0" bIns="0" rtlCol="0"/>
            <a:lstStyle/>
            <a:p>
              <a:endParaRPr/>
            </a:p>
          </p:txBody>
        </p:sp>
        <p:sp>
          <p:nvSpPr>
            <p:cNvPr id="5" name="object 5"/>
            <p:cNvSpPr/>
            <p:nvPr/>
          </p:nvSpPr>
          <p:spPr>
            <a:xfrm>
              <a:off x="644651" y="641604"/>
              <a:ext cx="167640" cy="1713230"/>
            </a:xfrm>
            <a:custGeom>
              <a:avLst/>
              <a:gdLst/>
              <a:ahLst/>
              <a:cxnLst/>
              <a:rect l="l" t="t" r="r" b="b"/>
              <a:pathLst>
                <a:path w="167640" h="1713230">
                  <a:moveTo>
                    <a:pt x="0" y="0"/>
                  </a:moveTo>
                  <a:lnTo>
                    <a:pt x="0" y="1545336"/>
                  </a:lnTo>
                  <a:lnTo>
                    <a:pt x="167640" y="1712976"/>
                  </a:lnTo>
                  <a:lnTo>
                    <a:pt x="167640" y="169163"/>
                  </a:lnTo>
                  <a:lnTo>
                    <a:pt x="0" y="0"/>
                  </a:lnTo>
                  <a:close/>
                </a:path>
              </a:pathLst>
            </a:custGeom>
            <a:solidFill>
              <a:srgbClr val="1F3863"/>
            </a:solidFill>
          </p:spPr>
          <p:txBody>
            <a:bodyPr wrap="square" lIns="0" tIns="0" rIns="0" bIns="0" rtlCol="0"/>
            <a:lstStyle/>
            <a:p>
              <a:endParaRPr/>
            </a:p>
          </p:txBody>
        </p:sp>
      </p:grpSp>
      <p:sp>
        <p:nvSpPr>
          <p:cNvPr id="6" name="object 6"/>
          <p:cNvSpPr/>
          <p:nvPr/>
        </p:nvSpPr>
        <p:spPr>
          <a:xfrm>
            <a:off x="11222735" y="635508"/>
            <a:ext cx="329565" cy="1742439"/>
          </a:xfrm>
          <a:custGeom>
            <a:avLst/>
            <a:gdLst/>
            <a:ahLst/>
            <a:cxnLst/>
            <a:rect l="l" t="t" r="r" b="b"/>
            <a:pathLst>
              <a:path w="329565" h="1742439">
                <a:moveTo>
                  <a:pt x="329184" y="0"/>
                </a:moveTo>
                <a:lnTo>
                  <a:pt x="0" y="198627"/>
                </a:lnTo>
                <a:lnTo>
                  <a:pt x="0" y="1741931"/>
                </a:lnTo>
                <a:lnTo>
                  <a:pt x="329184" y="1543303"/>
                </a:lnTo>
                <a:lnTo>
                  <a:pt x="329184" y="0"/>
                </a:lnTo>
                <a:close/>
              </a:path>
            </a:pathLst>
          </a:custGeom>
          <a:solidFill>
            <a:srgbClr val="1F3863"/>
          </a:solidFill>
        </p:spPr>
        <p:txBody>
          <a:bodyPr wrap="square" lIns="0" tIns="0" rIns="0" bIns="0" rtlCol="0"/>
          <a:lstStyle/>
          <a:p>
            <a:endParaRPr/>
          </a:p>
        </p:txBody>
      </p:sp>
      <p:sp>
        <p:nvSpPr>
          <p:cNvPr id="7" name="object 7"/>
          <p:cNvSpPr txBox="1">
            <a:spLocks noGrp="1"/>
          </p:cNvSpPr>
          <p:nvPr>
            <p:ph type="title"/>
          </p:nvPr>
        </p:nvSpPr>
        <p:spPr>
          <a:xfrm>
            <a:off x="644651" y="635508"/>
            <a:ext cx="10907395" cy="1022716"/>
          </a:xfrm>
          <a:prstGeom prst="rect">
            <a:avLst/>
          </a:prstGeom>
          <a:solidFill>
            <a:srgbClr val="4471C4"/>
          </a:solidFill>
        </p:spPr>
        <p:txBody>
          <a:bodyPr vert="horz" wrap="square" lIns="0" tIns="403225" rIns="0" bIns="0" rtlCol="0">
            <a:spAutoFit/>
          </a:bodyPr>
          <a:lstStyle/>
          <a:p>
            <a:pPr marL="560070">
              <a:lnSpc>
                <a:spcPct val="100000"/>
              </a:lnSpc>
              <a:spcBef>
                <a:spcPts val="3175"/>
              </a:spcBef>
            </a:pPr>
            <a:r>
              <a:rPr spc="-180" dirty="0">
                <a:solidFill>
                  <a:srgbClr val="FFFFFF"/>
                </a:solidFill>
              </a:rPr>
              <a:t>1. </a:t>
            </a:r>
            <a:r>
              <a:rPr sz="3600" spc="-484" dirty="0">
                <a:solidFill>
                  <a:srgbClr val="FFFFFF"/>
                </a:solidFill>
              </a:rPr>
              <a:t>AGENDA </a:t>
            </a:r>
            <a:r>
              <a:rPr lang="fr-FR" sz="3600" spc="-484" dirty="0">
                <a:solidFill>
                  <a:srgbClr val="FFFFFF"/>
                </a:solidFill>
              </a:rPr>
              <a:t> </a:t>
            </a:r>
            <a:r>
              <a:rPr sz="3600" spc="-200" dirty="0">
                <a:solidFill>
                  <a:srgbClr val="FFFFFF"/>
                </a:solidFill>
              </a:rPr>
              <a:t>2030 </a:t>
            </a:r>
            <a:r>
              <a:rPr sz="3600" spc="-525" dirty="0">
                <a:solidFill>
                  <a:srgbClr val="FFFFFF"/>
                </a:solidFill>
              </a:rPr>
              <a:t>POUR </a:t>
            </a:r>
            <a:r>
              <a:rPr lang="fr-FR" sz="3600" spc="-525" dirty="0">
                <a:solidFill>
                  <a:srgbClr val="FFFFFF"/>
                </a:solidFill>
              </a:rPr>
              <a:t> </a:t>
            </a:r>
            <a:r>
              <a:rPr sz="3600" spc="-570" dirty="0">
                <a:solidFill>
                  <a:srgbClr val="FFFFFF"/>
                </a:solidFill>
              </a:rPr>
              <a:t>LE</a:t>
            </a:r>
            <a:r>
              <a:rPr lang="fr-FR" sz="3600" spc="-570" dirty="0">
                <a:solidFill>
                  <a:srgbClr val="FFFFFF"/>
                </a:solidFill>
              </a:rPr>
              <a:t> </a:t>
            </a:r>
            <a:r>
              <a:rPr sz="3600" spc="-570" dirty="0">
                <a:solidFill>
                  <a:srgbClr val="FFFFFF"/>
                </a:solidFill>
              </a:rPr>
              <a:t> </a:t>
            </a:r>
            <a:r>
              <a:rPr sz="3600" spc="-520" dirty="0">
                <a:solidFill>
                  <a:srgbClr val="FFFFFF"/>
                </a:solidFill>
              </a:rPr>
              <a:t>DÉVELOPPEMENT</a:t>
            </a:r>
            <a:r>
              <a:rPr sz="3600" spc="-590" dirty="0">
                <a:solidFill>
                  <a:srgbClr val="FFFFFF"/>
                </a:solidFill>
              </a:rPr>
              <a:t> </a:t>
            </a:r>
            <a:r>
              <a:rPr lang="fr-FR" sz="3600" spc="-590" dirty="0">
                <a:solidFill>
                  <a:srgbClr val="FFFFFF"/>
                </a:solidFill>
              </a:rPr>
              <a:t> </a:t>
            </a:r>
            <a:r>
              <a:rPr sz="3600" spc="-470" dirty="0">
                <a:solidFill>
                  <a:srgbClr val="FFFFFF"/>
                </a:solidFill>
              </a:rPr>
              <a:t>DURABLE.</a:t>
            </a:r>
            <a:endParaRPr sz="3600" dirty="0"/>
          </a:p>
        </p:txBody>
      </p:sp>
      <p:sp>
        <p:nvSpPr>
          <p:cNvPr id="8" name="object 8"/>
          <p:cNvSpPr txBox="1"/>
          <p:nvPr/>
        </p:nvSpPr>
        <p:spPr>
          <a:xfrm>
            <a:off x="1295400" y="1905000"/>
            <a:ext cx="9829800" cy="3876061"/>
          </a:xfrm>
          <a:prstGeom prst="rect">
            <a:avLst/>
          </a:prstGeom>
        </p:spPr>
        <p:txBody>
          <a:bodyPr vert="horz" wrap="square" lIns="0" tIns="13335" rIns="0" bIns="0" rtlCol="0">
            <a:spAutoFit/>
          </a:bodyPr>
          <a:lstStyle/>
          <a:p>
            <a:pPr marL="241300" indent="-228600">
              <a:lnSpc>
                <a:spcPct val="100000"/>
              </a:lnSpc>
              <a:spcBef>
                <a:spcPts val="105"/>
              </a:spcBef>
              <a:buFont typeface="Arial"/>
              <a:buChar char="•"/>
              <a:tabLst>
                <a:tab pos="240665" algn="l"/>
                <a:tab pos="241300" algn="l"/>
              </a:tabLst>
            </a:pPr>
            <a:r>
              <a:rPr sz="1700" b="1" spc="-200" dirty="0">
                <a:latin typeface="Arial"/>
                <a:cs typeface="Arial"/>
              </a:rPr>
              <a:t>L’Agenda </a:t>
            </a:r>
            <a:r>
              <a:rPr sz="1700" b="1" spc="-85" dirty="0">
                <a:latin typeface="Arial"/>
                <a:cs typeface="Arial"/>
              </a:rPr>
              <a:t>2030 </a:t>
            </a:r>
            <a:r>
              <a:rPr sz="1700" b="1" spc="-100" dirty="0">
                <a:latin typeface="Arial"/>
                <a:cs typeface="Arial"/>
              </a:rPr>
              <a:t>: </a:t>
            </a:r>
            <a:r>
              <a:rPr sz="1700" b="1" spc="-10" dirty="0">
                <a:latin typeface="Carlito"/>
                <a:cs typeface="Carlito"/>
              </a:rPr>
              <a:t>Programme universel </a:t>
            </a:r>
            <a:r>
              <a:rPr sz="1700" b="1" dirty="0">
                <a:latin typeface="Carlito"/>
                <a:cs typeface="Carlito"/>
              </a:rPr>
              <a:t>de </a:t>
            </a:r>
            <a:r>
              <a:rPr sz="1700" b="1" spc="-5" dirty="0">
                <a:latin typeface="Carlito"/>
                <a:cs typeface="Carlito"/>
              </a:rPr>
              <a:t>développement </a:t>
            </a:r>
            <a:r>
              <a:rPr sz="1700" b="1" spc="-10" dirty="0">
                <a:latin typeface="Carlito"/>
                <a:cs typeface="Carlito"/>
              </a:rPr>
              <a:t>durable </a:t>
            </a:r>
            <a:r>
              <a:rPr sz="1700" b="1" dirty="0">
                <a:latin typeface="Carlito"/>
                <a:cs typeface="Carlito"/>
              </a:rPr>
              <a:t>« </a:t>
            </a:r>
            <a:r>
              <a:rPr sz="1700" b="1" i="1" spc="-10" dirty="0">
                <a:latin typeface="Carlito"/>
                <a:cs typeface="Carlito"/>
              </a:rPr>
              <a:t>Transformer </a:t>
            </a:r>
            <a:r>
              <a:rPr sz="1700" b="1" i="1" spc="-5" dirty="0">
                <a:latin typeface="Carlito"/>
                <a:cs typeface="Carlito"/>
              </a:rPr>
              <a:t>notre </a:t>
            </a:r>
            <a:r>
              <a:rPr sz="1700" b="1" i="1" dirty="0">
                <a:latin typeface="Carlito"/>
                <a:cs typeface="Carlito"/>
              </a:rPr>
              <a:t>monde à </a:t>
            </a:r>
            <a:r>
              <a:rPr sz="1700" b="1" i="1" spc="-5" dirty="0">
                <a:latin typeface="Carlito"/>
                <a:cs typeface="Carlito"/>
              </a:rPr>
              <a:t>l’horizon </a:t>
            </a:r>
            <a:r>
              <a:rPr sz="1700" b="1" i="1" dirty="0">
                <a:latin typeface="Carlito"/>
                <a:cs typeface="Carlito"/>
              </a:rPr>
              <a:t>2030</a:t>
            </a:r>
            <a:r>
              <a:rPr sz="1700" b="1" i="1" spc="-180" dirty="0">
                <a:latin typeface="Carlito"/>
                <a:cs typeface="Carlito"/>
              </a:rPr>
              <a:t> </a:t>
            </a:r>
            <a:r>
              <a:rPr sz="1700" b="1" spc="-5" dirty="0">
                <a:latin typeface="Carlito"/>
                <a:cs typeface="Carlito"/>
              </a:rPr>
              <a:t>»,</a:t>
            </a:r>
            <a:endParaRPr sz="1700" dirty="0">
              <a:latin typeface="Carlito"/>
              <a:cs typeface="Carlito"/>
            </a:endParaRPr>
          </a:p>
          <a:p>
            <a:pPr marL="241300">
              <a:lnSpc>
                <a:spcPct val="100000"/>
              </a:lnSpc>
            </a:pPr>
            <a:r>
              <a:rPr sz="1700" b="1" spc="-140" dirty="0">
                <a:latin typeface="Arial"/>
                <a:cs typeface="Arial"/>
              </a:rPr>
              <a:t>négocié </a:t>
            </a:r>
            <a:r>
              <a:rPr sz="1700" b="1" spc="-45" dirty="0">
                <a:latin typeface="Arial"/>
                <a:cs typeface="Arial"/>
              </a:rPr>
              <a:t>et </a:t>
            </a:r>
            <a:r>
              <a:rPr sz="1700" b="1" spc="-105" dirty="0">
                <a:latin typeface="Arial"/>
                <a:cs typeface="Arial"/>
              </a:rPr>
              <a:t>adopté </a:t>
            </a:r>
            <a:r>
              <a:rPr sz="1700" b="1" spc="-95" dirty="0">
                <a:latin typeface="Arial"/>
                <a:cs typeface="Arial"/>
              </a:rPr>
              <a:t>par </a:t>
            </a:r>
            <a:r>
              <a:rPr sz="1700" b="1" spc="-85" dirty="0">
                <a:latin typeface="Arial"/>
                <a:cs typeface="Arial"/>
              </a:rPr>
              <a:t>193 </a:t>
            </a:r>
            <a:r>
              <a:rPr sz="1700" b="1" spc="-140" dirty="0">
                <a:latin typeface="Arial"/>
                <a:cs typeface="Arial"/>
              </a:rPr>
              <a:t>États </a:t>
            </a:r>
            <a:r>
              <a:rPr sz="1700" b="1" spc="-135" dirty="0">
                <a:latin typeface="Arial"/>
                <a:cs typeface="Arial"/>
              </a:rPr>
              <a:t>membres </a:t>
            </a:r>
            <a:r>
              <a:rPr sz="1700" b="1" spc="-110" dirty="0">
                <a:latin typeface="Arial"/>
                <a:cs typeface="Arial"/>
              </a:rPr>
              <a:t>de </a:t>
            </a:r>
            <a:r>
              <a:rPr sz="1700" b="1" spc="-100" dirty="0">
                <a:latin typeface="Arial"/>
                <a:cs typeface="Arial"/>
              </a:rPr>
              <a:t>l’ONU, </a:t>
            </a:r>
            <a:r>
              <a:rPr sz="1700" b="1" spc="-75" dirty="0">
                <a:latin typeface="Arial"/>
                <a:cs typeface="Arial"/>
              </a:rPr>
              <a:t>le </a:t>
            </a:r>
            <a:r>
              <a:rPr sz="1700" b="1" spc="-85" dirty="0">
                <a:latin typeface="Arial"/>
                <a:cs typeface="Arial"/>
              </a:rPr>
              <a:t>25 </a:t>
            </a:r>
            <a:r>
              <a:rPr sz="1700" b="1" spc="-114" dirty="0">
                <a:latin typeface="Arial"/>
                <a:cs typeface="Arial"/>
              </a:rPr>
              <a:t>septembre </a:t>
            </a:r>
            <a:r>
              <a:rPr sz="1700" b="1" spc="-75" dirty="0">
                <a:latin typeface="Arial"/>
                <a:cs typeface="Arial"/>
              </a:rPr>
              <a:t>2015, </a:t>
            </a:r>
            <a:r>
              <a:rPr sz="1700" b="1" spc="-105" dirty="0">
                <a:latin typeface="Arial"/>
                <a:cs typeface="Arial"/>
              </a:rPr>
              <a:t>à </a:t>
            </a:r>
            <a:r>
              <a:rPr sz="1700" b="1" spc="-90" dirty="0">
                <a:latin typeface="Arial"/>
                <a:cs typeface="Arial"/>
              </a:rPr>
              <a:t>New</a:t>
            </a:r>
            <a:r>
              <a:rPr sz="1700" b="1" spc="-30" dirty="0">
                <a:latin typeface="Arial"/>
                <a:cs typeface="Arial"/>
              </a:rPr>
              <a:t> </a:t>
            </a:r>
            <a:r>
              <a:rPr sz="1700" b="1" spc="-145" dirty="0">
                <a:latin typeface="Arial"/>
                <a:cs typeface="Arial"/>
              </a:rPr>
              <a:t>York.</a:t>
            </a:r>
            <a:endParaRPr sz="1700" dirty="0">
              <a:latin typeface="Arial"/>
              <a:cs typeface="Arial"/>
            </a:endParaRPr>
          </a:p>
          <a:p>
            <a:pPr marL="241300" marR="8890" indent="-228600" algn="just">
              <a:lnSpc>
                <a:spcPct val="100000"/>
              </a:lnSpc>
              <a:spcBef>
                <a:spcPts val="1200"/>
              </a:spcBef>
              <a:buFont typeface="Arial"/>
              <a:buChar char="•"/>
              <a:tabLst>
                <a:tab pos="241300" algn="l"/>
              </a:tabLst>
            </a:pPr>
            <a:r>
              <a:rPr sz="1700" b="1" spc="-200" dirty="0">
                <a:latin typeface="Arial"/>
                <a:cs typeface="Arial"/>
              </a:rPr>
              <a:t>L’Agenda </a:t>
            </a:r>
            <a:r>
              <a:rPr sz="1700" b="1" spc="-85" dirty="0">
                <a:latin typeface="Arial"/>
                <a:cs typeface="Arial"/>
              </a:rPr>
              <a:t>2030 </a:t>
            </a:r>
            <a:r>
              <a:rPr sz="1700" spc="-5" dirty="0">
                <a:latin typeface="Carlito"/>
                <a:cs typeface="Carlito"/>
              </a:rPr>
              <a:t>est </a:t>
            </a:r>
            <a:r>
              <a:rPr sz="1700" dirty="0">
                <a:latin typeface="Carlito"/>
                <a:cs typeface="Carlito"/>
              </a:rPr>
              <a:t>le </a:t>
            </a:r>
            <a:r>
              <a:rPr sz="1700" spc="-10" dirty="0">
                <a:latin typeface="Carlito"/>
                <a:cs typeface="Carlito"/>
              </a:rPr>
              <a:t>résultat </a:t>
            </a:r>
            <a:r>
              <a:rPr sz="1700" dirty="0">
                <a:latin typeface="Carlito"/>
                <a:cs typeface="Carlito"/>
              </a:rPr>
              <a:t>de la </a:t>
            </a:r>
            <a:r>
              <a:rPr sz="1700" spc="-10" dirty="0">
                <a:latin typeface="Carlito"/>
                <a:cs typeface="Carlito"/>
              </a:rPr>
              <a:t>convergence </a:t>
            </a:r>
            <a:r>
              <a:rPr sz="1700" dirty="0">
                <a:latin typeface="Carlito"/>
                <a:cs typeface="Carlito"/>
              </a:rPr>
              <a:t>de deux </a:t>
            </a:r>
            <a:r>
              <a:rPr sz="1700" spc="-5" dirty="0">
                <a:latin typeface="Carlito"/>
                <a:cs typeface="Carlito"/>
              </a:rPr>
              <a:t>processus parallèles </a:t>
            </a:r>
            <a:r>
              <a:rPr sz="1700" dirty="0">
                <a:latin typeface="Carlito"/>
                <a:cs typeface="Carlito"/>
              </a:rPr>
              <a:t>: le </a:t>
            </a:r>
            <a:r>
              <a:rPr sz="1700" spc="-5" dirty="0">
                <a:latin typeface="Carlito"/>
                <a:cs typeface="Carlito"/>
              </a:rPr>
              <a:t>processus </a:t>
            </a:r>
            <a:r>
              <a:rPr sz="1700" dirty="0">
                <a:latin typeface="Carlito"/>
                <a:cs typeface="Carlito"/>
              </a:rPr>
              <a:t>de </a:t>
            </a:r>
            <a:r>
              <a:rPr sz="1700" spc="-5" dirty="0">
                <a:latin typeface="Carlito"/>
                <a:cs typeface="Carlito"/>
              </a:rPr>
              <a:t>réalisation des OMD se  focalisant essentiellement </a:t>
            </a:r>
            <a:r>
              <a:rPr sz="1700" dirty="0">
                <a:latin typeface="Carlito"/>
                <a:cs typeface="Carlito"/>
              </a:rPr>
              <a:t>sur le </a:t>
            </a:r>
            <a:r>
              <a:rPr sz="1700" spc="-5" dirty="0">
                <a:latin typeface="Carlito"/>
                <a:cs typeface="Carlito"/>
              </a:rPr>
              <a:t>développement social et </a:t>
            </a:r>
            <a:r>
              <a:rPr sz="1700" dirty="0">
                <a:latin typeface="Carlito"/>
                <a:cs typeface="Carlito"/>
              </a:rPr>
              <a:t>le </a:t>
            </a:r>
            <a:r>
              <a:rPr sz="1700" spc="-5" dirty="0">
                <a:latin typeface="Carlito"/>
                <a:cs typeface="Carlito"/>
              </a:rPr>
              <a:t>processus </a:t>
            </a:r>
            <a:r>
              <a:rPr sz="1700" dirty="0">
                <a:latin typeface="Carlito"/>
                <a:cs typeface="Carlito"/>
              </a:rPr>
              <a:t>de </a:t>
            </a:r>
            <a:r>
              <a:rPr sz="1700" spc="-5" dirty="0">
                <a:latin typeface="Carlito"/>
                <a:cs typeface="Carlito"/>
              </a:rPr>
              <a:t>réalisation des </a:t>
            </a:r>
            <a:r>
              <a:rPr sz="1700" spc="-10" dirty="0">
                <a:latin typeface="Carlito"/>
                <a:cs typeface="Carlito"/>
              </a:rPr>
              <a:t>résultats </a:t>
            </a:r>
            <a:r>
              <a:rPr sz="1700" dirty="0">
                <a:latin typeface="Carlito"/>
                <a:cs typeface="Carlito"/>
              </a:rPr>
              <a:t>de la </a:t>
            </a:r>
            <a:r>
              <a:rPr sz="1700" spc="-10" dirty="0">
                <a:latin typeface="Carlito"/>
                <a:cs typeface="Carlito"/>
              </a:rPr>
              <a:t>conférence</a:t>
            </a:r>
            <a:r>
              <a:rPr sz="1700" spc="-114" dirty="0">
                <a:latin typeface="Carlito"/>
                <a:cs typeface="Carlito"/>
              </a:rPr>
              <a:t> </a:t>
            </a:r>
            <a:r>
              <a:rPr sz="1700" dirty="0">
                <a:latin typeface="Carlito"/>
                <a:cs typeface="Carlito"/>
              </a:rPr>
              <a:t>Rio</a:t>
            </a:r>
          </a:p>
          <a:p>
            <a:pPr marL="241300">
              <a:lnSpc>
                <a:spcPct val="100000"/>
              </a:lnSpc>
            </a:pPr>
            <a:r>
              <a:rPr sz="1700" spc="-5" dirty="0">
                <a:latin typeface="Carlito"/>
                <a:cs typeface="Carlito"/>
              </a:rPr>
              <a:t>+20 </a:t>
            </a:r>
            <a:r>
              <a:rPr sz="1700" dirty="0">
                <a:latin typeface="Carlito"/>
                <a:cs typeface="Carlito"/>
              </a:rPr>
              <a:t>se </a:t>
            </a:r>
            <a:r>
              <a:rPr sz="1700" spc="-5" dirty="0">
                <a:latin typeface="Carlito"/>
                <a:cs typeface="Carlito"/>
              </a:rPr>
              <a:t>focalisant </a:t>
            </a:r>
            <a:r>
              <a:rPr sz="1700" dirty="0">
                <a:latin typeface="Carlito"/>
                <a:cs typeface="Carlito"/>
              </a:rPr>
              <a:t>sur la dimension </a:t>
            </a:r>
            <a:r>
              <a:rPr sz="1700" spc="-10" dirty="0">
                <a:latin typeface="Carlito"/>
                <a:cs typeface="Carlito"/>
              </a:rPr>
              <a:t>environnementale </a:t>
            </a:r>
            <a:r>
              <a:rPr sz="1700" dirty="0">
                <a:latin typeface="Carlito"/>
                <a:cs typeface="Carlito"/>
              </a:rPr>
              <a:t>du </a:t>
            </a:r>
            <a:r>
              <a:rPr sz="1700" spc="-5" dirty="0">
                <a:latin typeface="Carlito"/>
                <a:cs typeface="Carlito"/>
              </a:rPr>
              <a:t>développement</a:t>
            </a:r>
            <a:r>
              <a:rPr sz="1700" spc="-190" dirty="0">
                <a:latin typeface="Carlito"/>
                <a:cs typeface="Carlito"/>
              </a:rPr>
              <a:t> </a:t>
            </a:r>
            <a:r>
              <a:rPr sz="1700" spc="-5" dirty="0">
                <a:latin typeface="Carlito"/>
                <a:cs typeface="Carlito"/>
              </a:rPr>
              <a:t>durable.</a:t>
            </a:r>
            <a:endParaRPr sz="1700" dirty="0">
              <a:latin typeface="Carlito"/>
              <a:cs typeface="Carlito"/>
            </a:endParaRPr>
          </a:p>
          <a:p>
            <a:pPr marL="241300" marR="159385" indent="-228600" algn="just">
              <a:lnSpc>
                <a:spcPct val="100000"/>
              </a:lnSpc>
              <a:spcBef>
                <a:spcPts val="1200"/>
              </a:spcBef>
              <a:buFont typeface="Arial"/>
              <a:buChar char="•"/>
              <a:tabLst>
                <a:tab pos="241300" algn="l"/>
              </a:tabLst>
            </a:pPr>
            <a:r>
              <a:rPr sz="1700" b="1" dirty="0">
                <a:latin typeface="Carlito"/>
                <a:cs typeface="Carlito"/>
              </a:rPr>
              <a:t>6 </a:t>
            </a:r>
            <a:r>
              <a:rPr sz="1700" b="1" spc="-10" dirty="0">
                <a:latin typeface="Carlito"/>
                <a:cs typeface="Carlito"/>
              </a:rPr>
              <a:t>catégories </a:t>
            </a:r>
            <a:r>
              <a:rPr sz="1700" b="1" dirty="0">
                <a:latin typeface="Carlito"/>
                <a:cs typeface="Carlito"/>
              </a:rPr>
              <a:t>de </a:t>
            </a:r>
            <a:r>
              <a:rPr sz="1700" b="1" spc="-5" dirty="0">
                <a:latin typeface="Carlito"/>
                <a:cs typeface="Carlito"/>
              </a:rPr>
              <a:t>parties </a:t>
            </a:r>
            <a:r>
              <a:rPr sz="1700" b="1" spc="-10" dirty="0">
                <a:latin typeface="Carlito"/>
                <a:cs typeface="Carlito"/>
              </a:rPr>
              <a:t>prenantes </a:t>
            </a:r>
            <a:r>
              <a:rPr sz="1700" b="1" spc="-5" dirty="0">
                <a:latin typeface="Carlito"/>
                <a:cs typeface="Carlito"/>
              </a:rPr>
              <a:t>clés </a:t>
            </a:r>
            <a:r>
              <a:rPr sz="1700" spc="-5" dirty="0">
                <a:latin typeface="Carlito"/>
                <a:cs typeface="Carlito"/>
              </a:rPr>
              <a:t>ont apporté leurs contributions </a:t>
            </a:r>
            <a:r>
              <a:rPr sz="1700" dirty="0">
                <a:latin typeface="Carlito"/>
                <a:cs typeface="Carlito"/>
              </a:rPr>
              <a:t>: i) </a:t>
            </a:r>
            <a:r>
              <a:rPr sz="1700" spc="-5" dirty="0">
                <a:latin typeface="Carlito"/>
                <a:cs typeface="Carlito"/>
              </a:rPr>
              <a:t>institutions </a:t>
            </a:r>
            <a:r>
              <a:rPr sz="1700" dirty="0">
                <a:latin typeface="Carlito"/>
                <a:cs typeface="Carlito"/>
              </a:rPr>
              <a:t>des Nations Unies, ii) le </a:t>
            </a:r>
            <a:r>
              <a:rPr sz="1700" spc="-5" dirty="0">
                <a:latin typeface="Carlito"/>
                <a:cs typeface="Carlito"/>
              </a:rPr>
              <a:t>monde  </a:t>
            </a:r>
            <a:r>
              <a:rPr sz="1700" dirty="0">
                <a:latin typeface="Carlito"/>
                <a:cs typeface="Carlito"/>
              </a:rPr>
              <a:t>des </a:t>
            </a:r>
            <a:r>
              <a:rPr sz="1700" spc="-15" dirty="0">
                <a:latin typeface="Carlito"/>
                <a:cs typeface="Carlito"/>
              </a:rPr>
              <a:t>affaires </a:t>
            </a:r>
            <a:r>
              <a:rPr sz="1700" spc="-5" dirty="0">
                <a:latin typeface="Carlito"/>
                <a:cs typeface="Carlito"/>
              </a:rPr>
              <a:t>et industries, </a:t>
            </a:r>
            <a:r>
              <a:rPr sz="1700" dirty="0">
                <a:latin typeface="Carlito"/>
                <a:cs typeface="Carlito"/>
              </a:rPr>
              <a:t>iii) la </a:t>
            </a:r>
            <a:r>
              <a:rPr sz="1700" spc="-5" dirty="0">
                <a:latin typeface="Carlito"/>
                <a:cs typeface="Carlito"/>
              </a:rPr>
              <a:t>société </a:t>
            </a:r>
            <a:r>
              <a:rPr sz="1700" dirty="0">
                <a:latin typeface="Carlito"/>
                <a:cs typeface="Carlito"/>
              </a:rPr>
              <a:t>civile, iv) les régions, v) le milieu </a:t>
            </a:r>
            <a:r>
              <a:rPr sz="1700" spc="-5" dirty="0">
                <a:latin typeface="Carlito"/>
                <a:cs typeface="Carlito"/>
              </a:rPr>
              <a:t>scientifique et </a:t>
            </a:r>
            <a:r>
              <a:rPr sz="1700" spc="-10" dirty="0">
                <a:latin typeface="Carlito"/>
                <a:cs typeface="Carlito"/>
              </a:rPr>
              <a:t>universitaire, </a:t>
            </a:r>
            <a:r>
              <a:rPr sz="1700" dirty="0">
                <a:latin typeface="Carlito"/>
                <a:cs typeface="Carlito"/>
              </a:rPr>
              <a:t>vi) les Dirigeants  </a:t>
            </a:r>
            <a:r>
              <a:rPr sz="1700" spc="-5" dirty="0">
                <a:latin typeface="Carlito"/>
                <a:cs typeface="Carlito"/>
              </a:rPr>
              <a:t>politiques.</a:t>
            </a:r>
            <a:endParaRPr sz="1700" dirty="0">
              <a:latin typeface="Carlito"/>
              <a:cs typeface="Carlito"/>
            </a:endParaRPr>
          </a:p>
          <a:p>
            <a:pPr marL="241300" marR="5080" indent="-228600" algn="just">
              <a:lnSpc>
                <a:spcPct val="100000"/>
              </a:lnSpc>
              <a:spcBef>
                <a:spcPts val="1200"/>
              </a:spcBef>
              <a:buFont typeface="Arial"/>
              <a:buChar char="•"/>
              <a:tabLst>
                <a:tab pos="241300" algn="l"/>
              </a:tabLst>
            </a:pPr>
            <a:r>
              <a:rPr sz="1700" b="1" dirty="0">
                <a:latin typeface="Carlito"/>
                <a:cs typeface="Carlito"/>
              </a:rPr>
              <a:t>6 </a:t>
            </a:r>
            <a:r>
              <a:rPr sz="1700" b="1" spc="-5" dirty="0">
                <a:latin typeface="Carlito"/>
                <a:cs typeface="Carlito"/>
              </a:rPr>
              <a:t>principes</a:t>
            </a:r>
            <a:r>
              <a:rPr sz="1700" b="1" spc="-10" dirty="0">
                <a:latin typeface="Carlito"/>
                <a:cs typeface="Carlito"/>
              </a:rPr>
              <a:t> </a:t>
            </a:r>
            <a:r>
              <a:rPr sz="1700" spc="-5" dirty="0">
                <a:latin typeface="Arial"/>
                <a:cs typeface="Arial"/>
              </a:rPr>
              <a:t>ont</a:t>
            </a:r>
            <a:r>
              <a:rPr sz="1700" spc="-100" dirty="0">
                <a:latin typeface="Arial"/>
                <a:cs typeface="Arial"/>
              </a:rPr>
              <a:t> </a:t>
            </a:r>
            <a:r>
              <a:rPr sz="1700" spc="-65" dirty="0">
                <a:latin typeface="Arial"/>
                <a:cs typeface="Arial"/>
              </a:rPr>
              <a:t>guidé</a:t>
            </a:r>
            <a:r>
              <a:rPr sz="1700" spc="-95" dirty="0">
                <a:latin typeface="Arial"/>
                <a:cs typeface="Arial"/>
              </a:rPr>
              <a:t> </a:t>
            </a:r>
            <a:r>
              <a:rPr sz="1700" spc="-45" dirty="0">
                <a:latin typeface="Arial"/>
                <a:cs typeface="Arial"/>
              </a:rPr>
              <a:t>l’élaboration</a:t>
            </a:r>
            <a:r>
              <a:rPr sz="1700" spc="-130" dirty="0">
                <a:latin typeface="Arial"/>
                <a:cs typeface="Arial"/>
              </a:rPr>
              <a:t> </a:t>
            </a:r>
            <a:r>
              <a:rPr sz="1700" spc="-75" dirty="0">
                <a:latin typeface="Arial"/>
                <a:cs typeface="Arial"/>
              </a:rPr>
              <a:t>de</a:t>
            </a:r>
            <a:r>
              <a:rPr sz="1700" spc="-95" dirty="0">
                <a:latin typeface="Arial"/>
                <a:cs typeface="Arial"/>
              </a:rPr>
              <a:t> </a:t>
            </a:r>
            <a:r>
              <a:rPr sz="1700" spc="-114" dirty="0">
                <a:latin typeface="Arial"/>
                <a:cs typeface="Arial"/>
              </a:rPr>
              <a:t>ce</a:t>
            </a:r>
            <a:r>
              <a:rPr sz="1700" spc="-70" dirty="0">
                <a:latin typeface="Arial"/>
                <a:cs typeface="Arial"/>
              </a:rPr>
              <a:t> programme</a:t>
            </a:r>
            <a:r>
              <a:rPr sz="1700" spc="-110" dirty="0">
                <a:latin typeface="Arial"/>
                <a:cs typeface="Arial"/>
              </a:rPr>
              <a:t> </a:t>
            </a:r>
            <a:r>
              <a:rPr sz="1700" spc="-130" dirty="0">
                <a:latin typeface="Arial"/>
                <a:cs typeface="Arial"/>
              </a:rPr>
              <a:t>à</a:t>
            </a:r>
            <a:r>
              <a:rPr sz="1700" spc="-85" dirty="0">
                <a:latin typeface="Arial"/>
                <a:cs typeface="Arial"/>
              </a:rPr>
              <a:t> </a:t>
            </a:r>
            <a:r>
              <a:rPr sz="1700" spc="-75" dirty="0">
                <a:latin typeface="Arial"/>
                <a:cs typeface="Arial"/>
              </a:rPr>
              <a:t>savoir</a:t>
            </a:r>
            <a:r>
              <a:rPr sz="1700" spc="-130" dirty="0">
                <a:latin typeface="Arial"/>
                <a:cs typeface="Arial"/>
              </a:rPr>
              <a:t> </a:t>
            </a:r>
            <a:r>
              <a:rPr sz="1700" spc="-20" dirty="0">
                <a:latin typeface="Arial"/>
                <a:cs typeface="Arial"/>
              </a:rPr>
              <a:t>:</a:t>
            </a:r>
            <a:r>
              <a:rPr sz="1700" spc="-85" dirty="0">
                <a:latin typeface="Arial"/>
                <a:cs typeface="Arial"/>
              </a:rPr>
              <a:t> </a:t>
            </a:r>
            <a:r>
              <a:rPr sz="1700" spc="-20" dirty="0">
                <a:latin typeface="Arial"/>
                <a:cs typeface="Arial"/>
              </a:rPr>
              <a:t>i)</a:t>
            </a:r>
            <a:r>
              <a:rPr sz="1700" spc="-100" dirty="0">
                <a:latin typeface="Arial"/>
                <a:cs typeface="Arial"/>
              </a:rPr>
              <a:t> </a:t>
            </a:r>
            <a:r>
              <a:rPr sz="1700" spc="-35" dirty="0">
                <a:latin typeface="Arial"/>
                <a:cs typeface="Arial"/>
              </a:rPr>
              <a:t>l’appropriation</a:t>
            </a:r>
            <a:r>
              <a:rPr sz="1700" spc="-130" dirty="0">
                <a:latin typeface="Arial"/>
                <a:cs typeface="Arial"/>
              </a:rPr>
              <a:t> </a:t>
            </a:r>
            <a:r>
              <a:rPr sz="1700" spc="-45" dirty="0">
                <a:latin typeface="Arial"/>
                <a:cs typeface="Arial"/>
              </a:rPr>
              <a:t>nationale,</a:t>
            </a:r>
            <a:r>
              <a:rPr sz="1700" spc="-120" dirty="0">
                <a:latin typeface="Arial"/>
                <a:cs typeface="Arial"/>
              </a:rPr>
              <a:t> </a:t>
            </a:r>
            <a:r>
              <a:rPr sz="1700" spc="-10" dirty="0">
                <a:latin typeface="Arial"/>
                <a:cs typeface="Arial"/>
              </a:rPr>
              <a:t>ii)</a:t>
            </a:r>
            <a:r>
              <a:rPr sz="1700" spc="-105" dirty="0">
                <a:latin typeface="Arial"/>
                <a:cs typeface="Arial"/>
              </a:rPr>
              <a:t> </a:t>
            </a:r>
            <a:r>
              <a:rPr sz="1700" spc="-75" dirty="0">
                <a:latin typeface="Arial"/>
                <a:cs typeface="Arial"/>
              </a:rPr>
              <a:t>approche</a:t>
            </a:r>
            <a:r>
              <a:rPr sz="1700" spc="-114" dirty="0">
                <a:latin typeface="Arial"/>
                <a:cs typeface="Arial"/>
              </a:rPr>
              <a:t> </a:t>
            </a:r>
            <a:r>
              <a:rPr sz="1700" spc="-35" dirty="0">
                <a:latin typeface="Arial"/>
                <a:cs typeface="Arial"/>
              </a:rPr>
              <a:t>participative</a:t>
            </a:r>
            <a:r>
              <a:rPr sz="1700" spc="-114" dirty="0">
                <a:latin typeface="Arial"/>
                <a:cs typeface="Arial"/>
              </a:rPr>
              <a:t> </a:t>
            </a:r>
            <a:r>
              <a:rPr sz="1700" spc="-5" dirty="0">
                <a:latin typeface="Arial"/>
                <a:cs typeface="Arial"/>
              </a:rPr>
              <a:t>et  </a:t>
            </a:r>
            <a:r>
              <a:rPr sz="1700" spc="-65" dirty="0">
                <a:latin typeface="Arial"/>
                <a:cs typeface="Arial"/>
              </a:rPr>
              <a:t>inclusive,</a:t>
            </a:r>
            <a:r>
              <a:rPr sz="1700" spc="-114" dirty="0">
                <a:latin typeface="Arial"/>
                <a:cs typeface="Arial"/>
              </a:rPr>
              <a:t> </a:t>
            </a:r>
            <a:r>
              <a:rPr sz="1700" spc="-5" dirty="0">
                <a:latin typeface="Arial"/>
                <a:cs typeface="Arial"/>
              </a:rPr>
              <a:t>iii)</a:t>
            </a:r>
            <a:r>
              <a:rPr sz="1700" spc="-105" dirty="0">
                <a:latin typeface="Arial"/>
                <a:cs typeface="Arial"/>
              </a:rPr>
              <a:t> </a:t>
            </a:r>
            <a:r>
              <a:rPr sz="1700" spc="-45" dirty="0">
                <a:latin typeface="Arial"/>
                <a:cs typeface="Arial"/>
              </a:rPr>
              <a:t>l’universalité,</a:t>
            </a:r>
            <a:r>
              <a:rPr sz="1700" spc="-110" dirty="0">
                <a:latin typeface="Arial"/>
                <a:cs typeface="Arial"/>
              </a:rPr>
              <a:t> </a:t>
            </a:r>
            <a:r>
              <a:rPr sz="1700" spc="-40" dirty="0">
                <a:latin typeface="Arial"/>
                <a:cs typeface="Arial"/>
              </a:rPr>
              <a:t>iv)</a:t>
            </a:r>
            <a:r>
              <a:rPr sz="1700" spc="-90" dirty="0">
                <a:latin typeface="Arial"/>
                <a:cs typeface="Arial"/>
              </a:rPr>
              <a:t> </a:t>
            </a:r>
            <a:r>
              <a:rPr sz="1700" spc="-114" dirty="0">
                <a:latin typeface="Arial"/>
                <a:cs typeface="Arial"/>
              </a:rPr>
              <a:t>Ne</a:t>
            </a:r>
            <a:r>
              <a:rPr sz="1700" spc="-90" dirty="0">
                <a:latin typeface="Arial"/>
                <a:cs typeface="Arial"/>
              </a:rPr>
              <a:t> </a:t>
            </a:r>
            <a:r>
              <a:rPr sz="1700" spc="-125" dirty="0">
                <a:latin typeface="Arial"/>
                <a:cs typeface="Arial"/>
              </a:rPr>
              <a:t>pas</a:t>
            </a:r>
            <a:r>
              <a:rPr sz="1700" spc="-90" dirty="0">
                <a:latin typeface="Arial"/>
                <a:cs typeface="Arial"/>
              </a:rPr>
              <a:t> </a:t>
            </a:r>
            <a:r>
              <a:rPr sz="1700" spc="-40" dirty="0">
                <a:latin typeface="Arial"/>
                <a:cs typeface="Arial"/>
              </a:rPr>
              <a:t>faire</a:t>
            </a:r>
            <a:r>
              <a:rPr sz="1700" spc="-95" dirty="0">
                <a:latin typeface="Arial"/>
                <a:cs typeface="Arial"/>
              </a:rPr>
              <a:t> </a:t>
            </a:r>
            <a:r>
              <a:rPr sz="1700" spc="-75" dirty="0">
                <a:latin typeface="Arial"/>
                <a:cs typeface="Arial"/>
              </a:rPr>
              <a:t>de</a:t>
            </a:r>
            <a:r>
              <a:rPr sz="1700" spc="-95" dirty="0">
                <a:latin typeface="Arial"/>
                <a:cs typeface="Arial"/>
              </a:rPr>
              <a:t> </a:t>
            </a:r>
            <a:r>
              <a:rPr sz="1700" spc="-80" dirty="0">
                <a:latin typeface="Arial"/>
                <a:cs typeface="Arial"/>
              </a:rPr>
              <a:t>laisser</a:t>
            </a:r>
            <a:r>
              <a:rPr sz="1700" spc="-85" dirty="0">
                <a:latin typeface="Arial"/>
                <a:cs typeface="Arial"/>
              </a:rPr>
              <a:t> </a:t>
            </a:r>
            <a:r>
              <a:rPr sz="1700" spc="-35" dirty="0">
                <a:latin typeface="Arial"/>
                <a:cs typeface="Arial"/>
              </a:rPr>
              <a:t>pour</a:t>
            </a:r>
            <a:r>
              <a:rPr sz="1700" spc="-130" dirty="0">
                <a:latin typeface="Arial"/>
                <a:cs typeface="Arial"/>
              </a:rPr>
              <a:t> </a:t>
            </a:r>
            <a:r>
              <a:rPr sz="1700" spc="-60" dirty="0">
                <a:latin typeface="Arial"/>
                <a:cs typeface="Arial"/>
              </a:rPr>
              <a:t>compte,</a:t>
            </a:r>
            <a:r>
              <a:rPr sz="1700" spc="-70" dirty="0">
                <a:latin typeface="Arial"/>
                <a:cs typeface="Arial"/>
              </a:rPr>
              <a:t> </a:t>
            </a:r>
            <a:r>
              <a:rPr sz="1700" spc="-65" dirty="0">
                <a:latin typeface="Arial"/>
                <a:cs typeface="Arial"/>
              </a:rPr>
              <a:t>v)</a:t>
            </a:r>
            <a:r>
              <a:rPr sz="1700" spc="-100" dirty="0">
                <a:latin typeface="Arial"/>
                <a:cs typeface="Arial"/>
              </a:rPr>
              <a:t> </a:t>
            </a:r>
            <a:r>
              <a:rPr sz="1700" spc="-70" dirty="0">
                <a:latin typeface="Arial"/>
                <a:cs typeface="Arial"/>
              </a:rPr>
              <a:t>une</a:t>
            </a:r>
            <a:r>
              <a:rPr sz="1700" spc="-105" dirty="0">
                <a:latin typeface="Arial"/>
                <a:cs typeface="Arial"/>
              </a:rPr>
              <a:t> </a:t>
            </a:r>
            <a:r>
              <a:rPr sz="1700" spc="-75" dirty="0">
                <a:latin typeface="Arial"/>
                <a:cs typeface="Arial"/>
              </a:rPr>
              <a:t>approche</a:t>
            </a:r>
            <a:r>
              <a:rPr sz="1700" spc="-110" dirty="0">
                <a:latin typeface="Arial"/>
                <a:cs typeface="Arial"/>
              </a:rPr>
              <a:t> </a:t>
            </a:r>
            <a:r>
              <a:rPr sz="1700" spc="-114" dirty="0">
                <a:latin typeface="Arial"/>
                <a:cs typeface="Arial"/>
              </a:rPr>
              <a:t>basée</a:t>
            </a:r>
            <a:r>
              <a:rPr sz="1700" spc="-105" dirty="0">
                <a:latin typeface="Arial"/>
                <a:cs typeface="Arial"/>
              </a:rPr>
              <a:t> </a:t>
            </a:r>
            <a:r>
              <a:rPr sz="1700" spc="-70" dirty="0">
                <a:latin typeface="Arial"/>
                <a:cs typeface="Arial"/>
              </a:rPr>
              <a:t>sur</a:t>
            </a:r>
            <a:r>
              <a:rPr sz="1700" spc="-120" dirty="0">
                <a:latin typeface="Arial"/>
                <a:cs typeface="Arial"/>
              </a:rPr>
              <a:t> </a:t>
            </a:r>
            <a:r>
              <a:rPr sz="1700" spc="-90" dirty="0">
                <a:latin typeface="Arial"/>
                <a:cs typeface="Arial"/>
              </a:rPr>
              <a:t>les </a:t>
            </a:r>
            <a:r>
              <a:rPr sz="1700" spc="-30" dirty="0">
                <a:latin typeface="Arial"/>
                <a:cs typeface="Arial"/>
              </a:rPr>
              <a:t>droits</a:t>
            </a:r>
            <a:r>
              <a:rPr sz="1700" spc="-130" dirty="0">
                <a:latin typeface="Arial"/>
                <a:cs typeface="Arial"/>
              </a:rPr>
              <a:t> </a:t>
            </a:r>
            <a:r>
              <a:rPr sz="1700" spc="-75" dirty="0">
                <a:latin typeface="Arial"/>
                <a:cs typeface="Arial"/>
              </a:rPr>
              <a:t>de</a:t>
            </a:r>
            <a:r>
              <a:rPr sz="1700" spc="-85" dirty="0">
                <a:latin typeface="Arial"/>
                <a:cs typeface="Arial"/>
              </a:rPr>
              <a:t> </a:t>
            </a:r>
            <a:r>
              <a:rPr sz="1700" spc="-40" dirty="0">
                <a:latin typeface="Arial"/>
                <a:cs typeface="Arial"/>
              </a:rPr>
              <a:t>l’homme,</a:t>
            </a:r>
            <a:r>
              <a:rPr sz="1700" spc="-80" dirty="0">
                <a:latin typeface="Arial"/>
                <a:cs typeface="Arial"/>
              </a:rPr>
              <a:t> </a:t>
            </a:r>
            <a:r>
              <a:rPr sz="1700" spc="-45" dirty="0">
                <a:latin typeface="Arial"/>
                <a:cs typeface="Arial"/>
              </a:rPr>
              <a:t>vi)  </a:t>
            </a:r>
            <a:r>
              <a:rPr sz="1700" spc="-65" dirty="0">
                <a:latin typeface="Arial"/>
                <a:cs typeface="Arial"/>
              </a:rPr>
              <a:t>l’approche </a:t>
            </a:r>
            <a:r>
              <a:rPr sz="1700" spc="-50" dirty="0">
                <a:latin typeface="Arial"/>
                <a:cs typeface="Arial"/>
              </a:rPr>
              <a:t>intégrée </a:t>
            </a:r>
            <a:r>
              <a:rPr sz="1700" spc="-75" dirty="0">
                <a:latin typeface="Arial"/>
                <a:cs typeface="Arial"/>
              </a:rPr>
              <a:t>de </a:t>
            </a:r>
            <a:r>
              <a:rPr sz="1700" spc="-60" dirty="0">
                <a:latin typeface="Arial"/>
                <a:cs typeface="Arial"/>
              </a:rPr>
              <a:t>développement</a:t>
            </a:r>
            <a:r>
              <a:rPr sz="1700" spc="-280" dirty="0">
                <a:latin typeface="Arial"/>
                <a:cs typeface="Arial"/>
              </a:rPr>
              <a:t> </a:t>
            </a:r>
            <a:r>
              <a:rPr sz="1700" spc="-55" dirty="0">
                <a:latin typeface="Arial"/>
                <a:cs typeface="Arial"/>
              </a:rPr>
              <a:t>durable.</a:t>
            </a:r>
            <a:endParaRPr sz="17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70178"/>
            <a:ext cx="4550791" cy="885499"/>
          </a:xfrm>
          <a:prstGeom prst="rect">
            <a:avLst/>
          </a:prstGeom>
        </p:spPr>
        <p:txBody>
          <a:bodyPr vert="horz" wrap="square" lIns="0" tIns="64135" rIns="0" bIns="0" rtlCol="0">
            <a:spAutoFit/>
          </a:bodyPr>
          <a:lstStyle/>
          <a:p>
            <a:pPr marL="12700" marR="5080">
              <a:lnSpc>
                <a:spcPts val="3240"/>
              </a:lnSpc>
              <a:spcBef>
                <a:spcPts val="505"/>
              </a:spcBef>
            </a:pPr>
            <a:r>
              <a:rPr sz="3000" spc="-400" dirty="0">
                <a:solidFill>
                  <a:schemeClr val="tx2">
                    <a:lumMod val="60000"/>
                    <a:lumOff val="40000"/>
                  </a:schemeClr>
                </a:solidFill>
              </a:rPr>
              <a:t>AGENDA </a:t>
            </a:r>
            <a:r>
              <a:rPr lang="fr-FR" sz="3000" spc="-400" dirty="0">
                <a:solidFill>
                  <a:schemeClr val="tx2">
                    <a:lumMod val="60000"/>
                    <a:lumOff val="40000"/>
                  </a:schemeClr>
                </a:solidFill>
              </a:rPr>
              <a:t> </a:t>
            </a:r>
            <a:r>
              <a:rPr sz="3000" spc="-170" dirty="0">
                <a:solidFill>
                  <a:schemeClr val="tx2">
                    <a:lumMod val="60000"/>
                    <a:lumOff val="40000"/>
                  </a:schemeClr>
                </a:solidFill>
              </a:rPr>
              <a:t>2030 </a:t>
            </a:r>
            <a:r>
              <a:rPr sz="3000" spc="-440" dirty="0">
                <a:solidFill>
                  <a:schemeClr val="tx2">
                    <a:lumMod val="60000"/>
                    <a:lumOff val="40000"/>
                  </a:schemeClr>
                </a:solidFill>
              </a:rPr>
              <a:t>POUR </a:t>
            </a:r>
            <a:r>
              <a:rPr lang="fr-FR" sz="3000" spc="-440" dirty="0">
                <a:solidFill>
                  <a:schemeClr val="tx2">
                    <a:lumMod val="60000"/>
                    <a:lumOff val="40000"/>
                  </a:schemeClr>
                </a:solidFill>
              </a:rPr>
              <a:t> </a:t>
            </a:r>
            <a:r>
              <a:rPr sz="3000" spc="-480" dirty="0">
                <a:solidFill>
                  <a:schemeClr val="tx2">
                    <a:lumMod val="60000"/>
                    <a:lumOff val="40000"/>
                  </a:schemeClr>
                </a:solidFill>
              </a:rPr>
              <a:t>LE  </a:t>
            </a:r>
            <a:r>
              <a:rPr sz="3000" spc="-430" dirty="0">
                <a:solidFill>
                  <a:schemeClr val="tx2">
                    <a:lumMod val="60000"/>
                    <a:lumOff val="40000"/>
                  </a:schemeClr>
                </a:solidFill>
              </a:rPr>
              <a:t>DÉVELOPPEMENT</a:t>
            </a:r>
            <a:r>
              <a:rPr sz="3000" spc="-310" dirty="0">
                <a:solidFill>
                  <a:schemeClr val="tx2">
                    <a:lumMod val="60000"/>
                    <a:lumOff val="40000"/>
                  </a:schemeClr>
                </a:solidFill>
              </a:rPr>
              <a:t> </a:t>
            </a:r>
            <a:r>
              <a:rPr lang="fr-FR" sz="3000" spc="-310" dirty="0">
                <a:solidFill>
                  <a:schemeClr val="tx2">
                    <a:lumMod val="60000"/>
                    <a:lumOff val="40000"/>
                  </a:schemeClr>
                </a:solidFill>
              </a:rPr>
              <a:t> </a:t>
            </a:r>
            <a:r>
              <a:rPr sz="3000" spc="-390" dirty="0">
                <a:solidFill>
                  <a:schemeClr val="tx2">
                    <a:lumMod val="60000"/>
                    <a:lumOff val="40000"/>
                  </a:schemeClr>
                </a:solidFill>
              </a:rPr>
              <a:t>DURABLE.</a:t>
            </a:r>
            <a:endParaRPr sz="3000" dirty="0">
              <a:solidFill>
                <a:schemeClr val="tx2">
                  <a:lumMod val="60000"/>
                  <a:lumOff val="40000"/>
                </a:schemeClr>
              </a:solidFill>
            </a:endParaRPr>
          </a:p>
        </p:txBody>
      </p:sp>
      <p:sp>
        <p:nvSpPr>
          <p:cNvPr id="3" name="object 3"/>
          <p:cNvSpPr txBox="1"/>
          <p:nvPr/>
        </p:nvSpPr>
        <p:spPr>
          <a:xfrm>
            <a:off x="173532" y="3048000"/>
            <a:ext cx="5236668" cy="2708562"/>
          </a:xfrm>
          <a:prstGeom prst="rect">
            <a:avLst/>
          </a:prstGeom>
        </p:spPr>
        <p:txBody>
          <a:bodyPr vert="horz" wrap="square" lIns="0" tIns="48895" rIns="0" bIns="0" rtlCol="0">
            <a:spAutoFit/>
          </a:bodyPr>
          <a:lstStyle/>
          <a:p>
            <a:pPr marL="12700" marR="5080" algn="just">
              <a:lnSpc>
                <a:spcPct val="90000"/>
              </a:lnSpc>
              <a:spcBef>
                <a:spcPts val="385"/>
              </a:spcBef>
              <a:buFont typeface="Arial"/>
              <a:buChar char="•"/>
              <a:tabLst>
                <a:tab pos="241935" algn="l"/>
              </a:tabLst>
            </a:pPr>
            <a:r>
              <a:rPr sz="2400" b="1" dirty="0">
                <a:latin typeface="Carlito"/>
                <a:cs typeface="Carlito"/>
              </a:rPr>
              <a:t>Un </a:t>
            </a:r>
            <a:r>
              <a:rPr sz="2400" b="1" spc="-10" dirty="0">
                <a:latin typeface="Carlito"/>
                <a:cs typeface="Carlito"/>
              </a:rPr>
              <a:t>pacte universel </a:t>
            </a:r>
            <a:r>
              <a:rPr sz="2400" b="1" spc="-15" dirty="0">
                <a:latin typeface="Carlito"/>
                <a:cs typeface="Carlito"/>
              </a:rPr>
              <a:t>couvrant </a:t>
            </a:r>
            <a:r>
              <a:rPr sz="2400" b="1" dirty="0">
                <a:latin typeface="Carlito"/>
                <a:cs typeface="Carlito"/>
              </a:rPr>
              <a:t>5 </a:t>
            </a:r>
            <a:r>
              <a:rPr sz="2400" b="1" spc="-5" dirty="0">
                <a:latin typeface="Carlito"/>
                <a:cs typeface="Carlito"/>
              </a:rPr>
              <a:t>domaines  clés </a:t>
            </a:r>
            <a:r>
              <a:rPr sz="2400" b="1" dirty="0">
                <a:latin typeface="Carlito"/>
                <a:cs typeface="Carlito"/>
              </a:rPr>
              <a:t>ou </a:t>
            </a:r>
            <a:r>
              <a:rPr sz="2400" b="1" spc="-5" dirty="0">
                <a:latin typeface="Carlito"/>
                <a:cs typeface="Carlito"/>
              </a:rPr>
              <a:t>5P </a:t>
            </a:r>
            <a:r>
              <a:rPr sz="2400" b="1" dirty="0">
                <a:latin typeface="Carlito"/>
                <a:cs typeface="Carlito"/>
              </a:rPr>
              <a:t>« </a:t>
            </a:r>
            <a:r>
              <a:rPr sz="2400" b="1" spc="-10" dirty="0">
                <a:latin typeface="Carlito"/>
                <a:cs typeface="Carlito"/>
              </a:rPr>
              <a:t>Peuples, Planète, Prospérité,  </a:t>
            </a:r>
            <a:r>
              <a:rPr sz="2400" b="1" spc="-15" dirty="0">
                <a:latin typeface="Carlito"/>
                <a:cs typeface="Carlito"/>
              </a:rPr>
              <a:t>Paix </a:t>
            </a:r>
            <a:r>
              <a:rPr sz="2400" b="1" spc="-5" dirty="0">
                <a:latin typeface="Carlito"/>
                <a:cs typeface="Carlito"/>
              </a:rPr>
              <a:t>et </a:t>
            </a:r>
            <a:r>
              <a:rPr sz="2400" b="1" spc="-10" dirty="0">
                <a:latin typeface="Carlito"/>
                <a:cs typeface="Carlito"/>
              </a:rPr>
              <a:t>Partenariats </a:t>
            </a:r>
            <a:r>
              <a:rPr sz="2400" b="1" dirty="0">
                <a:latin typeface="Carlito"/>
                <a:cs typeface="Carlito"/>
              </a:rPr>
              <a:t>» pour </a:t>
            </a:r>
            <a:r>
              <a:rPr sz="2400" b="1" spc="-15" dirty="0">
                <a:latin typeface="Carlito"/>
                <a:cs typeface="Carlito"/>
              </a:rPr>
              <a:t>«</a:t>
            </a:r>
            <a:r>
              <a:rPr sz="2400" b="1" i="1" spc="-15" dirty="0">
                <a:latin typeface="Carlito"/>
                <a:cs typeface="Carlito"/>
              </a:rPr>
              <a:t>Transformer  </a:t>
            </a:r>
            <a:r>
              <a:rPr sz="2400" b="1" i="1" spc="-5" dirty="0">
                <a:latin typeface="Carlito"/>
                <a:cs typeface="Carlito"/>
              </a:rPr>
              <a:t>notre monde </a:t>
            </a:r>
            <a:r>
              <a:rPr sz="2400" b="1" i="1" dirty="0">
                <a:latin typeface="Carlito"/>
                <a:cs typeface="Carlito"/>
              </a:rPr>
              <a:t>à </a:t>
            </a:r>
            <a:r>
              <a:rPr sz="2400" b="1" i="1" spc="-10" dirty="0">
                <a:latin typeface="Carlito"/>
                <a:cs typeface="Carlito"/>
              </a:rPr>
              <a:t>l’horizon </a:t>
            </a:r>
            <a:r>
              <a:rPr sz="2400" b="1" i="1" spc="-5" dirty="0">
                <a:latin typeface="Carlito"/>
                <a:cs typeface="Carlito"/>
              </a:rPr>
              <a:t>2030</a:t>
            </a:r>
            <a:r>
              <a:rPr sz="2400" b="1" spc="-5" dirty="0">
                <a:latin typeface="Carlito"/>
                <a:cs typeface="Carlito"/>
              </a:rPr>
              <a:t>» dans </a:t>
            </a:r>
            <a:r>
              <a:rPr sz="2400" b="1" dirty="0">
                <a:latin typeface="Carlito"/>
                <a:cs typeface="Carlito"/>
              </a:rPr>
              <a:t>les  </a:t>
            </a:r>
            <a:r>
              <a:rPr sz="2400" b="1" spc="-10" dirty="0">
                <a:latin typeface="Carlito"/>
                <a:cs typeface="Carlito"/>
              </a:rPr>
              <a:t>trois </a:t>
            </a:r>
            <a:r>
              <a:rPr sz="2400" b="1" spc="-5" dirty="0">
                <a:latin typeface="Carlito"/>
                <a:cs typeface="Carlito"/>
              </a:rPr>
              <a:t>dimensions, économique, </a:t>
            </a:r>
            <a:r>
              <a:rPr sz="2400" b="1" dirty="0">
                <a:latin typeface="Carlito"/>
                <a:cs typeface="Carlito"/>
              </a:rPr>
              <a:t>social </a:t>
            </a:r>
            <a:r>
              <a:rPr sz="2400" b="1" spc="-10" dirty="0">
                <a:latin typeface="Carlito"/>
                <a:cs typeface="Carlito"/>
              </a:rPr>
              <a:t>et  environnementale</a:t>
            </a:r>
            <a:r>
              <a:rPr lang="fr-FR" sz="2400" b="1" spc="-10" dirty="0">
                <a:latin typeface="Carlito"/>
                <a:cs typeface="Carlito"/>
              </a:rPr>
              <a:t>,</a:t>
            </a:r>
            <a:r>
              <a:rPr sz="2400" b="1" spc="-10" dirty="0">
                <a:latin typeface="Carlito"/>
                <a:cs typeface="Carlito"/>
              </a:rPr>
              <a:t> </a:t>
            </a:r>
            <a:r>
              <a:rPr sz="2400" b="1" spc="-5" dirty="0">
                <a:latin typeface="Carlito"/>
                <a:cs typeface="Carlito"/>
              </a:rPr>
              <a:t>du </a:t>
            </a:r>
            <a:r>
              <a:rPr sz="2400" b="1" spc="-10" dirty="0">
                <a:latin typeface="Carlito"/>
                <a:cs typeface="Carlito"/>
              </a:rPr>
              <a:t>développement  durable.</a:t>
            </a:r>
            <a:endParaRPr sz="2400" dirty="0">
              <a:latin typeface="Carlito"/>
              <a:cs typeface="Carlito"/>
            </a:endParaRPr>
          </a:p>
        </p:txBody>
      </p:sp>
      <p:sp>
        <p:nvSpPr>
          <p:cNvPr id="4" name="object 4"/>
          <p:cNvSpPr/>
          <p:nvPr/>
        </p:nvSpPr>
        <p:spPr>
          <a:xfrm>
            <a:off x="5676900" y="815339"/>
            <a:ext cx="6210300" cy="566928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2384" y="176607"/>
            <a:ext cx="9587230" cy="461665"/>
          </a:xfrm>
        </p:spPr>
        <p:txBody>
          <a:bodyPr/>
          <a:lstStyle/>
          <a:p>
            <a:pPr marL="413384" indent="-401320" algn="l">
              <a:lnSpc>
                <a:spcPct val="100000"/>
              </a:lnSpc>
              <a:spcBef>
                <a:spcPts val="1370"/>
              </a:spcBef>
              <a:tabLst>
                <a:tab pos="413384" algn="l"/>
                <a:tab pos="414020" algn="l"/>
              </a:tabLst>
            </a:pPr>
            <a:r>
              <a:rPr lang="fr-FR" sz="3000" spc="-590" dirty="0">
                <a:solidFill>
                  <a:srgbClr val="4471C4"/>
                </a:solidFill>
                <a:latin typeface="Bookman Old Style" pitchFamily="18" charset="0"/>
              </a:rPr>
              <a:t>2.  AGENDA   2063  ET  LES  7  ASPIRATIONS  DE  L’’ UNION   AFRICAINE</a:t>
            </a:r>
          </a:p>
        </p:txBody>
      </p:sp>
      <p:pic>
        <p:nvPicPr>
          <p:cNvPr id="27650" name="Picture 2"/>
          <p:cNvPicPr>
            <a:picLocks noChangeAspect="1" noChangeArrowheads="1"/>
          </p:cNvPicPr>
          <p:nvPr/>
        </p:nvPicPr>
        <p:blipFill>
          <a:blip r:embed="rId2" cstate="print"/>
          <a:srcRect/>
          <a:stretch>
            <a:fillRect/>
          </a:stretch>
        </p:blipFill>
        <p:spPr bwMode="auto">
          <a:xfrm>
            <a:off x="1219200" y="914400"/>
            <a:ext cx="9829799" cy="5257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8228"/>
            <a:ext cx="9560307" cy="1240019"/>
          </a:xfrm>
          <a:prstGeom prst="rect">
            <a:avLst/>
          </a:prstGeom>
        </p:spPr>
        <p:txBody>
          <a:bodyPr vert="horz" wrap="square" lIns="0" tIns="12700" rIns="0" bIns="0" rtlCol="0">
            <a:spAutoFit/>
          </a:bodyPr>
          <a:lstStyle/>
          <a:p>
            <a:pPr algn="l">
              <a:lnSpc>
                <a:spcPts val="5015"/>
              </a:lnSpc>
              <a:spcBef>
                <a:spcPts val="100"/>
              </a:spcBef>
            </a:pPr>
            <a:r>
              <a:rPr lang="fr-FR" sz="3600" spc="-815" dirty="0">
                <a:solidFill>
                  <a:schemeClr val="tx2">
                    <a:lumMod val="60000"/>
                    <a:lumOff val="40000"/>
                  </a:schemeClr>
                </a:solidFill>
              </a:rPr>
              <a:t>3.          </a:t>
            </a:r>
            <a:r>
              <a:rPr sz="3600" spc="-815" dirty="0">
                <a:solidFill>
                  <a:schemeClr val="tx2">
                    <a:lumMod val="60000"/>
                    <a:lumOff val="40000"/>
                  </a:schemeClr>
                </a:solidFill>
              </a:rPr>
              <a:t>PROCESSUS </a:t>
            </a:r>
            <a:r>
              <a:rPr lang="fr-FR" sz="3600" spc="-815" dirty="0">
                <a:solidFill>
                  <a:schemeClr val="tx2">
                    <a:lumMod val="60000"/>
                    <a:lumOff val="40000"/>
                  </a:schemeClr>
                </a:solidFill>
              </a:rPr>
              <a:t>   </a:t>
            </a:r>
            <a:r>
              <a:rPr sz="3600" spc="-665" dirty="0">
                <a:solidFill>
                  <a:schemeClr val="tx2">
                    <a:lumMod val="60000"/>
                    <a:lumOff val="40000"/>
                  </a:schemeClr>
                </a:solidFill>
              </a:rPr>
              <a:t>DE</a:t>
            </a:r>
            <a:r>
              <a:rPr lang="fr-FR" sz="3600" spc="-665" dirty="0">
                <a:solidFill>
                  <a:schemeClr val="tx2">
                    <a:lumMod val="60000"/>
                    <a:lumOff val="40000"/>
                  </a:schemeClr>
                </a:solidFill>
              </a:rPr>
              <a:t> </a:t>
            </a:r>
            <a:r>
              <a:rPr sz="3600" spc="-665" dirty="0">
                <a:solidFill>
                  <a:schemeClr val="tx2">
                    <a:lumMod val="60000"/>
                    <a:lumOff val="40000"/>
                  </a:schemeClr>
                </a:solidFill>
              </a:rPr>
              <a:t> </a:t>
            </a:r>
            <a:r>
              <a:rPr lang="fr-FR" sz="3600" spc="-665" dirty="0">
                <a:solidFill>
                  <a:schemeClr val="tx2">
                    <a:lumMod val="60000"/>
                    <a:lumOff val="40000"/>
                  </a:schemeClr>
                </a:solidFill>
              </a:rPr>
              <a:t> </a:t>
            </a:r>
            <a:r>
              <a:rPr sz="3600" spc="-680" dirty="0">
                <a:solidFill>
                  <a:schemeClr val="tx2">
                    <a:lumMod val="60000"/>
                    <a:lumOff val="40000"/>
                  </a:schemeClr>
                </a:solidFill>
              </a:rPr>
              <a:t>PRÉPARATION </a:t>
            </a:r>
            <a:r>
              <a:rPr lang="fr-FR" sz="3600" spc="-680" dirty="0">
                <a:solidFill>
                  <a:schemeClr val="tx2">
                    <a:lumMod val="60000"/>
                    <a:lumOff val="40000"/>
                  </a:schemeClr>
                </a:solidFill>
              </a:rPr>
              <a:t>  </a:t>
            </a:r>
            <a:r>
              <a:rPr sz="3600" spc="-665" dirty="0">
                <a:solidFill>
                  <a:schemeClr val="tx2">
                    <a:lumMod val="60000"/>
                    <a:lumOff val="40000"/>
                  </a:schemeClr>
                </a:solidFill>
              </a:rPr>
              <a:t>DE</a:t>
            </a:r>
            <a:r>
              <a:rPr sz="3600" spc="-700" dirty="0">
                <a:solidFill>
                  <a:schemeClr val="tx2">
                    <a:lumMod val="60000"/>
                    <a:lumOff val="40000"/>
                  </a:schemeClr>
                </a:solidFill>
              </a:rPr>
              <a:t> </a:t>
            </a:r>
            <a:r>
              <a:rPr lang="fr-FR" sz="3600" spc="-700" dirty="0">
                <a:solidFill>
                  <a:schemeClr val="tx2">
                    <a:lumMod val="60000"/>
                    <a:lumOff val="40000"/>
                  </a:schemeClr>
                </a:solidFill>
              </a:rPr>
              <a:t>  </a:t>
            </a:r>
            <a:r>
              <a:rPr sz="3600" spc="-515" dirty="0">
                <a:solidFill>
                  <a:schemeClr val="tx2">
                    <a:lumMod val="60000"/>
                    <a:lumOff val="40000"/>
                  </a:schemeClr>
                </a:solidFill>
              </a:rPr>
              <a:t>L’</a:t>
            </a:r>
            <a:r>
              <a:rPr lang="fr-FR" sz="3600" spc="-515" dirty="0">
                <a:solidFill>
                  <a:schemeClr val="tx2">
                    <a:lumMod val="60000"/>
                    <a:lumOff val="40000"/>
                  </a:schemeClr>
                </a:solidFill>
              </a:rPr>
              <a:t> </a:t>
            </a:r>
            <a:r>
              <a:rPr sz="3600" spc="-515" dirty="0">
                <a:solidFill>
                  <a:schemeClr val="tx2">
                    <a:lumMod val="60000"/>
                    <a:lumOff val="40000"/>
                  </a:schemeClr>
                </a:solidFill>
              </a:rPr>
              <a:t>ENV</a:t>
            </a:r>
            <a:r>
              <a:rPr lang="fr-FR" sz="3600" spc="-515" dirty="0">
                <a:solidFill>
                  <a:schemeClr val="tx2">
                    <a:lumMod val="60000"/>
                    <a:lumOff val="40000"/>
                  </a:schemeClr>
                </a:solidFill>
              </a:rPr>
              <a:t>   </a:t>
            </a:r>
            <a:r>
              <a:rPr sz="3600" spc="-740" dirty="0">
                <a:solidFill>
                  <a:schemeClr val="tx2">
                    <a:lumMod val="60000"/>
                    <a:lumOff val="40000"/>
                  </a:schemeClr>
                </a:solidFill>
              </a:rPr>
              <a:t>SUR </a:t>
            </a:r>
            <a:r>
              <a:rPr lang="fr-FR" sz="3600" spc="-740" dirty="0">
                <a:solidFill>
                  <a:schemeClr val="tx2">
                    <a:lumMod val="60000"/>
                    <a:lumOff val="40000"/>
                  </a:schemeClr>
                </a:solidFill>
              </a:rPr>
              <a:t>    </a:t>
            </a:r>
            <a:r>
              <a:rPr sz="3600" spc="-705" dirty="0">
                <a:solidFill>
                  <a:schemeClr val="tx2">
                    <a:lumMod val="60000"/>
                    <a:lumOff val="40000"/>
                  </a:schemeClr>
                </a:solidFill>
              </a:rPr>
              <a:t>LE </a:t>
            </a:r>
            <a:r>
              <a:rPr lang="fr-FR" sz="3600" spc="-705" dirty="0">
                <a:solidFill>
                  <a:schemeClr val="tx2">
                    <a:lumMod val="60000"/>
                    <a:lumOff val="40000"/>
                  </a:schemeClr>
                </a:solidFill>
              </a:rPr>
              <a:t>  </a:t>
            </a:r>
            <a:r>
              <a:rPr sz="3600" spc="-450" dirty="0">
                <a:solidFill>
                  <a:schemeClr val="tx2">
                    <a:lumMod val="60000"/>
                    <a:lumOff val="40000"/>
                  </a:schemeClr>
                </a:solidFill>
              </a:rPr>
              <a:t>SUIVI </a:t>
            </a:r>
            <a:r>
              <a:rPr sz="3600" spc="-780" dirty="0">
                <a:solidFill>
                  <a:schemeClr val="tx2">
                    <a:lumMod val="60000"/>
                    <a:lumOff val="40000"/>
                  </a:schemeClr>
                </a:solidFill>
              </a:rPr>
              <a:t>DES </a:t>
            </a:r>
            <a:r>
              <a:rPr lang="fr-FR" sz="3600" spc="-780" dirty="0">
                <a:solidFill>
                  <a:schemeClr val="tx2">
                    <a:lumMod val="60000"/>
                    <a:lumOff val="40000"/>
                  </a:schemeClr>
                </a:solidFill>
              </a:rPr>
              <a:t>    </a:t>
            </a:r>
            <a:r>
              <a:rPr sz="3600" spc="-545" dirty="0">
                <a:solidFill>
                  <a:schemeClr val="tx2">
                    <a:lumMod val="60000"/>
                    <a:lumOff val="40000"/>
                  </a:schemeClr>
                </a:solidFill>
              </a:rPr>
              <a:t>ODD</a:t>
            </a:r>
            <a:r>
              <a:rPr lang="fr-FR" sz="3600" spc="-545" dirty="0">
                <a:solidFill>
                  <a:schemeClr val="tx2">
                    <a:lumMod val="60000"/>
                    <a:lumOff val="40000"/>
                  </a:schemeClr>
                </a:solidFill>
              </a:rPr>
              <a:t> </a:t>
            </a:r>
            <a:r>
              <a:rPr sz="3600" spc="-545" dirty="0">
                <a:solidFill>
                  <a:schemeClr val="tx2">
                    <a:lumMod val="60000"/>
                    <a:lumOff val="40000"/>
                  </a:schemeClr>
                </a:solidFill>
              </a:rPr>
              <a:t> </a:t>
            </a:r>
            <a:endParaRPr sz="4400" dirty="0">
              <a:solidFill>
                <a:schemeClr val="tx2">
                  <a:lumMod val="60000"/>
                  <a:lumOff val="40000"/>
                </a:schemeClr>
              </a:solidFill>
            </a:endParaRPr>
          </a:p>
        </p:txBody>
      </p:sp>
      <p:sp>
        <p:nvSpPr>
          <p:cNvPr id="3" name="object 3"/>
          <p:cNvSpPr txBox="1"/>
          <p:nvPr/>
        </p:nvSpPr>
        <p:spPr>
          <a:xfrm>
            <a:off x="100076" y="1941067"/>
            <a:ext cx="6015355" cy="4053546"/>
          </a:xfrm>
          <a:prstGeom prst="rect">
            <a:avLst/>
          </a:prstGeom>
        </p:spPr>
        <p:txBody>
          <a:bodyPr vert="horz" wrap="square" lIns="0" tIns="23495" rIns="0" bIns="0" rtlCol="0">
            <a:spAutoFit/>
          </a:bodyPr>
          <a:lstStyle/>
          <a:p>
            <a:pPr marL="241300" marR="5080" indent="-228600" algn="just">
              <a:lnSpc>
                <a:spcPct val="97000"/>
              </a:lnSpc>
              <a:spcBef>
                <a:spcPts val="185"/>
              </a:spcBef>
              <a:buFont typeface="Arial"/>
              <a:buChar char="•"/>
              <a:tabLst>
                <a:tab pos="241300" algn="l"/>
              </a:tabLst>
            </a:pPr>
            <a:r>
              <a:rPr sz="2000" b="1" dirty="0">
                <a:latin typeface="Carlito"/>
                <a:cs typeface="Carlito"/>
              </a:rPr>
              <a:t>La </a:t>
            </a:r>
            <a:r>
              <a:rPr sz="2000" b="1" spc="-10" dirty="0">
                <a:latin typeface="Carlito"/>
                <a:cs typeface="Carlito"/>
              </a:rPr>
              <a:t>République </a:t>
            </a:r>
            <a:r>
              <a:rPr sz="2000" b="1" spc="-5" dirty="0">
                <a:latin typeface="Carlito"/>
                <a:cs typeface="Carlito"/>
              </a:rPr>
              <a:t>de Djibouti </a:t>
            </a:r>
            <a:r>
              <a:rPr sz="2000" b="1" spc="-215" dirty="0">
                <a:latin typeface="Arial"/>
                <a:cs typeface="Arial"/>
              </a:rPr>
              <a:t>s’est </a:t>
            </a:r>
            <a:r>
              <a:rPr sz="2000" b="1" spc="-10" dirty="0">
                <a:latin typeface="Carlito"/>
                <a:cs typeface="Carlito"/>
              </a:rPr>
              <a:t>engagée </a:t>
            </a:r>
            <a:r>
              <a:rPr sz="2000" b="1" dirty="0">
                <a:latin typeface="Carlito"/>
                <a:cs typeface="Carlito"/>
              </a:rPr>
              <a:t>à  </a:t>
            </a:r>
            <a:r>
              <a:rPr sz="2000" b="1" spc="-10" dirty="0">
                <a:latin typeface="Carlito"/>
                <a:cs typeface="Carlito"/>
              </a:rPr>
              <a:t>élaborer </a:t>
            </a:r>
            <a:r>
              <a:rPr sz="2000" b="1" spc="-5" dirty="0">
                <a:latin typeface="Carlito"/>
                <a:cs typeface="Carlito"/>
              </a:rPr>
              <a:t>et </a:t>
            </a:r>
            <a:r>
              <a:rPr sz="2000" b="1" spc="-15" dirty="0">
                <a:latin typeface="Carlito"/>
                <a:cs typeface="Carlito"/>
              </a:rPr>
              <a:t>présenter </a:t>
            </a:r>
            <a:r>
              <a:rPr sz="2000" b="1" dirty="0">
                <a:latin typeface="Carlito"/>
                <a:cs typeface="Carlito"/>
              </a:rPr>
              <a:t>son </a:t>
            </a:r>
            <a:r>
              <a:rPr sz="2000" b="1" spc="-5" dirty="0">
                <a:latin typeface="Carlito"/>
                <a:cs typeface="Carlito"/>
              </a:rPr>
              <a:t>1er </a:t>
            </a:r>
            <a:r>
              <a:rPr sz="2000" b="1" dirty="0">
                <a:latin typeface="Carlito"/>
                <a:cs typeface="Carlito"/>
              </a:rPr>
              <a:t>ENV sur </a:t>
            </a:r>
            <a:r>
              <a:rPr sz="2000" b="1" spc="-5" dirty="0">
                <a:latin typeface="Carlito"/>
                <a:cs typeface="Carlito"/>
              </a:rPr>
              <a:t>la </a:t>
            </a:r>
            <a:r>
              <a:rPr sz="2000" b="1" spc="-10" dirty="0">
                <a:latin typeface="Carlito"/>
                <a:cs typeface="Carlito"/>
              </a:rPr>
              <a:t>mise  </a:t>
            </a:r>
            <a:r>
              <a:rPr sz="2000" b="1" dirty="0">
                <a:latin typeface="Carlito"/>
                <a:cs typeface="Carlito"/>
              </a:rPr>
              <a:t>en </a:t>
            </a:r>
            <a:r>
              <a:rPr sz="2000" b="1" spc="-170" dirty="0">
                <a:latin typeface="Arial"/>
                <a:cs typeface="Arial"/>
              </a:rPr>
              <a:t>œuvre </a:t>
            </a:r>
            <a:r>
              <a:rPr sz="2000" b="1" spc="-15" dirty="0">
                <a:latin typeface="Carlito"/>
                <a:cs typeface="Carlito"/>
              </a:rPr>
              <a:t>et </a:t>
            </a:r>
            <a:r>
              <a:rPr sz="2000" b="1" spc="-5" dirty="0">
                <a:latin typeface="Carlito"/>
                <a:cs typeface="Carlito"/>
              </a:rPr>
              <a:t>le </a:t>
            </a:r>
            <a:r>
              <a:rPr sz="2000" b="1" dirty="0">
                <a:latin typeface="Carlito"/>
                <a:cs typeface="Carlito"/>
              </a:rPr>
              <a:t>suivi des </a:t>
            </a:r>
            <a:r>
              <a:rPr sz="2000" b="1" spc="-15" dirty="0">
                <a:latin typeface="Carlito"/>
                <a:cs typeface="Carlito"/>
              </a:rPr>
              <a:t>ODD, </a:t>
            </a:r>
            <a:r>
              <a:rPr sz="2000" b="1" dirty="0">
                <a:latin typeface="Carlito"/>
                <a:cs typeface="Carlito"/>
              </a:rPr>
              <a:t>au </a:t>
            </a:r>
            <a:r>
              <a:rPr sz="2000" b="1" spc="-10" dirty="0">
                <a:latin typeface="Carlito"/>
                <a:cs typeface="Carlito"/>
              </a:rPr>
              <a:t>prochain </a:t>
            </a:r>
            <a:r>
              <a:rPr sz="2000" b="1" u="heavy" spc="-10" dirty="0">
                <a:solidFill>
                  <a:srgbClr val="0462C1"/>
                </a:solidFill>
                <a:uFill>
                  <a:solidFill>
                    <a:srgbClr val="0462C1"/>
                  </a:solidFill>
                </a:uFill>
                <a:latin typeface="Carlito"/>
                <a:cs typeface="Carlito"/>
              </a:rPr>
              <a:t> </a:t>
            </a:r>
            <a:r>
              <a:rPr sz="2000" b="1" u="heavy" dirty="0">
                <a:solidFill>
                  <a:srgbClr val="0462C1"/>
                </a:solidFill>
                <a:uFill>
                  <a:solidFill>
                    <a:srgbClr val="0462C1"/>
                  </a:solidFill>
                </a:uFill>
                <a:latin typeface="Carlito"/>
                <a:cs typeface="Carlito"/>
              </a:rPr>
              <a:t>FPHN en </a:t>
            </a:r>
            <a:r>
              <a:rPr sz="2000" b="1" u="heavy" spc="-10" dirty="0">
                <a:solidFill>
                  <a:srgbClr val="0462C1"/>
                </a:solidFill>
                <a:uFill>
                  <a:solidFill>
                    <a:srgbClr val="0462C1"/>
                  </a:solidFill>
                </a:uFill>
                <a:latin typeface="Carlito"/>
                <a:cs typeface="Carlito"/>
              </a:rPr>
              <a:t>juillet </a:t>
            </a:r>
            <a:r>
              <a:rPr sz="2000" b="1" u="heavy" spc="-5" dirty="0">
                <a:solidFill>
                  <a:srgbClr val="0462C1"/>
                </a:solidFill>
                <a:uFill>
                  <a:solidFill>
                    <a:srgbClr val="0462C1"/>
                  </a:solidFill>
                </a:uFill>
                <a:latin typeface="Carlito"/>
                <a:cs typeface="Carlito"/>
              </a:rPr>
              <a:t>2022</a:t>
            </a:r>
            <a:r>
              <a:rPr sz="2000" b="1" spc="-5" dirty="0">
                <a:latin typeface="Carlito"/>
                <a:cs typeface="Carlito"/>
              </a:rPr>
              <a:t>, </a:t>
            </a:r>
            <a:r>
              <a:rPr sz="2000" spc="-10" dirty="0">
                <a:latin typeface="Carlito"/>
                <a:cs typeface="Carlito"/>
              </a:rPr>
              <a:t>dont </a:t>
            </a:r>
            <a:r>
              <a:rPr sz="2000" dirty="0">
                <a:latin typeface="Carlito"/>
                <a:cs typeface="Carlito"/>
              </a:rPr>
              <a:t>le </a:t>
            </a:r>
            <a:r>
              <a:rPr sz="2000" spc="-5" dirty="0">
                <a:latin typeface="Carlito"/>
                <a:cs typeface="Carlito"/>
              </a:rPr>
              <a:t>thème</a:t>
            </a:r>
            <a:r>
              <a:rPr sz="2000" spc="355" dirty="0">
                <a:latin typeface="Carlito"/>
                <a:cs typeface="Carlito"/>
              </a:rPr>
              <a:t> </a:t>
            </a:r>
            <a:r>
              <a:rPr sz="2000" spc="-15" dirty="0">
                <a:latin typeface="Carlito"/>
                <a:cs typeface="Carlito"/>
              </a:rPr>
              <a:t>est</a:t>
            </a:r>
            <a:endParaRPr sz="2000" dirty="0">
              <a:latin typeface="Carlito"/>
              <a:cs typeface="Carlito"/>
            </a:endParaRPr>
          </a:p>
          <a:p>
            <a:pPr marL="241300" marR="5080" algn="just">
              <a:lnSpc>
                <a:spcPct val="97100"/>
              </a:lnSpc>
            </a:pPr>
            <a:r>
              <a:rPr sz="2000" spc="-10" dirty="0">
                <a:latin typeface="Carlito"/>
                <a:cs typeface="Carlito"/>
              </a:rPr>
              <a:t>«</a:t>
            </a:r>
            <a:r>
              <a:rPr sz="2000" i="1" spc="-10" dirty="0">
                <a:latin typeface="Carlito"/>
                <a:cs typeface="Carlito"/>
              </a:rPr>
              <a:t>Rebâtir </a:t>
            </a:r>
            <a:r>
              <a:rPr sz="2000" i="1" dirty="0">
                <a:latin typeface="Carlito"/>
                <a:cs typeface="Carlito"/>
              </a:rPr>
              <a:t>en mieux </a:t>
            </a:r>
            <a:r>
              <a:rPr sz="2000" i="1" spc="-5" dirty="0">
                <a:latin typeface="Carlito"/>
                <a:cs typeface="Carlito"/>
              </a:rPr>
              <a:t>après </a:t>
            </a:r>
            <a:r>
              <a:rPr sz="2000" i="1" dirty="0">
                <a:latin typeface="Carlito"/>
                <a:cs typeface="Carlito"/>
              </a:rPr>
              <a:t>la pandémie du  </a:t>
            </a:r>
            <a:r>
              <a:rPr sz="2000" i="1" spc="-10" dirty="0">
                <a:latin typeface="Carlito"/>
                <a:cs typeface="Carlito"/>
              </a:rPr>
              <a:t>coronavirus (COVID-19) tout </a:t>
            </a:r>
            <a:r>
              <a:rPr sz="2000" i="1" dirty="0">
                <a:latin typeface="Carlito"/>
                <a:cs typeface="Carlito"/>
              </a:rPr>
              <a:t>en </a:t>
            </a:r>
            <a:r>
              <a:rPr sz="2000" i="1" spc="-10" dirty="0">
                <a:latin typeface="Carlito"/>
                <a:cs typeface="Carlito"/>
              </a:rPr>
              <a:t>accélérant </a:t>
            </a:r>
            <a:r>
              <a:rPr sz="2000" i="1" dirty="0">
                <a:latin typeface="Carlito"/>
                <a:cs typeface="Carlito"/>
              </a:rPr>
              <a:t>la  mise en </a:t>
            </a:r>
            <a:r>
              <a:rPr sz="2000" i="1" spc="-150" dirty="0">
                <a:latin typeface="Trebuchet MS"/>
                <a:cs typeface="Trebuchet MS"/>
              </a:rPr>
              <a:t>œuvre </a:t>
            </a:r>
            <a:r>
              <a:rPr sz="2000" i="1" spc="-10" dirty="0">
                <a:latin typeface="Carlito"/>
                <a:cs typeface="Carlito"/>
              </a:rPr>
              <a:t>complète </a:t>
            </a:r>
            <a:r>
              <a:rPr sz="2000" i="1" dirty="0">
                <a:latin typeface="Carlito"/>
                <a:cs typeface="Carlito"/>
              </a:rPr>
              <a:t>du </a:t>
            </a:r>
            <a:r>
              <a:rPr sz="2000" i="1" spc="-5" dirty="0">
                <a:latin typeface="Carlito"/>
                <a:cs typeface="Carlito"/>
              </a:rPr>
              <a:t>Programme </a:t>
            </a:r>
            <a:r>
              <a:rPr sz="2000" i="1" dirty="0">
                <a:latin typeface="Carlito"/>
                <a:cs typeface="Carlito"/>
              </a:rPr>
              <a:t>de  </a:t>
            </a:r>
            <a:r>
              <a:rPr sz="2000" i="1" spc="-5" dirty="0">
                <a:latin typeface="Carlito"/>
                <a:cs typeface="Carlito"/>
              </a:rPr>
              <a:t>développement durable </a:t>
            </a:r>
            <a:r>
              <a:rPr sz="2000" i="1" dirty="0">
                <a:latin typeface="Carlito"/>
                <a:cs typeface="Carlito"/>
              </a:rPr>
              <a:t>à </a:t>
            </a:r>
            <a:r>
              <a:rPr sz="2000" i="1" spc="-155" dirty="0">
                <a:latin typeface="Trebuchet MS"/>
                <a:cs typeface="Trebuchet MS"/>
              </a:rPr>
              <a:t>l’horizon</a:t>
            </a:r>
            <a:r>
              <a:rPr sz="2000" i="1" spc="-190" dirty="0">
                <a:latin typeface="Trebuchet MS"/>
                <a:cs typeface="Trebuchet MS"/>
              </a:rPr>
              <a:t> </a:t>
            </a:r>
            <a:r>
              <a:rPr sz="2000" i="1" spc="-5" dirty="0">
                <a:latin typeface="Carlito"/>
                <a:cs typeface="Carlito"/>
              </a:rPr>
              <a:t>2030</a:t>
            </a:r>
            <a:r>
              <a:rPr sz="2000" spc="-5" dirty="0">
                <a:latin typeface="Carlito"/>
                <a:cs typeface="Carlito"/>
              </a:rPr>
              <a:t>».</a:t>
            </a:r>
            <a:endParaRPr sz="2000" dirty="0">
              <a:latin typeface="Carlito"/>
              <a:cs typeface="Carlito"/>
            </a:endParaRPr>
          </a:p>
          <a:p>
            <a:pPr marL="241300" indent="-228600">
              <a:lnSpc>
                <a:spcPct val="100000"/>
              </a:lnSpc>
              <a:spcBef>
                <a:spcPts val="1705"/>
              </a:spcBef>
              <a:buFont typeface="Arial"/>
              <a:buChar char="•"/>
              <a:tabLst>
                <a:tab pos="241300" algn="l"/>
              </a:tabLst>
            </a:pPr>
            <a:r>
              <a:rPr sz="2000" spc="-10" dirty="0">
                <a:latin typeface="Carlito"/>
                <a:cs typeface="Carlito"/>
              </a:rPr>
              <a:t>Nombre </a:t>
            </a:r>
            <a:r>
              <a:rPr sz="2000" spc="-20" dirty="0">
                <a:latin typeface="Carlito"/>
                <a:cs typeface="Carlito"/>
              </a:rPr>
              <a:t>pays </a:t>
            </a:r>
            <a:r>
              <a:rPr sz="2000" spc="-15" dirty="0">
                <a:latin typeface="Carlito"/>
                <a:cs typeface="Carlito"/>
              </a:rPr>
              <a:t>présentant </a:t>
            </a:r>
            <a:r>
              <a:rPr sz="2000" dirty="0">
                <a:latin typeface="Carlito"/>
                <a:cs typeface="Carlito"/>
              </a:rPr>
              <a:t>leur</a:t>
            </a:r>
            <a:r>
              <a:rPr sz="2000" spc="15" dirty="0">
                <a:latin typeface="Carlito"/>
                <a:cs typeface="Carlito"/>
              </a:rPr>
              <a:t> </a:t>
            </a:r>
            <a:r>
              <a:rPr sz="2000" spc="-25" dirty="0">
                <a:latin typeface="Carlito"/>
                <a:cs typeface="Carlito"/>
              </a:rPr>
              <a:t>ENV:</a:t>
            </a:r>
            <a:endParaRPr sz="2000" dirty="0">
              <a:latin typeface="Carlito"/>
              <a:cs typeface="Carlito"/>
            </a:endParaRPr>
          </a:p>
          <a:p>
            <a:pPr marL="241300" marR="48260" indent="-228600" algn="just">
              <a:lnSpc>
                <a:spcPts val="2300"/>
              </a:lnSpc>
              <a:spcBef>
                <a:spcPts val="1845"/>
              </a:spcBef>
              <a:buFont typeface="Arial"/>
              <a:buChar char="•"/>
              <a:tabLst>
                <a:tab pos="241300" algn="l"/>
              </a:tabLst>
            </a:pPr>
            <a:r>
              <a:rPr sz="2000" u="heavy" spc="-10" dirty="0">
                <a:solidFill>
                  <a:srgbClr val="0462C1"/>
                </a:solidFill>
                <a:uFill>
                  <a:solidFill>
                    <a:srgbClr val="0462C1"/>
                  </a:solidFill>
                </a:uFill>
                <a:latin typeface="Carlito"/>
                <a:cs typeface="Carlito"/>
                <a:hlinkClick r:id="rId2"/>
              </a:rPr>
              <a:t>https://sustainabledevelopment.un.org/conte  </a:t>
            </a:r>
            <a:r>
              <a:rPr sz="2000" u="heavy" spc="-25" dirty="0">
                <a:solidFill>
                  <a:srgbClr val="0462C1"/>
                </a:solidFill>
                <a:uFill>
                  <a:solidFill>
                    <a:srgbClr val="0462C1"/>
                  </a:solidFill>
                </a:uFill>
                <a:latin typeface="Carlito"/>
                <a:cs typeface="Carlito"/>
                <a:hlinkClick r:id="rId2"/>
              </a:rPr>
              <a:t>n</a:t>
            </a:r>
            <a:r>
              <a:rPr sz="2000" u="heavy" dirty="0">
                <a:solidFill>
                  <a:srgbClr val="0462C1"/>
                </a:solidFill>
                <a:uFill>
                  <a:solidFill>
                    <a:srgbClr val="0462C1"/>
                  </a:solidFill>
                </a:uFill>
                <a:latin typeface="Carlito"/>
                <a:cs typeface="Carlito"/>
                <a:hlinkClick r:id="rId2"/>
              </a:rPr>
              <a:t>t/d</a:t>
            </a:r>
            <a:r>
              <a:rPr sz="2000" u="heavy" spc="-10" dirty="0">
                <a:solidFill>
                  <a:srgbClr val="0462C1"/>
                </a:solidFill>
                <a:uFill>
                  <a:solidFill>
                    <a:srgbClr val="0462C1"/>
                  </a:solidFill>
                </a:uFill>
                <a:latin typeface="Carlito"/>
                <a:cs typeface="Carlito"/>
                <a:hlinkClick r:id="rId2"/>
              </a:rPr>
              <a:t>o</a:t>
            </a:r>
            <a:r>
              <a:rPr sz="2000" u="heavy" dirty="0">
                <a:solidFill>
                  <a:srgbClr val="0462C1"/>
                </a:solidFill>
                <a:uFill>
                  <a:solidFill>
                    <a:srgbClr val="0462C1"/>
                  </a:solidFill>
                </a:uFill>
                <a:latin typeface="Carlito"/>
                <a:cs typeface="Carlito"/>
                <a:hlinkClick r:id="rId2"/>
              </a:rPr>
              <a:t>cu</a:t>
            </a:r>
            <a:r>
              <a:rPr sz="2000" u="heavy" spc="5" dirty="0">
                <a:solidFill>
                  <a:srgbClr val="0462C1"/>
                </a:solidFill>
                <a:uFill>
                  <a:solidFill>
                    <a:srgbClr val="0462C1"/>
                  </a:solidFill>
                </a:uFill>
                <a:latin typeface="Carlito"/>
                <a:cs typeface="Carlito"/>
                <a:hlinkClick r:id="rId2"/>
              </a:rPr>
              <a:t>m</a:t>
            </a:r>
            <a:r>
              <a:rPr sz="2000" u="heavy" dirty="0">
                <a:solidFill>
                  <a:srgbClr val="0462C1"/>
                </a:solidFill>
                <a:uFill>
                  <a:solidFill>
                    <a:srgbClr val="0462C1"/>
                  </a:solidFill>
                </a:uFill>
                <a:latin typeface="Carlito"/>
                <a:cs typeface="Carlito"/>
                <a:hlinkClick r:id="rId2"/>
              </a:rPr>
              <a:t>e</a:t>
            </a:r>
            <a:r>
              <a:rPr sz="2000" u="heavy" spc="-20" dirty="0">
                <a:solidFill>
                  <a:srgbClr val="0462C1"/>
                </a:solidFill>
                <a:uFill>
                  <a:solidFill>
                    <a:srgbClr val="0462C1"/>
                  </a:solidFill>
                </a:uFill>
                <a:latin typeface="Carlito"/>
                <a:cs typeface="Carlito"/>
                <a:hlinkClick r:id="rId2"/>
              </a:rPr>
              <a:t>n</a:t>
            </a:r>
            <a:r>
              <a:rPr sz="2000" u="heavy" dirty="0">
                <a:solidFill>
                  <a:srgbClr val="0462C1"/>
                </a:solidFill>
                <a:uFill>
                  <a:solidFill>
                    <a:srgbClr val="0462C1"/>
                  </a:solidFill>
                </a:uFill>
                <a:latin typeface="Carlito"/>
                <a:cs typeface="Carlito"/>
                <a:hlinkClick r:id="rId2"/>
              </a:rPr>
              <a:t>ts/</a:t>
            </a:r>
            <a:r>
              <a:rPr sz="2000" u="heavy" spc="-10" dirty="0">
                <a:solidFill>
                  <a:srgbClr val="0462C1"/>
                </a:solidFill>
                <a:uFill>
                  <a:solidFill>
                    <a:srgbClr val="0462C1"/>
                  </a:solidFill>
                </a:uFill>
                <a:latin typeface="Carlito"/>
                <a:cs typeface="Carlito"/>
                <a:hlinkClick r:id="rId2"/>
              </a:rPr>
              <a:t>2</a:t>
            </a:r>
            <a:r>
              <a:rPr sz="2000" u="heavy" dirty="0">
                <a:solidFill>
                  <a:srgbClr val="0462C1"/>
                </a:solidFill>
                <a:uFill>
                  <a:solidFill>
                    <a:srgbClr val="0462C1"/>
                  </a:solidFill>
                </a:uFill>
                <a:latin typeface="Carlito"/>
                <a:cs typeface="Carlito"/>
                <a:hlinkClick r:id="rId2"/>
              </a:rPr>
              <a:t>7</a:t>
            </a:r>
            <a:r>
              <a:rPr sz="2000" u="heavy" spc="-10" dirty="0">
                <a:solidFill>
                  <a:srgbClr val="0462C1"/>
                </a:solidFill>
                <a:uFill>
                  <a:solidFill>
                    <a:srgbClr val="0462C1"/>
                  </a:solidFill>
                </a:uFill>
                <a:latin typeface="Carlito"/>
                <a:cs typeface="Carlito"/>
                <a:hlinkClick r:id="rId2"/>
              </a:rPr>
              <a:t>1</a:t>
            </a:r>
            <a:r>
              <a:rPr sz="2000" u="heavy" dirty="0">
                <a:solidFill>
                  <a:srgbClr val="0462C1"/>
                </a:solidFill>
                <a:uFill>
                  <a:solidFill>
                    <a:srgbClr val="0462C1"/>
                  </a:solidFill>
                </a:uFill>
                <a:latin typeface="Carlito"/>
                <a:cs typeface="Carlito"/>
                <a:hlinkClick r:id="rId2"/>
              </a:rPr>
              <a:t>7</a:t>
            </a:r>
            <a:r>
              <a:rPr sz="2000" u="heavy" spc="-10" dirty="0">
                <a:solidFill>
                  <a:srgbClr val="0462C1"/>
                </a:solidFill>
                <a:uFill>
                  <a:solidFill>
                    <a:srgbClr val="0462C1"/>
                  </a:solidFill>
                </a:uFill>
                <a:latin typeface="Carlito"/>
                <a:cs typeface="Carlito"/>
                <a:hlinkClick r:id="rId2"/>
              </a:rPr>
              <a:t>4</a:t>
            </a:r>
            <a:r>
              <a:rPr sz="2000" u="heavy" spc="-5" dirty="0">
                <a:solidFill>
                  <a:srgbClr val="0462C1"/>
                </a:solidFill>
                <a:uFill>
                  <a:solidFill>
                    <a:srgbClr val="0462C1"/>
                  </a:solidFill>
                </a:uFill>
                <a:latin typeface="Carlito"/>
                <a:cs typeface="Carlito"/>
                <a:hlinkClick r:id="rId2"/>
              </a:rPr>
              <a:t>V</a:t>
            </a:r>
            <a:r>
              <a:rPr sz="2000" u="heavy" spc="-10" dirty="0">
                <a:solidFill>
                  <a:srgbClr val="0462C1"/>
                </a:solidFill>
                <a:uFill>
                  <a:solidFill>
                    <a:srgbClr val="0462C1"/>
                  </a:solidFill>
                </a:uFill>
                <a:latin typeface="Carlito"/>
                <a:cs typeface="Carlito"/>
                <a:hlinkClick r:id="rId2"/>
              </a:rPr>
              <a:t>N</a:t>
            </a:r>
            <a:r>
              <a:rPr sz="2000" u="heavy" dirty="0">
                <a:solidFill>
                  <a:srgbClr val="0462C1"/>
                </a:solidFill>
                <a:uFill>
                  <a:solidFill>
                    <a:srgbClr val="0462C1"/>
                  </a:solidFill>
                </a:uFill>
                <a:latin typeface="Carlito"/>
                <a:cs typeface="Carlito"/>
                <a:hlinkClick r:id="rId2"/>
              </a:rPr>
              <a:t>R</a:t>
            </a:r>
            <a:r>
              <a:rPr sz="2000" u="heavy" spc="5" dirty="0">
                <a:solidFill>
                  <a:srgbClr val="0462C1"/>
                </a:solidFill>
                <a:uFill>
                  <a:solidFill>
                    <a:srgbClr val="0462C1"/>
                  </a:solidFill>
                </a:uFill>
                <a:latin typeface="Carlito"/>
                <a:cs typeface="Carlito"/>
                <a:hlinkClick r:id="rId2"/>
              </a:rPr>
              <a:t>_</a:t>
            </a:r>
            <a:r>
              <a:rPr sz="2000" u="heavy" dirty="0">
                <a:solidFill>
                  <a:srgbClr val="0462C1"/>
                </a:solidFill>
                <a:uFill>
                  <a:solidFill>
                    <a:srgbClr val="0462C1"/>
                  </a:solidFill>
                </a:uFill>
                <a:latin typeface="Carlito"/>
                <a:cs typeface="Carlito"/>
                <a:hlinkClick r:id="rId2"/>
              </a:rPr>
              <a:t>2</a:t>
            </a:r>
            <a:r>
              <a:rPr sz="2000" u="heavy" spc="-10" dirty="0">
                <a:solidFill>
                  <a:srgbClr val="0462C1"/>
                </a:solidFill>
                <a:uFill>
                  <a:solidFill>
                    <a:srgbClr val="0462C1"/>
                  </a:solidFill>
                </a:uFill>
                <a:latin typeface="Carlito"/>
                <a:cs typeface="Carlito"/>
                <a:hlinkClick r:id="rId2"/>
              </a:rPr>
              <a:t>0</a:t>
            </a:r>
            <a:r>
              <a:rPr sz="2000" u="heavy" dirty="0">
                <a:solidFill>
                  <a:srgbClr val="0462C1"/>
                </a:solidFill>
                <a:uFill>
                  <a:solidFill>
                    <a:srgbClr val="0462C1"/>
                  </a:solidFill>
                </a:uFill>
                <a:latin typeface="Carlito"/>
                <a:cs typeface="Carlito"/>
                <a:hlinkClick r:id="rId2"/>
              </a:rPr>
              <a:t>2</a:t>
            </a:r>
            <a:r>
              <a:rPr sz="2000" u="heavy" spc="-10" dirty="0">
                <a:solidFill>
                  <a:srgbClr val="0462C1"/>
                </a:solidFill>
                <a:uFill>
                  <a:solidFill>
                    <a:srgbClr val="0462C1"/>
                  </a:solidFill>
                </a:uFill>
                <a:latin typeface="Carlito"/>
                <a:cs typeface="Carlito"/>
                <a:hlinkClick r:id="rId2"/>
              </a:rPr>
              <a:t>2</a:t>
            </a:r>
            <a:r>
              <a:rPr sz="2000" u="heavy" spc="-5" dirty="0">
                <a:solidFill>
                  <a:srgbClr val="0462C1"/>
                </a:solidFill>
                <a:uFill>
                  <a:solidFill>
                    <a:srgbClr val="0462C1"/>
                  </a:solidFill>
                </a:uFill>
                <a:latin typeface="Carlito"/>
                <a:cs typeface="Carlito"/>
                <a:hlinkClick r:id="rId2"/>
              </a:rPr>
              <a:t>_D</a:t>
            </a:r>
            <a:r>
              <a:rPr sz="2000" u="heavy" dirty="0">
                <a:solidFill>
                  <a:srgbClr val="0462C1"/>
                </a:solidFill>
                <a:uFill>
                  <a:solidFill>
                    <a:srgbClr val="0462C1"/>
                  </a:solidFill>
                </a:uFill>
                <a:latin typeface="Carlito"/>
                <a:cs typeface="Carlito"/>
                <a:hlinkClick r:id="rId2"/>
              </a:rPr>
              <a:t>jibouti_L</a:t>
            </a:r>
            <a:r>
              <a:rPr sz="2000" u="heavy" spc="-10" dirty="0">
                <a:solidFill>
                  <a:srgbClr val="0462C1"/>
                </a:solidFill>
                <a:uFill>
                  <a:solidFill>
                    <a:srgbClr val="0462C1"/>
                  </a:solidFill>
                </a:uFill>
                <a:latin typeface="Carlito"/>
                <a:cs typeface="Carlito"/>
                <a:hlinkClick r:id="rId2"/>
              </a:rPr>
              <a:t>e</a:t>
            </a:r>
            <a:r>
              <a:rPr sz="2000" u="heavy" spc="-40" dirty="0">
                <a:solidFill>
                  <a:srgbClr val="0462C1"/>
                </a:solidFill>
                <a:uFill>
                  <a:solidFill>
                    <a:srgbClr val="0462C1"/>
                  </a:solidFill>
                </a:uFill>
                <a:latin typeface="Carlito"/>
                <a:cs typeface="Carlito"/>
                <a:hlinkClick r:id="rId2"/>
              </a:rPr>
              <a:t>t</a:t>
            </a:r>
            <a:r>
              <a:rPr sz="2000" u="heavy" dirty="0">
                <a:solidFill>
                  <a:srgbClr val="0462C1"/>
                </a:solidFill>
                <a:uFill>
                  <a:solidFill>
                    <a:srgbClr val="0462C1"/>
                  </a:solidFill>
                </a:uFill>
                <a:latin typeface="Carlito"/>
                <a:cs typeface="Carlito"/>
                <a:hlinkClick r:id="rId2"/>
              </a:rPr>
              <a:t>t </a:t>
            </a:r>
            <a:r>
              <a:rPr sz="2000" dirty="0">
                <a:solidFill>
                  <a:srgbClr val="0462C1"/>
                </a:solidFill>
                <a:latin typeface="Carlito"/>
                <a:cs typeface="Carlito"/>
                <a:hlinkClick r:id="rId2"/>
              </a:rPr>
              <a:t> </a:t>
            </a:r>
            <a:r>
              <a:rPr sz="2000" u="heavy" spc="-45" dirty="0">
                <a:solidFill>
                  <a:srgbClr val="0462C1"/>
                </a:solidFill>
                <a:uFill>
                  <a:solidFill>
                    <a:srgbClr val="0462C1"/>
                  </a:solidFill>
                </a:uFill>
                <a:latin typeface="Carlito"/>
                <a:cs typeface="Carlito"/>
                <a:hlinkClick r:id="rId2"/>
              </a:rPr>
              <a:t>er.pdf</a:t>
            </a:r>
            <a:endParaRPr sz="2000" dirty="0">
              <a:latin typeface="Carlito"/>
              <a:cs typeface="Carlito"/>
            </a:endParaRPr>
          </a:p>
        </p:txBody>
      </p:sp>
      <p:sp>
        <p:nvSpPr>
          <p:cNvPr id="4" name="object 4"/>
          <p:cNvSpPr/>
          <p:nvPr/>
        </p:nvSpPr>
        <p:spPr>
          <a:xfrm>
            <a:off x="6544318" y="1847973"/>
            <a:ext cx="4809310" cy="4650045"/>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76606"/>
            <a:ext cx="10356214" cy="1183640"/>
          </a:xfrm>
          <a:prstGeom prst="rect">
            <a:avLst/>
          </a:prstGeom>
        </p:spPr>
        <p:txBody>
          <a:bodyPr vert="horz" wrap="square" lIns="0" tIns="12065" rIns="0" bIns="0" rtlCol="0">
            <a:spAutoFit/>
          </a:bodyPr>
          <a:lstStyle/>
          <a:p>
            <a:pPr marL="1905" algn="l">
              <a:lnSpc>
                <a:spcPts val="4560"/>
              </a:lnSpc>
              <a:spcBef>
                <a:spcPts val="95"/>
              </a:spcBef>
            </a:pPr>
            <a:r>
              <a:rPr lang="fr-FR" spc="-745" dirty="0">
                <a:solidFill>
                  <a:schemeClr val="tx2">
                    <a:lumMod val="60000"/>
                    <a:lumOff val="40000"/>
                  </a:schemeClr>
                </a:solidFill>
              </a:rPr>
              <a:t>3.   </a:t>
            </a:r>
            <a:r>
              <a:rPr spc="-745" dirty="0">
                <a:solidFill>
                  <a:schemeClr val="tx2">
                    <a:lumMod val="60000"/>
                    <a:lumOff val="40000"/>
                  </a:schemeClr>
                </a:solidFill>
              </a:rPr>
              <a:t>PROCESSUS </a:t>
            </a:r>
            <a:r>
              <a:rPr lang="fr-FR" spc="-745" dirty="0">
                <a:solidFill>
                  <a:schemeClr val="tx2">
                    <a:lumMod val="60000"/>
                    <a:lumOff val="40000"/>
                  </a:schemeClr>
                </a:solidFill>
              </a:rPr>
              <a:t> </a:t>
            </a:r>
            <a:r>
              <a:rPr spc="-610" dirty="0">
                <a:solidFill>
                  <a:schemeClr val="tx2">
                    <a:lumMod val="60000"/>
                    <a:lumOff val="40000"/>
                  </a:schemeClr>
                </a:solidFill>
              </a:rPr>
              <a:t>DE</a:t>
            </a:r>
            <a:r>
              <a:rPr lang="fr-FR" spc="-610" dirty="0">
                <a:solidFill>
                  <a:schemeClr val="tx2">
                    <a:lumMod val="60000"/>
                    <a:lumOff val="40000"/>
                  </a:schemeClr>
                </a:solidFill>
              </a:rPr>
              <a:t> </a:t>
            </a:r>
            <a:r>
              <a:rPr spc="-610" dirty="0">
                <a:solidFill>
                  <a:schemeClr val="tx2">
                    <a:lumMod val="60000"/>
                    <a:lumOff val="40000"/>
                  </a:schemeClr>
                </a:solidFill>
              </a:rPr>
              <a:t> </a:t>
            </a:r>
            <a:r>
              <a:rPr spc="-620" dirty="0">
                <a:solidFill>
                  <a:schemeClr val="tx2">
                    <a:lumMod val="60000"/>
                    <a:lumOff val="40000"/>
                  </a:schemeClr>
                </a:solidFill>
              </a:rPr>
              <a:t>PRÉPARATION </a:t>
            </a:r>
            <a:r>
              <a:rPr lang="fr-FR" spc="-620" dirty="0">
                <a:solidFill>
                  <a:schemeClr val="tx2">
                    <a:lumMod val="60000"/>
                    <a:lumOff val="40000"/>
                  </a:schemeClr>
                </a:solidFill>
              </a:rPr>
              <a:t> </a:t>
            </a:r>
            <a:r>
              <a:rPr spc="-610" dirty="0">
                <a:solidFill>
                  <a:schemeClr val="tx2">
                    <a:lumMod val="60000"/>
                    <a:lumOff val="40000"/>
                  </a:schemeClr>
                </a:solidFill>
              </a:rPr>
              <a:t>DE</a:t>
            </a:r>
            <a:r>
              <a:rPr spc="-555" dirty="0">
                <a:solidFill>
                  <a:schemeClr val="tx2">
                    <a:lumMod val="60000"/>
                    <a:lumOff val="40000"/>
                  </a:schemeClr>
                </a:solidFill>
              </a:rPr>
              <a:t> </a:t>
            </a:r>
            <a:r>
              <a:rPr lang="fr-FR" spc="-555" dirty="0">
                <a:solidFill>
                  <a:schemeClr val="tx2">
                    <a:lumMod val="60000"/>
                    <a:lumOff val="40000"/>
                  </a:schemeClr>
                </a:solidFill>
              </a:rPr>
              <a:t> </a:t>
            </a:r>
            <a:r>
              <a:rPr spc="-475" dirty="0">
                <a:solidFill>
                  <a:schemeClr val="tx2">
                    <a:lumMod val="60000"/>
                    <a:lumOff val="40000"/>
                  </a:schemeClr>
                </a:solidFill>
              </a:rPr>
              <a:t>L’ENV</a:t>
            </a:r>
            <a:r>
              <a:rPr lang="fr-FR" spc="-475" dirty="0">
                <a:solidFill>
                  <a:schemeClr val="tx2">
                    <a:lumMod val="60000"/>
                    <a:lumOff val="40000"/>
                  </a:schemeClr>
                </a:solidFill>
              </a:rPr>
              <a:t> </a:t>
            </a:r>
            <a:r>
              <a:rPr spc="-680" dirty="0">
                <a:solidFill>
                  <a:schemeClr val="tx2">
                    <a:lumMod val="60000"/>
                    <a:lumOff val="40000"/>
                  </a:schemeClr>
                </a:solidFill>
              </a:rPr>
              <a:t>SUR </a:t>
            </a:r>
            <a:r>
              <a:rPr lang="fr-FR" spc="-680" dirty="0">
                <a:solidFill>
                  <a:schemeClr val="tx2">
                    <a:lumMod val="60000"/>
                    <a:lumOff val="40000"/>
                  </a:schemeClr>
                </a:solidFill>
              </a:rPr>
              <a:t> </a:t>
            </a:r>
            <a:r>
              <a:rPr spc="-645" dirty="0">
                <a:solidFill>
                  <a:schemeClr val="tx2">
                    <a:lumMod val="60000"/>
                    <a:lumOff val="40000"/>
                  </a:schemeClr>
                </a:solidFill>
              </a:rPr>
              <a:t>LE </a:t>
            </a:r>
            <a:r>
              <a:rPr lang="fr-FR" spc="-645" dirty="0">
                <a:solidFill>
                  <a:schemeClr val="tx2">
                    <a:lumMod val="60000"/>
                    <a:lumOff val="40000"/>
                  </a:schemeClr>
                </a:solidFill>
              </a:rPr>
              <a:t> </a:t>
            </a:r>
            <a:r>
              <a:rPr spc="-409" dirty="0">
                <a:solidFill>
                  <a:schemeClr val="tx2">
                    <a:lumMod val="60000"/>
                    <a:lumOff val="40000"/>
                  </a:schemeClr>
                </a:solidFill>
              </a:rPr>
              <a:t>SUIVI </a:t>
            </a:r>
            <a:r>
              <a:rPr spc="-715" dirty="0">
                <a:solidFill>
                  <a:schemeClr val="tx2">
                    <a:lumMod val="60000"/>
                    <a:lumOff val="40000"/>
                  </a:schemeClr>
                </a:solidFill>
              </a:rPr>
              <a:t>DES </a:t>
            </a:r>
            <a:r>
              <a:rPr lang="fr-FR" spc="-715" dirty="0">
                <a:solidFill>
                  <a:schemeClr val="tx2">
                    <a:lumMod val="60000"/>
                    <a:lumOff val="40000"/>
                  </a:schemeClr>
                </a:solidFill>
              </a:rPr>
              <a:t> </a:t>
            </a:r>
            <a:r>
              <a:rPr spc="-500" dirty="0">
                <a:solidFill>
                  <a:schemeClr val="tx2">
                    <a:lumMod val="60000"/>
                    <a:lumOff val="40000"/>
                  </a:schemeClr>
                </a:solidFill>
              </a:rPr>
              <a:t>ODD </a:t>
            </a:r>
            <a:endParaRPr spc="-425" dirty="0">
              <a:solidFill>
                <a:schemeClr val="tx2">
                  <a:lumMod val="60000"/>
                  <a:lumOff val="40000"/>
                </a:schemeClr>
              </a:solidFill>
            </a:endParaRPr>
          </a:p>
        </p:txBody>
      </p:sp>
      <p:sp>
        <p:nvSpPr>
          <p:cNvPr id="3" name="object 3"/>
          <p:cNvSpPr txBox="1"/>
          <p:nvPr/>
        </p:nvSpPr>
        <p:spPr>
          <a:xfrm>
            <a:off x="414832" y="1547572"/>
            <a:ext cx="11345545" cy="4162678"/>
          </a:xfrm>
          <a:prstGeom prst="rect">
            <a:avLst/>
          </a:prstGeom>
        </p:spPr>
        <p:txBody>
          <a:bodyPr vert="horz" wrap="square" lIns="0" tIns="208280" rIns="0" bIns="0" rtlCol="0">
            <a:spAutoFit/>
          </a:bodyPr>
          <a:lstStyle/>
          <a:p>
            <a:pPr marL="38100">
              <a:lnSpc>
                <a:spcPct val="100000"/>
              </a:lnSpc>
              <a:spcBef>
                <a:spcPts val="1640"/>
              </a:spcBef>
            </a:pPr>
            <a:r>
              <a:rPr lang="fr-FR" sz="2800" b="1" spc="-5" dirty="0">
                <a:solidFill>
                  <a:srgbClr val="001F5F"/>
                </a:solidFill>
                <a:latin typeface="Carlito"/>
                <a:cs typeface="Carlito"/>
              </a:rPr>
              <a:t>     </a:t>
            </a:r>
            <a:r>
              <a:rPr sz="2000" b="1" spc="-5" dirty="0">
                <a:solidFill>
                  <a:srgbClr val="001F5F"/>
                </a:solidFill>
                <a:latin typeface="Carlito"/>
                <a:cs typeface="Carlito"/>
              </a:rPr>
              <a:t>Ce </a:t>
            </a:r>
            <a:r>
              <a:rPr sz="2000" b="1" spc="5" dirty="0">
                <a:solidFill>
                  <a:srgbClr val="001F5F"/>
                </a:solidFill>
                <a:latin typeface="Carlito"/>
                <a:cs typeface="Carlito"/>
              </a:rPr>
              <a:t>1</a:t>
            </a:r>
            <a:r>
              <a:rPr sz="2000" b="1" spc="7" baseline="25525" dirty="0">
                <a:solidFill>
                  <a:srgbClr val="001F5F"/>
                </a:solidFill>
                <a:latin typeface="Carlito"/>
                <a:cs typeface="Carlito"/>
              </a:rPr>
              <a:t>er </a:t>
            </a:r>
            <a:r>
              <a:rPr sz="2000" b="1" spc="-5" dirty="0">
                <a:solidFill>
                  <a:srgbClr val="001F5F"/>
                </a:solidFill>
                <a:latin typeface="Carlito"/>
                <a:cs typeface="Carlito"/>
              </a:rPr>
              <a:t>ENV </a:t>
            </a:r>
            <a:r>
              <a:rPr sz="2000" b="1" spc="-15" dirty="0">
                <a:solidFill>
                  <a:srgbClr val="001F5F"/>
                </a:solidFill>
                <a:latin typeface="Carlito"/>
                <a:cs typeface="Carlito"/>
              </a:rPr>
              <a:t>permettra </a:t>
            </a:r>
            <a:r>
              <a:rPr sz="2000" b="1" spc="-5" dirty="0">
                <a:solidFill>
                  <a:srgbClr val="001F5F"/>
                </a:solidFill>
                <a:latin typeface="Carlito"/>
                <a:cs typeface="Carlito"/>
              </a:rPr>
              <a:t>au </a:t>
            </a:r>
            <a:r>
              <a:rPr sz="2000" b="1" spc="-15" dirty="0">
                <a:solidFill>
                  <a:srgbClr val="001F5F"/>
                </a:solidFill>
                <a:latin typeface="Carlito"/>
                <a:cs typeface="Carlito"/>
              </a:rPr>
              <a:t>Gouvernement </a:t>
            </a:r>
            <a:r>
              <a:rPr sz="2000" b="1" spc="-5" dirty="0">
                <a:solidFill>
                  <a:srgbClr val="001F5F"/>
                </a:solidFill>
                <a:latin typeface="Carlito"/>
                <a:cs typeface="Carlito"/>
              </a:rPr>
              <a:t>de Djibouti</a:t>
            </a:r>
            <a:r>
              <a:rPr sz="2000" b="1" spc="-45" dirty="0">
                <a:solidFill>
                  <a:srgbClr val="001F5F"/>
                </a:solidFill>
                <a:latin typeface="Carlito"/>
                <a:cs typeface="Carlito"/>
              </a:rPr>
              <a:t> </a:t>
            </a:r>
            <a:r>
              <a:rPr sz="2000" b="1" spc="-10" dirty="0">
                <a:solidFill>
                  <a:srgbClr val="001F5F"/>
                </a:solidFill>
                <a:latin typeface="Carlito"/>
                <a:cs typeface="Carlito"/>
              </a:rPr>
              <a:t>de:</a:t>
            </a:r>
            <a:endParaRPr sz="2000" dirty="0">
              <a:latin typeface="Carlito"/>
              <a:cs typeface="Carlito"/>
            </a:endParaRPr>
          </a:p>
          <a:p>
            <a:pPr marL="723900" marR="30480" indent="-229235">
              <a:lnSpc>
                <a:spcPct val="120000"/>
              </a:lnSpc>
              <a:spcBef>
                <a:spcPts val="745"/>
              </a:spcBef>
              <a:buSzPct val="95833"/>
              <a:buFont typeface="Wingdings"/>
              <a:buChar char=""/>
              <a:tabLst>
                <a:tab pos="735965" algn="l"/>
                <a:tab pos="1822450" algn="l"/>
                <a:tab pos="2206625" algn="l"/>
                <a:tab pos="3209925" algn="l"/>
                <a:tab pos="5003800" algn="l"/>
                <a:tab pos="5417185" algn="l"/>
                <a:tab pos="7227570" algn="l"/>
                <a:tab pos="7821930" algn="l"/>
                <a:tab pos="8286750" algn="l"/>
                <a:tab pos="9032240" algn="l"/>
                <a:tab pos="9788525" algn="l"/>
                <a:tab pos="10169525" algn="l"/>
              </a:tabLst>
            </a:pPr>
            <a:r>
              <a:rPr sz="2000" b="1" spc="-55" dirty="0">
                <a:solidFill>
                  <a:srgbClr val="001F5F"/>
                </a:solidFill>
                <a:latin typeface="Carlito"/>
                <a:cs typeface="Carlito"/>
              </a:rPr>
              <a:t>É</a:t>
            </a:r>
            <a:r>
              <a:rPr sz="2000" b="1" spc="-35" dirty="0">
                <a:solidFill>
                  <a:srgbClr val="001F5F"/>
                </a:solidFill>
                <a:latin typeface="Carlito"/>
                <a:cs typeface="Carlito"/>
              </a:rPr>
              <a:t>v</a:t>
            </a:r>
            <a:r>
              <a:rPr sz="2000" b="1" dirty="0">
                <a:solidFill>
                  <a:srgbClr val="001F5F"/>
                </a:solidFill>
                <a:latin typeface="Carlito"/>
                <a:cs typeface="Carlito"/>
              </a:rPr>
              <a:t>aluer	</a:t>
            </a:r>
            <a:r>
              <a:rPr sz="2000" b="1" spc="-5" dirty="0">
                <a:solidFill>
                  <a:srgbClr val="001F5F"/>
                </a:solidFill>
                <a:latin typeface="Carlito"/>
                <a:cs typeface="Carlito"/>
              </a:rPr>
              <a:t>l</a:t>
            </a:r>
            <a:r>
              <a:rPr sz="2000" b="1" dirty="0">
                <a:solidFill>
                  <a:srgbClr val="001F5F"/>
                </a:solidFill>
                <a:latin typeface="Carlito"/>
                <a:cs typeface="Carlito"/>
              </a:rPr>
              <a:t>e	n</a:t>
            </a:r>
            <a:r>
              <a:rPr sz="2000" b="1" spc="-10" dirty="0">
                <a:solidFill>
                  <a:srgbClr val="001F5F"/>
                </a:solidFill>
                <a:latin typeface="Carlito"/>
                <a:cs typeface="Carlito"/>
              </a:rPr>
              <a:t>i</a:t>
            </a:r>
            <a:r>
              <a:rPr sz="2000" b="1" spc="-20" dirty="0">
                <a:solidFill>
                  <a:srgbClr val="001F5F"/>
                </a:solidFill>
                <a:latin typeface="Carlito"/>
                <a:cs typeface="Carlito"/>
              </a:rPr>
              <a:t>v</a:t>
            </a:r>
            <a:r>
              <a:rPr sz="2000" b="1" spc="-5" dirty="0">
                <a:solidFill>
                  <a:srgbClr val="001F5F"/>
                </a:solidFill>
                <a:latin typeface="Carlito"/>
                <a:cs typeface="Carlito"/>
              </a:rPr>
              <a:t>e</a:t>
            </a:r>
            <a:r>
              <a:rPr sz="2000" b="1" dirty="0">
                <a:solidFill>
                  <a:srgbClr val="001F5F"/>
                </a:solidFill>
                <a:latin typeface="Carlito"/>
                <a:cs typeface="Carlito"/>
              </a:rPr>
              <a:t>au	</a:t>
            </a:r>
            <a:r>
              <a:rPr sz="2000" b="1" spc="-120" dirty="0">
                <a:solidFill>
                  <a:srgbClr val="001F5F"/>
                </a:solidFill>
                <a:latin typeface="Arial"/>
                <a:cs typeface="Arial"/>
              </a:rPr>
              <a:t>d’</a:t>
            </a:r>
            <a:r>
              <a:rPr sz="2000" b="1" spc="-70" dirty="0">
                <a:solidFill>
                  <a:srgbClr val="001F5F"/>
                </a:solidFill>
                <a:latin typeface="Arial"/>
                <a:cs typeface="Arial"/>
              </a:rPr>
              <a:t>i</a:t>
            </a:r>
            <a:r>
              <a:rPr sz="2000" b="1" spc="-200" dirty="0">
                <a:solidFill>
                  <a:srgbClr val="001F5F"/>
                </a:solidFill>
                <a:latin typeface="Arial"/>
                <a:cs typeface="Arial"/>
              </a:rPr>
              <a:t>n</a:t>
            </a:r>
            <a:r>
              <a:rPr sz="2000" b="1" dirty="0">
                <a:solidFill>
                  <a:srgbClr val="001F5F"/>
                </a:solidFill>
                <a:latin typeface="Arial"/>
                <a:cs typeface="Arial"/>
              </a:rPr>
              <a:t>t</a:t>
            </a:r>
            <a:r>
              <a:rPr sz="2000" b="1" spc="-225" dirty="0">
                <a:solidFill>
                  <a:srgbClr val="001F5F"/>
                </a:solidFill>
                <a:latin typeface="Arial"/>
                <a:cs typeface="Arial"/>
              </a:rPr>
              <a:t>é</a:t>
            </a:r>
            <a:r>
              <a:rPr sz="2000" b="1" spc="-240" dirty="0">
                <a:solidFill>
                  <a:srgbClr val="001F5F"/>
                </a:solidFill>
                <a:latin typeface="Arial"/>
                <a:cs typeface="Arial"/>
              </a:rPr>
              <a:t>g</a:t>
            </a:r>
            <a:r>
              <a:rPr sz="2000" b="1" spc="-135" dirty="0">
                <a:solidFill>
                  <a:srgbClr val="001F5F"/>
                </a:solidFill>
                <a:latin typeface="Arial"/>
                <a:cs typeface="Arial"/>
              </a:rPr>
              <a:t>r</a:t>
            </a:r>
            <a:r>
              <a:rPr sz="2000" b="1" spc="-175" dirty="0">
                <a:solidFill>
                  <a:srgbClr val="001F5F"/>
                </a:solidFill>
                <a:latin typeface="Arial"/>
                <a:cs typeface="Arial"/>
              </a:rPr>
              <a:t>a</a:t>
            </a:r>
            <a:r>
              <a:rPr sz="2000" b="1" spc="-25" dirty="0">
                <a:solidFill>
                  <a:srgbClr val="001F5F"/>
                </a:solidFill>
                <a:latin typeface="Arial"/>
                <a:cs typeface="Arial"/>
              </a:rPr>
              <a:t>t</a:t>
            </a:r>
            <a:r>
              <a:rPr sz="2000" b="1" spc="-35" dirty="0">
                <a:solidFill>
                  <a:srgbClr val="001F5F"/>
                </a:solidFill>
                <a:latin typeface="Arial"/>
                <a:cs typeface="Arial"/>
              </a:rPr>
              <a:t>i</a:t>
            </a:r>
            <a:r>
              <a:rPr sz="2000" b="1" spc="-180" dirty="0">
                <a:solidFill>
                  <a:srgbClr val="001F5F"/>
                </a:solidFill>
                <a:latin typeface="Arial"/>
                <a:cs typeface="Arial"/>
              </a:rPr>
              <a:t>on</a:t>
            </a:r>
            <a:r>
              <a:rPr sz="2000" b="1" dirty="0">
                <a:solidFill>
                  <a:srgbClr val="001F5F"/>
                </a:solidFill>
                <a:latin typeface="Arial"/>
                <a:cs typeface="Arial"/>
              </a:rPr>
              <a:t>	</a:t>
            </a:r>
            <a:r>
              <a:rPr sz="2000" b="1" spc="-10" dirty="0">
                <a:solidFill>
                  <a:srgbClr val="001F5F"/>
                </a:solidFill>
                <a:latin typeface="Carlito"/>
                <a:cs typeface="Carlito"/>
              </a:rPr>
              <a:t>e</a:t>
            </a:r>
            <a:r>
              <a:rPr sz="2000" b="1" dirty="0">
                <a:solidFill>
                  <a:srgbClr val="001F5F"/>
                </a:solidFill>
                <a:latin typeface="Carlito"/>
                <a:cs typeface="Carlito"/>
              </a:rPr>
              <a:t>t	</a:t>
            </a:r>
            <a:r>
              <a:rPr sz="2000" b="1" spc="-180" dirty="0">
                <a:solidFill>
                  <a:srgbClr val="001F5F"/>
                </a:solidFill>
                <a:latin typeface="Arial"/>
                <a:cs typeface="Arial"/>
              </a:rPr>
              <a:t>d</a:t>
            </a:r>
            <a:r>
              <a:rPr sz="2000" b="1" spc="-195" dirty="0">
                <a:solidFill>
                  <a:srgbClr val="001F5F"/>
                </a:solidFill>
                <a:latin typeface="Arial"/>
                <a:cs typeface="Arial"/>
              </a:rPr>
              <a:t>’</a:t>
            </a:r>
            <a:r>
              <a:rPr sz="2000" b="1" spc="-160" dirty="0">
                <a:solidFill>
                  <a:srgbClr val="001F5F"/>
                </a:solidFill>
                <a:latin typeface="Arial"/>
                <a:cs typeface="Arial"/>
              </a:rPr>
              <a:t>alignem</a:t>
            </a:r>
            <a:r>
              <a:rPr sz="2000" b="1" spc="-155" dirty="0">
                <a:solidFill>
                  <a:srgbClr val="001F5F"/>
                </a:solidFill>
                <a:latin typeface="Arial"/>
                <a:cs typeface="Arial"/>
              </a:rPr>
              <a:t>e</a:t>
            </a:r>
            <a:r>
              <a:rPr sz="2000" b="1" spc="-210" dirty="0">
                <a:solidFill>
                  <a:srgbClr val="001F5F"/>
                </a:solidFill>
                <a:latin typeface="Arial"/>
                <a:cs typeface="Arial"/>
              </a:rPr>
              <a:t>n</a:t>
            </a:r>
            <a:r>
              <a:rPr sz="2000" b="1" spc="30" dirty="0">
                <a:solidFill>
                  <a:srgbClr val="001F5F"/>
                </a:solidFill>
                <a:latin typeface="Arial"/>
                <a:cs typeface="Arial"/>
              </a:rPr>
              <a:t>t</a:t>
            </a:r>
            <a:r>
              <a:rPr sz="2000" b="1" dirty="0">
                <a:solidFill>
                  <a:srgbClr val="001F5F"/>
                </a:solidFill>
                <a:latin typeface="Arial"/>
                <a:cs typeface="Arial"/>
              </a:rPr>
              <a:t>	</a:t>
            </a:r>
            <a:r>
              <a:rPr sz="2000" b="1" dirty="0">
                <a:solidFill>
                  <a:srgbClr val="001F5F"/>
                </a:solidFill>
                <a:latin typeface="Carlito"/>
                <a:cs typeface="Carlito"/>
              </a:rPr>
              <a:t>des	</a:t>
            </a:r>
            <a:r>
              <a:rPr sz="2000" b="1" spc="-5" dirty="0">
                <a:solidFill>
                  <a:srgbClr val="001F5F"/>
                </a:solidFill>
                <a:latin typeface="Carlito"/>
                <a:cs typeface="Carlito"/>
              </a:rPr>
              <a:t>1</a:t>
            </a:r>
            <a:r>
              <a:rPr sz="2000" b="1" dirty="0">
                <a:solidFill>
                  <a:srgbClr val="001F5F"/>
                </a:solidFill>
                <a:latin typeface="Carlito"/>
                <a:cs typeface="Carlito"/>
              </a:rPr>
              <a:t>7	</a:t>
            </a:r>
            <a:r>
              <a:rPr sz="2000" b="1" spc="-5" dirty="0">
                <a:solidFill>
                  <a:srgbClr val="001F5F"/>
                </a:solidFill>
                <a:latin typeface="Carlito"/>
                <a:cs typeface="Carlito"/>
              </a:rPr>
              <a:t>OD</a:t>
            </a:r>
            <a:r>
              <a:rPr sz="2000" b="1" dirty="0">
                <a:solidFill>
                  <a:srgbClr val="001F5F"/>
                </a:solidFill>
                <a:latin typeface="Carlito"/>
                <a:cs typeface="Carlito"/>
              </a:rPr>
              <a:t>D	da</a:t>
            </a:r>
            <a:r>
              <a:rPr sz="2000" b="1" spc="-10" dirty="0">
                <a:solidFill>
                  <a:srgbClr val="001F5F"/>
                </a:solidFill>
                <a:latin typeface="Carlito"/>
                <a:cs typeface="Carlito"/>
              </a:rPr>
              <a:t>n</a:t>
            </a:r>
            <a:r>
              <a:rPr sz="2000" b="1" dirty="0">
                <a:solidFill>
                  <a:srgbClr val="001F5F"/>
                </a:solidFill>
                <a:latin typeface="Carlito"/>
                <a:cs typeface="Carlito"/>
              </a:rPr>
              <a:t>s	</a:t>
            </a:r>
            <a:r>
              <a:rPr sz="2000" b="1" spc="-5" dirty="0">
                <a:solidFill>
                  <a:srgbClr val="001F5F"/>
                </a:solidFill>
                <a:latin typeface="Carlito"/>
                <a:cs typeface="Carlito"/>
              </a:rPr>
              <a:t>l</a:t>
            </a:r>
            <a:r>
              <a:rPr sz="2000" b="1" dirty="0">
                <a:solidFill>
                  <a:srgbClr val="001F5F"/>
                </a:solidFill>
                <a:latin typeface="Carlito"/>
                <a:cs typeface="Carlito"/>
              </a:rPr>
              <a:t>a	poli</a:t>
            </a:r>
            <a:r>
              <a:rPr sz="2000" b="1" spc="-10" dirty="0">
                <a:solidFill>
                  <a:srgbClr val="001F5F"/>
                </a:solidFill>
                <a:latin typeface="Carlito"/>
                <a:cs typeface="Carlito"/>
              </a:rPr>
              <a:t>t</a:t>
            </a:r>
            <a:r>
              <a:rPr sz="2000" b="1" dirty="0">
                <a:solidFill>
                  <a:srgbClr val="001F5F"/>
                </a:solidFill>
                <a:latin typeface="Carlito"/>
                <a:cs typeface="Carlito"/>
              </a:rPr>
              <a:t>i</a:t>
            </a:r>
            <a:r>
              <a:rPr sz="2000" b="1" spc="-10" dirty="0">
                <a:solidFill>
                  <a:srgbClr val="001F5F"/>
                </a:solidFill>
                <a:latin typeface="Carlito"/>
                <a:cs typeface="Carlito"/>
              </a:rPr>
              <a:t>q</a:t>
            </a:r>
            <a:r>
              <a:rPr sz="2000" b="1" spc="5" dirty="0">
                <a:solidFill>
                  <a:srgbClr val="001F5F"/>
                </a:solidFill>
                <a:latin typeface="Carlito"/>
                <a:cs typeface="Carlito"/>
              </a:rPr>
              <a:t>u</a:t>
            </a:r>
            <a:r>
              <a:rPr sz="2000" b="1" dirty="0">
                <a:solidFill>
                  <a:srgbClr val="001F5F"/>
                </a:solidFill>
                <a:latin typeface="Carlito"/>
                <a:cs typeface="Carlito"/>
              </a:rPr>
              <a:t>e  </a:t>
            </a:r>
            <a:r>
              <a:rPr sz="2000" b="1" spc="-5" dirty="0">
                <a:solidFill>
                  <a:srgbClr val="001F5F"/>
                </a:solidFill>
                <a:latin typeface="Carlito"/>
                <a:cs typeface="Carlito"/>
              </a:rPr>
              <a:t>nationale et </a:t>
            </a:r>
            <a:r>
              <a:rPr sz="2000" b="1" dirty="0">
                <a:solidFill>
                  <a:srgbClr val="001F5F"/>
                </a:solidFill>
                <a:latin typeface="Carlito"/>
                <a:cs typeface="Carlito"/>
              </a:rPr>
              <a:t>les </a:t>
            </a:r>
            <a:r>
              <a:rPr sz="2000" b="1" spc="-15" dirty="0">
                <a:solidFill>
                  <a:srgbClr val="001F5F"/>
                </a:solidFill>
                <a:latin typeface="Carlito"/>
                <a:cs typeface="Carlito"/>
              </a:rPr>
              <a:t>stratégies </a:t>
            </a:r>
            <a:r>
              <a:rPr sz="2000" b="1" spc="-5" dirty="0">
                <a:solidFill>
                  <a:srgbClr val="001F5F"/>
                </a:solidFill>
                <a:latin typeface="Carlito"/>
                <a:cs typeface="Carlito"/>
              </a:rPr>
              <a:t>sectorielles de</a:t>
            </a:r>
            <a:r>
              <a:rPr sz="2000" b="1" spc="30" dirty="0">
                <a:solidFill>
                  <a:srgbClr val="001F5F"/>
                </a:solidFill>
                <a:latin typeface="Carlito"/>
                <a:cs typeface="Carlito"/>
              </a:rPr>
              <a:t> </a:t>
            </a:r>
            <a:r>
              <a:rPr sz="2000" b="1" spc="-10" dirty="0">
                <a:solidFill>
                  <a:srgbClr val="001F5F"/>
                </a:solidFill>
                <a:latin typeface="Carlito"/>
                <a:cs typeface="Carlito"/>
              </a:rPr>
              <a:t>développement</a:t>
            </a:r>
            <a:endParaRPr sz="2000" dirty="0">
              <a:latin typeface="Carlito"/>
              <a:cs typeface="Carlito"/>
            </a:endParaRPr>
          </a:p>
          <a:p>
            <a:pPr marL="735330" indent="-240665">
              <a:lnSpc>
                <a:spcPct val="100000"/>
              </a:lnSpc>
              <a:spcBef>
                <a:spcPts val="1180"/>
              </a:spcBef>
              <a:buSzPct val="95833"/>
              <a:buFont typeface="Wingdings"/>
              <a:buChar char=""/>
              <a:tabLst>
                <a:tab pos="735965" algn="l"/>
              </a:tabLst>
            </a:pPr>
            <a:r>
              <a:rPr sz="2000" b="1" spc="-10" dirty="0">
                <a:solidFill>
                  <a:srgbClr val="001F5F"/>
                </a:solidFill>
                <a:latin typeface="Carlito"/>
                <a:cs typeface="Carlito"/>
              </a:rPr>
              <a:t>Mesurer </a:t>
            </a:r>
            <a:r>
              <a:rPr sz="2000" b="1" dirty="0">
                <a:solidFill>
                  <a:srgbClr val="001F5F"/>
                </a:solidFill>
                <a:latin typeface="Carlito"/>
                <a:cs typeface="Carlito"/>
              </a:rPr>
              <a:t>les </a:t>
            </a:r>
            <a:r>
              <a:rPr sz="2000" b="1" spc="-10" dirty="0">
                <a:solidFill>
                  <a:srgbClr val="001F5F"/>
                </a:solidFill>
                <a:latin typeface="Carlito"/>
                <a:cs typeface="Carlito"/>
              </a:rPr>
              <a:t>progrès </a:t>
            </a:r>
            <a:r>
              <a:rPr sz="2000" b="1" spc="-5" dirty="0">
                <a:solidFill>
                  <a:srgbClr val="001F5F"/>
                </a:solidFill>
                <a:latin typeface="Carlito"/>
                <a:cs typeface="Carlito"/>
              </a:rPr>
              <a:t>réalisés dans la mise </a:t>
            </a:r>
            <a:r>
              <a:rPr sz="2000" b="1" dirty="0">
                <a:solidFill>
                  <a:srgbClr val="001F5F"/>
                </a:solidFill>
                <a:latin typeface="Carlito"/>
                <a:cs typeface="Carlito"/>
              </a:rPr>
              <a:t>en </a:t>
            </a:r>
            <a:r>
              <a:rPr sz="2000" b="1" spc="-170" dirty="0">
                <a:solidFill>
                  <a:srgbClr val="001F5F"/>
                </a:solidFill>
                <a:latin typeface="Arial"/>
                <a:cs typeface="Arial"/>
              </a:rPr>
              <a:t>œuvre </a:t>
            </a:r>
            <a:r>
              <a:rPr sz="2000" b="1" spc="-5" dirty="0">
                <a:solidFill>
                  <a:srgbClr val="001F5F"/>
                </a:solidFill>
                <a:latin typeface="Carlito"/>
                <a:cs typeface="Carlito"/>
              </a:rPr>
              <a:t>et </a:t>
            </a:r>
            <a:r>
              <a:rPr sz="2000" b="1" spc="-100" dirty="0">
                <a:solidFill>
                  <a:srgbClr val="001F5F"/>
                </a:solidFill>
                <a:latin typeface="Arial"/>
                <a:cs typeface="Arial"/>
              </a:rPr>
              <a:t>l’atteinte </a:t>
            </a:r>
            <a:r>
              <a:rPr sz="2000" b="1" dirty="0">
                <a:solidFill>
                  <a:srgbClr val="001F5F"/>
                </a:solidFill>
                <a:latin typeface="Carlito"/>
                <a:cs typeface="Carlito"/>
              </a:rPr>
              <a:t>des </a:t>
            </a:r>
            <a:r>
              <a:rPr sz="2000" b="1" spc="-5" dirty="0">
                <a:solidFill>
                  <a:srgbClr val="001F5F"/>
                </a:solidFill>
                <a:latin typeface="Carlito"/>
                <a:cs typeface="Carlito"/>
              </a:rPr>
              <a:t>cibles </a:t>
            </a:r>
            <a:r>
              <a:rPr sz="2000" b="1" dirty="0">
                <a:solidFill>
                  <a:srgbClr val="001F5F"/>
                </a:solidFill>
                <a:latin typeface="Carlito"/>
                <a:cs typeface="Carlito"/>
              </a:rPr>
              <a:t>des</a:t>
            </a:r>
            <a:r>
              <a:rPr sz="2000" b="1" spc="35" dirty="0">
                <a:solidFill>
                  <a:srgbClr val="001F5F"/>
                </a:solidFill>
                <a:latin typeface="Carlito"/>
                <a:cs typeface="Carlito"/>
              </a:rPr>
              <a:t> </a:t>
            </a:r>
            <a:r>
              <a:rPr sz="2000" b="1" spc="-20" dirty="0">
                <a:solidFill>
                  <a:srgbClr val="001F5F"/>
                </a:solidFill>
                <a:latin typeface="Carlito"/>
                <a:cs typeface="Carlito"/>
              </a:rPr>
              <a:t>ODD</a:t>
            </a:r>
            <a:endParaRPr sz="2000" dirty="0">
              <a:latin typeface="Carlito"/>
              <a:cs typeface="Carlito"/>
            </a:endParaRPr>
          </a:p>
          <a:p>
            <a:pPr marL="735330" indent="-240665">
              <a:lnSpc>
                <a:spcPct val="100000"/>
              </a:lnSpc>
              <a:spcBef>
                <a:spcPts val="1175"/>
              </a:spcBef>
              <a:buSzPct val="95833"/>
              <a:buFont typeface="Wingdings"/>
              <a:buChar char=""/>
              <a:tabLst>
                <a:tab pos="735965" algn="l"/>
              </a:tabLst>
            </a:pPr>
            <a:r>
              <a:rPr sz="2000" b="1" spc="-5" dirty="0">
                <a:solidFill>
                  <a:srgbClr val="001F5F"/>
                </a:solidFill>
                <a:latin typeface="Carlito"/>
                <a:cs typeface="Carlito"/>
              </a:rPr>
              <a:t>Analyser </a:t>
            </a:r>
            <a:r>
              <a:rPr sz="2000" b="1" dirty="0">
                <a:solidFill>
                  <a:srgbClr val="001F5F"/>
                </a:solidFill>
                <a:latin typeface="Carlito"/>
                <a:cs typeface="Carlito"/>
              </a:rPr>
              <a:t>les </a:t>
            </a:r>
            <a:r>
              <a:rPr sz="2000" b="1" spc="-10" dirty="0">
                <a:solidFill>
                  <a:srgbClr val="001F5F"/>
                </a:solidFill>
                <a:latin typeface="Carlito"/>
                <a:cs typeface="Carlito"/>
              </a:rPr>
              <a:t>réussites </a:t>
            </a:r>
            <a:r>
              <a:rPr sz="2000" b="1" spc="-15" dirty="0">
                <a:solidFill>
                  <a:srgbClr val="001F5F"/>
                </a:solidFill>
                <a:latin typeface="Carlito"/>
                <a:cs typeface="Carlito"/>
              </a:rPr>
              <a:t>(exemples </a:t>
            </a:r>
            <a:r>
              <a:rPr sz="2000" b="1" dirty="0">
                <a:solidFill>
                  <a:srgbClr val="001F5F"/>
                </a:solidFill>
                <a:latin typeface="Carlito"/>
                <a:cs typeface="Carlito"/>
              </a:rPr>
              <a:t>de </a:t>
            </a:r>
            <a:r>
              <a:rPr sz="2000" b="1" spc="-5" dirty="0">
                <a:solidFill>
                  <a:srgbClr val="001F5F"/>
                </a:solidFill>
                <a:latin typeface="Carlito"/>
                <a:cs typeface="Carlito"/>
              </a:rPr>
              <a:t>bonnes </a:t>
            </a:r>
            <a:r>
              <a:rPr sz="2000" b="1" spc="-15" dirty="0">
                <a:solidFill>
                  <a:srgbClr val="001F5F"/>
                </a:solidFill>
                <a:latin typeface="Carlito"/>
                <a:cs typeface="Carlito"/>
              </a:rPr>
              <a:t>pratiques) </a:t>
            </a:r>
            <a:r>
              <a:rPr sz="2000" b="1" spc="-5" dirty="0">
                <a:solidFill>
                  <a:srgbClr val="001F5F"/>
                </a:solidFill>
                <a:latin typeface="Carlito"/>
                <a:cs typeface="Carlito"/>
              </a:rPr>
              <a:t>et </a:t>
            </a:r>
            <a:r>
              <a:rPr sz="2000" b="1" dirty="0">
                <a:solidFill>
                  <a:srgbClr val="001F5F"/>
                </a:solidFill>
                <a:latin typeface="Carlito"/>
                <a:cs typeface="Carlito"/>
              </a:rPr>
              <a:t>les lacunes </a:t>
            </a:r>
            <a:r>
              <a:rPr sz="2000" b="1" spc="-5" dirty="0">
                <a:solidFill>
                  <a:srgbClr val="001F5F"/>
                </a:solidFill>
                <a:latin typeface="Carlito"/>
                <a:cs typeface="Carlito"/>
              </a:rPr>
              <a:t>et défis</a:t>
            </a:r>
            <a:r>
              <a:rPr sz="2000" b="1" spc="70" dirty="0">
                <a:solidFill>
                  <a:srgbClr val="001F5F"/>
                </a:solidFill>
                <a:latin typeface="Carlito"/>
                <a:cs typeface="Carlito"/>
              </a:rPr>
              <a:t> </a:t>
            </a:r>
            <a:endParaRPr sz="2000" dirty="0">
              <a:latin typeface="Carlito"/>
              <a:cs typeface="Carlito"/>
            </a:endParaRPr>
          </a:p>
          <a:p>
            <a:pPr marL="735330" indent="-240665">
              <a:lnSpc>
                <a:spcPct val="100000"/>
              </a:lnSpc>
              <a:spcBef>
                <a:spcPts val="1175"/>
              </a:spcBef>
              <a:buSzPct val="95833"/>
              <a:buFont typeface="Wingdings"/>
              <a:buChar char=""/>
              <a:tabLst>
                <a:tab pos="735965" algn="l"/>
              </a:tabLst>
            </a:pPr>
            <a:r>
              <a:rPr sz="2000" b="1" spc="-15" dirty="0">
                <a:solidFill>
                  <a:srgbClr val="001F5F"/>
                </a:solidFill>
                <a:latin typeface="Carlito"/>
                <a:cs typeface="Carlito"/>
              </a:rPr>
              <a:t>Partager </a:t>
            </a:r>
            <a:r>
              <a:rPr sz="2000" b="1" dirty="0">
                <a:solidFill>
                  <a:srgbClr val="001F5F"/>
                </a:solidFill>
                <a:latin typeface="Carlito"/>
                <a:cs typeface="Carlito"/>
              </a:rPr>
              <a:t>les </a:t>
            </a:r>
            <a:r>
              <a:rPr sz="2000" b="1" spc="-185" dirty="0">
                <a:solidFill>
                  <a:srgbClr val="001F5F"/>
                </a:solidFill>
                <a:latin typeface="Arial"/>
                <a:cs typeface="Arial"/>
              </a:rPr>
              <a:t>expériences </a:t>
            </a:r>
            <a:r>
              <a:rPr sz="2000" b="1" spc="-55" dirty="0">
                <a:solidFill>
                  <a:srgbClr val="001F5F"/>
                </a:solidFill>
                <a:latin typeface="Arial"/>
                <a:cs typeface="Arial"/>
              </a:rPr>
              <a:t>et </a:t>
            </a:r>
            <a:r>
              <a:rPr sz="2000" b="1" spc="-195" dirty="0">
                <a:solidFill>
                  <a:srgbClr val="001F5F"/>
                </a:solidFill>
                <a:latin typeface="Arial"/>
                <a:cs typeface="Arial"/>
              </a:rPr>
              <a:t>les </a:t>
            </a:r>
            <a:r>
              <a:rPr sz="2000" b="1" spc="-190" dirty="0">
                <a:solidFill>
                  <a:srgbClr val="001F5F"/>
                </a:solidFill>
                <a:latin typeface="Arial"/>
                <a:cs typeface="Arial"/>
              </a:rPr>
              <a:t>enseignements </a:t>
            </a:r>
            <a:r>
              <a:rPr sz="2000" b="1" spc="-150" dirty="0">
                <a:solidFill>
                  <a:srgbClr val="001F5F"/>
                </a:solidFill>
                <a:latin typeface="Arial"/>
                <a:cs typeface="Arial"/>
              </a:rPr>
              <a:t>à </a:t>
            </a:r>
            <a:r>
              <a:rPr sz="2000" b="1" spc="-120" dirty="0">
                <a:solidFill>
                  <a:srgbClr val="001F5F"/>
                </a:solidFill>
                <a:latin typeface="Arial"/>
                <a:cs typeface="Arial"/>
              </a:rPr>
              <a:t>retenir, </a:t>
            </a:r>
            <a:r>
              <a:rPr sz="2000" b="1" spc="-155" dirty="0">
                <a:solidFill>
                  <a:srgbClr val="001F5F"/>
                </a:solidFill>
                <a:latin typeface="Arial"/>
                <a:cs typeface="Arial"/>
              </a:rPr>
              <a:t>en </a:t>
            </a:r>
            <a:r>
              <a:rPr sz="2000" b="1" spc="-175" dirty="0">
                <a:solidFill>
                  <a:srgbClr val="001F5F"/>
                </a:solidFill>
                <a:latin typeface="Arial"/>
                <a:cs typeface="Arial"/>
              </a:rPr>
              <a:t>vue </a:t>
            </a:r>
            <a:r>
              <a:rPr sz="2000" b="1" spc="-170" dirty="0">
                <a:solidFill>
                  <a:srgbClr val="001F5F"/>
                </a:solidFill>
                <a:latin typeface="Arial"/>
                <a:cs typeface="Arial"/>
              </a:rPr>
              <a:t>d’accélérer </a:t>
            </a:r>
            <a:r>
              <a:rPr sz="2000" b="1" spc="-114" dirty="0">
                <a:solidFill>
                  <a:srgbClr val="001F5F"/>
                </a:solidFill>
                <a:latin typeface="Arial"/>
                <a:cs typeface="Arial"/>
              </a:rPr>
              <a:t>la</a:t>
            </a:r>
            <a:r>
              <a:rPr sz="2000" b="1" spc="150" dirty="0">
                <a:solidFill>
                  <a:srgbClr val="001F5F"/>
                </a:solidFill>
                <a:latin typeface="Arial"/>
                <a:cs typeface="Arial"/>
              </a:rPr>
              <a:t> </a:t>
            </a:r>
            <a:r>
              <a:rPr sz="2000" b="1" spc="-195" dirty="0">
                <a:solidFill>
                  <a:srgbClr val="001F5F"/>
                </a:solidFill>
                <a:latin typeface="Arial"/>
                <a:cs typeface="Arial"/>
              </a:rPr>
              <a:t>mise</a:t>
            </a:r>
            <a:endParaRPr sz="2000" dirty="0">
              <a:latin typeface="Arial"/>
              <a:cs typeface="Arial"/>
            </a:endParaRPr>
          </a:p>
          <a:p>
            <a:pPr marL="723900">
              <a:lnSpc>
                <a:spcPct val="100000"/>
              </a:lnSpc>
              <a:spcBef>
                <a:spcPts val="580"/>
              </a:spcBef>
            </a:pPr>
            <a:r>
              <a:rPr sz="2000" b="1" spc="-155" dirty="0">
                <a:solidFill>
                  <a:srgbClr val="001F5F"/>
                </a:solidFill>
                <a:latin typeface="Arial"/>
                <a:cs typeface="Arial"/>
              </a:rPr>
              <a:t>en </a:t>
            </a:r>
            <a:r>
              <a:rPr sz="2000" b="1" spc="-175" dirty="0">
                <a:solidFill>
                  <a:srgbClr val="001F5F"/>
                </a:solidFill>
                <a:latin typeface="Arial"/>
                <a:cs typeface="Arial"/>
              </a:rPr>
              <a:t>œuvre </a:t>
            </a:r>
            <a:r>
              <a:rPr sz="2000" b="1" spc="-229" dirty="0">
                <a:solidFill>
                  <a:srgbClr val="001F5F"/>
                </a:solidFill>
                <a:latin typeface="Arial"/>
                <a:cs typeface="Arial"/>
              </a:rPr>
              <a:t>des</a:t>
            </a:r>
            <a:r>
              <a:rPr sz="2000" b="1" spc="-60" dirty="0">
                <a:solidFill>
                  <a:srgbClr val="001F5F"/>
                </a:solidFill>
                <a:latin typeface="Arial"/>
                <a:cs typeface="Arial"/>
              </a:rPr>
              <a:t> </a:t>
            </a:r>
            <a:r>
              <a:rPr sz="2000" b="1" spc="-195" dirty="0">
                <a:solidFill>
                  <a:srgbClr val="001F5F"/>
                </a:solidFill>
                <a:latin typeface="Arial"/>
                <a:cs typeface="Arial"/>
              </a:rPr>
              <a:t>OD</a:t>
            </a:r>
            <a:r>
              <a:rPr lang="fr-FR" sz="2000" b="1" spc="-195" dirty="0">
                <a:solidFill>
                  <a:srgbClr val="001F5F"/>
                </a:solidFill>
                <a:latin typeface="Arial"/>
                <a:cs typeface="Arial"/>
              </a:rPr>
              <a:t>D</a:t>
            </a:r>
            <a:endParaRPr sz="2000" dirty="0">
              <a:latin typeface="Arial"/>
              <a:cs typeface="Arial"/>
            </a:endParaRPr>
          </a:p>
          <a:p>
            <a:pPr marL="735330" indent="-240665">
              <a:lnSpc>
                <a:spcPct val="100000"/>
              </a:lnSpc>
              <a:spcBef>
                <a:spcPts val="1175"/>
              </a:spcBef>
              <a:buSzPct val="95833"/>
              <a:buFont typeface="Wingdings"/>
              <a:buChar char=""/>
              <a:tabLst>
                <a:tab pos="735965" algn="l"/>
              </a:tabLst>
            </a:pPr>
            <a:r>
              <a:rPr sz="2000" b="1" spc="-15" dirty="0">
                <a:solidFill>
                  <a:srgbClr val="001F5F"/>
                </a:solidFill>
                <a:latin typeface="Carlito"/>
                <a:cs typeface="Carlito"/>
              </a:rPr>
              <a:t>Renforcer </a:t>
            </a:r>
            <a:r>
              <a:rPr sz="2000" b="1" dirty="0">
                <a:solidFill>
                  <a:srgbClr val="001F5F"/>
                </a:solidFill>
                <a:latin typeface="Carlito"/>
                <a:cs typeface="Carlito"/>
              </a:rPr>
              <a:t>la </a:t>
            </a:r>
            <a:r>
              <a:rPr sz="2000" b="1" spc="-10" dirty="0">
                <a:solidFill>
                  <a:srgbClr val="001F5F"/>
                </a:solidFill>
                <a:latin typeface="Carlito"/>
                <a:cs typeface="Carlito"/>
              </a:rPr>
              <a:t>coordination </a:t>
            </a:r>
            <a:r>
              <a:rPr sz="2000" b="1" spc="-5" dirty="0">
                <a:solidFill>
                  <a:srgbClr val="001F5F"/>
                </a:solidFill>
                <a:latin typeface="Carlito"/>
                <a:cs typeface="Carlito"/>
              </a:rPr>
              <a:t>et </a:t>
            </a:r>
            <a:r>
              <a:rPr sz="2000" b="1" dirty="0">
                <a:solidFill>
                  <a:srgbClr val="001F5F"/>
                </a:solidFill>
                <a:latin typeface="Carlito"/>
                <a:cs typeface="Carlito"/>
              </a:rPr>
              <a:t>le </a:t>
            </a:r>
            <a:r>
              <a:rPr sz="2000" b="1" spc="-200" dirty="0">
                <a:solidFill>
                  <a:srgbClr val="001F5F"/>
                </a:solidFill>
                <a:latin typeface="Arial"/>
                <a:cs typeface="Arial"/>
              </a:rPr>
              <a:t>Suivi </a:t>
            </a:r>
            <a:r>
              <a:rPr sz="2000" b="1" spc="-45" dirty="0">
                <a:solidFill>
                  <a:srgbClr val="001F5F"/>
                </a:solidFill>
                <a:latin typeface="Arial"/>
                <a:cs typeface="Arial"/>
              </a:rPr>
              <a:t>&amp; </a:t>
            </a:r>
            <a:r>
              <a:rPr sz="2000" b="1" spc="-175" dirty="0">
                <a:solidFill>
                  <a:srgbClr val="001F5F"/>
                </a:solidFill>
                <a:latin typeface="Arial"/>
                <a:cs typeface="Arial"/>
              </a:rPr>
              <a:t>Évaluation </a:t>
            </a:r>
            <a:r>
              <a:rPr sz="2000" b="1" spc="-155" dirty="0">
                <a:solidFill>
                  <a:srgbClr val="001F5F"/>
                </a:solidFill>
                <a:latin typeface="Arial"/>
                <a:cs typeface="Arial"/>
              </a:rPr>
              <a:t>de </a:t>
            </a:r>
            <a:r>
              <a:rPr sz="2000" b="1" spc="-114" dirty="0">
                <a:solidFill>
                  <a:srgbClr val="001F5F"/>
                </a:solidFill>
                <a:latin typeface="Arial"/>
                <a:cs typeface="Arial"/>
              </a:rPr>
              <a:t>la </a:t>
            </a:r>
            <a:r>
              <a:rPr sz="2000" b="1" spc="-195" dirty="0">
                <a:solidFill>
                  <a:srgbClr val="001F5F"/>
                </a:solidFill>
                <a:latin typeface="Arial"/>
                <a:cs typeface="Arial"/>
              </a:rPr>
              <a:t>mise </a:t>
            </a:r>
            <a:r>
              <a:rPr sz="2000" b="1" spc="-155" dirty="0">
                <a:solidFill>
                  <a:srgbClr val="001F5F"/>
                </a:solidFill>
                <a:latin typeface="Arial"/>
                <a:cs typeface="Arial"/>
              </a:rPr>
              <a:t>en </a:t>
            </a:r>
            <a:r>
              <a:rPr sz="2000" b="1" spc="-175" dirty="0">
                <a:solidFill>
                  <a:srgbClr val="001F5F"/>
                </a:solidFill>
                <a:latin typeface="Arial"/>
                <a:cs typeface="Arial"/>
              </a:rPr>
              <a:t>œuvre </a:t>
            </a:r>
            <a:r>
              <a:rPr sz="2000" b="1" spc="-229" dirty="0">
                <a:solidFill>
                  <a:srgbClr val="001F5F"/>
                </a:solidFill>
                <a:latin typeface="Arial"/>
                <a:cs typeface="Arial"/>
              </a:rPr>
              <a:t>des</a:t>
            </a:r>
            <a:r>
              <a:rPr sz="2000" b="1" spc="45" dirty="0">
                <a:solidFill>
                  <a:srgbClr val="001F5F"/>
                </a:solidFill>
                <a:latin typeface="Arial"/>
                <a:cs typeface="Arial"/>
              </a:rPr>
              <a:t> </a:t>
            </a:r>
            <a:r>
              <a:rPr sz="2000" b="1" spc="-215" dirty="0">
                <a:solidFill>
                  <a:srgbClr val="001F5F"/>
                </a:solidFill>
                <a:latin typeface="Arial"/>
                <a:cs typeface="Arial"/>
              </a:rPr>
              <a:t>ODD;</a:t>
            </a:r>
            <a:endParaRPr sz="2000" dirty="0">
              <a:latin typeface="Arial"/>
              <a:cs typeface="Arial"/>
            </a:endParaRPr>
          </a:p>
          <a:p>
            <a:pPr marL="735330" indent="-240665">
              <a:lnSpc>
                <a:spcPct val="100000"/>
              </a:lnSpc>
              <a:spcBef>
                <a:spcPts val="1175"/>
              </a:spcBef>
              <a:buSzPct val="95833"/>
              <a:buFont typeface="Wingdings"/>
              <a:buChar char=""/>
              <a:tabLst>
                <a:tab pos="735965" algn="l"/>
              </a:tabLst>
            </a:pPr>
            <a:r>
              <a:rPr sz="2000" b="1" spc="-10" dirty="0">
                <a:solidFill>
                  <a:srgbClr val="001F5F"/>
                </a:solidFill>
                <a:latin typeface="Carlito"/>
                <a:cs typeface="Carlito"/>
              </a:rPr>
              <a:t>Identifier </a:t>
            </a:r>
            <a:r>
              <a:rPr sz="2000" b="1" dirty="0">
                <a:solidFill>
                  <a:srgbClr val="001F5F"/>
                </a:solidFill>
                <a:latin typeface="Carlito"/>
                <a:cs typeface="Carlito"/>
              </a:rPr>
              <a:t>les </a:t>
            </a:r>
            <a:r>
              <a:rPr sz="2000" b="1" spc="-5" dirty="0">
                <a:solidFill>
                  <a:srgbClr val="001F5F"/>
                </a:solidFill>
                <a:latin typeface="Carlito"/>
                <a:cs typeface="Carlito"/>
              </a:rPr>
              <a:t>domaines </a:t>
            </a:r>
            <a:r>
              <a:rPr sz="2000" b="1" dirty="0">
                <a:solidFill>
                  <a:srgbClr val="001F5F"/>
                </a:solidFill>
                <a:latin typeface="Carlito"/>
                <a:cs typeface="Carlito"/>
              </a:rPr>
              <a:t>où </a:t>
            </a:r>
            <a:r>
              <a:rPr sz="2000" b="1" spc="-5" dirty="0">
                <a:solidFill>
                  <a:srgbClr val="001F5F"/>
                </a:solidFill>
                <a:latin typeface="Carlito"/>
                <a:cs typeface="Carlito"/>
              </a:rPr>
              <a:t>une aide </a:t>
            </a:r>
            <a:r>
              <a:rPr sz="2000" b="1" spc="-10" dirty="0">
                <a:solidFill>
                  <a:srgbClr val="001F5F"/>
                </a:solidFill>
                <a:latin typeface="Carlito"/>
                <a:cs typeface="Carlito"/>
              </a:rPr>
              <a:t>supplémentaire est</a:t>
            </a:r>
            <a:r>
              <a:rPr sz="2000" b="1" spc="50" dirty="0">
                <a:solidFill>
                  <a:srgbClr val="001F5F"/>
                </a:solidFill>
                <a:latin typeface="Carlito"/>
                <a:cs typeface="Carlito"/>
              </a:rPr>
              <a:t> </a:t>
            </a:r>
            <a:r>
              <a:rPr sz="2000" b="1" spc="-5" dirty="0">
                <a:solidFill>
                  <a:srgbClr val="001F5F"/>
                </a:solidFill>
                <a:latin typeface="Carlito"/>
                <a:cs typeface="Carlito"/>
              </a:rPr>
              <a:t>nécessaire.</a:t>
            </a:r>
            <a:endParaRPr sz="2000" dirty="0">
              <a:latin typeface="Carlito"/>
              <a:cs typeface="Carl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76606"/>
            <a:ext cx="10356214" cy="602088"/>
          </a:xfrm>
          <a:prstGeom prst="rect">
            <a:avLst/>
          </a:prstGeom>
        </p:spPr>
        <p:txBody>
          <a:bodyPr vert="horz" wrap="square" lIns="0" tIns="12065" rIns="0" bIns="0" rtlCol="0">
            <a:spAutoFit/>
          </a:bodyPr>
          <a:lstStyle/>
          <a:p>
            <a:pPr marL="2540" algn="l">
              <a:lnSpc>
                <a:spcPts val="4560"/>
              </a:lnSpc>
              <a:spcBef>
                <a:spcPts val="95"/>
              </a:spcBef>
            </a:pPr>
            <a:r>
              <a:rPr lang="fr-FR" spc="-470" dirty="0">
                <a:solidFill>
                  <a:schemeClr val="tx2">
                    <a:lumMod val="60000"/>
                    <a:lumOff val="40000"/>
                  </a:schemeClr>
                </a:solidFill>
              </a:rPr>
              <a:t>4.  </a:t>
            </a:r>
            <a:r>
              <a:rPr sz="3200" spc="-470" dirty="0">
                <a:solidFill>
                  <a:schemeClr val="tx2">
                    <a:lumMod val="60000"/>
                    <a:lumOff val="40000"/>
                  </a:schemeClr>
                </a:solidFill>
              </a:rPr>
              <a:t>MÉCANISME</a:t>
            </a:r>
            <a:r>
              <a:rPr lang="fr-FR" sz="3200" spc="-470" dirty="0">
                <a:solidFill>
                  <a:schemeClr val="tx2">
                    <a:lumMod val="60000"/>
                    <a:lumOff val="40000"/>
                  </a:schemeClr>
                </a:solidFill>
              </a:rPr>
              <a:t>  </a:t>
            </a:r>
            <a:r>
              <a:rPr sz="3200" spc="-470" dirty="0">
                <a:solidFill>
                  <a:schemeClr val="tx2">
                    <a:lumMod val="60000"/>
                    <a:lumOff val="40000"/>
                  </a:schemeClr>
                </a:solidFill>
              </a:rPr>
              <a:t> </a:t>
            </a:r>
            <a:r>
              <a:rPr sz="3200" spc="-459" dirty="0">
                <a:solidFill>
                  <a:schemeClr val="tx2">
                    <a:lumMod val="60000"/>
                    <a:lumOff val="40000"/>
                  </a:schemeClr>
                </a:solidFill>
              </a:rPr>
              <a:t>INSTITUTIONNEL </a:t>
            </a:r>
            <a:r>
              <a:rPr lang="fr-FR" sz="3200" spc="-459" dirty="0">
                <a:solidFill>
                  <a:schemeClr val="tx2">
                    <a:lumMod val="60000"/>
                    <a:lumOff val="40000"/>
                  </a:schemeClr>
                </a:solidFill>
              </a:rPr>
              <a:t>  </a:t>
            </a:r>
            <a:r>
              <a:rPr sz="3200" spc="-610" dirty="0">
                <a:solidFill>
                  <a:schemeClr val="tx2">
                    <a:lumMod val="60000"/>
                    <a:lumOff val="40000"/>
                  </a:schemeClr>
                </a:solidFill>
              </a:rPr>
              <a:t>DE</a:t>
            </a:r>
            <a:r>
              <a:rPr lang="fr-FR" sz="3200" spc="-610" dirty="0">
                <a:solidFill>
                  <a:schemeClr val="tx2">
                    <a:lumMod val="60000"/>
                    <a:lumOff val="40000"/>
                  </a:schemeClr>
                </a:solidFill>
              </a:rPr>
              <a:t>  </a:t>
            </a:r>
            <a:r>
              <a:rPr sz="3200" spc="-475" dirty="0">
                <a:solidFill>
                  <a:schemeClr val="tx2">
                    <a:lumMod val="60000"/>
                    <a:lumOff val="40000"/>
                  </a:schemeClr>
                </a:solidFill>
              </a:rPr>
              <a:t> </a:t>
            </a:r>
            <a:r>
              <a:rPr sz="3200" spc="-620" dirty="0">
                <a:solidFill>
                  <a:schemeClr val="tx2">
                    <a:lumMod val="60000"/>
                    <a:lumOff val="40000"/>
                  </a:schemeClr>
                </a:solidFill>
              </a:rPr>
              <a:t>PRÉPARATION</a:t>
            </a:r>
            <a:r>
              <a:rPr lang="fr-FR" sz="3200" spc="-620" dirty="0">
                <a:solidFill>
                  <a:schemeClr val="tx2">
                    <a:lumMod val="60000"/>
                    <a:lumOff val="40000"/>
                  </a:schemeClr>
                </a:solidFill>
              </a:rPr>
              <a:t>    </a:t>
            </a:r>
            <a:r>
              <a:rPr sz="3200" spc="-610" dirty="0">
                <a:solidFill>
                  <a:schemeClr val="tx2">
                    <a:lumMod val="60000"/>
                    <a:lumOff val="40000"/>
                  </a:schemeClr>
                </a:solidFill>
              </a:rPr>
              <a:t>DE</a:t>
            </a:r>
            <a:r>
              <a:rPr lang="fr-FR" sz="3200" spc="-610" dirty="0">
                <a:solidFill>
                  <a:schemeClr val="tx2">
                    <a:lumMod val="60000"/>
                    <a:lumOff val="40000"/>
                  </a:schemeClr>
                </a:solidFill>
              </a:rPr>
              <a:t>  </a:t>
            </a:r>
            <a:r>
              <a:rPr sz="3200" spc="-610" dirty="0">
                <a:solidFill>
                  <a:schemeClr val="tx2">
                    <a:lumMod val="60000"/>
                    <a:lumOff val="40000"/>
                  </a:schemeClr>
                </a:solidFill>
              </a:rPr>
              <a:t> </a:t>
            </a:r>
            <a:r>
              <a:rPr lang="fr-FR" sz="3200" spc="-610" dirty="0">
                <a:solidFill>
                  <a:schemeClr val="tx2">
                    <a:lumMod val="60000"/>
                    <a:lumOff val="40000"/>
                  </a:schemeClr>
                </a:solidFill>
              </a:rPr>
              <a:t> </a:t>
            </a:r>
            <a:r>
              <a:rPr sz="3200" spc="-475" dirty="0">
                <a:solidFill>
                  <a:schemeClr val="tx2">
                    <a:lumMod val="60000"/>
                    <a:lumOff val="40000"/>
                  </a:schemeClr>
                </a:solidFill>
              </a:rPr>
              <a:t>L’</a:t>
            </a:r>
            <a:r>
              <a:rPr lang="fr-FR" sz="3200" spc="-475" dirty="0">
                <a:solidFill>
                  <a:schemeClr val="tx2">
                    <a:lumMod val="60000"/>
                    <a:lumOff val="40000"/>
                  </a:schemeClr>
                </a:solidFill>
              </a:rPr>
              <a:t> </a:t>
            </a:r>
            <a:r>
              <a:rPr sz="3200" spc="-475" dirty="0">
                <a:solidFill>
                  <a:schemeClr val="tx2">
                    <a:lumMod val="60000"/>
                    <a:lumOff val="40000"/>
                  </a:schemeClr>
                </a:solidFill>
              </a:rPr>
              <a:t>ENV </a:t>
            </a:r>
            <a:r>
              <a:rPr lang="fr-FR" sz="3200" spc="-475" dirty="0">
                <a:solidFill>
                  <a:schemeClr val="tx2">
                    <a:lumMod val="60000"/>
                    <a:lumOff val="40000"/>
                  </a:schemeClr>
                </a:solidFill>
              </a:rPr>
              <a:t>  </a:t>
            </a:r>
            <a:endParaRPr sz="3200" spc="-135" dirty="0">
              <a:solidFill>
                <a:schemeClr val="tx2">
                  <a:lumMod val="60000"/>
                  <a:lumOff val="40000"/>
                </a:schemeClr>
              </a:solidFill>
            </a:endParaRPr>
          </a:p>
        </p:txBody>
      </p:sp>
      <p:sp>
        <p:nvSpPr>
          <p:cNvPr id="3" name="object 3"/>
          <p:cNvSpPr txBox="1"/>
          <p:nvPr/>
        </p:nvSpPr>
        <p:spPr>
          <a:xfrm>
            <a:off x="423672" y="1905964"/>
            <a:ext cx="11348720" cy="3963393"/>
          </a:xfrm>
          <a:prstGeom prst="rect">
            <a:avLst/>
          </a:prstGeom>
        </p:spPr>
        <p:txBody>
          <a:bodyPr vert="horz" wrap="square" lIns="0" tIns="59055" rIns="0" bIns="0" rtlCol="0">
            <a:spAutoFit/>
          </a:bodyPr>
          <a:lstStyle/>
          <a:p>
            <a:pPr marL="38100" marR="30480" algn="just">
              <a:lnSpc>
                <a:spcPct val="87000"/>
              </a:lnSpc>
              <a:spcBef>
                <a:spcPts val="465"/>
              </a:spcBef>
            </a:pPr>
            <a:r>
              <a:rPr sz="1600" b="1" spc="-10" dirty="0">
                <a:solidFill>
                  <a:srgbClr val="001F5F"/>
                </a:solidFill>
                <a:latin typeface="Carlito"/>
                <a:cs typeface="Carlito"/>
              </a:rPr>
              <a:t>Pour </a:t>
            </a:r>
            <a:r>
              <a:rPr sz="1600" b="1" spc="-5" dirty="0">
                <a:solidFill>
                  <a:srgbClr val="001F5F"/>
                </a:solidFill>
                <a:latin typeface="Carlito"/>
                <a:cs typeface="Carlito"/>
              </a:rPr>
              <a:t>la </a:t>
            </a:r>
            <a:r>
              <a:rPr sz="1600" b="1" spc="-10" dirty="0">
                <a:solidFill>
                  <a:srgbClr val="001F5F"/>
                </a:solidFill>
                <a:latin typeface="Carlito"/>
                <a:cs typeface="Carlito"/>
              </a:rPr>
              <a:t>préparation </a:t>
            </a:r>
            <a:r>
              <a:rPr sz="1600" b="1" dirty="0">
                <a:solidFill>
                  <a:srgbClr val="001F5F"/>
                </a:solidFill>
                <a:latin typeface="Carlito"/>
                <a:cs typeface="Carlito"/>
              </a:rPr>
              <a:t>du </a:t>
            </a:r>
            <a:r>
              <a:rPr sz="1600" b="1" spc="5" dirty="0">
                <a:solidFill>
                  <a:srgbClr val="001F5F"/>
                </a:solidFill>
                <a:latin typeface="Carlito"/>
                <a:cs typeface="Carlito"/>
              </a:rPr>
              <a:t>1</a:t>
            </a:r>
            <a:r>
              <a:rPr sz="1600" b="1" spc="7" baseline="25925" dirty="0">
                <a:solidFill>
                  <a:srgbClr val="001F5F"/>
                </a:solidFill>
                <a:latin typeface="Carlito"/>
                <a:cs typeface="Carlito"/>
              </a:rPr>
              <a:t>er </a:t>
            </a:r>
            <a:r>
              <a:rPr sz="1600" b="1" dirty="0">
                <a:solidFill>
                  <a:srgbClr val="001F5F"/>
                </a:solidFill>
                <a:latin typeface="Carlito"/>
                <a:cs typeface="Carlito"/>
              </a:rPr>
              <a:t>ENV sur </a:t>
            </a:r>
            <a:r>
              <a:rPr sz="1600" b="1" spc="-5" dirty="0">
                <a:solidFill>
                  <a:srgbClr val="001F5F"/>
                </a:solidFill>
                <a:latin typeface="Carlito"/>
                <a:cs typeface="Carlito"/>
              </a:rPr>
              <a:t>le </a:t>
            </a:r>
            <a:r>
              <a:rPr sz="1600" b="1" dirty="0">
                <a:solidFill>
                  <a:srgbClr val="001F5F"/>
                </a:solidFill>
                <a:latin typeface="Carlito"/>
                <a:cs typeface="Carlito"/>
              </a:rPr>
              <a:t>suivi </a:t>
            </a:r>
            <a:r>
              <a:rPr sz="1600" b="1" spc="-5" dirty="0">
                <a:solidFill>
                  <a:srgbClr val="001F5F"/>
                </a:solidFill>
                <a:latin typeface="Carlito"/>
                <a:cs typeface="Carlito"/>
              </a:rPr>
              <a:t>des </a:t>
            </a:r>
            <a:r>
              <a:rPr sz="1600" b="1" spc="-20" dirty="0">
                <a:solidFill>
                  <a:srgbClr val="001F5F"/>
                </a:solidFill>
                <a:latin typeface="Carlito"/>
                <a:cs typeface="Carlito"/>
              </a:rPr>
              <a:t>ODD, </a:t>
            </a:r>
            <a:r>
              <a:rPr sz="1600" b="1" spc="-5" dirty="0">
                <a:solidFill>
                  <a:srgbClr val="001F5F"/>
                </a:solidFill>
                <a:latin typeface="Carlito"/>
                <a:cs typeface="Carlito"/>
              </a:rPr>
              <a:t>le </a:t>
            </a:r>
            <a:r>
              <a:rPr sz="1600" b="1" spc="-10" dirty="0">
                <a:solidFill>
                  <a:srgbClr val="001F5F"/>
                </a:solidFill>
                <a:latin typeface="Carlito"/>
                <a:cs typeface="Carlito"/>
              </a:rPr>
              <a:t>Président </a:t>
            </a:r>
            <a:r>
              <a:rPr sz="1600" b="1" dirty="0">
                <a:solidFill>
                  <a:srgbClr val="001F5F"/>
                </a:solidFill>
                <a:latin typeface="Carlito"/>
                <a:cs typeface="Carlito"/>
              </a:rPr>
              <a:t>de </a:t>
            </a:r>
            <a:r>
              <a:rPr sz="1600" b="1" spc="-5" dirty="0">
                <a:solidFill>
                  <a:srgbClr val="001F5F"/>
                </a:solidFill>
                <a:latin typeface="Carlito"/>
                <a:cs typeface="Carlito"/>
              </a:rPr>
              <a:t>la République </a:t>
            </a:r>
            <a:r>
              <a:rPr sz="1600" b="1" dirty="0">
                <a:solidFill>
                  <a:srgbClr val="001F5F"/>
                </a:solidFill>
                <a:latin typeface="Carlito"/>
                <a:cs typeface="Carlito"/>
              </a:rPr>
              <a:t>a désigné  </a:t>
            </a:r>
            <a:r>
              <a:rPr sz="1600" b="1" spc="-5" dirty="0">
                <a:solidFill>
                  <a:srgbClr val="001F5F"/>
                </a:solidFill>
                <a:latin typeface="Carlito"/>
                <a:cs typeface="Carlito"/>
              </a:rPr>
              <a:t>le </a:t>
            </a:r>
            <a:r>
              <a:rPr sz="1600" b="1" spc="-10" dirty="0">
                <a:solidFill>
                  <a:srgbClr val="001F5F"/>
                </a:solidFill>
                <a:latin typeface="Carlito"/>
                <a:cs typeface="Carlito"/>
              </a:rPr>
              <a:t>Ministère </a:t>
            </a:r>
            <a:r>
              <a:rPr sz="1600" b="1" dirty="0">
                <a:solidFill>
                  <a:srgbClr val="001F5F"/>
                </a:solidFill>
                <a:latin typeface="Carlito"/>
                <a:cs typeface="Carlito"/>
              </a:rPr>
              <a:t>des </a:t>
            </a:r>
            <a:r>
              <a:rPr sz="1600" b="1" spc="-10" dirty="0">
                <a:solidFill>
                  <a:srgbClr val="001F5F"/>
                </a:solidFill>
                <a:latin typeface="Carlito"/>
                <a:cs typeface="Carlito"/>
              </a:rPr>
              <a:t>Affaires </a:t>
            </a:r>
            <a:r>
              <a:rPr sz="1600" b="1" spc="-15" dirty="0">
                <a:solidFill>
                  <a:srgbClr val="001F5F"/>
                </a:solidFill>
                <a:latin typeface="Carlito"/>
                <a:cs typeface="Carlito"/>
              </a:rPr>
              <a:t>Étrangères </a:t>
            </a:r>
            <a:r>
              <a:rPr sz="1600" b="1" spc="-5" dirty="0">
                <a:solidFill>
                  <a:srgbClr val="001F5F"/>
                </a:solidFill>
                <a:latin typeface="Carlito"/>
                <a:cs typeface="Carlito"/>
              </a:rPr>
              <a:t>et </a:t>
            </a:r>
            <a:r>
              <a:rPr sz="1600" b="1" dirty="0">
                <a:solidFill>
                  <a:srgbClr val="001F5F"/>
                </a:solidFill>
                <a:latin typeface="Carlito"/>
                <a:cs typeface="Carlito"/>
              </a:rPr>
              <a:t>de </a:t>
            </a:r>
            <a:r>
              <a:rPr sz="1600" b="1" spc="-10" dirty="0">
                <a:solidFill>
                  <a:srgbClr val="001F5F"/>
                </a:solidFill>
                <a:latin typeface="Carlito"/>
                <a:cs typeface="Carlito"/>
              </a:rPr>
              <a:t>Coopération </a:t>
            </a:r>
            <a:r>
              <a:rPr sz="1600" b="1" spc="-5" dirty="0">
                <a:solidFill>
                  <a:srgbClr val="001F5F"/>
                </a:solidFill>
                <a:latin typeface="Carlito"/>
                <a:cs typeface="Carlito"/>
              </a:rPr>
              <a:t>Internationale </a:t>
            </a:r>
            <a:r>
              <a:rPr sz="1600" b="1" spc="-10" dirty="0">
                <a:solidFill>
                  <a:srgbClr val="001F5F"/>
                </a:solidFill>
                <a:latin typeface="Carlito"/>
                <a:cs typeface="Carlito"/>
              </a:rPr>
              <a:t>(MAECI), </a:t>
            </a:r>
            <a:r>
              <a:rPr sz="1600" b="1" spc="-5" dirty="0">
                <a:solidFill>
                  <a:srgbClr val="001F5F"/>
                </a:solidFill>
                <a:latin typeface="Carlito"/>
                <a:cs typeface="Carlito"/>
              </a:rPr>
              <a:t>département  </a:t>
            </a:r>
            <a:r>
              <a:rPr sz="1600" b="1" spc="-10" dirty="0">
                <a:solidFill>
                  <a:srgbClr val="001F5F"/>
                </a:solidFill>
                <a:latin typeface="Carlito"/>
                <a:cs typeface="Carlito"/>
              </a:rPr>
              <a:t>ministériel</a:t>
            </a:r>
            <a:r>
              <a:rPr sz="1600" b="1" spc="-25" dirty="0">
                <a:solidFill>
                  <a:srgbClr val="001F5F"/>
                </a:solidFill>
                <a:latin typeface="Carlito"/>
                <a:cs typeface="Carlito"/>
              </a:rPr>
              <a:t> </a:t>
            </a:r>
            <a:r>
              <a:rPr sz="1600" b="1" dirty="0">
                <a:solidFill>
                  <a:srgbClr val="001F5F"/>
                </a:solidFill>
                <a:latin typeface="Carlito"/>
                <a:cs typeface="Carlito"/>
              </a:rPr>
              <a:t>lead.</a:t>
            </a:r>
            <a:endParaRPr sz="1600" dirty="0">
              <a:latin typeface="Carlito"/>
              <a:cs typeface="Carlito"/>
            </a:endParaRPr>
          </a:p>
          <a:p>
            <a:pPr marL="38100">
              <a:lnSpc>
                <a:spcPts val="2580"/>
              </a:lnSpc>
              <a:spcBef>
                <a:spcPts val="1440"/>
              </a:spcBef>
            </a:pPr>
            <a:r>
              <a:rPr sz="1600" b="1" spc="-5" dirty="0">
                <a:solidFill>
                  <a:srgbClr val="001F5F"/>
                </a:solidFill>
                <a:latin typeface="Carlito"/>
                <a:cs typeface="Carlito"/>
              </a:rPr>
              <a:t>Mise </a:t>
            </a:r>
            <a:r>
              <a:rPr sz="1600" b="1" dirty="0">
                <a:solidFill>
                  <a:srgbClr val="001F5F"/>
                </a:solidFill>
                <a:latin typeface="Carlito"/>
                <a:cs typeface="Carlito"/>
              </a:rPr>
              <a:t>en place </a:t>
            </a:r>
            <a:r>
              <a:rPr sz="1600" b="1" spc="-150" dirty="0">
                <a:solidFill>
                  <a:srgbClr val="001F5F"/>
                </a:solidFill>
                <a:latin typeface="Arial"/>
                <a:cs typeface="Arial"/>
              </a:rPr>
              <a:t>d’un </a:t>
            </a:r>
            <a:r>
              <a:rPr sz="1600" b="1" spc="-10" dirty="0">
                <a:solidFill>
                  <a:srgbClr val="001F5F"/>
                </a:solidFill>
                <a:latin typeface="Carlito"/>
                <a:cs typeface="Carlito"/>
              </a:rPr>
              <a:t>Comité </a:t>
            </a:r>
            <a:r>
              <a:rPr sz="1600" b="1" spc="-5" dirty="0">
                <a:solidFill>
                  <a:srgbClr val="001F5F"/>
                </a:solidFill>
                <a:latin typeface="Carlito"/>
                <a:cs typeface="Carlito"/>
              </a:rPr>
              <a:t>national </a:t>
            </a:r>
            <a:r>
              <a:rPr sz="1600" b="1" spc="5" dirty="0">
                <a:solidFill>
                  <a:srgbClr val="001F5F"/>
                </a:solidFill>
                <a:latin typeface="Carlito"/>
                <a:cs typeface="Carlito"/>
              </a:rPr>
              <a:t>de </a:t>
            </a:r>
            <a:r>
              <a:rPr sz="1600" b="1" spc="-5" dirty="0">
                <a:solidFill>
                  <a:srgbClr val="001F5F"/>
                </a:solidFill>
                <a:latin typeface="Carlito"/>
                <a:cs typeface="Carlito"/>
              </a:rPr>
              <a:t>pilotage </a:t>
            </a:r>
            <a:r>
              <a:rPr sz="1600" b="1" dirty="0">
                <a:solidFill>
                  <a:srgbClr val="001F5F"/>
                </a:solidFill>
                <a:latin typeface="Carlito"/>
                <a:cs typeface="Carlito"/>
              </a:rPr>
              <a:t>(SG des </a:t>
            </a:r>
            <a:r>
              <a:rPr sz="1600" b="1" spc="-10" dirty="0">
                <a:solidFill>
                  <a:srgbClr val="001F5F"/>
                </a:solidFill>
                <a:latin typeface="Carlito"/>
                <a:cs typeface="Carlito"/>
              </a:rPr>
              <a:t>ministères </a:t>
            </a:r>
            <a:r>
              <a:rPr sz="1600" b="1" spc="-5" dirty="0">
                <a:solidFill>
                  <a:srgbClr val="001F5F"/>
                </a:solidFill>
                <a:latin typeface="Carlito"/>
                <a:cs typeface="Carlito"/>
              </a:rPr>
              <a:t>concernés) et </a:t>
            </a:r>
            <a:r>
              <a:rPr sz="1600" b="1" spc="-150" dirty="0">
                <a:solidFill>
                  <a:srgbClr val="001F5F"/>
                </a:solidFill>
                <a:latin typeface="Arial"/>
                <a:cs typeface="Arial"/>
              </a:rPr>
              <a:t>d’un</a:t>
            </a:r>
            <a:r>
              <a:rPr sz="1600" b="1" spc="185" dirty="0">
                <a:solidFill>
                  <a:srgbClr val="001F5F"/>
                </a:solidFill>
                <a:latin typeface="Arial"/>
                <a:cs typeface="Arial"/>
              </a:rPr>
              <a:t> </a:t>
            </a:r>
            <a:r>
              <a:rPr sz="1600" b="1" spc="-10" dirty="0">
                <a:solidFill>
                  <a:srgbClr val="001F5F"/>
                </a:solidFill>
                <a:latin typeface="Carlito"/>
                <a:cs typeface="Carlito"/>
              </a:rPr>
              <a:t>Comité</a:t>
            </a:r>
            <a:endParaRPr sz="1600" dirty="0">
              <a:latin typeface="Carlito"/>
              <a:cs typeface="Carlito"/>
            </a:endParaRPr>
          </a:p>
          <a:p>
            <a:pPr marL="38100">
              <a:lnSpc>
                <a:spcPts val="2580"/>
              </a:lnSpc>
            </a:pPr>
            <a:r>
              <a:rPr sz="1600" b="1" spc="-5" dirty="0">
                <a:solidFill>
                  <a:srgbClr val="001F5F"/>
                </a:solidFill>
                <a:latin typeface="Carlito"/>
                <a:cs typeface="Carlito"/>
              </a:rPr>
              <a:t>technique </a:t>
            </a:r>
            <a:r>
              <a:rPr sz="1600" b="1" spc="-10" dirty="0">
                <a:solidFill>
                  <a:srgbClr val="001F5F"/>
                </a:solidFill>
                <a:latin typeface="Carlito"/>
                <a:cs typeface="Carlito"/>
              </a:rPr>
              <a:t>(Points focaux </a:t>
            </a:r>
            <a:r>
              <a:rPr sz="1600" b="1" spc="-5" dirty="0">
                <a:solidFill>
                  <a:srgbClr val="001F5F"/>
                </a:solidFill>
                <a:latin typeface="Carlito"/>
                <a:cs typeface="Carlito"/>
              </a:rPr>
              <a:t>sectoriels) </a:t>
            </a:r>
            <a:r>
              <a:rPr sz="1600" b="1" dirty="0">
                <a:solidFill>
                  <a:srgbClr val="001F5F"/>
                </a:solidFill>
                <a:latin typeface="Carlito"/>
                <a:cs typeface="Carlito"/>
              </a:rPr>
              <a:t>pour </a:t>
            </a:r>
            <a:r>
              <a:rPr sz="1600" b="1" spc="-5" dirty="0">
                <a:solidFill>
                  <a:srgbClr val="001F5F"/>
                </a:solidFill>
                <a:latin typeface="Carlito"/>
                <a:cs typeface="Carlito"/>
              </a:rPr>
              <a:t>la </a:t>
            </a:r>
            <a:r>
              <a:rPr sz="1600" b="1" spc="-10" dirty="0">
                <a:solidFill>
                  <a:srgbClr val="001F5F"/>
                </a:solidFill>
                <a:latin typeface="Carlito"/>
                <a:cs typeface="Carlito"/>
              </a:rPr>
              <a:t>préparation </a:t>
            </a:r>
            <a:r>
              <a:rPr sz="1600" b="1" dirty="0">
                <a:solidFill>
                  <a:srgbClr val="001F5F"/>
                </a:solidFill>
                <a:latin typeface="Carlito"/>
                <a:cs typeface="Carlito"/>
              </a:rPr>
              <a:t>du </a:t>
            </a:r>
            <a:r>
              <a:rPr sz="1600" b="1" spc="5" dirty="0">
                <a:solidFill>
                  <a:srgbClr val="001F5F"/>
                </a:solidFill>
                <a:latin typeface="Carlito"/>
                <a:cs typeface="Carlito"/>
              </a:rPr>
              <a:t>1</a:t>
            </a:r>
            <a:r>
              <a:rPr sz="1600" b="1" spc="7" baseline="25925" dirty="0">
                <a:solidFill>
                  <a:srgbClr val="001F5F"/>
                </a:solidFill>
                <a:latin typeface="Carlito"/>
                <a:cs typeface="Carlito"/>
              </a:rPr>
              <a:t>er </a:t>
            </a:r>
            <a:r>
              <a:rPr sz="1600" b="1" dirty="0">
                <a:solidFill>
                  <a:srgbClr val="001F5F"/>
                </a:solidFill>
                <a:latin typeface="Carlito"/>
                <a:cs typeface="Carlito"/>
              </a:rPr>
              <a:t>ENV sur les ODD à</a:t>
            </a:r>
            <a:r>
              <a:rPr sz="1600" b="1" spc="-140" dirty="0">
                <a:solidFill>
                  <a:srgbClr val="001F5F"/>
                </a:solidFill>
                <a:latin typeface="Carlito"/>
                <a:cs typeface="Carlito"/>
              </a:rPr>
              <a:t> </a:t>
            </a:r>
            <a:r>
              <a:rPr sz="1600" b="1" spc="-5" dirty="0">
                <a:solidFill>
                  <a:srgbClr val="001F5F"/>
                </a:solidFill>
                <a:latin typeface="Carlito"/>
                <a:cs typeface="Carlito"/>
              </a:rPr>
              <a:t>Djibouti</a:t>
            </a:r>
            <a:r>
              <a:rPr lang="fr-FR" sz="1600" b="1" spc="-5" dirty="0">
                <a:solidFill>
                  <a:srgbClr val="001F5F"/>
                </a:solidFill>
                <a:latin typeface="Carlito"/>
                <a:cs typeface="Carlito"/>
              </a:rPr>
              <a:t>:</a:t>
            </a:r>
            <a:endParaRPr sz="1600" dirty="0">
              <a:latin typeface="Carlito"/>
              <a:cs typeface="Carlito"/>
            </a:endParaRPr>
          </a:p>
          <a:p>
            <a:pPr marL="723900" indent="-229235">
              <a:lnSpc>
                <a:spcPts val="2245"/>
              </a:lnSpc>
              <a:spcBef>
                <a:spcPts val="1010"/>
              </a:spcBef>
              <a:buFont typeface="Wingdings"/>
              <a:buChar char=""/>
              <a:tabLst>
                <a:tab pos="724535" algn="l"/>
              </a:tabLst>
            </a:pPr>
            <a:r>
              <a:rPr sz="1600" b="1" dirty="0">
                <a:solidFill>
                  <a:srgbClr val="001F5F"/>
                </a:solidFill>
                <a:latin typeface="Carlito"/>
                <a:cs typeface="Carlito"/>
              </a:rPr>
              <a:t>La</a:t>
            </a:r>
            <a:r>
              <a:rPr sz="1600" b="1" spc="240" dirty="0">
                <a:solidFill>
                  <a:srgbClr val="001F5F"/>
                </a:solidFill>
                <a:latin typeface="Carlito"/>
                <a:cs typeface="Carlito"/>
              </a:rPr>
              <a:t> </a:t>
            </a:r>
            <a:r>
              <a:rPr sz="1600" b="1" spc="-10" dirty="0">
                <a:solidFill>
                  <a:srgbClr val="001F5F"/>
                </a:solidFill>
                <a:latin typeface="Carlito"/>
                <a:cs typeface="Carlito"/>
              </a:rPr>
              <a:t>1ère</a:t>
            </a:r>
            <a:r>
              <a:rPr sz="1600" b="1" spc="245" dirty="0">
                <a:solidFill>
                  <a:srgbClr val="001F5F"/>
                </a:solidFill>
                <a:latin typeface="Carlito"/>
                <a:cs typeface="Carlito"/>
              </a:rPr>
              <a:t> </a:t>
            </a:r>
            <a:r>
              <a:rPr sz="1600" b="1" spc="-5" dirty="0">
                <a:solidFill>
                  <a:srgbClr val="001F5F"/>
                </a:solidFill>
                <a:latin typeface="Carlito"/>
                <a:cs typeface="Carlito"/>
              </a:rPr>
              <a:t>réunion</a:t>
            </a:r>
            <a:r>
              <a:rPr sz="1600" b="1" spc="250" dirty="0">
                <a:solidFill>
                  <a:srgbClr val="001F5F"/>
                </a:solidFill>
                <a:latin typeface="Carlito"/>
                <a:cs typeface="Carlito"/>
              </a:rPr>
              <a:t> </a:t>
            </a:r>
            <a:r>
              <a:rPr sz="1600" b="1" dirty="0">
                <a:solidFill>
                  <a:srgbClr val="001F5F"/>
                </a:solidFill>
                <a:latin typeface="Carlito"/>
                <a:cs typeface="Carlito"/>
              </a:rPr>
              <a:t>du</a:t>
            </a:r>
            <a:r>
              <a:rPr sz="1600" b="1" spc="250" dirty="0">
                <a:solidFill>
                  <a:srgbClr val="001F5F"/>
                </a:solidFill>
                <a:latin typeface="Carlito"/>
                <a:cs typeface="Carlito"/>
              </a:rPr>
              <a:t> </a:t>
            </a:r>
            <a:r>
              <a:rPr sz="1600" b="1" spc="-10" dirty="0">
                <a:solidFill>
                  <a:srgbClr val="001F5F"/>
                </a:solidFill>
                <a:latin typeface="Carlito"/>
                <a:cs typeface="Carlito"/>
              </a:rPr>
              <a:t>Comité</a:t>
            </a:r>
            <a:r>
              <a:rPr sz="1600" b="1" spc="235" dirty="0">
                <a:solidFill>
                  <a:srgbClr val="001F5F"/>
                </a:solidFill>
                <a:latin typeface="Carlito"/>
                <a:cs typeface="Carlito"/>
              </a:rPr>
              <a:t> </a:t>
            </a:r>
            <a:r>
              <a:rPr sz="1600" b="1" spc="-5" dirty="0">
                <a:solidFill>
                  <a:srgbClr val="001F5F"/>
                </a:solidFill>
                <a:latin typeface="Carlito"/>
                <a:cs typeface="Carlito"/>
              </a:rPr>
              <a:t>national</a:t>
            </a:r>
            <a:r>
              <a:rPr sz="1600" b="1" spc="235" dirty="0">
                <a:solidFill>
                  <a:srgbClr val="001F5F"/>
                </a:solidFill>
                <a:latin typeface="Carlito"/>
                <a:cs typeface="Carlito"/>
              </a:rPr>
              <a:t> </a:t>
            </a:r>
            <a:r>
              <a:rPr sz="1600" b="1" dirty="0">
                <a:solidFill>
                  <a:srgbClr val="001F5F"/>
                </a:solidFill>
                <a:latin typeface="Carlito"/>
                <a:cs typeface="Carlito"/>
              </a:rPr>
              <a:t>de</a:t>
            </a:r>
            <a:r>
              <a:rPr sz="1600" b="1" spc="245" dirty="0">
                <a:solidFill>
                  <a:srgbClr val="001F5F"/>
                </a:solidFill>
                <a:latin typeface="Carlito"/>
                <a:cs typeface="Carlito"/>
              </a:rPr>
              <a:t> </a:t>
            </a:r>
            <a:r>
              <a:rPr sz="1600" b="1" spc="-10" dirty="0">
                <a:solidFill>
                  <a:srgbClr val="001F5F"/>
                </a:solidFill>
                <a:latin typeface="Carlito"/>
                <a:cs typeface="Carlito"/>
              </a:rPr>
              <a:t>pilotage</a:t>
            </a:r>
            <a:r>
              <a:rPr sz="1600" b="1" spc="245" dirty="0">
                <a:solidFill>
                  <a:srgbClr val="001F5F"/>
                </a:solidFill>
                <a:latin typeface="Carlito"/>
                <a:cs typeface="Carlito"/>
              </a:rPr>
              <a:t> </a:t>
            </a:r>
            <a:r>
              <a:rPr sz="1600" b="1" spc="-10" dirty="0">
                <a:solidFill>
                  <a:srgbClr val="001F5F"/>
                </a:solidFill>
                <a:latin typeface="Carlito"/>
                <a:cs typeface="Carlito"/>
              </a:rPr>
              <a:t>et</a:t>
            </a:r>
            <a:r>
              <a:rPr sz="1600" b="1" spc="250" dirty="0">
                <a:solidFill>
                  <a:srgbClr val="001F5F"/>
                </a:solidFill>
                <a:latin typeface="Carlito"/>
                <a:cs typeface="Carlito"/>
              </a:rPr>
              <a:t> </a:t>
            </a:r>
            <a:r>
              <a:rPr sz="1600" b="1" dirty="0">
                <a:solidFill>
                  <a:srgbClr val="001F5F"/>
                </a:solidFill>
                <a:latin typeface="Carlito"/>
                <a:cs typeface="Carlito"/>
              </a:rPr>
              <a:t>du</a:t>
            </a:r>
            <a:r>
              <a:rPr sz="1600" b="1" spc="225" dirty="0">
                <a:solidFill>
                  <a:srgbClr val="001F5F"/>
                </a:solidFill>
                <a:latin typeface="Carlito"/>
                <a:cs typeface="Carlito"/>
              </a:rPr>
              <a:t> </a:t>
            </a:r>
            <a:r>
              <a:rPr sz="1600" b="1" spc="-10" dirty="0">
                <a:solidFill>
                  <a:srgbClr val="001F5F"/>
                </a:solidFill>
                <a:latin typeface="Carlito"/>
                <a:cs typeface="Carlito"/>
              </a:rPr>
              <a:t>Comité</a:t>
            </a:r>
            <a:r>
              <a:rPr sz="1600" b="1" spc="250" dirty="0">
                <a:solidFill>
                  <a:srgbClr val="001F5F"/>
                </a:solidFill>
                <a:latin typeface="Carlito"/>
                <a:cs typeface="Carlito"/>
              </a:rPr>
              <a:t> </a:t>
            </a:r>
            <a:r>
              <a:rPr sz="1600" b="1" spc="-5" dirty="0">
                <a:solidFill>
                  <a:srgbClr val="001F5F"/>
                </a:solidFill>
                <a:latin typeface="Carlito"/>
                <a:cs typeface="Carlito"/>
              </a:rPr>
              <a:t>technique</a:t>
            </a:r>
            <a:r>
              <a:rPr sz="1600" b="1" spc="245" dirty="0">
                <a:solidFill>
                  <a:srgbClr val="001F5F"/>
                </a:solidFill>
                <a:latin typeface="Carlito"/>
                <a:cs typeface="Carlito"/>
              </a:rPr>
              <a:t> </a:t>
            </a:r>
            <a:r>
              <a:rPr sz="1600" b="1" spc="-15" dirty="0">
                <a:solidFill>
                  <a:srgbClr val="001F5F"/>
                </a:solidFill>
                <a:latin typeface="Carlito"/>
                <a:cs typeface="Carlito"/>
              </a:rPr>
              <a:t>(Points</a:t>
            </a:r>
            <a:r>
              <a:rPr sz="1600" b="1" spc="254" dirty="0">
                <a:solidFill>
                  <a:srgbClr val="001F5F"/>
                </a:solidFill>
                <a:latin typeface="Carlito"/>
                <a:cs typeface="Carlito"/>
              </a:rPr>
              <a:t> </a:t>
            </a:r>
            <a:r>
              <a:rPr sz="1600" b="1" spc="-10" dirty="0">
                <a:solidFill>
                  <a:srgbClr val="001F5F"/>
                </a:solidFill>
                <a:latin typeface="Carlito"/>
                <a:cs typeface="Carlito"/>
              </a:rPr>
              <a:t>focaux</a:t>
            </a:r>
            <a:r>
              <a:rPr sz="1600" b="1" spc="245" dirty="0">
                <a:solidFill>
                  <a:srgbClr val="001F5F"/>
                </a:solidFill>
                <a:latin typeface="Carlito"/>
                <a:cs typeface="Carlito"/>
              </a:rPr>
              <a:t> </a:t>
            </a:r>
            <a:r>
              <a:rPr sz="1600" b="1" spc="-5" dirty="0">
                <a:solidFill>
                  <a:srgbClr val="001F5F"/>
                </a:solidFill>
                <a:latin typeface="Carlito"/>
                <a:cs typeface="Carlito"/>
              </a:rPr>
              <a:t>sectoriels)</a:t>
            </a:r>
            <a:endParaRPr sz="1600" dirty="0">
              <a:latin typeface="Carlito"/>
              <a:cs typeface="Carlito"/>
            </a:endParaRPr>
          </a:p>
          <a:p>
            <a:pPr marL="723900">
              <a:lnSpc>
                <a:spcPts val="2245"/>
              </a:lnSpc>
            </a:pPr>
            <a:r>
              <a:rPr sz="1600" b="1" spc="-180" dirty="0">
                <a:solidFill>
                  <a:srgbClr val="001F5F"/>
                </a:solidFill>
                <a:latin typeface="Arial"/>
                <a:cs typeface="Arial"/>
              </a:rPr>
              <a:t>s’est </a:t>
            </a:r>
            <a:r>
              <a:rPr sz="1600" b="1" spc="-5" dirty="0">
                <a:solidFill>
                  <a:srgbClr val="001F5F"/>
                </a:solidFill>
                <a:latin typeface="Carlito"/>
                <a:cs typeface="Carlito"/>
              </a:rPr>
              <a:t>tenue en octobre</a:t>
            </a:r>
            <a:r>
              <a:rPr sz="1600" b="1" spc="40" dirty="0">
                <a:solidFill>
                  <a:srgbClr val="001F5F"/>
                </a:solidFill>
                <a:latin typeface="Carlito"/>
                <a:cs typeface="Carlito"/>
              </a:rPr>
              <a:t> </a:t>
            </a:r>
            <a:r>
              <a:rPr sz="1600" b="1" dirty="0">
                <a:solidFill>
                  <a:srgbClr val="001F5F"/>
                </a:solidFill>
                <a:latin typeface="Carlito"/>
                <a:cs typeface="Carlito"/>
              </a:rPr>
              <a:t>2021.</a:t>
            </a:r>
            <a:endParaRPr sz="1600" dirty="0">
              <a:latin typeface="Carlito"/>
              <a:cs typeface="Carlito"/>
            </a:endParaRPr>
          </a:p>
          <a:p>
            <a:pPr marL="723900" indent="-229235">
              <a:lnSpc>
                <a:spcPts val="2245"/>
              </a:lnSpc>
              <a:spcBef>
                <a:spcPts val="994"/>
              </a:spcBef>
              <a:buFont typeface="Wingdings"/>
              <a:buChar char=""/>
              <a:tabLst>
                <a:tab pos="724535" algn="l"/>
              </a:tabLst>
            </a:pPr>
            <a:r>
              <a:rPr sz="1600" b="1" spc="-10" dirty="0">
                <a:solidFill>
                  <a:srgbClr val="001F5F"/>
                </a:solidFill>
                <a:latin typeface="Carlito"/>
                <a:cs typeface="Carlito"/>
              </a:rPr>
              <a:t>Note</a:t>
            </a:r>
            <a:r>
              <a:rPr sz="1600" b="1" spc="365" dirty="0">
                <a:solidFill>
                  <a:srgbClr val="001F5F"/>
                </a:solidFill>
                <a:latin typeface="Carlito"/>
                <a:cs typeface="Carlito"/>
              </a:rPr>
              <a:t> </a:t>
            </a:r>
            <a:r>
              <a:rPr sz="1600" b="1" spc="-5" dirty="0">
                <a:solidFill>
                  <a:srgbClr val="001F5F"/>
                </a:solidFill>
                <a:latin typeface="Carlito"/>
                <a:cs typeface="Carlito"/>
              </a:rPr>
              <a:t>conceptuelle</a:t>
            </a:r>
            <a:r>
              <a:rPr sz="1600" b="1" spc="370" dirty="0">
                <a:solidFill>
                  <a:srgbClr val="001F5F"/>
                </a:solidFill>
                <a:latin typeface="Carlito"/>
                <a:cs typeface="Carlito"/>
              </a:rPr>
              <a:t> </a:t>
            </a:r>
            <a:r>
              <a:rPr sz="1600" b="1" dirty="0">
                <a:solidFill>
                  <a:srgbClr val="001F5F"/>
                </a:solidFill>
                <a:latin typeface="Carlito"/>
                <a:cs typeface="Carlito"/>
              </a:rPr>
              <a:t>de</a:t>
            </a:r>
            <a:r>
              <a:rPr sz="1600" b="1" spc="370" dirty="0">
                <a:solidFill>
                  <a:srgbClr val="001F5F"/>
                </a:solidFill>
                <a:latin typeface="Carlito"/>
                <a:cs typeface="Carlito"/>
              </a:rPr>
              <a:t> </a:t>
            </a:r>
            <a:r>
              <a:rPr sz="1600" b="1" spc="-10" dirty="0">
                <a:solidFill>
                  <a:srgbClr val="001F5F"/>
                </a:solidFill>
                <a:latin typeface="Carlito"/>
                <a:cs typeface="Carlito"/>
              </a:rPr>
              <a:t>préparation</a:t>
            </a:r>
            <a:r>
              <a:rPr sz="1600" b="1" spc="360" dirty="0">
                <a:solidFill>
                  <a:srgbClr val="001F5F"/>
                </a:solidFill>
                <a:latin typeface="Carlito"/>
                <a:cs typeface="Carlito"/>
              </a:rPr>
              <a:t> </a:t>
            </a:r>
            <a:r>
              <a:rPr sz="1600" b="1" dirty="0">
                <a:solidFill>
                  <a:srgbClr val="001F5F"/>
                </a:solidFill>
                <a:latin typeface="Carlito"/>
                <a:cs typeface="Carlito"/>
              </a:rPr>
              <a:t>de</a:t>
            </a:r>
            <a:r>
              <a:rPr sz="1600" b="1" spc="365" dirty="0">
                <a:solidFill>
                  <a:srgbClr val="001F5F"/>
                </a:solidFill>
                <a:latin typeface="Carlito"/>
                <a:cs typeface="Carlito"/>
              </a:rPr>
              <a:t> </a:t>
            </a:r>
            <a:r>
              <a:rPr sz="1600" b="1" spc="-155" dirty="0">
                <a:solidFill>
                  <a:srgbClr val="001F5F"/>
                </a:solidFill>
                <a:latin typeface="Arial"/>
                <a:cs typeface="Arial"/>
              </a:rPr>
              <a:t>l’ENV</a:t>
            </a:r>
            <a:r>
              <a:rPr sz="1600" b="1" spc="-135" dirty="0">
                <a:solidFill>
                  <a:srgbClr val="001F5F"/>
                </a:solidFill>
                <a:latin typeface="Arial"/>
                <a:cs typeface="Arial"/>
              </a:rPr>
              <a:t> </a:t>
            </a:r>
            <a:r>
              <a:rPr sz="1600" b="1" spc="-5" dirty="0">
                <a:solidFill>
                  <a:srgbClr val="001F5F"/>
                </a:solidFill>
                <a:latin typeface="Carlito"/>
                <a:cs typeface="Carlito"/>
              </a:rPr>
              <a:t>sur</a:t>
            </a:r>
            <a:r>
              <a:rPr sz="1600" b="1" spc="365" dirty="0">
                <a:solidFill>
                  <a:srgbClr val="001F5F"/>
                </a:solidFill>
                <a:latin typeface="Carlito"/>
                <a:cs typeface="Carlito"/>
              </a:rPr>
              <a:t> </a:t>
            </a:r>
            <a:r>
              <a:rPr sz="1600" b="1" spc="-5" dirty="0">
                <a:solidFill>
                  <a:srgbClr val="001F5F"/>
                </a:solidFill>
                <a:latin typeface="Carlito"/>
                <a:cs typeface="Carlito"/>
              </a:rPr>
              <a:t>les</a:t>
            </a:r>
            <a:r>
              <a:rPr sz="1600" b="1" spc="375" dirty="0">
                <a:solidFill>
                  <a:srgbClr val="001F5F"/>
                </a:solidFill>
                <a:latin typeface="Carlito"/>
                <a:cs typeface="Carlito"/>
              </a:rPr>
              <a:t> </a:t>
            </a:r>
            <a:r>
              <a:rPr sz="1600" b="1" spc="-5" dirty="0">
                <a:solidFill>
                  <a:srgbClr val="001F5F"/>
                </a:solidFill>
                <a:latin typeface="Carlito"/>
                <a:cs typeface="Carlito"/>
              </a:rPr>
              <a:t>ODD</a:t>
            </a:r>
            <a:r>
              <a:rPr sz="1600" b="1" spc="360" dirty="0">
                <a:solidFill>
                  <a:srgbClr val="001F5F"/>
                </a:solidFill>
                <a:latin typeface="Carlito"/>
                <a:cs typeface="Carlito"/>
              </a:rPr>
              <a:t> </a:t>
            </a:r>
            <a:r>
              <a:rPr sz="1600" b="1" dirty="0">
                <a:solidFill>
                  <a:srgbClr val="001F5F"/>
                </a:solidFill>
                <a:latin typeface="Carlito"/>
                <a:cs typeface="Carlito"/>
              </a:rPr>
              <a:t>à</a:t>
            </a:r>
            <a:r>
              <a:rPr sz="1600" b="1" spc="360" dirty="0">
                <a:solidFill>
                  <a:srgbClr val="001F5F"/>
                </a:solidFill>
                <a:latin typeface="Carlito"/>
                <a:cs typeface="Carlito"/>
              </a:rPr>
              <a:t> </a:t>
            </a:r>
            <a:r>
              <a:rPr sz="1600" b="1" spc="-5" dirty="0">
                <a:solidFill>
                  <a:srgbClr val="001F5F"/>
                </a:solidFill>
                <a:latin typeface="Carlito"/>
                <a:cs typeface="Carlito"/>
              </a:rPr>
              <a:t>Djibouti,</a:t>
            </a:r>
            <a:r>
              <a:rPr sz="1600" b="1" spc="375" dirty="0">
                <a:solidFill>
                  <a:srgbClr val="001F5F"/>
                </a:solidFill>
                <a:latin typeface="Carlito"/>
                <a:cs typeface="Carlito"/>
              </a:rPr>
              <a:t> </a:t>
            </a:r>
            <a:r>
              <a:rPr sz="1600" b="1" spc="-10" dirty="0">
                <a:solidFill>
                  <a:srgbClr val="001F5F"/>
                </a:solidFill>
                <a:latin typeface="Carlito"/>
                <a:cs typeface="Carlito"/>
              </a:rPr>
              <a:t>est</a:t>
            </a:r>
            <a:r>
              <a:rPr sz="1600" b="1" spc="355" dirty="0">
                <a:solidFill>
                  <a:srgbClr val="001F5F"/>
                </a:solidFill>
                <a:latin typeface="Carlito"/>
                <a:cs typeface="Carlito"/>
              </a:rPr>
              <a:t> </a:t>
            </a:r>
            <a:r>
              <a:rPr sz="1600" b="1" spc="-10" dirty="0">
                <a:solidFill>
                  <a:srgbClr val="001F5F"/>
                </a:solidFill>
                <a:latin typeface="Carlito"/>
                <a:cs typeface="Carlito"/>
              </a:rPr>
              <a:t>présentée</a:t>
            </a:r>
            <a:r>
              <a:rPr sz="1600" b="1" spc="370" dirty="0">
                <a:solidFill>
                  <a:srgbClr val="001F5F"/>
                </a:solidFill>
                <a:latin typeface="Carlito"/>
                <a:cs typeface="Carlito"/>
              </a:rPr>
              <a:t> </a:t>
            </a:r>
            <a:r>
              <a:rPr sz="1600" b="1" dirty="0">
                <a:solidFill>
                  <a:srgbClr val="001F5F"/>
                </a:solidFill>
                <a:latin typeface="Carlito"/>
                <a:cs typeface="Carlito"/>
              </a:rPr>
              <a:t>par</a:t>
            </a:r>
            <a:r>
              <a:rPr sz="1600" b="1" spc="365" dirty="0">
                <a:solidFill>
                  <a:srgbClr val="001F5F"/>
                </a:solidFill>
                <a:latin typeface="Carlito"/>
                <a:cs typeface="Carlito"/>
              </a:rPr>
              <a:t> </a:t>
            </a:r>
            <a:r>
              <a:rPr sz="1600" b="1" spc="-5" dirty="0">
                <a:solidFill>
                  <a:srgbClr val="001F5F"/>
                </a:solidFill>
                <a:latin typeface="Carlito"/>
                <a:cs typeface="Carlito"/>
              </a:rPr>
              <a:t>le</a:t>
            </a:r>
            <a:r>
              <a:rPr sz="1600" b="1" spc="365" dirty="0">
                <a:solidFill>
                  <a:srgbClr val="001F5F"/>
                </a:solidFill>
                <a:latin typeface="Carlito"/>
                <a:cs typeface="Carlito"/>
              </a:rPr>
              <a:t> </a:t>
            </a:r>
            <a:r>
              <a:rPr sz="1600" b="1" spc="-10" dirty="0">
                <a:solidFill>
                  <a:srgbClr val="001F5F"/>
                </a:solidFill>
                <a:latin typeface="Carlito"/>
                <a:cs typeface="Carlito"/>
              </a:rPr>
              <a:t>Comité</a:t>
            </a:r>
            <a:endParaRPr sz="1600" dirty="0">
              <a:latin typeface="Carlito"/>
              <a:cs typeface="Carlito"/>
            </a:endParaRPr>
          </a:p>
          <a:p>
            <a:pPr marL="723900">
              <a:lnSpc>
                <a:spcPts val="2245"/>
              </a:lnSpc>
            </a:pPr>
            <a:r>
              <a:rPr sz="1600" b="1" spc="-20" dirty="0">
                <a:solidFill>
                  <a:srgbClr val="001F5F"/>
                </a:solidFill>
                <a:latin typeface="Carlito"/>
                <a:cs typeface="Carlito"/>
              </a:rPr>
              <a:t>Technique </a:t>
            </a:r>
            <a:r>
              <a:rPr sz="1600" b="1" dirty="0">
                <a:solidFill>
                  <a:srgbClr val="001F5F"/>
                </a:solidFill>
                <a:latin typeface="Carlito"/>
                <a:cs typeface="Carlito"/>
              </a:rPr>
              <a:t>pour discussion </a:t>
            </a:r>
            <a:r>
              <a:rPr sz="1600" b="1" spc="-5" dirty="0">
                <a:solidFill>
                  <a:srgbClr val="001F5F"/>
                </a:solidFill>
                <a:latin typeface="Carlito"/>
                <a:cs typeface="Carlito"/>
              </a:rPr>
              <a:t>et validée </a:t>
            </a:r>
            <a:r>
              <a:rPr sz="1600" b="1" dirty="0">
                <a:solidFill>
                  <a:srgbClr val="001F5F"/>
                </a:solidFill>
                <a:latin typeface="Carlito"/>
                <a:cs typeface="Carlito"/>
              </a:rPr>
              <a:t>par </a:t>
            </a:r>
            <a:r>
              <a:rPr sz="1600" b="1" spc="-5" dirty="0">
                <a:solidFill>
                  <a:srgbClr val="001F5F"/>
                </a:solidFill>
                <a:latin typeface="Carlito"/>
                <a:cs typeface="Carlito"/>
              </a:rPr>
              <a:t>le </a:t>
            </a:r>
            <a:r>
              <a:rPr sz="1600" b="1" spc="-10" dirty="0">
                <a:solidFill>
                  <a:srgbClr val="001F5F"/>
                </a:solidFill>
                <a:latin typeface="Carlito"/>
                <a:cs typeface="Carlito"/>
              </a:rPr>
              <a:t>Comité </a:t>
            </a:r>
            <a:r>
              <a:rPr sz="1600" b="1" dirty="0">
                <a:solidFill>
                  <a:srgbClr val="001F5F"/>
                </a:solidFill>
                <a:latin typeface="Carlito"/>
                <a:cs typeface="Carlito"/>
              </a:rPr>
              <a:t>de</a:t>
            </a:r>
            <a:r>
              <a:rPr sz="1600" b="1" spc="-85" dirty="0">
                <a:solidFill>
                  <a:srgbClr val="001F5F"/>
                </a:solidFill>
                <a:latin typeface="Carlito"/>
                <a:cs typeface="Carlito"/>
              </a:rPr>
              <a:t> </a:t>
            </a:r>
            <a:r>
              <a:rPr sz="1600" b="1" spc="-5" dirty="0">
                <a:solidFill>
                  <a:srgbClr val="001F5F"/>
                </a:solidFill>
                <a:latin typeface="Carlito"/>
                <a:cs typeface="Carlito"/>
              </a:rPr>
              <a:t>pilotage.</a:t>
            </a:r>
            <a:endParaRPr sz="1600" dirty="0">
              <a:latin typeface="Carlito"/>
              <a:cs typeface="Carlito"/>
            </a:endParaRPr>
          </a:p>
          <a:p>
            <a:pPr marL="723900" marR="30480" indent="-228600" algn="just">
              <a:lnSpc>
                <a:spcPts val="2090"/>
              </a:lnSpc>
              <a:spcBef>
                <a:spcPts val="1315"/>
              </a:spcBef>
              <a:buFont typeface="Wingdings"/>
              <a:buChar char=""/>
              <a:tabLst>
                <a:tab pos="724535" algn="l"/>
              </a:tabLst>
            </a:pPr>
            <a:r>
              <a:rPr sz="1600" b="1" spc="-5" dirty="0">
                <a:solidFill>
                  <a:srgbClr val="001F5F"/>
                </a:solidFill>
                <a:latin typeface="Carlito"/>
                <a:cs typeface="Carlito"/>
              </a:rPr>
              <a:t>Un </a:t>
            </a:r>
            <a:r>
              <a:rPr sz="1600" b="1" spc="-10" dirty="0">
                <a:solidFill>
                  <a:srgbClr val="001F5F"/>
                </a:solidFill>
                <a:latin typeface="Carlito"/>
                <a:cs typeface="Carlito"/>
              </a:rPr>
              <a:t>projet </a:t>
            </a:r>
            <a:r>
              <a:rPr sz="1600" b="1" spc="-135" dirty="0">
                <a:solidFill>
                  <a:srgbClr val="001F5F"/>
                </a:solidFill>
                <a:latin typeface="Arial"/>
                <a:cs typeface="Arial"/>
              </a:rPr>
              <a:t>d’Arrêté </a:t>
            </a:r>
            <a:r>
              <a:rPr sz="1600" b="1" spc="-10" dirty="0">
                <a:solidFill>
                  <a:srgbClr val="001F5F"/>
                </a:solidFill>
                <a:latin typeface="Carlito"/>
                <a:cs typeface="Carlito"/>
              </a:rPr>
              <a:t>portant </a:t>
            </a:r>
            <a:r>
              <a:rPr sz="1600" b="1" dirty="0">
                <a:solidFill>
                  <a:srgbClr val="001F5F"/>
                </a:solidFill>
                <a:latin typeface="Carlito"/>
                <a:cs typeface="Carlito"/>
              </a:rPr>
              <a:t>« </a:t>
            </a:r>
            <a:r>
              <a:rPr sz="1600" b="1" spc="-10" dirty="0">
                <a:solidFill>
                  <a:srgbClr val="001F5F"/>
                </a:solidFill>
                <a:latin typeface="Carlito"/>
                <a:cs typeface="Carlito"/>
              </a:rPr>
              <a:t>création </a:t>
            </a:r>
            <a:r>
              <a:rPr sz="1600" b="1" spc="-135" dirty="0">
                <a:solidFill>
                  <a:srgbClr val="001F5F"/>
                </a:solidFill>
                <a:latin typeface="Arial"/>
                <a:cs typeface="Arial"/>
              </a:rPr>
              <a:t>d’un </a:t>
            </a:r>
            <a:r>
              <a:rPr sz="1600" b="1" spc="-10" dirty="0">
                <a:solidFill>
                  <a:srgbClr val="001F5F"/>
                </a:solidFill>
                <a:latin typeface="Carlito"/>
                <a:cs typeface="Carlito"/>
              </a:rPr>
              <a:t>Comité </a:t>
            </a:r>
            <a:r>
              <a:rPr sz="1600" b="1" spc="-5" dirty="0">
                <a:solidFill>
                  <a:srgbClr val="001F5F"/>
                </a:solidFill>
                <a:latin typeface="Carlito"/>
                <a:cs typeface="Carlito"/>
              </a:rPr>
              <a:t>National </a:t>
            </a:r>
            <a:r>
              <a:rPr sz="1600" b="1" spc="-10" dirty="0">
                <a:solidFill>
                  <a:srgbClr val="001F5F"/>
                </a:solidFill>
                <a:latin typeface="Carlito"/>
                <a:cs typeface="Carlito"/>
              </a:rPr>
              <a:t>chargée </a:t>
            </a:r>
            <a:r>
              <a:rPr sz="1600" b="1" dirty="0">
                <a:solidFill>
                  <a:srgbClr val="001F5F"/>
                </a:solidFill>
                <a:latin typeface="Carlito"/>
                <a:cs typeface="Carlito"/>
              </a:rPr>
              <a:t>du suivi de </a:t>
            </a:r>
            <a:r>
              <a:rPr sz="1600" b="1" spc="-5" dirty="0">
                <a:solidFill>
                  <a:srgbClr val="001F5F"/>
                </a:solidFill>
                <a:latin typeface="Carlito"/>
                <a:cs typeface="Carlito"/>
              </a:rPr>
              <a:t>la mise en </a:t>
            </a:r>
            <a:r>
              <a:rPr sz="1600" b="1" spc="-145" dirty="0">
                <a:solidFill>
                  <a:srgbClr val="001F5F"/>
                </a:solidFill>
                <a:latin typeface="Arial"/>
                <a:cs typeface="Arial"/>
              </a:rPr>
              <a:t>œuvre </a:t>
            </a:r>
            <a:r>
              <a:rPr sz="1600" b="1" dirty="0">
                <a:solidFill>
                  <a:srgbClr val="001F5F"/>
                </a:solidFill>
                <a:latin typeface="Carlito"/>
                <a:cs typeface="Carlito"/>
              </a:rPr>
              <a:t>des  </a:t>
            </a:r>
            <a:r>
              <a:rPr sz="1600" b="1" spc="-5" dirty="0">
                <a:solidFill>
                  <a:srgbClr val="001F5F"/>
                </a:solidFill>
                <a:latin typeface="Carlito"/>
                <a:cs typeface="Carlito"/>
              </a:rPr>
              <a:t>ODD </a:t>
            </a:r>
            <a:r>
              <a:rPr sz="1600" b="1" spc="-10" dirty="0">
                <a:solidFill>
                  <a:srgbClr val="001F5F"/>
                </a:solidFill>
                <a:latin typeface="Carlito"/>
                <a:cs typeface="Carlito"/>
              </a:rPr>
              <a:t>et </a:t>
            </a:r>
            <a:r>
              <a:rPr sz="1600" b="1" dirty="0">
                <a:solidFill>
                  <a:srgbClr val="001F5F"/>
                </a:solidFill>
                <a:latin typeface="Carlito"/>
                <a:cs typeface="Carlito"/>
              </a:rPr>
              <a:t>de </a:t>
            </a:r>
            <a:r>
              <a:rPr sz="1600" b="1" spc="-5" dirty="0">
                <a:solidFill>
                  <a:srgbClr val="001F5F"/>
                </a:solidFill>
                <a:latin typeface="Carlito"/>
                <a:cs typeface="Carlito"/>
              </a:rPr>
              <a:t>la </a:t>
            </a:r>
            <a:r>
              <a:rPr sz="1600" b="1" spc="-10" dirty="0">
                <a:solidFill>
                  <a:srgbClr val="001F5F"/>
                </a:solidFill>
                <a:latin typeface="Carlito"/>
                <a:cs typeface="Carlito"/>
              </a:rPr>
              <a:t>préparation </a:t>
            </a:r>
            <a:r>
              <a:rPr sz="1600" b="1" spc="-5" dirty="0">
                <a:solidFill>
                  <a:srgbClr val="001F5F"/>
                </a:solidFill>
                <a:latin typeface="Carlito"/>
                <a:cs typeface="Carlito"/>
              </a:rPr>
              <a:t>du Rapport </a:t>
            </a:r>
            <a:r>
              <a:rPr sz="1600" b="1" dirty="0">
                <a:solidFill>
                  <a:srgbClr val="001F5F"/>
                </a:solidFill>
                <a:latin typeface="Carlito"/>
                <a:cs typeface="Carlito"/>
              </a:rPr>
              <a:t>de </a:t>
            </a:r>
            <a:r>
              <a:rPr sz="1600" b="1" spc="-155" dirty="0">
                <a:solidFill>
                  <a:srgbClr val="001F5F"/>
                </a:solidFill>
                <a:latin typeface="Arial"/>
                <a:cs typeface="Arial"/>
              </a:rPr>
              <a:t>l’Examen </a:t>
            </a:r>
            <a:r>
              <a:rPr sz="1600" b="1" spc="-10" dirty="0">
                <a:solidFill>
                  <a:srgbClr val="001F5F"/>
                </a:solidFill>
                <a:latin typeface="Carlito"/>
                <a:cs typeface="Carlito"/>
              </a:rPr>
              <a:t>National </a:t>
            </a:r>
            <a:r>
              <a:rPr sz="1600" b="1" spc="-20" dirty="0">
                <a:solidFill>
                  <a:srgbClr val="001F5F"/>
                </a:solidFill>
                <a:latin typeface="Carlito"/>
                <a:cs typeface="Carlito"/>
              </a:rPr>
              <a:t>Volontaire </a:t>
            </a:r>
            <a:r>
              <a:rPr sz="1600" b="1" dirty="0">
                <a:solidFill>
                  <a:srgbClr val="001F5F"/>
                </a:solidFill>
                <a:latin typeface="Carlito"/>
                <a:cs typeface="Carlito"/>
              </a:rPr>
              <a:t>de </a:t>
            </a:r>
            <a:r>
              <a:rPr sz="1600" b="1" spc="-5" dirty="0">
                <a:solidFill>
                  <a:srgbClr val="001F5F"/>
                </a:solidFill>
                <a:latin typeface="Carlito"/>
                <a:cs typeface="Carlito"/>
              </a:rPr>
              <a:t>République </a:t>
            </a:r>
            <a:r>
              <a:rPr sz="1600" b="1" dirty="0">
                <a:solidFill>
                  <a:srgbClr val="001F5F"/>
                </a:solidFill>
                <a:latin typeface="Carlito"/>
                <a:cs typeface="Carlito"/>
              </a:rPr>
              <a:t>de </a:t>
            </a:r>
            <a:r>
              <a:rPr sz="1600" b="1" spc="-5" dirty="0">
                <a:solidFill>
                  <a:srgbClr val="001F5F"/>
                </a:solidFill>
                <a:latin typeface="Carlito"/>
                <a:cs typeface="Carlito"/>
              </a:rPr>
              <a:t>Djibouti  </a:t>
            </a:r>
            <a:r>
              <a:rPr sz="1600" b="1" dirty="0">
                <a:solidFill>
                  <a:srgbClr val="001F5F"/>
                </a:solidFill>
                <a:latin typeface="Carlito"/>
                <a:cs typeface="Carlito"/>
              </a:rPr>
              <a:t>pour </a:t>
            </a:r>
            <a:r>
              <a:rPr sz="1600" b="1" spc="-5" dirty="0">
                <a:solidFill>
                  <a:srgbClr val="001F5F"/>
                </a:solidFill>
                <a:latin typeface="Carlito"/>
                <a:cs typeface="Carlito"/>
              </a:rPr>
              <a:t>le Forum </a:t>
            </a:r>
            <a:r>
              <a:rPr sz="1600" b="1" spc="-10" dirty="0">
                <a:solidFill>
                  <a:srgbClr val="001F5F"/>
                </a:solidFill>
                <a:latin typeface="Carlito"/>
                <a:cs typeface="Carlito"/>
              </a:rPr>
              <a:t>Politique </a:t>
            </a:r>
            <a:r>
              <a:rPr sz="1600" b="1" spc="-5" dirty="0">
                <a:solidFill>
                  <a:srgbClr val="001F5F"/>
                </a:solidFill>
                <a:latin typeface="Carlito"/>
                <a:cs typeface="Carlito"/>
              </a:rPr>
              <a:t>de Haut Niveau (FPHN) </a:t>
            </a:r>
            <a:r>
              <a:rPr sz="1600" b="1" dirty="0">
                <a:solidFill>
                  <a:srgbClr val="001F5F"/>
                </a:solidFill>
                <a:latin typeface="Carlito"/>
                <a:cs typeface="Carlito"/>
              </a:rPr>
              <a:t>de </a:t>
            </a:r>
            <a:r>
              <a:rPr sz="1600" b="1" spc="-5" dirty="0">
                <a:solidFill>
                  <a:srgbClr val="001F5F"/>
                </a:solidFill>
                <a:latin typeface="Carlito"/>
                <a:cs typeface="Carlito"/>
              </a:rPr>
              <a:t>la Commission </a:t>
            </a:r>
            <a:r>
              <a:rPr sz="1600" b="1" dirty="0">
                <a:solidFill>
                  <a:srgbClr val="001F5F"/>
                </a:solidFill>
                <a:latin typeface="Carlito"/>
                <a:cs typeface="Carlito"/>
              </a:rPr>
              <a:t>des </a:t>
            </a:r>
            <a:r>
              <a:rPr sz="1600" b="1" spc="-10" dirty="0">
                <a:solidFill>
                  <a:srgbClr val="001F5F"/>
                </a:solidFill>
                <a:latin typeface="Carlito"/>
                <a:cs typeface="Carlito"/>
              </a:rPr>
              <a:t>Nations </a:t>
            </a:r>
            <a:r>
              <a:rPr sz="1600" b="1" spc="-5" dirty="0">
                <a:solidFill>
                  <a:srgbClr val="001F5F"/>
                </a:solidFill>
                <a:latin typeface="Carlito"/>
                <a:cs typeface="Carlito"/>
              </a:rPr>
              <a:t>Unies pour </a:t>
            </a:r>
            <a:r>
              <a:rPr sz="1600" b="1" spc="-15" dirty="0">
                <a:solidFill>
                  <a:srgbClr val="001F5F"/>
                </a:solidFill>
                <a:latin typeface="Carlito"/>
                <a:cs typeface="Carlito"/>
              </a:rPr>
              <a:t>le  </a:t>
            </a:r>
            <a:r>
              <a:rPr sz="1600" b="1" spc="-10" dirty="0">
                <a:solidFill>
                  <a:srgbClr val="001F5F"/>
                </a:solidFill>
                <a:latin typeface="Carlito"/>
                <a:cs typeface="Carlito"/>
              </a:rPr>
              <a:t>Développement Durable </a:t>
            </a:r>
            <a:r>
              <a:rPr sz="1600" b="1" dirty="0">
                <a:solidFill>
                  <a:srgbClr val="001F5F"/>
                </a:solidFill>
                <a:latin typeface="Carlito"/>
                <a:cs typeface="Carlito"/>
              </a:rPr>
              <a:t>», </a:t>
            </a:r>
            <a:r>
              <a:rPr sz="1600" b="1" spc="-10" dirty="0">
                <a:solidFill>
                  <a:srgbClr val="001F5F"/>
                </a:solidFill>
                <a:latin typeface="Carlito"/>
                <a:cs typeface="Carlito"/>
              </a:rPr>
              <a:t>est présenté et </a:t>
            </a:r>
            <a:r>
              <a:rPr sz="1600" b="1" spc="-5" dirty="0">
                <a:solidFill>
                  <a:srgbClr val="001F5F"/>
                </a:solidFill>
                <a:latin typeface="Carlito"/>
                <a:cs typeface="Carlito"/>
              </a:rPr>
              <a:t>validé </a:t>
            </a:r>
            <a:r>
              <a:rPr sz="1600" b="1" dirty="0">
                <a:solidFill>
                  <a:srgbClr val="001F5F"/>
                </a:solidFill>
                <a:latin typeface="Carlito"/>
                <a:cs typeface="Carlito"/>
              </a:rPr>
              <a:t>par </a:t>
            </a:r>
            <a:r>
              <a:rPr sz="1600" b="1" spc="-5" dirty="0">
                <a:solidFill>
                  <a:srgbClr val="001F5F"/>
                </a:solidFill>
                <a:latin typeface="Carlito"/>
                <a:cs typeface="Carlito"/>
              </a:rPr>
              <a:t>le </a:t>
            </a:r>
            <a:r>
              <a:rPr sz="1600" b="1" spc="-10" dirty="0">
                <a:solidFill>
                  <a:srgbClr val="001F5F"/>
                </a:solidFill>
                <a:latin typeface="Carlito"/>
                <a:cs typeface="Carlito"/>
              </a:rPr>
              <a:t>Comité </a:t>
            </a:r>
            <a:r>
              <a:rPr sz="1600" b="1" dirty="0">
                <a:solidFill>
                  <a:srgbClr val="001F5F"/>
                </a:solidFill>
                <a:latin typeface="Carlito"/>
                <a:cs typeface="Carlito"/>
              </a:rPr>
              <a:t>de</a:t>
            </a:r>
            <a:r>
              <a:rPr sz="1600" b="1" spc="5" dirty="0">
                <a:solidFill>
                  <a:srgbClr val="001F5F"/>
                </a:solidFill>
                <a:latin typeface="Carlito"/>
                <a:cs typeface="Carlito"/>
              </a:rPr>
              <a:t> </a:t>
            </a:r>
            <a:r>
              <a:rPr sz="1600" b="1" spc="-5" dirty="0">
                <a:solidFill>
                  <a:srgbClr val="001F5F"/>
                </a:solidFill>
                <a:latin typeface="Carlito"/>
                <a:cs typeface="Carlito"/>
              </a:rPr>
              <a:t>pilotage.</a:t>
            </a:r>
            <a:endParaRPr sz="1600" dirty="0">
              <a:latin typeface="Carlito"/>
              <a:cs typeface="Carli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02384" y="176606"/>
            <a:ext cx="9587230" cy="1137940"/>
          </a:xfrm>
          <a:prstGeom prst="rect">
            <a:avLst/>
          </a:prstGeom>
        </p:spPr>
        <p:txBody>
          <a:bodyPr vert="horz" wrap="square" lIns="0" tIns="12065" rIns="0" bIns="0" rtlCol="0">
            <a:spAutoFit/>
          </a:bodyPr>
          <a:lstStyle/>
          <a:p>
            <a:pPr marL="2540" algn="l">
              <a:lnSpc>
                <a:spcPts val="4560"/>
              </a:lnSpc>
              <a:spcBef>
                <a:spcPts val="95"/>
              </a:spcBef>
            </a:pPr>
            <a:r>
              <a:rPr lang="fr-FR" spc="-470" dirty="0">
                <a:solidFill>
                  <a:schemeClr val="tx2">
                    <a:lumMod val="60000"/>
                    <a:lumOff val="40000"/>
                  </a:schemeClr>
                </a:solidFill>
              </a:rPr>
              <a:t>4</a:t>
            </a:r>
            <a:r>
              <a:rPr lang="fr-FR" sz="3200" spc="-470" dirty="0">
                <a:solidFill>
                  <a:schemeClr val="tx2">
                    <a:lumMod val="60000"/>
                    <a:lumOff val="40000"/>
                  </a:schemeClr>
                </a:solidFill>
              </a:rPr>
              <a:t>.  MÉCANISME   </a:t>
            </a:r>
            <a:r>
              <a:rPr lang="fr-FR" sz="3200" spc="-459" dirty="0">
                <a:solidFill>
                  <a:schemeClr val="tx2">
                    <a:lumMod val="60000"/>
                    <a:lumOff val="40000"/>
                  </a:schemeClr>
                </a:solidFill>
              </a:rPr>
              <a:t>INSTITUTIONNEL   </a:t>
            </a:r>
            <a:r>
              <a:rPr lang="fr-FR" sz="3200" spc="-610" dirty="0">
                <a:solidFill>
                  <a:schemeClr val="tx2">
                    <a:lumMod val="60000"/>
                    <a:lumOff val="40000"/>
                  </a:schemeClr>
                </a:solidFill>
              </a:rPr>
              <a:t>DE  </a:t>
            </a:r>
            <a:r>
              <a:rPr lang="fr-FR" sz="3200" spc="-475" dirty="0">
                <a:solidFill>
                  <a:schemeClr val="tx2">
                    <a:lumMod val="60000"/>
                    <a:lumOff val="40000"/>
                  </a:schemeClr>
                </a:solidFill>
              </a:rPr>
              <a:t> </a:t>
            </a:r>
            <a:r>
              <a:rPr lang="fr-FR" sz="3200" spc="-620" dirty="0">
                <a:solidFill>
                  <a:schemeClr val="tx2">
                    <a:lumMod val="60000"/>
                    <a:lumOff val="40000"/>
                  </a:schemeClr>
                </a:solidFill>
              </a:rPr>
              <a:t>PRÉPARATION</a:t>
            </a:r>
            <a:br>
              <a:rPr lang="fr-FR" sz="3200" spc="-620" dirty="0">
                <a:solidFill>
                  <a:schemeClr val="tx2">
                    <a:lumMod val="60000"/>
                    <a:lumOff val="40000"/>
                  </a:schemeClr>
                </a:solidFill>
              </a:rPr>
            </a:br>
            <a:r>
              <a:rPr lang="fr-FR" sz="3200" spc="-610" dirty="0">
                <a:solidFill>
                  <a:schemeClr val="tx2">
                    <a:lumMod val="60000"/>
                    <a:lumOff val="40000"/>
                  </a:schemeClr>
                </a:solidFill>
              </a:rPr>
              <a:t>DE    </a:t>
            </a:r>
            <a:r>
              <a:rPr lang="fr-FR" sz="3200" spc="-475" dirty="0">
                <a:solidFill>
                  <a:schemeClr val="tx2">
                    <a:lumMod val="60000"/>
                    <a:lumOff val="40000"/>
                  </a:schemeClr>
                </a:solidFill>
              </a:rPr>
              <a:t>L’ENV   </a:t>
            </a:r>
            <a:r>
              <a:rPr lang="fr-FR" sz="3200" spc="-680" dirty="0">
                <a:solidFill>
                  <a:schemeClr val="tx2">
                    <a:lumMod val="60000"/>
                    <a:lumOff val="40000"/>
                  </a:schemeClr>
                </a:solidFill>
              </a:rPr>
              <a:t>SUR    </a:t>
            </a:r>
            <a:r>
              <a:rPr lang="fr-FR" sz="3200" spc="-735" dirty="0">
                <a:solidFill>
                  <a:schemeClr val="tx2">
                    <a:lumMod val="60000"/>
                    <a:lumOff val="40000"/>
                  </a:schemeClr>
                </a:solidFill>
              </a:rPr>
              <a:t>LES     </a:t>
            </a:r>
            <a:r>
              <a:rPr lang="fr-FR" sz="3200" spc="-500" dirty="0">
                <a:solidFill>
                  <a:schemeClr val="tx2">
                    <a:lumMod val="60000"/>
                    <a:lumOff val="40000"/>
                  </a:schemeClr>
                </a:solidFill>
              </a:rPr>
              <a:t>ODD  </a:t>
            </a:r>
            <a:endParaRPr sz="3200" spc="-135" dirty="0">
              <a:solidFill>
                <a:schemeClr val="tx2">
                  <a:lumMod val="60000"/>
                  <a:lumOff val="40000"/>
                </a:schemeClr>
              </a:solidFill>
            </a:endParaRPr>
          </a:p>
        </p:txBody>
      </p:sp>
      <p:sp>
        <p:nvSpPr>
          <p:cNvPr id="3" name="object 3"/>
          <p:cNvSpPr txBox="1">
            <a:spLocks noGrp="1"/>
          </p:cNvSpPr>
          <p:nvPr>
            <p:ph type="body" idx="1"/>
          </p:nvPr>
        </p:nvSpPr>
        <p:spPr>
          <a:xfrm>
            <a:off x="420877" y="1770659"/>
            <a:ext cx="11350244" cy="3655873"/>
          </a:xfrm>
          <a:prstGeom prst="rect">
            <a:avLst/>
          </a:prstGeom>
        </p:spPr>
        <p:txBody>
          <a:bodyPr vert="horz" wrap="square" lIns="0" tIns="12700" rIns="0" bIns="0" rtlCol="0">
            <a:spAutoFit/>
          </a:bodyPr>
          <a:lstStyle/>
          <a:p>
            <a:pPr marL="40640" marR="31115">
              <a:lnSpc>
                <a:spcPct val="106800"/>
              </a:lnSpc>
              <a:spcBef>
                <a:spcPts val="100"/>
              </a:spcBef>
            </a:pPr>
            <a:r>
              <a:rPr sz="1800" spc="-10" dirty="0"/>
              <a:t>Mobilisation </a:t>
            </a:r>
            <a:r>
              <a:rPr sz="1800" spc="-5" dirty="0"/>
              <a:t>de </a:t>
            </a:r>
            <a:r>
              <a:rPr sz="1800" spc="-10" dirty="0"/>
              <a:t>ressources techniques </a:t>
            </a:r>
            <a:r>
              <a:rPr sz="1800" spc="-15" dirty="0"/>
              <a:t>et </a:t>
            </a:r>
            <a:r>
              <a:rPr sz="1800" spc="-5" dirty="0"/>
              <a:t>financières pour </a:t>
            </a:r>
            <a:r>
              <a:rPr sz="1800" dirty="0"/>
              <a:t>la </a:t>
            </a:r>
            <a:r>
              <a:rPr sz="1800" spc="-15" dirty="0"/>
              <a:t>préparation </a:t>
            </a:r>
            <a:r>
              <a:rPr sz="1800" spc="-10" dirty="0"/>
              <a:t>du  </a:t>
            </a:r>
            <a:r>
              <a:rPr sz="1800" spc="5" dirty="0"/>
              <a:t>1</a:t>
            </a:r>
            <a:r>
              <a:rPr sz="1800" spc="7" baseline="25525" dirty="0"/>
              <a:t>er </a:t>
            </a:r>
            <a:r>
              <a:rPr sz="1800" spc="-5" dirty="0"/>
              <a:t>ENV sur les ODD à Djibouti</a:t>
            </a:r>
            <a:r>
              <a:rPr sz="1800" spc="-170" dirty="0"/>
              <a:t> </a:t>
            </a:r>
            <a:r>
              <a:rPr sz="1800" spc="-5" dirty="0"/>
              <a:t>:</a:t>
            </a:r>
            <a:endParaRPr sz="1800" dirty="0"/>
          </a:p>
          <a:p>
            <a:pPr marL="726440" marR="31750" indent="-228600">
              <a:lnSpc>
                <a:spcPct val="107200"/>
              </a:lnSpc>
              <a:spcBef>
                <a:spcPts val="1345"/>
              </a:spcBef>
              <a:buSzPct val="95833"/>
              <a:buFont typeface="Wingdings"/>
              <a:buChar char=""/>
              <a:tabLst>
                <a:tab pos="738505" algn="l"/>
              </a:tabLst>
            </a:pPr>
            <a:r>
              <a:rPr sz="1800" spc="-10" dirty="0"/>
              <a:t>Organisation </a:t>
            </a:r>
            <a:r>
              <a:rPr sz="1800" spc="-155" dirty="0">
                <a:latin typeface="Arial"/>
                <a:cs typeface="Arial"/>
              </a:rPr>
              <a:t>d’une </a:t>
            </a:r>
            <a:r>
              <a:rPr sz="1800" spc="-10" dirty="0"/>
              <a:t>importante réunion </a:t>
            </a:r>
            <a:r>
              <a:rPr sz="1800" spc="-15" dirty="0"/>
              <a:t>avec </a:t>
            </a:r>
            <a:r>
              <a:rPr sz="1800" spc="-5" dirty="0"/>
              <a:t>le </a:t>
            </a:r>
            <a:r>
              <a:rPr sz="1800" spc="-10" dirty="0"/>
              <a:t>Bureau </a:t>
            </a:r>
            <a:r>
              <a:rPr sz="1800" spc="-5" dirty="0"/>
              <a:t>de </a:t>
            </a:r>
            <a:r>
              <a:rPr sz="1800" spc="-10" dirty="0"/>
              <a:t>Coordination </a:t>
            </a:r>
            <a:r>
              <a:rPr sz="1800" spc="-5" dirty="0"/>
              <a:t>du </a:t>
            </a:r>
            <a:r>
              <a:rPr sz="1800" spc="-15" dirty="0"/>
              <a:t>système  </a:t>
            </a:r>
            <a:r>
              <a:rPr sz="1800" spc="-5" dirty="0"/>
              <a:t>de Nations </a:t>
            </a:r>
            <a:r>
              <a:rPr sz="1800" dirty="0"/>
              <a:t>Unies </a:t>
            </a:r>
            <a:r>
              <a:rPr sz="1800" spc="-5" dirty="0"/>
              <a:t>et </a:t>
            </a:r>
            <a:r>
              <a:rPr sz="1800" dirty="0"/>
              <a:t>les </a:t>
            </a:r>
            <a:r>
              <a:rPr sz="1800" spc="-10" dirty="0"/>
              <a:t>partenaires </a:t>
            </a:r>
            <a:r>
              <a:rPr sz="1800" spc="-5" dirty="0"/>
              <a:t>du </a:t>
            </a:r>
            <a:r>
              <a:rPr sz="1800" spc="-10" dirty="0"/>
              <a:t>développement présent </a:t>
            </a:r>
            <a:r>
              <a:rPr sz="1800" spc="-5" dirty="0"/>
              <a:t>dans le</a:t>
            </a:r>
            <a:r>
              <a:rPr sz="1800" spc="75" dirty="0"/>
              <a:t> </a:t>
            </a:r>
            <a:r>
              <a:rPr sz="1800" spc="-15" dirty="0"/>
              <a:t>pays.</a:t>
            </a:r>
            <a:endParaRPr sz="1800" dirty="0">
              <a:latin typeface="Arial"/>
              <a:cs typeface="Arial"/>
            </a:endParaRPr>
          </a:p>
          <a:p>
            <a:pPr marL="726440" marR="32384" indent="-228600">
              <a:lnSpc>
                <a:spcPct val="107100"/>
              </a:lnSpc>
              <a:spcBef>
                <a:spcPts val="1295"/>
              </a:spcBef>
              <a:buSzPct val="95833"/>
              <a:buFont typeface="Wingdings"/>
              <a:buChar char=""/>
              <a:tabLst>
                <a:tab pos="738505" algn="l"/>
                <a:tab pos="1227455" algn="l"/>
                <a:tab pos="2244090" algn="l"/>
                <a:tab pos="2689860" algn="l"/>
                <a:tab pos="4312920" algn="l"/>
                <a:tab pos="4757420" algn="l"/>
                <a:tab pos="5847715" algn="l"/>
                <a:tab pos="6384290" algn="l"/>
                <a:tab pos="7628255" algn="l"/>
                <a:tab pos="8014970" algn="l"/>
                <a:tab pos="8900795" algn="l"/>
                <a:tab pos="9598660" algn="l"/>
                <a:tab pos="9955530" algn="l"/>
                <a:tab pos="10989945" algn="l"/>
              </a:tabLst>
            </a:pPr>
            <a:r>
              <a:rPr sz="1800" spc="5" dirty="0"/>
              <a:t>U</a:t>
            </a:r>
            <a:r>
              <a:rPr sz="1800" dirty="0"/>
              <a:t>n	b</a:t>
            </a:r>
            <a:r>
              <a:rPr sz="1800" spc="-10" dirty="0"/>
              <a:t>u</a:t>
            </a:r>
            <a:r>
              <a:rPr sz="1800" dirty="0"/>
              <a:t>d</a:t>
            </a:r>
            <a:r>
              <a:rPr sz="1800" spc="-30" dirty="0"/>
              <a:t>g</a:t>
            </a:r>
            <a:r>
              <a:rPr sz="1800" spc="-10" dirty="0"/>
              <a:t>e</a:t>
            </a:r>
            <a:r>
              <a:rPr sz="1800" dirty="0"/>
              <a:t>t	</a:t>
            </a:r>
            <a:r>
              <a:rPr sz="1800" spc="-5" dirty="0"/>
              <a:t>d</a:t>
            </a:r>
            <a:r>
              <a:rPr sz="1800" dirty="0"/>
              <a:t>e	p</a:t>
            </a:r>
            <a:r>
              <a:rPr sz="1800" spc="-30" dirty="0"/>
              <a:t>r</a:t>
            </a:r>
            <a:r>
              <a:rPr sz="1800" spc="-5" dirty="0"/>
              <a:t>épa</a:t>
            </a:r>
            <a:r>
              <a:rPr sz="1800" spc="-50" dirty="0"/>
              <a:t>r</a:t>
            </a:r>
            <a:r>
              <a:rPr sz="1800" spc="-25" dirty="0"/>
              <a:t>a</a:t>
            </a:r>
            <a:r>
              <a:rPr sz="1800" dirty="0"/>
              <a:t>ti</a:t>
            </a:r>
            <a:r>
              <a:rPr sz="1800" spc="5" dirty="0"/>
              <a:t>o</a:t>
            </a:r>
            <a:r>
              <a:rPr sz="1800" dirty="0"/>
              <a:t>n	</a:t>
            </a:r>
            <a:r>
              <a:rPr sz="1800" spc="-5" dirty="0"/>
              <a:t>d</a:t>
            </a:r>
            <a:r>
              <a:rPr sz="1800" dirty="0"/>
              <a:t>e	</a:t>
            </a:r>
            <a:r>
              <a:rPr sz="1800" spc="-130" dirty="0">
                <a:latin typeface="Arial"/>
                <a:cs typeface="Arial"/>
              </a:rPr>
              <a:t>l’</a:t>
            </a:r>
            <a:r>
              <a:rPr sz="1800" spc="-300" dirty="0">
                <a:latin typeface="Arial"/>
                <a:cs typeface="Arial"/>
              </a:rPr>
              <a:t>E</a:t>
            </a:r>
            <a:r>
              <a:rPr sz="1800" spc="-170" dirty="0">
                <a:latin typeface="Arial"/>
                <a:cs typeface="Arial"/>
              </a:rPr>
              <a:t>NV</a:t>
            </a:r>
            <a:r>
              <a:rPr sz="1800" spc="325" dirty="0">
                <a:latin typeface="Arial"/>
                <a:cs typeface="Arial"/>
              </a:rPr>
              <a:t> </a:t>
            </a:r>
            <a:r>
              <a:rPr sz="1800" dirty="0"/>
              <a:t>a	</a:t>
            </a:r>
            <a:r>
              <a:rPr sz="1800" spc="-10" dirty="0"/>
              <a:t>é</a:t>
            </a:r>
            <a:r>
              <a:rPr sz="1800" spc="-30" dirty="0"/>
              <a:t>t</a:t>
            </a:r>
            <a:r>
              <a:rPr sz="1800" dirty="0"/>
              <a:t>é	p</a:t>
            </a:r>
            <a:r>
              <a:rPr sz="1800" spc="-30" dirty="0"/>
              <a:t>r</a:t>
            </a:r>
            <a:r>
              <a:rPr sz="1800" spc="10" dirty="0"/>
              <a:t>é</a:t>
            </a:r>
            <a:r>
              <a:rPr sz="1800" dirty="0"/>
              <a:t>se</a:t>
            </a:r>
            <a:r>
              <a:rPr sz="1800" spc="-25" dirty="0"/>
              <a:t>n</a:t>
            </a:r>
            <a:r>
              <a:rPr sz="1800" spc="-30" dirty="0"/>
              <a:t>t</a:t>
            </a:r>
            <a:r>
              <a:rPr sz="1800" dirty="0"/>
              <a:t>é	et	</a:t>
            </a:r>
            <a:r>
              <a:rPr sz="1800" spc="-35" dirty="0"/>
              <a:t>v</a:t>
            </a:r>
            <a:r>
              <a:rPr sz="1800" dirty="0"/>
              <a:t>ali</a:t>
            </a:r>
            <a:r>
              <a:rPr sz="1800" spc="-10" dirty="0"/>
              <a:t>d</a:t>
            </a:r>
            <a:r>
              <a:rPr sz="1800" dirty="0"/>
              <a:t>é	</a:t>
            </a:r>
            <a:r>
              <a:rPr sz="1800" spc="-35" dirty="0"/>
              <a:t>a</a:t>
            </a:r>
            <a:r>
              <a:rPr sz="1800" spc="-20" dirty="0"/>
              <a:t>v</a:t>
            </a:r>
            <a:r>
              <a:rPr sz="1800" spc="-5" dirty="0"/>
              <a:t>e</a:t>
            </a:r>
            <a:r>
              <a:rPr sz="1800" dirty="0"/>
              <a:t>c	</a:t>
            </a:r>
            <a:r>
              <a:rPr sz="1800" spc="-5" dirty="0"/>
              <a:t>l</a:t>
            </a:r>
            <a:r>
              <a:rPr sz="1800" dirty="0"/>
              <a:t>e	B</a:t>
            </a:r>
            <a:r>
              <a:rPr sz="1800" spc="-10" dirty="0"/>
              <a:t>u</a:t>
            </a:r>
            <a:r>
              <a:rPr sz="1800" spc="-30" dirty="0"/>
              <a:t>r</a:t>
            </a:r>
            <a:r>
              <a:rPr sz="1800" spc="-5" dirty="0"/>
              <a:t>e</a:t>
            </a:r>
            <a:r>
              <a:rPr sz="1800" dirty="0"/>
              <a:t>au	</a:t>
            </a:r>
            <a:r>
              <a:rPr sz="1800" spc="5" dirty="0"/>
              <a:t>de  </a:t>
            </a:r>
            <a:r>
              <a:rPr sz="1800" spc="-10" dirty="0"/>
              <a:t>Coordination </a:t>
            </a:r>
            <a:r>
              <a:rPr sz="1800" spc="-5" dirty="0"/>
              <a:t>du </a:t>
            </a:r>
            <a:r>
              <a:rPr sz="1800" spc="-15" dirty="0"/>
              <a:t>système </a:t>
            </a:r>
            <a:r>
              <a:rPr sz="1800" dirty="0"/>
              <a:t>des </a:t>
            </a:r>
            <a:r>
              <a:rPr sz="1800" spc="-5" dirty="0"/>
              <a:t>Nations </a:t>
            </a:r>
            <a:r>
              <a:rPr sz="1800" dirty="0"/>
              <a:t>Unies </a:t>
            </a:r>
            <a:r>
              <a:rPr sz="1800" spc="-5" dirty="0"/>
              <a:t>et </a:t>
            </a:r>
            <a:r>
              <a:rPr sz="1800" dirty="0"/>
              <a:t>les </a:t>
            </a:r>
            <a:r>
              <a:rPr sz="1800" spc="-10" dirty="0"/>
              <a:t>autres</a:t>
            </a:r>
            <a:r>
              <a:rPr sz="1800" spc="10" dirty="0"/>
              <a:t> </a:t>
            </a:r>
            <a:r>
              <a:rPr sz="1800" spc="-10" dirty="0"/>
              <a:t>partenaires.</a:t>
            </a:r>
            <a:endParaRPr sz="1800" dirty="0">
              <a:latin typeface="Arial"/>
              <a:cs typeface="Arial"/>
            </a:endParaRPr>
          </a:p>
          <a:p>
            <a:pPr marL="726440" marR="32384" indent="-228600">
              <a:lnSpc>
                <a:spcPct val="107100"/>
              </a:lnSpc>
              <a:spcBef>
                <a:spcPts val="1295"/>
              </a:spcBef>
              <a:buSzPct val="95833"/>
              <a:buFont typeface="Wingdings"/>
              <a:buChar char=""/>
              <a:tabLst>
                <a:tab pos="738505" algn="l"/>
              </a:tabLst>
            </a:pPr>
            <a:r>
              <a:rPr sz="1800" spc="-5" dirty="0"/>
              <a:t>Mobilisation </a:t>
            </a:r>
            <a:r>
              <a:rPr sz="1800" dirty="0"/>
              <a:t>des </a:t>
            </a:r>
            <a:r>
              <a:rPr sz="1800" spc="-10" dirty="0"/>
              <a:t>ressources </a:t>
            </a:r>
            <a:r>
              <a:rPr sz="1800" spc="-5" dirty="0"/>
              <a:t>nationales </a:t>
            </a:r>
            <a:r>
              <a:rPr sz="1800" dirty="0"/>
              <a:t>(SG </a:t>
            </a:r>
            <a:r>
              <a:rPr sz="1800" spc="-5" dirty="0"/>
              <a:t>et </a:t>
            </a:r>
            <a:r>
              <a:rPr sz="1800" spc="-10" dirty="0"/>
              <a:t>Cadres points </a:t>
            </a:r>
            <a:r>
              <a:rPr sz="1800" spc="-5" dirty="0"/>
              <a:t>Focaux sectoriels) </a:t>
            </a:r>
            <a:r>
              <a:rPr sz="1800" dirty="0"/>
              <a:t>par  </a:t>
            </a:r>
            <a:r>
              <a:rPr sz="1800" spc="-5" dirty="0"/>
              <a:t>le </a:t>
            </a:r>
            <a:r>
              <a:rPr sz="1800" spc="-10" dirty="0"/>
              <a:t>Gouvernement </a:t>
            </a:r>
            <a:r>
              <a:rPr sz="1800" spc="-5" dirty="0"/>
              <a:t>de</a:t>
            </a:r>
            <a:r>
              <a:rPr sz="1800" spc="15" dirty="0"/>
              <a:t> </a:t>
            </a:r>
            <a:r>
              <a:rPr sz="1800" spc="-5" dirty="0"/>
              <a:t>Djibouti.</a:t>
            </a:r>
            <a:endParaRPr sz="1800" dirty="0"/>
          </a:p>
          <a:p>
            <a:pPr marL="737870" indent="-240665">
              <a:lnSpc>
                <a:spcPct val="100000"/>
              </a:lnSpc>
              <a:spcBef>
                <a:spcPts val="1500"/>
              </a:spcBef>
              <a:buSzPct val="95833"/>
              <a:buFont typeface="Wingdings"/>
              <a:buChar char=""/>
              <a:tabLst>
                <a:tab pos="738505" algn="l"/>
              </a:tabLst>
            </a:pPr>
            <a:r>
              <a:rPr sz="1800" spc="-5" dirty="0"/>
              <a:t>Mise</a:t>
            </a:r>
            <a:r>
              <a:rPr sz="1800" spc="430" dirty="0"/>
              <a:t> </a:t>
            </a:r>
            <a:r>
              <a:rPr sz="1800" dirty="0"/>
              <a:t>à</a:t>
            </a:r>
            <a:r>
              <a:rPr sz="1800" spc="434" dirty="0"/>
              <a:t> </a:t>
            </a:r>
            <a:r>
              <a:rPr sz="1800" spc="-5" dirty="0"/>
              <a:t>disposition</a:t>
            </a:r>
            <a:r>
              <a:rPr sz="1800" spc="434" dirty="0"/>
              <a:t> </a:t>
            </a:r>
            <a:r>
              <a:rPr sz="1800" spc="-5" dirty="0"/>
              <a:t>de</a:t>
            </a:r>
            <a:r>
              <a:rPr sz="1800" spc="434" dirty="0"/>
              <a:t> </a:t>
            </a:r>
            <a:r>
              <a:rPr sz="1800" spc="-10" dirty="0"/>
              <a:t>locaux</a:t>
            </a:r>
            <a:r>
              <a:rPr sz="1800" spc="430" dirty="0"/>
              <a:t> </a:t>
            </a:r>
            <a:r>
              <a:rPr sz="1800" spc="-5" dirty="0"/>
              <a:t>de</a:t>
            </a:r>
            <a:r>
              <a:rPr sz="1800" spc="425" dirty="0"/>
              <a:t> </a:t>
            </a:r>
            <a:r>
              <a:rPr sz="1800" spc="-20" dirty="0"/>
              <a:t>travail</a:t>
            </a:r>
            <a:r>
              <a:rPr sz="1800" spc="425" dirty="0"/>
              <a:t> </a:t>
            </a:r>
            <a:r>
              <a:rPr sz="1800" dirty="0"/>
              <a:t>pour</a:t>
            </a:r>
            <a:r>
              <a:rPr sz="1800" spc="409" dirty="0"/>
              <a:t> </a:t>
            </a:r>
            <a:r>
              <a:rPr sz="1800" spc="-10" dirty="0"/>
              <a:t>le</a:t>
            </a:r>
            <a:r>
              <a:rPr sz="1800" spc="434" dirty="0"/>
              <a:t> </a:t>
            </a:r>
            <a:r>
              <a:rPr sz="1800" spc="-10" dirty="0"/>
              <a:t>Secrétariat</a:t>
            </a:r>
            <a:r>
              <a:rPr sz="1800" spc="415" dirty="0"/>
              <a:t> </a:t>
            </a:r>
            <a:r>
              <a:rPr sz="1800" dirty="0"/>
              <a:t>ENV</a:t>
            </a:r>
            <a:r>
              <a:rPr sz="1800" spc="430" dirty="0"/>
              <a:t> </a:t>
            </a:r>
            <a:r>
              <a:rPr sz="1800" dirty="0"/>
              <a:t>par</a:t>
            </a:r>
            <a:r>
              <a:rPr sz="1800" spc="430" dirty="0"/>
              <a:t> </a:t>
            </a:r>
            <a:r>
              <a:rPr sz="1800" spc="-10" dirty="0"/>
              <a:t>le</a:t>
            </a:r>
            <a:r>
              <a:rPr sz="1800" spc="434" dirty="0"/>
              <a:t> </a:t>
            </a:r>
            <a:r>
              <a:rPr sz="1800" spc="-10" dirty="0"/>
              <a:t>MAECI,</a:t>
            </a:r>
            <a:r>
              <a:rPr sz="1800" spc="434" dirty="0"/>
              <a:t> </a:t>
            </a:r>
            <a:r>
              <a:rPr sz="1800" dirty="0"/>
              <a:t>à</a:t>
            </a:r>
          </a:p>
          <a:p>
            <a:pPr marL="726440">
              <a:lnSpc>
                <a:spcPct val="100000"/>
              </a:lnSpc>
              <a:spcBef>
                <a:spcPts val="209"/>
              </a:spcBef>
            </a:pPr>
            <a:r>
              <a:rPr sz="1800" spc="-95" dirty="0">
                <a:latin typeface="Arial"/>
                <a:cs typeface="Arial"/>
              </a:rPr>
              <a:t>l’Institut </a:t>
            </a:r>
            <a:r>
              <a:rPr sz="1800" dirty="0"/>
              <a:t>des </a:t>
            </a:r>
            <a:r>
              <a:rPr sz="1800" spc="-10" dirty="0"/>
              <a:t>Études</a:t>
            </a:r>
            <a:r>
              <a:rPr sz="1800" spc="10" dirty="0"/>
              <a:t> </a:t>
            </a:r>
            <a:r>
              <a:rPr sz="1800" spc="-5" dirty="0"/>
              <a:t>diplomatiques.</a:t>
            </a:r>
            <a:endParaRPr sz="1800"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1421</Words>
  <Application>Microsoft Office PowerPoint</Application>
  <PresentationFormat>Widescreen</PresentationFormat>
  <Paragraphs>116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Carlito</vt:lpstr>
      <vt:lpstr>Arial</vt:lpstr>
      <vt:lpstr>Bookman Old Style</vt:lpstr>
      <vt:lpstr>Calibri</vt:lpstr>
      <vt:lpstr>Times New Roman</vt:lpstr>
      <vt:lpstr>Trebuchet MS</vt:lpstr>
      <vt:lpstr>Wingdings</vt:lpstr>
      <vt:lpstr>Office Theme</vt:lpstr>
      <vt:lpstr>PowerPoint Presentation</vt:lpstr>
      <vt:lpstr>SOMMAIRE</vt:lpstr>
      <vt:lpstr>1. AGENDA  2030 POUR  LE  DÉVELOPPEMENT  DURABLE.</vt:lpstr>
      <vt:lpstr>AGENDA  2030 POUR  LE  DÉVELOPPEMENT  DURABLE.</vt:lpstr>
      <vt:lpstr>2.  AGENDA   2063  ET  LES  7  ASPIRATIONS  DE  L’’ UNION   AFRICAINE</vt:lpstr>
      <vt:lpstr>3.          PROCESSUS    DE   PRÉPARATION   DE   L’ ENV   SUR     LE   SUIVI DES     ODD  </vt:lpstr>
      <vt:lpstr>3.   PROCESSUS  DE  PRÉPARATION  DE  L’ENV SUR  LE  SUIVI DES  ODD </vt:lpstr>
      <vt:lpstr>4.  MÉCANISME   INSTITUTIONNEL   DE   PRÉPARATION    DE    L’ ENV   </vt:lpstr>
      <vt:lpstr>4.  MÉCANISME   INSTITUTIONNEL   DE   PRÉPARATION DE    L’ENV   SUR    LES     ODD  </vt:lpstr>
      <vt:lpstr>5.    ETAT    AVANCEMENT   DE    LA    PRÉPARATION  DE    L’ ENV   </vt:lpstr>
      <vt:lpstr>6.  Plan   d’ engagement  et  de  consultation  des  parties prenantes/acteurs  sociaux</vt:lpstr>
      <vt:lpstr>MERCI DE  VOTRE  PATIENCE  Abdou-Razak   A.  Idriss  Secretary General  Ministry of   Economy and   Finances Djibouti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Ilmi Awaleh Elabeh</dc:creator>
  <cp:lastModifiedBy>Benedicte Francoise Niviere</cp:lastModifiedBy>
  <cp:revision>20</cp:revision>
  <dcterms:created xsi:type="dcterms:W3CDTF">2022-03-25T12:32:14Z</dcterms:created>
  <dcterms:modified xsi:type="dcterms:W3CDTF">2022-04-14T16:05:15Z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2022-03-06T00:00:00Z</vt:filetime>
  </property>
  <property fmtid="{D5CDD505-2E9C-101B-9397-08002B2CF9AE}" pid="3" name="Creator">
    <vt:lpwstr>Microsoft® PowerPoint® pour Microsoft 365</vt:lpwstr>
  </property>
  <property fmtid="{D5CDD505-2E9C-101B-9397-08002B2CF9AE}" pid="4" name="LastSaved">
    <vt:filetime>2022-03-25T00:00:00Z</vt:filetime>
  </property>
</Properties>
</file>