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51"/>
  </p:notesMasterIdLst>
  <p:handoutMasterIdLst>
    <p:handoutMasterId r:id="rId52"/>
  </p:handoutMasterIdLst>
  <p:sldIdLst>
    <p:sldId id="258" r:id="rId5"/>
    <p:sldId id="284" r:id="rId6"/>
    <p:sldId id="290" r:id="rId7"/>
    <p:sldId id="285" r:id="rId8"/>
    <p:sldId id="427" r:id="rId9"/>
    <p:sldId id="477" r:id="rId10"/>
    <p:sldId id="441" r:id="rId11"/>
    <p:sldId id="428" r:id="rId12"/>
    <p:sldId id="442" r:id="rId13"/>
    <p:sldId id="301" r:id="rId14"/>
    <p:sldId id="471" r:id="rId15"/>
    <p:sldId id="480" r:id="rId16"/>
    <p:sldId id="472" r:id="rId17"/>
    <p:sldId id="482" r:id="rId18"/>
    <p:sldId id="481" r:id="rId19"/>
    <p:sldId id="483" r:id="rId20"/>
    <p:sldId id="484" r:id="rId21"/>
    <p:sldId id="485" r:id="rId22"/>
    <p:sldId id="486" r:id="rId23"/>
    <p:sldId id="487" r:id="rId24"/>
    <p:sldId id="490" r:id="rId25"/>
    <p:sldId id="473" r:id="rId26"/>
    <p:sldId id="479" r:id="rId27"/>
    <p:sldId id="430" r:id="rId28"/>
    <p:sldId id="287" r:id="rId29"/>
    <p:sldId id="279" r:id="rId30"/>
    <p:sldId id="465" r:id="rId31"/>
    <p:sldId id="315" r:id="rId32"/>
    <p:sldId id="466" r:id="rId33"/>
    <p:sldId id="467" r:id="rId34"/>
    <p:sldId id="468" r:id="rId35"/>
    <p:sldId id="431" r:id="rId36"/>
    <p:sldId id="288" r:id="rId37"/>
    <p:sldId id="293" r:id="rId38"/>
    <p:sldId id="491" r:id="rId39"/>
    <p:sldId id="492" r:id="rId40"/>
    <p:sldId id="493" r:id="rId41"/>
    <p:sldId id="494" r:id="rId42"/>
    <p:sldId id="495" r:id="rId43"/>
    <p:sldId id="496" r:id="rId44"/>
    <p:sldId id="497" r:id="rId45"/>
    <p:sldId id="498" r:id="rId46"/>
    <p:sldId id="286" r:id="rId47"/>
    <p:sldId id="296" r:id="rId48"/>
    <p:sldId id="499" r:id="rId49"/>
    <p:sldId id="475"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D2bjFDVTu9hSAfoccx2dg==" hashData="m/SZhc4jGXJ0voDNE4D/5gjm14c9NZXDLv2ybB1WsALm46btNCVSVy+1RtSvMdQnemJRA6Pir3Wdm/LCBNY1Cg=="/>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EBE9F-506B-2000-ADD9-B5705216FBD8}" v="7" dt="2021-04-15T18:14:39.088"/>
    <p1510:client id="{4E01BAA9-1C0D-724E-878E-2AF85382E789}" v="21" dt="2021-04-15T18:20:23.902"/>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69002"/>
  </p:normalViewPr>
  <p:slideViewPr>
    <p:cSldViewPr snapToGrid="0">
      <p:cViewPr varScale="1">
        <p:scale>
          <a:sx n="95" d="100"/>
          <a:sy n="95" d="100"/>
        </p:scale>
        <p:origin x="2024" y="184"/>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a2b17c9c-a4d3-40bf-bdef-df4363d20581" providerId="ADAL" clId="{0B4A3E0E-F4ED-1443-9439-F3B441D9BC56}"/>
    <pc:docChg chg="custSel modSld modMainMaster">
      <pc:chgData name="Markus Johannes Zock" userId="a2b17c9c-a4d3-40bf-bdef-df4363d20581" providerId="ADAL" clId="{0B4A3E0E-F4ED-1443-9439-F3B441D9BC56}" dt="2020-08-14T08:21:46.668" v="19" actId="207"/>
      <pc:docMkLst>
        <pc:docMk/>
      </pc:docMkLst>
      <pc:sldChg chg="modSp mod modTransition">
        <pc:chgData name="Markus Johannes Zock" userId="a2b17c9c-a4d3-40bf-bdef-df4363d20581" providerId="ADAL" clId="{0B4A3E0E-F4ED-1443-9439-F3B441D9BC56}" dt="2020-08-13T16:01:38.451" v="15"/>
        <pc:sldMkLst>
          <pc:docMk/>
          <pc:sldMk cId="1070562514" sldId="258"/>
        </pc:sldMkLst>
        <pc:spChg chg="mod">
          <ac:chgData name="Markus Johannes Zock" userId="a2b17c9c-a4d3-40bf-bdef-df4363d20581" providerId="ADAL" clId="{0B4A3E0E-F4ED-1443-9439-F3B441D9BC56}" dt="2020-08-13T16:00:00.307" v="3" actId="20577"/>
          <ac:spMkLst>
            <pc:docMk/>
            <pc:sldMk cId="1070562514" sldId="258"/>
            <ac:spMk id="5" creationId="{00000000-0000-0000-0000-000000000000}"/>
          </ac:spMkLst>
        </pc:spChg>
        <pc:spChg chg="mod">
          <ac:chgData name="Markus Johannes Zock" userId="a2b17c9c-a4d3-40bf-bdef-df4363d20581" providerId="ADAL" clId="{0B4A3E0E-F4ED-1443-9439-F3B441D9BC56}" dt="2020-08-13T16:00:09.053" v="7" actId="20577"/>
          <ac:spMkLst>
            <pc:docMk/>
            <pc:sldMk cId="1070562514" sldId="258"/>
            <ac:spMk id="6" creationId="{00000000-0000-0000-0000-000000000000}"/>
          </ac:spMkLst>
        </pc:spChg>
      </pc:sldChg>
      <pc:sldChg chg="modTransition">
        <pc:chgData name="Markus Johannes Zock" userId="a2b17c9c-a4d3-40bf-bdef-df4363d20581" providerId="ADAL" clId="{0B4A3E0E-F4ED-1443-9439-F3B441D9BC56}" dt="2020-08-13T16:01:38.451" v="15"/>
        <pc:sldMkLst>
          <pc:docMk/>
          <pc:sldMk cId="2030010812" sldId="279"/>
        </pc:sldMkLst>
      </pc:sldChg>
      <pc:sldChg chg="addSp delSp modSp mod modTransition">
        <pc:chgData name="Markus Johannes Zock" userId="a2b17c9c-a4d3-40bf-bdef-df4363d20581" providerId="ADAL" clId="{0B4A3E0E-F4ED-1443-9439-F3B441D9BC56}" dt="2020-08-14T08:21:46.668" v="19" actId="207"/>
        <pc:sldMkLst>
          <pc:docMk/>
          <pc:sldMk cId="175723101" sldId="284"/>
        </pc:sldMkLst>
        <pc:spChg chg="del">
          <ac:chgData name="Markus Johannes Zock" userId="a2b17c9c-a4d3-40bf-bdef-df4363d20581" providerId="ADAL" clId="{0B4A3E0E-F4ED-1443-9439-F3B441D9BC56}" dt="2020-08-13T15:59:37.966" v="0" actId="478"/>
          <ac:spMkLst>
            <pc:docMk/>
            <pc:sldMk cId="175723101" sldId="284"/>
            <ac:spMk id="5" creationId="{00000000-0000-0000-0000-000000000000}"/>
          </ac:spMkLst>
        </pc:spChg>
        <pc:graphicFrameChg chg="add mod modGraphic">
          <ac:chgData name="Markus Johannes Zock" userId="a2b17c9c-a4d3-40bf-bdef-df4363d20581" providerId="ADAL" clId="{0B4A3E0E-F4ED-1443-9439-F3B441D9BC56}" dt="2020-08-14T08:21:46.668" v="19" actId="207"/>
          <ac:graphicFrameMkLst>
            <pc:docMk/>
            <pc:sldMk cId="175723101" sldId="284"/>
            <ac:graphicFrameMk id="6" creationId="{213C0064-7F6B-E044-B6AD-2D12345F4F69}"/>
          </ac:graphicFrameMkLst>
        </pc:graphicFrameChg>
        <pc:graphicFrameChg chg="del mod">
          <ac:chgData name="Markus Johannes Zock" userId="a2b17c9c-a4d3-40bf-bdef-df4363d20581" providerId="ADAL" clId="{0B4A3E0E-F4ED-1443-9439-F3B441D9BC56}" dt="2020-08-14T08:21:25.462" v="16" actId="478"/>
          <ac:graphicFrameMkLst>
            <pc:docMk/>
            <pc:sldMk cId="175723101" sldId="284"/>
            <ac:graphicFrameMk id="67" creationId="{00000000-0000-0000-0000-000000000000}"/>
          </ac:graphicFrameMkLst>
        </pc:graphicFrameChg>
      </pc:sldChg>
      <pc:sldChg chg="modTransition modAnim">
        <pc:chgData name="Markus Johannes Zock" userId="a2b17c9c-a4d3-40bf-bdef-df4363d20581" providerId="ADAL" clId="{0B4A3E0E-F4ED-1443-9439-F3B441D9BC56}" dt="2020-08-13T16:01:38.451" v="15"/>
        <pc:sldMkLst>
          <pc:docMk/>
          <pc:sldMk cId="3971173553" sldId="285"/>
        </pc:sldMkLst>
      </pc:sldChg>
      <pc:sldChg chg="modTransition modAnim">
        <pc:chgData name="Markus Johannes Zock" userId="a2b17c9c-a4d3-40bf-bdef-df4363d20581" providerId="ADAL" clId="{0B4A3E0E-F4ED-1443-9439-F3B441D9BC56}" dt="2020-08-13T16:01:38.451" v="15"/>
        <pc:sldMkLst>
          <pc:docMk/>
          <pc:sldMk cId="3459376044" sldId="286"/>
        </pc:sldMkLst>
      </pc:sldChg>
      <pc:sldChg chg="modTransition">
        <pc:chgData name="Markus Johannes Zock" userId="a2b17c9c-a4d3-40bf-bdef-df4363d20581" providerId="ADAL" clId="{0B4A3E0E-F4ED-1443-9439-F3B441D9BC56}" dt="2020-08-13T16:01:38.451" v="15"/>
        <pc:sldMkLst>
          <pc:docMk/>
          <pc:sldMk cId="937704744" sldId="287"/>
        </pc:sldMkLst>
      </pc:sldChg>
      <pc:sldChg chg="modTransition">
        <pc:chgData name="Markus Johannes Zock" userId="a2b17c9c-a4d3-40bf-bdef-df4363d20581" providerId="ADAL" clId="{0B4A3E0E-F4ED-1443-9439-F3B441D9BC56}" dt="2020-08-13T16:01:38.451" v="15"/>
        <pc:sldMkLst>
          <pc:docMk/>
          <pc:sldMk cId="3731749513" sldId="288"/>
        </pc:sldMkLst>
      </pc:sldChg>
      <pc:sldChg chg="modTransition">
        <pc:chgData name="Markus Johannes Zock" userId="a2b17c9c-a4d3-40bf-bdef-df4363d20581" providerId="ADAL" clId="{0B4A3E0E-F4ED-1443-9439-F3B441D9BC56}" dt="2020-08-13T16:01:38.451" v="15"/>
        <pc:sldMkLst>
          <pc:docMk/>
          <pc:sldMk cId="1956330568" sldId="290"/>
        </pc:sldMkLst>
      </pc:sldChg>
      <pc:sldChg chg="modTransition">
        <pc:chgData name="Markus Johannes Zock" userId="a2b17c9c-a4d3-40bf-bdef-df4363d20581" providerId="ADAL" clId="{0B4A3E0E-F4ED-1443-9439-F3B441D9BC56}" dt="2020-08-13T16:01:38.451" v="15"/>
        <pc:sldMkLst>
          <pc:docMk/>
          <pc:sldMk cId="2567559026" sldId="293"/>
        </pc:sldMkLst>
      </pc:sldChg>
      <pc:sldChg chg="modTransition">
        <pc:chgData name="Markus Johannes Zock" userId="a2b17c9c-a4d3-40bf-bdef-df4363d20581" providerId="ADAL" clId="{0B4A3E0E-F4ED-1443-9439-F3B441D9BC56}" dt="2020-08-13T16:01:38.451" v="15"/>
        <pc:sldMkLst>
          <pc:docMk/>
          <pc:sldMk cId="2490911425" sldId="296"/>
        </pc:sldMkLst>
      </pc:sldChg>
      <pc:sldChg chg="modTransition">
        <pc:chgData name="Markus Johannes Zock" userId="a2b17c9c-a4d3-40bf-bdef-df4363d20581" providerId="ADAL" clId="{0B4A3E0E-F4ED-1443-9439-F3B441D9BC56}" dt="2020-08-13T16:01:38.451" v="15"/>
        <pc:sldMkLst>
          <pc:docMk/>
          <pc:sldMk cId="3200556755" sldId="301"/>
        </pc:sldMkLst>
      </pc:sldChg>
      <pc:sldChg chg="modTransition">
        <pc:chgData name="Markus Johannes Zock" userId="a2b17c9c-a4d3-40bf-bdef-df4363d20581" providerId="ADAL" clId="{0B4A3E0E-F4ED-1443-9439-F3B441D9BC56}" dt="2020-08-13T16:01:38.451" v="15"/>
        <pc:sldMkLst>
          <pc:docMk/>
          <pc:sldMk cId="2423717736" sldId="315"/>
        </pc:sldMkLst>
      </pc:sldChg>
      <pc:sldChg chg="modTransition">
        <pc:chgData name="Markus Johannes Zock" userId="a2b17c9c-a4d3-40bf-bdef-df4363d20581" providerId="ADAL" clId="{0B4A3E0E-F4ED-1443-9439-F3B441D9BC56}" dt="2020-08-13T16:01:38.451" v="15"/>
        <pc:sldMkLst>
          <pc:docMk/>
          <pc:sldMk cId="3500052019" sldId="427"/>
        </pc:sldMkLst>
      </pc:sldChg>
      <pc:sldChg chg="modTransition">
        <pc:chgData name="Markus Johannes Zock" userId="a2b17c9c-a4d3-40bf-bdef-df4363d20581" providerId="ADAL" clId="{0B4A3E0E-F4ED-1443-9439-F3B441D9BC56}" dt="2020-08-13T16:01:38.451" v="15"/>
        <pc:sldMkLst>
          <pc:docMk/>
          <pc:sldMk cId="3086519086" sldId="428"/>
        </pc:sldMkLst>
      </pc:sldChg>
      <pc:sldChg chg="modTransition">
        <pc:chgData name="Markus Johannes Zock" userId="a2b17c9c-a4d3-40bf-bdef-df4363d20581" providerId="ADAL" clId="{0B4A3E0E-F4ED-1443-9439-F3B441D9BC56}" dt="2020-08-13T16:01:38.451" v="15"/>
        <pc:sldMkLst>
          <pc:docMk/>
          <pc:sldMk cId="2823643503" sldId="430"/>
        </pc:sldMkLst>
      </pc:sldChg>
      <pc:sldChg chg="modTransition">
        <pc:chgData name="Markus Johannes Zock" userId="a2b17c9c-a4d3-40bf-bdef-df4363d20581" providerId="ADAL" clId="{0B4A3E0E-F4ED-1443-9439-F3B441D9BC56}" dt="2020-08-13T16:01:38.451" v="15"/>
        <pc:sldMkLst>
          <pc:docMk/>
          <pc:sldMk cId="3157635333" sldId="431"/>
        </pc:sldMkLst>
      </pc:sldChg>
      <pc:sldChg chg="modTransition">
        <pc:chgData name="Markus Johannes Zock" userId="a2b17c9c-a4d3-40bf-bdef-df4363d20581" providerId="ADAL" clId="{0B4A3E0E-F4ED-1443-9439-F3B441D9BC56}" dt="2020-08-13T16:01:38.451" v="15"/>
        <pc:sldMkLst>
          <pc:docMk/>
          <pc:sldMk cId="595189680" sldId="441"/>
        </pc:sldMkLst>
      </pc:sldChg>
      <pc:sldChg chg="modTransition">
        <pc:chgData name="Markus Johannes Zock" userId="a2b17c9c-a4d3-40bf-bdef-df4363d20581" providerId="ADAL" clId="{0B4A3E0E-F4ED-1443-9439-F3B441D9BC56}" dt="2020-08-13T16:01:38.451" v="15"/>
        <pc:sldMkLst>
          <pc:docMk/>
          <pc:sldMk cId="789293609" sldId="442"/>
        </pc:sldMkLst>
      </pc:sldChg>
      <pc:sldChg chg="modTransition">
        <pc:chgData name="Markus Johannes Zock" userId="a2b17c9c-a4d3-40bf-bdef-df4363d20581" providerId="ADAL" clId="{0B4A3E0E-F4ED-1443-9439-F3B441D9BC56}" dt="2020-08-13T16:01:38.451" v="15"/>
        <pc:sldMkLst>
          <pc:docMk/>
          <pc:sldMk cId="463969903" sldId="461"/>
        </pc:sldMkLst>
      </pc:sldChg>
      <pc:sldChg chg="modTransition">
        <pc:chgData name="Markus Johannes Zock" userId="a2b17c9c-a4d3-40bf-bdef-df4363d20581" providerId="ADAL" clId="{0B4A3E0E-F4ED-1443-9439-F3B441D9BC56}" dt="2020-08-13T16:01:38.451" v="15"/>
        <pc:sldMkLst>
          <pc:docMk/>
          <pc:sldMk cId="3363501412" sldId="463"/>
        </pc:sldMkLst>
      </pc:sldChg>
      <pc:sldChg chg="modTransition">
        <pc:chgData name="Markus Johannes Zock" userId="a2b17c9c-a4d3-40bf-bdef-df4363d20581" providerId="ADAL" clId="{0B4A3E0E-F4ED-1443-9439-F3B441D9BC56}" dt="2020-08-13T16:01:38.451" v="15"/>
        <pc:sldMkLst>
          <pc:docMk/>
          <pc:sldMk cId="4049417331" sldId="464"/>
        </pc:sldMkLst>
      </pc:sldChg>
      <pc:sldChg chg="modTransition">
        <pc:chgData name="Markus Johannes Zock" userId="a2b17c9c-a4d3-40bf-bdef-df4363d20581" providerId="ADAL" clId="{0B4A3E0E-F4ED-1443-9439-F3B441D9BC56}" dt="2020-08-13T16:01:38.451" v="15"/>
        <pc:sldMkLst>
          <pc:docMk/>
          <pc:sldMk cId="2893097012" sldId="465"/>
        </pc:sldMkLst>
      </pc:sldChg>
      <pc:sldChg chg="modTransition">
        <pc:chgData name="Markus Johannes Zock" userId="a2b17c9c-a4d3-40bf-bdef-df4363d20581" providerId="ADAL" clId="{0B4A3E0E-F4ED-1443-9439-F3B441D9BC56}" dt="2020-08-13T16:01:38.451" v="15"/>
        <pc:sldMkLst>
          <pc:docMk/>
          <pc:sldMk cId="3035666045" sldId="466"/>
        </pc:sldMkLst>
      </pc:sldChg>
      <pc:sldChg chg="modTransition">
        <pc:chgData name="Markus Johannes Zock" userId="a2b17c9c-a4d3-40bf-bdef-df4363d20581" providerId="ADAL" clId="{0B4A3E0E-F4ED-1443-9439-F3B441D9BC56}" dt="2020-08-13T16:01:38.451" v="15"/>
        <pc:sldMkLst>
          <pc:docMk/>
          <pc:sldMk cId="3098322173" sldId="467"/>
        </pc:sldMkLst>
      </pc:sldChg>
      <pc:sldChg chg="modTransition">
        <pc:chgData name="Markus Johannes Zock" userId="a2b17c9c-a4d3-40bf-bdef-df4363d20581" providerId="ADAL" clId="{0B4A3E0E-F4ED-1443-9439-F3B441D9BC56}" dt="2020-08-13T16:01:38.451" v="15"/>
        <pc:sldMkLst>
          <pc:docMk/>
          <pc:sldMk cId="3446365305" sldId="468"/>
        </pc:sldMkLst>
      </pc:sldChg>
      <pc:sldChg chg="modTransition">
        <pc:chgData name="Markus Johannes Zock" userId="a2b17c9c-a4d3-40bf-bdef-df4363d20581" providerId="ADAL" clId="{0B4A3E0E-F4ED-1443-9439-F3B441D9BC56}" dt="2020-08-13T16:01:38.451" v="15"/>
        <pc:sldMkLst>
          <pc:docMk/>
          <pc:sldMk cId="3404129888" sldId="471"/>
        </pc:sldMkLst>
      </pc:sldChg>
      <pc:sldChg chg="modTransition">
        <pc:chgData name="Markus Johannes Zock" userId="a2b17c9c-a4d3-40bf-bdef-df4363d20581" providerId="ADAL" clId="{0B4A3E0E-F4ED-1443-9439-F3B441D9BC56}" dt="2020-08-13T16:01:38.451" v="15"/>
        <pc:sldMkLst>
          <pc:docMk/>
          <pc:sldMk cId="3404129888" sldId="472"/>
        </pc:sldMkLst>
      </pc:sldChg>
      <pc:sldChg chg="modTransition">
        <pc:chgData name="Markus Johannes Zock" userId="a2b17c9c-a4d3-40bf-bdef-df4363d20581" providerId="ADAL" clId="{0B4A3E0E-F4ED-1443-9439-F3B441D9BC56}" dt="2020-08-13T16:01:38.451" v="15"/>
        <pc:sldMkLst>
          <pc:docMk/>
          <pc:sldMk cId="3404129888" sldId="473"/>
        </pc:sldMkLst>
      </pc:sldChg>
      <pc:sldChg chg="modTransition">
        <pc:chgData name="Markus Johannes Zock" userId="a2b17c9c-a4d3-40bf-bdef-df4363d20581" providerId="ADAL" clId="{0B4A3E0E-F4ED-1443-9439-F3B441D9BC56}" dt="2020-08-13T16:01:38.451" v="15"/>
        <pc:sldMkLst>
          <pc:docMk/>
          <pc:sldMk cId="3404129888" sldId="474"/>
        </pc:sldMkLst>
      </pc:sldChg>
      <pc:sldChg chg="modTransition">
        <pc:chgData name="Markus Johannes Zock" userId="a2b17c9c-a4d3-40bf-bdef-df4363d20581" providerId="ADAL" clId="{0B4A3E0E-F4ED-1443-9439-F3B441D9BC56}" dt="2020-08-13T16:01:38.451" v="15"/>
        <pc:sldMkLst>
          <pc:docMk/>
          <pc:sldMk cId="2034467210" sldId="475"/>
        </pc:sldMkLst>
      </pc:sldChg>
      <pc:sldChg chg="modTransition">
        <pc:chgData name="Markus Johannes Zock" userId="a2b17c9c-a4d3-40bf-bdef-df4363d20581" providerId="ADAL" clId="{0B4A3E0E-F4ED-1443-9439-F3B441D9BC56}" dt="2020-08-13T16:01:38.451" v="15"/>
        <pc:sldMkLst>
          <pc:docMk/>
          <pc:sldMk cId="1934298608" sldId="477"/>
        </pc:sldMkLst>
      </pc:sldChg>
      <pc:sldChg chg="modTransition">
        <pc:chgData name="Markus Johannes Zock" userId="a2b17c9c-a4d3-40bf-bdef-df4363d20581" providerId="ADAL" clId="{0B4A3E0E-F4ED-1443-9439-F3B441D9BC56}" dt="2020-08-13T16:01:38.451" v="15"/>
        <pc:sldMkLst>
          <pc:docMk/>
          <pc:sldMk cId="2920371445" sldId="479"/>
        </pc:sldMkLst>
      </pc:sldChg>
      <pc:sldChg chg="modTransition">
        <pc:chgData name="Markus Johannes Zock" userId="a2b17c9c-a4d3-40bf-bdef-df4363d20581" providerId="ADAL" clId="{0B4A3E0E-F4ED-1443-9439-F3B441D9BC56}" dt="2020-08-13T16:01:38.451" v="15"/>
        <pc:sldMkLst>
          <pc:docMk/>
          <pc:sldMk cId="920468788" sldId="480"/>
        </pc:sldMkLst>
      </pc:sldChg>
      <pc:sldChg chg="modTransition">
        <pc:chgData name="Markus Johannes Zock" userId="a2b17c9c-a4d3-40bf-bdef-df4363d20581" providerId="ADAL" clId="{0B4A3E0E-F4ED-1443-9439-F3B441D9BC56}" dt="2020-08-13T16:01:38.451" v="15"/>
        <pc:sldMkLst>
          <pc:docMk/>
          <pc:sldMk cId="2439219262" sldId="481"/>
        </pc:sldMkLst>
      </pc:sldChg>
      <pc:sldChg chg="modTransition">
        <pc:chgData name="Markus Johannes Zock" userId="a2b17c9c-a4d3-40bf-bdef-df4363d20581" providerId="ADAL" clId="{0B4A3E0E-F4ED-1443-9439-F3B441D9BC56}" dt="2020-08-13T16:01:38.451" v="15"/>
        <pc:sldMkLst>
          <pc:docMk/>
          <pc:sldMk cId="2723301086" sldId="482"/>
        </pc:sldMkLst>
      </pc:sldChg>
      <pc:sldChg chg="modTransition">
        <pc:chgData name="Markus Johannes Zock" userId="a2b17c9c-a4d3-40bf-bdef-df4363d20581" providerId="ADAL" clId="{0B4A3E0E-F4ED-1443-9439-F3B441D9BC56}" dt="2020-08-13T16:01:38.451" v="15"/>
        <pc:sldMkLst>
          <pc:docMk/>
          <pc:sldMk cId="1165197317" sldId="483"/>
        </pc:sldMkLst>
      </pc:sldChg>
      <pc:sldChg chg="modTransition">
        <pc:chgData name="Markus Johannes Zock" userId="a2b17c9c-a4d3-40bf-bdef-df4363d20581" providerId="ADAL" clId="{0B4A3E0E-F4ED-1443-9439-F3B441D9BC56}" dt="2020-08-13T16:01:38.451" v="15"/>
        <pc:sldMkLst>
          <pc:docMk/>
          <pc:sldMk cId="811947617" sldId="484"/>
        </pc:sldMkLst>
      </pc:sldChg>
      <pc:sldChg chg="modTransition">
        <pc:chgData name="Markus Johannes Zock" userId="a2b17c9c-a4d3-40bf-bdef-df4363d20581" providerId="ADAL" clId="{0B4A3E0E-F4ED-1443-9439-F3B441D9BC56}" dt="2020-08-13T16:01:38.451" v="15"/>
        <pc:sldMkLst>
          <pc:docMk/>
          <pc:sldMk cId="1862506179" sldId="485"/>
        </pc:sldMkLst>
      </pc:sldChg>
      <pc:sldChg chg="modTransition">
        <pc:chgData name="Markus Johannes Zock" userId="a2b17c9c-a4d3-40bf-bdef-df4363d20581" providerId="ADAL" clId="{0B4A3E0E-F4ED-1443-9439-F3B441D9BC56}" dt="2020-08-13T16:01:38.451" v="15"/>
        <pc:sldMkLst>
          <pc:docMk/>
          <pc:sldMk cId="1887767397" sldId="486"/>
        </pc:sldMkLst>
      </pc:sldChg>
      <pc:sldChg chg="modTransition">
        <pc:chgData name="Markus Johannes Zock" userId="a2b17c9c-a4d3-40bf-bdef-df4363d20581" providerId="ADAL" clId="{0B4A3E0E-F4ED-1443-9439-F3B441D9BC56}" dt="2020-08-13T16:01:38.451" v="15"/>
        <pc:sldMkLst>
          <pc:docMk/>
          <pc:sldMk cId="1757285777" sldId="487"/>
        </pc:sldMkLst>
      </pc:sldChg>
      <pc:sldChg chg="modTransition">
        <pc:chgData name="Markus Johannes Zock" userId="a2b17c9c-a4d3-40bf-bdef-df4363d20581" providerId="ADAL" clId="{0B4A3E0E-F4ED-1443-9439-F3B441D9BC56}" dt="2020-08-13T16:01:38.451" v="15"/>
        <pc:sldMkLst>
          <pc:docMk/>
          <pc:sldMk cId="1354931125" sldId="490"/>
        </pc:sldMkLst>
      </pc:sldChg>
      <pc:sldChg chg="modTransition">
        <pc:chgData name="Markus Johannes Zock" userId="a2b17c9c-a4d3-40bf-bdef-df4363d20581" providerId="ADAL" clId="{0B4A3E0E-F4ED-1443-9439-F3B441D9BC56}" dt="2020-08-13T16:01:38.451" v="15"/>
        <pc:sldMkLst>
          <pc:docMk/>
          <pc:sldMk cId="3898232869" sldId="491"/>
        </pc:sldMkLst>
      </pc:sldChg>
      <pc:sldChg chg="modTransition">
        <pc:chgData name="Markus Johannes Zock" userId="a2b17c9c-a4d3-40bf-bdef-df4363d20581" providerId="ADAL" clId="{0B4A3E0E-F4ED-1443-9439-F3B441D9BC56}" dt="2020-08-13T16:01:38.451" v="15"/>
        <pc:sldMkLst>
          <pc:docMk/>
          <pc:sldMk cId="2249557956" sldId="492"/>
        </pc:sldMkLst>
      </pc:sldChg>
      <pc:sldChg chg="modTransition">
        <pc:chgData name="Markus Johannes Zock" userId="a2b17c9c-a4d3-40bf-bdef-df4363d20581" providerId="ADAL" clId="{0B4A3E0E-F4ED-1443-9439-F3B441D9BC56}" dt="2020-08-13T16:01:38.451" v="15"/>
        <pc:sldMkLst>
          <pc:docMk/>
          <pc:sldMk cId="359475730" sldId="493"/>
        </pc:sldMkLst>
      </pc:sldChg>
      <pc:sldChg chg="modTransition">
        <pc:chgData name="Markus Johannes Zock" userId="a2b17c9c-a4d3-40bf-bdef-df4363d20581" providerId="ADAL" clId="{0B4A3E0E-F4ED-1443-9439-F3B441D9BC56}" dt="2020-08-13T16:01:38.451" v="15"/>
        <pc:sldMkLst>
          <pc:docMk/>
          <pc:sldMk cId="4154138433" sldId="494"/>
        </pc:sldMkLst>
      </pc:sldChg>
      <pc:sldChg chg="modTransition">
        <pc:chgData name="Markus Johannes Zock" userId="a2b17c9c-a4d3-40bf-bdef-df4363d20581" providerId="ADAL" clId="{0B4A3E0E-F4ED-1443-9439-F3B441D9BC56}" dt="2020-08-13T16:01:38.451" v="15"/>
        <pc:sldMkLst>
          <pc:docMk/>
          <pc:sldMk cId="1259446066" sldId="495"/>
        </pc:sldMkLst>
      </pc:sldChg>
      <pc:sldChg chg="modTransition">
        <pc:chgData name="Markus Johannes Zock" userId="a2b17c9c-a4d3-40bf-bdef-df4363d20581" providerId="ADAL" clId="{0B4A3E0E-F4ED-1443-9439-F3B441D9BC56}" dt="2020-08-13T16:01:38.451" v="15"/>
        <pc:sldMkLst>
          <pc:docMk/>
          <pc:sldMk cId="3060255271" sldId="496"/>
        </pc:sldMkLst>
      </pc:sldChg>
      <pc:sldChg chg="modTransition">
        <pc:chgData name="Markus Johannes Zock" userId="a2b17c9c-a4d3-40bf-bdef-df4363d20581" providerId="ADAL" clId="{0B4A3E0E-F4ED-1443-9439-F3B441D9BC56}" dt="2020-08-13T16:01:38.451" v="15"/>
        <pc:sldMkLst>
          <pc:docMk/>
          <pc:sldMk cId="512648364" sldId="497"/>
        </pc:sldMkLst>
      </pc:sldChg>
      <pc:sldChg chg="modTransition">
        <pc:chgData name="Markus Johannes Zock" userId="a2b17c9c-a4d3-40bf-bdef-df4363d20581" providerId="ADAL" clId="{0B4A3E0E-F4ED-1443-9439-F3B441D9BC56}" dt="2020-08-13T16:01:38.451" v="15"/>
        <pc:sldMkLst>
          <pc:docMk/>
          <pc:sldMk cId="736797988" sldId="498"/>
        </pc:sldMkLst>
      </pc:sldChg>
      <pc:sldMasterChg chg="modSp modTransition modSldLayout">
        <pc:chgData name="Markus Johannes Zock" userId="a2b17c9c-a4d3-40bf-bdef-df4363d20581" providerId="ADAL" clId="{0B4A3E0E-F4ED-1443-9439-F3B441D9BC56}" dt="2020-08-13T16:01:38.451" v="15"/>
        <pc:sldMasterMkLst>
          <pc:docMk/>
          <pc:sldMasterMk cId="1655035539" sldId="2147483648"/>
        </pc:sldMasterMkLst>
        <pc:spChg chg="mod">
          <ac:chgData name="Markus Johannes Zock" userId="a2b17c9c-a4d3-40bf-bdef-df4363d20581" providerId="ADAL" clId="{0B4A3E0E-F4ED-1443-9439-F3B441D9BC56}" dt="2020-08-13T16:00:52.024" v="9"/>
          <ac:spMkLst>
            <pc:docMk/>
            <pc:sldMasterMk cId="1655035539" sldId="2147483648"/>
            <ac:spMk id="10" creationId="{3C3D9F06-9E68-4223-B766-1669CC453D11}"/>
          </ac:spMkLst>
        </pc:spChg>
        <pc:grpChg chg="mod">
          <ac:chgData name="Markus Johannes Zock" userId="a2b17c9c-a4d3-40bf-bdef-df4363d20581" providerId="ADAL" clId="{0B4A3E0E-F4ED-1443-9439-F3B441D9BC56}" dt="2020-08-13T16:00:49.349" v="8"/>
          <ac:grpSpMkLst>
            <pc:docMk/>
            <pc:sldMasterMk cId="1655035539" sldId="2147483648"/>
            <ac:grpSpMk id="8" creationId="{EF68DE18-AB23-427D-9D16-FB6D405FA98F}"/>
          </ac:grpSpMkLst>
        </pc:grpChg>
        <pc:picChg chg="mod">
          <ac:chgData name="Markus Johannes Zock" userId="a2b17c9c-a4d3-40bf-bdef-df4363d20581" providerId="ADAL" clId="{0B4A3E0E-F4ED-1443-9439-F3B441D9BC56}" dt="2020-08-13T16:00:49.349" v="8"/>
          <ac:picMkLst>
            <pc:docMk/>
            <pc:sldMasterMk cId="1655035539" sldId="2147483648"/>
            <ac:picMk id="9" creationId="{1B9697E2-EEE3-484D-A5F1-3BA85BCE2746}"/>
          </ac:picMkLst>
        </pc:picChg>
        <pc:sldLayoutChg chg="modTransition">
          <pc:chgData name="Markus Johannes Zock" userId="a2b17c9c-a4d3-40bf-bdef-df4363d20581" providerId="ADAL" clId="{0B4A3E0E-F4ED-1443-9439-F3B441D9BC56}" dt="2020-08-13T16:01:38.451" v="15"/>
          <pc:sldLayoutMkLst>
            <pc:docMk/>
            <pc:sldMasterMk cId="1655035539" sldId="2147483648"/>
            <pc:sldLayoutMk cId="852605313" sldId="2147483649"/>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2695662036" sldId="2147483650"/>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156228529" sldId="2147483651"/>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3913741906" sldId="2147483652"/>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1659130555" sldId="2147483653"/>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3104229485" sldId="2147483654"/>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1784332757" sldId="2147483655"/>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407209447" sldId="2147483656"/>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246941388" sldId="2147483657"/>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2599194630" sldId="2147483658"/>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623720885" sldId="2147483659"/>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2395606551" sldId="2147483672"/>
          </pc:sldLayoutMkLst>
        </pc:sldLayoutChg>
        <pc:sldLayoutChg chg="modTransition">
          <pc:chgData name="Markus Johannes Zock" userId="a2b17c9c-a4d3-40bf-bdef-df4363d20581" providerId="ADAL" clId="{0B4A3E0E-F4ED-1443-9439-F3B441D9BC56}" dt="2020-08-13T16:01:38.451" v="15"/>
          <pc:sldLayoutMkLst>
            <pc:docMk/>
            <pc:sldMasterMk cId="1655035539" sldId="2147483648"/>
            <pc:sldLayoutMk cId="418181924" sldId="2147483673"/>
          </pc:sldLayoutMkLst>
        </pc:sldLayoutChg>
      </pc:sldMasterChg>
      <pc:sldMasterChg chg="modTransition modSldLayout">
        <pc:chgData name="Markus Johannes Zock" userId="a2b17c9c-a4d3-40bf-bdef-df4363d20581" providerId="ADAL" clId="{0B4A3E0E-F4ED-1443-9439-F3B441D9BC56}" dt="2020-08-13T16:01:38.451" v="15"/>
        <pc:sldMasterMkLst>
          <pc:docMk/>
          <pc:sldMasterMk cId="4013660299" sldId="2147483674"/>
        </pc:sldMasterMkLst>
        <pc:sldLayoutChg chg="modTransition">
          <pc:chgData name="Markus Johannes Zock" userId="a2b17c9c-a4d3-40bf-bdef-df4363d20581" providerId="ADAL" clId="{0B4A3E0E-F4ED-1443-9439-F3B441D9BC56}" dt="2020-08-13T16:01:38.451" v="15"/>
          <pc:sldLayoutMkLst>
            <pc:docMk/>
            <pc:sldMasterMk cId="4013660299" sldId="2147483674"/>
            <pc:sldLayoutMk cId="1783607389" sldId="2147483686"/>
          </pc:sldLayoutMkLst>
        </pc:sldLayoutChg>
      </pc:sldMasterChg>
      <pc:sldMasterChg chg="modTransition modSldLayout">
        <pc:chgData name="Markus Johannes Zock" userId="a2b17c9c-a4d3-40bf-bdef-df4363d20581" providerId="ADAL" clId="{0B4A3E0E-F4ED-1443-9439-F3B441D9BC56}" dt="2020-08-13T16:01:38.451" v="15"/>
        <pc:sldMasterMkLst>
          <pc:docMk/>
          <pc:sldMasterMk cId="3513518140" sldId="2147483687"/>
        </pc:sldMasterMkLst>
        <pc:sldLayoutChg chg="modTransition">
          <pc:chgData name="Markus Johannes Zock" userId="a2b17c9c-a4d3-40bf-bdef-df4363d20581" providerId="ADAL" clId="{0B4A3E0E-F4ED-1443-9439-F3B441D9BC56}" dt="2020-08-13T16:01:38.451" v="15"/>
          <pc:sldLayoutMkLst>
            <pc:docMk/>
            <pc:sldMasterMk cId="3513518140" sldId="2147483687"/>
            <pc:sldLayoutMk cId="2614717233" sldId="2147483699"/>
          </pc:sldLayoutMkLst>
        </pc:sldLayoutChg>
      </pc:sldMasterChg>
      <pc:sldMasterChg chg="modTransition modSldLayout">
        <pc:chgData name="Markus Johannes Zock" userId="a2b17c9c-a4d3-40bf-bdef-df4363d20581" providerId="ADAL" clId="{0B4A3E0E-F4ED-1443-9439-F3B441D9BC56}" dt="2020-08-13T16:01:38.451" v="15"/>
        <pc:sldMasterMkLst>
          <pc:docMk/>
          <pc:sldMasterMk cId="3149944041" sldId="2147483700"/>
        </pc:sldMasterMkLst>
        <pc:sldLayoutChg chg="modTransition">
          <pc:chgData name="Markus Johannes Zock" userId="a2b17c9c-a4d3-40bf-bdef-df4363d20581" providerId="ADAL" clId="{0B4A3E0E-F4ED-1443-9439-F3B441D9BC56}" dt="2020-08-13T16:01:38.451" v="15"/>
          <pc:sldLayoutMkLst>
            <pc:docMk/>
            <pc:sldMasterMk cId="3149944041" sldId="2147483700"/>
            <pc:sldLayoutMk cId="697498394" sldId="2147483701"/>
          </pc:sldLayoutMkLst>
        </pc:sldLayoutChg>
      </pc:sldMasterChg>
    </pc:docChg>
  </pc:docChgLst>
  <pc:docChgLst>
    <pc:chgData name="Markus Johannes Zock" userId="a2b17c9c-a4d3-40bf-bdef-df4363d20581" providerId="ADAL" clId="{4E01BAA9-1C0D-724E-878E-2AF85382E789}"/>
    <pc:docChg chg="modSld">
      <pc:chgData name="Markus Johannes Zock" userId="a2b17c9c-a4d3-40bf-bdef-df4363d20581" providerId="ADAL" clId="{4E01BAA9-1C0D-724E-878E-2AF85382E789}" dt="2021-04-15T18:20:23.901" v="20"/>
      <pc:docMkLst>
        <pc:docMk/>
      </pc:docMkLst>
      <pc:sldChg chg="modAnim">
        <pc:chgData name="Markus Johannes Zock" userId="a2b17c9c-a4d3-40bf-bdef-df4363d20581" providerId="ADAL" clId="{4E01BAA9-1C0D-724E-878E-2AF85382E789}" dt="2021-04-15T18:19:11.813" v="12"/>
        <pc:sldMkLst>
          <pc:docMk/>
          <pc:sldMk cId="2030010812" sldId="279"/>
        </pc:sldMkLst>
      </pc:sldChg>
      <pc:sldChg chg="modAnim">
        <pc:chgData name="Markus Johannes Zock" userId="a2b17c9c-a4d3-40bf-bdef-df4363d20581" providerId="ADAL" clId="{4E01BAA9-1C0D-724E-878E-2AF85382E789}" dt="2021-04-15T18:20:23.901" v="20"/>
        <pc:sldMkLst>
          <pc:docMk/>
          <pc:sldMk cId="3459376044" sldId="286"/>
        </pc:sldMkLst>
      </pc:sldChg>
      <pc:sldChg chg="modAnim">
        <pc:chgData name="Markus Johannes Zock" userId="a2b17c9c-a4d3-40bf-bdef-df4363d20581" providerId="ADAL" clId="{4E01BAA9-1C0D-724E-878E-2AF85382E789}" dt="2021-04-15T18:19:19.144" v="14"/>
        <pc:sldMkLst>
          <pc:docMk/>
          <pc:sldMk cId="2423717736" sldId="315"/>
        </pc:sldMkLst>
      </pc:sldChg>
      <pc:sldChg chg="modAnim">
        <pc:chgData name="Markus Johannes Zock" userId="a2b17c9c-a4d3-40bf-bdef-df4363d20581" providerId="ADAL" clId="{4E01BAA9-1C0D-724E-878E-2AF85382E789}" dt="2021-04-15T18:17:35.645" v="2"/>
        <pc:sldMkLst>
          <pc:docMk/>
          <pc:sldMk cId="595189680" sldId="441"/>
        </pc:sldMkLst>
      </pc:sldChg>
      <pc:sldChg chg="modAnim">
        <pc:chgData name="Markus Johannes Zock" userId="a2b17c9c-a4d3-40bf-bdef-df4363d20581" providerId="ADAL" clId="{4E01BAA9-1C0D-724E-878E-2AF85382E789}" dt="2021-04-15T18:18:04.049" v="3"/>
        <pc:sldMkLst>
          <pc:docMk/>
          <pc:sldMk cId="789293609" sldId="442"/>
        </pc:sldMkLst>
      </pc:sldChg>
      <pc:sldChg chg="modAnim">
        <pc:chgData name="Markus Johannes Zock" userId="a2b17c9c-a4d3-40bf-bdef-df4363d20581" providerId="ADAL" clId="{4E01BAA9-1C0D-724E-878E-2AF85382E789}" dt="2021-04-15T18:19:15.103" v="13"/>
        <pc:sldMkLst>
          <pc:docMk/>
          <pc:sldMk cId="2893097012" sldId="465"/>
        </pc:sldMkLst>
      </pc:sldChg>
      <pc:sldChg chg="modAnim">
        <pc:chgData name="Markus Johannes Zock" userId="a2b17c9c-a4d3-40bf-bdef-df4363d20581" providerId="ADAL" clId="{4E01BAA9-1C0D-724E-878E-2AF85382E789}" dt="2021-04-15T18:19:23.111" v="15"/>
        <pc:sldMkLst>
          <pc:docMk/>
          <pc:sldMk cId="3035666045" sldId="466"/>
        </pc:sldMkLst>
      </pc:sldChg>
      <pc:sldChg chg="modAnim">
        <pc:chgData name="Markus Johannes Zock" userId="a2b17c9c-a4d3-40bf-bdef-df4363d20581" providerId="ADAL" clId="{4E01BAA9-1C0D-724E-878E-2AF85382E789}" dt="2021-04-15T18:19:32.598" v="17"/>
        <pc:sldMkLst>
          <pc:docMk/>
          <pc:sldMk cId="3098322173" sldId="467"/>
        </pc:sldMkLst>
      </pc:sldChg>
      <pc:sldChg chg="modAnim">
        <pc:chgData name="Markus Johannes Zock" userId="a2b17c9c-a4d3-40bf-bdef-df4363d20581" providerId="ADAL" clId="{4E01BAA9-1C0D-724E-878E-2AF85382E789}" dt="2021-04-15T18:20:01.153" v="19"/>
        <pc:sldMkLst>
          <pc:docMk/>
          <pc:sldMk cId="3446365305" sldId="468"/>
        </pc:sldMkLst>
      </pc:sldChg>
      <pc:sldChg chg="modAnim">
        <pc:chgData name="Markus Johannes Zock" userId="a2b17c9c-a4d3-40bf-bdef-df4363d20581" providerId="ADAL" clId="{4E01BAA9-1C0D-724E-878E-2AF85382E789}" dt="2021-04-15T18:17:22.081" v="0"/>
        <pc:sldMkLst>
          <pc:docMk/>
          <pc:sldMk cId="1934298608" sldId="477"/>
        </pc:sldMkLst>
      </pc:sldChg>
      <pc:sldChg chg="modAnim">
        <pc:chgData name="Markus Johannes Zock" userId="a2b17c9c-a4d3-40bf-bdef-df4363d20581" providerId="ADAL" clId="{4E01BAA9-1C0D-724E-878E-2AF85382E789}" dt="2021-04-15T18:19:04.556" v="11"/>
        <pc:sldMkLst>
          <pc:docMk/>
          <pc:sldMk cId="2920371445" sldId="479"/>
        </pc:sldMkLst>
      </pc:sldChg>
      <pc:sldChg chg="modAnim">
        <pc:chgData name="Markus Johannes Zock" userId="a2b17c9c-a4d3-40bf-bdef-df4363d20581" providerId="ADAL" clId="{4E01BAA9-1C0D-724E-878E-2AF85382E789}" dt="2021-04-15T18:18:14.828" v="4"/>
        <pc:sldMkLst>
          <pc:docMk/>
          <pc:sldMk cId="2723301086" sldId="482"/>
        </pc:sldMkLst>
      </pc:sldChg>
      <pc:sldChg chg="modAnim">
        <pc:chgData name="Markus Johannes Zock" userId="a2b17c9c-a4d3-40bf-bdef-df4363d20581" providerId="ADAL" clId="{4E01BAA9-1C0D-724E-878E-2AF85382E789}" dt="2021-04-15T18:18:31.503" v="5"/>
        <pc:sldMkLst>
          <pc:docMk/>
          <pc:sldMk cId="811947617" sldId="484"/>
        </pc:sldMkLst>
      </pc:sldChg>
      <pc:sldChg chg="modAnim">
        <pc:chgData name="Markus Johannes Zock" userId="a2b17c9c-a4d3-40bf-bdef-df4363d20581" providerId="ADAL" clId="{4E01BAA9-1C0D-724E-878E-2AF85382E789}" dt="2021-04-15T18:18:37.061" v="6"/>
        <pc:sldMkLst>
          <pc:docMk/>
          <pc:sldMk cId="1862506179" sldId="485"/>
        </pc:sldMkLst>
      </pc:sldChg>
      <pc:sldChg chg="modAnim">
        <pc:chgData name="Markus Johannes Zock" userId="a2b17c9c-a4d3-40bf-bdef-df4363d20581" providerId="ADAL" clId="{4E01BAA9-1C0D-724E-878E-2AF85382E789}" dt="2021-04-15T18:18:43.455" v="7"/>
        <pc:sldMkLst>
          <pc:docMk/>
          <pc:sldMk cId="1887767397" sldId="486"/>
        </pc:sldMkLst>
      </pc:sldChg>
      <pc:sldChg chg="modAnim">
        <pc:chgData name="Markus Johannes Zock" userId="a2b17c9c-a4d3-40bf-bdef-df4363d20581" providerId="ADAL" clId="{4E01BAA9-1C0D-724E-878E-2AF85382E789}" dt="2021-04-15T18:18:50.738" v="8"/>
        <pc:sldMkLst>
          <pc:docMk/>
          <pc:sldMk cId="1757285777" sldId="487"/>
        </pc:sldMkLst>
      </pc:sldChg>
      <pc:sldChg chg="modAnim">
        <pc:chgData name="Markus Johannes Zock" userId="a2b17c9c-a4d3-40bf-bdef-df4363d20581" providerId="ADAL" clId="{4E01BAA9-1C0D-724E-878E-2AF85382E789}" dt="2021-04-15T18:18:59.347" v="10"/>
        <pc:sldMkLst>
          <pc:docMk/>
          <pc:sldMk cId="1354931125" sldId="490"/>
        </pc:sldMkLst>
      </pc:sldChg>
    </pc:docChg>
  </pc:docChgLst>
  <pc:docChgLst>
    <pc:chgData name="Markus Johannes Zock" userId="S::markus.zock@un.org::a2b17c9c-a4d3-40bf-bdef-df4363d20581" providerId="AD" clId="Web-{DDC0E379-ECF7-6EB2-95A1-14CD54744FF3}"/>
    <pc:docChg chg="modSld">
      <pc:chgData name="Markus Johannes Zock" userId="S::markus.zock@un.org::a2b17c9c-a4d3-40bf-bdef-df4363d20581" providerId="AD" clId="Web-{DDC0E379-ECF7-6EB2-95A1-14CD54744FF3}" dt="2020-08-13T18:47:58.144" v="72" actId="20577"/>
      <pc:docMkLst>
        <pc:docMk/>
      </pc:docMkLst>
      <pc:sldChg chg="modSp">
        <pc:chgData name="Markus Johannes Zock" userId="S::markus.zock@un.org::a2b17c9c-a4d3-40bf-bdef-df4363d20581" providerId="AD" clId="Web-{DDC0E379-ECF7-6EB2-95A1-14CD54744FF3}" dt="2020-08-13T18:47:58.129" v="71" actId="20577"/>
        <pc:sldMkLst>
          <pc:docMk/>
          <pc:sldMk cId="3731749513" sldId="288"/>
        </pc:sldMkLst>
        <pc:spChg chg="mod">
          <ac:chgData name="Markus Johannes Zock" userId="S::markus.zock@un.org::a2b17c9c-a4d3-40bf-bdef-df4363d20581" providerId="AD" clId="Web-{DDC0E379-ECF7-6EB2-95A1-14CD54744FF3}" dt="2020-08-13T18:47:58.129" v="71" actId="20577"/>
          <ac:spMkLst>
            <pc:docMk/>
            <pc:sldMk cId="3731749513" sldId="288"/>
            <ac:spMk id="2" creationId="{00000000-0000-0000-0000-000000000000}"/>
          </ac:spMkLst>
        </pc:spChg>
      </pc:sldChg>
      <pc:sldChg chg="modSp">
        <pc:chgData name="Markus Johannes Zock" userId="S::markus.zock@un.org::a2b17c9c-a4d3-40bf-bdef-df4363d20581" providerId="AD" clId="Web-{DDC0E379-ECF7-6EB2-95A1-14CD54744FF3}" dt="2020-08-13T18:46:43.799" v="4" actId="20577"/>
        <pc:sldMkLst>
          <pc:docMk/>
          <pc:sldMk cId="1956330568" sldId="290"/>
        </pc:sldMkLst>
        <pc:spChg chg="mod">
          <ac:chgData name="Markus Johannes Zock" userId="S::markus.zock@un.org::a2b17c9c-a4d3-40bf-bdef-df4363d20581" providerId="AD" clId="Web-{DDC0E379-ECF7-6EB2-95A1-14CD54744FF3}" dt="2020-08-13T18:46:43.799" v="4" actId="20577"/>
          <ac:spMkLst>
            <pc:docMk/>
            <pc:sldMk cId="1956330568" sldId="290"/>
            <ac:spMk id="35" creationId="{EB4A109D-FBFE-47D6-9A8F-D7BF7A3D0024}"/>
          </ac:spMkLst>
        </pc:spChg>
      </pc:sldChg>
      <pc:sldChg chg="modSp">
        <pc:chgData name="Markus Johannes Zock" userId="S::markus.zock@un.org::a2b17c9c-a4d3-40bf-bdef-df4363d20581" providerId="AD" clId="Web-{DDC0E379-ECF7-6EB2-95A1-14CD54744FF3}" dt="2020-08-13T18:46:51.908" v="9" actId="20577"/>
        <pc:sldMkLst>
          <pc:docMk/>
          <pc:sldMk cId="3500052019" sldId="427"/>
        </pc:sldMkLst>
        <pc:spChg chg="mod">
          <ac:chgData name="Markus Johannes Zock" userId="S::markus.zock@un.org::a2b17c9c-a4d3-40bf-bdef-df4363d20581" providerId="AD" clId="Web-{DDC0E379-ECF7-6EB2-95A1-14CD54744FF3}" dt="2020-08-13T18:46:51.908" v="9" actId="20577"/>
          <ac:spMkLst>
            <pc:docMk/>
            <pc:sldMk cId="3500052019" sldId="427"/>
            <ac:spMk id="35" creationId="{EB4A109D-FBFE-47D6-9A8F-D7BF7A3D0024}"/>
          </ac:spMkLst>
        </pc:spChg>
      </pc:sldChg>
      <pc:sldChg chg="modSp">
        <pc:chgData name="Markus Johannes Zock" userId="S::markus.zock@un.org::a2b17c9c-a4d3-40bf-bdef-df4363d20581" providerId="AD" clId="Web-{DDC0E379-ECF7-6EB2-95A1-14CD54744FF3}" dt="2020-08-13T18:47:01.033" v="14" actId="20577"/>
        <pc:sldMkLst>
          <pc:docMk/>
          <pc:sldMk cId="3086519086" sldId="428"/>
        </pc:sldMkLst>
        <pc:spChg chg="mod">
          <ac:chgData name="Markus Johannes Zock" userId="S::markus.zock@un.org::a2b17c9c-a4d3-40bf-bdef-df4363d20581" providerId="AD" clId="Web-{DDC0E379-ECF7-6EB2-95A1-14CD54744FF3}" dt="2020-08-13T18:47:01.033" v="14" actId="20577"/>
          <ac:spMkLst>
            <pc:docMk/>
            <pc:sldMk cId="3086519086" sldId="428"/>
            <ac:spMk id="35" creationId="{EB4A109D-FBFE-47D6-9A8F-D7BF7A3D0024}"/>
          </ac:spMkLst>
        </pc:spChg>
      </pc:sldChg>
      <pc:sldChg chg="modSp">
        <pc:chgData name="Markus Johannes Zock" userId="S::markus.zock@un.org::a2b17c9c-a4d3-40bf-bdef-df4363d20581" providerId="AD" clId="Web-{DDC0E379-ECF7-6EB2-95A1-14CD54744FF3}" dt="2020-08-13T18:47:47.441" v="64" actId="20577"/>
        <pc:sldMkLst>
          <pc:docMk/>
          <pc:sldMk cId="2823643503" sldId="430"/>
        </pc:sldMkLst>
        <pc:spChg chg="mod">
          <ac:chgData name="Markus Johannes Zock" userId="S::markus.zock@un.org::a2b17c9c-a4d3-40bf-bdef-df4363d20581" providerId="AD" clId="Web-{DDC0E379-ECF7-6EB2-95A1-14CD54744FF3}" dt="2020-08-13T18:47:47.441" v="64" actId="20577"/>
          <ac:spMkLst>
            <pc:docMk/>
            <pc:sldMk cId="2823643503" sldId="430"/>
            <ac:spMk id="35" creationId="{EB4A109D-FBFE-47D6-9A8F-D7BF7A3D0024}"/>
          </ac:spMkLst>
        </pc:spChg>
      </pc:sldChg>
      <pc:sldChg chg="modSp">
        <pc:chgData name="Markus Johannes Zock" userId="S::markus.zock@un.org::a2b17c9c-a4d3-40bf-bdef-df4363d20581" providerId="AD" clId="Web-{DDC0E379-ECF7-6EB2-95A1-14CD54744FF3}" dt="2020-08-13T18:47:53.003" v="67" actId="20577"/>
        <pc:sldMkLst>
          <pc:docMk/>
          <pc:sldMk cId="3157635333" sldId="431"/>
        </pc:sldMkLst>
        <pc:spChg chg="mod">
          <ac:chgData name="Markus Johannes Zock" userId="S::markus.zock@un.org::a2b17c9c-a4d3-40bf-bdef-df4363d20581" providerId="AD" clId="Web-{DDC0E379-ECF7-6EB2-95A1-14CD54744FF3}" dt="2020-08-13T18:47:53.003" v="67" actId="20577"/>
          <ac:spMkLst>
            <pc:docMk/>
            <pc:sldMk cId="3157635333" sldId="431"/>
            <ac:spMk id="35" creationId="{EB4A109D-FBFE-47D6-9A8F-D7BF7A3D0024}"/>
          </ac:spMkLst>
        </pc:spChg>
      </pc:sldChg>
      <pc:sldChg chg="modSp">
        <pc:chgData name="Markus Johannes Zock" userId="S::markus.zock@un.org::a2b17c9c-a4d3-40bf-bdef-df4363d20581" providerId="AD" clId="Web-{DDC0E379-ECF7-6EB2-95A1-14CD54744FF3}" dt="2020-08-13T18:47:07.940" v="20" actId="20577"/>
        <pc:sldMkLst>
          <pc:docMk/>
          <pc:sldMk cId="3404129888" sldId="471"/>
        </pc:sldMkLst>
        <pc:spChg chg="mod">
          <ac:chgData name="Markus Johannes Zock" userId="S::markus.zock@un.org::a2b17c9c-a4d3-40bf-bdef-df4363d20581" providerId="AD" clId="Web-{DDC0E379-ECF7-6EB2-95A1-14CD54744FF3}" dt="2020-08-13T18:47:07.940" v="20" actId="20577"/>
          <ac:spMkLst>
            <pc:docMk/>
            <pc:sldMk cId="3404129888" sldId="471"/>
            <ac:spMk id="35" creationId="{EB4A109D-FBFE-47D6-9A8F-D7BF7A3D0024}"/>
          </ac:spMkLst>
        </pc:spChg>
      </pc:sldChg>
      <pc:sldChg chg="modSp">
        <pc:chgData name="Markus Johannes Zock" userId="S::markus.zock@un.org::a2b17c9c-a4d3-40bf-bdef-df4363d20581" providerId="AD" clId="Web-{DDC0E379-ECF7-6EB2-95A1-14CD54744FF3}" dt="2020-08-13T18:47:14.440" v="24" actId="20577"/>
        <pc:sldMkLst>
          <pc:docMk/>
          <pc:sldMk cId="3404129888" sldId="472"/>
        </pc:sldMkLst>
        <pc:spChg chg="mod">
          <ac:chgData name="Markus Johannes Zock" userId="S::markus.zock@un.org::a2b17c9c-a4d3-40bf-bdef-df4363d20581" providerId="AD" clId="Web-{DDC0E379-ECF7-6EB2-95A1-14CD54744FF3}" dt="2020-08-13T18:47:14.440" v="24" actId="20577"/>
          <ac:spMkLst>
            <pc:docMk/>
            <pc:sldMk cId="3404129888" sldId="472"/>
            <ac:spMk id="35" creationId="{EB4A109D-FBFE-47D6-9A8F-D7BF7A3D0024}"/>
          </ac:spMkLst>
        </pc:spChg>
      </pc:sldChg>
      <pc:sldChg chg="modSp">
        <pc:chgData name="Markus Johannes Zock" userId="S::markus.zock@un.org::a2b17c9c-a4d3-40bf-bdef-df4363d20581" providerId="AD" clId="Web-{DDC0E379-ECF7-6EB2-95A1-14CD54744FF3}" dt="2020-08-13T18:47:24.440" v="32" actId="20577"/>
        <pc:sldMkLst>
          <pc:docMk/>
          <pc:sldMk cId="3404129888" sldId="473"/>
        </pc:sldMkLst>
        <pc:spChg chg="mod">
          <ac:chgData name="Markus Johannes Zock" userId="S::markus.zock@un.org::a2b17c9c-a4d3-40bf-bdef-df4363d20581" providerId="AD" clId="Web-{DDC0E379-ECF7-6EB2-95A1-14CD54744FF3}" dt="2020-08-13T18:47:24.440" v="32" actId="20577"/>
          <ac:spMkLst>
            <pc:docMk/>
            <pc:sldMk cId="3404129888" sldId="473"/>
            <ac:spMk id="35" creationId="{EB4A109D-FBFE-47D6-9A8F-D7BF7A3D0024}"/>
          </ac:spMkLst>
        </pc:spChg>
      </pc:sldChg>
      <pc:sldChg chg="modSp">
        <pc:chgData name="Markus Johannes Zock" userId="S::markus.zock@un.org::a2b17c9c-a4d3-40bf-bdef-df4363d20581" providerId="AD" clId="Web-{DDC0E379-ECF7-6EB2-95A1-14CD54744FF3}" dt="2020-08-13T18:47:31.050" v="49" actId="20577"/>
        <pc:sldMkLst>
          <pc:docMk/>
          <pc:sldMk cId="3404129888" sldId="474"/>
        </pc:sldMkLst>
        <pc:spChg chg="mod">
          <ac:chgData name="Markus Johannes Zock" userId="S::markus.zock@un.org::a2b17c9c-a4d3-40bf-bdef-df4363d20581" providerId="AD" clId="Web-{DDC0E379-ECF7-6EB2-95A1-14CD54744FF3}" dt="2020-08-13T18:47:31.050" v="49" actId="20577"/>
          <ac:spMkLst>
            <pc:docMk/>
            <pc:sldMk cId="3404129888" sldId="474"/>
            <ac:spMk id="35" creationId="{EB4A109D-FBFE-47D6-9A8F-D7BF7A3D0024}"/>
          </ac:spMkLst>
        </pc:spChg>
      </pc:sldChg>
    </pc:docChg>
  </pc:docChgLst>
  <pc:docChgLst>
    <pc:chgData clId="Web-{D2CAB69F-F0DD-2000-BE6A-5FD6FC7DC49F}"/>
    <pc:docChg chg="modSld">
      <pc:chgData name="" userId="" providerId="" clId="Web-{D2CAB69F-F0DD-2000-BE6A-5FD6FC7DC49F}" dt="2021-03-22T15:14:38.753" v="1"/>
      <pc:docMkLst>
        <pc:docMk/>
      </pc:docMkLst>
      <pc:sldChg chg="modSp">
        <pc:chgData name="" userId="" providerId="" clId="Web-{D2CAB69F-F0DD-2000-BE6A-5FD6FC7DC49F}" dt="2021-03-22T15:14:38.753" v="1"/>
        <pc:sldMkLst>
          <pc:docMk/>
          <pc:sldMk cId="175723101" sldId="284"/>
        </pc:sldMkLst>
        <pc:graphicFrameChg chg="mod modGraphic">
          <ac:chgData name="" userId="" providerId="" clId="Web-{D2CAB69F-F0DD-2000-BE6A-5FD6FC7DC49F}" dt="2021-03-22T15:14:38.753" v="1"/>
          <ac:graphicFrameMkLst>
            <pc:docMk/>
            <pc:sldMk cId="175723101" sldId="284"/>
            <ac:graphicFrameMk id="6" creationId="{213C0064-7F6B-E044-B6AD-2D12345F4F69}"/>
          </ac:graphicFrameMkLst>
        </pc:graphicFrameChg>
      </pc:sldChg>
    </pc:docChg>
  </pc:docChgLst>
  <pc:docChgLst>
    <pc:chgData name="Markus Johannes Zock" userId="S::markus.zock@un.org::a2b17c9c-a4d3-40bf-bdef-df4363d20581" providerId="AD" clId="Web-{61BF5C41-1E8F-3953-0B0E-F87F1A477CBE}"/>
    <pc:docChg chg="modSld">
      <pc:chgData name="Markus Johannes Zock" userId="S::markus.zock@un.org::a2b17c9c-a4d3-40bf-bdef-df4363d20581" providerId="AD" clId="Web-{61BF5C41-1E8F-3953-0B0E-F87F1A477CBE}" dt="2020-08-28T18:36:56.730" v="3" actId="20577"/>
      <pc:docMkLst>
        <pc:docMk/>
      </pc:docMkLst>
      <pc:sldChg chg="modSp">
        <pc:chgData name="Markus Johannes Zock" userId="S::markus.zock@un.org::a2b17c9c-a4d3-40bf-bdef-df4363d20581" providerId="AD" clId="Web-{61BF5C41-1E8F-3953-0B0E-F87F1A477CBE}" dt="2020-08-28T18:36:56.730" v="2" actId="20577"/>
        <pc:sldMkLst>
          <pc:docMk/>
          <pc:sldMk cId="1934298608" sldId="477"/>
        </pc:sldMkLst>
        <pc:spChg chg="mod">
          <ac:chgData name="Markus Johannes Zock" userId="S::markus.zock@un.org::a2b17c9c-a4d3-40bf-bdef-df4363d20581" providerId="AD" clId="Web-{61BF5C41-1E8F-3953-0B0E-F87F1A477CBE}" dt="2020-08-28T18:36:56.730" v="2" actId="20577"/>
          <ac:spMkLst>
            <pc:docMk/>
            <pc:sldMk cId="1934298608" sldId="477"/>
            <ac:spMk id="49" creationId="{7E9D3E49-704C-4D18-83CC-6708A6309615}"/>
          </ac:spMkLst>
        </pc:spChg>
      </pc:sldChg>
    </pc:docChg>
  </pc:docChgLst>
  <pc:docChgLst>
    <pc:chgData name="Markus Johannes Zock" userId="S::markus.zock@un.org::a2b17c9c-a4d3-40bf-bdef-df4363d20581" providerId="AD" clId="Web-{9842F58D-2E31-6653-BB1B-BAA28BA22567}"/>
    <pc:docChg chg="modSld">
      <pc:chgData name="Markus Johannes Zock" userId="S::markus.zock@un.org::a2b17c9c-a4d3-40bf-bdef-df4363d20581" providerId="AD" clId="Web-{9842F58D-2E31-6653-BB1B-BAA28BA22567}" dt="2020-08-28T14:52:28.107" v="73"/>
      <pc:docMkLst>
        <pc:docMk/>
      </pc:docMkLst>
      <pc:sldChg chg="modSp">
        <pc:chgData name="Markus Johannes Zock" userId="S::markus.zock@un.org::a2b17c9c-a4d3-40bf-bdef-df4363d20581" providerId="AD" clId="Web-{9842F58D-2E31-6653-BB1B-BAA28BA22567}" dt="2020-08-28T14:52:28.107" v="73"/>
        <pc:sldMkLst>
          <pc:docMk/>
          <pc:sldMk cId="175723101" sldId="284"/>
        </pc:sldMkLst>
        <pc:graphicFrameChg chg="mod modGraphic">
          <ac:chgData name="Markus Johannes Zock" userId="S::markus.zock@un.org::a2b17c9c-a4d3-40bf-bdef-df4363d20581" providerId="AD" clId="Web-{9842F58D-2E31-6653-BB1B-BAA28BA22567}" dt="2020-08-28T14:52:28.107" v="73"/>
          <ac:graphicFrameMkLst>
            <pc:docMk/>
            <pc:sldMk cId="175723101" sldId="284"/>
            <ac:graphicFrameMk id="6" creationId="{213C0064-7F6B-E044-B6AD-2D12345F4F69}"/>
          </ac:graphicFrameMkLst>
        </pc:graphicFrameChg>
      </pc:sldChg>
    </pc:docChg>
  </pc:docChgLst>
  <pc:docChgLst>
    <pc:chgData name="Markus Johannes Zock" userId="S::markus.zock@un.org::a2b17c9c-a4d3-40bf-bdef-df4363d20581" providerId="AD" clId="Web-{B7EF0306-2833-B848-5807-D15C540BD9CB}"/>
    <pc:docChg chg="modSld">
      <pc:chgData name="Markus Johannes Zock" userId="S::markus.zock@un.org::a2b17c9c-a4d3-40bf-bdef-df4363d20581" providerId="AD" clId="Web-{B7EF0306-2833-B848-5807-D15C540BD9CB}" dt="2020-09-17T10:12:57.355" v="1"/>
      <pc:docMkLst>
        <pc:docMk/>
      </pc:docMkLst>
      <pc:sldChg chg="modNotes">
        <pc:chgData name="Markus Johannes Zock" userId="S::markus.zock@un.org::a2b17c9c-a4d3-40bf-bdef-df4363d20581" providerId="AD" clId="Web-{B7EF0306-2833-B848-5807-D15C540BD9CB}" dt="2020-09-17T10:12:57.355" v="1"/>
        <pc:sldMkLst>
          <pc:docMk/>
          <pc:sldMk cId="920468788" sldId="480"/>
        </pc:sldMkLst>
      </pc:sldChg>
    </pc:docChg>
  </pc:docChgLst>
  <pc:docChgLst>
    <pc:chgData name="Markus Johannes Zock" userId="S::markus.zock@un.org::a2b17c9c-a4d3-40bf-bdef-df4363d20581" providerId="AD" clId="Web-{3C70B99F-F05B-2000-BE6A-580C89866D2B}"/>
    <pc:docChg chg="modSld">
      <pc:chgData name="Markus Johannes Zock" userId="S::markus.zock@un.org::a2b17c9c-a4d3-40bf-bdef-df4363d20581" providerId="AD" clId="Web-{3C70B99F-F05B-2000-BE6A-580C89866D2B}" dt="2021-03-30T20:33:23.974" v="5"/>
      <pc:docMkLst>
        <pc:docMk/>
      </pc:docMkLst>
      <pc:sldChg chg="modSp">
        <pc:chgData name="Markus Johannes Zock" userId="S::markus.zock@un.org::a2b17c9c-a4d3-40bf-bdef-df4363d20581" providerId="AD" clId="Web-{3C70B99F-F05B-2000-BE6A-580C89866D2B}" dt="2021-03-30T20:33:23.974" v="5"/>
        <pc:sldMkLst>
          <pc:docMk/>
          <pc:sldMk cId="175723101" sldId="284"/>
        </pc:sldMkLst>
        <pc:graphicFrameChg chg="mod modGraphic">
          <ac:chgData name="Markus Johannes Zock" userId="S::markus.zock@un.org::a2b17c9c-a4d3-40bf-bdef-df4363d20581" providerId="AD" clId="Web-{3C70B99F-F05B-2000-BE6A-580C89866D2B}" dt="2021-03-30T20:33:23.974" v="5"/>
          <ac:graphicFrameMkLst>
            <pc:docMk/>
            <pc:sldMk cId="175723101" sldId="284"/>
            <ac:graphicFrameMk id="6" creationId="{213C0064-7F6B-E044-B6AD-2D12345F4F69}"/>
          </ac:graphicFrameMkLst>
        </pc:graphicFrameChg>
      </pc:sldChg>
    </pc:docChg>
  </pc:docChgLst>
  <pc:docChgLst>
    <pc:chgData name="Markus Johannes Zock" userId="S::markus.zock@un.org::a2b17c9c-a4d3-40bf-bdef-df4363d20581" providerId="AD" clId="Web-{D2CAB69F-F0DD-2000-BE6A-5FD6FC7DC49F}"/>
    <pc:docChg chg="modSld">
      <pc:chgData name="Markus Johannes Zock" userId="S::markus.zock@un.org::a2b17c9c-a4d3-40bf-bdef-df4363d20581" providerId="AD" clId="Web-{D2CAB69F-F0DD-2000-BE6A-5FD6FC7DC49F}" dt="2021-03-22T15:14:49.066" v="3"/>
      <pc:docMkLst>
        <pc:docMk/>
      </pc:docMkLst>
      <pc:sldChg chg="modSp">
        <pc:chgData name="Markus Johannes Zock" userId="S::markus.zock@un.org::a2b17c9c-a4d3-40bf-bdef-df4363d20581" providerId="AD" clId="Web-{D2CAB69F-F0DD-2000-BE6A-5FD6FC7DC49F}" dt="2021-03-22T15:14:49.066" v="3"/>
        <pc:sldMkLst>
          <pc:docMk/>
          <pc:sldMk cId="175723101" sldId="284"/>
        </pc:sldMkLst>
        <pc:graphicFrameChg chg="mod modGraphic">
          <ac:chgData name="Markus Johannes Zock" userId="S::markus.zock@un.org::a2b17c9c-a4d3-40bf-bdef-df4363d20581" providerId="AD" clId="Web-{D2CAB69F-F0DD-2000-BE6A-5FD6FC7DC49F}" dt="2021-03-22T15:14:49.066" v="3"/>
          <ac:graphicFrameMkLst>
            <pc:docMk/>
            <pc:sldMk cId="175723101" sldId="284"/>
            <ac:graphicFrameMk id="6" creationId="{213C0064-7F6B-E044-B6AD-2D12345F4F69}"/>
          </ac:graphicFrameMkLst>
        </pc:graphicFrameChg>
      </pc:sldChg>
    </pc:docChg>
  </pc:docChgLst>
  <pc:docChgLst>
    <pc:chgData name="Markus Johannes Zock" userId="S::markus.zock@un.org::a2b17c9c-a4d3-40bf-bdef-df4363d20581" providerId="AD" clId="Web-{B19D7732-C49E-F0C2-EBF0-C8822354C049}"/>
    <pc:docChg chg="modSld">
      <pc:chgData name="Markus Johannes Zock" userId="S::markus.zock@un.org::a2b17c9c-a4d3-40bf-bdef-df4363d20581" providerId="AD" clId="Web-{B19D7732-C49E-F0C2-EBF0-C8822354C049}" dt="2021-03-31T21:57:56.606" v="44" actId="20577"/>
      <pc:docMkLst>
        <pc:docMk/>
      </pc:docMkLst>
      <pc:sldChg chg="modSp">
        <pc:chgData name="Markus Johannes Zock" userId="S::markus.zock@un.org::a2b17c9c-a4d3-40bf-bdef-df4363d20581" providerId="AD" clId="Web-{B19D7732-C49E-F0C2-EBF0-C8822354C049}" dt="2021-03-31T21:57:56.606" v="44" actId="20577"/>
        <pc:sldMkLst>
          <pc:docMk/>
          <pc:sldMk cId="789293609" sldId="442"/>
        </pc:sldMkLst>
        <pc:spChg chg="mod">
          <ac:chgData name="Markus Johannes Zock" userId="S::markus.zock@un.org::a2b17c9c-a4d3-40bf-bdef-df4363d20581" providerId="AD" clId="Web-{B19D7732-C49E-F0C2-EBF0-C8822354C049}" dt="2021-03-31T21:57:56.606" v="44" actId="20577"/>
          <ac:spMkLst>
            <pc:docMk/>
            <pc:sldMk cId="789293609" sldId="442"/>
            <ac:spMk id="8" creationId="{00000000-0000-0000-0000-000000000000}"/>
          </ac:spMkLst>
        </pc:spChg>
      </pc:sldChg>
    </pc:docChg>
  </pc:docChgLst>
  <pc:docChgLst>
    <pc:chgData name="Markus Johannes Zock" userId="S::markus.zock@un.org::a2b17c9c-a4d3-40bf-bdef-df4363d20581" providerId="AD" clId="Web-{9C71B99F-50C4-2000-ADD9-BBC6C4DA543E}"/>
    <pc:docChg chg="modSld">
      <pc:chgData name="Markus Johannes Zock" userId="S::markus.zock@un.org::a2b17c9c-a4d3-40bf-bdef-df4363d20581" providerId="AD" clId="Web-{9C71B99F-50C4-2000-ADD9-BBC6C4DA543E}" dt="2021-03-30T20:57:24.737" v="5"/>
      <pc:docMkLst>
        <pc:docMk/>
      </pc:docMkLst>
      <pc:sldChg chg="modSp">
        <pc:chgData name="Markus Johannes Zock" userId="S::markus.zock@un.org::a2b17c9c-a4d3-40bf-bdef-df4363d20581" providerId="AD" clId="Web-{9C71B99F-50C4-2000-ADD9-BBC6C4DA543E}" dt="2021-03-30T20:57:24.737" v="5"/>
        <pc:sldMkLst>
          <pc:docMk/>
          <pc:sldMk cId="175723101" sldId="284"/>
        </pc:sldMkLst>
        <pc:graphicFrameChg chg="mod modGraphic">
          <ac:chgData name="Markus Johannes Zock" userId="S::markus.zock@un.org::a2b17c9c-a4d3-40bf-bdef-df4363d20581" providerId="AD" clId="Web-{9C71B99F-50C4-2000-ADD9-BBC6C4DA543E}" dt="2021-03-30T20:57:24.737" v="5"/>
          <ac:graphicFrameMkLst>
            <pc:docMk/>
            <pc:sldMk cId="175723101" sldId="284"/>
            <ac:graphicFrameMk id="6" creationId="{213C0064-7F6B-E044-B6AD-2D12345F4F69}"/>
          </ac:graphicFrameMkLst>
        </pc:graphicFrameChg>
      </pc:sldChg>
    </pc:docChg>
  </pc:docChgLst>
  <pc:docChgLst>
    <pc:chgData name="Helen Rosengren" userId="bb73f277-ff46-441b-a2e2-cada0a60b087" providerId="ADAL" clId="{829A7C30-1415-481D-9DAA-8812F5F99536}"/>
    <pc:docChg chg="delSld modSld">
      <pc:chgData name="Helen Rosengren" userId="bb73f277-ff46-441b-a2e2-cada0a60b087" providerId="ADAL" clId="{829A7C30-1415-481D-9DAA-8812F5F99536}" dt="2019-07-17T21:10:38.271" v="3" actId="122"/>
      <pc:docMkLst>
        <pc:docMk/>
      </pc:docMkLst>
      <pc:sldChg chg="modSp">
        <pc:chgData name="Helen Rosengren" userId="bb73f277-ff46-441b-a2e2-cada0a60b087" providerId="ADAL" clId="{829A7C30-1415-481D-9DAA-8812F5F99536}" dt="2019-07-17T21:10:38.271" v="3" actId="122"/>
        <pc:sldMkLst>
          <pc:docMk/>
          <pc:sldMk cId="158500782" sldId="268"/>
        </pc:sldMkLst>
        <pc:spChg chg="mod">
          <ac:chgData name="Helen Rosengren" userId="bb73f277-ff46-441b-a2e2-cada0a60b087" providerId="ADAL" clId="{829A7C30-1415-481D-9DAA-8812F5F99536}" dt="2019-07-17T21:10:33.120" v="1" actId="122"/>
          <ac:spMkLst>
            <pc:docMk/>
            <pc:sldMk cId="158500782" sldId="268"/>
            <ac:spMk id="2" creationId="{61FCE90A-657C-42D8-83AA-7BC4B88FFDF9}"/>
          </ac:spMkLst>
        </pc:spChg>
        <pc:spChg chg="mod">
          <ac:chgData name="Helen Rosengren" userId="bb73f277-ff46-441b-a2e2-cada0a60b087" providerId="ADAL" clId="{829A7C30-1415-481D-9DAA-8812F5F99536}" dt="2019-07-17T21:10:38.271" v="3" actId="122"/>
          <ac:spMkLst>
            <pc:docMk/>
            <pc:sldMk cId="158500782" sldId="268"/>
            <ac:spMk id="3" creationId="{63A969F6-92BC-41CA-90D2-3C1FCB483468}"/>
          </ac:spMkLst>
        </pc:spChg>
      </pc:sldChg>
      <pc:sldChg chg="del">
        <pc:chgData name="Helen Rosengren" userId="bb73f277-ff46-441b-a2e2-cada0a60b087" providerId="ADAL" clId="{829A7C30-1415-481D-9DAA-8812F5F99536}" dt="2019-07-17T21:10:24.422" v="0" actId="2696"/>
        <pc:sldMkLst>
          <pc:docMk/>
          <pc:sldMk cId="153773454" sldId="269"/>
        </pc:sldMkLst>
      </pc:sldChg>
    </pc:docChg>
  </pc:docChgLst>
  <pc:docChgLst>
    <pc:chgData name="Markus Johannes Zock" userId="S::markus.zock@un.org::a2b17c9c-a4d3-40bf-bdef-df4363d20581" providerId="AD" clId="Web-{298EBE9F-506B-2000-ADD9-B5705216FBD8}"/>
    <pc:docChg chg="modSld">
      <pc:chgData name="Markus Johannes Zock" userId="S::markus.zock@un.org::a2b17c9c-a4d3-40bf-bdef-df4363d20581" providerId="AD" clId="Web-{298EBE9F-506B-2000-ADD9-B5705216FBD8}" dt="2021-04-15T18:14:35.682" v="2" actId="20577"/>
      <pc:docMkLst>
        <pc:docMk/>
      </pc:docMkLst>
      <pc:sldChg chg="modSp">
        <pc:chgData name="Markus Johannes Zock" userId="S::markus.zock@un.org::a2b17c9c-a4d3-40bf-bdef-df4363d20581" providerId="AD" clId="Web-{298EBE9F-506B-2000-ADD9-B5705216FBD8}" dt="2021-04-15T18:14:35.682" v="2" actId="20577"/>
        <pc:sldMkLst>
          <pc:docMk/>
          <pc:sldMk cId="3971173553" sldId="285"/>
        </pc:sldMkLst>
        <pc:spChg chg="mod">
          <ac:chgData name="Markus Johannes Zock" userId="S::markus.zock@un.org::a2b17c9c-a4d3-40bf-bdef-df4363d20581" providerId="AD" clId="Web-{298EBE9F-506B-2000-ADD9-B5705216FBD8}" dt="2021-04-15T18:14:35.682" v="2" actId="20577"/>
          <ac:spMkLst>
            <pc:docMk/>
            <pc:sldMk cId="3971173553" sldId="285"/>
            <ac:spMk id="48" creationId="{00000000-0000-0000-0000-000000000000}"/>
          </ac:spMkLst>
        </pc:spChg>
      </pc:sldChg>
    </pc:docChg>
  </pc:docChgLst>
  <pc:docChgLst>
    <pc:chgData name="Markus Johannes Zock" userId="S::markus.zock@un.org::a2b17c9c-a4d3-40bf-bdef-df4363d20581" providerId="AD" clId="Web-{17B69440-FF50-126C-22F1-4AD1AF437A2F}"/>
    <pc:docChg chg="modSld">
      <pc:chgData name="Markus Johannes Zock" userId="S::markus.zock@un.org::a2b17c9c-a4d3-40bf-bdef-df4363d20581" providerId="AD" clId="Web-{17B69440-FF50-126C-22F1-4AD1AF437A2F}" dt="2020-09-17T10:17:01.934" v="3"/>
      <pc:docMkLst>
        <pc:docMk/>
      </pc:docMkLst>
      <pc:sldChg chg="modNotes">
        <pc:chgData name="Markus Johannes Zock" userId="S::markus.zock@un.org::a2b17c9c-a4d3-40bf-bdef-df4363d20581" providerId="AD" clId="Web-{17B69440-FF50-126C-22F1-4AD1AF437A2F}" dt="2020-09-17T10:17:01.934" v="3"/>
        <pc:sldMkLst>
          <pc:docMk/>
          <pc:sldMk cId="811947617" sldId="484"/>
        </pc:sldMkLst>
      </pc:sldChg>
    </pc:docChg>
  </pc:docChgLst>
  <pc:docChgLst>
    <pc:chgData name="Markus Johannes Zock" userId="S::markus.zock@un.org::a2b17c9c-a4d3-40bf-bdef-df4363d20581" providerId="AD" clId="Web-{06481B5A-8C59-C363-23B7-D8744EC85CCD}"/>
    <pc:docChg chg="modSld">
      <pc:chgData name="Markus Johannes Zock" userId="S::markus.zock@un.org::a2b17c9c-a4d3-40bf-bdef-df4363d20581" providerId="AD" clId="Web-{06481B5A-8C59-C363-23B7-D8744EC85CCD}" dt="2021-03-31T19:52:32.882" v="41"/>
      <pc:docMkLst>
        <pc:docMk/>
      </pc:docMkLst>
      <pc:sldChg chg="modSp">
        <pc:chgData name="Markus Johannes Zock" userId="S::markus.zock@un.org::a2b17c9c-a4d3-40bf-bdef-df4363d20581" providerId="AD" clId="Web-{06481B5A-8C59-C363-23B7-D8744EC85CCD}" dt="2021-03-31T19:52:32.882" v="41"/>
        <pc:sldMkLst>
          <pc:docMk/>
          <pc:sldMk cId="175723101" sldId="284"/>
        </pc:sldMkLst>
        <pc:graphicFrameChg chg="mod modGraphic">
          <ac:chgData name="Markus Johannes Zock" userId="S::markus.zock@un.org::a2b17c9c-a4d3-40bf-bdef-df4363d20581" providerId="AD" clId="Web-{06481B5A-8C59-C363-23B7-D8744EC85CCD}" dt="2021-03-31T19:52:32.882" v="41"/>
          <ac:graphicFrameMkLst>
            <pc:docMk/>
            <pc:sldMk cId="175723101" sldId="284"/>
            <ac:graphicFrameMk id="6" creationId="{213C0064-7F6B-E044-B6AD-2D12345F4F69}"/>
          </ac:graphicFrameMkLst>
        </pc:graphicFrameChg>
      </pc:sldChg>
    </pc:docChg>
  </pc:docChgLst>
  <pc:docChgLst>
    <pc:chgData name="Markus Johannes Zock" userId="S::markus.zock@un.org::a2b17c9c-a4d3-40bf-bdef-df4363d20581" providerId="AD" clId="Web-{1E30D797-E52D-A9AF-C837-65EBA2716FFB}"/>
    <pc:docChg chg="modSld">
      <pc:chgData name="Markus Johannes Zock" userId="S::markus.zock@un.org::a2b17c9c-a4d3-40bf-bdef-df4363d20581" providerId="AD" clId="Web-{1E30D797-E52D-A9AF-C837-65EBA2716FFB}" dt="2020-09-02T19:06:40.169" v="5"/>
      <pc:docMkLst>
        <pc:docMk/>
      </pc:docMkLst>
      <pc:sldChg chg="modSp">
        <pc:chgData name="Markus Johannes Zock" userId="S::markus.zock@un.org::a2b17c9c-a4d3-40bf-bdef-df4363d20581" providerId="AD" clId="Web-{1E30D797-E52D-A9AF-C837-65EBA2716FFB}" dt="2020-09-02T19:06:40.169" v="5"/>
        <pc:sldMkLst>
          <pc:docMk/>
          <pc:sldMk cId="175723101" sldId="284"/>
        </pc:sldMkLst>
        <pc:graphicFrameChg chg="mod modGraphic">
          <ac:chgData name="Markus Johannes Zock" userId="S::markus.zock@un.org::a2b17c9c-a4d3-40bf-bdef-df4363d20581" providerId="AD" clId="Web-{1E30D797-E52D-A9AF-C837-65EBA2716FFB}" dt="2020-09-02T19:06:40.169" v="5"/>
          <ac:graphicFrameMkLst>
            <pc:docMk/>
            <pc:sldMk cId="175723101" sldId="284"/>
            <ac:graphicFrameMk id="6" creationId="{213C0064-7F6B-E044-B6AD-2D12345F4F69}"/>
          </ac:graphicFrameMkLst>
        </pc:graphicFrameChg>
      </pc:sldChg>
    </pc:docChg>
  </pc:docChgLst>
  <pc:docChgLst>
    <pc:chgData name="Markus Johannes Zock" userId="a2b17c9c-a4d3-40bf-bdef-df4363d20581" providerId="ADAL" clId="{BF4E3659-B087-984C-BCFD-FA0C67314746}"/>
    <pc:docChg chg="undo redo custSel addSld delSld modSld">
      <pc:chgData name="Markus Johannes Zock" userId="a2b17c9c-a4d3-40bf-bdef-df4363d20581" providerId="ADAL" clId="{BF4E3659-B087-984C-BCFD-FA0C67314746}" dt="2020-09-11T10:41:43.711" v="3356"/>
      <pc:docMkLst>
        <pc:docMk/>
      </pc:docMkLst>
      <pc:sldChg chg="modSp mod modNotesTx">
        <pc:chgData name="Markus Johannes Zock" userId="a2b17c9c-a4d3-40bf-bdef-df4363d20581" providerId="ADAL" clId="{BF4E3659-B087-984C-BCFD-FA0C67314746}" dt="2020-09-11T09:47:14.950" v="2552" actId="20577"/>
        <pc:sldMkLst>
          <pc:docMk/>
          <pc:sldMk cId="2030010812" sldId="279"/>
        </pc:sldMkLst>
        <pc:spChg chg="mod">
          <ac:chgData name="Markus Johannes Zock" userId="a2b17c9c-a4d3-40bf-bdef-df4363d20581" providerId="ADAL" clId="{BF4E3659-B087-984C-BCFD-FA0C67314746}" dt="2020-09-11T09:30:51.688" v="2524" actId="403"/>
          <ac:spMkLst>
            <pc:docMk/>
            <pc:sldMk cId="2030010812" sldId="279"/>
            <ac:spMk id="5" creationId="{00000000-0000-0000-0000-000000000000}"/>
          </ac:spMkLst>
        </pc:spChg>
      </pc:sldChg>
      <pc:sldChg chg="modNotesTx">
        <pc:chgData name="Markus Johannes Zock" userId="a2b17c9c-a4d3-40bf-bdef-df4363d20581" providerId="ADAL" clId="{BF4E3659-B087-984C-BCFD-FA0C67314746}" dt="2020-09-11T10:35:41.664" v="3338" actId="20577"/>
        <pc:sldMkLst>
          <pc:docMk/>
          <pc:sldMk cId="3459376044" sldId="286"/>
        </pc:sldMkLst>
      </pc:sldChg>
      <pc:sldChg chg="delSp modSp modAnim">
        <pc:chgData name="Markus Johannes Zock" userId="a2b17c9c-a4d3-40bf-bdef-df4363d20581" providerId="ADAL" clId="{BF4E3659-B087-984C-BCFD-FA0C67314746}" dt="2020-08-28T18:45:40.051" v="70"/>
        <pc:sldMkLst>
          <pc:docMk/>
          <pc:sldMk cId="937704744" sldId="287"/>
        </pc:sldMkLst>
        <pc:spChg chg="mod topLvl">
          <ac:chgData name="Markus Johannes Zock" userId="a2b17c9c-a4d3-40bf-bdef-df4363d20581" providerId="ADAL" clId="{BF4E3659-B087-984C-BCFD-FA0C67314746}" dt="2020-08-28T18:41:44.668" v="32" actId="165"/>
          <ac:spMkLst>
            <pc:docMk/>
            <pc:sldMk cId="937704744" sldId="287"/>
            <ac:spMk id="265" creationId="{00000000-0000-0000-0000-000000000000}"/>
          </ac:spMkLst>
        </pc:spChg>
        <pc:spChg chg="mod topLvl">
          <ac:chgData name="Markus Johannes Zock" userId="a2b17c9c-a4d3-40bf-bdef-df4363d20581" providerId="ADAL" clId="{BF4E3659-B087-984C-BCFD-FA0C67314746}" dt="2020-08-28T18:39:30.378" v="10" actId="165"/>
          <ac:spMkLst>
            <pc:docMk/>
            <pc:sldMk cId="937704744" sldId="287"/>
            <ac:spMk id="268" creationId="{00000000-0000-0000-0000-000000000000}"/>
          </ac:spMkLst>
        </pc:spChg>
        <pc:spChg chg="mod">
          <ac:chgData name="Markus Johannes Zock" userId="a2b17c9c-a4d3-40bf-bdef-df4363d20581" providerId="ADAL" clId="{BF4E3659-B087-984C-BCFD-FA0C67314746}" dt="2020-08-28T18:39:30.378" v="10" actId="165"/>
          <ac:spMkLst>
            <pc:docMk/>
            <pc:sldMk cId="937704744" sldId="287"/>
            <ac:spMk id="269" creationId="{00000000-0000-0000-0000-000000000000}"/>
          </ac:spMkLst>
        </pc:spChg>
        <pc:spChg chg="mod">
          <ac:chgData name="Markus Johannes Zock" userId="a2b17c9c-a4d3-40bf-bdef-df4363d20581" providerId="ADAL" clId="{BF4E3659-B087-984C-BCFD-FA0C67314746}" dt="2020-08-28T18:41:44.668" v="32" actId="165"/>
          <ac:spMkLst>
            <pc:docMk/>
            <pc:sldMk cId="937704744" sldId="287"/>
            <ac:spMk id="271" creationId="{00000000-0000-0000-0000-000000000000}"/>
          </ac:spMkLst>
        </pc:spChg>
        <pc:spChg chg="mod topLvl">
          <ac:chgData name="Markus Johannes Zock" userId="a2b17c9c-a4d3-40bf-bdef-df4363d20581" providerId="ADAL" clId="{BF4E3659-B087-984C-BCFD-FA0C67314746}" dt="2020-08-28T18:44:22.556" v="58" actId="165"/>
          <ac:spMkLst>
            <pc:docMk/>
            <pc:sldMk cId="937704744" sldId="287"/>
            <ac:spMk id="274" creationId="{00000000-0000-0000-0000-000000000000}"/>
          </ac:spMkLst>
        </pc:spChg>
        <pc:spChg chg="mod">
          <ac:chgData name="Markus Johannes Zock" userId="a2b17c9c-a4d3-40bf-bdef-df4363d20581" providerId="ADAL" clId="{BF4E3659-B087-984C-BCFD-FA0C67314746}" dt="2020-08-28T18:44:22.556" v="58" actId="165"/>
          <ac:spMkLst>
            <pc:docMk/>
            <pc:sldMk cId="937704744" sldId="287"/>
            <ac:spMk id="276" creationId="{00000000-0000-0000-0000-000000000000}"/>
          </ac:spMkLst>
        </pc:spChg>
        <pc:spChg chg="mod topLvl">
          <ac:chgData name="Markus Johannes Zock" userId="a2b17c9c-a4d3-40bf-bdef-df4363d20581" providerId="ADAL" clId="{BF4E3659-B087-984C-BCFD-FA0C67314746}" dt="2020-08-28T18:42:33.366" v="42" actId="165"/>
          <ac:spMkLst>
            <pc:docMk/>
            <pc:sldMk cId="937704744" sldId="287"/>
            <ac:spMk id="279" creationId="{00000000-0000-0000-0000-000000000000}"/>
          </ac:spMkLst>
        </pc:spChg>
        <pc:spChg chg="mod">
          <ac:chgData name="Markus Johannes Zock" userId="a2b17c9c-a4d3-40bf-bdef-df4363d20581" providerId="ADAL" clId="{BF4E3659-B087-984C-BCFD-FA0C67314746}" dt="2020-08-28T18:42:33.366" v="42" actId="165"/>
          <ac:spMkLst>
            <pc:docMk/>
            <pc:sldMk cId="937704744" sldId="287"/>
            <ac:spMk id="281" creationId="{00000000-0000-0000-0000-000000000000}"/>
          </ac:spMkLst>
        </pc:spChg>
        <pc:spChg chg="mod topLvl">
          <ac:chgData name="Markus Johannes Zock" userId="a2b17c9c-a4d3-40bf-bdef-df4363d20581" providerId="ADAL" clId="{BF4E3659-B087-984C-BCFD-FA0C67314746}" dt="2020-08-28T18:45:17.777" v="66" actId="165"/>
          <ac:spMkLst>
            <pc:docMk/>
            <pc:sldMk cId="937704744" sldId="287"/>
            <ac:spMk id="289" creationId="{00000000-0000-0000-0000-000000000000}"/>
          </ac:spMkLst>
        </pc:spChg>
        <pc:spChg chg="mod">
          <ac:chgData name="Markus Johannes Zock" userId="a2b17c9c-a4d3-40bf-bdef-df4363d20581" providerId="ADAL" clId="{BF4E3659-B087-984C-BCFD-FA0C67314746}" dt="2020-08-28T18:45:17.777" v="66" actId="165"/>
          <ac:spMkLst>
            <pc:docMk/>
            <pc:sldMk cId="937704744" sldId="287"/>
            <ac:spMk id="291" creationId="{00000000-0000-0000-0000-000000000000}"/>
          </ac:spMkLst>
        </pc:spChg>
        <pc:spChg chg="mod topLvl">
          <ac:chgData name="Markus Johannes Zock" userId="a2b17c9c-a4d3-40bf-bdef-df4363d20581" providerId="ADAL" clId="{BF4E3659-B087-984C-BCFD-FA0C67314746}" dt="2020-08-28T18:43:28.692" v="50" actId="165"/>
          <ac:spMkLst>
            <pc:docMk/>
            <pc:sldMk cId="937704744" sldId="287"/>
            <ac:spMk id="309" creationId="{00000000-0000-0000-0000-000000000000}"/>
          </ac:spMkLst>
        </pc:spChg>
        <pc:spChg chg="mod">
          <ac:chgData name="Markus Johannes Zock" userId="a2b17c9c-a4d3-40bf-bdef-df4363d20581" providerId="ADAL" clId="{BF4E3659-B087-984C-BCFD-FA0C67314746}" dt="2020-08-28T18:43:28.692" v="50" actId="165"/>
          <ac:spMkLst>
            <pc:docMk/>
            <pc:sldMk cId="937704744" sldId="287"/>
            <ac:spMk id="311" creationId="{00000000-0000-0000-0000-000000000000}"/>
          </ac:spMkLst>
        </pc:spChg>
        <pc:grpChg chg="del">
          <ac:chgData name="Markus Johannes Zock" userId="a2b17c9c-a4d3-40bf-bdef-df4363d20581" providerId="ADAL" clId="{BF4E3659-B087-984C-BCFD-FA0C67314746}" dt="2020-08-28T18:45:17.777" v="66" actId="165"/>
          <ac:grpSpMkLst>
            <pc:docMk/>
            <pc:sldMk cId="937704744" sldId="287"/>
            <ac:grpSpMk id="7" creationId="{00000000-0000-0000-0000-000000000000}"/>
          </ac:grpSpMkLst>
        </pc:grpChg>
        <pc:grpChg chg="del">
          <ac:chgData name="Markus Johannes Zock" userId="a2b17c9c-a4d3-40bf-bdef-df4363d20581" providerId="ADAL" clId="{BF4E3659-B087-984C-BCFD-FA0C67314746}" dt="2020-08-28T18:39:30.378" v="10" actId="165"/>
          <ac:grpSpMkLst>
            <pc:docMk/>
            <pc:sldMk cId="937704744" sldId="287"/>
            <ac:grpSpMk id="8" creationId="{00000000-0000-0000-0000-000000000000}"/>
          </ac:grpSpMkLst>
        </pc:grpChg>
        <pc:grpChg chg="mod topLvl">
          <ac:chgData name="Markus Johannes Zock" userId="a2b17c9c-a4d3-40bf-bdef-df4363d20581" providerId="ADAL" clId="{BF4E3659-B087-984C-BCFD-FA0C67314746}" dt="2020-08-28T18:41:44.668" v="32" actId="165"/>
          <ac:grpSpMkLst>
            <pc:docMk/>
            <pc:sldMk cId="937704744" sldId="287"/>
            <ac:grpSpMk id="264" creationId="{00000000-0000-0000-0000-000000000000}"/>
          </ac:grpSpMkLst>
        </pc:grpChg>
        <pc:grpChg chg="mod topLvl">
          <ac:chgData name="Markus Johannes Zock" userId="a2b17c9c-a4d3-40bf-bdef-df4363d20581" providerId="ADAL" clId="{BF4E3659-B087-984C-BCFD-FA0C67314746}" dt="2020-08-28T18:39:30.378" v="10" actId="165"/>
          <ac:grpSpMkLst>
            <pc:docMk/>
            <pc:sldMk cId="937704744" sldId="287"/>
            <ac:grpSpMk id="270" creationId="{00000000-0000-0000-0000-000000000000}"/>
          </ac:grpSpMkLst>
        </pc:grpChg>
        <pc:grpChg chg="mod topLvl">
          <ac:chgData name="Markus Johannes Zock" userId="a2b17c9c-a4d3-40bf-bdef-df4363d20581" providerId="ADAL" clId="{BF4E3659-B087-984C-BCFD-FA0C67314746}" dt="2020-08-28T18:44:22.556" v="58" actId="165"/>
          <ac:grpSpMkLst>
            <pc:docMk/>
            <pc:sldMk cId="937704744" sldId="287"/>
            <ac:grpSpMk id="273" creationId="{00000000-0000-0000-0000-000000000000}"/>
          </ac:grpSpMkLst>
        </pc:grpChg>
        <pc:grpChg chg="del">
          <ac:chgData name="Markus Johannes Zock" userId="a2b17c9c-a4d3-40bf-bdef-df4363d20581" providerId="ADAL" clId="{BF4E3659-B087-984C-BCFD-FA0C67314746}" dt="2020-08-28T18:42:33.366" v="42" actId="165"/>
          <ac:grpSpMkLst>
            <pc:docMk/>
            <pc:sldMk cId="937704744" sldId="287"/>
            <ac:grpSpMk id="277" creationId="{00000000-0000-0000-0000-000000000000}"/>
          </ac:grpSpMkLst>
        </pc:grpChg>
        <pc:grpChg chg="mod topLvl">
          <ac:chgData name="Markus Johannes Zock" userId="a2b17c9c-a4d3-40bf-bdef-df4363d20581" providerId="ADAL" clId="{BF4E3659-B087-984C-BCFD-FA0C67314746}" dt="2020-08-28T18:42:33.366" v="42" actId="165"/>
          <ac:grpSpMkLst>
            <pc:docMk/>
            <pc:sldMk cId="937704744" sldId="287"/>
            <ac:grpSpMk id="278" creationId="{00000000-0000-0000-0000-000000000000}"/>
          </ac:grpSpMkLst>
        </pc:grpChg>
        <pc:grpChg chg="mod topLvl">
          <ac:chgData name="Markus Johannes Zock" userId="a2b17c9c-a4d3-40bf-bdef-df4363d20581" providerId="ADAL" clId="{BF4E3659-B087-984C-BCFD-FA0C67314746}" dt="2020-08-28T18:45:17.777" v="66" actId="165"/>
          <ac:grpSpMkLst>
            <pc:docMk/>
            <pc:sldMk cId="937704744" sldId="287"/>
            <ac:grpSpMk id="288" creationId="{00000000-0000-0000-0000-000000000000}"/>
          </ac:grpSpMkLst>
        </pc:grpChg>
        <pc:grpChg chg="del">
          <ac:chgData name="Markus Johannes Zock" userId="a2b17c9c-a4d3-40bf-bdef-df4363d20581" providerId="ADAL" clId="{BF4E3659-B087-984C-BCFD-FA0C67314746}" dt="2020-08-28T18:43:28.692" v="50" actId="165"/>
          <ac:grpSpMkLst>
            <pc:docMk/>
            <pc:sldMk cId="937704744" sldId="287"/>
            <ac:grpSpMk id="307" creationId="{00000000-0000-0000-0000-000000000000}"/>
          </ac:grpSpMkLst>
        </pc:grpChg>
        <pc:grpChg chg="mod topLvl">
          <ac:chgData name="Markus Johannes Zock" userId="a2b17c9c-a4d3-40bf-bdef-df4363d20581" providerId="ADAL" clId="{BF4E3659-B087-984C-BCFD-FA0C67314746}" dt="2020-08-28T18:43:28.692" v="50" actId="165"/>
          <ac:grpSpMkLst>
            <pc:docMk/>
            <pc:sldMk cId="937704744" sldId="287"/>
            <ac:grpSpMk id="308" creationId="{00000000-0000-0000-0000-000000000000}"/>
          </ac:grpSpMkLst>
        </pc:grpChg>
        <pc:grpChg chg="del">
          <ac:chgData name="Markus Johannes Zock" userId="a2b17c9c-a4d3-40bf-bdef-df4363d20581" providerId="ADAL" clId="{BF4E3659-B087-984C-BCFD-FA0C67314746}" dt="2020-08-28T18:44:22.556" v="58" actId="165"/>
          <ac:grpSpMkLst>
            <pc:docMk/>
            <pc:sldMk cId="937704744" sldId="287"/>
            <ac:grpSpMk id="312" creationId="{00000000-0000-0000-0000-000000000000}"/>
          </ac:grpSpMkLst>
        </pc:grpChg>
        <pc:grpChg chg="del">
          <ac:chgData name="Markus Johannes Zock" userId="a2b17c9c-a4d3-40bf-bdef-df4363d20581" providerId="ADAL" clId="{BF4E3659-B087-984C-BCFD-FA0C67314746}" dt="2020-08-28T18:41:44.668" v="32" actId="165"/>
          <ac:grpSpMkLst>
            <pc:docMk/>
            <pc:sldMk cId="937704744" sldId="287"/>
            <ac:grpSpMk id="313" creationId="{00000000-0000-0000-0000-000000000000}"/>
          </ac:grpSpMkLst>
        </pc:grpChg>
        <pc:picChg chg="mod">
          <ac:chgData name="Markus Johannes Zock" userId="a2b17c9c-a4d3-40bf-bdef-df4363d20581" providerId="ADAL" clId="{BF4E3659-B087-984C-BCFD-FA0C67314746}" dt="2020-08-28T18:41:44.668" v="32" actId="165"/>
          <ac:picMkLst>
            <pc:docMk/>
            <pc:sldMk cId="937704744" sldId="287"/>
            <ac:picMk id="266" creationId="{00000000-0000-0000-0000-000000000000}"/>
          </ac:picMkLst>
        </pc:picChg>
        <pc:picChg chg="mod">
          <ac:chgData name="Markus Johannes Zock" userId="a2b17c9c-a4d3-40bf-bdef-df4363d20581" providerId="ADAL" clId="{BF4E3659-B087-984C-BCFD-FA0C67314746}" dt="2020-08-28T18:39:30.378" v="10" actId="165"/>
          <ac:picMkLst>
            <pc:docMk/>
            <pc:sldMk cId="937704744" sldId="287"/>
            <ac:picMk id="267" creationId="{00000000-0000-0000-0000-000000000000}"/>
          </ac:picMkLst>
        </pc:picChg>
        <pc:picChg chg="mod">
          <ac:chgData name="Markus Johannes Zock" userId="a2b17c9c-a4d3-40bf-bdef-df4363d20581" providerId="ADAL" clId="{BF4E3659-B087-984C-BCFD-FA0C67314746}" dt="2020-08-28T18:44:22.556" v="58" actId="165"/>
          <ac:picMkLst>
            <pc:docMk/>
            <pc:sldMk cId="937704744" sldId="287"/>
            <ac:picMk id="275" creationId="{00000000-0000-0000-0000-000000000000}"/>
          </ac:picMkLst>
        </pc:picChg>
        <pc:picChg chg="mod">
          <ac:chgData name="Markus Johannes Zock" userId="a2b17c9c-a4d3-40bf-bdef-df4363d20581" providerId="ADAL" clId="{BF4E3659-B087-984C-BCFD-FA0C67314746}" dt="2020-08-28T18:42:33.366" v="42" actId="165"/>
          <ac:picMkLst>
            <pc:docMk/>
            <pc:sldMk cId="937704744" sldId="287"/>
            <ac:picMk id="280" creationId="{00000000-0000-0000-0000-000000000000}"/>
          </ac:picMkLst>
        </pc:picChg>
        <pc:picChg chg="mod">
          <ac:chgData name="Markus Johannes Zock" userId="a2b17c9c-a4d3-40bf-bdef-df4363d20581" providerId="ADAL" clId="{BF4E3659-B087-984C-BCFD-FA0C67314746}" dt="2020-08-28T18:45:17.777" v="66" actId="165"/>
          <ac:picMkLst>
            <pc:docMk/>
            <pc:sldMk cId="937704744" sldId="287"/>
            <ac:picMk id="290" creationId="{00000000-0000-0000-0000-000000000000}"/>
          </ac:picMkLst>
        </pc:picChg>
        <pc:picChg chg="mod">
          <ac:chgData name="Markus Johannes Zock" userId="a2b17c9c-a4d3-40bf-bdef-df4363d20581" providerId="ADAL" clId="{BF4E3659-B087-984C-BCFD-FA0C67314746}" dt="2020-08-28T18:43:28.692" v="50" actId="165"/>
          <ac:picMkLst>
            <pc:docMk/>
            <pc:sldMk cId="937704744" sldId="287"/>
            <ac:picMk id="310" creationId="{00000000-0000-0000-0000-000000000000}"/>
          </ac:picMkLst>
        </pc:picChg>
      </pc:sldChg>
      <pc:sldChg chg="modSp mod">
        <pc:chgData name="Markus Johannes Zock" userId="a2b17c9c-a4d3-40bf-bdef-df4363d20581" providerId="ADAL" clId="{BF4E3659-B087-984C-BCFD-FA0C67314746}" dt="2020-09-10T14:08:38.902" v="134" actId="20577"/>
        <pc:sldMkLst>
          <pc:docMk/>
          <pc:sldMk cId="1956330568" sldId="290"/>
        </pc:sldMkLst>
        <pc:spChg chg="mod">
          <ac:chgData name="Markus Johannes Zock" userId="a2b17c9c-a4d3-40bf-bdef-df4363d20581" providerId="ADAL" clId="{BF4E3659-B087-984C-BCFD-FA0C67314746}" dt="2020-09-10T14:08:38.902" v="134" actId="20577"/>
          <ac:spMkLst>
            <pc:docMk/>
            <pc:sldMk cId="1956330568" sldId="290"/>
            <ac:spMk id="46" creationId="{9EF3079C-C92C-4056-9A12-E18238FFC7EB}"/>
          </ac:spMkLst>
        </pc:spChg>
      </pc:sldChg>
      <pc:sldChg chg="addSp delSp modSp mod modNotesTx">
        <pc:chgData name="Markus Johannes Zock" userId="a2b17c9c-a4d3-40bf-bdef-df4363d20581" providerId="ADAL" clId="{BF4E3659-B087-984C-BCFD-FA0C67314746}" dt="2020-09-11T09:55:51.587" v="2740" actId="167"/>
        <pc:sldMkLst>
          <pc:docMk/>
          <pc:sldMk cId="2567559026" sldId="293"/>
        </pc:sldMkLst>
        <pc:spChg chg="mod">
          <ac:chgData name="Markus Johannes Zock" userId="a2b17c9c-a4d3-40bf-bdef-df4363d20581" providerId="ADAL" clId="{BF4E3659-B087-984C-BCFD-FA0C67314746}" dt="2020-09-11T09:51:04.301" v="2629" actId="404"/>
          <ac:spMkLst>
            <pc:docMk/>
            <pc:sldMk cId="2567559026" sldId="293"/>
            <ac:spMk id="5" creationId="{00000000-0000-0000-0000-000000000000}"/>
          </ac:spMkLst>
        </pc:spChg>
        <pc:spChg chg="mod">
          <ac:chgData name="Markus Johannes Zock" userId="a2b17c9c-a4d3-40bf-bdef-df4363d20581" providerId="ADAL" clId="{BF4E3659-B087-984C-BCFD-FA0C67314746}" dt="2020-09-11T09:52:32.462" v="2657" actId="20577"/>
          <ac:spMkLst>
            <pc:docMk/>
            <pc:sldMk cId="2567559026" sldId="293"/>
            <ac:spMk id="7" creationId="{C282C35D-7DD7-0042-A046-E2417C9FDB56}"/>
          </ac:spMkLst>
        </pc:spChg>
        <pc:spChg chg="mod">
          <ac:chgData name="Markus Johannes Zock" userId="a2b17c9c-a4d3-40bf-bdef-df4363d20581" providerId="ADAL" clId="{BF4E3659-B087-984C-BCFD-FA0C67314746}" dt="2020-08-31T19:03:01.898" v="71" actId="18245"/>
          <ac:spMkLst>
            <pc:docMk/>
            <pc:sldMk cId="2567559026" sldId="293"/>
            <ac:spMk id="8" creationId="{3531B3BE-DEF9-4A48-B270-60C85F256053}"/>
          </ac:spMkLst>
        </pc:spChg>
        <pc:spChg chg="mod">
          <ac:chgData name="Markus Johannes Zock" userId="a2b17c9c-a4d3-40bf-bdef-df4363d20581" providerId="ADAL" clId="{BF4E3659-B087-984C-BCFD-FA0C67314746}" dt="2020-09-11T09:51:26" v="2634" actId="20577"/>
          <ac:spMkLst>
            <pc:docMk/>
            <pc:sldMk cId="2567559026" sldId="293"/>
            <ac:spMk id="9" creationId="{DBA47CD8-D6AF-BE48-BAC6-E1A62216DD3E}"/>
          </ac:spMkLst>
        </pc:spChg>
        <pc:spChg chg="mod">
          <ac:chgData name="Markus Johannes Zock" userId="a2b17c9c-a4d3-40bf-bdef-df4363d20581" providerId="ADAL" clId="{BF4E3659-B087-984C-BCFD-FA0C67314746}" dt="2020-08-31T19:03:01.898" v="71" actId="18245"/>
          <ac:spMkLst>
            <pc:docMk/>
            <pc:sldMk cId="2567559026" sldId="293"/>
            <ac:spMk id="10" creationId="{D194811B-4C82-554B-A0B4-2946BD599855}"/>
          </ac:spMkLst>
        </pc:spChg>
        <pc:spChg chg="mod">
          <ac:chgData name="Markus Johannes Zock" userId="a2b17c9c-a4d3-40bf-bdef-df4363d20581" providerId="ADAL" clId="{BF4E3659-B087-984C-BCFD-FA0C67314746}" dt="2020-08-31T19:03:01.898" v="71" actId="18245"/>
          <ac:spMkLst>
            <pc:docMk/>
            <pc:sldMk cId="2567559026" sldId="293"/>
            <ac:spMk id="11" creationId="{0EAA247D-9126-7742-ABE5-43ED60B1D66F}"/>
          </ac:spMkLst>
        </pc:spChg>
        <pc:spChg chg="mod">
          <ac:chgData name="Markus Johannes Zock" userId="a2b17c9c-a4d3-40bf-bdef-df4363d20581" providerId="ADAL" clId="{BF4E3659-B087-984C-BCFD-FA0C67314746}" dt="2020-08-31T19:03:01.898" v="71" actId="18245"/>
          <ac:spMkLst>
            <pc:docMk/>
            <pc:sldMk cId="2567559026" sldId="293"/>
            <ac:spMk id="12" creationId="{C20D1C73-9BBF-1545-9006-F15D8673AF14}"/>
          </ac:spMkLst>
        </pc:spChg>
        <pc:spChg chg="mod">
          <ac:chgData name="Markus Johannes Zock" userId="a2b17c9c-a4d3-40bf-bdef-df4363d20581" providerId="ADAL" clId="{BF4E3659-B087-984C-BCFD-FA0C67314746}" dt="2020-09-11T09:55:21.125" v="2731" actId="20577"/>
          <ac:spMkLst>
            <pc:docMk/>
            <pc:sldMk cId="2567559026" sldId="293"/>
            <ac:spMk id="13" creationId="{D6659CEC-AE09-CD40-8389-D9A799ABAEF5}"/>
          </ac:spMkLst>
        </pc:spChg>
        <pc:spChg chg="mod">
          <ac:chgData name="Markus Johannes Zock" userId="a2b17c9c-a4d3-40bf-bdef-df4363d20581" providerId="ADAL" clId="{BF4E3659-B087-984C-BCFD-FA0C67314746}" dt="2020-08-31T19:03:01.898" v="71" actId="18245"/>
          <ac:spMkLst>
            <pc:docMk/>
            <pc:sldMk cId="2567559026" sldId="293"/>
            <ac:spMk id="14" creationId="{DD30D1F5-5DBF-C74B-A98A-5862FBDF1BC9}"/>
          </ac:spMkLst>
        </pc:spChg>
        <pc:spChg chg="add mod">
          <ac:chgData name="Markus Johannes Zock" userId="a2b17c9c-a4d3-40bf-bdef-df4363d20581" providerId="ADAL" clId="{BF4E3659-B087-984C-BCFD-FA0C67314746}" dt="2020-09-11T09:55:51.587" v="2740" actId="167"/>
          <ac:spMkLst>
            <pc:docMk/>
            <pc:sldMk cId="2567559026" sldId="293"/>
            <ac:spMk id="15" creationId="{BF5C3223-7D8A-CC42-A51D-E077626C9D08}"/>
          </ac:spMkLst>
        </pc:spChg>
        <pc:grpChg chg="mod">
          <ac:chgData name="Markus Johannes Zock" userId="a2b17c9c-a4d3-40bf-bdef-df4363d20581" providerId="ADAL" clId="{BF4E3659-B087-984C-BCFD-FA0C67314746}" dt="2020-08-31T19:03:15.495" v="72" actId="14100"/>
          <ac:grpSpMkLst>
            <pc:docMk/>
            <pc:sldMk cId="2567559026" sldId="293"/>
            <ac:grpSpMk id="2" creationId="{225FA75F-3224-0E43-808F-AA9B51AB2C48}"/>
          </ac:grpSpMkLst>
        </pc:grpChg>
        <pc:graphicFrameChg chg="del">
          <ac:chgData name="Markus Johannes Zock" userId="a2b17c9c-a4d3-40bf-bdef-df4363d20581" providerId="ADAL" clId="{BF4E3659-B087-984C-BCFD-FA0C67314746}" dt="2020-08-31T19:03:01.898" v="71" actId="18245"/>
          <ac:graphicFrameMkLst>
            <pc:docMk/>
            <pc:sldMk cId="2567559026" sldId="293"/>
            <ac:graphicFrameMk id="6" creationId="{00000000-0000-0000-0000-000000000000}"/>
          </ac:graphicFrameMkLst>
        </pc:graphicFrameChg>
      </pc:sldChg>
      <pc:sldChg chg="modSp mod modNotesTx">
        <pc:chgData name="Markus Johannes Zock" userId="a2b17c9c-a4d3-40bf-bdef-df4363d20581" providerId="ADAL" clId="{BF4E3659-B087-984C-BCFD-FA0C67314746}" dt="2020-09-11T10:37:07.153" v="3344" actId="20577"/>
        <pc:sldMkLst>
          <pc:docMk/>
          <pc:sldMk cId="2490911425" sldId="296"/>
        </pc:sldMkLst>
        <pc:spChg chg="mod">
          <ac:chgData name="Markus Johannes Zock" userId="a2b17c9c-a4d3-40bf-bdef-df4363d20581" providerId="ADAL" clId="{BF4E3659-B087-984C-BCFD-FA0C67314746}" dt="2020-08-31T19:03:58.574" v="77" actId="20577"/>
          <ac:spMkLst>
            <pc:docMk/>
            <pc:sldMk cId="2490911425" sldId="296"/>
            <ac:spMk id="2" creationId="{00000000-0000-0000-0000-000000000000}"/>
          </ac:spMkLst>
        </pc:spChg>
        <pc:spChg chg="mod">
          <ac:chgData name="Markus Johannes Zock" userId="a2b17c9c-a4d3-40bf-bdef-df4363d20581" providerId="ADAL" clId="{BF4E3659-B087-984C-BCFD-FA0C67314746}" dt="2020-09-11T10:37:07.153" v="3344" actId="20577"/>
          <ac:spMkLst>
            <pc:docMk/>
            <pc:sldMk cId="2490911425" sldId="296"/>
            <ac:spMk id="5" creationId="{00000000-0000-0000-0000-000000000000}"/>
          </ac:spMkLst>
        </pc:spChg>
      </pc:sldChg>
      <pc:sldChg chg="addSp modSp mod chgLayout modNotesTx">
        <pc:chgData name="Markus Johannes Zock" userId="a2b17c9c-a4d3-40bf-bdef-df4363d20581" providerId="ADAL" clId="{BF4E3659-B087-984C-BCFD-FA0C67314746}" dt="2020-09-11T07:40:10.369" v="606" actId="20577"/>
        <pc:sldMkLst>
          <pc:docMk/>
          <pc:sldMk cId="3200556755" sldId="301"/>
        </pc:sldMkLst>
        <pc:spChg chg="mod ord">
          <ac:chgData name="Markus Johannes Zock" userId="a2b17c9c-a4d3-40bf-bdef-df4363d20581" providerId="ADAL" clId="{BF4E3659-B087-984C-BCFD-FA0C67314746}" dt="2020-09-11T07:39:02.526" v="585" actId="700"/>
          <ac:spMkLst>
            <pc:docMk/>
            <pc:sldMk cId="3200556755" sldId="301"/>
            <ac:spMk id="3" creationId="{00000000-0000-0000-0000-000000000000}"/>
          </ac:spMkLst>
        </pc:spChg>
        <pc:spChg chg="mod ord">
          <ac:chgData name="Markus Johannes Zock" userId="a2b17c9c-a4d3-40bf-bdef-df4363d20581" providerId="ADAL" clId="{BF4E3659-B087-984C-BCFD-FA0C67314746}" dt="2020-09-11T07:39:02.526" v="585" actId="700"/>
          <ac:spMkLst>
            <pc:docMk/>
            <pc:sldMk cId="3200556755" sldId="301"/>
            <ac:spMk id="4" creationId="{00000000-0000-0000-0000-000000000000}"/>
          </ac:spMkLst>
        </pc:spChg>
        <pc:spChg chg="mod ord">
          <ac:chgData name="Markus Johannes Zock" userId="a2b17c9c-a4d3-40bf-bdef-df4363d20581" providerId="ADAL" clId="{BF4E3659-B087-984C-BCFD-FA0C67314746}" dt="2020-09-11T07:40:10.369" v="606" actId="20577"/>
          <ac:spMkLst>
            <pc:docMk/>
            <pc:sldMk cId="3200556755" sldId="301"/>
            <ac:spMk id="5" creationId="{00000000-0000-0000-0000-000000000000}"/>
          </ac:spMkLst>
        </pc:spChg>
        <pc:spChg chg="add mod ord">
          <ac:chgData name="Markus Johannes Zock" userId="a2b17c9c-a4d3-40bf-bdef-df4363d20581" providerId="ADAL" clId="{BF4E3659-B087-984C-BCFD-FA0C67314746}" dt="2020-09-11T07:39:06.928" v="586" actId="208"/>
          <ac:spMkLst>
            <pc:docMk/>
            <pc:sldMk cId="3200556755" sldId="301"/>
            <ac:spMk id="6" creationId="{01FC8740-2532-E74E-AA7A-890600E119FA}"/>
          </ac:spMkLst>
        </pc:spChg>
      </pc:sldChg>
      <pc:sldChg chg="modSp mod modNotesTx">
        <pc:chgData name="Markus Johannes Zock" userId="a2b17c9c-a4d3-40bf-bdef-df4363d20581" providerId="ADAL" clId="{BF4E3659-B087-984C-BCFD-FA0C67314746}" dt="2020-09-11T09:48:35.037" v="2576" actId="113"/>
        <pc:sldMkLst>
          <pc:docMk/>
          <pc:sldMk cId="2423717736" sldId="315"/>
        </pc:sldMkLst>
        <pc:spChg chg="mod">
          <ac:chgData name="Markus Johannes Zock" userId="a2b17c9c-a4d3-40bf-bdef-df4363d20581" providerId="ADAL" clId="{BF4E3659-B087-984C-BCFD-FA0C67314746}" dt="2020-09-11T09:31:07.450" v="2531" actId="404"/>
          <ac:spMkLst>
            <pc:docMk/>
            <pc:sldMk cId="2423717736" sldId="315"/>
            <ac:spMk id="5" creationId="{00000000-0000-0000-0000-000000000000}"/>
          </ac:spMkLst>
        </pc:spChg>
      </pc:sldChg>
      <pc:sldChg chg="modSp mod">
        <pc:chgData name="Markus Johannes Zock" userId="a2b17c9c-a4d3-40bf-bdef-df4363d20581" providerId="ADAL" clId="{BF4E3659-B087-984C-BCFD-FA0C67314746}" dt="2020-09-10T14:08:24.797" v="129" actId="20577"/>
        <pc:sldMkLst>
          <pc:docMk/>
          <pc:sldMk cId="3500052019" sldId="427"/>
        </pc:sldMkLst>
        <pc:spChg chg="mod">
          <ac:chgData name="Markus Johannes Zock" userId="a2b17c9c-a4d3-40bf-bdef-df4363d20581" providerId="ADAL" clId="{BF4E3659-B087-984C-BCFD-FA0C67314746}" dt="2020-09-10T14:08:24.797" v="129" actId="20577"/>
          <ac:spMkLst>
            <pc:docMk/>
            <pc:sldMk cId="3500052019" sldId="427"/>
            <ac:spMk id="46" creationId="{9EF3079C-C92C-4056-9A12-E18238FFC7EB}"/>
          </ac:spMkLst>
        </pc:spChg>
      </pc:sldChg>
      <pc:sldChg chg="modSp mod">
        <pc:chgData name="Markus Johannes Zock" userId="a2b17c9c-a4d3-40bf-bdef-df4363d20581" providerId="ADAL" clId="{BF4E3659-B087-984C-BCFD-FA0C67314746}" dt="2020-09-10T14:08:08.490" v="124" actId="20577"/>
        <pc:sldMkLst>
          <pc:docMk/>
          <pc:sldMk cId="3086519086" sldId="428"/>
        </pc:sldMkLst>
        <pc:spChg chg="mod">
          <ac:chgData name="Markus Johannes Zock" userId="a2b17c9c-a4d3-40bf-bdef-df4363d20581" providerId="ADAL" clId="{BF4E3659-B087-984C-BCFD-FA0C67314746}" dt="2020-09-10T14:08:08.490" v="124" actId="20577"/>
          <ac:spMkLst>
            <pc:docMk/>
            <pc:sldMk cId="3086519086" sldId="428"/>
            <ac:spMk id="46" creationId="{9EF3079C-C92C-4056-9A12-E18238FFC7EB}"/>
          </ac:spMkLst>
        </pc:spChg>
      </pc:sldChg>
      <pc:sldChg chg="modSp mod">
        <pc:chgData name="Markus Johannes Zock" userId="a2b17c9c-a4d3-40bf-bdef-df4363d20581" providerId="ADAL" clId="{BF4E3659-B087-984C-BCFD-FA0C67314746}" dt="2020-09-10T14:06:57.916" v="92" actId="20577"/>
        <pc:sldMkLst>
          <pc:docMk/>
          <pc:sldMk cId="2823643503" sldId="430"/>
        </pc:sldMkLst>
        <pc:spChg chg="mod">
          <ac:chgData name="Markus Johannes Zock" userId="a2b17c9c-a4d3-40bf-bdef-df4363d20581" providerId="ADAL" clId="{BF4E3659-B087-984C-BCFD-FA0C67314746}" dt="2020-09-10T14:06:57.916" v="92" actId="20577"/>
          <ac:spMkLst>
            <pc:docMk/>
            <pc:sldMk cId="2823643503" sldId="430"/>
            <ac:spMk id="46" creationId="{9EF3079C-C92C-4056-9A12-E18238FFC7EB}"/>
          </ac:spMkLst>
        </pc:spChg>
      </pc:sldChg>
      <pc:sldChg chg="addSp modSp mod chgLayout modNotesTx">
        <pc:chgData name="Markus Johannes Zock" userId="a2b17c9c-a4d3-40bf-bdef-df4363d20581" providerId="ADAL" clId="{BF4E3659-B087-984C-BCFD-FA0C67314746}" dt="2020-09-11T07:34:58.036" v="497" actId="20577"/>
        <pc:sldMkLst>
          <pc:docMk/>
          <pc:sldMk cId="595189680" sldId="441"/>
        </pc:sldMkLst>
        <pc:spChg chg="mod ord">
          <ac:chgData name="Markus Johannes Zock" userId="a2b17c9c-a4d3-40bf-bdef-df4363d20581" providerId="ADAL" clId="{BF4E3659-B087-984C-BCFD-FA0C67314746}" dt="2020-09-11T07:30:41.112" v="337" actId="700"/>
          <ac:spMkLst>
            <pc:docMk/>
            <pc:sldMk cId="595189680" sldId="441"/>
            <ac:spMk id="4" creationId="{00000000-0000-0000-0000-000000000000}"/>
          </ac:spMkLst>
        </pc:spChg>
        <pc:spChg chg="add mod ord">
          <ac:chgData name="Markus Johannes Zock" userId="a2b17c9c-a4d3-40bf-bdef-df4363d20581" providerId="ADAL" clId="{BF4E3659-B087-984C-BCFD-FA0C67314746}" dt="2020-09-11T07:31:14.742" v="340" actId="208"/>
          <ac:spMkLst>
            <pc:docMk/>
            <pc:sldMk cId="595189680" sldId="441"/>
            <ac:spMk id="8" creationId="{F633B218-B7C5-8645-93A3-4930C31B9461}"/>
          </ac:spMkLst>
        </pc:spChg>
        <pc:spChg chg="mod ord">
          <ac:chgData name="Markus Johannes Zock" userId="a2b17c9c-a4d3-40bf-bdef-df4363d20581" providerId="ADAL" clId="{BF4E3659-B087-984C-BCFD-FA0C67314746}" dt="2020-09-11T07:30:41.112" v="337" actId="700"/>
          <ac:spMkLst>
            <pc:docMk/>
            <pc:sldMk cId="595189680" sldId="441"/>
            <ac:spMk id="11" creationId="{00000000-0000-0000-0000-000000000000}"/>
          </ac:spMkLst>
        </pc:spChg>
        <pc:spChg chg="mod">
          <ac:chgData name="Markus Johannes Zock" userId="a2b17c9c-a4d3-40bf-bdef-df4363d20581" providerId="ADAL" clId="{BF4E3659-B087-984C-BCFD-FA0C67314746}" dt="2020-09-11T07:31:19.609" v="343" actId="1035"/>
          <ac:spMkLst>
            <pc:docMk/>
            <pc:sldMk cId="595189680" sldId="441"/>
            <ac:spMk id="59" creationId="{47DBE2CD-6D79-4EF7-A066-5854B7411895}"/>
          </ac:spMkLst>
        </pc:spChg>
        <pc:spChg chg="mod ord">
          <ac:chgData name="Markus Johannes Zock" userId="a2b17c9c-a4d3-40bf-bdef-df4363d20581" providerId="ADAL" clId="{BF4E3659-B087-984C-BCFD-FA0C67314746}" dt="2020-09-11T07:30:41.112" v="337" actId="700"/>
          <ac:spMkLst>
            <pc:docMk/>
            <pc:sldMk cId="595189680" sldId="441"/>
            <ac:spMk id="20482" creationId="{FFDCF292-35CD-44FB-BF81-736DB5D4D958}"/>
          </ac:spMkLst>
        </pc:spChg>
      </pc:sldChg>
      <pc:sldChg chg="modSp mod modNotesTx">
        <pc:chgData name="Markus Johannes Zock" userId="a2b17c9c-a4d3-40bf-bdef-df4363d20581" providerId="ADAL" clId="{BF4E3659-B087-984C-BCFD-FA0C67314746}" dt="2020-09-11T07:38:40.384" v="582" actId="20577"/>
        <pc:sldMkLst>
          <pc:docMk/>
          <pc:sldMk cId="789293609" sldId="442"/>
        </pc:sldMkLst>
        <pc:spChg chg="mod">
          <ac:chgData name="Markus Johannes Zock" userId="a2b17c9c-a4d3-40bf-bdef-df4363d20581" providerId="ADAL" clId="{BF4E3659-B087-984C-BCFD-FA0C67314746}" dt="2020-09-11T07:35:12.663" v="500" actId="404"/>
          <ac:spMkLst>
            <pc:docMk/>
            <pc:sldMk cId="789293609" sldId="442"/>
            <ac:spMk id="4" creationId="{00000000-0000-0000-0000-000000000000}"/>
          </ac:spMkLst>
        </pc:spChg>
        <pc:spChg chg="mod">
          <ac:chgData name="Markus Johannes Zock" userId="a2b17c9c-a4d3-40bf-bdef-df4363d20581" providerId="ADAL" clId="{BF4E3659-B087-984C-BCFD-FA0C67314746}" dt="2020-09-11T07:36:23.068" v="517" actId="20577"/>
          <ac:spMkLst>
            <pc:docMk/>
            <pc:sldMk cId="789293609" sldId="442"/>
            <ac:spMk id="8" creationId="{00000000-0000-0000-0000-000000000000}"/>
          </ac:spMkLst>
        </pc:spChg>
      </pc:sldChg>
      <pc:sldChg chg="del">
        <pc:chgData name="Markus Johannes Zock" userId="a2b17c9c-a4d3-40bf-bdef-df4363d20581" providerId="ADAL" clId="{BF4E3659-B087-984C-BCFD-FA0C67314746}" dt="2020-09-10T14:06:34.182" v="83" actId="2696"/>
        <pc:sldMkLst>
          <pc:docMk/>
          <pc:sldMk cId="463969903" sldId="461"/>
        </pc:sldMkLst>
      </pc:sldChg>
      <pc:sldChg chg="del">
        <pc:chgData name="Markus Johannes Zock" userId="a2b17c9c-a4d3-40bf-bdef-df4363d20581" providerId="ADAL" clId="{BF4E3659-B087-984C-BCFD-FA0C67314746}" dt="2020-09-10T14:06:35.903" v="85" actId="2696"/>
        <pc:sldMkLst>
          <pc:docMk/>
          <pc:sldMk cId="3363501412" sldId="463"/>
        </pc:sldMkLst>
      </pc:sldChg>
      <pc:sldChg chg="del">
        <pc:chgData name="Markus Johannes Zock" userId="a2b17c9c-a4d3-40bf-bdef-df4363d20581" providerId="ADAL" clId="{BF4E3659-B087-984C-BCFD-FA0C67314746}" dt="2020-09-10T14:06:35.213" v="84" actId="2696"/>
        <pc:sldMkLst>
          <pc:docMk/>
          <pc:sldMk cId="4049417331" sldId="464"/>
        </pc:sldMkLst>
      </pc:sldChg>
      <pc:sldChg chg="modSp mod modNotesTx">
        <pc:chgData name="Markus Johannes Zock" userId="a2b17c9c-a4d3-40bf-bdef-df4363d20581" providerId="ADAL" clId="{BF4E3659-B087-984C-BCFD-FA0C67314746}" dt="2020-09-11T09:47:51.812" v="2562" actId="113"/>
        <pc:sldMkLst>
          <pc:docMk/>
          <pc:sldMk cId="2893097012" sldId="465"/>
        </pc:sldMkLst>
        <pc:spChg chg="mod">
          <ac:chgData name="Markus Johannes Zock" userId="a2b17c9c-a4d3-40bf-bdef-df4363d20581" providerId="ADAL" clId="{BF4E3659-B087-984C-BCFD-FA0C67314746}" dt="2020-09-11T09:31:01.637" v="2528" actId="404"/>
          <ac:spMkLst>
            <pc:docMk/>
            <pc:sldMk cId="2893097012" sldId="465"/>
            <ac:spMk id="5" creationId="{00000000-0000-0000-0000-000000000000}"/>
          </ac:spMkLst>
        </pc:spChg>
      </pc:sldChg>
      <pc:sldChg chg="modSp mod modNotesTx">
        <pc:chgData name="Markus Johannes Zock" userId="a2b17c9c-a4d3-40bf-bdef-df4363d20581" providerId="ADAL" clId="{BF4E3659-B087-984C-BCFD-FA0C67314746}" dt="2020-09-11T10:37:51.618" v="3349" actId="20577"/>
        <pc:sldMkLst>
          <pc:docMk/>
          <pc:sldMk cId="3035666045" sldId="466"/>
        </pc:sldMkLst>
        <pc:spChg chg="mod">
          <ac:chgData name="Markus Johannes Zock" userId="a2b17c9c-a4d3-40bf-bdef-df4363d20581" providerId="ADAL" clId="{BF4E3659-B087-984C-BCFD-FA0C67314746}" dt="2020-09-11T09:31:13.209" v="2532" actId="403"/>
          <ac:spMkLst>
            <pc:docMk/>
            <pc:sldMk cId="3035666045" sldId="466"/>
            <ac:spMk id="5" creationId="{00000000-0000-0000-0000-000000000000}"/>
          </ac:spMkLst>
        </pc:spChg>
        <pc:spChg chg="mod">
          <ac:chgData name="Markus Johannes Zock" userId="a2b17c9c-a4d3-40bf-bdef-df4363d20581" providerId="ADAL" clId="{BF4E3659-B087-984C-BCFD-FA0C67314746}" dt="2020-09-11T10:37:48.733" v="3348" actId="20577"/>
          <ac:spMkLst>
            <pc:docMk/>
            <pc:sldMk cId="3035666045" sldId="466"/>
            <ac:spMk id="27" creationId="{E967CEF3-A1A7-4630-B8CB-0FE6505E4BD4}"/>
          </ac:spMkLst>
        </pc:spChg>
      </pc:sldChg>
      <pc:sldChg chg="modSp mod modNotesTx">
        <pc:chgData name="Markus Johannes Zock" userId="a2b17c9c-a4d3-40bf-bdef-df4363d20581" providerId="ADAL" clId="{BF4E3659-B087-984C-BCFD-FA0C67314746}" dt="2020-09-11T10:38:04.121" v="3352" actId="20577"/>
        <pc:sldMkLst>
          <pc:docMk/>
          <pc:sldMk cId="3098322173" sldId="467"/>
        </pc:sldMkLst>
        <pc:spChg chg="mod">
          <ac:chgData name="Markus Johannes Zock" userId="a2b17c9c-a4d3-40bf-bdef-df4363d20581" providerId="ADAL" clId="{BF4E3659-B087-984C-BCFD-FA0C67314746}" dt="2020-09-11T09:49:25.125" v="2593" actId="404"/>
          <ac:spMkLst>
            <pc:docMk/>
            <pc:sldMk cId="3098322173" sldId="467"/>
            <ac:spMk id="5" creationId="{00000000-0000-0000-0000-000000000000}"/>
          </ac:spMkLst>
        </pc:spChg>
        <pc:spChg chg="mod">
          <ac:chgData name="Markus Johannes Zock" userId="a2b17c9c-a4d3-40bf-bdef-df4363d20581" providerId="ADAL" clId="{BF4E3659-B087-984C-BCFD-FA0C67314746}" dt="2020-09-11T10:38:01.573" v="3351" actId="20577"/>
          <ac:spMkLst>
            <pc:docMk/>
            <pc:sldMk cId="3098322173" sldId="467"/>
            <ac:spMk id="27" creationId="{E967CEF3-A1A7-4630-B8CB-0FE6505E4BD4}"/>
          </ac:spMkLst>
        </pc:spChg>
      </pc:sldChg>
      <pc:sldChg chg="modSp mod modNotesTx">
        <pc:chgData name="Markus Johannes Zock" userId="a2b17c9c-a4d3-40bf-bdef-df4363d20581" providerId="ADAL" clId="{BF4E3659-B087-984C-BCFD-FA0C67314746}" dt="2020-09-11T09:50:41.898" v="2622" actId="20577"/>
        <pc:sldMkLst>
          <pc:docMk/>
          <pc:sldMk cId="3446365305" sldId="468"/>
        </pc:sldMkLst>
        <pc:spChg chg="mod">
          <ac:chgData name="Markus Johannes Zock" userId="a2b17c9c-a4d3-40bf-bdef-df4363d20581" providerId="ADAL" clId="{BF4E3659-B087-984C-BCFD-FA0C67314746}" dt="2020-09-11T09:31:28.072" v="2536" actId="404"/>
          <ac:spMkLst>
            <pc:docMk/>
            <pc:sldMk cId="3446365305" sldId="468"/>
            <ac:spMk id="5" creationId="{00000000-0000-0000-0000-000000000000}"/>
          </ac:spMkLst>
        </pc:spChg>
      </pc:sldChg>
      <pc:sldChg chg="modSp mod">
        <pc:chgData name="Markus Johannes Zock" userId="a2b17c9c-a4d3-40bf-bdef-df4363d20581" providerId="ADAL" clId="{BF4E3659-B087-984C-BCFD-FA0C67314746}" dt="2020-09-10T14:07:57.671" v="119" actId="20577"/>
        <pc:sldMkLst>
          <pc:docMk/>
          <pc:sldMk cId="3404129888" sldId="471"/>
        </pc:sldMkLst>
        <pc:spChg chg="mod">
          <ac:chgData name="Markus Johannes Zock" userId="a2b17c9c-a4d3-40bf-bdef-df4363d20581" providerId="ADAL" clId="{BF4E3659-B087-984C-BCFD-FA0C67314746}" dt="2020-09-10T14:07:57.671" v="119" actId="20577"/>
          <ac:spMkLst>
            <pc:docMk/>
            <pc:sldMk cId="3404129888" sldId="471"/>
            <ac:spMk id="46" creationId="{9EF3079C-C92C-4056-9A12-E18238FFC7EB}"/>
          </ac:spMkLst>
        </pc:spChg>
      </pc:sldChg>
      <pc:sldChg chg="modSp mod">
        <pc:chgData name="Markus Johannes Zock" userId="a2b17c9c-a4d3-40bf-bdef-df4363d20581" providerId="ADAL" clId="{BF4E3659-B087-984C-BCFD-FA0C67314746}" dt="2020-09-10T14:07:43.298" v="114" actId="20577"/>
        <pc:sldMkLst>
          <pc:docMk/>
          <pc:sldMk cId="3404129888" sldId="472"/>
        </pc:sldMkLst>
        <pc:spChg chg="mod">
          <ac:chgData name="Markus Johannes Zock" userId="a2b17c9c-a4d3-40bf-bdef-df4363d20581" providerId="ADAL" clId="{BF4E3659-B087-984C-BCFD-FA0C67314746}" dt="2020-09-10T14:07:43.298" v="114" actId="20577"/>
          <ac:spMkLst>
            <pc:docMk/>
            <pc:sldMk cId="3404129888" sldId="472"/>
            <ac:spMk id="46" creationId="{9EF3079C-C92C-4056-9A12-E18238FFC7EB}"/>
          </ac:spMkLst>
        </pc:spChg>
      </pc:sldChg>
      <pc:sldChg chg="modSp mod">
        <pc:chgData name="Markus Johannes Zock" userId="a2b17c9c-a4d3-40bf-bdef-df4363d20581" providerId="ADAL" clId="{BF4E3659-B087-984C-BCFD-FA0C67314746}" dt="2020-09-10T14:07:21.932" v="106" actId="20577"/>
        <pc:sldMkLst>
          <pc:docMk/>
          <pc:sldMk cId="3404129888" sldId="473"/>
        </pc:sldMkLst>
        <pc:spChg chg="mod">
          <ac:chgData name="Markus Johannes Zock" userId="a2b17c9c-a4d3-40bf-bdef-df4363d20581" providerId="ADAL" clId="{BF4E3659-B087-984C-BCFD-FA0C67314746}" dt="2020-09-10T14:07:21.932" v="106" actId="20577"/>
          <ac:spMkLst>
            <pc:docMk/>
            <pc:sldMk cId="3404129888" sldId="473"/>
            <ac:spMk id="46" creationId="{9EF3079C-C92C-4056-9A12-E18238FFC7EB}"/>
          </ac:spMkLst>
        </pc:spChg>
      </pc:sldChg>
      <pc:sldChg chg="modSp del mod">
        <pc:chgData name="Markus Johannes Zock" userId="a2b17c9c-a4d3-40bf-bdef-df4363d20581" providerId="ADAL" clId="{BF4E3659-B087-984C-BCFD-FA0C67314746}" dt="2020-09-10T14:07:29.022" v="107" actId="2696"/>
        <pc:sldMkLst>
          <pc:docMk/>
          <pc:sldMk cId="3404129888" sldId="474"/>
        </pc:sldMkLst>
        <pc:spChg chg="mod">
          <ac:chgData name="Markus Johannes Zock" userId="a2b17c9c-a4d3-40bf-bdef-df4363d20581" providerId="ADAL" clId="{BF4E3659-B087-984C-BCFD-FA0C67314746}" dt="2020-09-10T14:07:09.514" v="99" actId="20577"/>
          <ac:spMkLst>
            <pc:docMk/>
            <pc:sldMk cId="3404129888" sldId="474"/>
            <ac:spMk id="46" creationId="{9EF3079C-C92C-4056-9A12-E18238FFC7EB}"/>
          </ac:spMkLst>
        </pc:spChg>
      </pc:sldChg>
      <pc:sldChg chg="addSp modSp mod modClrScheme chgLayout modNotesTx">
        <pc:chgData name="Markus Johannes Zock" userId="a2b17c9c-a4d3-40bf-bdef-df4363d20581" providerId="ADAL" clId="{BF4E3659-B087-984C-BCFD-FA0C67314746}" dt="2020-09-11T07:30:11.684" v="332" actId="20577"/>
        <pc:sldMkLst>
          <pc:docMk/>
          <pc:sldMk cId="1934298608" sldId="477"/>
        </pc:sldMkLst>
        <pc:spChg chg="add mod ord">
          <ac:chgData name="Markus Johannes Zock" userId="a2b17c9c-a4d3-40bf-bdef-df4363d20581" providerId="ADAL" clId="{BF4E3659-B087-984C-BCFD-FA0C67314746}" dt="2020-09-11T07:23:04.431" v="189" actId="208"/>
          <ac:spMkLst>
            <pc:docMk/>
            <pc:sldMk cId="1934298608" sldId="477"/>
            <ac:spMk id="2" creationId="{128E7FF4-8D36-2E4F-B3CE-0CF104CEF0C0}"/>
          </ac:spMkLst>
        </pc:spChg>
        <pc:spChg chg="mod ord">
          <ac:chgData name="Markus Johannes Zock" userId="a2b17c9c-a4d3-40bf-bdef-df4363d20581" providerId="ADAL" clId="{BF4E3659-B087-984C-BCFD-FA0C67314746}" dt="2020-09-11T07:22:55.764" v="188" actId="700"/>
          <ac:spMkLst>
            <pc:docMk/>
            <pc:sldMk cId="1934298608" sldId="477"/>
            <ac:spMk id="3" creationId="{00000000-0000-0000-0000-000000000000}"/>
          </ac:spMkLst>
        </pc:spChg>
        <pc:spChg chg="mod ord">
          <ac:chgData name="Markus Johannes Zock" userId="a2b17c9c-a4d3-40bf-bdef-df4363d20581" providerId="ADAL" clId="{BF4E3659-B087-984C-BCFD-FA0C67314746}" dt="2020-09-11T07:22:55.764" v="188" actId="700"/>
          <ac:spMkLst>
            <pc:docMk/>
            <pc:sldMk cId="1934298608" sldId="477"/>
            <ac:spMk id="4" creationId="{00000000-0000-0000-0000-000000000000}"/>
          </ac:spMkLst>
        </pc:spChg>
        <pc:spChg chg="mod ord">
          <ac:chgData name="Markus Johannes Zock" userId="a2b17c9c-a4d3-40bf-bdef-df4363d20581" providerId="ADAL" clId="{BF4E3659-B087-984C-BCFD-FA0C67314746}" dt="2020-09-11T07:22:55.764" v="188" actId="700"/>
          <ac:spMkLst>
            <pc:docMk/>
            <pc:sldMk cId="1934298608" sldId="477"/>
            <ac:spMk id="5" creationId="{00000000-0000-0000-0000-000000000000}"/>
          </ac:spMkLst>
        </pc:spChg>
        <pc:spChg chg="mod">
          <ac:chgData name="Markus Johannes Zock" userId="a2b17c9c-a4d3-40bf-bdef-df4363d20581" providerId="ADAL" clId="{BF4E3659-B087-984C-BCFD-FA0C67314746}" dt="2020-09-11T07:30:02.486" v="331" actId="20577"/>
          <ac:spMkLst>
            <pc:docMk/>
            <pc:sldMk cId="1934298608" sldId="477"/>
            <ac:spMk id="50" creationId="{CE393ED0-BAC0-4EF7-B87C-FC8298C5C725}"/>
          </ac:spMkLst>
        </pc:spChg>
        <pc:spChg chg="mod">
          <ac:chgData name="Markus Johannes Zock" userId="a2b17c9c-a4d3-40bf-bdef-df4363d20581" providerId="ADAL" clId="{BF4E3659-B087-984C-BCFD-FA0C67314746}" dt="2020-09-11T07:25:16.467" v="242" actId="403"/>
          <ac:spMkLst>
            <pc:docMk/>
            <pc:sldMk cId="1934298608" sldId="477"/>
            <ac:spMk id="51" creationId="{20FCDF2C-008D-4439-B2B8-E01B488B40A1}"/>
          </ac:spMkLst>
        </pc:spChg>
        <pc:spChg chg="mod">
          <ac:chgData name="Markus Johannes Zock" userId="a2b17c9c-a4d3-40bf-bdef-df4363d20581" providerId="ADAL" clId="{BF4E3659-B087-984C-BCFD-FA0C67314746}" dt="2020-09-11T07:25:16.467" v="242" actId="403"/>
          <ac:spMkLst>
            <pc:docMk/>
            <pc:sldMk cId="1934298608" sldId="477"/>
            <ac:spMk id="52" creationId="{D43DF8EF-5A13-47AB-9B2C-994E4DD129F7}"/>
          </ac:spMkLst>
        </pc:spChg>
        <pc:grpChg chg="mod">
          <ac:chgData name="Markus Johannes Zock" userId="a2b17c9c-a4d3-40bf-bdef-df4363d20581" providerId="ADAL" clId="{BF4E3659-B087-984C-BCFD-FA0C67314746}" dt="2020-09-11T07:26:38.238" v="264" actId="1076"/>
          <ac:grpSpMkLst>
            <pc:docMk/>
            <pc:sldMk cId="1934298608" sldId="477"/>
            <ac:grpSpMk id="46" creationId="{CE7482ED-64BB-4070-93EE-70F4031A903D}"/>
          </ac:grpSpMkLst>
        </pc:grpChg>
        <pc:grpChg chg="mod">
          <ac:chgData name="Markus Johannes Zock" userId="a2b17c9c-a4d3-40bf-bdef-df4363d20581" providerId="ADAL" clId="{BF4E3659-B087-984C-BCFD-FA0C67314746}" dt="2020-09-11T07:25:24.058" v="249" actId="1038"/>
          <ac:grpSpMkLst>
            <pc:docMk/>
            <pc:sldMk cId="1934298608" sldId="477"/>
            <ac:grpSpMk id="47" creationId="{875CFA55-193D-475F-9FE8-2B330C14E6E8}"/>
          </ac:grpSpMkLst>
        </pc:grpChg>
      </pc:sldChg>
      <pc:sldChg chg="addSp modSp mod chgLayout modNotesTx">
        <pc:chgData name="Markus Johannes Zock" userId="a2b17c9c-a4d3-40bf-bdef-df4363d20581" providerId="ADAL" clId="{BF4E3659-B087-984C-BCFD-FA0C67314746}" dt="2020-09-11T09:29:51.596" v="2516" actId="122"/>
        <pc:sldMkLst>
          <pc:docMk/>
          <pc:sldMk cId="2920371445" sldId="479"/>
        </pc:sldMkLst>
        <pc:spChg chg="add mod ord">
          <ac:chgData name="Markus Johannes Zock" userId="a2b17c9c-a4d3-40bf-bdef-df4363d20581" providerId="ADAL" clId="{BF4E3659-B087-984C-BCFD-FA0C67314746}" dt="2020-09-11T08:32:11.483" v="1599" actId="208"/>
          <ac:spMkLst>
            <pc:docMk/>
            <pc:sldMk cId="2920371445" sldId="479"/>
            <ac:spMk id="2" creationId="{95843AB2-3196-3F4A-83C7-70151C451821}"/>
          </ac:spMkLst>
        </pc:spChg>
        <pc:spChg chg="mod ord">
          <ac:chgData name="Markus Johannes Zock" userId="a2b17c9c-a4d3-40bf-bdef-df4363d20581" providerId="ADAL" clId="{BF4E3659-B087-984C-BCFD-FA0C67314746}" dt="2020-09-11T08:31:59.536" v="1598" actId="700"/>
          <ac:spMkLst>
            <pc:docMk/>
            <pc:sldMk cId="2920371445" sldId="479"/>
            <ac:spMk id="3" creationId="{00000000-0000-0000-0000-000000000000}"/>
          </ac:spMkLst>
        </pc:spChg>
        <pc:spChg chg="mod ord">
          <ac:chgData name="Markus Johannes Zock" userId="a2b17c9c-a4d3-40bf-bdef-df4363d20581" providerId="ADAL" clId="{BF4E3659-B087-984C-BCFD-FA0C67314746}" dt="2020-09-11T08:31:59.536" v="1598" actId="700"/>
          <ac:spMkLst>
            <pc:docMk/>
            <pc:sldMk cId="2920371445" sldId="479"/>
            <ac:spMk id="4" creationId="{00000000-0000-0000-0000-000000000000}"/>
          </ac:spMkLst>
        </pc:spChg>
        <pc:spChg chg="mod ord">
          <ac:chgData name="Markus Johannes Zock" userId="a2b17c9c-a4d3-40bf-bdef-df4363d20581" providerId="ADAL" clId="{BF4E3659-B087-984C-BCFD-FA0C67314746}" dt="2020-09-11T08:31:59.536" v="1598" actId="700"/>
          <ac:spMkLst>
            <pc:docMk/>
            <pc:sldMk cId="2920371445" sldId="479"/>
            <ac:spMk id="5" creationId="{00000000-0000-0000-0000-000000000000}"/>
          </ac:spMkLst>
        </pc:spChg>
        <pc:spChg chg="mod">
          <ac:chgData name="Markus Johannes Zock" userId="a2b17c9c-a4d3-40bf-bdef-df4363d20581" providerId="ADAL" clId="{BF4E3659-B087-984C-BCFD-FA0C67314746}" dt="2020-09-11T08:32:26.252" v="1614" actId="1038"/>
          <ac:spMkLst>
            <pc:docMk/>
            <pc:sldMk cId="2920371445" sldId="479"/>
            <ac:spMk id="34" creationId="{57316422-4D49-4486-A1A0-84D24BCE6715}"/>
          </ac:spMkLst>
        </pc:spChg>
        <pc:spChg chg="mod">
          <ac:chgData name="Markus Johannes Zock" userId="a2b17c9c-a4d3-40bf-bdef-df4363d20581" providerId="ADAL" clId="{BF4E3659-B087-984C-BCFD-FA0C67314746}" dt="2020-09-11T08:32:49.922" v="1627" actId="1037"/>
          <ac:spMkLst>
            <pc:docMk/>
            <pc:sldMk cId="2920371445" sldId="479"/>
            <ac:spMk id="35" creationId="{6BCCB7A6-66A1-4DB3-9A5E-0729F954D510}"/>
          </ac:spMkLst>
        </pc:spChg>
        <pc:spChg chg="mod">
          <ac:chgData name="Markus Johannes Zock" userId="a2b17c9c-a4d3-40bf-bdef-df4363d20581" providerId="ADAL" clId="{BF4E3659-B087-984C-BCFD-FA0C67314746}" dt="2020-09-11T08:32:26.252" v="1614" actId="1038"/>
          <ac:spMkLst>
            <pc:docMk/>
            <pc:sldMk cId="2920371445" sldId="479"/>
            <ac:spMk id="36" creationId="{57A17E69-7B13-4511-AD13-F6791D6A5B0B}"/>
          </ac:spMkLst>
        </pc:spChg>
        <pc:spChg chg="mod">
          <ac:chgData name="Markus Johannes Zock" userId="a2b17c9c-a4d3-40bf-bdef-df4363d20581" providerId="ADAL" clId="{BF4E3659-B087-984C-BCFD-FA0C67314746}" dt="2020-09-11T08:32:26.252" v="1614" actId="1038"/>
          <ac:spMkLst>
            <pc:docMk/>
            <pc:sldMk cId="2920371445" sldId="479"/>
            <ac:spMk id="38" creationId="{AFC02290-EFE7-489D-B213-59265BBA9100}"/>
          </ac:spMkLst>
        </pc:spChg>
        <pc:spChg chg="mod">
          <ac:chgData name="Markus Johannes Zock" userId="a2b17c9c-a4d3-40bf-bdef-df4363d20581" providerId="ADAL" clId="{BF4E3659-B087-984C-BCFD-FA0C67314746}" dt="2020-09-11T08:32:49.922" v="1627" actId="1037"/>
          <ac:spMkLst>
            <pc:docMk/>
            <pc:sldMk cId="2920371445" sldId="479"/>
            <ac:spMk id="39" creationId="{8B9C55AB-BC84-4DBB-9459-E7EF81DDA595}"/>
          </ac:spMkLst>
        </pc:spChg>
        <pc:spChg chg="mod">
          <ac:chgData name="Markus Johannes Zock" userId="a2b17c9c-a4d3-40bf-bdef-df4363d20581" providerId="ADAL" clId="{BF4E3659-B087-984C-BCFD-FA0C67314746}" dt="2020-09-11T08:32:49.922" v="1627" actId="1037"/>
          <ac:spMkLst>
            <pc:docMk/>
            <pc:sldMk cId="2920371445" sldId="479"/>
            <ac:spMk id="40" creationId="{EFBBCFEC-8065-47E6-802E-346C03192B59}"/>
          </ac:spMkLst>
        </pc:spChg>
        <pc:spChg chg="mod">
          <ac:chgData name="Markus Johannes Zock" userId="a2b17c9c-a4d3-40bf-bdef-df4363d20581" providerId="ADAL" clId="{BF4E3659-B087-984C-BCFD-FA0C67314746}" dt="2020-09-11T09:29:51.596" v="2516" actId="122"/>
          <ac:spMkLst>
            <pc:docMk/>
            <pc:sldMk cId="2920371445" sldId="479"/>
            <ac:spMk id="44" creationId="{A5807FB3-5F8A-43A3-A4E8-96DF5CDF6F6C}"/>
          </ac:spMkLst>
        </pc:spChg>
      </pc:sldChg>
      <pc:sldChg chg="addSp delSp modSp mod chgLayout modNotesTx">
        <pc:chgData name="Markus Johannes Zock" userId="a2b17c9c-a4d3-40bf-bdef-df4363d20581" providerId="ADAL" clId="{BF4E3659-B087-984C-BCFD-FA0C67314746}" dt="2020-09-11T10:39:25.632" v="3353" actId="478"/>
        <pc:sldMkLst>
          <pc:docMk/>
          <pc:sldMk cId="920468788" sldId="480"/>
        </pc:sldMkLst>
        <pc:spChg chg="mod ord">
          <ac:chgData name="Markus Johannes Zock" userId="a2b17c9c-a4d3-40bf-bdef-df4363d20581" providerId="ADAL" clId="{BF4E3659-B087-984C-BCFD-FA0C67314746}" dt="2020-09-11T07:43:04.074" v="614" actId="700"/>
          <ac:spMkLst>
            <pc:docMk/>
            <pc:sldMk cId="920468788" sldId="480"/>
            <ac:spMk id="3" creationId="{00000000-0000-0000-0000-000000000000}"/>
          </ac:spMkLst>
        </pc:spChg>
        <pc:spChg chg="mod ord">
          <ac:chgData name="Markus Johannes Zock" userId="a2b17c9c-a4d3-40bf-bdef-df4363d20581" providerId="ADAL" clId="{BF4E3659-B087-984C-BCFD-FA0C67314746}" dt="2020-09-11T07:43:04.074" v="614" actId="700"/>
          <ac:spMkLst>
            <pc:docMk/>
            <pc:sldMk cId="920468788" sldId="480"/>
            <ac:spMk id="4" creationId="{00000000-0000-0000-0000-000000000000}"/>
          </ac:spMkLst>
        </pc:spChg>
        <pc:spChg chg="mod ord">
          <ac:chgData name="Markus Johannes Zock" userId="a2b17c9c-a4d3-40bf-bdef-df4363d20581" providerId="ADAL" clId="{BF4E3659-B087-984C-BCFD-FA0C67314746}" dt="2020-09-11T07:43:04.074" v="614" actId="700"/>
          <ac:spMkLst>
            <pc:docMk/>
            <pc:sldMk cId="920468788" sldId="480"/>
            <ac:spMk id="5" creationId="{00000000-0000-0000-0000-000000000000}"/>
          </ac:spMkLst>
        </pc:spChg>
        <pc:spChg chg="mod">
          <ac:chgData name="Markus Johannes Zock" userId="a2b17c9c-a4d3-40bf-bdef-df4363d20581" providerId="ADAL" clId="{BF4E3659-B087-984C-BCFD-FA0C67314746}" dt="2020-09-11T07:43:24.162" v="617" actId="1076"/>
          <ac:spMkLst>
            <pc:docMk/>
            <pc:sldMk cId="920468788" sldId="480"/>
            <ac:spMk id="8" creationId="{00000000-0000-0000-0000-000000000000}"/>
          </ac:spMkLst>
        </pc:spChg>
        <pc:spChg chg="mod">
          <ac:chgData name="Markus Johannes Zock" userId="a2b17c9c-a4d3-40bf-bdef-df4363d20581" providerId="ADAL" clId="{BF4E3659-B087-984C-BCFD-FA0C67314746}" dt="2020-09-11T07:40:51.339" v="607" actId="18245"/>
          <ac:spMkLst>
            <pc:docMk/>
            <pc:sldMk cId="920468788" sldId="480"/>
            <ac:spMk id="9" creationId="{F69E6448-F86B-3F4C-967D-6C307CDC1A58}"/>
          </ac:spMkLst>
        </pc:spChg>
        <pc:spChg chg="mod">
          <ac:chgData name="Markus Johannes Zock" userId="a2b17c9c-a4d3-40bf-bdef-df4363d20581" providerId="ADAL" clId="{BF4E3659-B087-984C-BCFD-FA0C67314746}" dt="2020-09-11T07:43:51.707" v="623" actId="207"/>
          <ac:spMkLst>
            <pc:docMk/>
            <pc:sldMk cId="920468788" sldId="480"/>
            <ac:spMk id="10" creationId="{85721549-91D3-E649-8F8E-4A4947906261}"/>
          </ac:spMkLst>
        </pc:spChg>
        <pc:spChg chg="mod">
          <ac:chgData name="Markus Johannes Zock" userId="a2b17c9c-a4d3-40bf-bdef-df4363d20581" providerId="ADAL" clId="{BF4E3659-B087-984C-BCFD-FA0C67314746}" dt="2020-09-11T07:40:51.339" v="607" actId="18245"/>
          <ac:spMkLst>
            <pc:docMk/>
            <pc:sldMk cId="920468788" sldId="480"/>
            <ac:spMk id="11" creationId="{82915735-E976-E84B-9E33-B9E51F875777}"/>
          </ac:spMkLst>
        </pc:spChg>
        <pc:spChg chg="mod">
          <ac:chgData name="Markus Johannes Zock" userId="a2b17c9c-a4d3-40bf-bdef-df4363d20581" providerId="ADAL" clId="{BF4E3659-B087-984C-BCFD-FA0C67314746}" dt="2020-09-11T07:40:51.339" v="607" actId="18245"/>
          <ac:spMkLst>
            <pc:docMk/>
            <pc:sldMk cId="920468788" sldId="480"/>
            <ac:spMk id="12" creationId="{FC7301C2-A343-774E-ADBF-EA58B6603F51}"/>
          </ac:spMkLst>
        </pc:spChg>
        <pc:spChg chg="mod">
          <ac:chgData name="Markus Johannes Zock" userId="a2b17c9c-a4d3-40bf-bdef-df4363d20581" providerId="ADAL" clId="{BF4E3659-B087-984C-BCFD-FA0C67314746}" dt="2020-09-11T07:40:51.339" v="607" actId="18245"/>
          <ac:spMkLst>
            <pc:docMk/>
            <pc:sldMk cId="920468788" sldId="480"/>
            <ac:spMk id="13" creationId="{E95911DE-540D-244E-BD95-61771D6E3120}"/>
          </ac:spMkLst>
        </pc:spChg>
        <pc:spChg chg="mod">
          <ac:chgData name="Markus Johannes Zock" userId="a2b17c9c-a4d3-40bf-bdef-df4363d20581" providerId="ADAL" clId="{BF4E3659-B087-984C-BCFD-FA0C67314746}" dt="2020-09-11T07:40:51.339" v="607" actId="18245"/>
          <ac:spMkLst>
            <pc:docMk/>
            <pc:sldMk cId="920468788" sldId="480"/>
            <ac:spMk id="14" creationId="{2F8293CD-C768-5F4E-86C8-9A55187A9B0B}"/>
          </ac:spMkLst>
        </pc:spChg>
        <pc:spChg chg="mod">
          <ac:chgData name="Markus Johannes Zock" userId="a2b17c9c-a4d3-40bf-bdef-df4363d20581" providerId="ADAL" clId="{BF4E3659-B087-984C-BCFD-FA0C67314746}" dt="2020-09-11T09:30:26.758" v="2520" actId="403"/>
          <ac:spMkLst>
            <pc:docMk/>
            <pc:sldMk cId="920468788" sldId="480"/>
            <ac:spMk id="15" creationId="{BCCFE72A-96E8-DB4F-BAA4-78C3DB6350EA}"/>
          </ac:spMkLst>
        </pc:spChg>
        <pc:spChg chg="mod">
          <ac:chgData name="Markus Johannes Zock" userId="a2b17c9c-a4d3-40bf-bdef-df4363d20581" providerId="ADAL" clId="{BF4E3659-B087-984C-BCFD-FA0C67314746}" dt="2020-09-11T09:30:31.157" v="2521" actId="403"/>
          <ac:spMkLst>
            <pc:docMk/>
            <pc:sldMk cId="920468788" sldId="480"/>
            <ac:spMk id="16" creationId="{404149B7-461C-5841-AFD3-CA5BC9E80357}"/>
          </ac:spMkLst>
        </pc:spChg>
        <pc:spChg chg="mod">
          <ac:chgData name="Markus Johannes Zock" userId="a2b17c9c-a4d3-40bf-bdef-df4363d20581" providerId="ADAL" clId="{BF4E3659-B087-984C-BCFD-FA0C67314746}" dt="2020-09-11T09:30:35.016" v="2522" actId="403"/>
          <ac:spMkLst>
            <pc:docMk/>
            <pc:sldMk cId="920468788" sldId="480"/>
            <ac:spMk id="17" creationId="{27620C0D-5599-394F-81F6-0F717C60B1E7}"/>
          </ac:spMkLst>
        </pc:spChg>
        <pc:spChg chg="add del mod ord">
          <ac:chgData name="Markus Johannes Zock" userId="a2b17c9c-a4d3-40bf-bdef-df4363d20581" providerId="ADAL" clId="{BF4E3659-B087-984C-BCFD-FA0C67314746}" dt="2020-09-11T10:39:25.632" v="3353" actId="478"/>
          <ac:spMkLst>
            <pc:docMk/>
            <pc:sldMk cId="920468788" sldId="480"/>
            <ac:spMk id="18" creationId="{A84EC1EC-7017-0C47-AE7C-4CF78EEB9CBE}"/>
          </ac:spMkLst>
        </pc:spChg>
        <pc:grpChg chg="mod">
          <ac:chgData name="Markus Johannes Zock" userId="a2b17c9c-a4d3-40bf-bdef-df4363d20581" providerId="ADAL" clId="{BF4E3659-B087-984C-BCFD-FA0C67314746}" dt="2020-09-11T07:41:33.479" v="613" actId="14100"/>
          <ac:grpSpMkLst>
            <pc:docMk/>
            <pc:sldMk cId="920468788" sldId="480"/>
            <ac:grpSpMk id="2" creationId="{D7B3ACA3-933D-4548-AB82-D957345C5C6A}"/>
          </ac:grpSpMkLst>
        </pc:grpChg>
        <pc:graphicFrameChg chg="del">
          <ac:chgData name="Markus Johannes Zock" userId="a2b17c9c-a4d3-40bf-bdef-df4363d20581" providerId="ADAL" clId="{BF4E3659-B087-984C-BCFD-FA0C67314746}" dt="2020-09-11T07:40:51.339" v="607" actId="18245"/>
          <ac:graphicFrameMkLst>
            <pc:docMk/>
            <pc:sldMk cId="920468788" sldId="480"/>
            <ac:graphicFrameMk id="6" creationId="{00000000-0000-0000-0000-000000000000}"/>
          </ac:graphicFrameMkLst>
        </pc:graphicFrameChg>
        <pc:picChg chg="mod">
          <ac:chgData name="Markus Johannes Zock" userId="a2b17c9c-a4d3-40bf-bdef-df4363d20581" providerId="ADAL" clId="{BF4E3659-B087-984C-BCFD-FA0C67314746}" dt="2020-09-11T09:44:15.327" v="2546" actId="1035"/>
          <ac:picMkLst>
            <pc:docMk/>
            <pc:sldMk cId="920468788" sldId="480"/>
            <ac:picMk id="7" creationId="{00000000-0000-0000-0000-000000000000}"/>
          </ac:picMkLst>
        </pc:picChg>
      </pc:sldChg>
      <pc:sldChg chg="modSp mod modNotesTx">
        <pc:chgData name="Markus Johannes Zock" userId="a2b17c9c-a4d3-40bf-bdef-df4363d20581" providerId="ADAL" clId="{BF4E3659-B087-984C-BCFD-FA0C67314746}" dt="2020-09-11T08:06:30.062" v="1120" actId="20577"/>
        <pc:sldMkLst>
          <pc:docMk/>
          <pc:sldMk cId="2439219262" sldId="481"/>
        </pc:sldMkLst>
        <pc:spChg chg="mod">
          <ac:chgData name="Markus Johannes Zock" userId="a2b17c9c-a4d3-40bf-bdef-df4363d20581" providerId="ADAL" clId="{BF4E3659-B087-984C-BCFD-FA0C67314746}" dt="2020-09-11T08:04:56.753" v="1102" actId="403"/>
          <ac:spMkLst>
            <pc:docMk/>
            <pc:sldMk cId="2439219262" sldId="481"/>
            <ac:spMk id="2" creationId="{00000000-0000-0000-0000-000000000000}"/>
          </ac:spMkLst>
        </pc:spChg>
        <pc:spChg chg="mod">
          <ac:chgData name="Markus Johannes Zock" userId="a2b17c9c-a4d3-40bf-bdef-df4363d20581" providerId="ADAL" clId="{BF4E3659-B087-984C-BCFD-FA0C67314746}" dt="2020-09-11T08:06:01.178" v="1105" actId="20577"/>
          <ac:spMkLst>
            <pc:docMk/>
            <pc:sldMk cId="2439219262" sldId="481"/>
            <ac:spMk id="3" creationId="{00000000-0000-0000-0000-000000000000}"/>
          </ac:spMkLst>
        </pc:spChg>
        <pc:spChg chg="mod">
          <ac:chgData name="Markus Johannes Zock" userId="a2b17c9c-a4d3-40bf-bdef-df4363d20581" providerId="ADAL" clId="{BF4E3659-B087-984C-BCFD-FA0C67314746}" dt="2020-09-11T08:06:05.284" v="1108" actId="20577"/>
          <ac:spMkLst>
            <pc:docMk/>
            <pc:sldMk cId="2439219262" sldId="481"/>
            <ac:spMk id="8" creationId="{00000000-0000-0000-0000-000000000000}"/>
          </ac:spMkLst>
        </pc:spChg>
      </pc:sldChg>
      <pc:sldChg chg="delSp modSp mod modClrScheme modAnim chgLayout modNotesTx">
        <pc:chgData name="Markus Johannes Zock" userId="a2b17c9c-a4d3-40bf-bdef-df4363d20581" providerId="ADAL" clId="{BF4E3659-B087-984C-BCFD-FA0C67314746}" dt="2020-09-11T08:04:33.462" v="1100" actId="948"/>
        <pc:sldMkLst>
          <pc:docMk/>
          <pc:sldMk cId="2723301086" sldId="482"/>
        </pc:sldMkLst>
        <pc:spChg chg="mod ord">
          <ac:chgData name="Markus Johannes Zock" userId="a2b17c9c-a4d3-40bf-bdef-df4363d20581" providerId="ADAL" clId="{BF4E3659-B087-984C-BCFD-FA0C67314746}" dt="2020-09-11T08:03:32.525" v="1084" actId="700"/>
          <ac:spMkLst>
            <pc:docMk/>
            <pc:sldMk cId="2723301086" sldId="482"/>
            <ac:spMk id="3" creationId="{00000000-0000-0000-0000-000000000000}"/>
          </ac:spMkLst>
        </pc:spChg>
        <pc:spChg chg="mod ord">
          <ac:chgData name="Markus Johannes Zock" userId="a2b17c9c-a4d3-40bf-bdef-df4363d20581" providerId="ADAL" clId="{BF4E3659-B087-984C-BCFD-FA0C67314746}" dt="2020-09-11T08:03:32.525" v="1084" actId="700"/>
          <ac:spMkLst>
            <pc:docMk/>
            <pc:sldMk cId="2723301086" sldId="482"/>
            <ac:spMk id="4" creationId="{00000000-0000-0000-0000-000000000000}"/>
          </ac:spMkLst>
        </pc:spChg>
        <pc:spChg chg="mod ord">
          <ac:chgData name="Markus Johannes Zock" userId="a2b17c9c-a4d3-40bf-bdef-df4363d20581" providerId="ADAL" clId="{BF4E3659-B087-984C-BCFD-FA0C67314746}" dt="2020-09-11T08:03:32.525" v="1084" actId="700"/>
          <ac:spMkLst>
            <pc:docMk/>
            <pc:sldMk cId="2723301086" sldId="482"/>
            <ac:spMk id="5" creationId="{00000000-0000-0000-0000-000000000000}"/>
          </ac:spMkLst>
        </pc:spChg>
        <pc:spChg chg="del mod ord">
          <ac:chgData name="Markus Johannes Zock" userId="a2b17c9c-a4d3-40bf-bdef-df4363d20581" providerId="ADAL" clId="{BF4E3659-B087-984C-BCFD-FA0C67314746}" dt="2020-09-11T08:03:36.940" v="1086" actId="478"/>
          <ac:spMkLst>
            <pc:docMk/>
            <pc:sldMk cId="2723301086" sldId="482"/>
            <ac:spMk id="8" creationId="{00000000-0000-0000-0000-000000000000}"/>
          </ac:spMkLst>
        </pc:spChg>
        <pc:spChg chg="mod ord">
          <ac:chgData name="Markus Johannes Zock" userId="a2b17c9c-a4d3-40bf-bdef-df4363d20581" providerId="ADAL" clId="{BF4E3659-B087-984C-BCFD-FA0C67314746}" dt="2020-09-11T08:04:33.462" v="1100" actId="948"/>
          <ac:spMkLst>
            <pc:docMk/>
            <pc:sldMk cId="2723301086" sldId="482"/>
            <ac:spMk id="9" creationId="{00000000-0000-0000-0000-000000000000}"/>
          </ac:spMkLst>
        </pc:spChg>
        <pc:picChg chg="mod ord">
          <ac:chgData name="Markus Johannes Zock" userId="a2b17c9c-a4d3-40bf-bdef-df4363d20581" providerId="ADAL" clId="{BF4E3659-B087-984C-BCFD-FA0C67314746}" dt="2020-09-11T08:03:48.456" v="1088" actId="14100"/>
          <ac:picMkLst>
            <pc:docMk/>
            <pc:sldMk cId="2723301086" sldId="482"/>
            <ac:picMk id="17" creationId="{00000000-0000-0000-0000-000000000000}"/>
          </ac:picMkLst>
        </pc:picChg>
      </pc:sldChg>
      <pc:sldChg chg="addSp modSp mod chgLayout modNotesTx">
        <pc:chgData name="Markus Johannes Zock" userId="a2b17c9c-a4d3-40bf-bdef-df4363d20581" providerId="ADAL" clId="{BF4E3659-B087-984C-BCFD-FA0C67314746}" dt="2020-09-11T08:12:03.952" v="1226" actId="1076"/>
        <pc:sldMkLst>
          <pc:docMk/>
          <pc:sldMk cId="1165197317" sldId="483"/>
        </pc:sldMkLst>
        <pc:spChg chg="mod ord">
          <ac:chgData name="Markus Johannes Zock" userId="a2b17c9c-a4d3-40bf-bdef-df4363d20581" providerId="ADAL" clId="{BF4E3659-B087-984C-BCFD-FA0C67314746}" dt="2020-09-11T08:08:30.990" v="1192" actId="700"/>
          <ac:spMkLst>
            <pc:docMk/>
            <pc:sldMk cId="1165197317" sldId="483"/>
            <ac:spMk id="3" creationId="{00000000-0000-0000-0000-000000000000}"/>
          </ac:spMkLst>
        </pc:spChg>
        <pc:spChg chg="mod ord">
          <ac:chgData name="Markus Johannes Zock" userId="a2b17c9c-a4d3-40bf-bdef-df4363d20581" providerId="ADAL" clId="{BF4E3659-B087-984C-BCFD-FA0C67314746}" dt="2020-09-11T08:08:30.990" v="1192" actId="700"/>
          <ac:spMkLst>
            <pc:docMk/>
            <pc:sldMk cId="1165197317" sldId="483"/>
            <ac:spMk id="4" creationId="{00000000-0000-0000-0000-000000000000}"/>
          </ac:spMkLst>
        </pc:spChg>
        <pc:spChg chg="mod ord">
          <ac:chgData name="Markus Johannes Zock" userId="a2b17c9c-a4d3-40bf-bdef-df4363d20581" providerId="ADAL" clId="{BF4E3659-B087-984C-BCFD-FA0C67314746}" dt="2020-09-11T08:08:30.990" v="1192" actId="700"/>
          <ac:spMkLst>
            <pc:docMk/>
            <pc:sldMk cId="1165197317" sldId="483"/>
            <ac:spMk id="5" creationId="{00000000-0000-0000-0000-000000000000}"/>
          </ac:spMkLst>
        </pc:spChg>
        <pc:spChg chg="add mod ord">
          <ac:chgData name="Markus Johannes Zock" userId="a2b17c9c-a4d3-40bf-bdef-df4363d20581" providerId="ADAL" clId="{BF4E3659-B087-984C-BCFD-FA0C67314746}" dt="2020-09-11T08:08:38.314" v="1193" actId="208"/>
          <ac:spMkLst>
            <pc:docMk/>
            <pc:sldMk cId="1165197317" sldId="483"/>
            <ac:spMk id="6" creationId="{88ABCA6F-2A8B-3244-947C-A2FF7C773330}"/>
          </ac:spMkLst>
        </pc:spChg>
        <pc:spChg chg="mod">
          <ac:chgData name="Markus Johannes Zock" userId="a2b17c9c-a4d3-40bf-bdef-df4363d20581" providerId="ADAL" clId="{BF4E3659-B087-984C-BCFD-FA0C67314746}" dt="2020-09-11T08:12:03.952" v="1226" actId="1076"/>
          <ac:spMkLst>
            <pc:docMk/>
            <pc:sldMk cId="1165197317" sldId="483"/>
            <ac:spMk id="132" creationId="{58EA0AE2-23AC-4448-BFDF-9DA390D6DBE3}"/>
          </ac:spMkLst>
        </pc:spChg>
        <pc:spChg chg="mod">
          <ac:chgData name="Markus Johannes Zock" userId="a2b17c9c-a4d3-40bf-bdef-df4363d20581" providerId="ADAL" clId="{BF4E3659-B087-984C-BCFD-FA0C67314746}" dt="2020-09-11T08:11:03.030" v="1213" actId="20577"/>
          <ac:spMkLst>
            <pc:docMk/>
            <pc:sldMk cId="1165197317" sldId="483"/>
            <ac:spMk id="134" creationId="{124398C4-B0A4-43C0-AFC6-DF9AE5761377}"/>
          </ac:spMkLst>
        </pc:spChg>
        <pc:spChg chg="mod">
          <ac:chgData name="Markus Johannes Zock" userId="a2b17c9c-a4d3-40bf-bdef-df4363d20581" providerId="ADAL" clId="{BF4E3659-B087-984C-BCFD-FA0C67314746}" dt="2020-09-11T08:12:03.952" v="1226" actId="1076"/>
          <ac:spMkLst>
            <pc:docMk/>
            <pc:sldMk cId="1165197317" sldId="483"/>
            <ac:spMk id="136" creationId="{E0BC86E7-71FC-44BD-BEEB-4AA9C538177B}"/>
          </ac:spMkLst>
        </pc:spChg>
        <pc:spChg chg="mod">
          <ac:chgData name="Markus Johannes Zock" userId="a2b17c9c-a4d3-40bf-bdef-df4363d20581" providerId="ADAL" clId="{BF4E3659-B087-984C-BCFD-FA0C67314746}" dt="2020-09-11T08:10:57.415" v="1207" actId="20577"/>
          <ac:spMkLst>
            <pc:docMk/>
            <pc:sldMk cId="1165197317" sldId="483"/>
            <ac:spMk id="138" creationId="{2AB97307-2835-4530-8800-BC7061CF6DA8}"/>
          </ac:spMkLst>
        </pc:spChg>
        <pc:spChg chg="mod">
          <ac:chgData name="Markus Johannes Zock" userId="a2b17c9c-a4d3-40bf-bdef-df4363d20581" providerId="ADAL" clId="{BF4E3659-B087-984C-BCFD-FA0C67314746}" dt="2020-09-11T08:12:03.952" v="1226" actId="1076"/>
          <ac:spMkLst>
            <pc:docMk/>
            <pc:sldMk cId="1165197317" sldId="483"/>
            <ac:spMk id="140" creationId="{1F851F6D-F981-473A-A0BB-9FD6070DEF3D}"/>
          </ac:spMkLst>
        </pc:spChg>
        <pc:spChg chg="mod">
          <ac:chgData name="Markus Johannes Zock" userId="a2b17c9c-a4d3-40bf-bdef-df4363d20581" providerId="ADAL" clId="{BF4E3659-B087-984C-BCFD-FA0C67314746}" dt="2020-09-11T08:10:50.327" v="1204" actId="20577"/>
          <ac:spMkLst>
            <pc:docMk/>
            <pc:sldMk cId="1165197317" sldId="483"/>
            <ac:spMk id="142" creationId="{971A9EF5-A8F5-41DA-9E67-5A2B92C92CB5}"/>
          </ac:spMkLst>
        </pc:spChg>
        <pc:spChg chg="mod">
          <ac:chgData name="Markus Johannes Zock" userId="a2b17c9c-a4d3-40bf-bdef-df4363d20581" providerId="ADAL" clId="{BF4E3659-B087-984C-BCFD-FA0C67314746}" dt="2020-09-11T08:12:03.952" v="1226" actId="1076"/>
          <ac:spMkLst>
            <pc:docMk/>
            <pc:sldMk cId="1165197317" sldId="483"/>
            <ac:spMk id="144" creationId="{9453837A-F8D3-4B73-8CAC-C77A483BE8E1}"/>
          </ac:spMkLst>
        </pc:spChg>
        <pc:spChg chg="mod">
          <ac:chgData name="Markus Johannes Zock" userId="a2b17c9c-a4d3-40bf-bdef-df4363d20581" providerId="ADAL" clId="{BF4E3659-B087-984C-BCFD-FA0C67314746}" dt="2020-09-11T08:11:00.575" v="1210" actId="20577"/>
          <ac:spMkLst>
            <pc:docMk/>
            <pc:sldMk cId="1165197317" sldId="483"/>
            <ac:spMk id="146" creationId="{8983E70A-CF46-4028-9798-4F52B3DABB24}"/>
          </ac:spMkLst>
        </pc:spChg>
      </pc:sldChg>
      <pc:sldChg chg="modSp mod modAnim modNotesTx">
        <pc:chgData name="Markus Johannes Zock" userId="a2b17c9c-a4d3-40bf-bdef-df4363d20581" providerId="ADAL" clId="{BF4E3659-B087-984C-BCFD-FA0C67314746}" dt="2020-09-11T10:40:08.802" v="3354" actId="123"/>
        <pc:sldMkLst>
          <pc:docMk/>
          <pc:sldMk cId="811947617" sldId="484"/>
        </pc:sldMkLst>
        <pc:spChg chg="mod">
          <ac:chgData name="Markus Johannes Zock" userId="a2b17c9c-a4d3-40bf-bdef-df4363d20581" providerId="ADAL" clId="{BF4E3659-B087-984C-BCFD-FA0C67314746}" dt="2020-09-11T08:38:54.039" v="1731" actId="242"/>
          <ac:spMkLst>
            <pc:docMk/>
            <pc:sldMk cId="811947617" sldId="484"/>
            <ac:spMk id="2" creationId="{00000000-0000-0000-0000-000000000000}"/>
          </ac:spMkLst>
        </pc:spChg>
        <pc:spChg chg="mod">
          <ac:chgData name="Markus Johannes Zock" userId="a2b17c9c-a4d3-40bf-bdef-df4363d20581" providerId="ADAL" clId="{BF4E3659-B087-984C-BCFD-FA0C67314746}" dt="2020-09-11T08:56:36.122" v="2083" actId="113"/>
          <ac:spMkLst>
            <pc:docMk/>
            <pc:sldMk cId="811947617" sldId="484"/>
            <ac:spMk id="3" creationId="{00000000-0000-0000-0000-000000000000}"/>
          </ac:spMkLst>
        </pc:spChg>
        <pc:spChg chg="mod">
          <ac:chgData name="Markus Johannes Zock" userId="a2b17c9c-a4d3-40bf-bdef-df4363d20581" providerId="ADAL" clId="{BF4E3659-B087-984C-BCFD-FA0C67314746}" dt="2020-09-11T08:38:41.343" v="1729" actId="242"/>
          <ac:spMkLst>
            <pc:docMk/>
            <pc:sldMk cId="811947617" sldId="484"/>
            <ac:spMk id="4" creationId="{00000000-0000-0000-0000-000000000000}"/>
          </ac:spMkLst>
        </pc:spChg>
        <pc:spChg chg="mod">
          <ac:chgData name="Markus Johannes Zock" userId="a2b17c9c-a4d3-40bf-bdef-df4363d20581" providerId="ADAL" clId="{BF4E3659-B087-984C-BCFD-FA0C67314746}" dt="2020-09-11T10:40:08.802" v="3354" actId="123"/>
          <ac:spMkLst>
            <pc:docMk/>
            <pc:sldMk cId="811947617" sldId="484"/>
            <ac:spMk id="5" creationId="{00000000-0000-0000-0000-000000000000}"/>
          </ac:spMkLst>
        </pc:spChg>
      </pc:sldChg>
      <pc:sldChg chg="modSp mod modAnim modNotesTx">
        <pc:chgData name="Markus Johannes Zock" userId="a2b17c9c-a4d3-40bf-bdef-df4363d20581" providerId="ADAL" clId="{BF4E3659-B087-984C-BCFD-FA0C67314746}" dt="2020-09-11T10:40:53.566" v="3355"/>
        <pc:sldMkLst>
          <pc:docMk/>
          <pc:sldMk cId="1862506179" sldId="485"/>
        </pc:sldMkLst>
        <pc:spChg chg="mod">
          <ac:chgData name="Markus Johannes Zock" userId="a2b17c9c-a4d3-40bf-bdef-df4363d20581" providerId="ADAL" clId="{BF4E3659-B087-984C-BCFD-FA0C67314746}" dt="2020-09-11T08:39:22.231" v="1733" actId="242"/>
          <ac:spMkLst>
            <pc:docMk/>
            <pc:sldMk cId="1862506179" sldId="485"/>
            <ac:spMk id="2" creationId="{00000000-0000-0000-0000-000000000000}"/>
          </ac:spMkLst>
        </pc:spChg>
        <pc:spChg chg="mod">
          <ac:chgData name="Markus Johannes Zock" userId="a2b17c9c-a4d3-40bf-bdef-df4363d20581" providerId="ADAL" clId="{BF4E3659-B087-984C-BCFD-FA0C67314746}" dt="2020-09-11T08:55:47.279" v="2058" actId="20577"/>
          <ac:spMkLst>
            <pc:docMk/>
            <pc:sldMk cId="1862506179" sldId="485"/>
            <ac:spMk id="3" creationId="{00000000-0000-0000-0000-000000000000}"/>
          </ac:spMkLst>
        </pc:spChg>
        <pc:spChg chg="mod">
          <ac:chgData name="Markus Johannes Zock" userId="a2b17c9c-a4d3-40bf-bdef-df4363d20581" providerId="ADAL" clId="{BF4E3659-B087-984C-BCFD-FA0C67314746}" dt="2020-09-11T08:39:19.286" v="1732" actId="242"/>
          <ac:spMkLst>
            <pc:docMk/>
            <pc:sldMk cId="1862506179" sldId="485"/>
            <ac:spMk id="4" creationId="{00000000-0000-0000-0000-000000000000}"/>
          </ac:spMkLst>
        </pc:spChg>
        <pc:spChg chg="mod">
          <ac:chgData name="Markus Johannes Zock" userId="a2b17c9c-a4d3-40bf-bdef-df4363d20581" providerId="ADAL" clId="{BF4E3659-B087-984C-BCFD-FA0C67314746}" dt="2020-09-11T09:00:59.980" v="2168" actId="20577"/>
          <ac:spMkLst>
            <pc:docMk/>
            <pc:sldMk cId="1862506179" sldId="485"/>
            <ac:spMk id="5" creationId="{00000000-0000-0000-0000-000000000000}"/>
          </ac:spMkLst>
        </pc:spChg>
      </pc:sldChg>
      <pc:sldChg chg="modSp mod modAnim modNotesTx">
        <pc:chgData name="Markus Johannes Zock" userId="a2b17c9c-a4d3-40bf-bdef-df4363d20581" providerId="ADAL" clId="{BF4E3659-B087-984C-BCFD-FA0C67314746}" dt="2020-09-11T10:41:43.711" v="3356"/>
        <pc:sldMkLst>
          <pc:docMk/>
          <pc:sldMk cId="1887767397" sldId="486"/>
        </pc:sldMkLst>
        <pc:spChg chg="mod">
          <ac:chgData name="Markus Johannes Zock" userId="a2b17c9c-a4d3-40bf-bdef-df4363d20581" providerId="ADAL" clId="{BF4E3659-B087-984C-BCFD-FA0C67314746}" dt="2020-09-11T08:39:32.369" v="1735" actId="242"/>
          <ac:spMkLst>
            <pc:docMk/>
            <pc:sldMk cId="1887767397" sldId="486"/>
            <ac:spMk id="2" creationId="{00000000-0000-0000-0000-000000000000}"/>
          </ac:spMkLst>
        </pc:spChg>
        <pc:spChg chg="mod">
          <ac:chgData name="Markus Johannes Zock" userId="a2b17c9c-a4d3-40bf-bdef-df4363d20581" providerId="ADAL" clId="{BF4E3659-B087-984C-BCFD-FA0C67314746}" dt="2020-09-11T09:11:07.742" v="2332" actId="20577"/>
          <ac:spMkLst>
            <pc:docMk/>
            <pc:sldMk cId="1887767397" sldId="486"/>
            <ac:spMk id="3" creationId="{00000000-0000-0000-0000-000000000000}"/>
          </ac:spMkLst>
        </pc:spChg>
        <pc:spChg chg="mod">
          <ac:chgData name="Markus Johannes Zock" userId="a2b17c9c-a4d3-40bf-bdef-df4363d20581" providerId="ADAL" clId="{BF4E3659-B087-984C-BCFD-FA0C67314746}" dt="2020-09-11T08:39:29.546" v="1734" actId="242"/>
          <ac:spMkLst>
            <pc:docMk/>
            <pc:sldMk cId="1887767397" sldId="486"/>
            <ac:spMk id="4" creationId="{00000000-0000-0000-0000-000000000000}"/>
          </ac:spMkLst>
        </pc:spChg>
        <pc:spChg chg="mod">
          <ac:chgData name="Markus Johannes Zock" userId="a2b17c9c-a4d3-40bf-bdef-df4363d20581" providerId="ADAL" clId="{BF4E3659-B087-984C-BCFD-FA0C67314746}" dt="2020-09-11T09:12:31.977" v="2344" actId="20577"/>
          <ac:spMkLst>
            <pc:docMk/>
            <pc:sldMk cId="1887767397" sldId="486"/>
            <ac:spMk id="5" creationId="{00000000-0000-0000-0000-000000000000}"/>
          </ac:spMkLst>
        </pc:spChg>
      </pc:sldChg>
      <pc:sldChg chg="modSp mod modAnim modNotesTx">
        <pc:chgData name="Markus Johannes Zock" userId="a2b17c9c-a4d3-40bf-bdef-df4363d20581" providerId="ADAL" clId="{BF4E3659-B087-984C-BCFD-FA0C67314746}" dt="2020-09-11T09:28:21.013" v="2507" actId="20577"/>
        <pc:sldMkLst>
          <pc:docMk/>
          <pc:sldMk cId="1757285777" sldId="487"/>
        </pc:sldMkLst>
        <pc:spChg chg="mod">
          <ac:chgData name="Markus Johannes Zock" userId="a2b17c9c-a4d3-40bf-bdef-df4363d20581" providerId="ADAL" clId="{BF4E3659-B087-984C-BCFD-FA0C67314746}" dt="2020-09-11T09:15:27.481" v="2346" actId="255"/>
          <ac:spMkLst>
            <pc:docMk/>
            <pc:sldMk cId="1757285777" sldId="487"/>
            <ac:spMk id="2" creationId="{00000000-0000-0000-0000-000000000000}"/>
          </ac:spMkLst>
        </pc:spChg>
        <pc:spChg chg="mod">
          <ac:chgData name="Markus Johannes Zock" userId="a2b17c9c-a4d3-40bf-bdef-df4363d20581" providerId="ADAL" clId="{BF4E3659-B087-984C-BCFD-FA0C67314746}" dt="2020-09-11T09:26:55.427" v="2501" actId="113"/>
          <ac:spMkLst>
            <pc:docMk/>
            <pc:sldMk cId="1757285777" sldId="487"/>
            <ac:spMk id="3" creationId="{00000000-0000-0000-0000-000000000000}"/>
          </ac:spMkLst>
        </pc:spChg>
        <pc:spChg chg="mod">
          <ac:chgData name="Markus Johannes Zock" userId="a2b17c9c-a4d3-40bf-bdef-df4363d20581" providerId="ADAL" clId="{BF4E3659-B087-984C-BCFD-FA0C67314746}" dt="2020-09-11T08:39:55.944" v="1739" actId="242"/>
          <ac:spMkLst>
            <pc:docMk/>
            <pc:sldMk cId="1757285777" sldId="487"/>
            <ac:spMk id="4" creationId="{00000000-0000-0000-0000-000000000000}"/>
          </ac:spMkLst>
        </pc:spChg>
        <pc:spChg chg="mod">
          <ac:chgData name="Markus Johannes Zock" userId="a2b17c9c-a4d3-40bf-bdef-df4363d20581" providerId="ADAL" clId="{BF4E3659-B087-984C-BCFD-FA0C67314746}" dt="2020-09-11T09:28:21.013" v="2507" actId="20577"/>
          <ac:spMkLst>
            <pc:docMk/>
            <pc:sldMk cId="1757285777" sldId="487"/>
            <ac:spMk id="5" creationId="{00000000-0000-0000-0000-000000000000}"/>
          </ac:spMkLst>
        </pc:spChg>
      </pc:sldChg>
      <pc:sldChg chg="delSp modSp mod modAnim modNotesTx">
        <pc:chgData name="Markus Johannes Zock" userId="a2b17c9c-a4d3-40bf-bdef-df4363d20581" providerId="ADAL" clId="{BF4E3659-B087-984C-BCFD-FA0C67314746}" dt="2020-09-11T09:29:04.402" v="2509" actId="948"/>
        <pc:sldMkLst>
          <pc:docMk/>
          <pc:sldMk cId="1354931125" sldId="490"/>
        </pc:sldMkLst>
        <pc:spChg chg="mod">
          <ac:chgData name="Markus Johannes Zock" userId="a2b17c9c-a4d3-40bf-bdef-df4363d20581" providerId="ADAL" clId="{BF4E3659-B087-984C-BCFD-FA0C67314746}" dt="2020-09-11T08:14:06.536" v="1234" actId="403"/>
          <ac:spMkLst>
            <pc:docMk/>
            <pc:sldMk cId="1354931125" sldId="490"/>
            <ac:spMk id="5" creationId="{00000000-0000-0000-0000-000000000000}"/>
          </ac:spMkLst>
        </pc:spChg>
        <pc:spChg chg="mod topLvl">
          <ac:chgData name="Markus Johannes Zock" userId="a2b17c9c-a4d3-40bf-bdef-df4363d20581" providerId="ADAL" clId="{BF4E3659-B087-984C-BCFD-FA0C67314746}" dt="2020-09-11T08:13:04.925" v="1228" actId="165"/>
          <ac:spMkLst>
            <pc:docMk/>
            <pc:sldMk cId="1354931125" sldId="490"/>
            <ac:spMk id="7" creationId="{EE137C3A-3377-D849-83BF-A8EE35BFC00E}"/>
          </ac:spMkLst>
        </pc:spChg>
        <pc:spChg chg="mod topLvl">
          <ac:chgData name="Markus Johannes Zock" userId="a2b17c9c-a4d3-40bf-bdef-df4363d20581" providerId="ADAL" clId="{BF4E3659-B087-984C-BCFD-FA0C67314746}" dt="2020-09-11T08:13:04.925" v="1228" actId="165"/>
          <ac:spMkLst>
            <pc:docMk/>
            <pc:sldMk cId="1354931125" sldId="490"/>
            <ac:spMk id="8" creationId="{C931C3C6-4639-BF4A-956C-E721AADC6601}"/>
          </ac:spMkLst>
        </pc:spChg>
        <pc:spChg chg="mod topLvl">
          <ac:chgData name="Markus Johannes Zock" userId="a2b17c9c-a4d3-40bf-bdef-df4363d20581" providerId="ADAL" clId="{BF4E3659-B087-984C-BCFD-FA0C67314746}" dt="2020-09-11T08:13:04.925" v="1228" actId="165"/>
          <ac:spMkLst>
            <pc:docMk/>
            <pc:sldMk cId="1354931125" sldId="490"/>
            <ac:spMk id="9" creationId="{868C6A57-69D0-C44D-956D-32CA3E6201C0}"/>
          </ac:spMkLst>
        </pc:spChg>
        <pc:spChg chg="mod topLvl">
          <ac:chgData name="Markus Johannes Zock" userId="a2b17c9c-a4d3-40bf-bdef-df4363d20581" providerId="ADAL" clId="{BF4E3659-B087-984C-BCFD-FA0C67314746}" dt="2020-09-11T09:29:04.402" v="2509" actId="948"/>
          <ac:spMkLst>
            <pc:docMk/>
            <pc:sldMk cId="1354931125" sldId="490"/>
            <ac:spMk id="10" creationId="{403FE672-D4D3-CB41-B773-FB964CCCB713}"/>
          </ac:spMkLst>
        </pc:spChg>
        <pc:spChg chg="mod topLvl">
          <ac:chgData name="Markus Johannes Zock" userId="a2b17c9c-a4d3-40bf-bdef-df4363d20581" providerId="ADAL" clId="{BF4E3659-B087-984C-BCFD-FA0C67314746}" dt="2020-09-11T08:13:04.925" v="1228" actId="165"/>
          <ac:spMkLst>
            <pc:docMk/>
            <pc:sldMk cId="1354931125" sldId="490"/>
            <ac:spMk id="11" creationId="{87D79C0F-53D7-5C47-AB28-72E45A6B348E}"/>
          </ac:spMkLst>
        </pc:spChg>
        <pc:spChg chg="mod topLvl">
          <ac:chgData name="Markus Johannes Zock" userId="a2b17c9c-a4d3-40bf-bdef-df4363d20581" providerId="ADAL" clId="{BF4E3659-B087-984C-BCFD-FA0C67314746}" dt="2020-09-11T09:28:53.757" v="2508" actId="948"/>
          <ac:spMkLst>
            <pc:docMk/>
            <pc:sldMk cId="1354931125" sldId="490"/>
            <ac:spMk id="12" creationId="{D8E73212-0C67-D244-872D-40EEE8FA749A}"/>
          </ac:spMkLst>
        </pc:spChg>
        <pc:grpChg chg="del mod">
          <ac:chgData name="Markus Johannes Zock" userId="a2b17c9c-a4d3-40bf-bdef-df4363d20581" providerId="ADAL" clId="{BF4E3659-B087-984C-BCFD-FA0C67314746}" dt="2020-09-11T08:13:04.925" v="1228" actId="165"/>
          <ac:grpSpMkLst>
            <pc:docMk/>
            <pc:sldMk cId="1354931125" sldId="490"/>
            <ac:grpSpMk id="2" creationId="{41399DE5-C459-5B4D-BB5D-6D55A2F39376}"/>
          </ac:grpSpMkLst>
        </pc:grpChg>
        <pc:graphicFrameChg chg="del">
          <ac:chgData name="Markus Johannes Zock" userId="a2b17c9c-a4d3-40bf-bdef-df4363d20581" providerId="ADAL" clId="{BF4E3659-B087-984C-BCFD-FA0C67314746}" dt="2020-09-11T08:12:39.150" v="1227" actId="18245"/>
          <ac:graphicFrameMkLst>
            <pc:docMk/>
            <pc:sldMk cId="1354931125" sldId="490"/>
            <ac:graphicFrameMk id="6" creationId="{00000000-0000-0000-0000-000000000000}"/>
          </ac:graphicFrameMkLst>
        </pc:graphicFrameChg>
      </pc:sldChg>
      <pc:sldChg chg="addSp modSp mod modNotesTx">
        <pc:chgData name="Markus Johannes Zock" userId="a2b17c9c-a4d3-40bf-bdef-df4363d20581" providerId="ADAL" clId="{BF4E3659-B087-984C-BCFD-FA0C67314746}" dt="2020-09-11T10:22:29.447" v="3146" actId="20577"/>
        <pc:sldMkLst>
          <pc:docMk/>
          <pc:sldMk cId="3898232869" sldId="491"/>
        </pc:sldMkLst>
        <pc:spChg chg="mod">
          <ac:chgData name="Markus Johannes Zock" userId="a2b17c9c-a4d3-40bf-bdef-df4363d20581" providerId="ADAL" clId="{BF4E3659-B087-984C-BCFD-FA0C67314746}" dt="2020-09-11T09:56:48.685" v="2751" actId="403"/>
          <ac:spMkLst>
            <pc:docMk/>
            <pc:sldMk cId="3898232869" sldId="491"/>
            <ac:spMk id="5" creationId="{00000000-0000-0000-0000-000000000000}"/>
          </ac:spMkLst>
        </pc:spChg>
        <pc:spChg chg="mod">
          <ac:chgData name="Markus Johannes Zock" userId="a2b17c9c-a4d3-40bf-bdef-df4363d20581" providerId="ADAL" clId="{BF4E3659-B087-984C-BCFD-FA0C67314746}" dt="2020-09-11T10:03:35.471" v="2824" actId="207"/>
          <ac:spMkLst>
            <pc:docMk/>
            <pc:sldMk cId="3898232869" sldId="491"/>
            <ac:spMk id="8" creationId="{00000000-0000-0000-0000-000000000000}"/>
          </ac:spMkLst>
        </pc:spChg>
        <pc:spChg chg="add mod">
          <ac:chgData name="Markus Johannes Zock" userId="a2b17c9c-a4d3-40bf-bdef-df4363d20581" providerId="ADAL" clId="{BF4E3659-B087-984C-BCFD-FA0C67314746}" dt="2020-09-11T09:55:57.215" v="2741"/>
          <ac:spMkLst>
            <pc:docMk/>
            <pc:sldMk cId="3898232869" sldId="491"/>
            <ac:spMk id="10" creationId="{EAEE0E44-73AD-6B4E-9B32-69DC8FA9BAC6}"/>
          </ac:spMkLst>
        </pc:spChg>
        <pc:spChg chg="mod">
          <ac:chgData name="Markus Johannes Zock" userId="a2b17c9c-a4d3-40bf-bdef-df4363d20581" providerId="ADAL" clId="{BF4E3659-B087-984C-BCFD-FA0C67314746}" dt="2020-09-11T10:02:09.320" v="2822" actId="20577"/>
          <ac:spMkLst>
            <pc:docMk/>
            <pc:sldMk cId="3898232869" sldId="491"/>
            <ac:spMk id="15" creationId="{00000000-0000-0000-0000-000000000000}"/>
          </ac:spMkLst>
        </pc:spChg>
      </pc:sldChg>
      <pc:sldChg chg="addSp modSp mod modNotesTx">
        <pc:chgData name="Markus Johannes Zock" userId="a2b17c9c-a4d3-40bf-bdef-df4363d20581" providerId="ADAL" clId="{BF4E3659-B087-984C-BCFD-FA0C67314746}" dt="2020-09-11T10:22:23.082" v="3144" actId="20577"/>
        <pc:sldMkLst>
          <pc:docMk/>
          <pc:sldMk cId="2249557956" sldId="492"/>
        </pc:sldMkLst>
        <pc:spChg chg="mod">
          <ac:chgData name="Markus Johannes Zock" userId="a2b17c9c-a4d3-40bf-bdef-df4363d20581" providerId="ADAL" clId="{BF4E3659-B087-984C-BCFD-FA0C67314746}" dt="2020-09-11T09:56:52.924" v="2752" actId="403"/>
          <ac:spMkLst>
            <pc:docMk/>
            <pc:sldMk cId="2249557956" sldId="492"/>
            <ac:spMk id="5" creationId="{00000000-0000-0000-0000-000000000000}"/>
          </ac:spMkLst>
        </pc:spChg>
        <pc:spChg chg="mod">
          <ac:chgData name="Markus Johannes Zock" userId="a2b17c9c-a4d3-40bf-bdef-df4363d20581" providerId="ADAL" clId="{BF4E3659-B087-984C-BCFD-FA0C67314746}" dt="2020-09-11T10:10:19.802" v="2995" actId="207"/>
          <ac:spMkLst>
            <pc:docMk/>
            <pc:sldMk cId="2249557956" sldId="492"/>
            <ac:spMk id="8" creationId="{00000000-0000-0000-0000-000000000000}"/>
          </ac:spMkLst>
        </pc:spChg>
        <pc:spChg chg="add mod">
          <ac:chgData name="Markus Johannes Zock" userId="a2b17c9c-a4d3-40bf-bdef-df4363d20581" providerId="ADAL" clId="{BF4E3659-B087-984C-BCFD-FA0C67314746}" dt="2020-09-11T09:56:00.085" v="2742"/>
          <ac:spMkLst>
            <pc:docMk/>
            <pc:sldMk cId="2249557956" sldId="492"/>
            <ac:spMk id="10" creationId="{1823420A-3793-FE49-9198-263F132E8BBF}"/>
          </ac:spMkLst>
        </pc:spChg>
        <pc:spChg chg="mod">
          <ac:chgData name="Markus Johannes Zock" userId="a2b17c9c-a4d3-40bf-bdef-df4363d20581" providerId="ADAL" clId="{BF4E3659-B087-984C-BCFD-FA0C67314746}" dt="2020-09-11T10:06:03.446" v="2905" actId="20577"/>
          <ac:spMkLst>
            <pc:docMk/>
            <pc:sldMk cId="2249557956" sldId="492"/>
            <ac:spMk id="15" creationId="{00000000-0000-0000-0000-000000000000}"/>
          </ac:spMkLst>
        </pc:spChg>
        <pc:grpChg chg="mod">
          <ac:chgData name="Markus Johannes Zock" userId="a2b17c9c-a4d3-40bf-bdef-df4363d20581" providerId="ADAL" clId="{BF4E3659-B087-984C-BCFD-FA0C67314746}" dt="2020-09-11T10:05:11.689" v="2859" actId="14100"/>
          <ac:grpSpMkLst>
            <pc:docMk/>
            <pc:sldMk cId="2249557956" sldId="492"/>
            <ac:grpSpMk id="17" creationId="{00000000-0000-0000-0000-000000000000}"/>
          </ac:grpSpMkLst>
        </pc:grpChg>
      </pc:sldChg>
      <pc:sldChg chg="addSp modSp mod modNotesTx">
        <pc:chgData name="Markus Johannes Zock" userId="a2b17c9c-a4d3-40bf-bdef-df4363d20581" providerId="ADAL" clId="{BF4E3659-B087-984C-BCFD-FA0C67314746}" dt="2020-09-11T10:22:18.357" v="3143" actId="20577"/>
        <pc:sldMkLst>
          <pc:docMk/>
          <pc:sldMk cId="359475730" sldId="493"/>
        </pc:sldMkLst>
        <pc:spChg chg="mod">
          <ac:chgData name="Markus Johannes Zock" userId="a2b17c9c-a4d3-40bf-bdef-df4363d20581" providerId="ADAL" clId="{BF4E3659-B087-984C-BCFD-FA0C67314746}" dt="2020-09-11T09:56:57.079" v="2753" actId="403"/>
          <ac:spMkLst>
            <pc:docMk/>
            <pc:sldMk cId="359475730" sldId="493"/>
            <ac:spMk id="5" creationId="{00000000-0000-0000-0000-000000000000}"/>
          </ac:spMkLst>
        </pc:spChg>
        <pc:spChg chg="mod">
          <ac:chgData name="Markus Johannes Zock" userId="a2b17c9c-a4d3-40bf-bdef-df4363d20581" providerId="ADAL" clId="{BF4E3659-B087-984C-BCFD-FA0C67314746}" dt="2020-09-11T10:11:51.521" v="3007" actId="1076"/>
          <ac:spMkLst>
            <pc:docMk/>
            <pc:sldMk cId="359475730" sldId="493"/>
            <ac:spMk id="8" creationId="{00000000-0000-0000-0000-000000000000}"/>
          </ac:spMkLst>
        </pc:spChg>
        <pc:spChg chg="add mod">
          <ac:chgData name="Markus Johannes Zock" userId="a2b17c9c-a4d3-40bf-bdef-df4363d20581" providerId="ADAL" clId="{BF4E3659-B087-984C-BCFD-FA0C67314746}" dt="2020-09-11T09:56:02.462" v="2743"/>
          <ac:spMkLst>
            <pc:docMk/>
            <pc:sldMk cId="359475730" sldId="493"/>
            <ac:spMk id="10" creationId="{60353401-078C-9A4D-A44C-FD927FB6077C}"/>
          </ac:spMkLst>
        </pc:spChg>
      </pc:sldChg>
      <pc:sldChg chg="addSp modSp mod modNotesTx">
        <pc:chgData name="Markus Johannes Zock" userId="a2b17c9c-a4d3-40bf-bdef-df4363d20581" providerId="ADAL" clId="{BF4E3659-B087-984C-BCFD-FA0C67314746}" dt="2020-09-11T10:16:19.564" v="3035" actId="207"/>
        <pc:sldMkLst>
          <pc:docMk/>
          <pc:sldMk cId="4154138433" sldId="494"/>
        </pc:sldMkLst>
        <pc:spChg chg="mod">
          <ac:chgData name="Markus Johannes Zock" userId="a2b17c9c-a4d3-40bf-bdef-df4363d20581" providerId="ADAL" clId="{BF4E3659-B087-984C-BCFD-FA0C67314746}" dt="2020-09-11T09:57:09.049" v="2756" actId="403"/>
          <ac:spMkLst>
            <pc:docMk/>
            <pc:sldMk cId="4154138433" sldId="494"/>
            <ac:spMk id="5" creationId="{00000000-0000-0000-0000-000000000000}"/>
          </ac:spMkLst>
        </pc:spChg>
        <pc:spChg chg="mod">
          <ac:chgData name="Markus Johannes Zock" userId="a2b17c9c-a4d3-40bf-bdef-df4363d20581" providerId="ADAL" clId="{BF4E3659-B087-984C-BCFD-FA0C67314746}" dt="2020-09-11T10:16:19.564" v="3035" actId="207"/>
          <ac:spMkLst>
            <pc:docMk/>
            <pc:sldMk cId="4154138433" sldId="494"/>
            <ac:spMk id="8" creationId="{00000000-0000-0000-0000-000000000000}"/>
          </ac:spMkLst>
        </pc:spChg>
        <pc:spChg chg="add mod">
          <ac:chgData name="Markus Johannes Zock" userId="a2b17c9c-a4d3-40bf-bdef-df4363d20581" providerId="ADAL" clId="{BF4E3659-B087-984C-BCFD-FA0C67314746}" dt="2020-09-11T09:56:05.459" v="2744"/>
          <ac:spMkLst>
            <pc:docMk/>
            <pc:sldMk cId="4154138433" sldId="494"/>
            <ac:spMk id="10" creationId="{89B32C6B-879B-9A46-94B9-278C8671E240}"/>
          </ac:spMkLst>
        </pc:spChg>
      </pc:sldChg>
      <pc:sldChg chg="addSp modSp mod modNotesTx">
        <pc:chgData name="Markus Johannes Zock" userId="a2b17c9c-a4d3-40bf-bdef-df4363d20581" providerId="ADAL" clId="{BF4E3659-B087-984C-BCFD-FA0C67314746}" dt="2020-09-11T10:19:40.274" v="3073" actId="20577"/>
        <pc:sldMkLst>
          <pc:docMk/>
          <pc:sldMk cId="1259446066" sldId="495"/>
        </pc:sldMkLst>
        <pc:spChg chg="mod">
          <ac:chgData name="Markus Johannes Zock" userId="a2b17c9c-a4d3-40bf-bdef-df4363d20581" providerId="ADAL" clId="{BF4E3659-B087-984C-BCFD-FA0C67314746}" dt="2020-09-11T09:57:14.891" v="2757" actId="403"/>
          <ac:spMkLst>
            <pc:docMk/>
            <pc:sldMk cId="1259446066" sldId="495"/>
            <ac:spMk id="5" creationId="{00000000-0000-0000-0000-000000000000}"/>
          </ac:spMkLst>
        </pc:spChg>
        <pc:spChg chg="mod">
          <ac:chgData name="Markus Johannes Zock" userId="a2b17c9c-a4d3-40bf-bdef-df4363d20581" providerId="ADAL" clId="{BF4E3659-B087-984C-BCFD-FA0C67314746}" dt="2020-09-11T10:19:05.407" v="3066" actId="20577"/>
          <ac:spMkLst>
            <pc:docMk/>
            <pc:sldMk cId="1259446066" sldId="495"/>
            <ac:spMk id="8" creationId="{00000000-0000-0000-0000-000000000000}"/>
          </ac:spMkLst>
        </pc:spChg>
        <pc:spChg chg="add mod">
          <ac:chgData name="Markus Johannes Zock" userId="a2b17c9c-a4d3-40bf-bdef-df4363d20581" providerId="ADAL" clId="{BF4E3659-B087-984C-BCFD-FA0C67314746}" dt="2020-09-11T09:56:12.385" v="2746" actId="167"/>
          <ac:spMkLst>
            <pc:docMk/>
            <pc:sldMk cId="1259446066" sldId="495"/>
            <ac:spMk id="10" creationId="{C40D8719-6C55-0146-9702-7B6CF84B1CE7}"/>
          </ac:spMkLst>
        </pc:spChg>
      </pc:sldChg>
      <pc:sldChg chg="addSp modSp mod modAnim modNotesTx">
        <pc:chgData name="Markus Johannes Zock" userId="a2b17c9c-a4d3-40bf-bdef-df4363d20581" providerId="ADAL" clId="{BF4E3659-B087-984C-BCFD-FA0C67314746}" dt="2020-09-11T10:29:34.553" v="3240" actId="20577"/>
        <pc:sldMkLst>
          <pc:docMk/>
          <pc:sldMk cId="3060255271" sldId="496"/>
        </pc:sldMkLst>
        <pc:spChg chg="mod">
          <ac:chgData name="Markus Johannes Zock" userId="a2b17c9c-a4d3-40bf-bdef-df4363d20581" providerId="ADAL" clId="{BF4E3659-B087-984C-BCFD-FA0C67314746}" dt="2020-09-11T09:57:22.823" v="2758" actId="403"/>
          <ac:spMkLst>
            <pc:docMk/>
            <pc:sldMk cId="3060255271" sldId="496"/>
            <ac:spMk id="5" creationId="{00000000-0000-0000-0000-000000000000}"/>
          </ac:spMkLst>
        </pc:spChg>
        <pc:spChg chg="mod">
          <ac:chgData name="Markus Johannes Zock" userId="a2b17c9c-a4d3-40bf-bdef-df4363d20581" providerId="ADAL" clId="{BF4E3659-B087-984C-BCFD-FA0C67314746}" dt="2020-09-11T10:25:44.039" v="3193" actId="20577"/>
          <ac:spMkLst>
            <pc:docMk/>
            <pc:sldMk cId="3060255271" sldId="496"/>
            <ac:spMk id="8" creationId="{00000000-0000-0000-0000-000000000000}"/>
          </ac:spMkLst>
        </pc:spChg>
        <pc:spChg chg="add mod">
          <ac:chgData name="Markus Johannes Zock" userId="a2b17c9c-a4d3-40bf-bdef-df4363d20581" providerId="ADAL" clId="{BF4E3659-B087-984C-BCFD-FA0C67314746}" dt="2020-09-11T09:56:19.559" v="2747"/>
          <ac:spMkLst>
            <pc:docMk/>
            <pc:sldMk cId="3060255271" sldId="496"/>
            <ac:spMk id="11" creationId="{FA25255F-A769-9C49-A061-C3B46F535472}"/>
          </ac:spMkLst>
        </pc:spChg>
        <pc:spChg chg="mod">
          <ac:chgData name="Markus Johannes Zock" userId="a2b17c9c-a4d3-40bf-bdef-df4363d20581" providerId="ADAL" clId="{BF4E3659-B087-984C-BCFD-FA0C67314746}" dt="2020-09-11T10:21:35.846" v="3134" actId="20577"/>
          <ac:spMkLst>
            <pc:docMk/>
            <pc:sldMk cId="3060255271" sldId="496"/>
            <ac:spMk id="15" creationId="{00000000-0000-0000-0000-000000000000}"/>
          </ac:spMkLst>
        </pc:spChg>
      </pc:sldChg>
      <pc:sldChg chg="addSp modSp mod modNotesTx">
        <pc:chgData name="Markus Johannes Zock" userId="a2b17c9c-a4d3-40bf-bdef-df4363d20581" providerId="ADAL" clId="{BF4E3659-B087-984C-BCFD-FA0C67314746}" dt="2020-09-11T10:31:53.032" v="3296" actId="20577"/>
        <pc:sldMkLst>
          <pc:docMk/>
          <pc:sldMk cId="512648364" sldId="497"/>
        </pc:sldMkLst>
        <pc:spChg chg="mod">
          <ac:chgData name="Markus Johannes Zock" userId="a2b17c9c-a4d3-40bf-bdef-df4363d20581" providerId="ADAL" clId="{BF4E3659-B087-984C-BCFD-FA0C67314746}" dt="2020-09-11T09:57:28.754" v="2761" actId="27636"/>
          <ac:spMkLst>
            <pc:docMk/>
            <pc:sldMk cId="512648364" sldId="497"/>
            <ac:spMk id="5" creationId="{00000000-0000-0000-0000-000000000000}"/>
          </ac:spMkLst>
        </pc:spChg>
        <pc:spChg chg="mod">
          <ac:chgData name="Markus Johannes Zock" userId="a2b17c9c-a4d3-40bf-bdef-df4363d20581" providerId="ADAL" clId="{BF4E3659-B087-984C-BCFD-FA0C67314746}" dt="2020-09-11T10:31:06.679" v="3283" actId="20577"/>
          <ac:spMkLst>
            <pc:docMk/>
            <pc:sldMk cId="512648364" sldId="497"/>
            <ac:spMk id="8" creationId="{00000000-0000-0000-0000-000000000000}"/>
          </ac:spMkLst>
        </pc:spChg>
        <pc:spChg chg="add mod">
          <ac:chgData name="Markus Johannes Zock" userId="a2b17c9c-a4d3-40bf-bdef-df4363d20581" providerId="ADAL" clId="{BF4E3659-B087-984C-BCFD-FA0C67314746}" dt="2020-09-11T09:56:26.252" v="2749" actId="167"/>
          <ac:spMkLst>
            <pc:docMk/>
            <pc:sldMk cId="512648364" sldId="497"/>
            <ac:spMk id="10" creationId="{51006908-24CA-5948-A3A0-3D8E9ACD603D}"/>
          </ac:spMkLst>
        </pc:spChg>
        <pc:spChg chg="mod">
          <ac:chgData name="Markus Johannes Zock" userId="a2b17c9c-a4d3-40bf-bdef-df4363d20581" providerId="ADAL" clId="{BF4E3659-B087-984C-BCFD-FA0C67314746}" dt="2020-09-11T10:27:29.933" v="3220" actId="20577"/>
          <ac:spMkLst>
            <pc:docMk/>
            <pc:sldMk cId="512648364" sldId="497"/>
            <ac:spMk id="15" creationId="{00000000-0000-0000-0000-000000000000}"/>
          </ac:spMkLst>
        </pc:spChg>
      </pc:sldChg>
      <pc:sldChg chg="addSp modSp mod modNotesTx">
        <pc:chgData name="Markus Johannes Zock" userId="a2b17c9c-a4d3-40bf-bdef-df4363d20581" providerId="ADAL" clId="{BF4E3659-B087-984C-BCFD-FA0C67314746}" dt="2020-09-11T10:35:33.268" v="3337" actId="20577"/>
        <pc:sldMkLst>
          <pc:docMk/>
          <pc:sldMk cId="736797988" sldId="498"/>
        </pc:sldMkLst>
        <pc:spChg chg="mod">
          <ac:chgData name="Markus Johannes Zock" userId="a2b17c9c-a4d3-40bf-bdef-df4363d20581" providerId="ADAL" clId="{BF4E3659-B087-984C-BCFD-FA0C67314746}" dt="2020-09-11T09:57:34.900" v="2762" actId="403"/>
          <ac:spMkLst>
            <pc:docMk/>
            <pc:sldMk cId="736797988" sldId="498"/>
            <ac:spMk id="5" creationId="{00000000-0000-0000-0000-000000000000}"/>
          </ac:spMkLst>
        </pc:spChg>
        <pc:spChg chg="mod">
          <ac:chgData name="Markus Johannes Zock" userId="a2b17c9c-a4d3-40bf-bdef-df4363d20581" providerId="ADAL" clId="{BF4E3659-B087-984C-BCFD-FA0C67314746}" dt="2020-09-11T10:34:43.966" v="3327" actId="20577"/>
          <ac:spMkLst>
            <pc:docMk/>
            <pc:sldMk cId="736797988" sldId="498"/>
            <ac:spMk id="8" creationId="{00000000-0000-0000-0000-000000000000}"/>
          </ac:spMkLst>
        </pc:spChg>
        <pc:spChg chg="add mod">
          <ac:chgData name="Markus Johannes Zock" userId="a2b17c9c-a4d3-40bf-bdef-df4363d20581" providerId="ADAL" clId="{BF4E3659-B087-984C-BCFD-FA0C67314746}" dt="2020-09-11T09:56:37.726" v="2750"/>
          <ac:spMkLst>
            <pc:docMk/>
            <pc:sldMk cId="736797988" sldId="498"/>
            <ac:spMk id="10" creationId="{71C3C851-8D14-B641-9E97-551BF98857B7}"/>
          </ac:spMkLst>
        </pc:spChg>
        <pc:grpChg chg="mod">
          <ac:chgData name="Markus Johannes Zock" userId="a2b17c9c-a4d3-40bf-bdef-df4363d20581" providerId="ADAL" clId="{BF4E3659-B087-984C-BCFD-FA0C67314746}" dt="2020-09-11T10:33:50.054" v="3324" actId="1076"/>
          <ac:grpSpMkLst>
            <pc:docMk/>
            <pc:sldMk cId="736797988" sldId="498"/>
            <ac:grpSpMk id="17" creationId="{00000000-0000-0000-0000-000000000000}"/>
          </ac:grpSpMkLst>
        </pc:grpChg>
      </pc:sldChg>
      <pc:sldChg chg="modSp add mod modNotesTx">
        <pc:chgData name="Markus Johannes Zock" userId="a2b17c9c-a4d3-40bf-bdef-df4363d20581" providerId="ADAL" clId="{BF4E3659-B087-984C-BCFD-FA0C67314746}" dt="2020-09-11T07:48:32.442" v="647" actId="20577"/>
        <pc:sldMkLst>
          <pc:docMk/>
          <pc:sldMk cId="2015946750" sldId="499"/>
        </pc:sldMkLst>
        <pc:spChg chg="mod">
          <ac:chgData name="Markus Johannes Zock" userId="a2b17c9c-a4d3-40bf-bdef-df4363d20581" providerId="ADAL" clId="{BF4E3659-B087-984C-BCFD-FA0C67314746}" dt="2020-08-31T19:04:07.248" v="80" actId="20577"/>
          <ac:spMkLst>
            <pc:docMk/>
            <pc:sldMk cId="2015946750" sldId="499"/>
            <ac:spMk id="2" creationId="{00000000-0000-0000-0000-000000000000}"/>
          </ac:spMkLst>
        </pc:spChg>
        <pc:spChg chg="mod">
          <ac:chgData name="Markus Johannes Zock" userId="a2b17c9c-a4d3-40bf-bdef-df4363d20581" providerId="ADAL" clId="{BF4E3659-B087-984C-BCFD-FA0C67314746}" dt="2020-08-31T19:04:28.419" v="82" actId="20577"/>
          <ac:spMkLst>
            <pc:docMk/>
            <pc:sldMk cId="2015946750" sldId="499"/>
            <ac:spMk id="5"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594CD-D285-2C4C-A5C4-FA7CC5C96E29}"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de-DE"/>
        </a:p>
      </dgm:t>
    </dgm:pt>
    <dgm:pt modelId="{883130BC-5A40-004F-B03B-175B381FB8AE}">
      <dgm:prSet phldrT="[Text]"/>
      <dgm:spPr/>
      <dgm:t>
        <a:bodyPr/>
        <a:lstStyle/>
        <a:p>
          <a:r>
            <a:rPr lang="de-DE" altLang="de-DE">
              <a:solidFill>
                <a:srgbClr val="000000"/>
              </a:solidFill>
              <a:latin typeface="Academy Engraved LET"/>
              <a:cs typeface="Academy Engraved LET"/>
            </a:rPr>
            <a:t>2013 </a:t>
          </a:r>
          <a:r>
            <a:rPr lang="de-DE" altLang="de-DE" err="1">
              <a:solidFill>
                <a:srgbClr val="000000"/>
              </a:solidFill>
              <a:latin typeface="Academy Engraved LET"/>
              <a:cs typeface="Academy Engraved LET"/>
            </a:rPr>
            <a:t>winner</a:t>
          </a:r>
          <a:r>
            <a:rPr lang="de-DE" altLang="de-DE">
              <a:solidFill>
                <a:srgbClr val="000000"/>
              </a:solidFill>
              <a:latin typeface="Academy Engraved LET"/>
              <a:cs typeface="Academy Engraved LET"/>
            </a:rPr>
            <a:t> </a:t>
          </a:r>
          <a:r>
            <a:rPr lang="de-DE" altLang="de-DE" err="1">
              <a:solidFill>
                <a:srgbClr val="000000"/>
              </a:solidFill>
              <a:latin typeface="Academy Engraved LET"/>
              <a:cs typeface="Academy Engraved LET"/>
            </a:rPr>
            <a:t>of</a:t>
          </a:r>
          <a:r>
            <a:rPr lang="de-DE" altLang="de-DE">
              <a:solidFill>
                <a:srgbClr val="000000"/>
              </a:solidFill>
              <a:latin typeface="Academy Engraved LET"/>
              <a:cs typeface="Academy Engraved LET"/>
            </a:rPr>
            <a:t> </a:t>
          </a:r>
          <a:r>
            <a:rPr lang="de-DE" altLang="de-DE" err="1">
              <a:solidFill>
                <a:srgbClr val="000000"/>
              </a:solidFill>
              <a:latin typeface="Academy Engraved LET"/>
              <a:cs typeface="Academy Engraved LET"/>
            </a:rPr>
            <a:t>the</a:t>
          </a:r>
          <a:r>
            <a:rPr lang="de-DE" altLang="de-DE">
              <a:solidFill>
                <a:srgbClr val="000000"/>
              </a:solidFill>
              <a:latin typeface="Academy Engraved LET"/>
              <a:cs typeface="Academy Engraved LET"/>
            </a:rPr>
            <a:t> UN Public Service Awards </a:t>
          </a:r>
          <a:r>
            <a:rPr lang="de-DE" altLang="de-DE" err="1">
              <a:solidFill>
                <a:srgbClr val="000000"/>
              </a:solidFill>
              <a:latin typeface="Academy Engraved LET"/>
              <a:cs typeface="Academy Engraved LET"/>
            </a:rPr>
            <a:t>for</a:t>
          </a:r>
          <a:r>
            <a:rPr lang="de-DE" altLang="de-DE">
              <a:solidFill>
                <a:srgbClr val="000000"/>
              </a:solidFill>
              <a:latin typeface="Academy Engraved LET"/>
              <a:cs typeface="Academy Engraved LET"/>
            </a:rPr>
            <a:t> excellence in </a:t>
          </a:r>
          <a:r>
            <a:rPr lang="de-DE" altLang="de-DE" err="1">
              <a:solidFill>
                <a:srgbClr val="000000"/>
              </a:solidFill>
              <a:latin typeface="Academy Engraved LET"/>
              <a:cs typeface="Academy Engraved LET"/>
            </a:rPr>
            <a:t>preventing</a:t>
          </a:r>
          <a:r>
            <a:rPr lang="de-DE" altLang="de-DE">
              <a:solidFill>
                <a:srgbClr val="000000"/>
              </a:solidFill>
              <a:latin typeface="Academy Engraved LET"/>
              <a:cs typeface="Academy Engraved LET"/>
            </a:rPr>
            <a:t> </a:t>
          </a:r>
          <a:r>
            <a:rPr lang="de-DE" altLang="de-DE" err="1">
              <a:solidFill>
                <a:srgbClr val="000000"/>
              </a:solidFill>
              <a:latin typeface="Academy Engraved LET"/>
              <a:cs typeface="Academy Engraved LET"/>
            </a:rPr>
            <a:t>corruption</a:t>
          </a:r>
          <a:endParaRPr lang="de-DE">
            <a:solidFill>
              <a:srgbClr val="000000"/>
            </a:solidFill>
            <a:latin typeface="Academy Engraved LET"/>
            <a:cs typeface="Academy Engraved LET"/>
          </a:endParaRPr>
        </a:p>
      </dgm:t>
    </dgm:pt>
    <dgm:pt modelId="{58834001-E79B-7342-A912-E2E339C2F84E}" type="parTrans" cxnId="{A4DA54DD-6D4A-EC4E-B2F6-D4A66285CEAF}">
      <dgm:prSet/>
      <dgm:spPr/>
      <dgm:t>
        <a:bodyPr/>
        <a:lstStyle/>
        <a:p>
          <a:endParaRPr lang="de-DE"/>
        </a:p>
      </dgm:t>
    </dgm:pt>
    <dgm:pt modelId="{11CE1293-F61D-CC45-A934-8B4194A38C84}" type="sibTrans" cxnId="{A4DA54DD-6D4A-EC4E-B2F6-D4A66285CEAF}">
      <dgm:prSet/>
      <dgm:spPr/>
      <dgm:t>
        <a:bodyPr/>
        <a:lstStyle/>
        <a:p>
          <a:endParaRPr lang="de-DE"/>
        </a:p>
      </dgm:t>
    </dgm:pt>
    <dgm:pt modelId="{BA620C36-9F40-B94A-9708-8AC935E5260F}" type="pres">
      <dgm:prSet presAssocID="{7F4594CD-D285-2C4C-A5C4-FA7CC5C96E29}" presName="Name0" presStyleCnt="0">
        <dgm:presLayoutVars>
          <dgm:chMax/>
          <dgm:chPref/>
          <dgm:dir/>
        </dgm:presLayoutVars>
      </dgm:prSet>
      <dgm:spPr/>
    </dgm:pt>
    <dgm:pt modelId="{B969F3FF-3113-D949-866F-5A161801DD68}" type="pres">
      <dgm:prSet presAssocID="{883130BC-5A40-004F-B03B-175B381FB8AE}" presName="composite" presStyleCnt="0">
        <dgm:presLayoutVars>
          <dgm:chMax val="1"/>
          <dgm:chPref val="1"/>
        </dgm:presLayoutVars>
      </dgm:prSet>
      <dgm:spPr/>
    </dgm:pt>
    <dgm:pt modelId="{08371D3F-3304-7746-A128-3A1F053E4E11}" type="pres">
      <dgm:prSet presAssocID="{883130BC-5A40-004F-B03B-175B381FB8AE}" presName="Accent" presStyleLbl="trAlignAcc1" presStyleIdx="0" presStyleCnt="1" custAng="238106">
        <dgm:presLayoutVars>
          <dgm:chMax val="0"/>
          <dgm:chPref val="0"/>
        </dgm:presLayoutVars>
      </dgm:prSet>
      <dgm:spPr>
        <a:solidFill>
          <a:schemeClr val="bg1"/>
        </a:solidFill>
      </dgm:spPr>
    </dgm:pt>
    <dgm:pt modelId="{0FE7E160-2F94-4744-AA12-3938353D416E}" type="pres">
      <dgm:prSet presAssocID="{883130BC-5A40-004F-B03B-175B381FB8AE}" presName="Image" presStyleLbl="alignImgPlace1" presStyleIdx="0" presStyleCnt="1" custAng="277554" custScaleY="9858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674635DA-0AB9-AD4C-8674-62F1E1D03107}" type="pres">
      <dgm:prSet presAssocID="{883130BC-5A40-004F-B03B-175B381FB8AE}" presName="ChildComposite" presStyleCnt="0"/>
      <dgm:spPr/>
    </dgm:pt>
    <dgm:pt modelId="{CDAFF0FB-D1E8-5A47-8AE9-70AA077B4438}" type="pres">
      <dgm:prSet presAssocID="{883130BC-5A40-004F-B03B-175B381FB8AE}" presName="Child" presStyleLbl="node1" presStyleIdx="0" presStyleCnt="0">
        <dgm:presLayoutVars>
          <dgm:chMax val="0"/>
          <dgm:chPref val="0"/>
          <dgm:bulletEnabled val="1"/>
        </dgm:presLayoutVars>
      </dgm:prSet>
      <dgm:spPr/>
    </dgm:pt>
    <dgm:pt modelId="{BC5A72DC-F07A-BC48-9E06-0C16F626D3F9}" type="pres">
      <dgm:prSet presAssocID="{883130BC-5A40-004F-B03B-175B381FB8AE}" presName="Parent" presStyleLbl="revTx" presStyleIdx="0" presStyleCnt="1" custAng="301081">
        <dgm:presLayoutVars>
          <dgm:chMax val="1"/>
          <dgm:chPref val="0"/>
          <dgm:bulletEnabled val="1"/>
        </dgm:presLayoutVars>
      </dgm:prSet>
      <dgm:spPr/>
    </dgm:pt>
  </dgm:ptLst>
  <dgm:cxnLst>
    <dgm:cxn modelId="{DEA931AD-2AEB-C54E-93DD-69E544A7524E}" type="presOf" srcId="{7F4594CD-D285-2C4C-A5C4-FA7CC5C96E29}" destId="{BA620C36-9F40-B94A-9708-8AC935E5260F}" srcOrd="0" destOrd="0" presId="urn:microsoft.com/office/officeart/2008/layout/CaptionedPictures"/>
    <dgm:cxn modelId="{ACC1B2BE-578A-024D-900A-265E63C4B661}" type="presOf" srcId="{883130BC-5A40-004F-B03B-175B381FB8AE}" destId="{BC5A72DC-F07A-BC48-9E06-0C16F626D3F9}" srcOrd="0" destOrd="0" presId="urn:microsoft.com/office/officeart/2008/layout/CaptionedPictures"/>
    <dgm:cxn modelId="{A4DA54DD-6D4A-EC4E-B2F6-D4A66285CEAF}" srcId="{7F4594CD-D285-2C4C-A5C4-FA7CC5C96E29}" destId="{883130BC-5A40-004F-B03B-175B381FB8AE}" srcOrd="0" destOrd="0" parTransId="{58834001-E79B-7342-A912-E2E339C2F84E}" sibTransId="{11CE1293-F61D-CC45-A934-8B4194A38C84}"/>
    <dgm:cxn modelId="{EA7673A0-2501-4F44-82EF-DD078B478334}" type="presParOf" srcId="{BA620C36-9F40-B94A-9708-8AC935E5260F}" destId="{B969F3FF-3113-D949-866F-5A161801DD68}" srcOrd="0" destOrd="0" presId="urn:microsoft.com/office/officeart/2008/layout/CaptionedPictures"/>
    <dgm:cxn modelId="{E989AA93-E686-2741-9C44-1EE6398FF517}" type="presParOf" srcId="{B969F3FF-3113-D949-866F-5A161801DD68}" destId="{08371D3F-3304-7746-A128-3A1F053E4E11}" srcOrd="0" destOrd="0" presId="urn:microsoft.com/office/officeart/2008/layout/CaptionedPictures"/>
    <dgm:cxn modelId="{CD7DC35D-4A56-E442-950E-7863D38B4F21}" type="presParOf" srcId="{B969F3FF-3113-D949-866F-5A161801DD68}" destId="{0FE7E160-2F94-4744-AA12-3938353D416E}" srcOrd="1" destOrd="0" presId="urn:microsoft.com/office/officeart/2008/layout/CaptionedPictures"/>
    <dgm:cxn modelId="{40D1EB65-613C-D949-8141-A6145E3A4923}" type="presParOf" srcId="{B969F3FF-3113-D949-866F-5A161801DD68}" destId="{674635DA-0AB9-AD4C-8674-62F1E1D03107}" srcOrd="2" destOrd="0" presId="urn:microsoft.com/office/officeart/2008/layout/CaptionedPictures"/>
    <dgm:cxn modelId="{02B254A5-2C1D-2043-8D22-48CF2AE26688}" type="presParOf" srcId="{674635DA-0AB9-AD4C-8674-62F1E1D03107}" destId="{CDAFF0FB-D1E8-5A47-8AE9-70AA077B4438}" srcOrd="0" destOrd="0" presId="urn:microsoft.com/office/officeart/2008/layout/CaptionedPictures"/>
    <dgm:cxn modelId="{C6F6FD0D-D70D-0B47-A8A8-C58DF138D88A}" type="presParOf" srcId="{674635DA-0AB9-AD4C-8674-62F1E1D03107}" destId="{BC5A72DC-F07A-BC48-9E06-0C16F626D3F9}"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1D3F-3304-7746-A128-3A1F053E4E11}">
      <dsp:nvSpPr>
        <dsp:cNvPr id="0" name=""/>
        <dsp:cNvSpPr/>
      </dsp:nvSpPr>
      <dsp:spPr>
        <a:xfrm rot="238106">
          <a:off x="46958" y="0"/>
          <a:ext cx="2324163" cy="2734310"/>
        </a:xfrm>
        <a:prstGeom prst="rect">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E7E160-2F94-4744-AA12-3938353D416E}">
      <dsp:nvSpPr>
        <dsp:cNvPr id="0" name=""/>
        <dsp:cNvSpPr/>
      </dsp:nvSpPr>
      <dsp:spPr>
        <a:xfrm rot="277554">
          <a:off x="163166" y="121920"/>
          <a:ext cx="2091747" cy="17522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2">
          <a:scrgbClr r="0" g="0" b="0"/>
        </a:effectRef>
        <a:fontRef idx="minor"/>
      </dsp:style>
    </dsp:sp>
    <dsp:sp modelId="{BC5A72DC-F07A-BC48-9E06-0C16F626D3F9}">
      <dsp:nvSpPr>
        <dsp:cNvPr id="0" name=""/>
        <dsp:cNvSpPr/>
      </dsp:nvSpPr>
      <dsp:spPr>
        <a:xfrm rot="301081">
          <a:off x="163166" y="1886673"/>
          <a:ext cx="2091747" cy="738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altLang="de-DE" sz="1200" kern="1200">
              <a:solidFill>
                <a:srgbClr val="000000"/>
              </a:solidFill>
              <a:latin typeface="Academy Engraved LET"/>
              <a:cs typeface="Academy Engraved LET"/>
            </a:rPr>
            <a:t>2013 </a:t>
          </a:r>
          <a:r>
            <a:rPr lang="de-DE" altLang="de-DE" sz="1200" kern="1200" err="1">
              <a:solidFill>
                <a:srgbClr val="000000"/>
              </a:solidFill>
              <a:latin typeface="Academy Engraved LET"/>
              <a:cs typeface="Academy Engraved LET"/>
            </a:rPr>
            <a:t>winner</a:t>
          </a:r>
          <a:r>
            <a:rPr lang="de-DE" altLang="de-DE" sz="1200" kern="1200">
              <a:solidFill>
                <a:srgbClr val="000000"/>
              </a:solidFill>
              <a:latin typeface="Academy Engraved LET"/>
              <a:cs typeface="Academy Engraved LET"/>
            </a:rPr>
            <a:t> </a:t>
          </a:r>
          <a:r>
            <a:rPr lang="de-DE" altLang="de-DE" sz="1200" kern="1200" err="1">
              <a:solidFill>
                <a:srgbClr val="000000"/>
              </a:solidFill>
              <a:latin typeface="Academy Engraved LET"/>
              <a:cs typeface="Academy Engraved LET"/>
            </a:rPr>
            <a:t>of</a:t>
          </a:r>
          <a:r>
            <a:rPr lang="de-DE" altLang="de-DE" sz="1200" kern="1200">
              <a:solidFill>
                <a:srgbClr val="000000"/>
              </a:solidFill>
              <a:latin typeface="Academy Engraved LET"/>
              <a:cs typeface="Academy Engraved LET"/>
            </a:rPr>
            <a:t> </a:t>
          </a:r>
          <a:r>
            <a:rPr lang="de-DE" altLang="de-DE" sz="1200" kern="1200" err="1">
              <a:solidFill>
                <a:srgbClr val="000000"/>
              </a:solidFill>
              <a:latin typeface="Academy Engraved LET"/>
              <a:cs typeface="Academy Engraved LET"/>
            </a:rPr>
            <a:t>the</a:t>
          </a:r>
          <a:r>
            <a:rPr lang="de-DE" altLang="de-DE" sz="1200" kern="1200">
              <a:solidFill>
                <a:srgbClr val="000000"/>
              </a:solidFill>
              <a:latin typeface="Academy Engraved LET"/>
              <a:cs typeface="Academy Engraved LET"/>
            </a:rPr>
            <a:t> UN Public Service Awards </a:t>
          </a:r>
          <a:r>
            <a:rPr lang="de-DE" altLang="de-DE" sz="1200" kern="1200" err="1">
              <a:solidFill>
                <a:srgbClr val="000000"/>
              </a:solidFill>
              <a:latin typeface="Academy Engraved LET"/>
              <a:cs typeface="Academy Engraved LET"/>
            </a:rPr>
            <a:t>for</a:t>
          </a:r>
          <a:r>
            <a:rPr lang="de-DE" altLang="de-DE" sz="1200" kern="1200">
              <a:solidFill>
                <a:srgbClr val="000000"/>
              </a:solidFill>
              <a:latin typeface="Academy Engraved LET"/>
              <a:cs typeface="Academy Engraved LET"/>
            </a:rPr>
            <a:t> excellence in </a:t>
          </a:r>
          <a:r>
            <a:rPr lang="de-DE" altLang="de-DE" sz="1200" kern="1200" err="1">
              <a:solidFill>
                <a:srgbClr val="000000"/>
              </a:solidFill>
              <a:latin typeface="Academy Engraved LET"/>
              <a:cs typeface="Academy Engraved LET"/>
            </a:rPr>
            <a:t>preventing</a:t>
          </a:r>
          <a:r>
            <a:rPr lang="de-DE" altLang="de-DE" sz="1200" kern="1200">
              <a:solidFill>
                <a:srgbClr val="000000"/>
              </a:solidFill>
              <a:latin typeface="Academy Engraved LET"/>
              <a:cs typeface="Academy Engraved LET"/>
            </a:rPr>
            <a:t> </a:t>
          </a:r>
          <a:r>
            <a:rPr lang="de-DE" altLang="de-DE" sz="1200" kern="1200" err="1">
              <a:solidFill>
                <a:srgbClr val="000000"/>
              </a:solidFill>
              <a:latin typeface="Academy Engraved LET"/>
              <a:cs typeface="Academy Engraved LET"/>
            </a:rPr>
            <a:t>corruption</a:t>
          </a:r>
          <a:endParaRPr lang="de-DE" sz="1200" kern="1200">
            <a:solidFill>
              <a:srgbClr val="000000"/>
            </a:solidFill>
            <a:latin typeface="Academy Engraved LET"/>
            <a:cs typeface="Academy Engraved LET"/>
          </a:endParaRPr>
        </a:p>
      </dsp:txBody>
      <dsp:txXfrm>
        <a:off x="163166" y="1886673"/>
        <a:ext cx="2091747" cy="738263"/>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arch.coe.int/cm/Pages/result_details.aspx?ObjectID=09000016805e2e5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knowledgehub.transparency.org/guide/topic-guide-on-conflicts-of-interest/5483" TargetMode="External"/><Relationship Id="rId4" Type="http://schemas.openxmlformats.org/officeDocument/2006/relationships/hyperlink" Target="https://www.oecd.org/gov/ethics/49107986.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ransparency.org/files/content/corruptionqas/Declaration__of__interests__assets__and__liabilitie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ransparency.org/files/content/corruptionqas/Declaration__of__interests__assets__and__liabilitie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4.no/publications/the-use-of-technology-for-managing-income-and-asset-declaration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opengovpartnership.org/wp-content/uploads/2019/06/open-gov-guide_summary_cross-cutting-topics.pdf" TargetMode="External"/><Relationship Id="rId4" Type="http://schemas.openxmlformats.org/officeDocument/2006/relationships/hyperlink" Target="https://www.transparency.org/files/content/corruptionqas/Declaration__of__interests__assets__and__liabilitie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ecd.org/daf/anti-bribery/47489446.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pengovpartnership.org/wp-content/uploads/2019/06/open-gov-guide_summary_cross-cutting-topics.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ecd.org/gov/ethics/4910798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ocuments.worldbank.org/curated/en/664561468340842190/pdf/Income-and-asset-disclosure-case-study-illustration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ocuments.worldbank.org/curated/en/664561468340842190/pdf/Income-and-asset-disclosure-case-study-illustrations.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ecd.org/gov/ethics/49107986.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ledgehub.transparency.org/guide/topic-guide-on-conflicts-of-interest/548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ecd.org/gov/ethics/49107986.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nowledgehub.transparency.org/guide/topic-guide-on-conflicts-of-interest/548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space.library.uvic.ca/bitstream/handle/1828/9253/Ch.%2009_April2018_web.pdf?sequence=10&amp;isAllowed=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nowledgehub.transparency.org/guide/topic-guide-on-conflicts-of-interest/548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transparency.org/files/content/corruptionqas/Declaration__of__interests__assets__and__liabilities.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teresources.worldbank.org/PUBLICSECTORANDGOVERNANCE/Resources/285741-1233946247437/5810405-1399294268994/AD-International-and-Regional-Trend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ansparency.org/files/content/corruptionqas/Declaration__of__interests__assets__and__liabilitie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b="1" dirty="0"/>
              <a:t>Key </a:t>
            </a:r>
            <a:r>
              <a:rPr lang="de-DE" b="1" dirty="0" err="1"/>
              <a:t>terminology</a:t>
            </a:r>
            <a:r>
              <a:rPr lang="de-DE" b="1" dirty="0"/>
              <a:t>:</a:t>
            </a:r>
            <a:endParaRPr lang="de-DE" b="0" dirty="0"/>
          </a:p>
          <a:p>
            <a:pPr marL="168244" indent="-168244">
              <a:buFont typeface="Arial" panose="020B0604020202020204" pitchFamily="34" charset="0"/>
              <a:buChar char="•"/>
              <a:defRPr/>
            </a:pPr>
            <a:endParaRPr lang="de-DE" b="1" dirty="0"/>
          </a:p>
          <a:p>
            <a:pPr marL="168244" indent="-168244">
              <a:buFont typeface="Arial" panose="020B0604020202020204" pitchFamily="34" charset="0"/>
              <a:buChar char="•"/>
              <a:defRPr/>
            </a:pPr>
            <a:r>
              <a:rPr lang="de-DE" b="0" dirty="0" err="1"/>
              <a:t>It</a:t>
            </a:r>
            <a:r>
              <a:rPr lang="de-DE" b="0" dirty="0"/>
              <a:t> </a:t>
            </a:r>
            <a:r>
              <a:rPr lang="de-DE" b="0" dirty="0" err="1"/>
              <a:t>is</a:t>
            </a:r>
            <a:r>
              <a:rPr lang="de-DE" b="0" dirty="0"/>
              <a:t> </a:t>
            </a:r>
            <a:r>
              <a:rPr lang="de-DE" b="0" dirty="0" err="1"/>
              <a:t>important</a:t>
            </a:r>
            <a:r>
              <a:rPr lang="de-DE" b="0" dirty="0"/>
              <a:t> </a:t>
            </a:r>
            <a:r>
              <a:rPr lang="de-DE" b="0" dirty="0" err="1"/>
              <a:t>to</a:t>
            </a:r>
            <a:r>
              <a:rPr lang="de-DE" b="0" dirty="0"/>
              <a:t> </a:t>
            </a:r>
            <a:r>
              <a:rPr lang="de-DE" b="0" dirty="0" err="1"/>
              <a:t>note</a:t>
            </a:r>
            <a:r>
              <a:rPr lang="de-DE" b="0" dirty="0"/>
              <a:t> </a:t>
            </a:r>
            <a:r>
              <a:rPr lang="de-DE" b="0" dirty="0" err="1"/>
              <a:t>that</a:t>
            </a:r>
            <a:r>
              <a:rPr lang="de-DE" b="0" dirty="0"/>
              <a:t> </a:t>
            </a:r>
            <a:r>
              <a:rPr lang="de-DE" b="0" dirty="0" err="1"/>
              <a:t>conflicts</a:t>
            </a:r>
            <a:r>
              <a:rPr lang="de-DE" b="0" dirty="0"/>
              <a:t> </a:t>
            </a:r>
            <a:r>
              <a:rPr lang="de-DE" b="0" dirty="0" err="1"/>
              <a:t>of</a:t>
            </a:r>
            <a:r>
              <a:rPr lang="de-DE" b="0" dirty="0"/>
              <a:t> </a:t>
            </a:r>
            <a:r>
              <a:rPr lang="de-DE" b="0" dirty="0" err="1"/>
              <a:t>interest</a:t>
            </a:r>
            <a:r>
              <a:rPr lang="de-DE" b="0" dirty="0"/>
              <a:t> </a:t>
            </a:r>
            <a:r>
              <a:rPr lang="de-DE" b="0" dirty="0" err="1"/>
              <a:t>are</a:t>
            </a:r>
            <a:r>
              <a:rPr lang="de-DE" b="0" dirty="0"/>
              <a:t> </a:t>
            </a:r>
            <a:r>
              <a:rPr lang="de-DE" b="0" dirty="0" err="1"/>
              <a:t>themselves</a:t>
            </a:r>
            <a:r>
              <a:rPr lang="de-DE" b="0" dirty="0"/>
              <a:t> not </a:t>
            </a:r>
            <a:r>
              <a:rPr lang="de-DE" b="0" dirty="0" err="1"/>
              <a:t>evidence</a:t>
            </a:r>
            <a:r>
              <a:rPr lang="de-DE" b="0" dirty="0"/>
              <a:t> </a:t>
            </a:r>
            <a:r>
              <a:rPr lang="de-DE" b="0" dirty="0" err="1"/>
              <a:t>of</a:t>
            </a:r>
            <a:r>
              <a:rPr lang="de-DE" b="0" dirty="0"/>
              <a:t> </a:t>
            </a:r>
            <a:r>
              <a:rPr lang="de-DE" b="0" dirty="0" err="1"/>
              <a:t>wrongdoing</a:t>
            </a:r>
            <a:r>
              <a:rPr lang="de-DE" b="0" dirty="0"/>
              <a:t>.</a:t>
            </a:r>
          </a:p>
          <a:p>
            <a:pPr marL="168244" indent="-168244">
              <a:buFont typeface="Arial" panose="020B0604020202020204" pitchFamily="34" charset="0"/>
              <a:buChar char="•"/>
              <a:defRPr/>
            </a:pPr>
            <a:r>
              <a:rPr lang="en-US" b="0" dirty="0"/>
              <a:t>Definition: </a:t>
            </a:r>
            <a:r>
              <a:rPr lang="de-DE" b="0" dirty="0"/>
              <a:t>A </a:t>
            </a:r>
            <a:r>
              <a:rPr lang="de-DE" b="0" dirty="0" err="1"/>
              <a:t>conflict</a:t>
            </a:r>
            <a:r>
              <a:rPr lang="de-DE" b="0" dirty="0"/>
              <a:t> </a:t>
            </a:r>
            <a:r>
              <a:rPr lang="de-DE" b="0" dirty="0" err="1"/>
              <a:t>between</a:t>
            </a:r>
            <a:r>
              <a:rPr lang="de-DE" b="0" dirty="0"/>
              <a:t> </a:t>
            </a:r>
            <a:r>
              <a:rPr lang="de-DE" b="0" dirty="0" err="1"/>
              <a:t>the</a:t>
            </a:r>
            <a:r>
              <a:rPr lang="de-DE" b="0" dirty="0"/>
              <a:t> </a:t>
            </a:r>
            <a:r>
              <a:rPr lang="de-DE" b="0" dirty="0" err="1"/>
              <a:t>public</a:t>
            </a:r>
            <a:r>
              <a:rPr lang="de-DE" b="0" dirty="0"/>
              <a:t> </a:t>
            </a:r>
            <a:r>
              <a:rPr lang="de-DE" b="0" dirty="0" err="1"/>
              <a:t>duty</a:t>
            </a:r>
            <a:r>
              <a:rPr lang="de-DE" b="0" dirty="0"/>
              <a:t> </a:t>
            </a:r>
            <a:r>
              <a:rPr lang="de-DE" b="0" dirty="0" err="1"/>
              <a:t>and</a:t>
            </a:r>
            <a:r>
              <a:rPr lang="de-DE" b="0" dirty="0"/>
              <a:t> private </a:t>
            </a:r>
            <a:r>
              <a:rPr lang="de-DE" b="0" dirty="0" err="1"/>
              <a:t>interest</a:t>
            </a:r>
            <a:r>
              <a:rPr lang="de-DE" b="0" dirty="0"/>
              <a:t> </a:t>
            </a:r>
            <a:r>
              <a:rPr lang="de-DE" b="0" dirty="0" err="1"/>
              <a:t>of</a:t>
            </a:r>
            <a:r>
              <a:rPr lang="de-DE" b="0" dirty="0"/>
              <a:t> </a:t>
            </a:r>
            <a:r>
              <a:rPr lang="de-DE" b="0" dirty="0" err="1"/>
              <a:t>public</a:t>
            </a:r>
            <a:r>
              <a:rPr lang="de-DE" b="0" dirty="0"/>
              <a:t> </a:t>
            </a:r>
            <a:r>
              <a:rPr lang="de-DE" b="0" dirty="0" err="1"/>
              <a:t>servants</a:t>
            </a:r>
            <a:r>
              <a:rPr lang="de-DE" b="0" dirty="0"/>
              <a:t>, in </a:t>
            </a:r>
            <a:r>
              <a:rPr lang="de-DE" b="0" dirty="0" err="1"/>
              <a:t>which</a:t>
            </a:r>
            <a:r>
              <a:rPr lang="de-DE" b="0" dirty="0"/>
              <a:t> </a:t>
            </a:r>
            <a:r>
              <a:rPr lang="de-DE" b="0" dirty="0" err="1"/>
              <a:t>public</a:t>
            </a:r>
            <a:r>
              <a:rPr lang="de-DE" b="0" dirty="0"/>
              <a:t> </a:t>
            </a:r>
            <a:r>
              <a:rPr lang="de-DE" b="0" dirty="0" err="1"/>
              <a:t>servants</a:t>
            </a:r>
            <a:r>
              <a:rPr lang="de-DE" b="0" dirty="0"/>
              <a:t> </a:t>
            </a:r>
            <a:r>
              <a:rPr lang="de-DE" b="0" dirty="0" err="1"/>
              <a:t>have</a:t>
            </a:r>
            <a:r>
              <a:rPr lang="de-DE" b="0" dirty="0"/>
              <a:t> private-</a:t>
            </a:r>
            <a:r>
              <a:rPr lang="de-DE" b="0" dirty="0" err="1"/>
              <a:t>capacity</a:t>
            </a:r>
            <a:r>
              <a:rPr lang="de-DE" b="0" dirty="0"/>
              <a:t> </a:t>
            </a:r>
            <a:r>
              <a:rPr lang="de-DE" b="0" dirty="0" err="1"/>
              <a:t>interests</a:t>
            </a:r>
            <a:r>
              <a:rPr lang="de-DE" b="0" dirty="0"/>
              <a:t> </a:t>
            </a:r>
            <a:r>
              <a:rPr lang="de-DE" b="0" dirty="0" err="1"/>
              <a:t>which</a:t>
            </a:r>
            <a:r>
              <a:rPr lang="de-DE" b="0" dirty="0"/>
              <a:t> </a:t>
            </a:r>
            <a:r>
              <a:rPr lang="de-DE" b="0" dirty="0" err="1"/>
              <a:t>could</a:t>
            </a:r>
            <a:r>
              <a:rPr lang="de-DE" b="0" dirty="0"/>
              <a:t> </a:t>
            </a:r>
            <a:r>
              <a:rPr lang="de-DE" b="0" dirty="0" err="1"/>
              <a:t>improperly</a:t>
            </a:r>
            <a:r>
              <a:rPr lang="de-DE" b="0" dirty="0"/>
              <a:t> </a:t>
            </a:r>
            <a:r>
              <a:rPr lang="de-DE" b="0" dirty="0" err="1"/>
              <a:t>influence</a:t>
            </a:r>
            <a:r>
              <a:rPr lang="de-DE" b="0" dirty="0"/>
              <a:t> </a:t>
            </a:r>
            <a:r>
              <a:rPr lang="de-DE" b="0" dirty="0" err="1"/>
              <a:t>the</a:t>
            </a:r>
            <a:r>
              <a:rPr lang="de-DE" b="0" dirty="0"/>
              <a:t> </a:t>
            </a:r>
            <a:r>
              <a:rPr lang="de-DE" b="0" dirty="0" err="1"/>
              <a:t>performance</a:t>
            </a:r>
            <a:r>
              <a:rPr lang="de-DE" b="0" dirty="0"/>
              <a:t> </a:t>
            </a:r>
            <a:r>
              <a:rPr lang="de-DE" b="0" dirty="0" err="1"/>
              <a:t>of</a:t>
            </a:r>
            <a:r>
              <a:rPr lang="de-DE" b="0" dirty="0"/>
              <a:t> </a:t>
            </a:r>
            <a:r>
              <a:rPr lang="de-DE" b="0" dirty="0" err="1"/>
              <a:t>their</a:t>
            </a:r>
            <a:r>
              <a:rPr lang="de-DE" b="0" dirty="0"/>
              <a:t> </a:t>
            </a:r>
            <a:r>
              <a:rPr lang="de-DE" b="0" dirty="0" err="1"/>
              <a:t>official</a:t>
            </a:r>
            <a:r>
              <a:rPr lang="de-DE" b="0" dirty="0"/>
              <a:t> </a:t>
            </a:r>
            <a:r>
              <a:rPr lang="de-DE" b="0" dirty="0" err="1"/>
              <a:t>duties</a:t>
            </a:r>
            <a:r>
              <a:rPr lang="de-DE" b="0" dirty="0"/>
              <a:t> </a:t>
            </a:r>
            <a:r>
              <a:rPr lang="de-DE" b="0" dirty="0" err="1"/>
              <a:t>and</a:t>
            </a:r>
            <a:r>
              <a:rPr lang="de-DE" b="0" dirty="0"/>
              <a:t> </a:t>
            </a:r>
            <a:r>
              <a:rPr lang="de-DE" b="0" dirty="0" err="1"/>
              <a:t>responsibilities</a:t>
            </a:r>
            <a:r>
              <a:rPr lang="de-DE" b="0" dirty="0"/>
              <a:t> (OECD 2005: 97).</a:t>
            </a:r>
            <a:endParaRPr lang="en-US" b="0" dirty="0"/>
          </a:p>
          <a:p>
            <a:pPr marL="168244" indent="-168244">
              <a:buFont typeface="Arial" panose="020B0604020202020204" pitchFamily="34" charset="0"/>
              <a:buChar char="•"/>
              <a:defRPr/>
            </a:pPr>
            <a:r>
              <a:rPr lang="de-DE" b="0" dirty="0"/>
              <a:t>Family </a:t>
            </a:r>
            <a:r>
              <a:rPr lang="de-DE" b="0" dirty="0" err="1"/>
              <a:t>and</a:t>
            </a:r>
            <a:r>
              <a:rPr lang="de-DE" b="0" dirty="0"/>
              <a:t> personal </a:t>
            </a:r>
            <a:r>
              <a:rPr lang="de-DE" b="0" dirty="0" err="1"/>
              <a:t>relationships</a:t>
            </a:r>
            <a:r>
              <a:rPr lang="de-DE" b="0" dirty="0"/>
              <a:t>: </a:t>
            </a:r>
            <a:r>
              <a:rPr lang="de-DE" b="0" dirty="0" err="1"/>
              <a:t>Ties</a:t>
            </a:r>
            <a:r>
              <a:rPr lang="de-DE" b="0" dirty="0"/>
              <a:t> </a:t>
            </a:r>
            <a:r>
              <a:rPr lang="de-DE" b="0" dirty="0" err="1"/>
              <a:t>with</a:t>
            </a:r>
            <a:r>
              <a:rPr lang="de-DE" b="0" dirty="0"/>
              <a:t> </a:t>
            </a:r>
            <a:r>
              <a:rPr lang="de-DE" b="0" dirty="0" err="1"/>
              <a:t>friends</a:t>
            </a:r>
            <a:r>
              <a:rPr lang="de-DE" b="0" dirty="0"/>
              <a:t> </a:t>
            </a:r>
            <a:r>
              <a:rPr lang="de-DE" b="0" dirty="0" err="1"/>
              <a:t>or</a:t>
            </a:r>
            <a:r>
              <a:rPr lang="de-DE" b="0" dirty="0"/>
              <a:t> </a:t>
            </a:r>
            <a:r>
              <a:rPr lang="de-DE" b="0" dirty="0" err="1"/>
              <a:t>family</a:t>
            </a:r>
            <a:r>
              <a:rPr lang="de-DE" b="0" dirty="0"/>
              <a:t> </a:t>
            </a:r>
            <a:r>
              <a:rPr lang="de-DE" b="0" dirty="0" err="1"/>
              <a:t>could</a:t>
            </a:r>
            <a:r>
              <a:rPr lang="de-DE" b="0" dirty="0"/>
              <a:t> </a:t>
            </a:r>
            <a:r>
              <a:rPr lang="de-DE" b="0" dirty="0" err="1"/>
              <a:t>appear</a:t>
            </a:r>
            <a:r>
              <a:rPr lang="de-DE" b="0" dirty="0"/>
              <a:t> </a:t>
            </a:r>
            <a:r>
              <a:rPr lang="de-DE" b="0" dirty="0" err="1"/>
              <a:t>to</a:t>
            </a:r>
            <a:r>
              <a:rPr lang="de-DE" b="0" dirty="0"/>
              <a:t> </a:t>
            </a:r>
            <a:r>
              <a:rPr lang="de-DE" b="0" dirty="0" err="1"/>
              <a:t>undermine</a:t>
            </a:r>
            <a:r>
              <a:rPr lang="de-DE" b="0" dirty="0"/>
              <a:t> </a:t>
            </a:r>
            <a:r>
              <a:rPr lang="de-DE" b="0" dirty="0" err="1"/>
              <a:t>the</a:t>
            </a:r>
            <a:r>
              <a:rPr lang="de-DE" b="0" dirty="0"/>
              <a:t> </a:t>
            </a:r>
            <a:r>
              <a:rPr lang="de-DE" b="0" dirty="0" err="1"/>
              <a:t>standards</a:t>
            </a:r>
            <a:r>
              <a:rPr lang="de-DE" b="0" dirty="0"/>
              <a:t> </a:t>
            </a:r>
            <a:r>
              <a:rPr lang="de-DE" b="0" dirty="0" err="1"/>
              <a:t>of</a:t>
            </a:r>
            <a:r>
              <a:rPr lang="de-DE" b="0" dirty="0"/>
              <a:t> </a:t>
            </a:r>
            <a:r>
              <a:rPr lang="de-DE" b="0" dirty="0" err="1"/>
              <a:t>fairness</a:t>
            </a:r>
            <a:r>
              <a:rPr lang="de-DE" b="0" dirty="0"/>
              <a:t> </a:t>
            </a:r>
            <a:r>
              <a:rPr lang="de-DE" b="0" dirty="0" err="1"/>
              <a:t>and</a:t>
            </a:r>
            <a:r>
              <a:rPr lang="de-DE" b="0" dirty="0"/>
              <a:t> </a:t>
            </a:r>
            <a:r>
              <a:rPr lang="de-DE" b="0" dirty="0" err="1"/>
              <a:t>objectivity</a:t>
            </a:r>
            <a:r>
              <a:rPr lang="de-DE" b="0" dirty="0"/>
              <a:t>. </a:t>
            </a:r>
            <a:r>
              <a:rPr lang="de-DE" b="0" dirty="0" err="1"/>
              <a:t>Imagine</a:t>
            </a:r>
            <a:r>
              <a:rPr lang="de-DE" b="0" dirty="0"/>
              <a:t> </a:t>
            </a:r>
            <a:r>
              <a:rPr lang="de-DE" b="0" dirty="0" err="1"/>
              <a:t>how</a:t>
            </a:r>
            <a:r>
              <a:rPr lang="de-DE" b="0" dirty="0"/>
              <a:t> </a:t>
            </a:r>
            <a:r>
              <a:rPr lang="de-DE" b="0" dirty="0" err="1"/>
              <a:t>it</a:t>
            </a:r>
            <a:r>
              <a:rPr lang="de-DE" b="0" dirty="0"/>
              <a:t> </a:t>
            </a:r>
            <a:r>
              <a:rPr lang="de-DE" b="0" dirty="0" err="1"/>
              <a:t>would</a:t>
            </a:r>
            <a:r>
              <a:rPr lang="de-DE" b="0" dirty="0"/>
              <a:t> </a:t>
            </a:r>
            <a:r>
              <a:rPr lang="de-DE" b="0" dirty="0" err="1"/>
              <a:t>appear</a:t>
            </a:r>
            <a:r>
              <a:rPr lang="de-DE" b="0" dirty="0"/>
              <a:t> </a:t>
            </a:r>
            <a:r>
              <a:rPr lang="de-DE" b="0" dirty="0" err="1"/>
              <a:t>to</a:t>
            </a:r>
            <a:r>
              <a:rPr lang="de-DE" b="0" dirty="0"/>
              <a:t> </a:t>
            </a:r>
            <a:r>
              <a:rPr lang="de-DE" b="0" dirty="0" err="1"/>
              <a:t>your</a:t>
            </a:r>
            <a:r>
              <a:rPr lang="de-DE" b="0" dirty="0"/>
              <a:t> </a:t>
            </a:r>
            <a:r>
              <a:rPr lang="de-DE" b="0" dirty="0" err="1"/>
              <a:t>colleagues</a:t>
            </a:r>
            <a:r>
              <a:rPr lang="de-DE" b="0" dirty="0"/>
              <a:t> </a:t>
            </a:r>
            <a:r>
              <a:rPr lang="de-DE" b="0" dirty="0" err="1"/>
              <a:t>if</a:t>
            </a:r>
            <a:r>
              <a:rPr lang="de-DE" b="0" dirty="0"/>
              <a:t> </a:t>
            </a:r>
            <a:r>
              <a:rPr lang="de-DE" b="0" dirty="0" err="1"/>
              <a:t>the</a:t>
            </a:r>
            <a:r>
              <a:rPr lang="de-DE" b="0" dirty="0"/>
              <a:t> </a:t>
            </a:r>
            <a:r>
              <a:rPr lang="de-DE" b="0" dirty="0" err="1"/>
              <a:t>head</a:t>
            </a:r>
            <a:r>
              <a:rPr lang="de-DE" b="0" dirty="0"/>
              <a:t> </a:t>
            </a:r>
            <a:r>
              <a:rPr lang="de-DE" b="0" dirty="0" err="1"/>
              <a:t>of</a:t>
            </a:r>
            <a:r>
              <a:rPr lang="de-DE" b="0" dirty="0"/>
              <a:t> </a:t>
            </a:r>
            <a:r>
              <a:rPr lang="de-DE" b="0" dirty="0" err="1"/>
              <a:t>your</a:t>
            </a:r>
            <a:r>
              <a:rPr lang="de-DE" b="0" dirty="0"/>
              <a:t> </a:t>
            </a:r>
            <a:r>
              <a:rPr lang="de-DE" b="0" dirty="0" err="1"/>
              <a:t>department</a:t>
            </a:r>
            <a:r>
              <a:rPr lang="de-DE" b="0" dirty="0"/>
              <a:t> was </a:t>
            </a:r>
            <a:r>
              <a:rPr lang="de-DE" b="0" dirty="0" err="1"/>
              <a:t>your</a:t>
            </a:r>
            <a:r>
              <a:rPr lang="de-DE" b="0" dirty="0"/>
              <a:t> relative. </a:t>
            </a:r>
            <a:r>
              <a:rPr lang="de-DE" b="0" dirty="0" err="1"/>
              <a:t>Similarly</a:t>
            </a:r>
            <a:r>
              <a:rPr lang="de-DE" b="0" dirty="0"/>
              <a:t>, </a:t>
            </a:r>
            <a:r>
              <a:rPr lang="de-DE" b="0" dirty="0" err="1"/>
              <a:t>if</a:t>
            </a:r>
            <a:r>
              <a:rPr lang="de-DE" b="0" dirty="0"/>
              <a:t> </a:t>
            </a:r>
            <a:r>
              <a:rPr lang="de-DE" b="0" dirty="0" err="1"/>
              <a:t>your</a:t>
            </a:r>
            <a:r>
              <a:rPr lang="de-DE" b="0" dirty="0"/>
              <a:t> </a:t>
            </a:r>
            <a:r>
              <a:rPr lang="de-DE" b="0" dirty="0" err="1"/>
              <a:t>family</a:t>
            </a:r>
            <a:r>
              <a:rPr lang="de-DE" b="0" dirty="0"/>
              <a:t> </a:t>
            </a:r>
            <a:r>
              <a:rPr lang="de-DE" b="0" dirty="0" err="1"/>
              <a:t>owns</a:t>
            </a:r>
            <a:r>
              <a:rPr lang="de-DE" b="0" dirty="0"/>
              <a:t> a </a:t>
            </a:r>
            <a:r>
              <a:rPr lang="de-DE" b="0" dirty="0" err="1"/>
              <a:t>business</a:t>
            </a:r>
            <a:r>
              <a:rPr lang="de-DE" b="0" dirty="0"/>
              <a:t>, </a:t>
            </a:r>
            <a:r>
              <a:rPr lang="de-DE" b="0" dirty="0" err="1"/>
              <a:t>you</a:t>
            </a:r>
            <a:r>
              <a:rPr lang="de-DE" b="0" dirty="0"/>
              <a:t> </a:t>
            </a:r>
            <a:r>
              <a:rPr lang="de-DE" b="0" dirty="0" err="1"/>
              <a:t>cannot</a:t>
            </a:r>
            <a:r>
              <a:rPr lang="de-DE" b="0" dirty="0"/>
              <a:t> </a:t>
            </a:r>
            <a:r>
              <a:rPr lang="de-DE" b="0" dirty="0" err="1"/>
              <a:t>be</a:t>
            </a:r>
            <a:r>
              <a:rPr lang="de-DE" b="0" dirty="0"/>
              <a:t> </a:t>
            </a:r>
            <a:r>
              <a:rPr lang="de-DE" b="0" dirty="0" err="1"/>
              <a:t>involved</a:t>
            </a:r>
            <a:r>
              <a:rPr lang="de-DE" b="0" dirty="0"/>
              <a:t> in </a:t>
            </a:r>
            <a:r>
              <a:rPr lang="de-DE" b="0" dirty="0" err="1"/>
              <a:t>the</a:t>
            </a:r>
            <a:r>
              <a:rPr lang="de-DE" b="0" dirty="0"/>
              <a:t> </a:t>
            </a:r>
            <a:r>
              <a:rPr lang="de-DE" b="0" dirty="0" err="1"/>
              <a:t>decision</a:t>
            </a:r>
            <a:r>
              <a:rPr lang="de-DE" b="0" dirty="0"/>
              <a:t> </a:t>
            </a:r>
            <a:r>
              <a:rPr lang="de-DE" b="0" dirty="0" err="1"/>
              <a:t>whether</a:t>
            </a:r>
            <a:r>
              <a:rPr lang="de-DE" b="0" dirty="0"/>
              <a:t> </a:t>
            </a:r>
            <a:r>
              <a:rPr lang="de-DE" b="0" dirty="0" err="1"/>
              <a:t>that</a:t>
            </a:r>
            <a:r>
              <a:rPr lang="de-DE" b="0" dirty="0"/>
              <a:t> </a:t>
            </a:r>
            <a:r>
              <a:rPr lang="de-DE" b="0" dirty="0" err="1"/>
              <a:t>entity</a:t>
            </a:r>
            <a:r>
              <a:rPr lang="de-DE" b="0" dirty="0"/>
              <a:t> </a:t>
            </a:r>
            <a:r>
              <a:rPr lang="de-DE" b="0" dirty="0" err="1"/>
              <a:t>should</a:t>
            </a:r>
            <a:r>
              <a:rPr lang="de-DE" b="0" dirty="0"/>
              <a:t> </a:t>
            </a:r>
            <a:r>
              <a:rPr lang="de-DE" b="0" dirty="0" err="1"/>
              <a:t>receive</a:t>
            </a:r>
            <a:r>
              <a:rPr lang="de-DE" b="0" dirty="0"/>
              <a:t> a </a:t>
            </a:r>
            <a:r>
              <a:rPr lang="de-DE" b="0" dirty="0" err="1"/>
              <a:t>public</a:t>
            </a:r>
            <a:r>
              <a:rPr lang="de-DE" b="0" dirty="0"/>
              <a:t> </a:t>
            </a:r>
            <a:r>
              <a:rPr lang="de-DE" b="0" dirty="0" err="1"/>
              <a:t>contract</a:t>
            </a:r>
            <a:r>
              <a:rPr lang="de-DE" b="0" dirty="0"/>
              <a:t>. The </a:t>
            </a:r>
            <a:r>
              <a:rPr lang="de-DE" b="0" dirty="0" err="1"/>
              <a:t>conflict</a:t>
            </a:r>
            <a:r>
              <a:rPr lang="de-DE" b="0" dirty="0"/>
              <a:t> </a:t>
            </a:r>
            <a:r>
              <a:rPr lang="de-DE" b="0" dirty="0" err="1"/>
              <a:t>of</a:t>
            </a:r>
            <a:r>
              <a:rPr lang="de-DE" b="0" dirty="0"/>
              <a:t> </a:t>
            </a:r>
            <a:r>
              <a:rPr lang="de-DE" b="0" dirty="0" err="1"/>
              <a:t>interest</a:t>
            </a:r>
            <a:r>
              <a:rPr lang="de-DE" b="0" dirty="0"/>
              <a:t> </a:t>
            </a:r>
            <a:r>
              <a:rPr lang="de-DE" b="0" dirty="0" err="1"/>
              <a:t>is</a:t>
            </a:r>
            <a:r>
              <a:rPr lang="de-DE" b="0" dirty="0"/>
              <a:t> </a:t>
            </a:r>
            <a:r>
              <a:rPr lang="de-DE" b="0" dirty="0" err="1"/>
              <a:t>that</a:t>
            </a:r>
            <a:r>
              <a:rPr lang="de-DE" b="0" dirty="0"/>
              <a:t> </a:t>
            </a:r>
            <a:r>
              <a:rPr lang="de-DE" b="0" dirty="0" err="1"/>
              <a:t>your</a:t>
            </a:r>
            <a:r>
              <a:rPr lang="de-DE" b="0" dirty="0"/>
              <a:t> </a:t>
            </a:r>
            <a:r>
              <a:rPr lang="de-DE" b="0" dirty="0" err="1"/>
              <a:t>family’s</a:t>
            </a:r>
            <a:r>
              <a:rPr lang="de-DE" b="0" dirty="0"/>
              <a:t> </a:t>
            </a:r>
            <a:r>
              <a:rPr lang="de-DE" b="0" dirty="0" err="1"/>
              <a:t>best</a:t>
            </a:r>
            <a:r>
              <a:rPr lang="de-DE" b="0" dirty="0"/>
              <a:t> </a:t>
            </a:r>
            <a:r>
              <a:rPr lang="de-DE" b="0" dirty="0" err="1"/>
              <a:t>interests</a:t>
            </a:r>
            <a:r>
              <a:rPr lang="de-DE" b="0" dirty="0"/>
              <a:t> stand </a:t>
            </a:r>
            <a:r>
              <a:rPr lang="de-DE" b="0" dirty="0" err="1"/>
              <a:t>against</a:t>
            </a:r>
            <a:r>
              <a:rPr lang="de-DE" b="0" dirty="0"/>
              <a:t> </a:t>
            </a:r>
            <a:r>
              <a:rPr lang="de-DE" b="0" dirty="0" err="1"/>
              <a:t>the</a:t>
            </a:r>
            <a:r>
              <a:rPr lang="de-DE" b="0" dirty="0"/>
              <a:t> </a:t>
            </a:r>
            <a:r>
              <a:rPr lang="de-DE" b="0" dirty="0" err="1"/>
              <a:t>public‘s</a:t>
            </a:r>
            <a:r>
              <a:rPr lang="de-DE" b="0" dirty="0"/>
              <a:t> </a:t>
            </a:r>
            <a:r>
              <a:rPr lang="de-DE" b="0" dirty="0" err="1"/>
              <a:t>best</a:t>
            </a:r>
            <a:r>
              <a:rPr lang="de-DE" b="0" dirty="0"/>
              <a:t> </a:t>
            </a:r>
            <a:r>
              <a:rPr lang="de-DE" b="0" dirty="0" err="1"/>
              <a:t>interests</a:t>
            </a:r>
            <a:r>
              <a:rPr lang="de-DE" b="0" dirty="0"/>
              <a:t>. In </a:t>
            </a:r>
            <a:r>
              <a:rPr lang="de-DE" b="0" dirty="0" err="1"/>
              <a:t>order</a:t>
            </a:r>
            <a:r>
              <a:rPr lang="de-DE" b="0" dirty="0"/>
              <a:t> </a:t>
            </a:r>
            <a:r>
              <a:rPr lang="de-DE" b="0" dirty="0" err="1"/>
              <a:t>to</a:t>
            </a:r>
            <a:r>
              <a:rPr lang="de-DE" b="0" dirty="0"/>
              <a:t> </a:t>
            </a:r>
            <a:r>
              <a:rPr lang="de-DE" b="0" dirty="0" err="1"/>
              <a:t>avoid</a:t>
            </a:r>
            <a:r>
              <a:rPr lang="de-DE" b="0" dirty="0"/>
              <a:t> </a:t>
            </a:r>
            <a:r>
              <a:rPr lang="de-DE" b="0" dirty="0" err="1"/>
              <a:t>any</a:t>
            </a:r>
            <a:r>
              <a:rPr lang="de-DE" b="0" dirty="0"/>
              <a:t> </a:t>
            </a:r>
            <a:r>
              <a:rPr lang="de-DE" b="0" dirty="0" err="1"/>
              <a:t>questions</a:t>
            </a:r>
            <a:r>
              <a:rPr lang="de-DE" b="0" dirty="0"/>
              <a:t> </a:t>
            </a:r>
            <a:r>
              <a:rPr lang="de-DE" b="0" dirty="0" err="1"/>
              <a:t>as</a:t>
            </a:r>
            <a:r>
              <a:rPr lang="de-DE" b="0" dirty="0"/>
              <a:t> </a:t>
            </a:r>
            <a:r>
              <a:rPr lang="de-DE" b="0" dirty="0" err="1"/>
              <a:t>to</a:t>
            </a:r>
            <a:r>
              <a:rPr lang="de-DE" b="0" dirty="0"/>
              <a:t> </a:t>
            </a:r>
            <a:r>
              <a:rPr lang="de-DE" b="0" dirty="0" err="1"/>
              <a:t>why</a:t>
            </a:r>
            <a:r>
              <a:rPr lang="de-DE" b="0" dirty="0"/>
              <a:t> a </a:t>
            </a:r>
            <a:r>
              <a:rPr lang="de-DE" b="0" dirty="0" err="1"/>
              <a:t>particular</a:t>
            </a:r>
            <a:r>
              <a:rPr lang="de-DE" b="0" dirty="0"/>
              <a:t> </a:t>
            </a:r>
            <a:r>
              <a:rPr lang="de-DE" b="0" dirty="0" err="1"/>
              <a:t>vendor</a:t>
            </a:r>
            <a:r>
              <a:rPr lang="de-DE" b="0" dirty="0"/>
              <a:t> </a:t>
            </a:r>
            <a:r>
              <a:rPr lang="de-DE" b="0" dirty="0" err="1"/>
              <a:t>is</a:t>
            </a:r>
            <a:r>
              <a:rPr lang="de-DE" b="0" dirty="0"/>
              <a:t> </a:t>
            </a:r>
            <a:r>
              <a:rPr lang="de-DE" b="0" dirty="0" err="1"/>
              <a:t>selected</a:t>
            </a:r>
            <a:r>
              <a:rPr lang="de-DE" b="0" dirty="0"/>
              <a:t>, </a:t>
            </a:r>
            <a:r>
              <a:rPr lang="de-DE" b="0" dirty="0" err="1"/>
              <a:t>you</a:t>
            </a:r>
            <a:r>
              <a:rPr lang="de-DE" b="0" dirty="0"/>
              <a:t> </a:t>
            </a:r>
            <a:r>
              <a:rPr lang="de-DE" b="0" dirty="0" err="1"/>
              <a:t>should</a:t>
            </a:r>
            <a:r>
              <a:rPr lang="de-DE" b="0" dirty="0"/>
              <a:t> </a:t>
            </a:r>
            <a:r>
              <a:rPr lang="de-DE" b="0" dirty="0" err="1"/>
              <a:t>disclose</a:t>
            </a:r>
            <a:r>
              <a:rPr lang="de-DE" b="0" dirty="0"/>
              <a:t> </a:t>
            </a:r>
            <a:r>
              <a:rPr lang="de-DE" b="0" dirty="0" err="1"/>
              <a:t>your</a:t>
            </a:r>
            <a:r>
              <a:rPr lang="de-DE" b="0" dirty="0"/>
              <a:t> </a:t>
            </a:r>
            <a:r>
              <a:rPr lang="de-DE" b="0" dirty="0" err="1"/>
              <a:t>relationship</a:t>
            </a:r>
            <a:r>
              <a:rPr lang="de-DE" b="0" dirty="0"/>
              <a:t> </a:t>
            </a:r>
            <a:r>
              <a:rPr lang="de-DE" b="0" dirty="0" err="1"/>
              <a:t>and</a:t>
            </a:r>
            <a:r>
              <a:rPr lang="de-DE" b="0" dirty="0"/>
              <a:t> </a:t>
            </a:r>
            <a:r>
              <a:rPr lang="de-DE" b="0" dirty="0" err="1"/>
              <a:t>never</a:t>
            </a:r>
            <a:r>
              <a:rPr lang="de-DE" b="0" dirty="0"/>
              <a:t> </a:t>
            </a:r>
            <a:r>
              <a:rPr lang="de-DE" b="0" dirty="0" err="1"/>
              <a:t>take</a:t>
            </a:r>
            <a:r>
              <a:rPr lang="de-DE" b="0" dirty="0"/>
              <a:t> </a:t>
            </a:r>
            <a:r>
              <a:rPr lang="de-DE" b="0" dirty="0" err="1"/>
              <a:t>part</a:t>
            </a:r>
            <a:r>
              <a:rPr lang="de-DE" b="0" dirty="0"/>
              <a:t> in </a:t>
            </a:r>
            <a:r>
              <a:rPr lang="de-DE" b="0" dirty="0" err="1"/>
              <a:t>the</a:t>
            </a:r>
            <a:r>
              <a:rPr lang="de-DE" b="0" dirty="0"/>
              <a:t> </a:t>
            </a:r>
            <a:r>
              <a:rPr lang="de-DE" b="0" dirty="0" err="1"/>
              <a:t>decision-making</a:t>
            </a:r>
            <a:r>
              <a:rPr lang="de-DE" b="0" dirty="0"/>
              <a:t> </a:t>
            </a:r>
            <a:r>
              <a:rPr lang="de-DE" b="0" dirty="0" err="1"/>
              <a:t>process</a:t>
            </a:r>
            <a:r>
              <a:rPr lang="de-DE" b="0" dirty="0"/>
              <a:t> </a:t>
            </a:r>
            <a:r>
              <a:rPr lang="de-DE" b="0" dirty="0" err="1"/>
              <a:t>if</a:t>
            </a:r>
            <a:r>
              <a:rPr lang="de-DE" b="0" dirty="0"/>
              <a:t> </a:t>
            </a:r>
            <a:r>
              <a:rPr lang="de-DE" b="0" dirty="0" err="1"/>
              <a:t>you</a:t>
            </a:r>
            <a:r>
              <a:rPr lang="de-DE" b="0" dirty="0"/>
              <a:t> </a:t>
            </a:r>
            <a:r>
              <a:rPr lang="de-DE" b="0" dirty="0" err="1"/>
              <a:t>have</a:t>
            </a:r>
            <a:r>
              <a:rPr lang="de-DE" b="0" dirty="0"/>
              <a:t> a personal </a:t>
            </a:r>
            <a:r>
              <a:rPr lang="de-DE" b="0" dirty="0" err="1"/>
              <a:t>interest</a:t>
            </a:r>
            <a:r>
              <a:rPr lang="de-DE" b="0" dirty="0"/>
              <a:t> at stake. </a:t>
            </a:r>
          </a:p>
          <a:p>
            <a:pPr>
              <a:defRPr/>
            </a:pPr>
            <a:endParaRPr lang="it-CH" dirty="0"/>
          </a:p>
          <a:p>
            <a:r>
              <a:rPr lang="de-DE" sz="1200" b="1" dirty="0" err="1"/>
              <a:t>Sources</a:t>
            </a:r>
            <a:r>
              <a:rPr lang="de-DE" sz="1200" b="1" dirty="0"/>
              <a:t>:</a:t>
            </a:r>
          </a:p>
          <a:p>
            <a:pPr marL="171450" indent="-171450">
              <a:buFont typeface="Arial"/>
              <a:buChar char="•"/>
            </a:pPr>
            <a:r>
              <a:rPr lang="de-DE" sz="1200" dirty="0"/>
              <a:t>Council </a:t>
            </a:r>
            <a:r>
              <a:rPr lang="de-DE" sz="1200" dirty="0" err="1"/>
              <a:t>of</a:t>
            </a:r>
            <a:r>
              <a:rPr lang="de-DE" sz="1200" dirty="0"/>
              <a:t> Europe (2000). </a:t>
            </a:r>
            <a:r>
              <a:rPr lang="de-DE" sz="1200" dirty="0" err="1"/>
              <a:t>Recommendation</a:t>
            </a:r>
            <a:r>
              <a:rPr lang="de-DE" sz="1200" dirty="0"/>
              <a:t> </a:t>
            </a:r>
            <a:r>
              <a:rPr lang="de-DE" sz="1200" dirty="0" err="1"/>
              <a:t>no</a:t>
            </a:r>
            <a:r>
              <a:rPr lang="de-DE" sz="1200" dirty="0"/>
              <a:t>. R 10 </a:t>
            </a:r>
            <a:r>
              <a:rPr lang="de-DE" sz="1200" dirty="0" err="1"/>
              <a:t>of</a:t>
            </a:r>
            <a:r>
              <a:rPr lang="de-DE" sz="1200" dirty="0"/>
              <a:t> </a:t>
            </a:r>
            <a:r>
              <a:rPr lang="de-DE" sz="1200" dirty="0" err="1"/>
              <a:t>the</a:t>
            </a:r>
            <a:r>
              <a:rPr lang="de-DE" sz="1200" dirty="0"/>
              <a:t> Council </a:t>
            </a:r>
            <a:r>
              <a:rPr lang="de-DE" sz="1200" dirty="0" err="1"/>
              <a:t>of</a:t>
            </a:r>
            <a:r>
              <a:rPr lang="de-DE" sz="1200" dirty="0"/>
              <a:t> Europe </a:t>
            </a:r>
            <a:r>
              <a:rPr lang="de-DE" sz="1200" dirty="0" err="1"/>
              <a:t>committee</a:t>
            </a:r>
            <a:r>
              <a:rPr lang="de-DE" sz="1200" dirty="0"/>
              <a:t> </a:t>
            </a:r>
            <a:r>
              <a:rPr lang="de-DE" sz="1200" dirty="0" err="1"/>
              <a:t>of</a:t>
            </a:r>
            <a:r>
              <a:rPr lang="de-DE" sz="1200" dirty="0"/>
              <a:t> </a:t>
            </a:r>
            <a:r>
              <a:rPr lang="de-DE" sz="1200" dirty="0" err="1"/>
              <a:t>ministers</a:t>
            </a:r>
            <a:r>
              <a:rPr lang="de-DE" sz="1200" dirty="0"/>
              <a:t> </a:t>
            </a:r>
            <a:r>
              <a:rPr lang="de-DE" sz="1200" dirty="0" err="1"/>
              <a:t>to</a:t>
            </a:r>
            <a:r>
              <a:rPr lang="de-DE" sz="1200" dirty="0"/>
              <a:t> </a:t>
            </a:r>
            <a:r>
              <a:rPr lang="de-DE" sz="1200" dirty="0" err="1"/>
              <a:t>member</a:t>
            </a:r>
            <a:r>
              <a:rPr lang="de-DE" sz="1200" dirty="0"/>
              <a:t> </a:t>
            </a:r>
            <a:r>
              <a:rPr lang="de-DE" sz="1200" dirty="0" err="1"/>
              <a:t>states</a:t>
            </a:r>
            <a:r>
              <a:rPr lang="de-DE" sz="1200" dirty="0"/>
              <a:t> on </a:t>
            </a:r>
            <a:r>
              <a:rPr lang="de-DE" sz="1200" dirty="0" err="1"/>
              <a:t>codes</a:t>
            </a:r>
            <a:r>
              <a:rPr lang="de-DE" sz="1200" dirty="0"/>
              <a:t> </a:t>
            </a:r>
            <a:r>
              <a:rPr lang="de-DE" sz="1200" dirty="0" err="1"/>
              <a:t>of</a:t>
            </a:r>
            <a:r>
              <a:rPr lang="de-DE" sz="1200" dirty="0"/>
              <a:t> </a:t>
            </a:r>
            <a:r>
              <a:rPr lang="de-DE" sz="1200" dirty="0" err="1"/>
              <a:t>conduct</a:t>
            </a:r>
            <a:r>
              <a:rPr lang="de-DE" sz="1200" dirty="0"/>
              <a:t> </a:t>
            </a:r>
            <a:r>
              <a:rPr lang="de-DE" sz="1200" dirty="0" err="1"/>
              <a:t>for</a:t>
            </a:r>
            <a:r>
              <a:rPr lang="de-DE" sz="1200" dirty="0"/>
              <a:t> </a:t>
            </a:r>
            <a:r>
              <a:rPr lang="de-DE" sz="1200" dirty="0" err="1"/>
              <a:t>public</a:t>
            </a:r>
            <a:r>
              <a:rPr lang="de-DE" sz="1200" dirty="0"/>
              <a:t> </a:t>
            </a:r>
            <a:r>
              <a:rPr lang="de-DE" sz="1200" dirty="0" err="1"/>
              <a:t>officials</a:t>
            </a:r>
            <a:r>
              <a:rPr lang="de-DE" sz="1200" dirty="0"/>
              <a:t>. </a:t>
            </a:r>
            <a:r>
              <a:rPr lang="de-DE" sz="1200" dirty="0" err="1"/>
              <a:t>Retreived</a:t>
            </a:r>
            <a:r>
              <a:rPr lang="de-DE" sz="1200" dirty="0"/>
              <a:t> </a:t>
            </a:r>
            <a:r>
              <a:rPr lang="de-DE" sz="1200" dirty="0" err="1"/>
              <a:t>from</a:t>
            </a:r>
            <a:r>
              <a:rPr lang="de-DE" sz="1200" dirty="0"/>
              <a:t> </a:t>
            </a:r>
            <a:r>
              <a:rPr lang="de-DE" sz="1200" dirty="0">
                <a:hlinkClick r:id="rId3"/>
              </a:rPr>
              <a:t>https://search.coe.int/cm/Pages/result_details.aspx?ObjectID=09000016805e2e52</a:t>
            </a:r>
            <a:r>
              <a:rPr lang="de-DE" sz="1200" dirty="0"/>
              <a:t> (last </a:t>
            </a:r>
            <a:r>
              <a:rPr lang="de-DE" sz="1200" dirty="0" err="1"/>
              <a:t>accessed</a:t>
            </a:r>
            <a:r>
              <a:rPr lang="de-DE" sz="1200" dirty="0"/>
              <a:t> on April 7, 2020).</a:t>
            </a:r>
          </a:p>
          <a:p>
            <a:pPr marL="171450" indent="-171450">
              <a:buFont typeface="Arial"/>
              <a:buChar char="•"/>
            </a:pPr>
            <a:r>
              <a:rPr lang="de-DE" sz="1200" dirty="0"/>
              <a:t>OECD (2005). Managing </a:t>
            </a:r>
            <a:r>
              <a:rPr lang="de-DE" sz="1200" dirty="0" err="1"/>
              <a:t>Conflict</a:t>
            </a:r>
            <a:r>
              <a:rPr lang="de-DE" sz="1200" dirty="0"/>
              <a:t> </a:t>
            </a:r>
            <a:r>
              <a:rPr lang="de-DE" sz="1200" dirty="0" err="1"/>
              <a:t>of</a:t>
            </a:r>
            <a:r>
              <a:rPr lang="de-DE" sz="1200" dirty="0"/>
              <a:t> Interest in </a:t>
            </a:r>
            <a:r>
              <a:rPr lang="de-DE" sz="1200" dirty="0" err="1"/>
              <a:t>the</a:t>
            </a:r>
            <a:r>
              <a:rPr lang="de-DE" sz="1200" dirty="0"/>
              <a:t> Public </a:t>
            </a:r>
            <a:r>
              <a:rPr lang="de-DE" sz="1200" dirty="0" err="1"/>
              <a:t>Sector</a:t>
            </a:r>
            <a:r>
              <a:rPr lang="de-DE" sz="1200" dirty="0"/>
              <a:t> A Toolkit: A Toolkit. </a:t>
            </a:r>
            <a:r>
              <a:rPr lang="de-DE" sz="1200" dirty="0" err="1"/>
              <a:t>Retrieved</a:t>
            </a:r>
            <a:r>
              <a:rPr lang="de-DE" sz="1200" dirty="0"/>
              <a:t> </a:t>
            </a:r>
            <a:r>
              <a:rPr lang="de-DE" sz="1200" dirty="0" err="1"/>
              <a:t>from</a:t>
            </a:r>
            <a:r>
              <a:rPr lang="de-DE" sz="1200" dirty="0"/>
              <a:t> </a:t>
            </a:r>
            <a:r>
              <a:rPr lang="de-DE" sz="1200" dirty="0">
                <a:hlinkClick r:id="rId4"/>
              </a:rPr>
              <a:t>https://www.oecd.org/gov/ethics/49107986.pdf</a:t>
            </a:r>
            <a:r>
              <a:rPr lang="de-DE" sz="1200" dirty="0"/>
              <a:t> (last </a:t>
            </a:r>
            <a:r>
              <a:rPr lang="de-DE" sz="1200" dirty="0" err="1"/>
              <a:t>accessed</a:t>
            </a:r>
            <a:r>
              <a:rPr lang="de-DE" sz="1200" dirty="0"/>
              <a:t> on April 7, 2020).</a:t>
            </a:r>
          </a:p>
          <a:p>
            <a:pPr marL="171450" indent="-171450">
              <a:buFont typeface="Arial"/>
              <a:buChar char="•"/>
            </a:pPr>
            <a:r>
              <a:rPr lang="de-DE" sz="1200" dirty="0"/>
              <a:t>Jenkins, M. (June 2015). Topic Guide: </a:t>
            </a:r>
            <a:r>
              <a:rPr lang="de-DE" sz="1200" dirty="0" err="1"/>
              <a:t>Conflicts</a:t>
            </a:r>
            <a:r>
              <a:rPr lang="de-DE" sz="1200" dirty="0"/>
              <a:t> </a:t>
            </a:r>
            <a:r>
              <a:rPr lang="de-DE" sz="1200" dirty="0" err="1"/>
              <a:t>of</a:t>
            </a:r>
            <a:r>
              <a:rPr lang="de-DE" sz="1200" dirty="0"/>
              <a:t> Interest.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5"/>
              </a:rPr>
              <a:t>https://knowledgehub.transparency.org/guide/topic-guide-on-conflicts-of-interest/5483</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270953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sz="1200" b="1" dirty="0"/>
              <a:t>Implementation (1):</a:t>
            </a:r>
            <a:endParaRPr lang="de-DE" b="1" dirty="0"/>
          </a:p>
          <a:p>
            <a:pPr marL="0" indent="0">
              <a:buFont typeface="Arial" panose="020B0604020202020204" pitchFamily="34" charset="0"/>
              <a:buNone/>
              <a:defRPr/>
            </a:pPr>
            <a:endParaRPr lang="de-DE"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solidFill>
                  <a:srgbClr val="FFFFFF"/>
                </a:solidFill>
              </a:rPr>
              <a:t>3. </a:t>
            </a:r>
            <a:r>
              <a:rPr lang="de-DE" b="1" dirty="0" err="1">
                <a:solidFill>
                  <a:srgbClr val="FFFFFF"/>
                </a:solidFill>
              </a:rPr>
              <a:t>Responsible</a:t>
            </a:r>
            <a:r>
              <a:rPr lang="de-DE" b="1" dirty="0">
                <a:solidFill>
                  <a:srgbClr val="FFFFFF"/>
                </a:solidFill>
              </a:rPr>
              <a:t> </a:t>
            </a:r>
            <a:r>
              <a:rPr lang="de-DE" b="1" dirty="0" err="1">
                <a:solidFill>
                  <a:srgbClr val="FFFFFF"/>
                </a:solidFill>
              </a:rPr>
              <a:t>bodies</a:t>
            </a:r>
            <a:r>
              <a:rPr lang="de-DE" b="1" dirty="0">
                <a:solidFill>
                  <a:srgbClr val="FFFFFF"/>
                </a:solidFill>
              </a:rPr>
              <a:t>:</a:t>
            </a:r>
            <a:endParaRPr lang="de-DE" dirty="0"/>
          </a:p>
          <a:p>
            <a:pPr marL="168244" indent="-168244">
              <a:buFont typeface="Arial" panose="020B0604020202020204" pitchFamily="34" charset="0"/>
              <a:buChar char="•"/>
              <a:defRPr/>
            </a:pPr>
            <a:r>
              <a:rPr lang="de-DE" dirty="0" err="1"/>
              <a:t>Simply</a:t>
            </a:r>
            <a:r>
              <a:rPr lang="de-DE" dirty="0"/>
              <a:t> </a:t>
            </a:r>
            <a:r>
              <a:rPr lang="de-DE" dirty="0" err="1"/>
              <a:t>requiring</a:t>
            </a:r>
            <a:r>
              <a:rPr lang="de-DE" dirty="0"/>
              <a:t> </a:t>
            </a:r>
            <a:r>
              <a:rPr lang="de-DE" dirty="0" err="1"/>
              <a:t>public</a:t>
            </a:r>
            <a:r>
              <a:rPr lang="de-DE" dirty="0"/>
              <a:t> </a:t>
            </a:r>
            <a:r>
              <a:rPr lang="de-DE" dirty="0" err="1"/>
              <a:t>servants</a:t>
            </a:r>
            <a:r>
              <a:rPr lang="de-DE" dirty="0"/>
              <a:t> </a:t>
            </a:r>
            <a:r>
              <a:rPr lang="de-DE" dirty="0" err="1"/>
              <a:t>to</a:t>
            </a:r>
            <a:r>
              <a:rPr lang="de-DE" dirty="0"/>
              <a:t> </a:t>
            </a:r>
            <a:r>
              <a:rPr lang="de-DE" dirty="0" err="1"/>
              <a:t>fill</a:t>
            </a:r>
            <a:r>
              <a:rPr lang="de-DE" dirty="0"/>
              <a:t> out a form </a:t>
            </a:r>
            <a:r>
              <a:rPr lang="de-DE" dirty="0" err="1"/>
              <a:t>poses</a:t>
            </a:r>
            <a:r>
              <a:rPr lang="de-DE" dirty="0"/>
              <a:t> </a:t>
            </a:r>
            <a:r>
              <a:rPr lang="de-DE" dirty="0" err="1"/>
              <a:t>little</a:t>
            </a:r>
            <a:r>
              <a:rPr lang="de-DE" dirty="0"/>
              <a:t> </a:t>
            </a:r>
            <a:r>
              <a:rPr lang="de-DE" dirty="0" err="1"/>
              <a:t>risk</a:t>
            </a:r>
            <a:r>
              <a:rPr lang="de-DE" dirty="0"/>
              <a:t> </a:t>
            </a:r>
            <a:r>
              <a:rPr lang="de-DE" dirty="0" err="1"/>
              <a:t>to</a:t>
            </a:r>
            <a:r>
              <a:rPr lang="de-DE" dirty="0"/>
              <a:t> a </a:t>
            </a:r>
            <a:r>
              <a:rPr lang="de-DE" dirty="0" err="1"/>
              <a:t>public</a:t>
            </a:r>
            <a:r>
              <a:rPr lang="de-DE" dirty="0"/>
              <a:t> </a:t>
            </a:r>
            <a:r>
              <a:rPr lang="de-DE" dirty="0" err="1"/>
              <a:t>servant</a:t>
            </a:r>
            <a:r>
              <a:rPr lang="de-DE" dirty="0"/>
              <a:t> </a:t>
            </a:r>
            <a:r>
              <a:rPr lang="de-DE" dirty="0" err="1"/>
              <a:t>seeking</a:t>
            </a:r>
            <a:r>
              <a:rPr lang="de-DE" dirty="0"/>
              <a:t> </a:t>
            </a:r>
            <a:r>
              <a:rPr lang="de-DE" dirty="0" err="1"/>
              <a:t>to</a:t>
            </a:r>
            <a:r>
              <a:rPr lang="de-DE" dirty="0"/>
              <a:t> </a:t>
            </a:r>
            <a:r>
              <a:rPr lang="de-DE" dirty="0" err="1"/>
              <a:t>hide</a:t>
            </a:r>
            <a:r>
              <a:rPr lang="de-DE" dirty="0"/>
              <a:t> </a:t>
            </a:r>
            <a:r>
              <a:rPr lang="de-DE" dirty="0" err="1"/>
              <a:t>certain</a:t>
            </a:r>
            <a:r>
              <a:rPr lang="de-DE" dirty="0"/>
              <a:t> </a:t>
            </a:r>
            <a:r>
              <a:rPr lang="de-DE" dirty="0" err="1"/>
              <a:t>commercial</a:t>
            </a:r>
            <a:r>
              <a:rPr lang="de-DE" dirty="0"/>
              <a:t> </a:t>
            </a:r>
            <a:r>
              <a:rPr lang="de-DE" dirty="0" err="1"/>
              <a:t>interests</a:t>
            </a:r>
            <a:r>
              <a:rPr lang="de-DE" dirty="0"/>
              <a:t> </a:t>
            </a:r>
            <a:r>
              <a:rPr lang="de-DE" dirty="0" err="1"/>
              <a:t>and</a:t>
            </a:r>
            <a:r>
              <a:rPr lang="de-DE" dirty="0"/>
              <a:t> </a:t>
            </a:r>
            <a:r>
              <a:rPr lang="de-DE" dirty="0" err="1"/>
              <a:t>sources</a:t>
            </a:r>
            <a:r>
              <a:rPr lang="de-DE" dirty="0"/>
              <a:t> </a:t>
            </a:r>
            <a:r>
              <a:rPr lang="de-DE" dirty="0" err="1"/>
              <a:t>of</a:t>
            </a:r>
            <a:r>
              <a:rPr lang="de-DE" dirty="0"/>
              <a:t> </a:t>
            </a:r>
            <a:r>
              <a:rPr lang="de-DE" dirty="0" err="1"/>
              <a:t>income</a:t>
            </a:r>
            <a:r>
              <a:rPr lang="de-DE" dirty="0"/>
              <a:t> </a:t>
            </a:r>
            <a:r>
              <a:rPr lang="de-DE" dirty="0" err="1"/>
              <a:t>from</a:t>
            </a:r>
            <a:r>
              <a:rPr lang="de-DE" dirty="0"/>
              <a:t> </a:t>
            </a:r>
            <a:r>
              <a:rPr lang="de-DE" dirty="0" err="1"/>
              <a:t>public</a:t>
            </a:r>
            <a:r>
              <a:rPr lang="de-DE" dirty="0"/>
              <a:t> </a:t>
            </a:r>
            <a:r>
              <a:rPr lang="de-DE" dirty="0" err="1"/>
              <a:t>view</a:t>
            </a:r>
            <a:r>
              <a:rPr lang="de-DE" dirty="0"/>
              <a:t>;</a:t>
            </a:r>
          </a:p>
          <a:p>
            <a:pPr marL="171450" indent="-171450">
              <a:buFont typeface="Arial" panose="020B0604020202020204" pitchFamily="34" charset="0"/>
              <a:buChar char="•"/>
              <a:defRPr/>
            </a:pPr>
            <a:r>
              <a:rPr lang="en-US" b="0" dirty="0"/>
              <a:t>An independent agency should receive, review and/or enforce asset declaration rules, and give impartial advice to public servants on filing;</a:t>
            </a:r>
          </a:p>
          <a:p>
            <a:pPr marL="171450" indent="-171450">
              <a:buFont typeface="Arial" panose="020B0604020202020204" pitchFamily="34" charset="0"/>
              <a:buChar char="•"/>
              <a:defRPr/>
            </a:pPr>
            <a:r>
              <a:rPr lang="en-US" b="0" dirty="0"/>
              <a:t>It should have </a:t>
            </a:r>
            <a:r>
              <a:rPr lang="de-DE" b="0" dirty="0" err="1"/>
              <a:t>the</a:t>
            </a:r>
            <a:r>
              <a:rPr lang="de-DE" b="0" dirty="0"/>
              <a:t> </a:t>
            </a:r>
            <a:r>
              <a:rPr lang="de-DE" b="0" dirty="0" err="1"/>
              <a:t>necessary</a:t>
            </a:r>
            <a:r>
              <a:rPr lang="de-DE" b="0" dirty="0"/>
              <a:t> </a:t>
            </a:r>
            <a:r>
              <a:rPr lang="de-DE" b="0" dirty="0" err="1"/>
              <a:t>skills</a:t>
            </a:r>
            <a:r>
              <a:rPr lang="de-DE" b="0" dirty="0"/>
              <a:t> </a:t>
            </a:r>
            <a:r>
              <a:rPr lang="de-DE" b="0" dirty="0" err="1"/>
              <a:t>and</a:t>
            </a:r>
            <a:r>
              <a:rPr lang="de-DE" b="0" dirty="0"/>
              <a:t> </a:t>
            </a:r>
            <a:r>
              <a:rPr lang="de-DE" b="0" dirty="0" err="1"/>
              <a:t>resources</a:t>
            </a:r>
            <a:r>
              <a:rPr lang="de-DE" b="0" dirty="0"/>
              <a:t> </a:t>
            </a:r>
            <a:r>
              <a:rPr lang="de-DE" b="0" dirty="0" err="1"/>
              <a:t>to</a:t>
            </a:r>
            <a:r>
              <a:rPr lang="de-DE" b="0" dirty="0"/>
              <a:t> </a:t>
            </a:r>
            <a:r>
              <a:rPr lang="de-DE" b="0" dirty="0" err="1"/>
              <a:t>review</a:t>
            </a:r>
            <a:r>
              <a:rPr lang="de-DE" b="0" dirty="0"/>
              <a:t> </a:t>
            </a:r>
            <a:r>
              <a:rPr lang="de-DE" b="0" dirty="0" err="1"/>
              <a:t>interest</a:t>
            </a:r>
            <a:r>
              <a:rPr lang="de-DE" b="0" dirty="0"/>
              <a:t> </a:t>
            </a:r>
            <a:r>
              <a:rPr lang="de-DE" b="0" dirty="0" err="1"/>
              <a:t>and</a:t>
            </a:r>
            <a:r>
              <a:rPr lang="de-DE" b="0" dirty="0"/>
              <a:t> </a:t>
            </a:r>
            <a:r>
              <a:rPr lang="de-DE" b="0" dirty="0" err="1"/>
              <a:t>asset</a:t>
            </a:r>
            <a:r>
              <a:rPr lang="de-DE" b="0" dirty="0"/>
              <a:t> </a:t>
            </a:r>
            <a:r>
              <a:rPr lang="de-DE" b="0" dirty="0" err="1"/>
              <a:t>declarations</a:t>
            </a:r>
            <a:r>
              <a:rPr lang="de-DE" b="0" dirty="0"/>
              <a:t> </a:t>
            </a:r>
            <a:r>
              <a:rPr lang="de-DE" b="0" dirty="0" err="1"/>
              <a:t>to</a:t>
            </a:r>
            <a:r>
              <a:rPr lang="de-DE" b="0" dirty="0"/>
              <a:t> </a:t>
            </a:r>
            <a:r>
              <a:rPr lang="de-DE" b="0" dirty="0" err="1"/>
              <a:t>detect</a:t>
            </a:r>
            <a:r>
              <a:rPr lang="de-DE" b="0" dirty="0"/>
              <a:t> potential </a:t>
            </a:r>
            <a:r>
              <a:rPr lang="de-DE" b="0" dirty="0" err="1"/>
              <a:t>or</a:t>
            </a:r>
            <a:r>
              <a:rPr lang="de-DE" b="0" dirty="0"/>
              <a:t> </a:t>
            </a:r>
            <a:r>
              <a:rPr lang="de-DE" b="0" dirty="0" err="1"/>
              <a:t>actual</a:t>
            </a:r>
            <a:r>
              <a:rPr lang="de-DE" b="0" dirty="0"/>
              <a:t> </a:t>
            </a:r>
            <a:r>
              <a:rPr lang="de-DE" b="0" dirty="0" err="1"/>
              <a:t>conflicts</a:t>
            </a:r>
            <a:r>
              <a:rPr lang="de-DE" b="0" dirty="0"/>
              <a:t> </a:t>
            </a:r>
            <a:r>
              <a:rPr lang="de-DE" b="0" dirty="0" err="1"/>
              <a:t>of</a:t>
            </a:r>
            <a:r>
              <a:rPr lang="de-DE" b="0" dirty="0"/>
              <a:t> </a:t>
            </a:r>
            <a:r>
              <a:rPr lang="de-DE" b="0" dirty="0" err="1"/>
              <a:t>interest</a:t>
            </a:r>
            <a:r>
              <a:rPr lang="de-DE" b="0" dirty="0"/>
              <a:t>;</a:t>
            </a:r>
          </a:p>
          <a:p>
            <a:pPr marL="171450" indent="-171450">
              <a:buFont typeface="Arial" panose="020B0604020202020204" pitchFamily="34" charset="0"/>
              <a:buChar char="•"/>
              <a:defRPr/>
            </a:pPr>
            <a:r>
              <a:rPr lang="de-DE" b="0" dirty="0"/>
              <a:t>A </a:t>
            </a:r>
            <a:r>
              <a:rPr lang="de-DE" b="0" dirty="0" err="1"/>
              <a:t>system</a:t>
            </a:r>
            <a:r>
              <a:rPr lang="de-DE" b="0" dirty="0"/>
              <a:t> </a:t>
            </a:r>
            <a:r>
              <a:rPr lang="de-DE" b="0" dirty="0" err="1"/>
              <a:t>of</a:t>
            </a:r>
            <a:r>
              <a:rPr lang="de-DE" b="0" dirty="0"/>
              <a:t> </a:t>
            </a:r>
            <a:r>
              <a:rPr lang="de-DE" b="0" dirty="0" err="1"/>
              <a:t>oversight</a:t>
            </a:r>
            <a:r>
              <a:rPr lang="de-DE" b="0" dirty="0"/>
              <a:t> </a:t>
            </a:r>
            <a:r>
              <a:rPr lang="de-DE" b="0" dirty="0" err="1"/>
              <a:t>should</a:t>
            </a:r>
            <a:r>
              <a:rPr lang="de-DE" b="0" dirty="0"/>
              <a:t> </a:t>
            </a:r>
            <a:r>
              <a:rPr lang="de-DE" b="0" dirty="0" err="1"/>
              <a:t>be</a:t>
            </a:r>
            <a:r>
              <a:rPr lang="de-DE" b="0" dirty="0"/>
              <a:t> </a:t>
            </a:r>
            <a:r>
              <a:rPr lang="de-DE" b="0" dirty="0" err="1"/>
              <a:t>designed</a:t>
            </a:r>
            <a:r>
              <a:rPr lang="de-DE" b="0" dirty="0"/>
              <a:t> </a:t>
            </a:r>
            <a:r>
              <a:rPr lang="de-DE" b="0" dirty="0" err="1"/>
              <a:t>with</a:t>
            </a:r>
            <a:r>
              <a:rPr lang="de-DE" b="0" dirty="0"/>
              <a:t> </a:t>
            </a:r>
            <a:r>
              <a:rPr lang="de-DE" b="0" dirty="0" err="1"/>
              <a:t>the</a:t>
            </a:r>
            <a:r>
              <a:rPr lang="de-DE" b="0" dirty="0"/>
              <a:t> </a:t>
            </a:r>
            <a:r>
              <a:rPr lang="de-DE" b="0" dirty="0" err="1"/>
              <a:t>appropriate</a:t>
            </a:r>
            <a:r>
              <a:rPr lang="de-DE" b="0" dirty="0"/>
              <a:t> </a:t>
            </a:r>
            <a:r>
              <a:rPr lang="de-DE" b="0" dirty="0" err="1"/>
              <a:t>institutional</a:t>
            </a:r>
            <a:r>
              <a:rPr lang="de-DE" b="0" dirty="0"/>
              <a:t> </a:t>
            </a:r>
            <a:r>
              <a:rPr lang="de-DE" b="0" dirty="0" err="1"/>
              <a:t>and</a:t>
            </a:r>
            <a:r>
              <a:rPr lang="de-DE" b="0" dirty="0"/>
              <a:t> </a:t>
            </a:r>
            <a:r>
              <a:rPr lang="de-DE" b="0" dirty="0" err="1"/>
              <a:t>procedural</a:t>
            </a:r>
            <a:r>
              <a:rPr lang="de-DE" b="0" dirty="0"/>
              <a:t> </a:t>
            </a:r>
            <a:r>
              <a:rPr lang="de-DE" b="0" dirty="0" err="1"/>
              <a:t>mechanisms</a:t>
            </a:r>
            <a:r>
              <a:rPr lang="de-DE" b="0" dirty="0"/>
              <a:t> </a:t>
            </a:r>
            <a:r>
              <a:rPr lang="de-DE" b="0" dirty="0" err="1"/>
              <a:t>to</a:t>
            </a:r>
            <a:r>
              <a:rPr lang="de-DE" b="0" dirty="0"/>
              <a:t> </a:t>
            </a:r>
            <a:r>
              <a:rPr lang="de-DE" b="0" dirty="0" err="1"/>
              <a:t>detect</a:t>
            </a:r>
            <a:r>
              <a:rPr lang="de-DE" b="0" dirty="0"/>
              <a:t> </a:t>
            </a:r>
            <a:r>
              <a:rPr lang="de-DE" b="0" dirty="0" err="1"/>
              <a:t>risks</a:t>
            </a:r>
            <a:r>
              <a:rPr lang="de-DE" b="0" dirty="0"/>
              <a:t>, </a:t>
            </a:r>
            <a:r>
              <a:rPr lang="de-DE" b="0" dirty="0" err="1"/>
              <a:t>audit</a:t>
            </a:r>
            <a:r>
              <a:rPr lang="de-DE" b="0" dirty="0"/>
              <a:t> </a:t>
            </a:r>
            <a:r>
              <a:rPr lang="de-DE" b="0" dirty="0" err="1"/>
              <a:t>disclosures</a:t>
            </a:r>
            <a:r>
              <a:rPr lang="de-DE" b="0" dirty="0"/>
              <a:t> </a:t>
            </a:r>
            <a:r>
              <a:rPr lang="de-DE" b="0" dirty="0" err="1"/>
              <a:t>and</a:t>
            </a:r>
            <a:r>
              <a:rPr lang="de-DE" b="0" dirty="0"/>
              <a:t> </a:t>
            </a:r>
            <a:r>
              <a:rPr lang="de-DE" b="0" dirty="0" err="1"/>
              <a:t>enforce</a:t>
            </a:r>
            <a:r>
              <a:rPr lang="de-DE" b="0" dirty="0"/>
              <a:t> </a:t>
            </a:r>
            <a:r>
              <a:rPr lang="de-DE" b="0" dirty="0" err="1"/>
              <a:t>sanctions</a:t>
            </a:r>
            <a:r>
              <a:rPr lang="de-DE" b="0" dirty="0"/>
              <a:t> </a:t>
            </a:r>
            <a:r>
              <a:rPr lang="de-DE" b="0" dirty="0" err="1"/>
              <a:t>for</a:t>
            </a:r>
            <a:r>
              <a:rPr lang="de-DE" b="0" dirty="0"/>
              <a:t> </a:t>
            </a:r>
            <a:r>
              <a:rPr lang="de-DE" b="0" dirty="0" err="1"/>
              <a:t>noncompliance</a:t>
            </a:r>
            <a:r>
              <a:rPr lang="de-DE" b="0" dirty="0"/>
              <a:t>;</a:t>
            </a:r>
            <a:endParaRPr lang="en-US" b="0" dirty="0"/>
          </a:p>
          <a:p>
            <a:pPr marL="171450" indent="-171450">
              <a:buFont typeface="Arial" panose="020B0604020202020204" pitchFamily="34" charset="0"/>
              <a:buChar char="•"/>
              <a:defRPr/>
            </a:pPr>
            <a:r>
              <a:rPr lang="en-US" b="0" dirty="0"/>
              <a:t>Need for cooperation with other government bodies such as tax authorities, anti-corruption agencies, election bodies and parliamentary bodies;</a:t>
            </a:r>
          </a:p>
          <a:p>
            <a:pPr marL="171450" indent="-171450">
              <a:buFont typeface="Arial" panose="020B0604020202020204" pitchFamily="34" charset="0"/>
              <a:buChar char="•"/>
              <a:defRPr/>
            </a:pPr>
            <a:r>
              <a:rPr lang="en-US" b="0" dirty="0"/>
              <a:t>Agencies should enjoy investigative powers and be able to request information held by other government agencies (Martini 2013).</a:t>
            </a:r>
            <a:endParaRPr lang="de-DE" b="0" dirty="0"/>
          </a:p>
          <a:p>
            <a:pPr marL="168244" indent="-168244">
              <a:buFont typeface="Arial" panose="020B0604020202020204" pitchFamily="34" charset="0"/>
              <a:buChar char="•"/>
              <a:defRPr/>
            </a:pPr>
            <a:endParaRPr lang="en-US" dirty="0"/>
          </a:p>
          <a:p>
            <a:pPr marL="0" indent="0">
              <a:buFont typeface="Arial" panose="020B0604020202020204" pitchFamily="34" charset="0"/>
              <a:buNone/>
              <a:defRPr/>
            </a:pPr>
            <a:r>
              <a:rPr lang="en-US" b="1" dirty="0"/>
              <a:t>4. Submission process</a:t>
            </a:r>
          </a:p>
          <a:p>
            <a:pPr marL="171450" indent="-171450">
              <a:buFont typeface="Arial" panose="020B0604020202020204" pitchFamily="34" charset="0"/>
              <a:buChar char="•"/>
              <a:defRPr/>
            </a:pPr>
            <a:r>
              <a:rPr lang="de-DE" b="0" dirty="0"/>
              <a:t>The </a:t>
            </a:r>
            <a:r>
              <a:rPr lang="de-DE" b="0" dirty="0" err="1"/>
              <a:t>responsible</a:t>
            </a:r>
            <a:r>
              <a:rPr lang="de-DE" b="0" dirty="0"/>
              <a:t> </a:t>
            </a:r>
            <a:r>
              <a:rPr lang="de-DE" b="0" dirty="0" err="1"/>
              <a:t>agency</a:t>
            </a:r>
            <a:r>
              <a:rPr lang="de-DE" b="0" dirty="0"/>
              <a:t> </a:t>
            </a:r>
            <a:r>
              <a:rPr lang="de-DE" b="0" dirty="0" err="1"/>
              <a:t>should</a:t>
            </a:r>
            <a:r>
              <a:rPr lang="de-DE" b="0" dirty="0"/>
              <a:t> </a:t>
            </a:r>
            <a:r>
              <a:rPr lang="de-DE" b="0" dirty="0" err="1"/>
              <a:t>ensure</a:t>
            </a:r>
            <a:r>
              <a:rPr lang="de-DE" b="0" dirty="0"/>
              <a:t> </a:t>
            </a:r>
            <a:r>
              <a:rPr lang="de-DE" b="0" dirty="0" err="1"/>
              <a:t>that</a:t>
            </a:r>
            <a:r>
              <a:rPr lang="de-DE" b="0" dirty="0"/>
              <a:t> </a:t>
            </a:r>
            <a:r>
              <a:rPr lang="de-DE" b="0" dirty="0" err="1"/>
              <a:t>declarations</a:t>
            </a:r>
            <a:r>
              <a:rPr lang="de-DE" b="0" dirty="0"/>
              <a:t> </a:t>
            </a:r>
            <a:r>
              <a:rPr lang="de-DE" b="0" dirty="0" err="1"/>
              <a:t>are</a:t>
            </a:r>
            <a:r>
              <a:rPr lang="de-DE" b="0" dirty="0"/>
              <a:t> </a:t>
            </a:r>
            <a:r>
              <a:rPr lang="de-DE" b="0" dirty="0" err="1"/>
              <a:t>submitted</a:t>
            </a:r>
            <a:r>
              <a:rPr lang="de-DE" b="0" dirty="0"/>
              <a:t> on time </a:t>
            </a:r>
            <a:r>
              <a:rPr lang="de-DE" b="0" dirty="0" err="1"/>
              <a:t>and</a:t>
            </a:r>
            <a:r>
              <a:rPr lang="de-DE" b="0" dirty="0"/>
              <a:t> in </a:t>
            </a:r>
            <a:r>
              <a:rPr lang="de-DE" b="0" dirty="0" err="1"/>
              <a:t>adequate</a:t>
            </a:r>
            <a:r>
              <a:rPr lang="de-DE" b="0" dirty="0"/>
              <a:t> </a:t>
            </a:r>
            <a:r>
              <a:rPr lang="de-DE" b="0" dirty="0" err="1"/>
              <a:t>quality</a:t>
            </a:r>
            <a:r>
              <a:rPr lang="de-DE" b="0" dirty="0"/>
              <a:t>;</a:t>
            </a:r>
          </a:p>
          <a:p>
            <a:pPr marL="171450" indent="-171450">
              <a:buFont typeface="Arial" panose="020B0604020202020204" pitchFamily="34" charset="0"/>
              <a:buChar char="•"/>
              <a:defRPr/>
            </a:pPr>
            <a:r>
              <a:rPr lang="de-DE" b="0" dirty="0" err="1"/>
              <a:t>Frequency</a:t>
            </a:r>
            <a:r>
              <a:rPr lang="de-DE" b="0" dirty="0"/>
              <a:t>:</a:t>
            </a:r>
          </a:p>
          <a:p>
            <a:pPr marL="628650" lvl="1" indent="-171450">
              <a:buFont typeface="Arial" panose="020B0604020202020204" pitchFamily="34" charset="0"/>
              <a:buChar char="•"/>
              <a:defRPr/>
            </a:pPr>
            <a:r>
              <a:rPr lang="de-DE" b="0" dirty="0" err="1"/>
              <a:t>Declarations</a:t>
            </a:r>
            <a:r>
              <a:rPr lang="de-DE" b="0" dirty="0"/>
              <a:t> </a:t>
            </a:r>
            <a:r>
              <a:rPr lang="de-DE" b="0" dirty="0" err="1"/>
              <a:t>can</a:t>
            </a:r>
            <a:r>
              <a:rPr lang="de-DE" b="0" dirty="0"/>
              <a:t> </a:t>
            </a:r>
            <a:r>
              <a:rPr lang="de-DE" b="0" dirty="0" err="1"/>
              <a:t>be</a:t>
            </a:r>
            <a:r>
              <a:rPr lang="de-DE" b="0" dirty="0"/>
              <a:t> </a:t>
            </a:r>
            <a:r>
              <a:rPr lang="de-DE" b="0" dirty="0" err="1"/>
              <a:t>submitted</a:t>
            </a:r>
            <a:r>
              <a:rPr lang="de-DE" b="0" dirty="0"/>
              <a:t> </a:t>
            </a:r>
            <a:r>
              <a:rPr lang="de-DE" b="0" dirty="0" err="1"/>
              <a:t>regularly</a:t>
            </a:r>
            <a:r>
              <a:rPr lang="de-DE" b="0" dirty="0"/>
              <a:t>, e.g. </a:t>
            </a:r>
            <a:r>
              <a:rPr lang="de-DE" b="0" dirty="0" err="1"/>
              <a:t>annually</a:t>
            </a:r>
            <a:r>
              <a:rPr lang="de-DE" b="0" dirty="0"/>
              <a:t> </a:t>
            </a:r>
            <a:r>
              <a:rPr lang="de-DE" b="0" dirty="0" err="1"/>
              <a:t>or</a:t>
            </a:r>
            <a:r>
              <a:rPr lang="de-DE" b="0" dirty="0"/>
              <a:t> </a:t>
            </a:r>
            <a:r>
              <a:rPr lang="de-DE" b="0" dirty="0" err="1"/>
              <a:t>every</a:t>
            </a:r>
            <a:r>
              <a:rPr lang="de-DE" b="0" dirty="0"/>
              <a:t> </a:t>
            </a:r>
            <a:r>
              <a:rPr lang="de-DE" b="0" dirty="0" err="1"/>
              <a:t>two</a:t>
            </a:r>
            <a:r>
              <a:rPr lang="de-DE" b="0" dirty="0"/>
              <a:t> </a:t>
            </a:r>
            <a:r>
              <a:rPr lang="de-DE" b="0" dirty="0" err="1"/>
              <a:t>years</a:t>
            </a:r>
            <a:r>
              <a:rPr lang="de-DE" b="0" dirty="0"/>
              <a:t>; </a:t>
            </a:r>
          </a:p>
          <a:p>
            <a:pPr marL="628650" lvl="1" indent="-171450">
              <a:buFont typeface="Arial" panose="020B0604020202020204" pitchFamily="34" charset="0"/>
              <a:buChar char="•"/>
              <a:defRPr/>
            </a:pPr>
            <a:r>
              <a:rPr lang="de-DE" b="0" dirty="0" err="1"/>
              <a:t>Submissions</a:t>
            </a:r>
            <a:r>
              <a:rPr lang="de-DE" b="0" dirty="0"/>
              <a:t> </a:t>
            </a:r>
            <a:r>
              <a:rPr lang="de-DE" b="0" dirty="0" err="1"/>
              <a:t>can</a:t>
            </a:r>
            <a:r>
              <a:rPr lang="de-DE" b="0" dirty="0"/>
              <a:t> </a:t>
            </a:r>
            <a:r>
              <a:rPr lang="de-DE" b="0" dirty="0" err="1"/>
              <a:t>be</a:t>
            </a:r>
            <a:r>
              <a:rPr lang="de-DE" b="0" dirty="0"/>
              <a:t> “event-</a:t>
            </a:r>
            <a:r>
              <a:rPr lang="de-DE" b="0" dirty="0" err="1"/>
              <a:t>driven</a:t>
            </a:r>
            <a:r>
              <a:rPr lang="de-DE" b="0" dirty="0"/>
              <a:t>”, i.e. </a:t>
            </a:r>
            <a:r>
              <a:rPr lang="de-DE" b="0" dirty="0" err="1"/>
              <a:t>public</a:t>
            </a:r>
            <a:r>
              <a:rPr lang="de-DE" b="0" dirty="0"/>
              <a:t> </a:t>
            </a:r>
            <a:r>
              <a:rPr lang="de-DE" b="0" dirty="0" err="1"/>
              <a:t>servants</a:t>
            </a:r>
            <a:r>
              <a:rPr lang="de-DE" b="0" dirty="0"/>
              <a:t> </a:t>
            </a:r>
            <a:r>
              <a:rPr lang="de-DE" b="0" dirty="0" err="1"/>
              <a:t>are</a:t>
            </a:r>
            <a:r>
              <a:rPr lang="de-DE" b="0" dirty="0"/>
              <a:t> </a:t>
            </a:r>
            <a:r>
              <a:rPr lang="de-DE" b="0" dirty="0" err="1"/>
              <a:t>required</a:t>
            </a:r>
            <a:r>
              <a:rPr lang="de-DE" b="0" dirty="0"/>
              <a:t> </a:t>
            </a:r>
            <a:r>
              <a:rPr lang="de-DE" b="0" dirty="0" err="1"/>
              <a:t>to</a:t>
            </a:r>
            <a:r>
              <a:rPr lang="de-DE" b="0" dirty="0"/>
              <a:t> update </a:t>
            </a:r>
            <a:r>
              <a:rPr lang="de-DE" b="0" dirty="0" err="1"/>
              <a:t>their</a:t>
            </a:r>
            <a:r>
              <a:rPr lang="de-DE" b="0" dirty="0"/>
              <a:t> initial </a:t>
            </a:r>
            <a:r>
              <a:rPr lang="de-DE" b="0" dirty="0" err="1"/>
              <a:t>submission</a:t>
            </a:r>
            <a:r>
              <a:rPr lang="de-DE" b="0" dirty="0"/>
              <a:t> </a:t>
            </a:r>
            <a:r>
              <a:rPr lang="de-DE" b="0" dirty="0" err="1"/>
              <a:t>whenever</a:t>
            </a:r>
            <a:r>
              <a:rPr lang="de-DE" b="0" dirty="0"/>
              <a:t> </a:t>
            </a:r>
            <a:r>
              <a:rPr lang="de-DE" b="0" dirty="0" err="1"/>
              <a:t>there</a:t>
            </a:r>
            <a:r>
              <a:rPr lang="de-DE" b="0" dirty="0"/>
              <a:t> </a:t>
            </a:r>
            <a:r>
              <a:rPr lang="de-DE" b="0" dirty="0" err="1"/>
              <a:t>is</a:t>
            </a:r>
            <a:r>
              <a:rPr lang="de-DE" b="0" dirty="0"/>
              <a:t> a “</a:t>
            </a:r>
            <a:r>
              <a:rPr lang="de-DE" b="0" dirty="0" err="1"/>
              <a:t>significant</a:t>
            </a:r>
            <a:r>
              <a:rPr lang="de-DE" b="0" dirty="0"/>
              <a:t> </a:t>
            </a:r>
            <a:r>
              <a:rPr lang="de-DE" b="0" dirty="0" err="1"/>
              <a:t>change</a:t>
            </a:r>
            <a:r>
              <a:rPr lang="de-DE" b="0" dirty="0"/>
              <a:t> in </a:t>
            </a:r>
            <a:r>
              <a:rPr lang="de-DE" b="0" dirty="0" err="1"/>
              <a:t>their</a:t>
            </a:r>
            <a:r>
              <a:rPr lang="de-DE" b="0" dirty="0"/>
              <a:t> </a:t>
            </a:r>
            <a:r>
              <a:rPr lang="de-DE" b="0" dirty="0" err="1"/>
              <a:t>holdings</a:t>
            </a:r>
            <a:r>
              <a:rPr lang="de-DE" b="0" dirty="0"/>
              <a:t>”;</a:t>
            </a:r>
          </a:p>
          <a:p>
            <a:pPr marL="628650" lvl="1" indent="-171450">
              <a:buFont typeface="Arial" panose="020B0604020202020204" pitchFamily="34" charset="0"/>
              <a:buChar char="•"/>
              <a:defRPr/>
            </a:pPr>
            <a:r>
              <a:rPr lang="de-DE" b="0" dirty="0" err="1"/>
              <a:t>Submissions</a:t>
            </a:r>
            <a:r>
              <a:rPr lang="de-DE" b="0" dirty="0"/>
              <a:t> </a:t>
            </a:r>
            <a:r>
              <a:rPr lang="de-DE" b="0" dirty="0" err="1"/>
              <a:t>can</a:t>
            </a:r>
            <a:r>
              <a:rPr lang="de-DE" b="0" dirty="0"/>
              <a:t> </a:t>
            </a:r>
            <a:r>
              <a:rPr lang="de-DE" b="0" dirty="0" err="1"/>
              <a:t>be</a:t>
            </a:r>
            <a:r>
              <a:rPr lang="de-DE" b="0" dirty="0"/>
              <a:t> </a:t>
            </a:r>
            <a:r>
              <a:rPr lang="de-DE" b="0" dirty="0" err="1"/>
              <a:t>made</a:t>
            </a:r>
            <a:r>
              <a:rPr lang="de-DE" b="0" dirty="0"/>
              <a:t> </a:t>
            </a:r>
            <a:r>
              <a:rPr lang="de-DE" b="0" dirty="0" err="1"/>
              <a:t>twice</a:t>
            </a:r>
            <a:r>
              <a:rPr lang="de-DE" b="0" dirty="0"/>
              <a:t>, </a:t>
            </a:r>
            <a:r>
              <a:rPr lang="de-DE" b="0" dirty="0" err="1"/>
              <a:t>namely</a:t>
            </a:r>
            <a:r>
              <a:rPr lang="de-DE" b="0" dirty="0"/>
              <a:t> upon </a:t>
            </a:r>
            <a:r>
              <a:rPr lang="de-DE" b="0" dirty="0" err="1"/>
              <a:t>entering</a:t>
            </a:r>
            <a:r>
              <a:rPr lang="de-DE" b="0" dirty="0"/>
              <a:t> </a:t>
            </a:r>
            <a:r>
              <a:rPr lang="de-DE" b="0" dirty="0" err="1"/>
              <a:t>office</a:t>
            </a:r>
            <a:r>
              <a:rPr lang="de-DE" b="0" dirty="0"/>
              <a:t> </a:t>
            </a:r>
            <a:r>
              <a:rPr lang="de-DE" b="0" dirty="0" err="1"/>
              <a:t>and</a:t>
            </a:r>
            <a:r>
              <a:rPr lang="de-DE" b="0" dirty="0"/>
              <a:t> upon </a:t>
            </a:r>
            <a:r>
              <a:rPr lang="de-DE" b="0" dirty="0" err="1"/>
              <a:t>leaving</a:t>
            </a:r>
            <a:r>
              <a:rPr lang="de-DE" b="0" dirty="0"/>
              <a:t> </a:t>
            </a:r>
            <a:r>
              <a:rPr lang="de-DE" b="0" dirty="0" err="1"/>
              <a:t>office</a:t>
            </a:r>
            <a:r>
              <a:rPr lang="de-DE" b="0" dirty="0"/>
              <a:t>.</a:t>
            </a:r>
          </a:p>
          <a:p>
            <a:pPr marL="171450" indent="-171450">
              <a:buFont typeface="Arial" panose="020B0604020202020204" pitchFamily="34" charset="0"/>
              <a:buChar char="•"/>
              <a:defRPr/>
            </a:pPr>
            <a:r>
              <a:rPr lang="de-DE" b="0" dirty="0" err="1"/>
              <a:t>Frequency</a:t>
            </a:r>
            <a:r>
              <a:rPr lang="de-DE" b="0" dirty="0"/>
              <a:t> </a:t>
            </a:r>
            <a:r>
              <a:rPr lang="de-DE" b="0" dirty="0" err="1"/>
              <a:t>of</a:t>
            </a:r>
            <a:r>
              <a:rPr lang="de-DE" b="0" dirty="0"/>
              <a:t> </a:t>
            </a:r>
            <a:r>
              <a:rPr lang="de-DE" b="0" dirty="0" err="1"/>
              <a:t>submissions</a:t>
            </a:r>
            <a:r>
              <a:rPr lang="de-DE" b="0" dirty="0"/>
              <a:t> </a:t>
            </a:r>
            <a:r>
              <a:rPr lang="de-DE" b="0" dirty="0" err="1"/>
              <a:t>and</a:t>
            </a:r>
            <a:r>
              <a:rPr lang="de-DE" b="0" dirty="0"/>
              <a:t> </a:t>
            </a:r>
            <a:r>
              <a:rPr lang="de-DE" b="0" dirty="0" err="1"/>
              <a:t>coverage</a:t>
            </a:r>
            <a:r>
              <a:rPr lang="de-DE" b="0" dirty="0"/>
              <a:t> </a:t>
            </a:r>
            <a:r>
              <a:rPr lang="de-DE" b="0" dirty="0" err="1"/>
              <a:t>of</a:t>
            </a:r>
            <a:r>
              <a:rPr lang="de-DE" b="0" dirty="0"/>
              <a:t> </a:t>
            </a:r>
            <a:r>
              <a:rPr lang="de-DE" b="0" dirty="0" err="1"/>
              <a:t>public</a:t>
            </a:r>
            <a:r>
              <a:rPr lang="de-DE" b="0" dirty="0"/>
              <a:t> </a:t>
            </a:r>
            <a:r>
              <a:rPr lang="de-DE" b="0" dirty="0" err="1"/>
              <a:t>servants</a:t>
            </a:r>
            <a:r>
              <a:rPr lang="de-DE" b="0" dirty="0"/>
              <a:t> </a:t>
            </a:r>
            <a:r>
              <a:rPr lang="de-DE" b="0" dirty="0" err="1"/>
              <a:t>that</a:t>
            </a:r>
            <a:r>
              <a:rPr lang="de-DE" b="0" dirty="0"/>
              <a:t> must </a:t>
            </a:r>
            <a:r>
              <a:rPr lang="de-DE" b="0" dirty="0" err="1"/>
              <a:t>file</a:t>
            </a:r>
            <a:r>
              <a:rPr lang="de-DE" b="0" dirty="0"/>
              <a:t> </a:t>
            </a:r>
            <a:r>
              <a:rPr lang="de-DE" b="0" dirty="0" err="1"/>
              <a:t>should</a:t>
            </a:r>
            <a:r>
              <a:rPr lang="de-DE" b="0" dirty="0"/>
              <a:t> </a:t>
            </a:r>
            <a:r>
              <a:rPr lang="de-DE" b="0" dirty="0" err="1"/>
              <a:t>be</a:t>
            </a:r>
            <a:r>
              <a:rPr lang="de-DE" b="0" dirty="0"/>
              <a:t> </a:t>
            </a:r>
            <a:r>
              <a:rPr lang="de-DE" b="0" dirty="0" err="1"/>
              <a:t>proportionate</a:t>
            </a:r>
            <a:r>
              <a:rPr lang="de-DE" b="0" dirty="0"/>
              <a:t> </a:t>
            </a:r>
            <a:r>
              <a:rPr lang="de-DE" b="0" dirty="0" err="1"/>
              <a:t>to</a:t>
            </a:r>
            <a:r>
              <a:rPr lang="de-DE" b="0" dirty="0"/>
              <a:t> </a:t>
            </a:r>
            <a:r>
              <a:rPr lang="de-DE" b="0" dirty="0" err="1"/>
              <a:t>the</a:t>
            </a:r>
            <a:r>
              <a:rPr lang="de-DE" b="0" dirty="0"/>
              <a:t> </a:t>
            </a:r>
            <a:r>
              <a:rPr lang="de-DE" b="0" dirty="0" err="1"/>
              <a:t>oversight</a:t>
            </a:r>
            <a:r>
              <a:rPr lang="de-DE" b="0" dirty="0"/>
              <a:t> </a:t>
            </a:r>
            <a:r>
              <a:rPr lang="de-DE" b="0" dirty="0" err="1"/>
              <a:t>system’s</a:t>
            </a:r>
            <a:r>
              <a:rPr lang="de-DE" b="0" dirty="0"/>
              <a:t> </a:t>
            </a:r>
            <a:r>
              <a:rPr lang="de-DE" b="0" dirty="0" err="1"/>
              <a:t>capacity</a:t>
            </a:r>
            <a:r>
              <a:rPr lang="de-DE" b="0" dirty="0"/>
              <a:t> </a:t>
            </a:r>
            <a:r>
              <a:rPr lang="de-DE" b="0" dirty="0" err="1"/>
              <a:t>to</a:t>
            </a:r>
            <a:r>
              <a:rPr lang="de-DE" b="0" dirty="0"/>
              <a:t> </a:t>
            </a:r>
            <a:r>
              <a:rPr lang="de-DE" b="0" dirty="0" err="1"/>
              <a:t>process</a:t>
            </a:r>
            <a:r>
              <a:rPr lang="de-DE" b="0" dirty="0"/>
              <a:t> </a:t>
            </a:r>
            <a:r>
              <a:rPr lang="de-DE" b="0" dirty="0" err="1"/>
              <a:t>and</a:t>
            </a:r>
            <a:r>
              <a:rPr lang="de-DE" b="0" dirty="0"/>
              <a:t> manage </a:t>
            </a:r>
            <a:r>
              <a:rPr lang="de-DE" b="0" dirty="0" err="1"/>
              <a:t>the</a:t>
            </a:r>
            <a:r>
              <a:rPr lang="de-DE" b="0" dirty="0"/>
              <a:t> </a:t>
            </a:r>
            <a:r>
              <a:rPr lang="de-DE" b="0" dirty="0" err="1"/>
              <a:t>information</a:t>
            </a:r>
            <a:r>
              <a:rPr lang="de-DE" b="0" dirty="0"/>
              <a:t> </a:t>
            </a:r>
            <a:r>
              <a:rPr lang="de-DE" b="0" dirty="0" err="1"/>
              <a:t>received</a:t>
            </a:r>
            <a:r>
              <a:rPr lang="de-DE" b="0" dirty="0"/>
              <a:t>;</a:t>
            </a:r>
          </a:p>
          <a:p>
            <a:pPr marL="171450" indent="-171450">
              <a:buFont typeface="Arial" panose="020B0604020202020204" pitchFamily="34" charset="0"/>
              <a:buChar char="•"/>
              <a:defRPr/>
            </a:pPr>
            <a:r>
              <a:rPr lang="de-DE" b="0" dirty="0" err="1"/>
              <a:t>Requirements</a:t>
            </a:r>
            <a:r>
              <a:rPr lang="de-DE" b="0" dirty="0"/>
              <a:t> </a:t>
            </a:r>
            <a:r>
              <a:rPr lang="de-DE" b="0" dirty="0" err="1"/>
              <a:t>unduly</a:t>
            </a:r>
            <a:r>
              <a:rPr lang="de-DE" b="0" dirty="0"/>
              <a:t> </a:t>
            </a:r>
            <a:r>
              <a:rPr lang="de-DE" b="0" dirty="0" err="1"/>
              <a:t>onerous</a:t>
            </a:r>
            <a:r>
              <a:rPr lang="de-DE" b="0" dirty="0"/>
              <a:t> </a:t>
            </a:r>
            <a:r>
              <a:rPr lang="de-DE" b="0" dirty="0" err="1"/>
              <a:t>should</a:t>
            </a:r>
            <a:r>
              <a:rPr lang="de-DE" b="0" dirty="0"/>
              <a:t> </a:t>
            </a:r>
            <a:r>
              <a:rPr lang="de-DE" b="0" dirty="0" err="1"/>
              <a:t>be</a:t>
            </a:r>
            <a:r>
              <a:rPr lang="de-DE" b="0" dirty="0"/>
              <a:t> </a:t>
            </a:r>
            <a:r>
              <a:rPr lang="de-DE" b="0" dirty="0" err="1"/>
              <a:t>avoided</a:t>
            </a:r>
            <a:r>
              <a:rPr lang="de-DE" b="0" dirty="0"/>
              <a:t> </a:t>
            </a:r>
            <a:r>
              <a:rPr lang="de-DE" b="0" dirty="0" err="1"/>
              <a:t>as</a:t>
            </a:r>
            <a:r>
              <a:rPr lang="de-DE" b="0" dirty="0"/>
              <a:t> </a:t>
            </a:r>
            <a:r>
              <a:rPr lang="de-DE" b="0" dirty="0" err="1"/>
              <a:t>they</a:t>
            </a:r>
            <a:r>
              <a:rPr lang="de-DE" b="0" dirty="0"/>
              <a:t> </a:t>
            </a:r>
            <a:r>
              <a:rPr lang="de-DE" b="0" dirty="0" err="1"/>
              <a:t>can</a:t>
            </a:r>
            <a:r>
              <a:rPr lang="de-DE" b="0" dirty="0"/>
              <a:t> </a:t>
            </a:r>
            <a:r>
              <a:rPr lang="de-DE" b="0" dirty="0" err="1"/>
              <a:t>increase</a:t>
            </a:r>
            <a:r>
              <a:rPr lang="de-DE" b="0" dirty="0"/>
              <a:t> </a:t>
            </a:r>
            <a:r>
              <a:rPr lang="de-DE" b="0" dirty="0" err="1"/>
              <a:t>the</a:t>
            </a:r>
            <a:r>
              <a:rPr lang="de-DE" b="0" dirty="0"/>
              <a:t> </a:t>
            </a:r>
            <a:r>
              <a:rPr lang="de-DE" b="0" dirty="0" err="1"/>
              <a:t>risk</a:t>
            </a:r>
            <a:r>
              <a:rPr lang="de-DE" b="0" dirty="0"/>
              <a:t> </a:t>
            </a:r>
            <a:r>
              <a:rPr lang="de-DE" b="0" dirty="0" err="1"/>
              <a:t>of</a:t>
            </a:r>
            <a:r>
              <a:rPr lang="de-DE" b="0" dirty="0"/>
              <a:t> non-</a:t>
            </a:r>
            <a:r>
              <a:rPr lang="de-DE" b="0" dirty="0" err="1"/>
              <a:t>compliance</a:t>
            </a:r>
            <a:r>
              <a:rPr lang="de-DE" b="0" dirty="0"/>
              <a:t> </a:t>
            </a:r>
            <a:r>
              <a:rPr lang="de-DE" b="0" dirty="0" err="1"/>
              <a:t>and</a:t>
            </a:r>
            <a:r>
              <a:rPr lang="de-DE" b="0" dirty="0"/>
              <a:t> </a:t>
            </a:r>
            <a:r>
              <a:rPr lang="de-DE" b="0" dirty="0" err="1"/>
              <a:t>unnecessary</a:t>
            </a:r>
            <a:r>
              <a:rPr lang="de-DE" b="0" dirty="0"/>
              <a:t> administrative </a:t>
            </a:r>
            <a:r>
              <a:rPr lang="de-DE" b="0" dirty="0" err="1"/>
              <a:t>burden</a:t>
            </a:r>
            <a:r>
              <a:rPr lang="de-DE" b="0" dirty="0"/>
              <a:t> (Martini 2013).</a:t>
            </a:r>
          </a:p>
          <a:p>
            <a:pPr marL="0" indent="0">
              <a:buFont typeface="Arial" panose="020B0604020202020204" pitchFamily="34" charset="0"/>
              <a:buNone/>
              <a:defRPr/>
            </a:pPr>
            <a:endParaRPr lang="en-US" dirty="0"/>
          </a:p>
          <a:p>
            <a:r>
              <a:rPr lang="de-DE" sz="1200" b="1" dirty="0"/>
              <a:t>Source:</a:t>
            </a:r>
          </a:p>
          <a:p>
            <a:r>
              <a:rPr lang="de-DE" sz="1200" dirty="0"/>
              <a:t>Martini, M. (</a:t>
            </a:r>
            <a:r>
              <a:rPr lang="de-DE" sz="1200" dirty="0" err="1"/>
              <a:t>July</a:t>
            </a:r>
            <a:r>
              <a:rPr lang="de-DE" sz="1200" dirty="0"/>
              <a:t> 2013). </a:t>
            </a:r>
            <a:r>
              <a:rPr lang="de-DE" sz="1200" dirty="0" err="1"/>
              <a:t>Declaration</a:t>
            </a:r>
            <a:r>
              <a:rPr lang="de-DE" sz="1200" dirty="0"/>
              <a:t> </a:t>
            </a:r>
            <a:r>
              <a:rPr lang="de-DE" sz="1200" dirty="0" err="1"/>
              <a:t>of</a:t>
            </a:r>
            <a:r>
              <a:rPr lang="de-DE" sz="1200" dirty="0"/>
              <a:t> </a:t>
            </a:r>
            <a:r>
              <a:rPr lang="de-DE" sz="1200" dirty="0" err="1"/>
              <a:t>Interests</a:t>
            </a:r>
            <a:r>
              <a:rPr lang="de-DE" sz="1200" dirty="0"/>
              <a:t>, Assets </a:t>
            </a:r>
            <a:r>
              <a:rPr lang="de-DE" sz="1200" dirty="0" err="1"/>
              <a:t>and</a:t>
            </a:r>
            <a:r>
              <a:rPr lang="de-DE" sz="1200" dirty="0"/>
              <a:t> </a:t>
            </a:r>
            <a:r>
              <a:rPr lang="de-DE" sz="1200" dirty="0" err="1"/>
              <a:t>Liabilities</a:t>
            </a:r>
            <a:r>
              <a:rPr lang="de-DE" sz="1200" dirty="0"/>
              <a:t>: </a:t>
            </a:r>
            <a:r>
              <a:rPr lang="de-DE" sz="1200" dirty="0" err="1"/>
              <a:t>Oversight</a:t>
            </a:r>
            <a:r>
              <a:rPr lang="de-DE" sz="1200" dirty="0"/>
              <a:t> </a:t>
            </a:r>
            <a:r>
              <a:rPr lang="de-DE" sz="1200" dirty="0" err="1"/>
              <a:t>mechnaisms</a:t>
            </a:r>
            <a:r>
              <a:rPr lang="de-DE" sz="1200" dirty="0"/>
              <a:t>, </a:t>
            </a:r>
            <a:r>
              <a:rPr lang="de-DE" sz="1200" dirty="0" err="1"/>
              <a:t>Disclosure</a:t>
            </a:r>
            <a:r>
              <a:rPr lang="de-DE" sz="1200" dirty="0"/>
              <a:t> </a:t>
            </a:r>
            <a:r>
              <a:rPr lang="de-DE" sz="1200" dirty="0" err="1"/>
              <a:t>policy</a:t>
            </a:r>
            <a:r>
              <a:rPr lang="de-DE" sz="1200" dirty="0"/>
              <a:t> </a:t>
            </a:r>
            <a:r>
              <a:rPr lang="de-DE" sz="1200" dirty="0" err="1"/>
              <a:t>and</a:t>
            </a:r>
            <a:r>
              <a:rPr lang="de-DE" sz="1200" dirty="0"/>
              <a:t> </a:t>
            </a:r>
            <a:r>
              <a:rPr lang="de-DE" sz="1200" dirty="0" err="1"/>
              <a:t>sanctions</a:t>
            </a:r>
            <a:r>
              <a:rPr lang="de-DE" sz="1200" dirty="0"/>
              <a:t>. Anti-</a:t>
            </a:r>
            <a:r>
              <a:rPr lang="de-DE" sz="1200" dirty="0" err="1"/>
              <a:t>corruption</a:t>
            </a:r>
            <a:r>
              <a:rPr lang="de-DE" sz="1200" dirty="0"/>
              <a:t> Helpdesk.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https://www.transparency.org/files/content/corruptionqas/Declaration__of__interests__assets__and__liabilities.pdf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161232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none" dirty="0"/>
              <a:t>Implementation (2):</a:t>
            </a:r>
          </a:p>
          <a:p>
            <a:endParaRPr lang="de-DE"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solidFill>
                  <a:srgbClr val="FFFFFF"/>
                </a:solidFill>
              </a:rPr>
              <a:t>5. Review </a:t>
            </a:r>
            <a:r>
              <a:rPr lang="de-DE" b="1" dirty="0" err="1">
                <a:solidFill>
                  <a:srgbClr val="FFFFFF"/>
                </a:solidFill>
              </a:rPr>
              <a:t>process</a:t>
            </a:r>
            <a:r>
              <a:rPr lang="de-DE" b="1" dirty="0">
                <a:solidFill>
                  <a:srgbClr val="FFFFFF"/>
                </a:solidFill>
              </a:rPr>
              <a:t>:</a:t>
            </a:r>
          </a:p>
          <a:p>
            <a:pPr marL="171450" indent="-171450">
              <a:lnSpc>
                <a:spcPct val="100000"/>
              </a:lnSpc>
              <a:spcBef>
                <a:spcPts val="400"/>
              </a:spcBef>
              <a:buFont typeface="Arial" panose="020B0604020202020204" pitchFamily="34" charset="0"/>
              <a:buChar char="•"/>
            </a:pPr>
            <a:r>
              <a:rPr lang="de-DE" sz="900" b="0" dirty="0">
                <a:solidFill>
                  <a:srgbClr val="000000"/>
                </a:solidFill>
                <a:sym typeface="Wingdings" pitchFamily="2" charset="2"/>
              </a:rPr>
              <a:t>Independent </a:t>
            </a:r>
            <a:r>
              <a:rPr lang="de-DE" sz="900" b="0" dirty="0" err="1">
                <a:solidFill>
                  <a:srgbClr val="000000"/>
                </a:solidFill>
                <a:sym typeface="Wingdings" pitchFamily="2" charset="2"/>
              </a:rPr>
              <a:t>and</a:t>
            </a:r>
            <a:r>
              <a:rPr lang="de-DE" sz="900" b="0" dirty="0">
                <a:solidFill>
                  <a:srgbClr val="000000"/>
                </a:solidFill>
                <a:sym typeface="Wingdings" pitchFamily="2" charset="2"/>
              </a:rPr>
              <a:t> </a:t>
            </a:r>
            <a:r>
              <a:rPr lang="de-DE" sz="900" b="0" dirty="0" err="1">
                <a:solidFill>
                  <a:srgbClr val="000000"/>
                </a:solidFill>
                <a:sym typeface="Wingdings" pitchFamily="2" charset="2"/>
              </a:rPr>
              <a:t>effective</a:t>
            </a:r>
            <a:r>
              <a:rPr lang="de-DE" sz="900" b="0" dirty="0">
                <a:solidFill>
                  <a:srgbClr val="000000"/>
                </a:solidFill>
                <a:sym typeface="Wingdings" pitchFamily="2" charset="2"/>
              </a:rPr>
              <a:t> </a:t>
            </a:r>
            <a:r>
              <a:rPr lang="de-DE" sz="900" b="0" dirty="0" err="1">
                <a:solidFill>
                  <a:srgbClr val="000000"/>
                </a:solidFill>
                <a:sym typeface="Wingdings" pitchFamily="2" charset="2"/>
              </a:rPr>
              <a:t>revew</a:t>
            </a:r>
            <a:r>
              <a:rPr lang="de-DE" sz="900" b="0" dirty="0">
                <a:solidFill>
                  <a:srgbClr val="000000"/>
                </a:solidFill>
                <a:sym typeface="Wingdings" pitchFamily="2" charset="2"/>
              </a:rPr>
              <a:t> </a:t>
            </a:r>
            <a:r>
              <a:rPr lang="de-DE" sz="900" b="0" dirty="0" err="1">
                <a:solidFill>
                  <a:srgbClr val="000000"/>
                </a:solidFill>
                <a:sym typeface="Wingdings" pitchFamily="2" charset="2"/>
              </a:rPr>
              <a:t>process</a:t>
            </a:r>
            <a:r>
              <a:rPr lang="de-DE" sz="900" b="0" dirty="0">
                <a:solidFill>
                  <a:srgbClr val="000000"/>
                </a:solidFill>
                <a:sym typeface="Wingdings" pitchFamily="2" charset="2"/>
              </a:rPr>
              <a:t> </a:t>
            </a:r>
            <a:r>
              <a:rPr lang="de-DE" sz="900" b="0" dirty="0" err="1">
                <a:solidFill>
                  <a:srgbClr val="000000"/>
                </a:solidFill>
                <a:sym typeface="Wingdings" pitchFamily="2" charset="2"/>
              </a:rPr>
              <a:t>is</a:t>
            </a:r>
            <a:r>
              <a:rPr lang="de-DE" sz="900" b="0" dirty="0">
                <a:solidFill>
                  <a:srgbClr val="000000"/>
                </a:solidFill>
                <a:sym typeface="Wingdings" pitchFamily="2" charset="2"/>
              </a:rPr>
              <a:t> indispensable;</a:t>
            </a:r>
          </a:p>
          <a:p>
            <a:pPr marL="171450" indent="-171450">
              <a:lnSpc>
                <a:spcPct val="100000"/>
              </a:lnSpc>
              <a:spcBef>
                <a:spcPts val="400"/>
              </a:spcBef>
              <a:buFont typeface="Arial" panose="020B0604020202020204" pitchFamily="34" charset="0"/>
              <a:buChar char="•"/>
            </a:pPr>
            <a:r>
              <a:rPr lang="de-DE" sz="900" b="0" dirty="0">
                <a:solidFill>
                  <a:srgbClr val="000000"/>
                </a:solidFill>
              </a:rPr>
              <a:t>Auditing </a:t>
            </a:r>
            <a:r>
              <a:rPr lang="de-DE" sz="900" b="0" dirty="0" err="1">
                <a:solidFill>
                  <a:srgbClr val="000000"/>
                </a:solidFill>
              </a:rPr>
              <a:t>should</a:t>
            </a:r>
            <a:r>
              <a:rPr lang="de-DE" sz="900" b="0" dirty="0">
                <a:solidFill>
                  <a:srgbClr val="000000"/>
                </a:solidFill>
              </a:rPr>
              <a:t> </a:t>
            </a:r>
            <a:r>
              <a:rPr lang="de-DE" sz="900" b="0" dirty="0" err="1">
                <a:solidFill>
                  <a:srgbClr val="000000"/>
                </a:solidFill>
              </a:rPr>
              <a:t>ideally</a:t>
            </a:r>
            <a:r>
              <a:rPr lang="de-DE" sz="900" b="0" dirty="0">
                <a:solidFill>
                  <a:srgbClr val="000000"/>
                </a:solidFill>
              </a:rPr>
              <a:t> </a:t>
            </a:r>
            <a:r>
              <a:rPr lang="de-DE" sz="900" b="0" dirty="0" err="1">
                <a:solidFill>
                  <a:srgbClr val="000000"/>
                </a:solidFill>
              </a:rPr>
              <a:t>be</a:t>
            </a:r>
            <a:r>
              <a:rPr lang="de-DE" sz="900" b="0" dirty="0">
                <a:solidFill>
                  <a:srgbClr val="000000"/>
                </a:solidFill>
              </a:rPr>
              <a:t> </a:t>
            </a:r>
            <a:r>
              <a:rPr lang="de-DE" sz="900" b="0" dirty="0" err="1">
                <a:solidFill>
                  <a:srgbClr val="000000"/>
                </a:solidFill>
              </a:rPr>
              <a:t>performed</a:t>
            </a:r>
            <a:r>
              <a:rPr lang="de-DE" sz="900" b="0" dirty="0">
                <a:solidFill>
                  <a:srgbClr val="000000"/>
                </a:solidFill>
              </a:rPr>
              <a:t> </a:t>
            </a:r>
            <a:r>
              <a:rPr lang="de-DE" sz="900" b="0" dirty="0" err="1">
                <a:solidFill>
                  <a:srgbClr val="000000"/>
                </a:solidFill>
              </a:rPr>
              <a:t>by</a:t>
            </a:r>
            <a:r>
              <a:rPr lang="de-DE" sz="900" b="0" dirty="0">
                <a:solidFill>
                  <a:srgbClr val="000000"/>
                </a:solidFill>
              </a:rPr>
              <a:t> an </a:t>
            </a:r>
            <a:r>
              <a:rPr lang="de-DE" sz="900" b="0" dirty="0" err="1">
                <a:solidFill>
                  <a:srgbClr val="000000"/>
                </a:solidFill>
              </a:rPr>
              <a:t>independent</a:t>
            </a:r>
            <a:r>
              <a:rPr lang="de-DE" sz="900" b="0" dirty="0">
                <a:solidFill>
                  <a:srgbClr val="000000"/>
                </a:solidFill>
              </a:rPr>
              <a:t> </a:t>
            </a:r>
            <a:r>
              <a:rPr lang="de-DE" sz="900" b="0" dirty="0" err="1">
                <a:solidFill>
                  <a:srgbClr val="000000"/>
                </a:solidFill>
              </a:rPr>
              <a:t>third</a:t>
            </a:r>
            <a:r>
              <a:rPr lang="de-DE" sz="900" b="0" dirty="0">
                <a:solidFill>
                  <a:srgbClr val="000000"/>
                </a:solidFill>
              </a:rPr>
              <a:t> </a:t>
            </a:r>
            <a:r>
              <a:rPr lang="de-DE" sz="900" b="0" dirty="0" err="1">
                <a:solidFill>
                  <a:srgbClr val="000000"/>
                </a:solidFill>
              </a:rPr>
              <a:t>party</a:t>
            </a:r>
            <a:r>
              <a:rPr lang="de-DE" sz="900" b="0" dirty="0">
                <a:solidFill>
                  <a:srgbClr val="000000"/>
                </a:solidFill>
              </a:rPr>
              <a:t>, such </a:t>
            </a:r>
            <a:r>
              <a:rPr lang="de-DE" sz="900" b="0" dirty="0" err="1">
                <a:solidFill>
                  <a:srgbClr val="000000"/>
                </a:solidFill>
              </a:rPr>
              <a:t>as</a:t>
            </a:r>
            <a:r>
              <a:rPr lang="de-DE" sz="900" b="0" dirty="0">
                <a:solidFill>
                  <a:srgbClr val="000000"/>
                </a:solidFill>
              </a:rPr>
              <a:t> an outside, non-</a:t>
            </a:r>
            <a:r>
              <a:rPr lang="de-DE" sz="900" b="0" dirty="0" err="1">
                <a:solidFill>
                  <a:srgbClr val="000000"/>
                </a:solidFill>
              </a:rPr>
              <a:t>governmental</a:t>
            </a:r>
            <a:r>
              <a:rPr lang="de-DE" sz="900" b="0" dirty="0">
                <a:solidFill>
                  <a:srgbClr val="000000"/>
                </a:solidFill>
              </a:rPr>
              <a:t> </a:t>
            </a:r>
            <a:r>
              <a:rPr lang="de-DE" sz="900" b="0" dirty="0" err="1">
                <a:solidFill>
                  <a:srgbClr val="000000"/>
                </a:solidFill>
              </a:rPr>
              <a:t>auditor</a:t>
            </a:r>
            <a:r>
              <a:rPr lang="de-DE" sz="900" b="0" dirty="0">
                <a:solidFill>
                  <a:srgbClr val="000000"/>
                </a:solidFill>
              </a:rPr>
              <a:t> (</a:t>
            </a:r>
            <a:r>
              <a:rPr lang="de-DE" sz="900" b="0" dirty="0" err="1">
                <a:solidFill>
                  <a:srgbClr val="000000"/>
                </a:solidFill>
              </a:rPr>
              <a:t>whether</a:t>
            </a:r>
            <a:r>
              <a:rPr lang="de-DE" sz="900" b="0" dirty="0">
                <a:solidFill>
                  <a:srgbClr val="000000"/>
                </a:solidFill>
              </a:rPr>
              <a:t> a private </a:t>
            </a:r>
            <a:r>
              <a:rPr lang="de-DE" sz="900" b="0" dirty="0" err="1">
                <a:solidFill>
                  <a:srgbClr val="000000"/>
                </a:solidFill>
              </a:rPr>
              <a:t>auditing</a:t>
            </a:r>
            <a:r>
              <a:rPr lang="de-DE" sz="900" b="0" dirty="0">
                <a:solidFill>
                  <a:srgbClr val="000000"/>
                </a:solidFill>
              </a:rPr>
              <a:t> firm </a:t>
            </a:r>
            <a:r>
              <a:rPr lang="de-DE" sz="900" b="0" dirty="0" err="1">
                <a:solidFill>
                  <a:srgbClr val="000000"/>
                </a:solidFill>
              </a:rPr>
              <a:t>or</a:t>
            </a:r>
            <a:r>
              <a:rPr lang="de-DE" sz="900" b="0" dirty="0">
                <a:solidFill>
                  <a:srgbClr val="000000"/>
                </a:solidFill>
              </a:rPr>
              <a:t> </a:t>
            </a:r>
            <a:r>
              <a:rPr lang="de-DE" sz="900" b="0" dirty="0" err="1">
                <a:solidFill>
                  <a:srgbClr val="000000"/>
                </a:solidFill>
              </a:rPr>
              <a:t>otherwise</a:t>
            </a:r>
            <a:r>
              <a:rPr lang="de-DE" sz="900" b="0" dirty="0">
                <a:solidFill>
                  <a:srgbClr val="000000"/>
                </a:solidFill>
              </a:rPr>
              <a:t>);</a:t>
            </a:r>
          </a:p>
          <a:p>
            <a:pPr marL="171450" indent="-171450">
              <a:lnSpc>
                <a:spcPct val="100000"/>
              </a:lnSpc>
              <a:spcBef>
                <a:spcPts val="400"/>
              </a:spcBef>
              <a:buFont typeface="Arial" panose="020B0604020202020204" pitchFamily="34" charset="0"/>
              <a:buChar char="•"/>
            </a:pPr>
            <a:r>
              <a:rPr lang="de-DE" sz="900" b="0" dirty="0">
                <a:solidFill>
                  <a:srgbClr val="000000"/>
                </a:solidFill>
              </a:rPr>
              <a:t>Auditing </a:t>
            </a:r>
            <a:r>
              <a:rPr lang="de-DE" sz="900" b="0" dirty="0" err="1">
                <a:solidFill>
                  <a:srgbClr val="000000"/>
                </a:solidFill>
              </a:rPr>
              <a:t>of</a:t>
            </a:r>
            <a:r>
              <a:rPr lang="de-DE" sz="900" b="0" dirty="0">
                <a:solidFill>
                  <a:srgbClr val="000000"/>
                </a:solidFill>
              </a:rPr>
              <a:t> all </a:t>
            </a:r>
            <a:r>
              <a:rPr lang="de-DE" sz="900" b="0" dirty="0" err="1">
                <a:solidFill>
                  <a:srgbClr val="000000"/>
                </a:solidFill>
              </a:rPr>
              <a:t>submitted</a:t>
            </a:r>
            <a:r>
              <a:rPr lang="de-DE" sz="900" b="0" dirty="0">
                <a:solidFill>
                  <a:srgbClr val="000000"/>
                </a:solidFill>
              </a:rPr>
              <a:t> </a:t>
            </a:r>
            <a:r>
              <a:rPr lang="de-DE" sz="900" b="0" dirty="0" err="1">
                <a:solidFill>
                  <a:srgbClr val="000000"/>
                </a:solidFill>
              </a:rPr>
              <a:t>asset</a:t>
            </a:r>
            <a:r>
              <a:rPr lang="de-DE" sz="900" b="0" dirty="0">
                <a:solidFill>
                  <a:srgbClr val="000000"/>
                </a:solidFill>
              </a:rPr>
              <a:t> </a:t>
            </a:r>
            <a:r>
              <a:rPr lang="de-DE" sz="900" b="0" dirty="0" err="1">
                <a:solidFill>
                  <a:srgbClr val="000000"/>
                </a:solidFill>
              </a:rPr>
              <a:t>disclosures</a:t>
            </a:r>
            <a:r>
              <a:rPr lang="de-DE" sz="900" b="0" dirty="0">
                <a:solidFill>
                  <a:srgbClr val="000000"/>
                </a:solidFill>
              </a:rPr>
              <a:t> </a:t>
            </a:r>
            <a:r>
              <a:rPr lang="de-DE" sz="900" b="0" dirty="0" err="1">
                <a:solidFill>
                  <a:srgbClr val="000000"/>
                </a:solidFill>
              </a:rPr>
              <a:t>poses</a:t>
            </a:r>
            <a:r>
              <a:rPr lang="de-DE" sz="900" b="0" dirty="0">
                <a:solidFill>
                  <a:srgbClr val="000000"/>
                </a:solidFill>
              </a:rPr>
              <a:t> a non-trivial </a:t>
            </a:r>
            <a:r>
              <a:rPr lang="de-DE" sz="900" b="0" dirty="0" err="1">
                <a:solidFill>
                  <a:srgbClr val="000000"/>
                </a:solidFill>
              </a:rPr>
              <a:t>burden</a:t>
            </a:r>
            <a:r>
              <a:rPr lang="de-DE" sz="900" b="0" dirty="0">
                <a:solidFill>
                  <a:srgbClr val="000000"/>
                </a:solidFill>
              </a:rPr>
              <a:t> on </a:t>
            </a:r>
            <a:r>
              <a:rPr lang="de-DE" sz="900" b="0" dirty="0" err="1">
                <a:solidFill>
                  <a:srgbClr val="000000"/>
                </a:solidFill>
              </a:rPr>
              <a:t>government</a:t>
            </a:r>
            <a:r>
              <a:rPr lang="de-DE" sz="900" b="0" dirty="0">
                <a:solidFill>
                  <a:srgbClr val="000000"/>
                </a:solidFill>
              </a:rPr>
              <a:t> </a:t>
            </a:r>
            <a:r>
              <a:rPr lang="de-DE" sz="900" b="0" dirty="0" err="1">
                <a:solidFill>
                  <a:srgbClr val="000000"/>
                </a:solidFill>
              </a:rPr>
              <a:t>regulators</a:t>
            </a:r>
            <a:r>
              <a:rPr lang="de-DE" sz="900" b="0" dirty="0">
                <a:solidFill>
                  <a:srgbClr val="000000"/>
                </a:solidFill>
              </a:rPr>
              <a:t>. </a:t>
            </a:r>
            <a:r>
              <a:rPr lang="de-DE" sz="900" b="0" dirty="0" err="1">
                <a:solidFill>
                  <a:srgbClr val="000000"/>
                </a:solidFill>
              </a:rPr>
              <a:t>Undertaking</a:t>
            </a:r>
            <a:r>
              <a:rPr lang="de-DE" sz="900" b="0" dirty="0">
                <a:solidFill>
                  <a:srgbClr val="000000"/>
                </a:solidFill>
              </a:rPr>
              <a:t> </a:t>
            </a:r>
            <a:r>
              <a:rPr lang="de-DE" sz="900" b="0" dirty="0" err="1">
                <a:solidFill>
                  <a:srgbClr val="000000"/>
                </a:solidFill>
              </a:rPr>
              <a:t>random</a:t>
            </a:r>
            <a:r>
              <a:rPr lang="de-DE" sz="900" b="0" dirty="0">
                <a:solidFill>
                  <a:srgbClr val="000000"/>
                </a:solidFill>
              </a:rPr>
              <a:t> </a:t>
            </a:r>
            <a:r>
              <a:rPr lang="de-DE" sz="900" b="0" dirty="0" err="1">
                <a:solidFill>
                  <a:srgbClr val="000000"/>
                </a:solidFill>
              </a:rPr>
              <a:t>audits</a:t>
            </a:r>
            <a:r>
              <a:rPr lang="de-DE" sz="900" b="0" dirty="0">
                <a:solidFill>
                  <a:srgbClr val="000000"/>
                </a:solidFill>
              </a:rPr>
              <a:t> </a:t>
            </a:r>
            <a:r>
              <a:rPr lang="de-DE" sz="900" b="0" dirty="0" err="1">
                <a:solidFill>
                  <a:srgbClr val="000000"/>
                </a:solidFill>
              </a:rPr>
              <a:t>of</a:t>
            </a:r>
            <a:r>
              <a:rPr lang="de-DE" sz="900" b="0" dirty="0">
                <a:solidFill>
                  <a:srgbClr val="000000"/>
                </a:solidFill>
              </a:rPr>
              <a:t> a </a:t>
            </a:r>
            <a:r>
              <a:rPr lang="de-DE" sz="900" b="0" dirty="0" err="1">
                <a:solidFill>
                  <a:srgbClr val="000000"/>
                </a:solidFill>
              </a:rPr>
              <a:t>smaller</a:t>
            </a:r>
            <a:r>
              <a:rPr lang="de-DE" sz="900" b="0" dirty="0">
                <a:solidFill>
                  <a:srgbClr val="000000"/>
                </a:solidFill>
              </a:rPr>
              <a:t> </a:t>
            </a:r>
            <a:r>
              <a:rPr lang="de-DE" sz="900" b="0" dirty="0" err="1">
                <a:solidFill>
                  <a:srgbClr val="000000"/>
                </a:solidFill>
              </a:rPr>
              <a:t>subset</a:t>
            </a:r>
            <a:r>
              <a:rPr lang="de-DE" sz="900" b="0" dirty="0">
                <a:solidFill>
                  <a:srgbClr val="000000"/>
                </a:solidFill>
              </a:rPr>
              <a:t> </a:t>
            </a:r>
            <a:r>
              <a:rPr lang="de-DE" sz="900" b="0" dirty="0" err="1">
                <a:solidFill>
                  <a:srgbClr val="000000"/>
                </a:solidFill>
              </a:rPr>
              <a:t>would</a:t>
            </a:r>
            <a:r>
              <a:rPr lang="de-DE" sz="900" b="0" dirty="0">
                <a:solidFill>
                  <a:srgbClr val="000000"/>
                </a:solidFill>
              </a:rPr>
              <a:t> </a:t>
            </a:r>
            <a:r>
              <a:rPr lang="de-DE" sz="900" b="0" dirty="0" err="1">
                <a:solidFill>
                  <a:srgbClr val="000000"/>
                </a:solidFill>
              </a:rPr>
              <a:t>go</a:t>
            </a:r>
            <a:r>
              <a:rPr lang="de-DE" sz="900" b="0" dirty="0">
                <a:solidFill>
                  <a:srgbClr val="000000"/>
                </a:solidFill>
              </a:rPr>
              <a:t> a </a:t>
            </a:r>
            <a:r>
              <a:rPr lang="de-DE" sz="900" b="0" dirty="0" err="1">
                <a:solidFill>
                  <a:srgbClr val="000000"/>
                </a:solidFill>
              </a:rPr>
              <a:t>long</a:t>
            </a:r>
            <a:r>
              <a:rPr lang="de-DE" sz="900" b="0" dirty="0">
                <a:solidFill>
                  <a:srgbClr val="000000"/>
                </a:solidFill>
              </a:rPr>
              <a:t> </a:t>
            </a:r>
            <a:r>
              <a:rPr lang="de-DE" sz="900" b="0" dirty="0" err="1">
                <a:solidFill>
                  <a:srgbClr val="000000"/>
                </a:solidFill>
              </a:rPr>
              <a:t>way</a:t>
            </a:r>
            <a:r>
              <a:rPr lang="de-DE" sz="900" b="0" dirty="0">
                <a:solidFill>
                  <a:srgbClr val="000000"/>
                </a:solidFill>
              </a:rPr>
              <a:t> </a:t>
            </a:r>
            <a:r>
              <a:rPr lang="de-DE" sz="900" b="0" dirty="0" err="1">
                <a:solidFill>
                  <a:srgbClr val="000000"/>
                </a:solidFill>
              </a:rPr>
              <a:t>towards</a:t>
            </a:r>
            <a:r>
              <a:rPr lang="de-DE" sz="900" b="0" dirty="0">
                <a:solidFill>
                  <a:srgbClr val="000000"/>
                </a:solidFill>
              </a:rPr>
              <a:t> </a:t>
            </a:r>
            <a:r>
              <a:rPr lang="de-DE" sz="900" b="0" dirty="0" err="1">
                <a:solidFill>
                  <a:srgbClr val="000000"/>
                </a:solidFill>
              </a:rPr>
              <a:t>bolstering</a:t>
            </a:r>
            <a:r>
              <a:rPr lang="de-DE" sz="900" b="0" dirty="0">
                <a:solidFill>
                  <a:srgbClr val="000000"/>
                </a:solidFill>
              </a:rPr>
              <a:t> an </a:t>
            </a:r>
            <a:r>
              <a:rPr lang="de-DE" sz="900" b="0" dirty="0" err="1">
                <a:solidFill>
                  <a:srgbClr val="000000"/>
                </a:solidFill>
              </a:rPr>
              <a:t>asset</a:t>
            </a:r>
            <a:r>
              <a:rPr lang="de-DE" sz="900" b="0" dirty="0">
                <a:solidFill>
                  <a:srgbClr val="000000"/>
                </a:solidFill>
              </a:rPr>
              <a:t> </a:t>
            </a:r>
            <a:r>
              <a:rPr lang="de-DE" sz="900" b="0" dirty="0" err="1">
                <a:solidFill>
                  <a:srgbClr val="000000"/>
                </a:solidFill>
              </a:rPr>
              <a:t>disclosure</a:t>
            </a:r>
            <a:r>
              <a:rPr lang="de-DE" sz="900" b="0" dirty="0">
                <a:solidFill>
                  <a:srgbClr val="000000"/>
                </a:solidFill>
              </a:rPr>
              <a:t> </a:t>
            </a:r>
            <a:r>
              <a:rPr lang="de-DE" sz="900" b="0" dirty="0" err="1">
                <a:solidFill>
                  <a:srgbClr val="000000"/>
                </a:solidFill>
              </a:rPr>
              <a:t>regime’s</a:t>
            </a:r>
            <a:r>
              <a:rPr lang="de-DE" sz="900" b="0" dirty="0">
                <a:solidFill>
                  <a:srgbClr val="000000"/>
                </a:solidFill>
              </a:rPr>
              <a:t> </a:t>
            </a:r>
            <a:r>
              <a:rPr lang="de-DE" sz="900" b="0" dirty="0" err="1">
                <a:solidFill>
                  <a:srgbClr val="000000"/>
                </a:solidFill>
              </a:rPr>
              <a:t>deterrent</a:t>
            </a:r>
            <a:r>
              <a:rPr lang="de-DE" sz="900" b="0" dirty="0">
                <a:solidFill>
                  <a:srgbClr val="000000"/>
                </a:solidFill>
              </a:rPr>
              <a:t> </a:t>
            </a:r>
            <a:r>
              <a:rPr lang="de-DE" sz="900" b="0" dirty="0" err="1">
                <a:solidFill>
                  <a:srgbClr val="000000"/>
                </a:solidFill>
              </a:rPr>
              <a:t>effect</a:t>
            </a:r>
            <a:r>
              <a:rPr lang="de-DE" sz="900" b="0" dirty="0">
                <a:solidFill>
                  <a:srgbClr val="000000"/>
                </a:solidFill>
              </a:rPr>
              <a:t>.</a:t>
            </a:r>
          </a:p>
          <a:p>
            <a:pPr marL="171450" indent="-171450">
              <a:lnSpc>
                <a:spcPct val="100000"/>
              </a:lnSpc>
              <a:spcBef>
                <a:spcPts val="400"/>
              </a:spcBef>
              <a:buFont typeface="Arial" panose="020B0604020202020204" pitchFamily="34" charset="0"/>
              <a:buChar char="•"/>
            </a:pPr>
            <a:r>
              <a:rPr lang="de-DE" sz="900" b="0" dirty="0">
                <a:solidFill>
                  <a:srgbClr val="000000"/>
                </a:solidFill>
              </a:rPr>
              <a:t>A </a:t>
            </a:r>
            <a:r>
              <a:rPr lang="de-DE" sz="900" b="0" dirty="0" err="1">
                <a:solidFill>
                  <a:srgbClr val="000000"/>
                </a:solidFill>
              </a:rPr>
              <a:t>combination</a:t>
            </a:r>
            <a:r>
              <a:rPr lang="de-DE" sz="900" b="0" dirty="0">
                <a:solidFill>
                  <a:srgbClr val="000000"/>
                </a:solidFill>
              </a:rPr>
              <a:t> </a:t>
            </a:r>
            <a:r>
              <a:rPr lang="de-DE" sz="900" b="0" dirty="0" err="1">
                <a:solidFill>
                  <a:srgbClr val="000000"/>
                </a:solidFill>
              </a:rPr>
              <a:t>of</a:t>
            </a:r>
            <a:r>
              <a:rPr lang="de-DE" sz="900" b="0" dirty="0">
                <a:solidFill>
                  <a:srgbClr val="000000"/>
                </a:solidFill>
              </a:rPr>
              <a:t> </a:t>
            </a:r>
            <a:r>
              <a:rPr lang="de-DE" sz="900" b="0" dirty="0" err="1">
                <a:solidFill>
                  <a:srgbClr val="000000"/>
                </a:solidFill>
              </a:rPr>
              <a:t>risk-based</a:t>
            </a:r>
            <a:r>
              <a:rPr lang="de-DE" sz="900" b="0" dirty="0">
                <a:solidFill>
                  <a:srgbClr val="000000"/>
                </a:solidFill>
              </a:rPr>
              <a:t> </a:t>
            </a:r>
            <a:r>
              <a:rPr lang="de-DE" sz="900" b="0" dirty="0" err="1">
                <a:solidFill>
                  <a:srgbClr val="000000"/>
                </a:solidFill>
              </a:rPr>
              <a:t>prioritization</a:t>
            </a:r>
            <a:r>
              <a:rPr lang="de-DE" sz="900" b="0" dirty="0">
                <a:solidFill>
                  <a:srgbClr val="000000"/>
                </a:solidFill>
              </a:rPr>
              <a:t> (e.g. </a:t>
            </a:r>
            <a:r>
              <a:rPr lang="de-DE" sz="900" b="0" dirty="0" err="1">
                <a:solidFill>
                  <a:srgbClr val="000000"/>
                </a:solidFill>
              </a:rPr>
              <a:t>selecting</a:t>
            </a:r>
            <a:r>
              <a:rPr lang="de-DE" sz="900" b="0" dirty="0">
                <a:solidFill>
                  <a:srgbClr val="000000"/>
                </a:solidFill>
              </a:rPr>
              <a:t> </a:t>
            </a:r>
            <a:r>
              <a:rPr lang="de-DE" sz="900" b="0" dirty="0" err="1">
                <a:solidFill>
                  <a:srgbClr val="000000"/>
                </a:solidFill>
              </a:rPr>
              <a:t>declarations</a:t>
            </a:r>
            <a:r>
              <a:rPr lang="de-DE" sz="900" b="0" dirty="0">
                <a:solidFill>
                  <a:srgbClr val="000000"/>
                </a:solidFill>
              </a:rPr>
              <a:t> </a:t>
            </a:r>
            <a:r>
              <a:rPr lang="de-DE" sz="900" b="0" dirty="0" err="1">
                <a:solidFill>
                  <a:srgbClr val="000000"/>
                </a:solidFill>
              </a:rPr>
              <a:t>from</a:t>
            </a:r>
            <a:r>
              <a:rPr lang="de-DE" sz="900" b="0" dirty="0">
                <a:solidFill>
                  <a:srgbClr val="000000"/>
                </a:solidFill>
              </a:rPr>
              <a:t> </a:t>
            </a:r>
            <a:r>
              <a:rPr lang="de-DE" sz="900" b="0" dirty="0" err="1">
                <a:solidFill>
                  <a:srgbClr val="000000"/>
                </a:solidFill>
              </a:rPr>
              <a:t>public</a:t>
            </a:r>
            <a:r>
              <a:rPr lang="de-DE" sz="900" b="0" dirty="0">
                <a:solidFill>
                  <a:srgbClr val="000000"/>
                </a:solidFill>
              </a:rPr>
              <a:t> </a:t>
            </a:r>
            <a:r>
              <a:rPr lang="de-DE" sz="900" b="0" dirty="0" err="1">
                <a:solidFill>
                  <a:srgbClr val="000000"/>
                </a:solidFill>
              </a:rPr>
              <a:t>servants</a:t>
            </a:r>
            <a:r>
              <a:rPr lang="de-DE" sz="900" b="0" dirty="0">
                <a:solidFill>
                  <a:srgbClr val="000000"/>
                </a:solidFill>
              </a:rPr>
              <a:t> </a:t>
            </a:r>
            <a:r>
              <a:rPr lang="de-DE" sz="900" b="0" dirty="0" err="1">
                <a:solidFill>
                  <a:srgbClr val="000000"/>
                </a:solidFill>
              </a:rPr>
              <a:t>working</a:t>
            </a:r>
            <a:r>
              <a:rPr lang="de-DE" sz="900" b="0" dirty="0">
                <a:solidFill>
                  <a:srgbClr val="000000"/>
                </a:solidFill>
              </a:rPr>
              <a:t> in </a:t>
            </a:r>
            <a:r>
              <a:rPr lang="de-DE" sz="900" b="0" dirty="0" err="1">
                <a:solidFill>
                  <a:srgbClr val="000000"/>
                </a:solidFill>
              </a:rPr>
              <a:t>agencies</a:t>
            </a:r>
            <a:r>
              <a:rPr lang="de-DE" sz="900" b="0" dirty="0">
                <a:solidFill>
                  <a:srgbClr val="000000"/>
                </a:solidFill>
              </a:rPr>
              <a:t> </a:t>
            </a:r>
            <a:r>
              <a:rPr lang="de-DE" sz="900" b="0" dirty="0" err="1">
                <a:solidFill>
                  <a:srgbClr val="000000"/>
                </a:solidFill>
              </a:rPr>
              <a:t>where</a:t>
            </a:r>
            <a:r>
              <a:rPr lang="de-DE" sz="900" b="0" dirty="0">
                <a:solidFill>
                  <a:srgbClr val="000000"/>
                </a:solidFill>
              </a:rPr>
              <a:t> </a:t>
            </a:r>
            <a:r>
              <a:rPr lang="de-DE" sz="900" b="0" dirty="0" err="1">
                <a:solidFill>
                  <a:srgbClr val="000000"/>
                </a:solidFill>
              </a:rPr>
              <a:t>the</a:t>
            </a:r>
            <a:r>
              <a:rPr lang="de-DE" sz="900" b="0" dirty="0">
                <a:solidFill>
                  <a:srgbClr val="000000"/>
                </a:solidFill>
              </a:rPr>
              <a:t> </a:t>
            </a:r>
            <a:r>
              <a:rPr lang="de-DE" sz="900" b="0" dirty="0" err="1">
                <a:solidFill>
                  <a:srgbClr val="000000"/>
                </a:solidFill>
              </a:rPr>
              <a:t>risk</a:t>
            </a:r>
            <a:r>
              <a:rPr lang="de-DE" sz="900" b="0" dirty="0">
                <a:solidFill>
                  <a:srgbClr val="000000"/>
                </a:solidFill>
              </a:rPr>
              <a:t> </a:t>
            </a:r>
            <a:r>
              <a:rPr lang="de-DE" sz="900" b="0" dirty="0" err="1">
                <a:solidFill>
                  <a:srgbClr val="000000"/>
                </a:solidFill>
              </a:rPr>
              <a:t>of</a:t>
            </a:r>
            <a:r>
              <a:rPr lang="de-DE" sz="900" b="0" dirty="0">
                <a:solidFill>
                  <a:srgbClr val="000000"/>
                </a:solidFill>
              </a:rPr>
              <a:t> </a:t>
            </a:r>
            <a:r>
              <a:rPr lang="de-DE" sz="900" b="0" dirty="0" err="1">
                <a:solidFill>
                  <a:srgbClr val="000000"/>
                </a:solidFill>
              </a:rPr>
              <a:t>corruption</a:t>
            </a:r>
            <a:r>
              <a:rPr lang="de-DE" sz="900" b="0" dirty="0">
                <a:solidFill>
                  <a:srgbClr val="000000"/>
                </a:solidFill>
              </a:rPr>
              <a:t>) </a:t>
            </a:r>
            <a:r>
              <a:rPr lang="de-DE" sz="900" b="0" dirty="0" err="1">
                <a:solidFill>
                  <a:srgbClr val="000000"/>
                </a:solidFill>
              </a:rPr>
              <a:t>and</a:t>
            </a:r>
            <a:r>
              <a:rPr lang="de-DE" sz="900" b="0" dirty="0">
                <a:solidFill>
                  <a:srgbClr val="000000"/>
                </a:solidFill>
              </a:rPr>
              <a:t> </a:t>
            </a:r>
            <a:r>
              <a:rPr lang="de-DE" sz="900" b="0" dirty="0" err="1">
                <a:solidFill>
                  <a:srgbClr val="000000"/>
                </a:solidFill>
              </a:rPr>
              <a:t>random</a:t>
            </a:r>
            <a:r>
              <a:rPr lang="de-DE" sz="900" b="0" dirty="0">
                <a:solidFill>
                  <a:srgbClr val="000000"/>
                </a:solidFill>
              </a:rPr>
              <a:t> </a:t>
            </a:r>
            <a:r>
              <a:rPr lang="de-DE" sz="900" b="0" dirty="0" err="1">
                <a:solidFill>
                  <a:srgbClr val="000000"/>
                </a:solidFill>
              </a:rPr>
              <a:t>sampling</a:t>
            </a:r>
            <a:r>
              <a:rPr lang="de-DE" sz="900" b="0" dirty="0">
                <a:solidFill>
                  <a:srgbClr val="000000"/>
                </a:solidFill>
              </a:rPr>
              <a:t> (</a:t>
            </a:r>
            <a:r>
              <a:rPr lang="de-DE" sz="900" b="0" dirty="0" err="1">
                <a:solidFill>
                  <a:srgbClr val="000000"/>
                </a:solidFill>
              </a:rPr>
              <a:t>lottery</a:t>
            </a:r>
            <a:r>
              <a:rPr lang="de-DE" sz="900" b="0" dirty="0">
                <a:solidFill>
                  <a:srgbClr val="000000"/>
                </a:solidFill>
              </a:rPr>
              <a:t>/raffle-type </a:t>
            </a:r>
            <a:r>
              <a:rPr lang="de-DE" sz="900" b="0" dirty="0" err="1">
                <a:solidFill>
                  <a:srgbClr val="000000"/>
                </a:solidFill>
              </a:rPr>
              <a:t>system</a:t>
            </a:r>
            <a:r>
              <a:rPr lang="de-DE" sz="900" b="0" dirty="0">
                <a:solidFill>
                  <a:srgbClr val="000000"/>
                </a:solidFill>
              </a:rPr>
              <a:t>) </a:t>
            </a:r>
            <a:r>
              <a:rPr lang="de-DE" sz="900" b="0" dirty="0" err="1">
                <a:solidFill>
                  <a:srgbClr val="000000"/>
                </a:solidFill>
              </a:rPr>
              <a:t>should</a:t>
            </a:r>
            <a:r>
              <a:rPr lang="de-DE" sz="900" b="0" dirty="0">
                <a:solidFill>
                  <a:srgbClr val="000000"/>
                </a:solidFill>
              </a:rPr>
              <a:t> </a:t>
            </a:r>
            <a:r>
              <a:rPr lang="de-DE" sz="900" b="0" dirty="0" err="1">
                <a:solidFill>
                  <a:srgbClr val="000000"/>
                </a:solidFill>
              </a:rPr>
              <a:t>be</a:t>
            </a:r>
            <a:r>
              <a:rPr lang="de-DE" sz="900" b="0" dirty="0">
                <a:solidFill>
                  <a:srgbClr val="000000"/>
                </a:solidFill>
              </a:rPr>
              <a:t> </a:t>
            </a:r>
            <a:r>
              <a:rPr lang="de-DE" sz="900" b="0" dirty="0" err="1">
                <a:solidFill>
                  <a:srgbClr val="000000"/>
                </a:solidFill>
              </a:rPr>
              <a:t>used</a:t>
            </a:r>
            <a:r>
              <a:rPr lang="de-DE" sz="900" b="0" dirty="0">
                <a:solidFill>
                  <a:srgbClr val="000000"/>
                </a:solidFill>
              </a:rPr>
              <a:t> </a:t>
            </a:r>
            <a:r>
              <a:rPr lang="de-DE" sz="900" b="0" dirty="0" err="1">
                <a:solidFill>
                  <a:srgbClr val="000000"/>
                </a:solidFill>
              </a:rPr>
              <a:t>to</a:t>
            </a:r>
            <a:r>
              <a:rPr lang="de-DE" sz="900" b="0" dirty="0">
                <a:solidFill>
                  <a:srgbClr val="000000"/>
                </a:solidFill>
              </a:rPr>
              <a:t> </a:t>
            </a:r>
            <a:r>
              <a:rPr lang="de-DE" sz="900" b="0" dirty="0" err="1">
                <a:solidFill>
                  <a:srgbClr val="000000"/>
                </a:solidFill>
              </a:rPr>
              <a:t>select</a:t>
            </a:r>
            <a:r>
              <a:rPr lang="de-DE" sz="900" b="0" dirty="0">
                <a:solidFill>
                  <a:srgbClr val="000000"/>
                </a:solidFill>
              </a:rPr>
              <a:t> </a:t>
            </a:r>
            <a:r>
              <a:rPr lang="de-DE" sz="900" b="0" dirty="0" err="1">
                <a:solidFill>
                  <a:srgbClr val="000000"/>
                </a:solidFill>
              </a:rPr>
              <a:t>disclosures</a:t>
            </a:r>
            <a:r>
              <a:rPr lang="de-DE" sz="900" b="0" dirty="0">
                <a:solidFill>
                  <a:srgbClr val="000000"/>
                </a:solidFill>
              </a:rPr>
              <a:t> </a:t>
            </a:r>
            <a:r>
              <a:rPr lang="de-DE" sz="900" b="0" dirty="0" err="1">
                <a:solidFill>
                  <a:srgbClr val="000000"/>
                </a:solidFill>
              </a:rPr>
              <a:t>for</a:t>
            </a:r>
            <a:r>
              <a:rPr lang="de-DE" sz="900" b="0" dirty="0">
                <a:solidFill>
                  <a:srgbClr val="000000"/>
                </a:solidFill>
              </a:rPr>
              <a:t> </a:t>
            </a:r>
            <a:r>
              <a:rPr lang="de-DE" sz="900" b="0" dirty="0" err="1">
                <a:solidFill>
                  <a:srgbClr val="000000"/>
                </a:solidFill>
              </a:rPr>
              <a:t>audits</a:t>
            </a:r>
            <a:r>
              <a:rPr lang="de-DE" sz="900" b="0" dirty="0">
                <a:solidFill>
                  <a:srgbClr val="000000"/>
                </a:solidFill>
              </a:rPr>
              <a:t>.</a:t>
            </a:r>
          </a:p>
          <a:p>
            <a:pPr marL="171450" indent="-171450">
              <a:lnSpc>
                <a:spcPct val="100000"/>
              </a:lnSpc>
              <a:spcBef>
                <a:spcPts val="400"/>
              </a:spcBef>
              <a:buFont typeface="Arial" panose="020B0604020202020204" pitchFamily="34" charset="0"/>
              <a:buChar char="•"/>
            </a:pPr>
            <a:r>
              <a:rPr lang="en-US" sz="900" b="0" dirty="0">
                <a:solidFill>
                  <a:srgbClr val="000000"/>
                </a:solidFill>
              </a:rPr>
              <a:t>Verifications that content declared is accurate and consistent with other records may include:</a:t>
            </a:r>
          </a:p>
          <a:p>
            <a:pPr marL="628650" lvl="1" indent="-171450">
              <a:lnSpc>
                <a:spcPct val="100000"/>
              </a:lnSpc>
              <a:spcBef>
                <a:spcPts val="400"/>
              </a:spcBef>
              <a:buFont typeface="Arial" panose="020B0604020202020204" pitchFamily="34" charset="0"/>
              <a:buChar char="•"/>
            </a:pPr>
            <a:r>
              <a:rPr lang="en-US" sz="800" b="0" dirty="0">
                <a:solidFill>
                  <a:srgbClr val="000000"/>
                </a:solidFill>
              </a:rPr>
              <a:t>Checks against public or private sector records (e.g. land or property registries); </a:t>
            </a:r>
          </a:p>
          <a:p>
            <a:pPr marL="628650" lvl="1" indent="-171450">
              <a:lnSpc>
                <a:spcPct val="100000"/>
              </a:lnSpc>
              <a:spcBef>
                <a:spcPts val="400"/>
              </a:spcBef>
              <a:buFont typeface="Arial" panose="020B0604020202020204" pitchFamily="34" charset="0"/>
              <a:buChar char="•"/>
            </a:pPr>
            <a:r>
              <a:rPr lang="en-US" sz="800" b="0" dirty="0">
                <a:solidFill>
                  <a:srgbClr val="000000"/>
                </a:solidFill>
              </a:rPr>
              <a:t>Checks against previous disclosures by the same public servant;</a:t>
            </a:r>
          </a:p>
          <a:p>
            <a:pPr marL="628650" lvl="1" indent="-171450">
              <a:lnSpc>
                <a:spcPct val="100000"/>
              </a:lnSpc>
              <a:spcBef>
                <a:spcPts val="400"/>
              </a:spcBef>
              <a:buFont typeface="Arial" panose="020B0604020202020204" pitchFamily="34" charset="0"/>
              <a:buChar char="•"/>
            </a:pPr>
            <a:r>
              <a:rPr lang="en-US" sz="800" b="0" dirty="0">
                <a:solidFill>
                  <a:srgbClr val="000000"/>
                </a:solidFill>
              </a:rPr>
              <a:t>Checks against the public servant’s lifestyle;</a:t>
            </a:r>
          </a:p>
          <a:p>
            <a:pPr marL="628650" lvl="1" indent="-171450">
              <a:lnSpc>
                <a:spcPct val="100000"/>
              </a:lnSpc>
              <a:spcBef>
                <a:spcPts val="400"/>
              </a:spcBef>
              <a:buFont typeface="Arial" panose="020B0604020202020204" pitchFamily="34" charset="0"/>
              <a:buChar char="•"/>
            </a:pPr>
            <a:r>
              <a:rPr lang="en-US" sz="800" b="0" dirty="0">
                <a:solidFill>
                  <a:srgbClr val="000000"/>
                </a:solidFill>
              </a:rPr>
              <a:t>Whether the interests declared by the public servant are compatible with the exercise of his/her functions (Martini 2013).</a:t>
            </a:r>
            <a:endParaRPr lang="de-DE" sz="700" b="0" dirty="0">
              <a:solidFill>
                <a:srgbClr val="000000"/>
              </a:solidFill>
            </a:endParaRPr>
          </a:p>
          <a:p>
            <a:endParaRPr lang="de-DE"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solidFill>
                  <a:srgbClr val="FFFFFF"/>
                </a:solidFill>
              </a:rPr>
              <a:t>6. </a:t>
            </a:r>
            <a:r>
              <a:rPr lang="de-DE" b="1" dirty="0" err="1">
                <a:solidFill>
                  <a:srgbClr val="FFFFFF"/>
                </a:solidFill>
              </a:rPr>
              <a:t>Sanctions</a:t>
            </a:r>
            <a:r>
              <a:rPr lang="de-DE" b="1" dirty="0">
                <a:solidFill>
                  <a:srgbClr val="FFFFFF"/>
                </a:solidFill>
              </a:rPr>
              <a:t>:</a:t>
            </a:r>
          </a:p>
          <a:p>
            <a:pPr marL="171450" indent="-171450">
              <a:spcBef>
                <a:spcPts val="400"/>
              </a:spcBef>
              <a:buFont typeface="Arial" panose="020B0604020202020204" pitchFamily="34" charset="0"/>
              <a:buChar char="•"/>
              <a:defRPr/>
            </a:pPr>
            <a:r>
              <a:rPr lang="en-US" altLang="en-US" sz="1200" b="0" dirty="0"/>
              <a:t>Sanctions should be established for late submission, non-submission and submission of false and / or incomplete information. Measured may include:</a:t>
            </a:r>
          </a:p>
          <a:p>
            <a:pPr marL="628650" lvl="1" indent="-171450">
              <a:spcBef>
                <a:spcPts val="400"/>
              </a:spcBef>
              <a:buFont typeface="Arial" panose="020B0604020202020204" pitchFamily="34" charset="0"/>
              <a:buChar char="•"/>
              <a:defRPr/>
            </a:pPr>
            <a:r>
              <a:rPr lang="en-US" altLang="en-US" sz="1200" b="0" dirty="0"/>
              <a:t>Summons;</a:t>
            </a:r>
          </a:p>
          <a:p>
            <a:pPr marL="628650" lvl="1" indent="-171450">
              <a:spcBef>
                <a:spcPts val="400"/>
              </a:spcBef>
              <a:buFont typeface="Arial" panose="020B0604020202020204" pitchFamily="34" charset="0"/>
              <a:buChar char="•"/>
              <a:defRPr/>
            </a:pPr>
            <a:r>
              <a:rPr lang="en-US" altLang="en-US" sz="1200" b="0" dirty="0"/>
              <a:t>Fines;</a:t>
            </a:r>
          </a:p>
          <a:p>
            <a:pPr marL="628650" lvl="1" indent="-171450">
              <a:spcBef>
                <a:spcPts val="400"/>
              </a:spcBef>
              <a:buFont typeface="Arial" panose="020B0604020202020204" pitchFamily="34" charset="0"/>
              <a:buChar char="•"/>
              <a:defRPr/>
            </a:pPr>
            <a:r>
              <a:rPr lang="en-US" altLang="en-US" sz="1200" b="0" dirty="0"/>
              <a:t>Temporary suspension of salary;</a:t>
            </a:r>
          </a:p>
          <a:p>
            <a:pPr marL="628650" lvl="1" indent="-171450">
              <a:spcBef>
                <a:spcPts val="400"/>
              </a:spcBef>
              <a:buFont typeface="Arial" panose="020B0604020202020204" pitchFamily="34" charset="0"/>
              <a:buChar char="•"/>
              <a:defRPr/>
            </a:pPr>
            <a:r>
              <a:rPr lang="en-US" altLang="en-US" sz="1200" b="0" dirty="0"/>
              <a:t>Suspension from the performance of public functions for a certain period;</a:t>
            </a:r>
          </a:p>
          <a:p>
            <a:pPr marL="628650" lvl="1" indent="-171450">
              <a:spcBef>
                <a:spcPts val="400"/>
              </a:spcBef>
              <a:buFont typeface="Arial" panose="020B0604020202020204" pitchFamily="34" charset="0"/>
              <a:buChar char="•"/>
              <a:defRPr/>
            </a:pPr>
            <a:r>
              <a:rPr lang="en-US" altLang="en-US" sz="1200" b="0" dirty="0"/>
              <a:t>Dismissal;</a:t>
            </a:r>
          </a:p>
          <a:p>
            <a:pPr marL="628650" lvl="1" indent="-171450">
              <a:spcBef>
                <a:spcPts val="400"/>
              </a:spcBef>
              <a:buFont typeface="Arial" panose="020B0604020202020204" pitchFamily="34" charset="0"/>
              <a:buChar char="•"/>
              <a:defRPr/>
            </a:pPr>
            <a:r>
              <a:rPr lang="en-US" altLang="en-US" sz="1200" b="0" dirty="0"/>
              <a:t>Imprisonment;</a:t>
            </a:r>
          </a:p>
          <a:p>
            <a:pPr marL="628650" lvl="1" indent="-171450">
              <a:spcBef>
                <a:spcPts val="400"/>
              </a:spcBef>
              <a:buFont typeface="Arial" panose="020B0604020202020204" pitchFamily="34" charset="0"/>
              <a:buChar char="•"/>
              <a:defRPr/>
            </a:pPr>
            <a:r>
              <a:rPr lang="en-US" altLang="en-US" sz="1200" b="0" dirty="0"/>
              <a:t>Reputational sanctions such as the publication of the names of non-filers on the agency’s website (Martini 2013: 4-5).</a:t>
            </a:r>
          </a:p>
          <a:p>
            <a:pPr marL="0" indent="0">
              <a:buFont typeface="Arial" panose="020B0604020202020204" pitchFamily="34" charset="0"/>
              <a:buNone/>
              <a:defRPr/>
            </a:pPr>
            <a:endParaRPr lang="de-DE" dirty="0"/>
          </a:p>
          <a:p>
            <a:r>
              <a:rPr lang="de-DE" sz="1200" b="1" dirty="0"/>
              <a:t>Source:</a:t>
            </a:r>
          </a:p>
          <a:p>
            <a:r>
              <a:rPr lang="de-DE" sz="1200" dirty="0"/>
              <a:t>Martini, M. (</a:t>
            </a:r>
            <a:r>
              <a:rPr lang="de-DE" sz="1200" dirty="0" err="1"/>
              <a:t>July</a:t>
            </a:r>
            <a:r>
              <a:rPr lang="de-DE" sz="1200" dirty="0"/>
              <a:t> 2013). </a:t>
            </a:r>
            <a:r>
              <a:rPr lang="de-DE" sz="1200" dirty="0" err="1"/>
              <a:t>Declaration</a:t>
            </a:r>
            <a:r>
              <a:rPr lang="de-DE" sz="1200" dirty="0"/>
              <a:t> </a:t>
            </a:r>
            <a:r>
              <a:rPr lang="de-DE" sz="1200" dirty="0" err="1"/>
              <a:t>of</a:t>
            </a:r>
            <a:r>
              <a:rPr lang="de-DE" sz="1200" dirty="0"/>
              <a:t> </a:t>
            </a:r>
            <a:r>
              <a:rPr lang="de-DE" sz="1200" dirty="0" err="1"/>
              <a:t>Interests</a:t>
            </a:r>
            <a:r>
              <a:rPr lang="de-DE" sz="1200" dirty="0"/>
              <a:t>, Assets </a:t>
            </a:r>
            <a:r>
              <a:rPr lang="de-DE" sz="1200" dirty="0" err="1"/>
              <a:t>and</a:t>
            </a:r>
            <a:r>
              <a:rPr lang="de-DE" sz="1200" dirty="0"/>
              <a:t> </a:t>
            </a:r>
            <a:r>
              <a:rPr lang="de-DE" sz="1200" dirty="0" err="1"/>
              <a:t>Liabilities</a:t>
            </a:r>
            <a:r>
              <a:rPr lang="de-DE" sz="1200" dirty="0"/>
              <a:t>: </a:t>
            </a:r>
            <a:r>
              <a:rPr lang="de-DE" sz="1200" dirty="0" err="1"/>
              <a:t>Oversight</a:t>
            </a:r>
            <a:r>
              <a:rPr lang="de-DE" sz="1200" dirty="0"/>
              <a:t> </a:t>
            </a:r>
            <a:r>
              <a:rPr lang="de-DE" sz="1200" dirty="0" err="1"/>
              <a:t>mechnaisms</a:t>
            </a:r>
            <a:r>
              <a:rPr lang="de-DE" sz="1200" dirty="0"/>
              <a:t>, </a:t>
            </a:r>
            <a:r>
              <a:rPr lang="de-DE" sz="1200" dirty="0" err="1"/>
              <a:t>Disclosure</a:t>
            </a:r>
            <a:r>
              <a:rPr lang="de-DE" sz="1200" dirty="0"/>
              <a:t> </a:t>
            </a:r>
            <a:r>
              <a:rPr lang="de-DE" sz="1200" dirty="0" err="1"/>
              <a:t>policy</a:t>
            </a:r>
            <a:r>
              <a:rPr lang="de-DE" sz="1200" dirty="0"/>
              <a:t> </a:t>
            </a:r>
            <a:r>
              <a:rPr lang="de-DE" sz="1200" dirty="0" err="1"/>
              <a:t>and</a:t>
            </a:r>
            <a:r>
              <a:rPr lang="de-DE" sz="1200" dirty="0"/>
              <a:t> </a:t>
            </a:r>
            <a:r>
              <a:rPr lang="de-DE" sz="1200" dirty="0" err="1"/>
              <a:t>sanctions</a:t>
            </a:r>
            <a:r>
              <a:rPr lang="de-DE" sz="1200" dirty="0"/>
              <a:t>. Anti-</a:t>
            </a:r>
            <a:r>
              <a:rPr lang="de-DE" sz="1200" dirty="0" err="1"/>
              <a:t>corruption</a:t>
            </a:r>
            <a:r>
              <a:rPr lang="de-DE" sz="1200" dirty="0"/>
              <a:t> Helpdesk.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https://www.transparency.org/files/content/corruptionqas/Declaration__of__interests__assets__and__liabilities.pdf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161232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1" dirty="0" err="1"/>
              <a:t>Types</a:t>
            </a:r>
            <a:r>
              <a:rPr lang="de-DE" b="1" dirty="0"/>
              <a:t> </a:t>
            </a:r>
            <a:r>
              <a:rPr lang="de-DE" b="1" dirty="0" err="1"/>
              <a:t>of</a:t>
            </a:r>
            <a:r>
              <a:rPr lang="de-DE" b="1" dirty="0"/>
              <a:t> </a:t>
            </a:r>
            <a:r>
              <a:rPr lang="de-DE" b="1" dirty="0" err="1"/>
              <a:t>disclosure</a:t>
            </a:r>
            <a:r>
              <a:rPr lang="de-DE" b="1"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b="1" dirty="0">
              <a:solidFill>
                <a:srgbClr val="FFFFF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a:solidFill>
                  <a:srgbClr val="FFFFFF"/>
                </a:solidFill>
              </a:rPr>
              <a:t>7. </a:t>
            </a:r>
            <a:r>
              <a:rPr lang="de-DE" sz="1200" b="1" dirty="0" err="1">
                <a:solidFill>
                  <a:srgbClr val="FFFFFF"/>
                </a:solidFill>
              </a:rPr>
              <a:t>Confidential</a:t>
            </a:r>
            <a:r>
              <a:rPr lang="de-DE" sz="1200" b="1" dirty="0">
                <a:solidFill>
                  <a:srgbClr val="FFFFFF"/>
                </a:solidFill>
              </a:rPr>
              <a:t> vs. </a:t>
            </a:r>
            <a:r>
              <a:rPr lang="de-DE" sz="1200" b="1" dirty="0" err="1">
                <a:solidFill>
                  <a:srgbClr val="FFFFFF"/>
                </a:solidFill>
              </a:rPr>
              <a:t>public</a:t>
            </a:r>
            <a:r>
              <a:rPr lang="de-DE" sz="1200" b="1" dirty="0">
                <a:solidFill>
                  <a:srgbClr val="FFFFFF"/>
                </a:solidFill>
              </a:rPr>
              <a:t> </a:t>
            </a:r>
            <a:r>
              <a:rPr lang="de-DE" sz="1200" b="1" dirty="0" err="1">
                <a:solidFill>
                  <a:srgbClr val="FFFFFF"/>
                </a:solidFill>
              </a:rPr>
              <a:t>disclosure</a:t>
            </a:r>
            <a:r>
              <a:rPr lang="de-DE" sz="1200" b="1" dirty="0">
                <a:solidFill>
                  <a:srgbClr val="FFFFFF"/>
                </a:solidFill>
              </a:rPr>
              <a:t>:</a:t>
            </a:r>
            <a:endParaRPr lang="de-DE" b="1" dirty="0">
              <a:solidFill>
                <a:srgbClr val="FFFFFF"/>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solidFill>
                  <a:srgbClr val="FFFFFF"/>
                </a:solidFill>
              </a:rPr>
              <a:t>Public </a:t>
            </a:r>
            <a:r>
              <a:rPr lang="de-DE" b="0" dirty="0" err="1">
                <a:solidFill>
                  <a:srgbClr val="FFFFFF"/>
                </a:solidFill>
              </a:rPr>
              <a:t>disclosure</a:t>
            </a:r>
            <a:r>
              <a:rPr lang="de-DE" b="0" dirty="0">
                <a:solidFill>
                  <a:srgbClr val="FFFFFF"/>
                </a:solidFill>
              </a:rPr>
              <a:t> </a:t>
            </a:r>
            <a:r>
              <a:rPr lang="de-DE" b="0" dirty="0" err="1">
                <a:solidFill>
                  <a:srgbClr val="FFFFFF"/>
                </a:solidFill>
              </a:rPr>
              <a:t>means</a:t>
            </a:r>
            <a:r>
              <a:rPr lang="de-DE" b="0" dirty="0">
                <a:solidFill>
                  <a:srgbClr val="FFFFFF"/>
                </a:solidFill>
              </a:rPr>
              <a:t> </a:t>
            </a:r>
            <a:r>
              <a:rPr lang="de-DE" b="0" dirty="0" err="1">
                <a:solidFill>
                  <a:srgbClr val="FFFFFF"/>
                </a:solidFill>
              </a:rPr>
              <a:t>that</a:t>
            </a:r>
            <a:r>
              <a:rPr lang="de-DE" b="0" dirty="0">
                <a:solidFill>
                  <a:srgbClr val="FFFFFF"/>
                </a:solidFill>
              </a:rPr>
              <a:t> </a:t>
            </a:r>
            <a:r>
              <a:rPr lang="de-DE" b="0" dirty="0" err="1">
                <a:solidFill>
                  <a:srgbClr val="FFFFFF"/>
                </a:solidFill>
              </a:rPr>
              <a:t>the</a:t>
            </a:r>
            <a:r>
              <a:rPr lang="de-DE" b="0" dirty="0">
                <a:solidFill>
                  <a:srgbClr val="FFFFFF"/>
                </a:solidFill>
              </a:rPr>
              <a:t> </a:t>
            </a:r>
            <a:r>
              <a:rPr lang="de-DE" b="0" dirty="0" err="1">
                <a:solidFill>
                  <a:srgbClr val="FFFFFF"/>
                </a:solidFill>
              </a:rPr>
              <a:t>responsible</a:t>
            </a:r>
            <a:r>
              <a:rPr lang="de-DE" b="0" dirty="0">
                <a:solidFill>
                  <a:srgbClr val="FFFFFF"/>
                </a:solidFill>
              </a:rPr>
              <a:t> </a:t>
            </a:r>
            <a:r>
              <a:rPr lang="de-DE" b="0" dirty="0" err="1">
                <a:solidFill>
                  <a:srgbClr val="FFFFFF"/>
                </a:solidFill>
              </a:rPr>
              <a:t>oversight</a:t>
            </a:r>
            <a:r>
              <a:rPr lang="de-DE" b="0" dirty="0">
                <a:solidFill>
                  <a:srgbClr val="FFFFFF"/>
                </a:solidFill>
              </a:rPr>
              <a:t> </a:t>
            </a:r>
            <a:r>
              <a:rPr lang="de-DE" b="0" dirty="0" err="1">
                <a:solidFill>
                  <a:srgbClr val="FFFFFF"/>
                </a:solidFill>
              </a:rPr>
              <a:t>agency</a:t>
            </a:r>
            <a:r>
              <a:rPr lang="de-DE" b="0" dirty="0">
                <a:solidFill>
                  <a:srgbClr val="FFFFFF"/>
                </a:solidFill>
              </a:rPr>
              <a:t> </a:t>
            </a:r>
            <a:r>
              <a:rPr lang="de-DE" b="0" dirty="0" err="1">
                <a:solidFill>
                  <a:srgbClr val="FFFFFF"/>
                </a:solidFill>
              </a:rPr>
              <a:t>publishes</a:t>
            </a:r>
            <a:r>
              <a:rPr lang="de-DE" b="0" dirty="0">
                <a:solidFill>
                  <a:srgbClr val="FFFFFF"/>
                </a:solidFill>
              </a:rPr>
              <a:t> </a:t>
            </a:r>
            <a:r>
              <a:rPr lang="de-DE" b="0" dirty="0" err="1">
                <a:solidFill>
                  <a:srgbClr val="FFFFFF"/>
                </a:solidFill>
              </a:rPr>
              <a:t>declarations</a:t>
            </a:r>
            <a:r>
              <a:rPr lang="de-DE" b="0" dirty="0">
                <a:solidFill>
                  <a:srgbClr val="FFFFFF"/>
                </a:solidFill>
              </a:rPr>
              <a:t> </a:t>
            </a:r>
            <a:r>
              <a:rPr lang="de-DE" b="0" dirty="0" err="1">
                <a:solidFill>
                  <a:srgbClr val="FFFFFF"/>
                </a:solidFill>
              </a:rPr>
              <a:t>filed</a:t>
            </a:r>
            <a:r>
              <a:rPr lang="de-DE" b="0" dirty="0">
                <a:solidFill>
                  <a:srgbClr val="FFFFFF"/>
                </a:solidFill>
              </a:rPr>
              <a:t> </a:t>
            </a:r>
            <a:r>
              <a:rPr lang="de-DE" b="0" dirty="0" err="1">
                <a:solidFill>
                  <a:srgbClr val="FFFFFF"/>
                </a:solidFill>
              </a:rPr>
              <a:t>ideally</a:t>
            </a:r>
            <a:r>
              <a:rPr lang="de-DE" b="0" dirty="0">
                <a:solidFill>
                  <a:srgbClr val="FFFFFF"/>
                </a:solidFill>
              </a:rPr>
              <a:t> </a:t>
            </a:r>
            <a:r>
              <a:rPr lang="de-DE" b="0" dirty="0" err="1">
                <a:solidFill>
                  <a:srgbClr val="FFFFFF"/>
                </a:solidFill>
              </a:rPr>
              <a:t>through</a:t>
            </a:r>
            <a:r>
              <a:rPr lang="de-DE" b="0" dirty="0">
                <a:solidFill>
                  <a:srgbClr val="FFFFFF"/>
                </a:solidFill>
              </a:rPr>
              <a:t> a </a:t>
            </a:r>
            <a:r>
              <a:rPr lang="de-DE" b="0" dirty="0" err="1">
                <a:solidFill>
                  <a:srgbClr val="FFFFFF"/>
                </a:solidFill>
              </a:rPr>
              <a:t>public</a:t>
            </a:r>
            <a:r>
              <a:rPr lang="de-DE" b="0" dirty="0">
                <a:solidFill>
                  <a:srgbClr val="FFFFFF"/>
                </a:solidFill>
              </a:rPr>
              <a:t> </a:t>
            </a:r>
            <a:r>
              <a:rPr lang="de-DE" b="0" dirty="0" err="1">
                <a:solidFill>
                  <a:srgbClr val="FFFFFF"/>
                </a:solidFill>
              </a:rPr>
              <a:t>registry</a:t>
            </a:r>
            <a:r>
              <a:rPr lang="de-DE" b="0" dirty="0">
                <a:solidFill>
                  <a:srgbClr val="FFFFFF"/>
                </a:solidFill>
              </a:rPr>
              <a:t> </a:t>
            </a:r>
            <a:r>
              <a:rPr lang="de-DE" b="0" dirty="0" err="1">
                <a:solidFill>
                  <a:srgbClr val="FFFFFF"/>
                </a:solidFill>
              </a:rPr>
              <a:t>and</a:t>
            </a:r>
            <a:r>
              <a:rPr lang="de-DE" b="0" dirty="0">
                <a:solidFill>
                  <a:srgbClr val="FFFFFF"/>
                </a:solidFill>
              </a:rPr>
              <a:t> in a </a:t>
            </a:r>
            <a:r>
              <a:rPr lang="de-DE" b="0" dirty="0" err="1">
                <a:solidFill>
                  <a:srgbClr val="FFFFFF"/>
                </a:solidFill>
              </a:rPr>
              <a:t>timely</a:t>
            </a:r>
            <a:r>
              <a:rPr lang="de-DE" b="0" dirty="0">
                <a:solidFill>
                  <a:srgbClr val="FFFFFF"/>
                </a:solidFill>
              </a:rPr>
              <a:t> </a:t>
            </a:r>
            <a:r>
              <a:rPr lang="de-DE" b="0" dirty="0" err="1">
                <a:solidFill>
                  <a:srgbClr val="FFFFFF"/>
                </a:solidFill>
              </a:rPr>
              <a:t>and</a:t>
            </a:r>
            <a:r>
              <a:rPr lang="de-DE" b="0" dirty="0">
                <a:solidFill>
                  <a:srgbClr val="FFFFFF"/>
                </a:solidFill>
              </a:rPr>
              <a:t> user-</a:t>
            </a:r>
            <a:r>
              <a:rPr lang="de-DE" b="0" dirty="0" err="1">
                <a:solidFill>
                  <a:srgbClr val="FFFFFF"/>
                </a:solidFill>
              </a:rPr>
              <a:t>friendly</a:t>
            </a:r>
            <a:r>
              <a:rPr lang="de-DE" b="0" dirty="0">
                <a:solidFill>
                  <a:srgbClr val="FFFFFF"/>
                </a:solidFill>
              </a:rPr>
              <a:t> </a:t>
            </a:r>
            <a:r>
              <a:rPr lang="de-DE" b="0" dirty="0" err="1">
                <a:solidFill>
                  <a:srgbClr val="FFFFFF"/>
                </a:solidFill>
              </a:rPr>
              <a:t>manner</a:t>
            </a:r>
            <a:r>
              <a:rPr lang="de-DE" b="0" dirty="0">
                <a:solidFill>
                  <a:srgbClr val="FFFFFF"/>
                </a:solidFill>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err="1">
                <a:solidFill>
                  <a:srgbClr val="FFFFFF"/>
                </a:solidFill>
              </a:rPr>
              <a:t>Disclosure</a:t>
            </a:r>
            <a:r>
              <a:rPr lang="de-DE" b="0" dirty="0">
                <a:solidFill>
                  <a:srgbClr val="FFFFFF"/>
                </a:solidFill>
              </a:rPr>
              <a:t> </a:t>
            </a:r>
            <a:r>
              <a:rPr lang="de-DE" b="0" dirty="0" err="1">
                <a:solidFill>
                  <a:srgbClr val="FFFFFF"/>
                </a:solidFill>
              </a:rPr>
              <a:t>can</a:t>
            </a:r>
            <a:r>
              <a:rPr lang="de-DE" b="0" dirty="0">
                <a:solidFill>
                  <a:srgbClr val="FFFFFF"/>
                </a:solidFill>
              </a:rPr>
              <a:t> </a:t>
            </a:r>
            <a:r>
              <a:rPr lang="de-DE" b="0" dirty="0" err="1">
                <a:solidFill>
                  <a:srgbClr val="FFFFFF"/>
                </a:solidFill>
              </a:rPr>
              <a:t>be</a:t>
            </a:r>
            <a:r>
              <a:rPr lang="de-DE" b="0" dirty="0">
                <a:solidFill>
                  <a:srgbClr val="FFFFFF"/>
                </a:solidFill>
              </a:rPr>
              <a:t> </a:t>
            </a:r>
            <a:r>
              <a:rPr lang="de-DE" b="0" dirty="0" err="1">
                <a:solidFill>
                  <a:srgbClr val="FFFFFF"/>
                </a:solidFill>
              </a:rPr>
              <a:t>made</a:t>
            </a:r>
            <a:r>
              <a:rPr lang="de-DE" b="0" dirty="0">
                <a:solidFill>
                  <a:srgbClr val="FFFFFF"/>
                </a:solidFill>
              </a:rPr>
              <a:t> </a:t>
            </a:r>
            <a:r>
              <a:rPr lang="de-DE" b="0" dirty="0" err="1">
                <a:solidFill>
                  <a:srgbClr val="FFFFFF"/>
                </a:solidFill>
              </a:rPr>
              <a:t>public</a:t>
            </a:r>
            <a:r>
              <a:rPr lang="de-DE" b="0" dirty="0">
                <a:solidFill>
                  <a:srgbClr val="FFFFFF"/>
                </a:solidFill>
              </a:rPr>
              <a:t> in </a:t>
            </a:r>
            <a:r>
              <a:rPr lang="de-DE" b="0" dirty="0" err="1">
                <a:solidFill>
                  <a:srgbClr val="FFFFFF"/>
                </a:solidFill>
              </a:rPr>
              <a:t>full</a:t>
            </a:r>
            <a:r>
              <a:rPr lang="de-DE" b="0" dirty="0">
                <a:solidFill>
                  <a:srgbClr val="FFFFFF"/>
                </a:solidFill>
              </a:rPr>
              <a:t> </a:t>
            </a:r>
            <a:r>
              <a:rPr lang="de-DE" b="0" dirty="0" err="1">
                <a:solidFill>
                  <a:srgbClr val="FFFFFF"/>
                </a:solidFill>
              </a:rPr>
              <a:t>or</a:t>
            </a:r>
            <a:r>
              <a:rPr lang="de-DE" b="0" dirty="0">
                <a:solidFill>
                  <a:srgbClr val="FFFFFF"/>
                </a:solidFill>
              </a:rPr>
              <a:t> </a:t>
            </a:r>
            <a:r>
              <a:rPr lang="de-DE" b="0" dirty="0" err="1">
                <a:solidFill>
                  <a:srgbClr val="FFFFFF"/>
                </a:solidFill>
              </a:rPr>
              <a:t>partially</a:t>
            </a:r>
            <a:r>
              <a:rPr lang="de-DE" b="0" dirty="0">
                <a:solidFill>
                  <a:srgbClr val="FFFFFF"/>
                </a:solidFill>
              </a:rPr>
              <a:t>, i.e. </a:t>
            </a:r>
            <a:r>
              <a:rPr lang="de-DE" b="0" dirty="0" err="1">
                <a:solidFill>
                  <a:srgbClr val="FFFFFF"/>
                </a:solidFill>
              </a:rPr>
              <a:t>by</a:t>
            </a:r>
            <a:r>
              <a:rPr lang="de-DE" b="0" dirty="0">
                <a:solidFill>
                  <a:srgbClr val="FFFFFF"/>
                </a:solidFill>
              </a:rPr>
              <a:t> </a:t>
            </a:r>
            <a:r>
              <a:rPr lang="de-DE" b="0" dirty="0" err="1">
                <a:solidFill>
                  <a:srgbClr val="FFFFFF"/>
                </a:solidFill>
              </a:rPr>
              <a:t>omitting</a:t>
            </a:r>
            <a:r>
              <a:rPr lang="de-DE" b="0" dirty="0">
                <a:solidFill>
                  <a:srgbClr val="FFFFFF"/>
                </a:solidFill>
              </a:rPr>
              <a:t> </a:t>
            </a:r>
            <a:r>
              <a:rPr lang="de-DE" b="0" dirty="0" err="1">
                <a:solidFill>
                  <a:srgbClr val="FFFFFF"/>
                </a:solidFill>
              </a:rPr>
              <a:t>certain</a:t>
            </a:r>
            <a:r>
              <a:rPr lang="de-DE" b="0" dirty="0">
                <a:solidFill>
                  <a:srgbClr val="FFFFFF"/>
                </a:solidFill>
              </a:rPr>
              <a:t> </a:t>
            </a:r>
            <a:r>
              <a:rPr lang="de-DE" b="0" dirty="0" err="1">
                <a:solidFill>
                  <a:srgbClr val="FFFFFF"/>
                </a:solidFill>
              </a:rPr>
              <a:t>information</a:t>
            </a:r>
            <a:r>
              <a:rPr lang="de-DE" b="0" dirty="0">
                <a:solidFill>
                  <a:srgbClr val="FFFFFF"/>
                </a:solidFill>
              </a:rPr>
              <a:t>, </a:t>
            </a:r>
            <a:r>
              <a:rPr lang="de-DE" b="0" dirty="0" err="1">
                <a:solidFill>
                  <a:srgbClr val="FFFFFF"/>
                </a:solidFill>
              </a:rPr>
              <a:t>to</a:t>
            </a:r>
            <a:r>
              <a:rPr lang="de-DE" b="0" dirty="0">
                <a:solidFill>
                  <a:srgbClr val="FFFFFF"/>
                </a:solidFill>
              </a:rPr>
              <a:t> </a:t>
            </a:r>
            <a:r>
              <a:rPr lang="de-DE" b="0" dirty="0" err="1">
                <a:solidFill>
                  <a:srgbClr val="FFFFFF"/>
                </a:solidFill>
              </a:rPr>
              <a:t>conform</a:t>
            </a:r>
            <a:r>
              <a:rPr lang="de-DE" b="0" dirty="0">
                <a:solidFill>
                  <a:srgbClr val="FFFFFF"/>
                </a:solidFill>
              </a:rPr>
              <a:t> </a:t>
            </a:r>
            <a:r>
              <a:rPr lang="de-DE" b="0" dirty="0" err="1">
                <a:solidFill>
                  <a:srgbClr val="FFFFFF"/>
                </a:solidFill>
              </a:rPr>
              <a:t>with</a:t>
            </a:r>
            <a:r>
              <a:rPr lang="de-DE" b="0" dirty="0">
                <a:solidFill>
                  <a:srgbClr val="FFFFFF"/>
                </a:solidFill>
              </a:rPr>
              <a:t> </a:t>
            </a:r>
            <a:r>
              <a:rPr lang="de-DE" b="0" dirty="0" err="1">
                <a:solidFill>
                  <a:srgbClr val="FFFFFF"/>
                </a:solidFill>
              </a:rPr>
              <a:t>data</a:t>
            </a:r>
            <a:r>
              <a:rPr lang="de-DE" b="0" dirty="0">
                <a:solidFill>
                  <a:srgbClr val="FFFFFF"/>
                </a:solidFill>
              </a:rPr>
              <a:t> </a:t>
            </a:r>
            <a:r>
              <a:rPr lang="de-DE" b="0" dirty="0" err="1">
                <a:solidFill>
                  <a:srgbClr val="FFFFFF"/>
                </a:solidFill>
              </a:rPr>
              <a:t>protection</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privacy</a:t>
            </a:r>
            <a:r>
              <a:rPr lang="de-DE" b="0" dirty="0">
                <a:solidFill>
                  <a:srgbClr val="FFFFFF"/>
                </a:solidFill>
              </a:rPr>
              <a:t> </a:t>
            </a:r>
            <a:r>
              <a:rPr lang="de-DE" b="0" dirty="0" err="1">
                <a:solidFill>
                  <a:srgbClr val="FFFFFF"/>
                </a:solidFill>
              </a:rPr>
              <a:t>legislations</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to</a:t>
            </a:r>
            <a:r>
              <a:rPr lang="de-DE" b="0" dirty="0">
                <a:solidFill>
                  <a:srgbClr val="FFFFFF"/>
                </a:solidFill>
              </a:rPr>
              <a:t> </a:t>
            </a:r>
            <a:r>
              <a:rPr lang="de-DE" b="0" dirty="0" err="1">
                <a:solidFill>
                  <a:srgbClr val="FFFFFF"/>
                </a:solidFill>
              </a:rPr>
              <a:t>ensure</a:t>
            </a:r>
            <a:r>
              <a:rPr lang="de-DE" b="0" dirty="0">
                <a:solidFill>
                  <a:srgbClr val="FFFFFF"/>
                </a:solidFill>
              </a:rPr>
              <a:t> personal </a:t>
            </a:r>
            <a:r>
              <a:rPr lang="de-DE" b="0" dirty="0" err="1">
                <a:solidFill>
                  <a:srgbClr val="FFFFFF"/>
                </a:solidFill>
              </a:rPr>
              <a:t>security</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that</a:t>
            </a:r>
            <a:r>
              <a:rPr lang="de-DE" b="0" dirty="0">
                <a:solidFill>
                  <a:srgbClr val="FFFFFF"/>
                </a:solidFill>
              </a:rPr>
              <a:t> </a:t>
            </a:r>
            <a:r>
              <a:rPr lang="de-DE" b="0" dirty="0" err="1">
                <a:solidFill>
                  <a:srgbClr val="FFFFFF"/>
                </a:solidFill>
              </a:rPr>
              <a:t>of</a:t>
            </a:r>
            <a:r>
              <a:rPr lang="de-DE" b="0" dirty="0">
                <a:solidFill>
                  <a:srgbClr val="FFFFFF"/>
                </a:solidFill>
              </a:rPr>
              <a:t> </a:t>
            </a:r>
            <a:r>
              <a:rPr lang="de-DE" b="0" dirty="0" err="1">
                <a:solidFill>
                  <a:srgbClr val="FFFFFF"/>
                </a:solidFill>
              </a:rPr>
              <a:t>others</a:t>
            </a:r>
            <a:r>
              <a:rPr lang="de-DE" b="0" dirty="0">
                <a:solidFill>
                  <a:srgbClr val="FFFFFF"/>
                </a:solidFill>
              </a:rPr>
              <a:t> </a:t>
            </a:r>
            <a:r>
              <a:rPr lang="de-DE" b="0" dirty="0" err="1">
                <a:solidFill>
                  <a:srgbClr val="FFFFFF"/>
                </a:solidFill>
              </a:rPr>
              <a:t>for</a:t>
            </a:r>
            <a:r>
              <a:rPr lang="de-DE" b="0" dirty="0">
                <a:solidFill>
                  <a:srgbClr val="FFFFFF"/>
                </a:solidFill>
              </a:rPr>
              <a:t> </a:t>
            </a:r>
            <a:r>
              <a:rPr lang="de-DE" b="0" dirty="0" err="1">
                <a:solidFill>
                  <a:srgbClr val="FFFFFF"/>
                </a:solidFill>
              </a:rPr>
              <a:t>example</a:t>
            </a:r>
            <a:r>
              <a:rPr lang="de-DE" b="0" dirty="0">
                <a:solidFill>
                  <a:srgbClr val="FFFFFF"/>
                </a:solidFill>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solidFill>
                  <a:srgbClr val="FFFFFF"/>
                </a:solidFill>
              </a:rPr>
              <a:t>Information on </a:t>
            </a:r>
            <a:r>
              <a:rPr lang="de-DE" b="0" dirty="0" err="1">
                <a:solidFill>
                  <a:srgbClr val="FFFFFF"/>
                </a:solidFill>
              </a:rPr>
              <a:t>failed</a:t>
            </a:r>
            <a:r>
              <a:rPr lang="de-DE" b="0" dirty="0">
                <a:solidFill>
                  <a:srgbClr val="FFFFFF"/>
                </a:solidFill>
              </a:rPr>
              <a:t> </a:t>
            </a:r>
            <a:r>
              <a:rPr lang="de-DE" b="0" dirty="0" err="1">
                <a:solidFill>
                  <a:srgbClr val="FFFFFF"/>
                </a:solidFill>
              </a:rPr>
              <a:t>reporting</a:t>
            </a:r>
            <a:r>
              <a:rPr lang="de-DE" b="0" dirty="0">
                <a:solidFill>
                  <a:srgbClr val="FFFFFF"/>
                </a:solidFill>
              </a:rPr>
              <a:t> </a:t>
            </a:r>
            <a:r>
              <a:rPr lang="de-DE" b="0" dirty="0" err="1">
                <a:solidFill>
                  <a:srgbClr val="FFFFFF"/>
                </a:solidFill>
              </a:rPr>
              <a:t>obligations</a:t>
            </a:r>
            <a:r>
              <a:rPr lang="de-DE" b="0" dirty="0">
                <a:solidFill>
                  <a:srgbClr val="FFFFFF"/>
                </a:solidFill>
              </a:rPr>
              <a:t>, </a:t>
            </a:r>
            <a:r>
              <a:rPr lang="de-DE" b="0" dirty="0" err="1">
                <a:solidFill>
                  <a:srgbClr val="FFFFFF"/>
                </a:solidFill>
              </a:rPr>
              <a:t>disciplinary</a:t>
            </a:r>
            <a:r>
              <a:rPr lang="de-DE" b="0" dirty="0">
                <a:solidFill>
                  <a:srgbClr val="FFFFFF"/>
                </a:solidFill>
              </a:rPr>
              <a:t>, administrative </a:t>
            </a:r>
            <a:r>
              <a:rPr lang="de-DE" b="0" dirty="0" err="1">
                <a:solidFill>
                  <a:srgbClr val="FFFFFF"/>
                </a:solidFill>
              </a:rPr>
              <a:t>or</a:t>
            </a:r>
            <a:r>
              <a:rPr lang="de-DE" b="0" dirty="0">
                <a:solidFill>
                  <a:srgbClr val="FFFFFF"/>
                </a:solidFill>
              </a:rPr>
              <a:t> </a:t>
            </a:r>
            <a:r>
              <a:rPr lang="de-DE" b="0" dirty="0" err="1">
                <a:solidFill>
                  <a:srgbClr val="FFFFFF"/>
                </a:solidFill>
              </a:rPr>
              <a:t>criminal</a:t>
            </a:r>
            <a:r>
              <a:rPr lang="de-DE" b="0" dirty="0">
                <a:solidFill>
                  <a:srgbClr val="FFFFFF"/>
                </a:solidFill>
              </a:rPr>
              <a:t> </a:t>
            </a:r>
            <a:r>
              <a:rPr lang="de-DE" b="0" dirty="0" err="1">
                <a:solidFill>
                  <a:srgbClr val="FFFFFF"/>
                </a:solidFill>
              </a:rPr>
              <a:t>penalties</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measures</a:t>
            </a:r>
            <a:r>
              <a:rPr lang="de-DE" b="0" dirty="0">
                <a:solidFill>
                  <a:srgbClr val="FFFFFF"/>
                </a:solidFill>
              </a:rPr>
              <a:t> </a:t>
            </a:r>
            <a:r>
              <a:rPr lang="de-DE" b="0" dirty="0" err="1">
                <a:solidFill>
                  <a:srgbClr val="FFFFFF"/>
                </a:solidFill>
              </a:rPr>
              <a:t>to</a:t>
            </a:r>
            <a:r>
              <a:rPr lang="de-DE" b="0" dirty="0">
                <a:solidFill>
                  <a:srgbClr val="FFFFFF"/>
                </a:solidFill>
              </a:rPr>
              <a:t> </a:t>
            </a:r>
            <a:r>
              <a:rPr lang="de-DE" b="0" dirty="0" err="1">
                <a:solidFill>
                  <a:srgbClr val="FFFFFF"/>
                </a:solidFill>
              </a:rPr>
              <a:t>avoid</a:t>
            </a:r>
            <a:r>
              <a:rPr lang="de-DE" b="0" dirty="0">
                <a:solidFill>
                  <a:srgbClr val="FFFFFF"/>
                </a:solidFill>
              </a:rPr>
              <a:t> </a:t>
            </a:r>
            <a:r>
              <a:rPr lang="de-DE" b="0" dirty="0" err="1">
                <a:solidFill>
                  <a:srgbClr val="FFFFFF"/>
                </a:solidFill>
              </a:rPr>
              <a:t>or</a:t>
            </a:r>
            <a:r>
              <a:rPr lang="de-DE" b="0" dirty="0">
                <a:solidFill>
                  <a:srgbClr val="FFFFFF"/>
                </a:solidFill>
              </a:rPr>
              <a:t> </a:t>
            </a:r>
            <a:r>
              <a:rPr lang="de-DE" b="0" dirty="0" err="1">
                <a:solidFill>
                  <a:srgbClr val="FFFFFF"/>
                </a:solidFill>
              </a:rPr>
              <a:t>terminate</a:t>
            </a:r>
            <a:r>
              <a:rPr lang="de-DE" b="0" dirty="0">
                <a:solidFill>
                  <a:srgbClr val="FFFFFF"/>
                </a:solidFill>
              </a:rPr>
              <a:t> </a:t>
            </a:r>
            <a:r>
              <a:rPr lang="de-DE" b="0" dirty="0" err="1">
                <a:solidFill>
                  <a:srgbClr val="FFFFFF"/>
                </a:solidFill>
              </a:rPr>
              <a:t>conflicts</a:t>
            </a:r>
            <a:r>
              <a:rPr lang="de-DE" b="0" dirty="0">
                <a:solidFill>
                  <a:srgbClr val="FFFFFF"/>
                </a:solidFill>
              </a:rPr>
              <a:t> </a:t>
            </a:r>
            <a:r>
              <a:rPr lang="de-DE" b="0" dirty="0" err="1">
                <a:solidFill>
                  <a:srgbClr val="FFFFFF"/>
                </a:solidFill>
              </a:rPr>
              <a:t>of</a:t>
            </a:r>
            <a:r>
              <a:rPr lang="de-DE" b="0" dirty="0">
                <a:solidFill>
                  <a:srgbClr val="FFFFFF"/>
                </a:solidFill>
              </a:rPr>
              <a:t> </a:t>
            </a:r>
            <a:r>
              <a:rPr lang="de-DE" b="0" dirty="0" err="1">
                <a:solidFill>
                  <a:srgbClr val="FFFFFF"/>
                </a:solidFill>
              </a:rPr>
              <a:t>interest</a:t>
            </a:r>
            <a:r>
              <a:rPr lang="de-DE" b="0" dirty="0">
                <a:solidFill>
                  <a:srgbClr val="FFFFFF"/>
                </a:solidFill>
              </a:rPr>
              <a:t> </a:t>
            </a:r>
            <a:r>
              <a:rPr lang="de-DE" b="0" dirty="0" err="1">
                <a:solidFill>
                  <a:srgbClr val="FFFFFF"/>
                </a:solidFill>
              </a:rPr>
              <a:t>should</a:t>
            </a:r>
            <a:r>
              <a:rPr lang="de-DE" b="0" dirty="0">
                <a:solidFill>
                  <a:srgbClr val="FFFFFF"/>
                </a:solidFill>
              </a:rPr>
              <a:t> </a:t>
            </a:r>
            <a:r>
              <a:rPr lang="de-DE" b="0" dirty="0" err="1">
                <a:solidFill>
                  <a:srgbClr val="FFFFFF"/>
                </a:solidFill>
              </a:rPr>
              <a:t>be</a:t>
            </a:r>
            <a:r>
              <a:rPr lang="de-DE" b="0" dirty="0">
                <a:solidFill>
                  <a:srgbClr val="FFFFFF"/>
                </a:solidFill>
              </a:rPr>
              <a:t> </a:t>
            </a:r>
            <a:r>
              <a:rPr lang="de-DE" b="0" dirty="0" err="1">
                <a:solidFill>
                  <a:srgbClr val="FFFFFF"/>
                </a:solidFill>
              </a:rPr>
              <a:t>made</a:t>
            </a:r>
            <a:r>
              <a:rPr lang="de-DE" b="0" dirty="0">
                <a:solidFill>
                  <a:srgbClr val="FFFFFF"/>
                </a:solidFill>
              </a:rPr>
              <a:t> </a:t>
            </a:r>
            <a:r>
              <a:rPr lang="de-DE" b="0" dirty="0" err="1">
                <a:solidFill>
                  <a:srgbClr val="FFFFFF"/>
                </a:solidFill>
              </a:rPr>
              <a:t>available</a:t>
            </a:r>
            <a:r>
              <a:rPr lang="de-DE" b="0" dirty="0">
                <a:solidFill>
                  <a:srgbClr val="FFFFFF"/>
                </a:solidFill>
              </a:rPr>
              <a:t> </a:t>
            </a:r>
            <a:r>
              <a:rPr lang="de-DE" b="0" dirty="0" err="1">
                <a:solidFill>
                  <a:srgbClr val="FFFFFF"/>
                </a:solidFill>
              </a:rPr>
              <a:t>as</a:t>
            </a:r>
            <a:r>
              <a:rPr lang="de-DE" b="0" dirty="0">
                <a:solidFill>
                  <a:srgbClr val="FFFFFF"/>
                </a:solidFill>
              </a:rPr>
              <a:t> </a:t>
            </a:r>
            <a:r>
              <a:rPr lang="de-DE" b="0" dirty="0" err="1">
                <a:solidFill>
                  <a:srgbClr val="FFFFFF"/>
                </a:solidFill>
              </a:rPr>
              <a:t>well</a:t>
            </a:r>
            <a:r>
              <a:rPr lang="de-DE" b="0" dirty="0">
                <a:solidFill>
                  <a:srgbClr val="FFFFFF"/>
                </a:solidFill>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err="1">
                <a:solidFill>
                  <a:srgbClr val="FFFFFF"/>
                </a:solidFill>
              </a:rPr>
              <a:t>Benefit</a:t>
            </a:r>
            <a:r>
              <a:rPr lang="de-DE" b="0" dirty="0">
                <a:solidFill>
                  <a:srgbClr val="FFFFFF"/>
                </a:solidFill>
              </a:rPr>
              <a:t>: Public </a:t>
            </a:r>
            <a:r>
              <a:rPr lang="de-DE" b="0" dirty="0" err="1">
                <a:solidFill>
                  <a:srgbClr val="FFFFFF"/>
                </a:solidFill>
              </a:rPr>
              <a:t>disclosure</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scrutiny</a:t>
            </a:r>
            <a:r>
              <a:rPr lang="de-DE" b="0" dirty="0">
                <a:solidFill>
                  <a:srgbClr val="FFFFFF"/>
                </a:solidFill>
              </a:rPr>
              <a:t> </a:t>
            </a:r>
            <a:r>
              <a:rPr lang="de-DE" b="0" dirty="0" err="1">
                <a:solidFill>
                  <a:srgbClr val="FFFFFF"/>
                </a:solidFill>
              </a:rPr>
              <a:t>by</a:t>
            </a:r>
            <a:r>
              <a:rPr lang="de-DE" b="0" dirty="0">
                <a:solidFill>
                  <a:srgbClr val="FFFFFF"/>
                </a:solidFill>
              </a:rPr>
              <a:t> </a:t>
            </a:r>
            <a:r>
              <a:rPr lang="de-DE" b="0" dirty="0" err="1">
                <a:solidFill>
                  <a:srgbClr val="FFFFFF"/>
                </a:solidFill>
              </a:rPr>
              <a:t>media</a:t>
            </a:r>
            <a:r>
              <a:rPr lang="de-DE" b="0" dirty="0">
                <a:solidFill>
                  <a:srgbClr val="FFFFFF"/>
                </a:solidFill>
              </a:rPr>
              <a:t>, </a:t>
            </a:r>
            <a:r>
              <a:rPr lang="de-DE" b="0" dirty="0" err="1">
                <a:solidFill>
                  <a:srgbClr val="FFFFFF"/>
                </a:solidFill>
              </a:rPr>
              <a:t>parliaments</a:t>
            </a:r>
            <a:r>
              <a:rPr lang="de-DE" b="0" dirty="0">
                <a:solidFill>
                  <a:srgbClr val="FFFFFF"/>
                </a:solidFill>
              </a:rPr>
              <a:t>, </a:t>
            </a:r>
            <a:r>
              <a:rPr lang="de-DE" b="0" dirty="0" err="1">
                <a:solidFill>
                  <a:srgbClr val="FFFFFF"/>
                </a:solidFill>
              </a:rPr>
              <a:t>government</a:t>
            </a:r>
            <a:r>
              <a:rPr lang="de-DE" b="0" dirty="0">
                <a:solidFill>
                  <a:srgbClr val="FFFFFF"/>
                </a:solidFill>
              </a:rPr>
              <a:t> </a:t>
            </a:r>
            <a:r>
              <a:rPr lang="de-DE" b="0" dirty="0" err="1">
                <a:solidFill>
                  <a:srgbClr val="FFFFFF"/>
                </a:solidFill>
              </a:rPr>
              <a:t>organizations</a:t>
            </a:r>
            <a:r>
              <a:rPr lang="de-DE" b="0" dirty="0">
                <a:solidFill>
                  <a:srgbClr val="FFFFFF"/>
                </a:solidFill>
              </a:rPr>
              <a:t>, </a:t>
            </a:r>
            <a:r>
              <a:rPr lang="de-DE" b="0" dirty="0" err="1">
                <a:solidFill>
                  <a:srgbClr val="FFFFFF"/>
                </a:solidFill>
              </a:rPr>
              <a:t>people</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civil</a:t>
            </a:r>
            <a:r>
              <a:rPr lang="de-DE" b="0" dirty="0">
                <a:solidFill>
                  <a:srgbClr val="FFFFFF"/>
                </a:solidFill>
              </a:rPr>
              <a:t> </a:t>
            </a:r>
            <a:r>
              <a:rPr lang="de-DE" b="0" dirty="0" err="1">
                <a:solidFill>
                  <a:srgbClr val="FFFFFF"/>
                </a:solidFill>
              </a:rPr>
              <a:t>society</a:t>
            </a:r>
            <a:r>
              <a:rPr lang="de-DE" b="0" dirty="0">
                <a:solidFill>
                  <a:srgbClr val="FFFFFF"/>
                </a:solidFill>
              </a:rPr>
              <a:t> </a:t>
            </a:r>
            <a:r>
              <a:rPr lang="de-DE" b="0" dirty="0" err="1">
                <a:solidFill>
                  <a:srgbClr val="FFFFFF"/>
                </a:solidFill>
              </a:rPr>
              <a:t>organizations</a:t>
            </a:r>
            <a:r>
              <a:rPr lang="de-DE" b="0" dirty="0">
                <a:solidFill>
                  <a:srgbClr val="FFFFFF"/>
                </a:solidFill>
              </a:rPr>
              <a:t> </a:t>
            </a:r>
            <a:r>
              <a:rPr lang="de-DE" b="0" dirty="0" err="1">
                <a:solidFill>
                  <a:srgbClr val="FFFFFF"/>
                </a:solidFill>
              </a:rPr>
              <a:t>enhances</a:t>
            </a:r>
            <a:r>
              <a:rPr lang="de-DE" b="0" dirty="0">
                <a:solidFill>
                  <a:srgbClr val="FFFFFF"/>
                </a:solidFill>
              </a:rPr>
              <a:t> </a:t>
            </a:r>
            <a:r>
              <a:rPr lang="de-DE" b="0" dirty="0" err="1">
                <a:solidFill>
                  <a:srgbClr val="FFFFFF"/>
                </a:solidFill>
              </a:rPr>
              <a:t>the</a:t>
            </a:r>
            <a:r>
              <a:rPr lang="de-DE" b="0" dirty="0">
                <a:solidFill>
                  <a:srgbClr val="FFFFFF"/>
                </a:solidFill>
              </a:rPr>
              <a:t> </a:t>
            </a:r>
            <a:r>
              <a:rPr lang="de-DE" b="0" dirty="0" err="1">
                <a:solidFill>
                  <a:srgbClr val="FFFFFF"/>
                </a:solidFill>
              </a:rPr>
              <a:t>effectiveness</a:t>
            </a:r>
            <a:r>
              <a:rPr lang="de-DE" b="0" dirty="0">
                <a:solidFill>
                  <a:srgbClr val="FFFFFF"/>
                </a:solidFill>
              </a:rPr>
              <a:t> </a:t>
            </a:r>
            <a:r>
              <a:rPr lang="de-DE" b="0" dirty="0" err="1">
                <a:solidFill>
                  <a:srgbClr val="FFFFFF"/>
                </a:solidFill>
              </a:rPr>
              <a:t>of</a:t>
            </a:r>
            <a:r>
              <a:rPr lang="de-DE" b="0" dirty="0">
                <a:solidFill>
                  <a:srgbClr val="FFFFFF"/>
                </a:solidFill>
              </a:rPr>
              <a:t> </a:t>
            </a:r>
            <a:r>
              <a:rPr lang="de-DE" b="0" dirty="0" err="1">
                <a:solidFill>
                  <a:srgbClr val="FFFFFF"/>
                </a:solidFill>
              </a:rPr>
              <a:t>declaration</a:t>
            </a:r>
            <a:r>
              <a:rPr lang="de-DE" b="0" dirty="0">
                <a:solidFill>
                  <a:srgbClr val="FFFFFF"/>
                </a:solidFill>
              </a:rPr>
              <a:t> </a:t>
            </a:r>
            <a:r>
              <a:rPr lang="de-DE" b="0" dirty="0" err="1">
                <a:solidFill>
                  <a:srgbClr val="FFFFFF"/>
                </a:solidFill>
              </a:rPr>
              <a:t>regimes</a:t>
            </a:r>
            <a:r>
              <a:rPr lang="de-DE" b="0" dirty="0">
                <a:solidFill>
                  <a:srgbClr val="FFFFFF"/>
                </a:solidFill>
              </a:rPr>
              <a:t>, </a:t>
            </a:r>
            <a:r>
              <a:rPr lang="de-DE" b="0" dirty="0" err="1">
                <a:solidFill>
                  <a:srgbClr val="FFFFFF"/>
                </a:solidFill>
              </a:rPr>
              <a:t>especially</a:t>
            </a:r>
            <a:r>
              <a:rPr lang="de-DE" b="0" dirty="0">
                <a:solidFill>
                  <a:srgbClr val="FFFFFF"/>
                </a:solidFill>
              </a:rPr>
              <a:t> </a:t>
            </a:r>
            <a:r>
              <a:rPr lang="de-DE" b="0" dirty="0" err="1">
                <a:solidFill>
                  <a:srgbClr val="FFFFFF"/>
                </a:solidFill>
              </a:rPr>
              <a:t>if</a:t>
            </a:r>
            <a:r>
              <a:rPr lang="de-DE" b="0" dirty="0">
                <a:solidFill>
                  <a:srgbClr val="FFFFFF"/>
                </a:solidFill>
              </a:rPr>
              <a:t> </a:t>
            </a:r>
            <a:r>
              <a:rPr lang="de-DE" b="0" dirty="0" err="1">
                <a:solidFill>
                  <a:srgbClr val="FFFFFF"/>
                </a:solidFill>
              </a:rPr>
              <a:t>oversight</a:t>
            </a:r>
            <a:r>
              <a:rPr lang="de-DE" b="0" dirty="0">
                <a:solidFill>
                  <a:srgbClr val="FFFFFF"/>
                </a:solidFill>
              </a:rPr>
              <a:t> </a:t>
            </a:r>
            <a:r>
              <a:rPr lang="de-DE" b="0" dirty="0" err="1">
                <a:solidFill>
                  <a:srgbClr val="FFFFFF"/>
                </a:solidFill>
              </a:rPr>
              <a:t>agencies</a:t>
            </a:r>
            <a:r>
              <a:rPr lang="de-DE" b="0" dirty="0">
                <a:solidFill>
                  <a:srgbClr val="FFFFFF"/>
                </a:solidFill>
              </a:rPr>
              <a:t> </a:t>
            </a:r>
            <a:r>
              <a:rPr lang="de-DE" b="0" dirty="0" err="1">
                <a:solidFill>
                  <a:srgbClr val="FFFFFF"/>
                </a:solidFill>
              </a:rPr>
              <a:t>have</a:t>
            </a:r>
            <a:r>
              <a:rPr lang="de-DE" b="0" dirty="0">
                <a:solidFill>
                  <a:srgbClr val="FFFFFF"/>
                </a:solidFill>
              </a:rPr>
              <a:t> limited </a:t>
            </a:r>
            <a:r>
              <a:rPr lang="de-DE" b="0" dirty="0" err="1">
                <a:solidFill>
                  <a:srgbClr val="FFFFFF"/>
                </a:solidFill>
              </a:rPr>
              <a:t>powers</a:t>
            </a:r>
            <a:r>
              <a:rPr lang="de-DE" b="0" dirty="0">
                <a:solidFill>
                  <a:srgbClr val="FFFFFF"/>
                </a:solidFill>
              </a:rPr>
              <a:t>. </a:t>
            </a:r>
            <a:r>
              <a:rPr lang="de-DE" b="0" dirty="0" err="1">
                <a:solidFill>
                  <a:srgbClr val="FFFFFF"/>
                </a:solidFill>
              </a:rPr>
              <a:t>It</a:t>
            </a:r>
            <a:r>
              <a:rPr lang="de-DE" b="0" dirty="0">
                <a:solidFill>
                  <a:srgbClr val="FFFFFF"/>
                </a:solidFill>
              </a:rPr>
              <a:t> </a:t>
            </a:r>
            <a:r>
              <a:rPr lang="de-DE" b="0" dirty="0" err="1">
                <a:solidFill>
                  <a:srgbClr val="FFFFFF"/>
                </a:solidFill>
              </a:rPr>
              <a:t>creates</a:t>
            </a:r>
            <a:r>
              <a:rPr lang="de-DE" b="0" dirty="0">
                <a:solidFill>
                  <a:srgbClr val="FFFFFF"/>
                </a:solidFill>
              </a:rPr>
              <a:t> </a:t>
            </a:r>
            <a:r>
              <a:rPr lang="de-DE" b="0" dirty="0" err="1">
                <a:solidFill>
                  <a:srgbClr val="FFFFFF"/>
                </a:solidFill>
              </a:rPr>
              <a:t>transparency</a:t>
            </a:r>
            <a:r>
              <a:rPr lang="de-DE" b="0" dirty="0">
                <a:solidFill>
                  <a:srgbClr val="FFFFFF"/>
                </a:solidFill>
              </a:rPr>
              <a:t> </a:t>
            </a:r>
            <a:r>
              <a:rPr lang="de-DE" b="0" dirty="0" err="1">
                <a:solidFill>
                  <a:srgbClr val="FFFFFF"/>
                </a:solidFill>
              </a:rPr>
              <a:t>and</a:t>
            </a:r>
            <a:r>
              <a:rPr lang="de-DE" b="0" dirty="0">
                <a:solidFill>
                  <a:srgbClr val="FFFFFF"/>
                </a:solidFill>
              </a:rPr>
              <a:t> </a:t>
            </a:r>
            <a:r>
              <a:rPr lang="de-DE" b="0" dirty="0" err="1">
                <a:solidFill>
                  <a:srgbClr val="FFFFFF"/>
                </a:solidFill>
              </a:rPr>
              <a:t>accountability</a:t>
            </a:r>
            <a:r>
              <a:rPr lang="de-DE" b="0" dirty="0">
                <a:solidFill>
                  <a:srgbClr val="FFFFFF"/>
                </a:solidFill>
              </a:rPr>
              <a:t> </a:t>
            </a:r>
            <a:r>
              <a:rPr lang="de-DE" b="0" dirty="0" err="1">
                <a:solidFill>
                  <a:srgbClr val="FFFFFF"/>
                </a:solidFill>
              </a:rPr>
              <a:t>of</a:t>
            </a:r>
            <a:r>
              <a:rPr lang="de-DE" b="0" dirty="0">
                <a:solidFill>
                  <a:srgbClr val="FFFFFF"/>
                </a:solidFill>
              </a:rPr>
              <a:t> </a:t>
            </a:r>
            <a:r>
              <a:rPr lang="de-DE" b="0" dirty="0" err="1">
                <a:solidFill>
                  <a:srgbClr val="FFFFFF"/>
                </a:solidFill>
              </a:rPr>
              <a:t>the</a:t>
            </a:r>
            <a:r>
              <a:rPr lang="de-DE" b="0" dirty="0">
                <a:solidFill>
                  <a:srgbClr val="FFFFFF"/>
                </a:solidFill>
              </a:rPr>
              <a:t> </a:t>
            </a:r>
            <a:r>
              <a:rPr lang="de-DE" b="0" dirty="0" err="1">
                <a:solidFill>
                  <a:srgbClr val="FFFFFF"/>
                </a:solidFill>
              </a:rPr>
              <a:t>government</a:t>
            </a:r>
            <a:r>
              <a:rPr lang="de-DE" b="0" dirty="0">
                <a:solidFill>
                  <a:srgbClr val="FFFFFF"/>
                </a:solidFill>
              </a:rPr>
              <a:t> (Martini 2013).</a:t>
            </a:r>
            <a:endParaRPr lang="de-DE" b="1" dirty="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b="1" dirty="0">
              <a:solidFill>
                <a:srgbClr val="FFFFF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a:solidFill>
                  <a:srgbClr val="FFFFFF"/>
                </a:solidFill>
              </a:rPr>
              <a:t>8. Online </a:t>
            </a:r>
            <a:r>
              <a:rPr lang="de-DE" sz="1200" b="1" dirty="0" err="1">
                <a:solidFill>
                  <a:srgbClr val="FFFFFF"/>
                </a:solidFill>
              </a:rPr>
              <a:t>disclosure</a:t>
            </a:r>
            <a:r>
              <a:rPr lang="de-DE" sz="1200" b="1" dirty="0">
                <a:solidFill>
                  <a:srgbClr val="FFFFFF"/>
                </a:solidFill>
              </a:rPr>
              <a:t>:</a:t>
            </a:r>
            <a:endParaRPr lang="de-DE" b="1" dirty="0">
              <a:solidFill>
                <a:srgbClr val="FFFFFF"/>
              </a:solidFill>
            </a:endParaRPr>
          </a:p>
          <a:p>
            <a:pPr marL="171450" indent="-171450">
              <a:lnSpc>
                <a:spcPct val="110000"/>
              </a:lnSpc>
              <a:spcBef>
                <a:spcPts val="400"/>
              </a:spcBef>
              <a:buFont typeface="Arial" panose="020B0604020202020204" pitchFamily="34" charset="0"/>
              <a:buChar char="•"/>
              <a:defRPr/>
            </a:pPr>
            <a:r>
              <a:rPr lang="en" altLang="en-US" sz="1200" b="0" dirty="0">
                <a:solidFill>
                  <a:srgbClr val="000000"/>
                </a:solidFill>
              </a:rPr>
              <a:t>Countries with </a:t>
            </a:r>
            <a:r>
              <a:rPr lang="de-DE" altLang="en-US" sz="1200" b="0" dirty="0" err="1">
                <a:solidFill>
                  <a:srgbClr val="000000"/>
                </a:solidFill>
              </a:rPr>
              <a:t>capacity</a:t>
            </a:r>
            <a:r>
              <a:rPr lang="de-DE" altLang="en-US" sz="1200" b="0" dirty="0">
                <a:solidFill>
                  <a:srgbClr val="000000"/>
                </a:solidFill>
              </a:rPr>
              <a:t> on electronic </a:t>
            </a:r>
            <a:r>
              <a:rPr lang="de-DE" altLang="en-US" sz="1200" b="0" dirty="0" err="1">
                <a:solidFill>
                  <a:srgbClr val="000000"/>
                </a:solidFill>
              </a:rPr>
              <a:t>governance</a:t>
            </a:r>
            <a:r>
              <a:rPr lang="de-DE" altLang="en-US" sz="1200" b="0" dirty="0">
                <a:solidFill>
                  <a:srgbClr val="000000"/>
                </a:solidFill>
              </a:rPr>
              <a:t> </a:t>
            </a:r>
            <a:r>
              <a:rPr lang="en" altLang="en-US" sz="1200" b="0" dirty="0">
                <a:solidFill>
                  <a:srgbClr val="000000"/>
                </a:solidFill>
              </a:rPr>
              <a:t>can consider an online disclosure system, considering the following criteria:</a:t>
            </a:r>
            <a:endParaRPr lang="de-DE" altLang="en-US" sz="1200" b="0" dirty="0">
              <a:solidFill>
                <a:srgbClr val="000000"/>
              </a:solidFill>
            </a:endParaRPr>
          </a:p>
          <a:p>
            <a:pPr marL="628650" lvl="1" indent="-171450">
              <a:lnSpc>
                <a:spcPct val="110000"/>
              </a:lnSpc>
              <a:spcBef>
                <a:spcPts val="400"/>
              </a:spcBef>
              <a:buFont typeface="Arial" panose="020B0604020202020204" pitchFamily="34" charset="0"/>
              <a:buChar char="•"/>
              <a:defRPr/>
            </a:pPr>
            <a:r>
              <a:rPr lang="en" altLang="en-US" sz="1200" dirty="0">
                <a:solidFill>
                  <a:srgbClr val="000000"/>
                </a:solidFill>
              </a:rPr>
              <a:t>Searchable database</a:t>
            </a:r>
            <a:r>
              <a:rPr lang="de-DE" altLang="en-US" sz="1200" dirty="0">
                <a:solidFill>
                  <a:srgbClr val="000000"/>
                </a:solidFill>
              </a:rPr>
              <a:t> </a:t>
            </a:r>
            <a:r>
              <a:rPr lang="de-DE" altLang="en-US" sz="1200" dirty="0" err="1">
                <a:solidFill>
                  <a:srgbClr val="000000"/>
                </a:solidFill>
              </a:rPr>
              <a:t>of</a:t>
            </a:r>
            <a:r>
              <a:rPr lang="de-DE" altLang="en-US" sz="1200" dirty="0">
                <a:solidFill>
                  <a:srgbClr val="000000"/>
                </a:solidFill>
              </a:rPr>
              <a:t> </a:t>
            </a:r>
            <a:r>
              <a:rPr lang="de-DE" altLang="en-US" sz="1200" dirty="0" err="1">
                <a:solidFill>
                  <a:srgbClr val="000000"/>
                </a:solidFill>
              </a:rPr>
              <a:t>declarations</a:t>
            </a:r>
            <a:r>
              <a:rPr lang="en" altLang="en-US" sz="1200" dirty="0">
                <a:solidFill>
                  <a:srgbClr val="000000"/>
                </a:solidFill>
              </a:rPr>
              <a:t> by criteria such as submitter, </a:t>
            </a:r>
            <a:r>
              <a:rPr lang="de-DE" altLang="en-US" sz="1200" dirty="0">
                <a:solidFill>
                  <a:srgbClr val="000000"/>
                </a:solidFill>
              </a:rPr>
              <a:t>time </a:t>
            </a:r>
            <a:r>
              <a:rPr lang="de-DE" altLang="en-US" sz="1200" dirty="0" err="1">
                <a:solidFill>
                  <a:srgbClr val="000000"/>
                </a:solidFill>
              </a:rPr>
              <a:t>and</a:t>
            </a:r>
            <a:r>
              <a:rPr lang="de-DE" altLang="en-US" sz="1200" dirty="0">
                <a:solidFill>
                  <a:srgbClr val="000000"/>
                </a:solidFill>
              </a:rPr>
              <a:t> </a:t>
            </a:r>
            <a:r>
              <a:rPr lang="de-DE" altLang="en-US" sz="1200" dirty="0" err="1">
                <a:solidFill>
                  <a:srgbClr val="000000"/>
                </a:solidFill>
              </a:rPr>
              <a:t>date</a:t>
            </a:r>
            <a:r>
              <a:rPr lang="en" altLang="en-US" sz="1200" dirty="0">
                <a:solidFill>
                  <a:srgbClr val="000000"/>
                </a:solidFill>
              </a:rPr>
              <a:t> filed</a:t>
            </a:r>
            <a:r>
              <a:rPr lang="de-DE" altLang="en-US" sz="1200" dirty="0">
                <a:solidFill>
                  <a:srgbClr val="000000"/>
                </a:solidFill>
              </a:rPr>
              <a:t>, </a:t>
            </a:r>
            <a:r>
              <a:rPr lang="en" altLang="en-US" sz="1200" dirty="0">
                <a:solidFill>
                  <a:srgbClr val="000000"/>
                </a:solidFill>
              </a:rPr>
              <a:t>government agency </a:t>
            </a:r>
            <a:r>
              <a:rPr lang="de-DE" altLang="en-US" sz="1200" dirty="0">
                <a:solidFill>
                  <a:srgbClr val="000000"/>
                </a:solidFill>
              </a:rPr>
              <a:t>etc.;</a:t>
            </a:r>
          </a:p>
          <a:p>
            <a:pPr marL="628650" lvl="1" indent="-171450">
              <a:lnSpc>
                <a:spcPct val="110000"/>
              </a:lnSpc>
              <a:spcBef>
                <a:spcPts val="400"/>
              </a:spcBef>
              <a:buFont typeface="Arial" panose="020B0604020202020204" pitchFamily="34" charset="0"/>
              <a:buChar char="•"/>
              <a:defRPr/>
            </a:pPr>
            <a:r>
              <a:rPr lang="de-DE" altLang="en-US" sz="1200" dirty="0">
                <a:solidFill>
                  <a:srgbClr val="000000"/>
                </a:solidFill>
              </a:rPr>
              <a:t>Collection </a:t>
            </a:r>
            <a:r>
              <a:rPr lang="de-DE" altLang="en-US" sz="1200" dirty="0" err="1">
                <a:solidFill>
                  <a:srgbClr val="000000"/>
                </a:solidFill>
              </a:rPr>
              <a:t>of</a:t>
            </a:r>
            <a:r>
              <a:rPr lang="de-DE" altLang="en-US" sz="1200" dirty="0">
                <a:solidFill>
                  <a:srgbClr val="000000"/>
                </a:solidFill>
              </a:rPr>
              <a:t> </a:t>
            </a:r>
            <a:r>
              <a:rPr lang="de-DE" altLang="en-US" sz="1200" dirty="0" err="1">
                <a:solidFill>
                  <a:srgbClr val="000000"/>
                </a:solidFill>
              </a:rPr>
              <a:t>meta</a:t>
            </a:r>
            <a:r>
              <a:rPr lang="en" altLang="en-US" sz="1200" dirty="0">
                <a:solidFill>
                  <a:srgbClr val="000000"/>
                </a:solidFill>
              </a:rPr>
              <a:t>data</a:t>
            </a:r>
            <a:r>
              <a:rPr lang="de-DE" altLang="en-US" sz="1200" dirty="0">
                <a:solidFill>
                  <a:srgbClr val="000000"/>
                </a:solidFill>
              </a:rPr>
              <a:t> </a:t>
            </a:r>
            <a:r>
              <a:rPr lang="de-DE" altLang="en-US" sz="1200" dirty="0" err="1">
                <a:solidFill>
                  <a:srgbClr val="000000"/>
                </a:solidFill>
              </a:rPr>
              <a:t>for</a:t>
            </a:r>
            <a:r>
              <a:rPr lang="de-DE" altLang="en-US" sz="1200" dirty="0">
                <a:solidFill>
                  <a:srgbClr val="000000"/>
                </a:solidFill>
              </a:rPr>
              <a:t> </a:t>
            </a:r>
            <a:r>
              <a:rPr lang="de-DE" altLang="en-US" sz="1200" dirty="0" err="1">
                <a:solidFill>
                  <a:srgbClr val="000000"/>
                </a:solidFill>
              </a:rPr>
              <a:t>statistical</a:t>
            </a:r>
            <a:r>
              <a:rPr lang="de-DE" altLang="en-US" sz="1200" dirty="0">
                <a:solidFill>
                  <a:srgbClr val="000000"/>
                </a:solidFill>
              </a:rPr>
              <a:t> </a:t>
            </a:r>
            <a:r>
              <a:rPr lang="de-DE" altLang="en-US" sz="1200" dirty="0" err="1">
                <a:solidFill>
                  <a:srgbClr val="000000"/>
                </a:solidFill>
              </a:rPr>
              <a:t>analyses</a:t>
            </a:r>
            <a:r>
              <a:rPr lang="de-DE" altLang="en-US" sz="1200" dirty="0">
                <a:solidFill>
                  <a:srgbClr val="000000"/>
                </a:solidFill>
              </a:rPr>
              <a:t> on e.g. c</a:t>
            </a:r>
            <a:r>
              <a:rPr lang="en" altLang="en-US" sz="1200" dirty="0" err="1">
                <a:solidFill>
                  <a:srgbClr val="000000"/>
                </a:solidFill>
              </a:rPr>
              <a:t>ompliance</a:t>
            </a:r>
            <a:r>
              <a:rPr lang="en" altLang="en-US" sz="1200" dirty="0">
                <a:solidFill>
                  <a:srgbClr val="000000"/>
                </a:solidFill>
              </a:rPr>
              <a:t> rates, enforcement actions, results of audits </a:t>
            </a:r>
            <a:r>
              <a:rPr lang="de-DE" altLang="en-US" sz="1200" dirty="0">
                <a:solidFill>
                  <a:srgbClr val="000000"/>
                </a:solidFill>
              </a:rPr>
              <a:t>etc.;</a:t>
            </a:r>
          </a:p>
          <a:p>
            <a:pPr marL="628650" lvl="1" indent="-171450">
              <a:lnSpc>
                <a:spcPct val="110000"/>
              </a:lnSpc>
              <a:spcBef>
                <a:spcPts val="400"/>
              </a:spcBef>
              <a:buFont typeface="Arial" panose="020B0604020202020204" pitchFamily="34" charset="0"/>
              <a:buChar char="•"/>
              <a:defRPr/>
            </a:pPr>
            <a:r>
              <a:rPr lang="en" altLang="en-US" sz="1200" dirty="0" err="1">
                <a:solidFill>
                  <a:srgbClr val="000000"/>
                </a:solidFill>
              </a:rPr>
              <a:t>Remov</a:t>
            </a:r>
            <a:r>
              <a:rPr lang="de-DE" altLang="en-US" sz="1200" dirty="0">
                <a:solidFill>
                  <a:srgbClr val="000000"/>
                </a:solidFill>
              </a:rPr>
              <a:t>al </a:t>
            </a:r>
            <a:r>
              <a:rPr lang="de-DE" altLang="en-US" sz="1200" dirty="0" err="1">
                <a:solidFill>
                  <a:srgbClr val="000000"/>
                </a:solidFill>
              </a:rPr>
              <a:t>of</a:t>
            </a:r>
            <a:r>
              <a:rPr lang="en" altLang="en-US" sz="1200" dirty="0">
                <a:solidFill>
                  <a:srgbClr val="000000"/>
                </a:solidFill>
              </a:rPr>
              <a:t> technological barriers such as proprietary </a:t>
            </a:r>
            <a:r>
              <a:rPr lang="de-DE" altLang="en-US" sz="1200" dirty="0" err="1">
                <a:solidFill>
                  <a:srgbClr val="000000"/>
                </a:solidFill>
              </a:rPr>
              <a:t>software</a:t>
            </a:r>
            <a:r>
              <a:rPr lang="de-DE" altLang="en-US" sz="1200" dirty="0">
                <a:solidFill>
                  <a:srgbClr val="000000"/>
                </a:solidFill>
              </a:rPr>
              <a:t> </a:t>
            </a:r>
            <a:r>
              <a:rPr lang="de-DE" altLang="en-US" sz="1200" dirty="0" err="1">
                <a:solidFill>
                  <a:srgbClr val="000000"/>
                </a:solidFill>
              </a:rPr>
              <a:t>and</a:t>
            </a:r>
            <a:r>
              <a:rPr lang="de-DE" altLang="en-US" sz="1200" dirty="0">
                <a:solidFill>
                  <a:srgbClr val="000000"/>
                </a:solidFill>
              </a:rPr>
              <a:t> </a:t>
            </a:r>
            <a:r>
              <a:rPr lang="de-DE" altLang="en-US" sz="1200" dirty="0" err="1">
                <a:solidFill>
                  <a:srgbClr val="000000"/>
                </a:solidFill>
              </a:rPr>
              <a:t>of</a:t>
            </a:r>
            <a:r>
              <a:rPr lang="en" altLang="en-US" sz="1200" dirty="0">
                <a:solidFill>
                  <a:srgbClr val="000000"/>
                </a:solidFill>
              </a:rPr>
              <a:t> economic barriers such as access fee</a:t>
            </a:r>
            <a:r>
              <a:rPr lang="de-DE" altLang="en-US" sz="1200" dirty="0">
                <a:solidFill>
                  <a:srgbClr val="000000"/>
                </a:solidFill>
              </a:rPr>
              <a:t>s;</a:t>
            </a:r>
          </a:p>
          <a:p>
            <a:pPr marL="628650" lvl="1" indent="-171450">
              <a:lnSpc>
                <a:spcPct val="110000"/>
              </a:lnSpc>
              <a:spcBef>
                <a:spcPts val="400"/>
              </a:spcBef>
              <a:buFont typeface="Arial" panose="020B0604020202020204" pitchFamily="34" charset="0"/>
              <a:buChar char="•"/>
              <a:defRPr/>
            </a:pPr>
            <a:r>
              <a:rPr lang="de-DE" altLang="en-US" sz="1200" dirty="0">
                <a:solidFill>
                  <a:srgbClr val="000000"/>
                </a:solidFill>
              </a:rPr>
              <a:t>Managing electronic </a:t>
            </a:r>
            <a:r>
              <a:rPr lang="de-DE" altLang="en-US" sz="1200" dirty="0" err="1">
                <a:solidFill>
                  <a:srgbClr val="000000"/>
                </a:solidFill>
              </a:rPr>
              <a:t>authentication</a:t>
            </a:r>
            <a:r>
              <a:rPr lang="de-DE" altLang="en-US" sz="1200" dirty="0">
                <a:solidFill>
                  <a:srgbClr val="000000"/>
                </a:solidFill>
              </a:rPr>
              <a:t>, </a:t>
            </a:r>
            <a:r>
              <a:rPr lang="de-DE" altLang="en-US" sz="1200" dirty="0" err="1">
                <a:solidFill>
                  <a:srgbClr val="000000"/>
                </a:solidFill>
              </a:rPr>
              <a:t>identification</a:t>
            </a:r>
            <a:r>
              <a:rPr lang="de-DE" altLang="en-US" sz="1200" dirty="0">
                <a:solidFill>
                  <a:srgbClr val="000000"/>
                </a:solidFill>
              </a:rPr>
              <a:t>, </a:t>
            </a:r>
            <a:r>
              <a:rPr lang="de-DE" altLang="en-US" sz="1200" dirty="0" err="1">
                <a:solidFill>
                  <a:srgbClr val="000000"/>
                </a:solidFill>
              </a:rPr>
              <a:t>signature</a:t>
            </a:r>
            <a:r>
              <a:rPr lang="de-DE" altLang="en-US" sz="1200" dirty="0">
                <a:solidFill>
                  <a:srgbClr val="000000"/>
                </a:solidFill>
              </a:rPr>
              <a:t> etc.;</a:t>
            </a:r>
          </a:p>
          <a:p>
            <a:pPr marL="628650" lvl="1" indent="-171450">
              <a:lnSpc>
                <a:spcPct val="110000"/>
              </a:lnSpc>
              <a:spcBef>
                <a:spcPts val="400"/>
              </a:spcBef>
              <a:buFont typeface="Arial" panose="020B0604020202020204" pitchFamily="34" charset="0"/>
              <a:buChar char="•"/>
              <a:defRPr/>
            </a:pPr>
            <a:r>
              <a:rPr lang="de-DE" altLang="en-US" sz="1200" dirty="0">
                <a:solidFill>
                  <a:srgbClr val="000000"/>
                </a:solidFill>
              </a:rPr>
              <a:t>Electronic </a:t>
            </a:r>
            <a:r>
              <a:rPr lang="de-DE" altLang="en-US" sz="1200" dirty="0" err="1">
                <a:solidFill>
                  <a:srgbClr val="000000"/>
                </a:solidFill>
              </a:rPr>
              <a:t>archiving</a:t>
            </a:r>
            <a:r>
              <a:rPr lang="de-DE" altLang="en-US" sz="1200" dirty="0">
                <a:solidFill>
                  <a:srgbClr val="000000"/>
                </a:solidFill>
              </a:rPr>
              <a:t> </a:t>
            </a:r>
            <a:r>
              <a:rPr lang="de-DE" altLang="en-US" sz="1200" dirty="0" err="1">
                <a:solidFill>
                  <a:srgbClr val="000000"/>
                </a:solidFill>
              </a:rPr>
              <a:t>and</a:t>
            </a:r>
            <a:r>
              <a:rPr lang="de-DE" altLang="en-US" sz="1200" dirty="0">
                <a:solidFill>
                  <a:srgbClr val="000000"/>
                </a:solidFill>
              </a:rPr>
              <a:t> </a:t>
            </a:r>
            <a:r>
              <a:rPr lang="de-DE" altLang="en-US" sz="1200" dirty="0" err="1">
                <a:solidFill>
                  <a:srgbClr val="000000"/>
                </a:solidFill>
              </a:rPr>
              <a:t>publication</a:t>
            </a:r>
            <a:r>
              <a:rPr lang="de-DE" altLang="en-US" sz="1200" dirty="0">
                <a:solidFill>
                  <a:srgbClr val="000000"/>
                </a:solidFill>
              </a:rPr>
              <a:t> </a:t>
            </a:r>
            <a:r>
              <a:rPr lang="de-DE" altLang="en-US" sz="1200" dirty="0" err="1">
                <a:solidFill>
                  <a:srgbClr val="000000"/>
                </a:solidFill>
              </a:rPr>
              <a:t>of</a:t>
            </a:r>
            <a:r>
              <a:rPr lang="de-DE" altLang="en-US" sz="1200" dirty="0">
                <a:solidFill>
                  <a:srgbClr val="000000"/>
                </a:solidFill>
              </a:rPr>
              <a:t> </a:t>
            </a:r>
            <a:r>
              <a:rPr lang="de-DE" altLang="en-US" sz="1200" dirty="0" err="1">
                <a:solidFill>
                  <a:srgbClr val="000000"/>
                </a:solidFill>
              </a:rPr>
              <a:t>declaration</a:t>
            </a:r>
            <a:r>
              <a:rPr lang="de-DE" altLang="en-US" sz="1200" dirty="0">
                <a:solidFill>
                  <a:srgbClr val="000000"/>
                </a:solidFill>
              </a:rPr>
              <a:t> </a:t>
            </a:r>
            <a:r>
              <a:rPr lang="de-DE" altLang="en-US" sz="1200" dirty="0" err="1">
                <a:solidFill>
                  <a:srgbClr val="000000"/>
                </a:solidFill>
              </a:rPr>
              <a:t>information</a:t>
            </a:r>
            <a:r>
              <a:rPr lang="de-DE" altLang="en-US" sz="1200" dirty="0">
                <a:solidFill>
                  <a:srgbClr val="000000"/>
                </a:solidFill>
              </a:rPr>
              <a:t>;</a:t>
            </a:r>
          </a:p>
          <a:p>
            <a:pPr marL="628650" lvl="1" indent="-171450">
              <a:lnSpc>
                <a:spcPct val="110000"/>
              </a:lnSpc>
              <a:spcBef>
                <a:spcPts val="400"/>
              </a:spcBef>
              <a:buFont typeface="Arial" panose="020B0604020202020204" pitchFamily="34" charset="0"/>
              <a:buChar char="•"/>
              <a:defRPr/>
            </a:pPr>
            <a:r>
              <a:rPr lang="de-DE" altLang="en-US" sz="1200" dirty="0" err="1">
                <a:solidFill>
                  <a:srgbClr val="000000"/>
                </a:solidFill>
              </a:rPr>
              <a:t>Automatic</a:t>
            </a:r>
            <a:r>
              <a:rPr lang="de-DE" altLang="en-US" sz="1200" dirty="0">
                <a:solidFill>
                  <a:srgbClr val="000000"/>
                </a:solidFill>
              </a:rPr>
              <a:t> </a:t>
            </a:r>
            <a:r>
              <a:rPr lang="de-DE" altLang="en-US" sz="1200" dirty="0" err="1">
                <a:solidFill>
                  <a:srgbClr val="000000"/>
                </a:solidFill>
              </a:rPr>
              <a:t>alerts</a:t>
            </a:r>
            <a:r>
              <a:rPr lang="de-DE" altLang="en-US" sz="1200" dirty="0">
                <a:solidFill>
                  <a:srgbClr val="000000"/>
                </a:solidFill>
              </a:rPr>
              <a:t> on </a:t>
            </a:r>
            <a:r>
              <a:rPr lang="en" sz="1200" dirty="0"/>
              <a:t>missing, incomplete or erroneous entries</a:t>
            </a:r>
            <a:r>
              <a:rPr lang="de-DE" sz="1200" dirty="0"/>
              <a:t>.</a:t>
            </a:r>
            <a:endParaRPr lang="en" altLang="en-US" sz="1200" dirty="0">
              <a:solidFill>
                <a:srgbClr val="000000"/>
              </a:solidFill>
            </a:endParaRPr>
          </a:p>
          <a:p>
            <a:pPr marL="171450" indent="-171450">
              <a:lnSpc>
                <a:spcPct val="110000"/>
              </a:lnSpc>
              <a:spcBef>
                <a:spcPts val="400"/>
              </a:spcBef>
              <a:buFont typeface="Arial" panose="020B0604020202020204" pitchFamily="34" charset="0"/>
              <a:buChar char="•"/>
              <a:defRPr/>
            </a:pPr>
            <a:r>
              <a:rPr lang="en" altLang="en-US" sz="1200" b="0" dirty="0">
                <a:solidFill>
                  <a:srgbClr val="000000"/>
                </a:solidFill>
              </a:rPr>
              <a:t>Benefits:</a:t>
            </a:r>
            <a:endParaRPr lang="de-DE" altLang="en-US" sz="1200" b="0" dirty="0">
              <a:solidFill>
                <a:srgbClr val="000000"/>
              </a:solidFill>
            </a:endParaRPr>
          </a:p>
          <a:p>
            <a:pPr marL="628650" lvl="1" indent="-171450">
              <a:lnSpc>
                <a:spcPct val="110000"/>
              </a:lnSpc>
              <a:spcBef>
                <a:spcPts val="400"/>
              </a:spcBef>
              <a:buFont typeface="Arial" panose="020B0604020202020204" pitchFamily="34" charset="0"/>
              <a:buChar char="•"/>
              <a:defRPr/>
            </a:pPr>
            <a:r>
              <a:rPr lang="de-DE" altLang="en-US" sz="1200" b="0" dirty="0" err="1"/>
              <a:t>Reduce</a:t>
            </a:r>
            <a:r>
              <a:rPr lang="de-DE" altLang="en-US" sz="1200" b="0" dirty="0"/>
              <a:t> human </a:t>
            </a:r>
            <a:r>
              <a:rPr lang="de-DE" altLang="en-US" sz="1200" b="0" dirty="0" err="1"/>
              <a:t>error</a:t>
            </a:r>
            <a:r>
              <a:rPr lang="de-DE" altLang="en-US" sz="1200" b="0" dirty="0"/>
              <a:t> (</a:t>
            </a:r>
            <a:r>
              <a:rPr lang="de-DE" altLang="en-US" sz="1200" b="0" dirty="0" err="1"/>
              <a:t>with</a:t>
            </a:r>
            <a:r>
              <a:rPr lang="de-DE" altLang="en-US" sz="1200" b="0" dirty="0"/>
              <a:t> </a:t>
            </a:r>
            <a:r>
              <a:rPr lang="de-DE" altLang="en-US" sz="1200" b="0" dirty="0" err="1"/>
              <a:t>and</a:t>
            </a:r>
            <a:r>
              <a:rPr lang="de-DE" altLang="en-US" sz="1200" b="0" dirty="0"/>
              <a:t> </a:t>
            </a:r>
            <a:r>
              <a:rPr lang="de-DE" altLang="en-US" sz="1200" b="0" dirty="0" err="1"/>
              <a:t>without</a:t>
            </a:r>
            <a:r>
              <a:rPr lang="de-DE" altLang="en-US" sz="1200" b="0" dirty="0"/>
              <a:t> </a:t>
            </a:r>
            <a:r>
              <a:rPr lang="de-DE" altLang="en-US" sz="1200" b="0" dirty="0" err="1"/>
              <a:t>intent</a:t>
            </a:r>
            <a:r>
              <a:rPr lang="de-DE" altLang="en-US" sz="1200" b="0" dirty="0"/>
              <a:t>) in </a:t>
            </a:r>
            <a:r>
              <a:rPr lang="de-DE" altLang="en-US" sz="1200" b="0" dirty="0" err="1"/>
              <a:t>the</a:t>
            </a:r>
            <a:r>
              <a:rPr lang="de-DE" altLang="en-US" sz="1200" b="0" dirty="0"/>
              <a:t> </a:t>
            </a:r>
            <a:r>
              <a:rPr lang="de-DE" altLang="en-US" sz="1200" b="0" dirty="0" err="1"/>
              <a:t>submission</a:t>
            </a:r>
            <a:r>
              <a:rPr lang="de-DE" altLang="en-US" sz="1200" b="0" dirty="0"/>
              <a:t> </a:t>
            </a:r>
            <a:r>
              <a:rPr lang="de-DE" altLang="en-US" sz="1200" b="0" dirty="0" err="1"/>
              <a:t>process</a:t>
            </a:r>
            <a:r>
              <a:rPr lang="de-DE" altLang="en-US" sz="1200" b="0" dirty="0"/>
              <a:t>;</a:t>
            </a:r>
          </a:p>
          <a:p>
            <a:pPr marL="628650" lvl="1" indent="-171450">
              <a:lnSpc>
                <a:spcPct val="110000"/>
              </a:lnSpc>
              <a:spcBef>
                <a:spcPts val="400"/>
              </a:spcBef>
              <a:buFont typeface="Arial" panose="020B0604020202020204" pitchFamily="34" charset="0"/>
              <a:buChar char="•"/>
              <a:defRPr/>
            </a:pPr>
            <a:r>
              <a:rPr lang="de-DE" altLang="en-US" sz="1200" b="0" dirty="0" err="1"/>
              <a:t>Increase</a:t>
            </a:r>
            <a:r>
              <a:rPr lang="de-DE" altLang="en-US" sz="1200" b="0" dirty="0"/>
              <a:t> </a:t>
            </a:r>
            <a:r>
              <a:rPr lang="de-DE" altLang="en-US" sz="1200" b="0" dirty="0" err="1"/>
              <a:t>efficacy</a:t>
            </a:r>
            <a:r>
              <a:rPr lang="de-DE" altLang="en-US" sz="1200" b="0" dirty="0"/>
              <a:t> </a:t>
            </a:r>
            <a:r>
              <a:rPr lang="de-DE" altLang="en-US" sz="1200" b="0" dirty="0" err="1"/>
              <a:t>of</a:t>
            </a:r>
            <a:r>
              <a:rPr lang="de-DE" altLang="en-US" sz="1200" b="0" dirty="0"/>
              <a:t> </a:t>
            </a:r>
            <a:r>
              <a:rPr lang="de-DE" altLang="en-US" sz="1200" b="0" dirty="0" err="1"/>
              <a:t>the</a:t>
            </a:r>
            <a:r>
              <a:rPr lang="de-DE" altLang="en-US" sz="1200" b="0" dirty="0"/>
              <a:t> </a:t>
            </a:r>
            <a:r>
              <a:rPr lang="de-DE" altLang="en-US" sz="1200" b="0" dirty="0" err="1"/>
              <a:t>verification</a:t>
            </a:r>
            <a:r>
              <a:rPr lang="de-DE" altLang="en-US" sz="1200" b="0" dirty="0"/>
              <a:t> </a:t>
            </a:r>
            <a:r>
              <a:rPr lang="de-DE" altLang="en-US" sz="1200" b="0" dirty="0" err="1"/>
              <a:t>process</a:t>
            </a:r>
            <a:r>
              <a:rPr lang="de-DE" altLang="en-US" sz="1200" b="0" dirty="0"/>
              <a:t>;</a:t>
            </a:r>
          </a:p>
          <a:p>
            <a:pPr marL="628650" lvl="1" indent="-171450">
              <a:lnSpc>
                <a:spcPct val="110000"/>
              </a:lnSpc>
              <a:spcBef>
                <a:spcPts val="400"/>
              </a:spcBef>
              <a:buFont typeface="Arial" panose="020B0604020202020204" pitchFamily="34" charset="0"/>
              <a:buChar char="•"/>
              <a:defRPr/>
            </a:pPr>
            <a:r>
              <a:rPr lang="de-DE" altLang="en-US" sz="1200" b="0" dirty="0" err="1"/>
              <a:t>Facilitate</a:t>
            </a:r>
            <a:r>
              <a:rPr lang="de-DE" altLang="en-US" sz="1200" b="0" dirty="0"/>
              <a:t> </a:t>
            </a:r>
            <a:r>
              <a:rPr lang="de-DE" altLang="en-US" sz="1200" b="0" dirty="0" err="1"/>
              <a:t>public</a:t>
            </a:r>
            <a:r>
              <a:rPr lang="de-DE" altLang="en-US" sz="1200" b="0" dirty="0"/>
              <a:t> </a:t>
            </a:r>
            <a:r>
              <a:rPr lang="de-DE" altLang="en-US" sz="1200" b="0" dirty="0" err="1"/>
              <a:t>access</a:t>
            </a:r>
            <a:r>
              <a:rPr lang="de-DE" altLang="en-US" sz="1200" b="0" dirty="0"/>
              <a:t> </a:t>
            </a:r>
            <a:r>
              <a:rPr lang="de-DE" altLang="en-US" sz="1200" b="0" dirty="0" err="1"/>
              <a:t>to</a:t>
            </a:r>
            <a:r>
              <a:rPr lang="de-DE" altLang="en-US" sz="1200" b="0" dirty="0"/>
              <a:t> </a:t>
            </a:r>
            <a:r>
              <a:rPr lang="de-DE" altLang="en-US" sz="1200" b="0" dirty="0" err="1"/>
              <a:t>declaration</a:t>
            </a:r>
            <a:r>
              <a:rPr lang="de-DE" altLang="en-US" sz="1200" b="0" dirty="0"/>
              <a:t> </a:t>
            </a:r>
            <a:r>
              <a:rPr lang="de-DE" altLang="en-US" sz="1200" b="0" dirty="0" err="1"/>
              <a:t>info</a:t>
            </a:r>
            <a:r>
              <a:rPr lang="de-DE" altLang="en-US" sz="1200" b="0" dirty="0"/>
              <a:t> </a:t>
            </a:r>
            <a:r>
              <a:rPr lang="de-DE" altLang="en-US" sz="1200" b="0" dirty="0" err="1"/>
              <a:t>improving</a:t>
            </a:r>
            <a:r>
              <a:rPr lang="de-DE" altLang="en-US" sz="1200" b="0" dirty="0"/>
              <a:t> </a:t>
            </a:r>
            <a:r>
              <a:rPr lang="de-DE" altLang="en-US" sz="1200" b="0" dirty="0" err="1"/>
              <a:t>accountability</a:t>
            </a:r>
            <a:r>
              <a:rPr lang="de-DE" altLang="en-US" sz="1200" b="0" dirty="0"/>
              <a:t> </a:t>
            </a:r>
            <a:r>
              <a:rPr lang="de-DE" altLang="en-US" sz="1200" b="0" dirty="0" err="1"/>
              <a:t>of</a:t>
            </a:r>
            <a:r>
              <a:rPr lang="de-DE" altLang="en-US" sz="1200" b="0" dirty="0"/>
              <a:t> </a:t>
            </a:r>
            <a:r>
              <a:rPr lang="de-DE" altLang="en-US" sz="1200" b="0" dirty="0" err="1"/>
              <a:t>public</a:t>
            </a:r>
            <a:r>
              <a:rPr lang="de-DE" altLang="en-US" sz="1200" b="0" dirty="0"/>
              <a:t> </a:t>
            </a:r>
            <a:r>
              <a:rPr lang="de-DE" altLang="en-US" sz="1200" b="0" dirty="0" err="1"/>
              <a:t>servants</a:t>
            </a:r>
            <a:r>
              <a:rPr lang="de-DE" altLang="en-US" sz="1200" b="0" dirty="0"/>
              <a:t> (Open </a:t>
            </a:r>
            <a:r>
              <a:rPr lang="de-DE" altLang="en-US" sz="1200" b="0" dirty="0" err="1"/>
              <a:t>Government</a:t>
            </a:r>
            <a:r>
              <a:rPr lang="de-DE" altLang="en-US" sz="1200" b="0" dirty="0"/>
              <a:t> </a:t>
            </a:r>
            <a:r>
              <a:rPr lang="de-DE" altLang="en-US" sz="1200" b="0" dirty="0" err="1"/>
              <a:t>Partnership</a:t>
            </a:r>
            <a:r>
              <a:rPr lang="de-DE" altLang="en-US" sz="1200" b="0" dirty="0"/>
              <a:t> 2014: 15-18; </a:t>
            </a:r>
            <a:r>
              <a:rPr lang="de-DE" sz="1200" b="0" dirty="0" err="1"/>
              <a:t>Chêne</a:t>
            </a:r>
            <a:r>
              <a:rPr lang="de-DE" sz="1200" b="0" dirty="0"/>
              <a:t> et al. 2015: 2).</a:t>
            </a:r>
            <a:endParaRPr lang="en-US" altLang="en-US" sz="1200" b="0" dirty="0"/>
          </a:p>
          <a:p>
            <a:endParaRPr lang="it-CH" altLang="de-DE" dirty="0"/>
          </a:p>
          <a:p>
            <a:r>
              <a:rPr lang="de-DE" sz="1200" b="1" dirty="0" err="1"/>
              <a:t>Sources</a:t>
            </a:r>
            <a:r>
              <a:rPr lang="de-DE" sz="1200" b="1"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t>Chêne</a:t>
            </a:r>
            <a:r>
              <a:rPr lang="de-DE" sz="1200" dirty="0"/>
              <a:t>, M., </a:t>
            </a:r>
            <a:r>
              <a:rPr lang="de-DE" sz="1200" dirty="0" err="1"/>
              <a:t>Messick</a:t>
            </a:r>
            <a:r>
              <a:rPr lang="de-DE" sz="1200" dirty="0"/>
              <a:t>, R., </a:t>
            </a:r>
            <a:r>
              <a:rPr lang="de-DE" sz="1200" dirty="0" err="1"/>
              <a:t>Mulukutla</a:t>
            </a:r>
            <a:r>
              <a:rPr lang="de-DE" sz="1200" dirty="0"/>
              <a:t>, H. &amp; Hoppe, T. (September 2015). The </a:t>
            </a:r>
            <a:r>
              <a:rPr lang="de-DE" sz="1200" dirty="0" err="1"/>
              <a:t>use</a:t>
            </a:r>
            <a:r>
              <a:rPr lang="de-DE" sz="1200" dirty="0"/>
              <a:t> </a:t>
            </a:r>
            <a:r>
              <a:rPr lang="de-DE" sz="1200" dirty="0" err="1"/>
              <a:t>of</a:t>
            </a:r>
            <a:r>
              <a:rPr lang="de-DE" sz="1200" dirty="0"/>
              <a:t> </a:t>
            </a:r>
            <a:r>
              <a:rPr lang="de-DE" sz="1200" dirty="0" err="1"/>
              <a:t>technology</a:t>
            </a:r>
            <a:r>
              <a:rPr lang="de-DE" sz="1200" dirty="0"/>
              <a:t> </a:t>
            </a:r>
            <a:r>
              <a:rPr lang="de-DE" sz="1200" dirty="0" err="1"/>
              <a:t>for</a:t>
            </a:r>
            <a:r>
              <a:rPr lang="de-DE" sz="1200" dirty="0"/>
              <a:t> </a:t>
            </a:r>
            <a:r>
              <a:rPr lang="de-DE" sz="1200" dirty="0" err="1"/>
              <a:t>managing</a:t>
            </a:r>
            <a:r>
              <a:rPr lang="de-DE" sz="1200" dirty="0"/>
              <a:t> </a:t>
            </a:r>
            <a:r>
              <a:rPr lang="de-DE" sz="1200" dirty="0" err="1"/>
              <a:t>income</a:t>
            </a:r>
            <a:r>
              <a:rPr lang="de-DE" sz="1200" dirty="0"/>
              <a:t> </a:t>
            </a:r>
            <a:r>
              <a:rPr lang="de-DE" sz="1200" dirty="0" err="1"/>
              <a:t>and</a:t>
            </a:r>
            <a:r>
              <a:rPr lang="de-DE" sz="1200" dirty="0"/>
              <a:t> </a:t>
            </a:r>
            <a:r>
              <a:rPr lang="de-DE" sz="1200" dirty="0" err="1"/>
              <a:t>asset</a:t>
            </a:r>
            <a:r>
              <a:rPr lang="de-DE" sz="1200" dirty="0"/>
              <a:t> </a:t>
            </a:r>
            <a:r>
              <a:rPr lang="de-DE" sz="1200" dirty="0" err="1"/>
              <a:t>declarations</a:t>
            </a:r>
            <a:r>
              <a:rPr lang="de-DE" sz="1200" dirty="0"/>
              <a:t>. U4 Expert </a:t>
            </a:r>
            <a:r>
              <a:rPr lang="de-DE" sz="1200" dirty="0" err="1"/>
              <a:t>Answer</a:t>
            </a:r>
            <a:r>
              <a:rPr lang="de-DE" sz="1200" dirty="0"/>
              <a:t>.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https://www.u4.no/publications/the-use-of-technology-for-managing-income-and-asset-declarations.pdf</a:t>
            </a:r>
            <a:r>
              <a:rPr lang="de-DE" sz="1200" dirty="0"/>
              <a:t> (last </a:t>
            </a:r>
            <a:r>
              <a:rPr lang="de-DE" sz="1200" dirty="0" err="1"/>
              <a:t>accessed</a:t>
            </a:r>
            <a:r>
              <a:rPr lang="de-DE" sz="1200" dirty="0"/>
              <a:t> on April 7,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Martini, M. (</a:t>
            </a:r>
            <a:r>
              <a:rPr lang="de-DE" sz="1200" dirty="0" err="1"/>
              <a:t>July</a:t>
            </a:r>
            <a:r>
              <a:rPr lang="de-DE" sz="1200" dirty="0"/>
              <a:t> 2013). </a:t>
            </a:r>
            <a:r>
              <a:rPr lang="de-DE" sz="1200" dirty="0" err="1"/>
              <a:t>Declaration</a:t>
            </a:r>
            <a:r>
              <a:rPr lang="de-DE" sz="1200" dirty="0"/>
              <a:t> </a:t>
            </a:r>
            <a:r>
              <a:rPr lang="de-DE" sz="1200" dirty="0" err="1"/>
              <a:t>of</a:t>
            </a:r>
            <a:r>
              <a:rPr lang="de-DE" sz="1200" dirty="0"/>
              <a:t> </a:t>
            </a:r>
            <a:r>
              <a:rPr lang="de-DE" sz="1200" dirty="0" err="1"/>
              <a:t>Interests</a:t>
            </a:r>
            <a:r>
              <a:rPr lang="de-DE" sz="1200" dirty="0"/>
              <a:t>, Assets </a:t>
            </a:r>
            <a:r>
              <a:rPr lang="de-DE" sz="1200" dirty="0" err="1"/>
              <a:t>and</a:t>
            </a:r>
            <a:r>
              <a:rPr lang="de-DE" sz="1200" dirty="0"/>
              <a:t> </a:t>
            </a:r>
            <a:r>
              <a:rPr lang="de-DE" sz="1200" dirty="0" err="1"/>
              <a:t>Liabilities</a:t>
            </a:r>
            <a:r>
              <a:rPr lang="de-DE" sz="1200" dirty="0"/>
              <a:t>: </a:t>
            </a:r>
            <a:r>
              <a:rPr lang="de-DE" sz="1200" dirty="0" err="1"/>
              <a:t>Oversight</a:t>
            </a:r>
            <a:r>
              <a:rPr lang="de-DE" sz="1200" dirty="0"/>
              <a:t> </a:t>
            </a:r>
            <a:r>
              <a:rPr lang="de-DE" sz="1200" dirty="0" err="1"/>
              <a:t>mechnaisms</a:t>
            </a:r>
            <a:r>
              <a:rPr lang="de-DE" sz="1200" dirty="0"/>
              <a:t>, </a:t>
            </a:r>
            <a:r>
              <a:rPr lang="de-DE" sz="1200" dirty="0" err="1"/>
              <a:t>Disclosure</a:t>
            </a:r>
            <a:r>
              <a:rPr lang="de-DE" sz="1200" dirty="0"/>
              <a:t> </a:t>
            </a:r>
            <a:r>
              <a:rPr lang="de-DE" sz="1200" dirty="0" err="1"/>
              <a:t>policy</a:t>
            </a:r>
            <a:r>
              <a:rPr lang="de-DE" sz="1200" dirty="0"/>
              <a:t> </a:t>
            </a:r>
            <a:r>
              <a:rPr lang="de-DE" sz="1200" dirty="0" err="1"/>
              <a:t>and</a:t>
            </a:r>
            <a:r>
              <a:rPr lang="de-DE" sz="1200" dirty="0"/>
              <a:t> </a:t>
            </a:r>
            <a:r>
              <a:rPr lang="de-DE" sz="1200" dirty="0" err="1"/>
              <a:t>sanctions</a:t>
            </a:r>
            <a:r>
              <a:rPr lang="de-DE" sz="1200" dirty="0"/>
              <a:t>. Anti-</a:t>
            </a:r>
            <a:r>
              <a:rPr lang="de-DE" sz="1200" dirty="0" err="1"/>
              <a:t>corruption</a:t>
            </a:r>
            <a:r>
              <a:rPr lang="de-DE" sz="1200" dirty="0"/>
              <a:t> Helpdesk.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4"/>
              </a:rPr>
              <a:t>https://www.transparency.org/files/content/corruptionqas/Declaration__of__interests__assets__and__liabilities.pdf</a:t>
            </a:r>
            <a:r>
              <a:rPr lang="de-DE" sz="1200" dirty="0"/>
              <a:t> (last </a:t>
            </a:r>
            <a:r>
              <a:rPr lang="de-DE" sz="1200" dirty="0" err="1"/>
              <a:t>accessed</a:t>
            </a:r>
            <a:r>
              <a:rPr lang="de-DE" sz="1200" dirty="0"/>
              <a:t> on April 7, 2020).</a:t>
            </a:r>
          </a:p>
          <a:p>
            <a:pPr marL="171450" indent="-171450">
              <a:buFont typeface="Arial" panose="020B0604020202020204" pitchFamily="34" charset="0"/>
              <a:buChar char="•"/>
            </a:pPr>
            <a:r>
              <a:rPr lang="de-DE" sz="1200" dirty="0"/>
              <a:t>Open </a:t>
            </a:r>
            <a:r>
              <a:rPr lang="de-DE" sz="1200" dirty="0" err="1"/>
              <a:t>Government</a:t>
            </a:r>
            <a:r>
              <a:rPr lang="de-DE" sz="1200" dirty="0"/>
              <a:t> </a:t>
            </a:r>
            <a:r>
              <a:rPr lang="de-DE" sz="1200" dirty="0" err="1"/>
              <a:t>Partnership</a:t>
            </a:r>
            <a:r>
              <a:rPr lang="de-DE" sz="1200" dirty="0"/>
              <a:t> (November 2014). Open </a:t>
            </a:r>
            <a:r>
              <a:rPr lang="de-DE" sz="1200" dirty="0" err="1"/>
              <a:t>Government</a:t>
            </a:r>
            <a:r>
              <a:rPr lang="de-DE" sz="1200" dirty="0"/>
              <a:t> Guide. Cross </a:t>
            </a:r>
            <a:r>
              <a:rPr lang="de-DE" sz="1200" dirty="0" err="1"/>
              <a:t>Cutting</a:t>
            </a:r>
            <a:r>
              <a:rPr lang="de-DE" sz="1200" dirty="0"/>
              <a:t> Topics. </a:t>
            </a:r>
            <a:r>
              <a:rPr lang="de-DE" sz="1200" dirty="0" err="1"/>
              <a:t>Customised</a:t>
            </a:r>
            <a:r>
              <a:rPr lang="de-DE" sz="1200" dirty="0"/>
              <a:t> Report. Assets </a:t>
            </a:r>
            <a:r>
              <a:rPr lang="de-DE" sz="1200" dirty="0" err="1"/>
              <a:t>disclosure</a:t>
            </a:r>
            <a:r>
              <a:rPr lang="de-DE" sz="1200" dirty="0"/>
              <a:t> </a:t>
            </a:r>
            <a:r>
              <a:rPr lang="de-DE" sz="1200" dirty="0" err="1"/>
              <a:t>and</a:t>
            </a:r>
            <a:r>
              <a:rPr lang="de-DE" sz="1200" dirty="0"/>
              <a:t> </a:t>
            </a:r>
            <a:r>
              <a:rPr lang="de-DE" sz="1200" dirty="0" err="1"/>
              <a:t>conflicts</a:t>
            </a:r>
            <a:r>
              <a:rPr lang="de-DE" sz="1200" dirty="0"/>
              <a:t> </a:t>
            </a:r>
            <a:r>
              <a:rPr lang="de-DE" sz="1200" dirty="0" err="1"/>
              <a:t>of</a:t>
            </a:r>
            <a:r>
              <a:rPr lang="de-DE" sz="1200" dirty="0"/>
              <a:t> </a:t>
            </a:r>
            <a:r>
              <a:rPr lang="de-DE" sz="1200" dirty="0" err="1"/>
              <a:t>interests</a:t>
            </a:r>
            <a:r>
              <a:rPr lang="de-DE" sz="1200" dirty="0"/>
              <a:t> (</a:t>
            </a:r>
            <a:r>
              <a:rPr lang="de-DE" sz="1200" dirty="0" err="1"/>
              <a:t>authored</a:t>
            </a:r>
            <a:r>
              <a:rPr lang="de-DE" sz="1200" dirty="0"/>
              <a:t> </a:t>
            </a:r>
            <a:r>
              <a:rPr lang="de-DE" sz="1200" dirty="0" err="1"/>
              <a:t>by</a:t>
            </a:r>
            <a:r>
              <a:rPr lang="de-DE" sz="1200" dirty="0"/>
              <a:t> Global </a:t>
            </a:r>
            <a:r>
              <a:rPr lang="de-DE" sz="1200" dirty="0" err="1"/>
              <a:t>Integrity</a:t>
            </a:r>
            <a:r>
              <a:rPr lang="de-DE" sz="1200" dirty="0"/>
              <a:t> in </a:t>
            </a:r>
            <a:r>
              <a:rPr lang="de-DE" sz="1200" dirty="0" err="1"/>
              <a:t>lead</a:t>
            </a:r>
            <a:r>
              <a:rPr lang="de-DE" sz="1200" dirty="0"/>
              <a:t>). </a:t>
            </a:r>
            <a:r>
              <a:rPr lang="de-DE" sz="1200" dirty="0" err="1"/>
              <a:t>Retrieved</a:t>
            </a:r>
            <a:r>
              <a:rPr lang="de-DE" sz="1200" dirty="0"/>
              <a:t> </a:t>
            </a:r>
            <a:r>
              <a:rPr lang="de-DE" sz="1200" dirty="0" err="1"/>
              <a:t>from</a:t>
            </a:r>
            <a:r>
              <a:rPr lang="de-DE" sz="1200" dirty="0"/>
              <a:t> </a:t>
            </a:r>
            <a:r>
              <a:rPr lang="de-DE" sz="1200" dirty="0">
                <a:hlinkClick r:id="rId5"/>
              </a:rPr>
              <a:t>https://www.opengovpartnership.org/wp-content/uploads/2019/06/open-gov-guide_summary_cross-cutting-topics.pdf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161232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Challenges</a:t>
            </a:r>
            <a:r>
              <a:rPr lang="de-DE" sz="1200" b="1" dirty="0"/>
              <a:t> </a:t>
            </a:r>
            <a:r>
              <a:rPr lang="de-DE" sz="1200" b="1" dirty="0" err="1"/>
              <a:t>and</a:t>
            </a:r>
            <a:r>
              <a:rPr lang="de-DE" sz="1200" b="1" dirty="0"/>
              <a:t> </a:t>
            </a:r>
            <a:r>
              <a:rPr lang="de-DE" sz="1200" b="1" dirty="0" err="1"/>
              <a:t>lessons</a:t>
            </a:r>
            <a:r>
              <a:rPr lang="de-DE" sz="1200" b="1" dirty="0"/>
              <a:t> </a:t>
            </a:r>
            <a:r>
              <a:rPr lang="de-DE" sz="1200" b="1" dirty="0" err="1"/>
              <a:t>learned</a:t>
            </a:r>
            <a:r>
              <a:rPr lang="de-DE" sz="1200" b="1" dirty="0"/>
              <a:t>:</a:t>
            </a:r>
          </a:p>
          <a:p>
            <a:endParaRPr lang="de-DE" sz="1200" b="1" u="sng" dirty="0"/>
          </a:p>
          <a:p>
            <a:r>
              <a:rPr lang="de-DE" sz="1200" b="1" u="none" dirty="0" err="1"/>
              <a:t>Challenges</a:t>
            </a:r>
            <a:r>
              <a:rPr lang="de-DE" sz="1200" b="1" u="none" dirty="0"/>
              <a:t>:</a:t>
            </a:r>
          </a:p>
          <a:p>
            <a:pPr marL="171450" indent="-171450">
              <a:buFont typeface="Arial" panose="020B0604020202020204" pitchFamily="34" charset="0"/>
              <a:buChar char="•"/>
            </a:pPr>
            <a:r>
              <a:rPr lang="de-DE" b="1" u="none" dirty="0"/>
              <a:t>Data </a:t>
            </a:r>
            <a:r>
              <a:rPr lang="de-DE" b="1" u="none" dirty="0" err="1"/>
              <a:t>protection</a:t>
            </a:r>
            <a:r>
              <a:rPr lang="de-DE" b="1" u="none" dirty="0"/>
              <a:t> </a:t>
            </a:r>
            <a:r>
              <a:rPr lang="de-DE" b="1" u="none" dirty="0" err="1"/>
              <a:t>and</a:t>
            </a:r>
            <a:r>
              <a:rPr lang="de-DE" b="1" u="none" dirty="0"/>
              <a:t> </a:t>
            </a:r>
            <a:r>
              <a:rPr lang="de-DE" b="1" u="none" dirty="0" err="1"/>
              <a:t>privacy</a:t>
            </a:r>
            <a:r>
              <a:rPr lang="de-DE" b="1" u="none" dirty="0"/>
              <a:t> </a:t>
            </a:r>
            <a:r>
              <a:rPr lang="de-DE" b="1" u="none" dirty="0" err="1"/>
              <a:t>issues</a:t>
            </a:r>
            <a:r>
              <a:rPr lang="de-DE" b="1" u="none" dirty="0"/>
              <a:t>: </a:t>
            </a:r>
            <a:r>
              <a:rPr lang="de-DE" dirty="0" err="1"/>
              <a:t>While</a:t>
            </a:r>
            <a:r>
              <a:rPr lang="de-DE" dirty="0"/>
              <a:t> </a:t>
            </a:r>
            <a:r>
              <a:rPr lang="de-DE" dirty="0" err="1"/>
              <a:t>there</a:t>
            </a:r>
            <a:r>
              <a:rPr lang="de-DE" dirty="0"/>
              <a:t> </a:t>
            </a:r>
            <a:r>
              <a:rPr lang="de-DE" dirty="0" err="1"/>
              <a:t>is</a:t>
            </a:r>
            <a:r>
              <a:rPr lang="de-DE" dirty="0"/>
              <a:t> a global </a:t>
            </a:r>
            <a:r>
              <a:rPr lang="de-DE" dirty="0" err="1"/>
              <a:t>trend</a:t>
            </a:r>
            <a:r>
              <a:rPr lang="de-DE" dirty="0"/>
              <a:t> </a:t>
            </a:r>
            <a:r>
              <a:rPr lang="de-DE" dirty="0" err="1"/>
              <a:t>towards</a:t>
            </a:r>
            <a:r>
              <a:rPr lang="de-DE" dirty="0"/>
              <a:t> </a:t>
            </a:r>
            <a:r>
              <a:rPr lang="de-DE" dirty="0" err="1"/>
              <a:t>greater</a:t>
            </a:r>
            <a:r>
              <a:rPr lang="de-DE" dirty="0"/>
              <a:t> </a:t>
            </a:r>
            <a:r>
              <a:rPr lang="de-DE" dirty="0" err="1"/>
              <a:t>disclosure</a:t>
            </a:r>
            <a:r>
              <a:rPr lang="de-DE" dirty="0"/>
              <a:t>, </a:t>
            </a:r>
            <a:r>
              <a:rPr lang="de-DE" dirty="0" err="1"/>
              <a:t>striking</a:t>
            </a:r>
            <a:r>
              <a:rPr lang="de-DE" dirty="0"/>
              <a:t> </a:t>
            </a:r>
            <a:r>
              <a:rPr lang="de-DE" dirty="0" err="1"/>
              <a:t>the</a:t>
            </a:r>
            <a:r>
              <a:rPr lang="de-DE" dirty="0"/>
              <a:t> </a:t>
            </a:r>
            <a:r>
              <a:rPr lang="de-DE" dirty="0" err="1"/>
              <a:t>right</a:t>
            </a:r>
            <a:r>
              <a:rPr lang="de-DE" dirty="0"/>
              <a:t> </a:t>
            </a:r>
            <a:r>
              <a:rPr lang="de-DE" dirty="0" err="1"/>
              <a:t>balance</a:t>
            </a:r>
            <a:r>
              <a:rPr lang="de-DE" dirty="0"/>
              <a:t> </a:t>
            </a:r>
            <a:r>
              <a:rPr lang="de-DE" dirty="0" err="1"/>
              <a:t>between</a:t>
            </a:r>
            <a:r>
              <a:rPr lang="de-DE" dirty="0"/>
              <a:t> </a:t>
            </a:r>
            <a:r>
              <a:rPr lang="de-DE" i="0" dirty="0" err="1"/>
              <a:t>public</a:t>
            </a:r>
            <a:r>
              <a:rPr lang="de-DE" i="0" dirty="0"/>
              <a:t> </a:t>
            </a:r>
            <a:r>
              <a:rPr lang="de-DE" i="0" dirty="0" err="1"/>
              <a:t>disclosure</a:t>
            </a:r>
            <a:r>
              <a:rPr lang="de-DE" i="0" dirty="0"/>
              <a:t> </a:t>
            </a:r>
            <a:r>
              <a:rPr lang="de-DE" i="0" dirty="0" err="1"/>
              <a:t>and</a:t>
            </a:r>
            <a:r>
              <a:rPr lang="de-DE" i="0" dirty="0"/>
              <a:t> </a:t>
            </a:r>
            <a:r>
              <a:rPr lang="de-DE" i="0" dirty="0" err="1"/>
              <a:t>protection</a:t>
            </a:r>
            <a:r>
              <a:rPr lang="de-DE" i="0" dirty="0"/>
              <a:t> </a:t>
            </a:r>
            <a:r>
              <a:rPr lang="de-DE" i="0" dirty="0" err="1"/>
              <a:t>of</a:t>
            </a:r>
            <a:r>
              <a:rPr lang="de-DE" i="0" dirty="0"/>
              <a:t> </a:t>
            </a:r>
            <a:r>
              <a:rPr lang="de-DE" i="0" dirty="0" err="1"/>
              <a:t>privacy</a:t>
            </a:r>
            <a:r>
              <a:rPr lang="de-DE" i="0" dirty="0"/>
              <a:t> </a:t>
            </a:r>
            <a:r>
              <a:rPr lang="de-DE" dirty="0" err="1"/>
              <a:t>remains</a:t>
            </a:r>
            <a:r>
              <a:rPr lang="de-DE" dirty="0"/>
              <a:t> a </a:t>
            </a:r>
            <a:r>
              <a:rPr lang="de-DE" dirty="0" err="1"/>
              <a:t>subject</a:t>
            </a:r>
            <a:r>
              <a:rPr lang="de-DE" dirty="0"/>
              <a:t> </a:t>
            </a:r>
            <a:r>
              <a:rPr lang="de-DE" dirty="0" err="1"/>
              <a:t>of</a:t>
            </a:r>
            <a:r>
              <a:rPr lang="de-DE" dirty="0"/>
              <a:t> </a:t>
            </a:r>
            <a:r>
              <a:rPr lang="de-DE" dirty="0" err="1"/>
              <a:t>debate</a:t>
            </a:r>
            <a:r>
              <a:rPr lang="de-DE" dirty="0"/>
              <a:t>. In </a:t>
            </a:r>
            <a:r>
              <a:rPr lang="de-DE" dirty="0" err="1"/>
              <a:t>many</a:t>
            </a:r>
            <a:r>
              <a:rPr lang="de-DE" dirty="0"/>
              <a:t> </a:t>
            </a:r>
            <a:r>
              <a:rPr lang="de-DE" dirty="0" err="1"/>
              <a:t>of</a:t>
            </a:r>
            <a:r>
              <a:rPr lang="de-DE" dirty="0"/>
              <a:t> </a:t>
            </a:r>
            <a:r>
              <a:rPr lang="de-DE" dirty="0" err="1"/>
              <a:t>these</a:t>
            </a:r>
            <a:r>
              <a:rPr lang="de-DE" dirty="0"/>
              <a:t> </a:t>
            </a:r>
            <a:r>
              <a:rPr lang="de-DE" dirty="0" err="1"/>
              <a:t>cases</a:t>
            </a:r>
            <a:r>
              <a:rPr lang="de-DE" dirty="0"/>
              <a:t> personal </a:t>
            </a:r>
            <a:r>
              <a:rPr lang="de-DE" dirty="0" err="1"/>
              <a:t>data</a:t>
            </a:r>
            <a:r>
              <a:rPr lang="de-DE" dirty="0"/>
              <a:t> </a:t>
            </a:r>
            <a:r>
              <a:rPr lang="de-DE" dirty="0" err="1"/>
              <a:t>protection</a:t>
            </a:r>
            <a:r>
              <a:rPr lang="de-DE" dirty="0"/>
              <a:t> </a:t>
            </a:r>
            <a:r>
              <a:rPr lang="de-DE" dirty="0" err="1"/>
              <a:t>laws</a:t>
            </a:r>
            <a:r>
              <a:rPr lang="de-DE" dirty="0"/>
              <a:t> </a:t>
            </a:r>
            <a:r>
              <a:rPr lang="de-DE" dirty="0" err="1"/>
              <a:t>determine</a:t>
            </a:r>
            <a:r>
              <a:rPr lang="de-DE" dirty="0"/>
              <a:t> </a:t>
            </a:r>
            <a:r>
              <a:rPr lang="de-DE" dirty="0" err="1"/>
              <a:t>the</a:t>
            </a:r>
            <a:r>
              <a:rPr lang="de-DE" dirty="0"/>
              <a:t> </a:t>
            </a:r>
            <a:r>
              <a:rPr lang="de-DE" dirty="0" err="1"/>
              <a:t>limits</a:t>
            </a:r>
            <a:r>
              <a:rPr lang="de-DE" dirty="0"/>
              <a:t> </a:t>
            </a:r>
            <a:r>
              <a:rPr lang="de-DE" dirty="0" err="1"/>
              <a:t>of</a:t>
            </a:r>
            <a:r>
              <a:rPr lang="de-DE" dirty="0"/>
              <a:t> </a:t>
            </a:r>
            <a:r>
              <a:rPr lang="de-DE" dirty="0" err="1"/>
              <a:t>public</a:t>
            </a:r>
            <a:r>
              <a:rPr lang="de-DE" dirty="0"/>
              <a:t> </a:t>
            </a:r>
            <a:r>
              <a:rPr lang="de-DE" dirty="0" err="1"/>
              <a:t>disclosure</a:t>
            </a:r>
            <a:r>
              <a:rPr lang="de-DE" dirty="0"/>
              <a:t>. </a:t>
            </a:r>
            <a:r>
              <a:rPr lang="de-DE" dirty="0" err="1"/>
              <a:t>Although</a:t>
            </a:r>
            <a:r>
              <a:rPr lang="de-DE" dirty="0"/>
              <a:t> </a:t>
            </a:r>
            <a:r>
              <a:rPr lang="de-DE" dirty="0" err="1"/>
              <a:t>privacy</a:t>
            </a:r>
            <a:r>
              <a:rPr lang="de-DE" dirty="0"/>
              <a:t> </a:t>
            </a:r>
            <a:r>
              <a:rPr lang="de-DE" dirty="0" err="1"/>
              <a:t>concerns</a:t>
            </a:r>
            <a:r>
              <a:rPr lang="de-DE" dirty="0"/>
              <a:t> </a:t>
            </a:r>
            <a:r>
              <a:rPr lang="de-DE" dirty="0" err="1"/>
              <a:t>can</a:t>
            </a:r>
            <a:r>
              <a:rPr lang="de-DE" dirty="0"/>
              <a:t> </a:t>
            </a:r>
            <a:r>
              <a:rPr lang="de-DE" dirty="0" err="1"/>
              <a:t>constitute</a:t>
            </a:r>
            <a:r>
              <a:rPr lang="de-DE" dirty="0"/>
              <a:t> </a:t>
            </a:r>
            <a:r>
              <a:rPr lang="de-DE" dirty="0" err="1"/>
              <a:t>grounds</a:t>
            </a:r>
            <a:r>
              <a:rPr lang="de-DE" dirty="0"/>
              <a:t> </a:t>
            </a:r>
            <a:r>
              <a:rPr lang="de-DE" dirty="0" err="1"/>
              <a:t>for</a:t>
            </a:r>
            <a:r>
              <a:rPr lang="de-DE" dirty="0"/>
              <a:t> </a:t>
            </a:r>
            <a:r>
              <a:rPr lang="de-DE" dirty="0" err="1"/>
              <a:t>denying</a:t>
            </a:r>
            <a:r>
              <a:rPr lang="de-DE" dirty="0"/>
              <a:t> all private </a:t>
            </a:r>
            <a:r>
              <a:rPr lang="de-DE" dirty="0" err="1"/>
              <a:t>information</a:t>
            </a:r>
            <a:r>
              <a:rPr lang="de-DE" dirty="0"/>
              <a:t> </a:t>
            </a:r>
            <a:r>
              <a:rPr lang="de-DE" dirty="0" err="1"/>
              <a:t>to</a:t>
            </a:r>
            <a:r>
              <a:rPr lang="de-DE" dirty="0"/>
              <a:t> </a:t>
            </a:r>
            <a:r>
              <a:rPr lang="de-DE" dirty="0" err="1"/>
              <a:t>the</a:t>
            </a:r>
            <a:r>
              <a:rPr lang="de-DE" dirty="0"/>
              <a:t> immediate </a:t>
            </a:r>
            <a:r>
              <a:rPr lang="de-DE" dirty="0" err="1"/>
              <a:t>superiors</a:t>
            </a:r>
            <a:r>
              <a:rPr lang="de-DE" dirty="0"/>
              <a:t> </a:t>
            </a:r>
            <a:r>
              <a:rPr lang="de-DE" dirty="0" err="1"/>
              <a:t>of</a:t>
            </a:r>
            <a:r>
              <a:rPr lang="de-DE" dirty="0"/>
              <a:t> </a:t>
            </a:r>
            <a:r>
              <a:rPr lang="de-DE" dirty="0" err="1"/>
              <a:t>public</a:t>
            </a:r>
            <a:r>
              <a:rPr lang="de-DE" dirty="0"/>
              <a:t> </a:t>
            </a:r>
            <a:r>
              <a:rPr lang="de-DE" dirty="0" err="1"/>
              <a:t>servants</a:t>
            </a:r>
            <a:r>
              <a:rPr lang="de-DE" dirty="0"/>
              <a:t>, countries </a:t>
            </a:r>
            <a:r>
              <a:rPr lang="de-DE" dirty="0" err="1"/>
              <a:t>should</a:t>
            </a:r>
            <a:r>
              <a:rPr lang="de-DE" dirty="0"/>
              <a:t> </a:t>
            </a:r>
            <a:r>
              <a:rPr lang="de-DE" dirty="0" err="1"/>
              <a:t>enhance</a:t>
            </a:r>
            <a:r>
              <a:rPr lang="de-DE" dirty="0"/>
              <a:t> </a:t>
            </a:r>
            <a:r>
              <a:rPr lang="de-DE" dirty="0" err="1"/>
              <a:t>the</a:t>
            </a:r>
            <a:r>
              <a:rPr lang="de-DE" dirty="0"/>
              <a:t> </a:t>
            </a:r>
            <a:r>
              <a:rPr lang="de-DE" dirty="0" err="1"/>
              <a:t>use</a:t>
            </a:r>
            <a:r>
              <a:rPr lang="de-DE" dirty="0"/>
              <a:t> </a:t>
            </a:r>
            <a:r>
              <a:rPr lang="de-DE" dirty="0" err="1"/>
              <a:t>of</a:t>
            </a:r>
            <a:r>
              <a:rPr lang="de-DE" dirty="0"/>
              <a:t> </a:t>
            </a:r>
            <a:r>
              <a:rPr lang="de-DE" dirty="0" err="1"/>
              <a:t>declarations</a:t>
            </a:r>
            <a:r>
              <a:rPr lang="de-DE" dirty="0"/>
              <a:t> </a:t>
            </a:r>
            <a:r>
              <a:rPr lang="de-DE" dirty="0" err="1"/>
              <a:t>to</a:t>
            </a:r>
            <a:r>
              <a:rPr lang="de-DE" dirty="0"/>
              <a:t> </a:t>
            </a:r>
            <a:r>
              <a:rPr lang="de-DE" dirty="0" err="1"/>
              <a:t>monitor</a:t>
            </a:r>
            <a:r>
              <a:rPr lang="de-DE" dirty="0"/>
              <a:t> </a:t>
            </a:r>
            <a:r>
              <a:rPr lang="de-DE" dirty="0" err="1"/>
              <a:t>conflicts</a:t>
            </a:r>
            <a:r>
              <a:rPr lang="de-DE" dirty="0"/>
              <a:t> </a:t>
            </a:r>
            <a:r>
              <a:rPr lang="de-DE" dirty="0" err="1"/>
              <a:t>of</a:t>
            </a:r>
            <a:r>
              <a:rPr lang="de-DE" dirty="0"/>
              <a:t> </a:t>
            </a:r>
            <a:r>
              <a:rPr lang="de-DE" dirty="0" err="1"/>
              <a:t>interest</a:t>
            </a:r>
            <a:r>
              <a:rPr lang="de-DE" dirty="0"/>
              <a:t> </a:t>
            </a:r>
            <a:r>
              <a:rPr lang="de-DE" dirty="0" err="1"/>
              <a:t>and</a:t>
            </a:r>
            <a:r>
              <a:rPr lang="de-DE" dirty="0"/>
              <a:t> </a:t>
            </a:r>
            <a:r>
              <a:rPr lang="de-DE" dirty="0" err="1"/>
              <a:t>hence</a:t>
            </a:r>
            <a:r>
              <a:rPr lang="de-DE" dirty="0"/>
              <a:t> </a:t>
            </a:r>
            <a:r>
              <a:rPr lang="de-DE" dirty="0" err="1"/>
              <a:t>allow</a:t>
            </a:r>
            <a:r>
              <a:rPr lang="de-DE" dirty="0"/>
              <a:t> </a:t>
            </a:r>
            <a:r>
              <a:rPr lang="de-DE" dirty="0" err="1"/>
              <a:t>superiors</a:t>
            </a:r>
            <a:r>
              <a:rPr lang="de-DE" dirty="0"/>
              <a:t> </a:t>
            </a:r>
            <a:r>
              <a:rPr lang="de-DE" dirty="0" err="1"/>
              <a:t>access</a:t>
            </a:r>
            <a:r>
              <a:rPr lang="de-DE" dirty="0"/>
              <a:t> </a:t>
            </a:r>
            <a:r>
              <a:rPr lang="de-DE" dirty="0" err="1"/>
              <a:t>to</a:t>
            </a:r>
            <a:r>
              <a:rPr lang="de-DE" dirty="0"/>
              <a:t> relevant </a:t>
            </a:r>
            <a:r>
              <a:rPr lang="de-DE" dirty="0" err="1"/>
              <a:t>data</a:t>
            </a:r>
            <a:r>
              <a:rPr lang="de-DE" dirty="0"/>
              <a:t>. In countries </a:t>
            </a:r>
            <a:r>
              <a:rPr lang="de-DE" dirty="0" err="1"/>
              <a:t>where</a:t>
            </a:r>
            <a:r>
              <a:rPr lang="de-DE" dirty="0"/>
              <a:t> </a:t>
            </a:r>
            <a:r>
              <a:rPr lang="de-DE" dirty="0" err="1"/>
              <a:t>enforcement</a:t>
            </a:r>
            <a:r>
              <a:rPr lang="de-DE" dirty="0"/>
              <a:t> </a:t>
            </a:r>
            <a:r>
              <a:rPr lang="de-DE" dirty="0" err="1"/>
              <a:t>bodies</a:t>
            </a:r>
            <a:r>
              <a:rPr lang="de-DE" dirty="0"/>
              <a:t> </a:t>
            </a:r>
            <a:r>
              <a:rPr lang="de-DE" dirty="0" err="1"/>
              <a:t>are</a:t>
            </a:r>
            <a:r>
              <a:rPr lang="de-DE" dirty="0"/>
              <a:t> </a:t>
            </a:r>
            <a:r>
              <a:rPr lang="de-DE" dirty="0" err="1"/>
              <a:t>set</a:t>
            </a:r>
            <a:r>
              <a:rPr lang="de-DE" dirty="0"/>
              <a:t> </a:t>
            </a:r>
            <a:r>
              <a:rPr lang="de-DE" dirty="0" err="1"/>
              <a:t>up</a:t>
            </a:r>
            <a:r>
              <a:rPr lang="de-DE" dirty="0"/>
              <a:t> </a:t>
            </a:r>
            <a:r>
              <a:rPr lang="de-DE" dirty="0" err="1"/>
              <a:t>for</a:t>
            </a:r>
            <a:r>
              <a:rPr lang="de-DE" dirty="0"/>
              <a:t> </a:t>
            </a:r>
            <a:r>
              <a:rPr lang="de-DE" dirty="0" err="1"/>
              <a:t>wealth</a:t>
            </a:r>
            <a:r>
              <a:rPr lang="de-DE" dirty="0"/>
              <a:t> </a:t>
            </a:r>
            <a:r>
              <a:rPr lang="de-DE" dirty="0" err="1"/>
              <a:t>or</a:t>
            </a:r>
            <a:r>
              <a:rPr lang="de-DE" dirty="0"/>
              <a:t> </a:t>
            </a:r>
            <a:r>
              <a:rPr lang="de-DE" dirty="0" err="1"/>
              <a:t>conflict-of-nterest</a:t>
            </a:r>
            <a:r>
              <a:rPr lang="de-DE" dirty="0"/>
              <a:t> </a:t>
            </a:r>
            <a:r>
              <a:rPr lang="de-DE" dirty="0" err="1"/>
              <a:t>control</a:t>
            </a:r>
            <a:r>
              <a:rPr lang="de-DE" dirty="0"/>
              <a:t>, </a:t>
            </a:r>
            <a:r>
              <a:rPr lang="de-DE" dirty="0" err="1"/>
              <a:t>access</a:t>
            </a:r>
            <a:r>
              <a:rPr lang="de-DE" dirty="0"/>
              <a:t> </a:t>
            </a:r>
            <a:r>
              <a:rPr lang="de-DE" dirty="0" err="1"/>
              <a:t>to</a:t>
            </a:r>
            <a:r>
              <a:rPr lang="de-DE" dirty="0"/>
              <a:t> </a:t>
            </a:r>
            <a:r>
              <a:rPr lang="de-DE" dirty="0" err="1"/>
              <a:t>the</a:t>
            </a:r>
            <a:r>
              <a:rPr lang="de-DE" dirty="0"/>
              <a:t> relevant </a:t>
            </a:r>
            <a:r>
              <a:rPr lang="de-DE" dirty="0" err="1"/>
              <a:t>databases</a:t>
            </a:r>
            <a:r>
              <a:rPr lang="de-DE" dirty="0"/>
              <a:t> </a:t>
            </a:r>
            <a:r>
              <a:rPr lang="de-DE" dirty="0" err="1"/>
              <a:t>kept</a:t>
            </a:r>
            <a:r>
              <a:rPr lang="de-DE" dirty="0"/>
              <a:t> </a:t>
            </a:r>
            <a:r>
              <a:rPr lang="de-DE" dirty="0" err="1"/>
              <a:t>by</a:t>
            </a:r>
            <a:r>
              <a:rPr lang="de-DE" dirty="0"/>
              <a:t> </a:t>
            </a:r>
            <a:r>
              <a:rPr lang="de-DE" dirty="0" err="1"/>
              <a:t>other</a:t>
            </a:r>
            <a:r>
              <a:rPr lang="de-DE" dirty="0"/>
              <a:t> </a:t>
            </a:r>
            <a:r>
              <a:rPr lang="de-DE" dirty="0" err="1"/>
              <a:t>state</a:t>
            </a:r>
            <a:r>
              <a:rPr lang="de-DE" dirty="0"/>
              <a:t> </a:t>
            </a:r>
            <a:r>
              <a:rPr lang="de-DE" dirty="0" err="1"/>
              <a:t>institutions</a:t>
            </a:r>
            <a:r>
              <a:rPr lang="de-DE" dirty="0"/>
              <a:t> </a:t>
            </a:r>
            <a:r>
              <a:rPr lang="de-DE" dirty="0" err="1"/>
              <a:t>should</a:t>
            </a:r>
            <a:r>
              <a:rPr lang="de-DE" dirty="0"/>
              <a:t> </a:t>
            </a:r>
            <a:r>
              <a:rPr lang="de-DE" dirty="0" err="1"/>
              <a:t>be</a:t>
            </a:r>
            <a:r>
              <a:rPr lang="de-DE" dirty="0"/>
              <a:t> </a:t>
            </a:r>
            <a:r>
              <a:rPr lang="de-DE" dirty="0" err="1"/>
              <a:t>ensured</a:t>
            </a:r>
            <a:r>
              <a:rPr lang="de-DE" b="1" dirty="0"/>
              <a:t>. </a:t>
            </a:r>
            <a:r>
              <a:rPr lang="de-DE" dirty="0" err="1"/>
              <a:t>It</a:t>
            </a:r>
            <a:r>
              <a:rPr lang="de-DE" dirty="0"/>
              <a:t> </a:t>
            </a:r>
            <a:r>
              <a:rPr lang="de-DE" dirty="0" err="1"/>
              <a:t>is</a:t>
            </a:r>
            <a:r>
              <a:rPr lang="de-DE" dirty="0"/>
              <a:t> </a:t>
            </a:r>
            <a:r>
              <a:rPr lang="de-DE" dirty="0" err="1"/>
              <a:t>often</a:t>
            </a:r>
            <a:r>
              <a:rPr lang="de-DE" dirty="0"/>
              <a:t> </a:t>
            </a:r>
            <a:r>
              <a:rPr lang="de-DE" dirty="0" err="1"/>
              <a:t>recognized</a:t>
            </a:r>
            <a:r>
              <a:rPr lang="de-DE" dirty="0"/>
              <a:t> </a:t>
            </a:r>
            <a:r>
              <a:rPr lang="de-DE" dirty="0" err="1"/>
              <a:t>that</a:t>
            </a:r>
            <a:r>
              <a:rPr lang="de-DE" dirty="0"/>
              <a:t> </a:t>
            </a:r>
            <a:r>
              <a:rPr lang="de-DE" dirty="0" err="1"/>
              <a:t>the</a:t>
            </a:r>
            <a:r>
              <a:rPr lang="de-DE" dirty="0"/>
              <a:t> </a:t>
            </a:r>
            <a:r>
              <a:rPr lang="de-DE" dirty="0" err="1"/>
              <a:t>public</a:t>
            </a:r>
            <a:r>
              <a:rPr lang="de-DE" dirty="0"/>
              <a:t> </a:t>
            </a:r>
            <a:r>
              <a:rPr lang="de-DE" dirty="0" err="1"/>
              <a:t>interest</a:t>
            </a:r>
            <a:r>
              <a:rPr lang="de-DE" dirty="0"/>
              <a:t> </a:t>
            </a:r>
            <a:r>
              <a:rPr lang="de-DE" dirty="0" err="1"/>
              <a:t>weighs</a:t>
            </a:r>
            <a:r>
              <a:rPr lang="de-DE" dirty="0"/>
              <a:t> </a:t>
            </a:r>
            <a:r>
              <a:rPr lang="de-DE" dirty="0" err="1"/>
              <a:t>more</a:t>
            </a:r>
            <a:r>
              <a:rPr lang="de-DE" dirty="0"/>
              <a:t> </a:t>
            </a:r>
            <a:r>
              <a:rPr lang="de-DE" dirty="0" err="1"/>
              <a:t>than</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privacy</a:t>
            </a:r>
            <a:r>
              <a:rPr lang="de-DE" dirty="0"/>
              <a:t> </a:t>
            </a:r>
            <a:r>
              <a:rPr lang="de-DE" dirty="0" err="1"/>
              <a:t>of</a:t>
            </a:r>
            <a:r>
              <a:rPr lang="de-DE" dirty="0"/>
              <a:t> </a:t>
            </a:r>
            <a:r>
              <a:rPr lang="de-DE" dirty="0" err="1"/>
              <a:t>political</a:t>
            </a:r>
            <a:r>
              <a:rPr lang="de-DE" dirty="0"/>
              <a:t>/</a:t>
            </a:r>
            <a:r>
              <a:rPr lang="de-DE" dirty="0" err="1"/>
              <a:t>senior</a:t>
            </a:r>
            <a:r>
              <a:rPr lang="de-DE" dirty="0"/>
              <a:t> </a:t>
            </a:r>
            <a:r>
              <a:rPr lang="de-DE" dirty="0" err="1"/>
              <a:t>office</a:t>
            </a:r>
            <a:r>
              <a:rPr lang="de-DE" dirty="0"/>
              <a:t> </a:t>
            </a:r>
            <a:r>
              <a:rPr lang="de-DE" dirty="0" err="1"/>
              <a:t>holders</a:t>
            </a:r>
            <a:r>
              <a:rPr lang="de-DE" dirty="0"/>
              <a:t> </a:t>
            </a:r>
            <a:r>
              <a:rPr lang="de-DE" dirty="0" err="1"/>
              <a:t>compared</a:t>
            </a:r>
            <a:r>
              <a:rPr lang="de-DE" dirty="0"/>
              <a:t> </a:t>
            </a:r>
            <a:r>
              <a:rPr lang="de-DE" dirty="0" err="1"/>
              <a:t>to</a:t>
            </a:r>
            <a:r>
              <a:rPr lang="de-DE" dirty="0"/>
              <a:t> </a:t>
            </a:r>
            <a:r>
              <a:rPr lang="de-DE" dirty="0" err="1"/>
              <a:t>mid</a:t>
            </a:r>
            <a:r>
              <a:rPr lang="de-DE" dirty="0"/>
              <a:t>-/</a:t>
            </a:r>
            <a:r>
              <a:rPr lang="de-DE" dirty="0" err="1"/>
              <a:t>lower</a:t>
            </a:r>
            <a:r>
              <a:rPr lang="de-DE" dirty="0"/>
              <a:t>-level </a:t>
            </a:r>
            <a:r>
              <a:rPr lang="de-DE" dirty="0" err="1"/>
              <a:t>public</a:t>
            </a:r>
            <a:r>
              <a:rPr lang="de-DE" dirty="0"/>
              <a:t> </a:t>
            </a:r>
            <a:r>
              <a:rPr lang="de-DE" dirty="0" err="1"/>
              <a:t>servants</a:t>
            </a:r>
            <a:r>
              <a:rPr lang="de-DE" dirty="0"/>
              <a:t>.</a:t>
            </a:r>
          </a:p>
          <a:p>
            <a:pPr marL="171450" indent="-171450">
              <a:buFont typeface="Arial" panose="020B0604020202020204" pitchFamily="34" charset="0"/>
              <a:buChar char="•"/>
            </a:pPr>
            <a:r>
              <a:rPr lang="en-US" sz="1200" b="1" kern="1200" dirty="0">
                <a:solidFill>
                  <a:schemeClr val="tx1"/>
                </a:solidFill>
                <a:latin typeface="Roboto"/>
                <a:cs typeface="Roboto"/>
              </a:rPr>
              <a:t>Lack of capacity to handle administrative burden: </a:t>
            </a:r>
            <a:r>
              <a:rPr lang="de-DE" dirty="0" err="1"/>
              <a:t>Introducing</a:t>
            </a:r>
            <a:r>
              <a:rPr lang="de-DE" dirty="0"/>
              <a:t> a </a:t>
            </a:r>
            <a:r>
              <a:rPr lang="de-DE" dirty="0" err="1"/>
              <a:t>declaration</a:t>
            </a:r>
            <a:r>
              <a:rPr lang="de-DE" dirty="0"/>
              <a:t> </a:t>
            </a:r>
            <a:r>
              <a:rPr lang="de-DE" dirty="0" err="1"/>
              <a:t>system</a:t>
            </a:r>
            <a:r>
              <a:rPr lang="de-DE" dirty="0"/>
              <a:t> </a:t>
            </a:r>
            <a:r>
              <a:rPr lang="de-DE" dirty="0" err="1"/>
              <a:t>is</a:t>
            </a:r>
            <a:r>
              <a:rPr lang="de-DE" dirty="0"/>
              <a:t> a </a:t>
            </a:r>
            <a:r>
              <a:rPr lang="de-DE" dirty="0" err="1"/>
              <a:t>complex</a:t>
            </a:r>
            <a:r>
              <a:rPr lang="de-DE" dirty="0"/>
              <a:t> </a:t>
            </a:r>
            <a:r>
              <a:rPr lang="de-DE" dirty="0" err="1"/>
              <a:t>task</a:t>
            </a:r>
            <a:r>
              <a:rPr lang="de-DE" dirty="0"/>
              <a:t> – </a:t>
            </a:r>
            <a:r>
              <a:rPr lang="de-DE" dirty="0" err="1"/>
              <a:t>especially</a:t>
            </a:r>
            <a:r>
              <a:rPr lang="de-DE" dirty="0"/>
              <a:t> </a:t>
            </a:r>
            <a:r>
              <a:rPr lang="de-DE" dirty="0" err="1"/>
              <a:t>where</a:t>
            </a:r>
            <a:r>
              <a:rPr lang="de-DE" dirty="0"/>
              <a:t> </a:t>
            </a:r>
            <a:r>
              <a:rPr lang="de-DE" dirty="0" err="1"/>
              <a:t>the</a:t>
            </a:r>
            <a:r>
              <a:rPr lang="de-DE" dirty="0"/>
              <a:t> </a:t>
            </a:r>
            <a:r>
              <a:rPr lang="de-DE" dirty="0" err="1"/>
              <a:t>system</a:t>
            </a:r>
            <a:r>
              <a:rPr lang="de-DE" dirty="0"/>
              <a:t> </a:t>
            </a:r>
            <a:r>
              <a:rPr lang="de-DE" dirty="0" err="1"/>
              <a:t>is</a:t>
            </a:r>
            <a:r>
              <a:rPr lang="de-DE" dirty="0"/>
              <a:t> </a:t>
            </a:r>
            <a:r>
              <a:rPr lang="de-DE" dirty="0" err="1"/>
              <a:t>expected</a:t>
            </a:r>
            <a:r>
              <a:rPr lang="de-DE" dirty="0"/>
              <a:t> </a:t>
            </a:r>
            <a:r>
              <a:rPr lang="de-DE" dirty="0" err="1"/>
              <a:t>to</a:t>
            </a:r>
            <a:r>
              <a:rPr lang="de-DE" dirty="0"/>
              <a:t> </a:t>
            </a:r>
            <a:r>
              <a:rPr lang="de-DE" dirty="0" err="1"/>
              <a:t>achieve</a:t>
            </a:r>
            <a:r>
              <a:rPr lang="de-DE" dirty="0"/>
              <a:t> </a:t>
            </a:r>
            <a:r>
              <a:rPr lang="de-DE" dirty="0" err="1"/>
              <a:t>ambitious</a:t>
            </a:r>
            <a:r>
              <a:rPr lang="de-DE" dirty="0"/>
              <a:t> </a:t>
            </a:r>
            <a:r>
              <a:rPr lang="de-DE" dirty="0" err="1"/>
              <a:t>and</a:t>
            </a:r>
            <a:r>
              <a:rPr lang="de-DE" dirty="0"/>
              <a:t> multiple </a:t>
            </a:r>
            <a:r>
              <a:rPr lang="de-DE" dirty="0" err="1"/>
              <a:t>goals</a:t>
            </a:r>
            <a:r>
              <a:rPr lang="de-DE" dirty="0"/>
              <a:t>, such </a:t>
            </a:r>
            <a:r>
              <a:rPr lang="de-DE" dirty="0" err="1"/>
              <a:t>as</a:t>
            </a:r>
            <a:r>
              <a:rPr lang="de-DE" dirty="0"/>
              <a:t> </a:t>
            </a:r>
            <a:r>
              <a:rPr lang="de-DE" dirty="0" err="1"/>
              <a:t>maximum</a:t>
            </a:r>
            <a:r>
              <a:rPr lang="de-DE" dirty="0"/>
              <a:t> </a:t>
            </a:r>
            <a:r>
              <a:rPr lang="de-DE" dirty="0" err="1"/>
              <a:t>control</a:t>
            </a:r>
            <a:r>
              <a:rPr lang="de-DE" dirty="0"/>
              <a:t> </a:t>
            </a:r>
            <a:r>
              <a:rPr lang="de-DE" dirty="0" err="1"/>
              <a:t>of</a:t>
            </a:r>
            <a:r>
              <a:rPr lang="de-DE" dirty="0"/>
              <a:t> </a:t>
            </a:r>
            <a:r>
              <a:rPr lang="de-DE" dirty="0" err="1"/>
              <a:t>the</a:t>
            </a:r>
            <a:r>
              <a:rPr lang="de-DE" dirty="0"/>
              <a:t> </a:t>
            </a:r>
            <a:r>
              <a:rPr lang="de-DE" dirty="0" err="1"/>
              <a:t>conflict</a:t>
            </a:r>
            <a:r>
              <a:rPr lang="de-DE" dirty="0"/>
              <a:t> </a:t>
            </a:r>
            <a:r>
              <a:rPr lang="de-DE" dirty="0" err="1"/>
              <a:t>of</a:t>
            </a:r>
            <a:r>
              <a:rPr lang="de-DE" dirty="0"/>
              <a:t> </a:t>
            </a:r>
            <a:r>
              <a:rPr lang="de-DE" dirty="0" err="1"/>
              <a:t>interest</a:t>
            </a:r>
            <a:r>
              <a:rPr lang="de-DE" dirty="0"/>
              <a:t> </a:t>
            </a:r>
            <a:r>
              <a:rPr lang="de-DE" dirty="0" err="1"/>
              <a:t>and</a:t>
            </a:r>
            <a:r>
              <a:rPr lang="de-DE" dirty="0"/>
              <a:t> at </a:t>
            </a:r>
            <a:r>
              <a:rPr lang="de-DE" dirty="0" err="1"/>
              <a:t>the</a:t>
            </a:r>
            <a:r>
              <a:rPr lang="de-DE" dirty="0"/>
              <a:t> same time </a:t>
            </a:r>
            <a:r>
              <a:rPr lang="de-DE" dirty="0" err="1"/>
              <a:t>thorough</a:t>
            </a:r>
            <a:r>
              <a:rPr lang="de-DE" dirty="0"/>
              <a:t> </a:t>
            </a:r>
            <a:r>
              <a:rPr lang="de-DE" dirty="0" err="1"/>
              <a:t>monitoring</a:t>
            </a:r>
            <a:r>
              <a:rPr lang="de-DE" dirty="0"/>
              <a:t> </a:t>
            </a:r>
            <a:r>
              <a:rPr lang="de-DE" dirty="0" err="1"/>
              <a:t>of</a:t>
            </a:r>
            <a:r>
              <a:rPr lang="de-DE" dirty="0"/>
              <a:t> </a:t>
            </a:r>
            <a:r>
              <a:rPr lang="de-DE" dirty="0" err="1"/>
              <a:t>publicl</a:t>
            </a:r>
            <a:r>
              <a:rPr lang="de-DE" dirty="0"/>
              <a:t> </a:t>
            </a:r>
            <a:r>
              <a:rPr lang="de-DE" dirty="0" err="1"/>
              <a:t>servants</a:t>
            </a:r>
            <a:r>
              <a:rPr lang="de-DE" dirty="0"/>
              <a:t>’ </a:t>
            </a:r>
            <a:r>
              <a:rPr lang="de-DE" dirty="0" err="1"/>
              <a:t>wealth</a:t>
            </a:r>
            <a:r>
              <a:rPr lang="de-DE" dirty="0"/>
              <a:t>. Experience </a:t>
            </a:r>
            <a:r>
              <a:rPr lang="de-DE" dirty="0" err="1"/>
              <a:t>reveals</a:t>
            </a:r>
            <a:r>
              <a:rPr lang="de-DE" dirty="0"/>
              <a:t> </a:t>
            </a:r>
            <a:r>
              <a:rPr lang="de-DE" dirty="0" err="1"/>
              <a:t>that</a:t>
            </a:r>
            <a:r>
              <a:rPr lang="de-DE" dirty="0"/>
              <a:t> </a:t>
            </a:r>
            <a:r>
              <a:rPr lang="de-DE" dirty="0" err="1"/>
              <a:t>the</a:t>
            </a:r>
            <a:r>
              <a:rPr lang="de-DE" dirty="0"/>
              <a:t> initial </a:t>
            </a:r>
            <a:r>
              <a:rPr lang="de-DE" dirty="0" err="1"/>
              <a:t>period</a:t>
            </a:r>
            <a:r>
              <a:rPr lang="de-DE" dirty="0"/>
              <a:t> </a:t>
            </a:r>
            <a:r>
              <a:rPr lang="de-DE" dirty="0" err="1"/>
              <a:t>of</a:t>
            </a:r>
            <a:r>
              <a:rPr lang="de-DE" dirty="0"/>
              <a:t> </a:t>
            </a:r>
            <a:r>
              <a:rPr lang="de-DE" dirty="0" err="1"/>
              <a:t>implementing</a:t>
            </a:r>
            <a:r>
              <a:rPr lang="de-DE" dirty="0"/>
              <a:t> </a:t>
            </a:r>
            <a:r>
              <a:rPr lang="de-DE" dirty="0" err="1"/>
              <a:t>declaration</a:t>
            </a:r>
            <a:r>
              <a:rPr lang="de-DE" dirty="0"/>
              <a:t> </a:t>
            </a:r>
            <a:r>
              <a:rPr lang="de-DE" dirty="0" err="1"/>
              <a:t>systems</a:t>
            </a:r>
            <a:r>
              <a:rPr lang="de-DE" dirty="0"/>
              <a:t> </a:t>
            </a:r>
            <a:r>
              <a:rPr lang="de-DE" dirty="0" err="1"/>
              <a:t>tends</a:t>
            </a:r>
            <a:r>
              <a:rPr lang="de-DE" dirty="0"/>
              <a:t> </a:t>
            </a:r>
            <a:r>
              <a:rPr lang="de-DE" dirty="0" err="1"/>
              <a:t>to</a:t>
            </a:r>
            <a:r>
              <a:rPr lang="de-DE" dirty="0"/>
              <a:t> </a:t>
            </a:r>
            <a:r>
              <a:rPr lang="de-DE" dirty="0" err="1"/>
              <a:t>be</a:t>
            </a:r>
            <a:r>
              <a:rPr lang="de-DE" dirty="0"/>
              <a:t> </a:t>
            </a:r>
            <a:r>
              <a:rPr lang="de-DE" dirty="0" err="1"/>
              <a:t>fraught</a:t>
            </a:r>
            <a:r>
              <a:rPr lang="de-DE" dirty="0"/>
              <a:t> </a:t>
            </a:r>
            <a:r>
              <a:rPr lang="de-DE" dirty="0" err="1"/>
              <a:t>with</a:t>
            </a:r>
            <a:r>
              <a:rPr lang="de-DE" dirty="0"/>
              <a:t> </a:t>
            </a:r>
            <a:r>
              <a:rPr lang="de-DE" dirty="0" err="1"/>
              <a:t>difficulties</a:t>
            </a:r>
            <a:r>
              <a:rPr lang="de-DE" dirty="0"/>
              <a:t>. This </a:t>
            </a:r>
            <a:r>
              <a:rPr lang="de-DE" dirty="0" err="1"/>
              <a:t>is</a:t>
            </a:r>
            <a:r>
              <a:rPr lang="de-DE" dirty="0"/>
              <a:t> all </a:t>
            </a:r>
            <a:r>
              <a:rPr lang="de-DE" dirty="0" err="1"/>
              <a:t>the</a:t>
            </a:r>
            <a:r>
              <a:rPr lang="de-DE" dirty="0"/>
              <a:t> </a:t>
            </a:r>
            <a:r>
              <a:rPr lang="de-DE" dirty="0" err="1"/>
              <a:t>more</a:t>
            </a:r>
            <a:r>
              <a:rPr lang="de-DE" dirty="0"/>
              <a:t> </a:t>
            </a:r>
            <a:r>
              <a:rPr lang="de-DE" dirty="0" err="1"/>
              <a:t>true</a:t>
            </a:r>
            <a:r>
              <a:rPr lang="de-DE" dirty="0"/>
              <a:t> in countries </a:t>
            </a:r>
            <a:r>
              <a:rPr lang="de-DE" dirty="0" err="1"/>
              <a:t>with</a:t>
            </a:r>
            <a:r>
              <a:rPr lang="de-DE" dirty="0"/>
              <a:t> </a:t>
            </a:r>
            <a:r>
              <a:rPr lang="de-DE" dirty="0" err="1"/>
              <a:t>weak</a:t>
            </a:r>
            <a:r>
              <a:rPr lang="de-DE" dirty="0"/>
              <a:t> administrative </a:t>
            </a:r>
            <a:r>
              <a:rPr lang="de-DE" dirty="0" err="1"/>
              <a:t>capacity</a:t>
            </a:r>
            <a:r>
              <a:rPr lang="de-DE" dirty="0"/>
              <a:t> </a:t>
            </a:r>
            <a:r>
              <a:rPr lang="de-DE" dirty="0" err="1"/>
              <a:t>and</a:t>
            </a:r>
            <a:r>
              <a:rPr lang="de-DE" dirty="0"/>
              <a:t> </a:t>
            </a:r>
            <a:r>
              <a:rPr lang="de-DE" dirty="0" err="1"/>
              <a:t>flaws</a:t>
            </a:r>
            <a:r>
              <a:rPr lang="de-DE" dirty="0"/>
              <a:t> in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a:t>
            </a:r>
            <a:r>
              <a:rPr lang="de-DE" dirty="0" err="1"/>
              <a:t>rule</a:t>
            </a:r>
            <a:r>
              <a:rPr lang="de-DE" dirty="0"/>
              <a:t> </a:t>
            </a:r>
            <a:r>
              <a:rPr lang="de-DE" dirty="0" err="1"/>
              <a:t>of</a:t>
            </a:r>
            <a:r>
              <a:rPr lang="de-DE" dirty="0"/>
              <a:t> </a:t>
            </a:r>
            <a:r>
              <a:rPr lang="de-DE" dirty="0" err="1"/>
              <a:t>law</a:t>
            </a:r>
            <a:r>
              <a:rPr lang="de-DE" dirty="0"/>
              <a:t>. First </a:t>
            </a:r>
            <a:r>
              <a:rPr lang="de-DE" dirty="0" err="1"/>
              <a:t>versions</a:t>
            </a:r>
            <a:r>
              <a:rPr lang="de-DE" dirty="0"/>
              <a:t> </a:t>
            </a:r>
            <a:r>
              <a:rPr lang="de-DE" dirty="0" err="1"/>
              <a:t>of</a:t>
            </a:r>
            <a:r>
              <a:rPr lang="de-DE" dirty="0"/>
              <a:t> </a:t>
            </a:r>
            <a:r>
              <a:rPr lang="de-DE" dirty="0" err="1"/>
              <a:t>declaration</a:t>
            </a:r>
            <a:r>
              <a:rPr lang="de-DE" dirty="0"/>
              <a:t> </a:t>
            </a:r>
            <a:r>
              <a:rPr lang="de-DE" dirty="0" err="1"/>
              <a:t>systems</a:t>
            </a:r>
            <a:r>
              <a:rPr lang="de-DE" dirty="0"/>
              <a:t> </a:t>
            </a:r>
            <a:r>
              <a:rPr lang="de-DE" dirty="0" err="1"/>
              <a:t>often</a:t>
            </a:r>
            <a:r>
              <a:rPr lang="de-DE" dirty="0"/>
              <a:t> </a:t>
            </a:r>
            <a:r>
              <a:rPr lang="de-DE" dirty="0" err="1"/>
              <a:t>fail</a:t>
            </a:r>
            <a:r>
              <a:rPr lang="de-DE" dirty="0"/>
              <a:t> </a:t>
            </a:r>
            <a:r>
              <a:rPr lang="de-DE" dirty="0" err="1"/>
              <a:t>to</a:t>
            </a:r>
            <a:r>
              <a:rPr lang="de-DE" dirty="0"/>
              <a:t> </a:t>
            </a:r>
            <a:r>
              <a:rPr lang="de-DE" dirty="0" err="1"/>
              <a:t>achieve</a:t>
            </a:r>
            <a:r>
              <a:rPr lang="de-DE" dirty="0"/>
              <a:t> </a:t>
            </a:r>
            <a:r>
              <a:rPr lang="de-DE" dirty="0" err="1"/>
              <a:t>stated</a:t>
            </a:r>
            <a:r>
              <a:rPr lang="de-DE" dirty="0"/>
              <a:t> </a:t>
            </a:r>
            <a:r>
              <a:rPr lang="de-DE" dirty="0" err="1"/>
              <a:t>goals</a:t>
            </a:r>
            <a:r>
              <a:rPr lang="de-DE" dirty="0"/>
              <a:t> </a:t>
            </a:r>
            <a:r>
              <a:rPr lang="de-DE" dirty="0" err="1"/>
              <a:t>and</a:t>
            </a:r>
            <a:r>
              <a:rPr lang="de-DE" dirty="0"/>
              <a:t> </a:t>
            </a:r>
            <a:r>
              <a:rPr lang="de-DE" dirty="0" err="1"/>
              <a:t>numerous</a:t>
            </a:r>
            <a:r>
              <a:rPr lang="de-DE" dirty="0"/>
              <a:t> </a:t>
            </a:r>
            <a:r>
              <a:rPr lang="de-DE" dirty="0" err="1"/>
              <a:t>deficiencies</a:t>
            </a:r>
            <a:r>
              <a:rPr lang="de-DE" dirty="0"/>
              <a:t> </a:t>
            </a:r>
            <a:r>
              <a:rPr lang="de-DE" dirty="0" err="1"/>
              <a:t>are</a:t>
            </a:r>
            <a:r>
              <a:rPr lang="de-DE" dirty="0"/>
              <a:t> </a:t>
            </a:r>
            <a:r>
              <a:rPr lang="de-DE" dirty="0" err="1"/>
              <a:t>soon</a:t>
            </a:r>
            <a:r>
              <a:rPr lang="de-DE" dirty="0"/>
              <a:t> </a:t>
            </a:r>
            <a:r>
              <a:rPr lang="de-DE" dirty="0" err="1"/>
              <a:t>identified</a:t>
            </a:r>
            <a:r>
              <a:rPr lang="de-DE" dirty="0"/>
              <a:t>. The </a:t>
            </a:r>
            <a:r>
              <a:rPr lang="de-DE" dirty="0" err="1"/>
              <a:t>latter</a:t>
            </a:r>
            <a:r>
              <a:rPr lang="de-DE" dirty="0"/>
              <a:t> </a:t>
            </a:r>
            <a:r>
              <a:rPr lang="de-DE" dirty="0" err="1"/>
              <a:t>can</a:t>
            </a:r>
            <a:r>
              <a:rPr lang="de-DE" dirty="0"/>
              <a:t> </a:t>
            </a:r>
            <a:r>
              <a:rPr lang="de-DE" dirty="0" err="1"/>
              <a:t>include</a:t>
            </a:r>
            <a:r>
              <a:rPr lang="de-DE" dirty="0"/>
              <a:t> </a:t>
            </a:r>
            <a:r>
              <a:rPr lang="de-DE" dirty="0" err="1"/>
              <a:t>insufficient</a:t>
            </a:r>
            <a:r>
              <a:rPr lang="de-DE" dirty="0"/>
              <a:t> </a:t>
            </a:r>
            <a:r>
              <a:rPr lang="de-DE" dirty="0" err="1"/>
              <a:t>information</a:t>
            </a:r>
            <a:r>
              <a:rPr lang="de-DE" dirty="0"/>
              <a:t> </a:t>
            </a:r>
            <a:r>
              <a:rPr lang="de-DE" dirty="0" err="1"/>
              <a:t>to</a:t>
            </a:r>
            <a:r>
              <a:rPr lang="de-DE" dirty="0"/>
              <a:t> </a:t>
            </a:r>
            <a:r>
              <a:rPr lang="de-DE" dirty="0" err="1"/>
              <a:t>be</a:t>
            </a:r>
            <a:r>
              <a:rPr lang="de-DE" dirty="0"/>
              <a:t> </a:t>
            </a:r>
            <a:r>
              <a:rPr lang="de-DE" dirty="0" err="1"/>
              <a:t>declared</a:t>
            </a:r>
            <a:r>
              <a:rPr lang="de-DE" dirty="0"/>
              <a:t> (</a:t>
            </a:r>
            <a:r>
              <a:rPr lang="de-DE" dirty="0" err="1"/>
              <a:t>or</a:t>
            </a:r>
            <a:r>
              <a:rPr lang="de-DE" dirty="0"/>
              <a:t> </a:t>
            </a:r>
            <a:r>
              <a:rPr lang="de-DE" dirty="0" err="1"/>
              <a:t>asked</a:t>
            </a:r>
            <a:r>
              <a:rPr lang="de-DE" dirty="0"/>
              <a:t> in a </a:t>
            </a:r>
            <a:r>
              <a:rPr lang="de-DE" dirty="0" err="1"/>
              <a:t>wrong</a:t>
            </a:r>
            <a:r>
              <a:rPr lang="de-DE" dirty="0"/>
              <a:t> form), </a:t>
            </a:r>
            <a:r>
              <a:rPr lang="de-DE" dirty="0" err="1"/>
              <a:t>weak</a:t>
            </a:r>
            <a:r>
              <a:rPr lang="de-DE" dirty="0"/>
              <a:t> </a:t>
            </a:r>
            <a:r>
              <a:rPr lang="de-DE" dirty="0" err="1"/>
              <a:t>implementing</a:t>
            </a:r>
            <a:r>
              <a:rPr lang="de-DE" dirty="0"/>
              <a:t> </a:t>
            </a:r>
            <a:r>
              <a:rPr lang="de-DE" dirty="0" err="1"/>
              <a:t>bodies</a:t>
            </a:r>
            <a:r>
              <a:rPr lang="de-DE" dirty="0"/>
              <a:t>, </a:t>
            </a:r>
            <a:r>
              <a:rPr lang="de-DE" dirty="0" err="1"/>
              <a:t>insufficient</a:t>
            </a:r>
            <a:r>
              <a:rPr lang="de-DE" dirty="0"/>
              <a:t>/</a:t>
            </a:r>
            <a:r>
              <a:rPr lang="de-DE" dirty="0" err="1"/>
              <a:t>missing</a:t>
            </a:r>
            <a:r>
              <a:rPr lang="de-DE" dirty="0"/>
              <a:t> </a:t>
            </a:r>
            <a:r>
              <a:rPr lang="de-DE" dirty="0" err="1"/>
              <a:t>sanctions</a:t>
            </a:r>
            <a:r>
              <a:rPr lang="de-DE" dirty="0"/>
              <a:t> </a:t>
            </a:r>
            <a:r>
              <a:rPr lang="de-DE" dirty="0" err="1"/>
              <a:t>for</a:t>
            </a:r>
            <a:r>
              <a:rPr lang="de-DE" dirty="0"/>
              <a:t> non-</a:t>
            </a:r>
            <a:r>
              <a:rPr lang="de-DE" dirty="0" err="1"/>
              <a:t>compliance</a:t>
            </a:r>
            <a:r>
              <a:rPr lang="de-DE" dirty="0"/>
              <a:t>, </a:t>
            </a:r>
            <a:r>
              <a:rPr lang="de-DE" dirty="0" err="1"/>
              <a:t>cumbersome</a:t>
            </a:r>
            <a:r>
              <a:rPr lang="de-DE" dirty="0"/>
              <a:t> </a:t>
            </a:r>
            <a:r>
              <a:rPr lang="de-DE" dirty="0" err="1"/>
              <a:t>procedures</a:t>
            </a:r>
            <a:r>
              <a:rPr lang="de-DE" dirty="0"/>
              <a:t> </a:t>
            </a:r>
            <a:r>
              <a:rPr lang="de-DE" dirty="0" err="1"/>
              <a:t>for</a:t>
            </a:r>
            <a:r>
              <a:rPr lang="de-DE" dirty="0"/>
              <a:t> </a:t>
            </a:r>
            <a:r>
              <a:rPr lang="de-DE" dirty="0" err="1"/>
              <a:t>sanctioning</a:t>
            </a:r>
            <a:r>
              <a:rPr lang="de-DE" dirty="0"/>
              <a:t> non-</a:t>
            </a:r>
            <a:r>
              <a:rPr lang="de-DE" dirty="0" err="1"/>
              <a:t>compliance</a:t>
            </a:r>
            <a:r>
              <a:rPr lang="de-DE" dirty="0"/>
              <a:t>. </a:t>
            </a:r>
            <a:r>
              <a:rPr lang="de-DE" dirty="0" err="1"/>
              <a:t>Oversight</a:t>
            </a:r>
            <a:r>
              <a:rPr lang="de-DE" dirty="0"/>
              <a:t> </a:t>
            </a:r>
            <a:r>
              <a:rPr lang="de-DE" dirty="0" err="1"/>
              <a:t>agencies</a:t>
            </a:r>
            <a:r>
              <a:rPr lang="de-DE" dirty="0"/>
              <a:t> </a:t>
            </a:r>
            <a:r>
              <a:rPr lang="de-DE" dirty="0" err="1"/>
              <a:t>have</a:t>
            </a:r>
            <a:r>
              <a:rPr lang="de-DE" dirty="0"/>
              <a:t> </a:t>
            </a:r>
            <a:r>
              <a:rPr lang="de-DE" dirty="0" err="1"/>
              <a:t>sufficient</a:t>
            </a:r>
            <a:r>
              <a:rPr lang="de-DE" dirty="0"/>
              <a:t> </a:t>
            </a:r>
            <a:r>
              <a:rPr lang="de-DE" dirty="0" err="1"/>
              <a:t>manpower</a:t>
            </a:r>
            <a:r>
              <a:rPr lang="de-DE" dirty="0"/>
              <a:t>, </a:t>
            </a:r>
            <a:r>
              <a:rPr lang="de-DE" dirty="0" err="1"/>
              <a:t>expertise</a:t>
            </a:r>
            <a:r>
              <a:rPr lang="de-DE" dirty="0"/>
              <a:t>, </a:t>
            </a:r>
            <a:r>
              <a:rPr lang="de-DE" dirty="0" err="1"/>
              <a:t>technical</a:t>
            </a:r>
            <a:r>
              <a:rPr lang="de-DE" dirty="0"/>
              <a:t> </a:t>
            </a:r>
            <a:r>
              <a:rPr lang="de-DE" dirty="0" err="1"/>
              <a:t>capacity</a:t>
            </a:r>
            <a:r>
              <a:rPr lang="de-DE" dirty="0"/>
              <a:t> </a:t>
            </a:r>
            <a:r>
              <a:rPr lang="de-DE" dirty="0" err="1"/>
              <a:t>and</a:t>
            </a:r>
            <a:r>
              <a:rPr lang="de-DE" dirty="0"/>
              <a:t> legal </a:t>
            </a:r>
            <a:r>
              <a:rPr lang="de-DE" dirty="0" err="1"/>
              <a:t>authority</a:t>
            </a:r>
            <a:r>
              <a:rPr lang="de-DE" dirty="0"/>
              <a:t> </a:t>
            </a:r>
            <a:r>
              <a:rPr lang="de-DE" dirty="0" err="1"/>
              <a:t>for</a:t>
            </a:r>
            <a:r>
              <a:rPr lang="de-DE" dirty="0"/>
              <a:t> </a:t>
            </a:r>
            <a:r>
              <a:rPr lang="de-DE" dirty="0" err="1"/>
              <a:t>meaningful</a:t>
            </a:r>
            <a:r>
              <a:rPr lang="de-DE" dirty="0"/>
              <a:t> </a:t>
            </a:r>
            <a:r>
              <a:rPr lang="de-DE" dirty="0" err="1"/>
              <a:t>controls</a:t>
            </a:r>
            <a:r>
              <a:rPr lang="de-DE" dirty="0"/>
              <a:t>.</a:t>
            </a:r>
          </a:p>
          <a:p>
            <a:pPr marL="171450" indent="-171450">
              <a:buFont typeface="Arial" panose="020B0604020202020204" pitchFamily="34" charset="0"/>
              <a:buChar char="•"/>
            </a:pPr>
            <a:r>
              <a:rPr lang="en-US" sz="1200" b="1" kern="1200" dirty="0">
                <a:solidFill>
                  <a:schemeClr val="tx1"/>
                </a:solidFill>
                <a:latin typeface="Roboto"/>
                <a:cs typeface="Roboto"/>
              </a:rPr>
              <a:t>Inappropriate verification systems: </a:t>
            </a:r>
            <a:r>
              <a:rPr lang="de-DE" dirty="0" err="1"/>
              <a:t>Verification</a:t>
            </a:r>
            <a:r>
              <a:rPr lang="de-DE" dirty="0"/>
              <a:t> </a:t>
            </a:r>
            <a:r>
              <a:rPr lang="de-DE" dirty="0" err="1"/>
              <a:t>of</a:t>
            </a:r>
            <a:r>
              <a:rPr lang="de-DE" dirty="0"/>
              <a:t> </a:t>
            </a:r>
            <a:r>
              <a:rPr lang="de-DE" dirty="0" err="1"/>
              <a:t>the</a:t>
            </a:r>
            <a:r>
              <a:rPr lang="de-DE" dirty="0"/>
              <a:t> </a:t>
            </a:r>
            <a:r>
              <a:rPr lang="de-DE" dirty="0" err="1"/>
              <a:t>truthfulness</a:t>
            </a:r>
            <a:r>
              <a:rPr lang="de-DE" dirty="0"/>
              <a:t> </a:t>
            </a:r>
            <a:r>
              <a:rPr lang="de-DE" dirty="0" err="1"/>
              <a:t>of</a:t>
            </a:r>
            <a:r>
              <a:rPr lang="de-DE" dirty="0"/>
              <a:t> </a:t>
            </a:r>
            <a:r>
              <a:rPr lang="de-DE" dirty="0" err="1"/>
              <a:t>statements</a:t>
            </a:r>
            <a:r>
              <a:rPr lang="de-DE" dirty="0"/>
              <a:t> </a:t>
            </a:r>
            <a:r>
              <a:rPr lang="de-DE" dirty="0" err="1"/>
              <a:t>is</a:t>
            </a:r>
            <a:r>
              <a:rPr lang="de-DE" dirty="0"/>
              <a:t> essential. </a:t>
            </a:r>
            <a:r>
              <a:rPr lang="de-DE" dirty="0" err="1"/>
              <a:t>However</a:t>
            </a:r>
            <a:r>
              <a:rPr lang="de-DE" dirty="0"/>
              <a:t>, </a:t>
            </a:r>
            <a:r>
              <a:rPr lang="de-DE" dirty="0" err="1"/>
              <a:t>it</a:t>
            </a:r>
            <a:r>
              <a:rPr lang="de-DE" dirty="0"/>
              <a:t> </a:t>
            </a:r>
            <a:r>
              <a:rPr lang="de-DE" dirty="0" err="1"/>
              <a:t>is</a:t>
            </a:r>
            <a:r>
              <a:rPr lang="de-DE" dirty="0"/>
              <a:t> </a:t>
            </a:r>
            <a:r>
              <a:rPr lang="de-DE" dirty="0" err="1"/>
              <a:t>important</a:t>
            </a:r>
            <a:r>
              <a:rPr lang="de-DE" dirty="0"/>
              <a:t> </a:t>
            </a:r>
            <a:r>
              <a:rPr lang="de-DE" dirty="0" err="1"/>
              <a:t>mainly</a:t>
            </a:r>
            <a:r>
              <a:rPr lang="de-DE" dirty="0"/>
              <a:t> </a:t>
            </a:r>
            <a:r>
              <a:rPr lang="de-DE" dirty="0" err="1"/>
              <a:t>for</a:t>
            </a:r>
            <a:r>
              <a:rPr lang="de-DE" dirty="0"/>
              <a:t> </a:t>
            </a:r>
            <a:r>
              <a:rPr lang="de-DE" dirty="0" err="1"/>
              <a:t>maintenance</a:t>
            </a:r>
            <a:r>
              <a:rPr lang="de-DE" dirty="0"/>
              <a:t> </a:t>
            </a:r>
            <a:r>
              <a:rPr lang="de-DE" dirty="0" err="1"/>
              <a:t>of</a:t>
            </a:r>
            <a:r>
              <a:rPr lang="de-DE" dirty="0"/>
              <a:t> </a:t>
            </a:r>
            <a:r>
              <a:rPr lang="de-DE" dirty="0" err="1"/>
              <a:t>system</a:t>
            </a:r>
            <a:r>
              <a:rPr lang="de-DE" dirty="0"/>
              <a:t> </a:t>
            </a:r>
            <a:r>
              <a:rPr lang="de-DE" dirty="0" err="1"/>
              <a:t>integrity</a:t>
            </a:r>
            <a:r>
              <a:rPr lang="de-DE" dirty="0"/>
              <a:t>, </a:t>
            </a:r>
            <a:r>
              <a:rPr lang="de-DE" dirty="0" err="1"/>
              <a:t>which</a:t>
            </a:r>
            <a:r>
              <a:rPr lang="de-DE" dirty="0"/>
              <a:t> </a:t>
            </a:r>
            <a:r>
              <a:rPr lang="de-DE" dirty="0" err="1"/>
              <a:t>is</a:t>
            </a:r>
            <a:r>
              <a:rPr lang="de-DE" dirty="0"/>
              <a:t> </a:t>
            </a:r>
            <a:r>
              <a:rPr lang="de-DE" dirty="0" err="1"/>
              <a:t>to</a:t>
            </a:r>
            <a:r>
              <a:rPr lang="de-DE" dirty="0"/>
              <a:t> </a:t>
            </a:r>
            <a:r>
              <a:rPr lang="de-DE" dirty="0" err="1"/>
              <a:t>say</a:t>
            </a:r>
            <a:r>
              <a:rPr lang="de-DE" dirty="0"/>
              <a:t> </a:t>
            </a:r>
            <a:r>
              <a:rPr lang="de-DE" dirty="0" err="1"/>
              <a:t>avoidance</a:t>
            </a:r>
            <a:r>
              <a:rPr lang="de-DE" dirty="0"/>
              <a:t> – in extreme </a:t>
            </a:r>
            <a:r>
              <a:rPr lang="de-DE" dirty="0" err="1"/>
              <a:t>cases</a:t>
            </a:r>
            <a:r>
              <a:rPr lang="de-DE" dirty="0"/>
              <a:t> – </a:t>
            </a:r>
            <a:r>
              <a:rPr lang="de-DE" dirty="0" err="1"/>
              <a:t>of</a:t>
            </a:r>
            <a:r>
              <a:rPr lang="de-DE" dirty="0"/>
              <a:t> </a:t>
            </a:r>
            <a:r>
              <a:rPr lang="de-DE" dirty="0" err="1"/>
              <a:t>the</a:t>
            </a:r>
            <a:r>
              <a:rPr lang="de-DE" dirty="0"/>
              <a:t> </a:t>
            </a:r>
            <a:r>
              <a:rPr lang="de-DE" dirty="0" err="1"/>
              <a:t>accumulation</a:t>
            </a:r>
            <a:r>
              <a:rPr lang="de-DE" dirty="0"/>
              <a:t> </a:t>
            </a:r>
            <a:r>
              <a:rPr lang="de-DE" dirty="0" err="1"/>
              <a:t>of</a:t>
            </a:r>
            <a:r>
              <a:rPr lang="de-DE" dirty="0"/>
              <a:t> </a:t>
            </a:r>
            <a:r>
              <a:rPr lang="de-DE" dirty="0" err="1"/>
              <a:t>masses</a:t>
            </a:r>
            <a:r>
              <a:rPr lang="de-DE" dirty="0"/>
              <a:t> </a:t>
            </a:r>
            <a:r>
              <a:rPr lang="de-DE" dirty="0" err="1"/>
              <a:t>of</a:t>
            </a:r>
            <a:r>
              <a:rPr lang="de-DE" dirty="0"/>
              <a:t> </a:t>
            </a:r>
            <a:r>
              <a:rPr lang="de-DE" dirty="0" err="1"/>
              <a:t>false</a:t>
            </a:r>
            <a:r>
              <a:rPr lang="de-DE" dirty="0"/>
              <a:t> </a:t>
            </a:r>
            <a:r>
              <a:rPr lang="de-DE" dirty="0" err="1"/>
              <a:t>and</a:t>
            </a:r>
            <a:r>
              <a:rPr lang="de-DE" dirty="0"/>
              <a:t> </a:t>
            </a:r>
            <a:r>
              <a:rPr lang="de-DE" dirty="0" err="1"/>
              <a:t>hence</a:t>
            </a:r>
            <a:r>
              <a:rPr lang="de-DE" dirty="0"/>
              <a:t> </a:t>
            </a:r>
            <a:r>
              <a:rPr lang="de-DE" dirty="0" err="1"/>
              <a:t>unusable</a:t>
            </a:r>
            <a:r>
              <a:rPr lang="de-DE" dirty="0"/>
              <a:t> </a:t>
            </a:r>
            <a:r>
              <a:rPr lang="de-DE" dirty="0" err="1"/>
              <a:t>data</a:t>
            </a:r>
            <a:r>
              <a:rPr lang="de-DE" dirty="0"/>
              <a:t>. Most </a:t>
            </a:r>
            <a:r>
              <a:rPr lang="de-DE" dirty="0" err="1"/>
              <a:t>systems</a:t>
            </a:r>
            <a:r>
              <a:rPr lang="de-DE" dirty="0"/>
              <a:t> </a:t>
            </a:r>
            <a:r>
              <a:rPr lang="de-DE" dirty="0" err="1"/>
              <a:t>of</a:t>
            </a:r>
            <a:r>
              <a:rPr lang="de-DE" dirty="0"/>
              <a:t> </a:t>
            </a:r>
            <a:r>
              <a:rPr lang="de-DE" dirty="0" err="1"/>
              <a:t>public</a:t>
            </a:r>
            <a:r>
              <a:rPr lang="de-DE" dirty="0"/>
              <a:t> </a:t>
            </a:r>
            <a:r>
              <a:rPr lang="de-DE" dirty="0" err="1"/>
              <a:t>servants</a:t>
            </a:r>
            <a:r>
              <a:rPr lang="de-DE" dirty="0"/>
              <a:t>’ </a:t>
            </a:r>
            <a:r>
              <a:rPr lang="de-DE" dirty="0" err="1"/>
              <a:t>declarations</a:t>
            </a:r>
            <a:r>
              <a:rPr lang="de-DE" dirty="0"/>
              <a:t> </a:t>
            </a:r>
            <a:r>
              <a:rPr lang="de-DE" dirty="0" err="1"/>
              <a:t>cover</a:t>
            </a:r>
            <a:r>
              <a:rPr lang="de-DE" dirty="0"/>
              <a:t> so large a </a:t>
            </a:r>
            <a:r>
              <a:rPr lang="de-DE" dirty="0" err="1"/>
              <a:t>number</a:t>
            </a:r>
            <a:r>
              <a:rPr lang="de-DE" dirty="0"/>
              <a:t> </a:t>
            </a:r>
            <a:r>
              <a:rPr lang="de-DE" dirty="0" err="1"/>
              <a:t>of</a:t>
            </a:r>
            <a:r>
              <a:rPr lang="de-DE" dirty="0"/>
              <a:t> </a:t>
            </a:r>
            <a:r>
              <a:rPr lang="de-DE" dirty="0" err="1"/>
              <a:t>individuals</a:t>
            </a:r>
            <a:r>
              <a:rPr lang="de-DE" dirty="0"/>
              <a:t> </a:t>
            </a:r>
            <a:r>
              <a:rPr lang="de-DE" dirty="0" err="1"/>
              <a:t>that</a:t>
            </a:r>
            <a:r>
              <a:rPr lang="de-DE" dirty="0"/>
              <a:t> </a:t>
            </a:r>
            <a:r>
              <a:rPr lang="de-DE" dirty="0" err="1"/>
              <a:t>verification</a:t>
            </a:r>
            <a:r>
              <a:rPr lang="de-DE" dirty="0"/>
              <a:t> </a:t>
            </a:r>
            <a:r>
              <a:rPr lang="de-DE" dirty="0" err="1"/>
              <a:t>of</a:t>
            </a:r>
            <a:r>
              <a:rPr lang="de-DE" dirty="0"/>
              <a:t> all </a:t>
            </a:r>
            <a:r>
              <a:rPr lang="de-DE" dirty="0" err="1"/>
              <a:t>statements</a:t>
            </a:r>
            <a:r>
              <a:rPr lang="de-DE" dirty="0"/>
              <a:t> </a:t>
            </a:r>
            <a:r>
              <a:rPr lang="de-DE" dirty="0" err="1"/>
              <a:t>becomes</a:t>
            </a:r>
            <a:r>
              <a:rPr lang="de-DE" dirty="0"/>
              <a:t> an </a:t>
            </a:r>
            <a:r>
              <a:rPr lang="de-DE" dirty="0" err="1"/>
              <a:t>unrealistic</a:t>
            </a:r>
            <a:r>
              <a:rPr lang="de-DE" dirty="0"/>
              <a:t> </a:t>
            </a:r>
            <a:r>
              <a:rPr lang="de-DE" dirty="0" err="1"/>
              <a:t>aim</a:t>
            </a:r>
            <a:r>
              <a:rPr lang="de-DE" dirty="0"/>
              <a:t>. </a:t>
            </a:r>
            <a:r>
              <a:rPr lang="de-DE" dirty="0" err="1"/>
              <a:t>Therefore</a:t>
            </a:r>
            <a:r>
              <a:rPr lang="de-DE" dirty="0"/>
              <a:t>, </a:t>
            </a:r>
            <a:r>
              <a:rPr lang="de-DE" dirty="0" err="1"/>
              <a:t>if</a:t>
            </a:r>
            <a:r>
              <a:rPr lang="de-DE" dirty="0"/>
              <a:t> </a:t>
            </a:r>
            <a:r>
              <a:rPr lang="de-DE" dirty="0" err="1"/>
              <a:t>verification</a:t>
            </a:r>
            <a:r>
              <a:rPr lang="de-DE" dirty="0"/>
              <a:t> </a:t>
            </a:r>
            <a:r>
              <a:rPr lang="de-DE" dirty="0" err="1"/>
              <a:t>is</a:t>
            </a:r>
            <a:r>
              <a:rPr lang="de-DE" dirty="0"/>
              <a:t> </a:t>
            </a:r>
            <a:r>
              <a:rPr lang="de-DE" dirty="0" err="1"/>
              <a:t>undertaken</a:t>
            </a:r>
            <a:r>
              <a:rPr lang="de-DE" dirty="0"/>
              <a:t> at all, </a:t>
            </a:r>
            <a:r>
              <a:rPr lang="de-DE" dirty="0" err="1"/>
              <a:t>there</a:t>
            </a:r>
            <a:r>
              <a:rPr lang="de-DE" dirty="0"/>
              <a:t> must </a:t>
            </a:r>
            <a:r>
              <a:rPr lang="de-DE" dirty="0" err="1"/>
              <a:t>be</a:t>
            </a:r>
            <a:r>
              <a:rPr lang="de-DE" dirty="0"/>
              <a:t> </a:t>
            </a:r>
            <a:r>
              <a:rPr lang="de-DE" dirty="0" err="1"/>
              <a:t>some</a:t>
            </a:r>
            <a:r>
              <a:rPr lang="de-DE" dirty="0"/>
              <a:t> </a:t>
            </a:r>
            <a:r>
              <a:rPr lang="de-DE" dirty="0" err="1"/>
              <a:t>selection</a:t>
            </a:r>
            <a:r>
              <a:rPr lang="de-DE" dirty="0"/>
              <a:t>, e. g.:</a:t>
            </a:r>
          </a:p>
          <a:p>
            <a:pPr marL="628650" lvl="1" indent="-171450">
              <a:buFont typeface="Arial" panose="020B0604020202020204" pitchFamily="34" charset="0"/>
              <a:buChar char="•"/>
            </a:pPr>
            <a:r>
              <a:rPr lang="de-DE" i="0" dirty="0"/>
              <a:t>Ex officio </a:t>
            </a:r>
            <a:r>
              <a:rPr lang="de-DE" i="0" dirty="0" err="1"/>
              <a:t>verification</a:t>
            </a:r>
            <a:r>
              <a:rPr lang="de-DE" i="0" dirty="0"/>
              <a:t>;</a:t>
            </a:r>
          </a:p>
          <a:p>
            <a:pPr marL="625444" lvl="1" indent="-168244">
              <a:buFont typeface="Arial" panose="020B0604020202020204" pitchFamily="34" charset="0"/>
              <a:buChar char="•"/>
              <a:defRPr/>
            </a:pPr>
            <a:r>
              <a:rPr lang="de-DE" i="0" dirty="0" err="1"/>
              <a:t>Verification</a:t>
            </a:r>
            <a:r>
              <a:rPr lang="de-DE" i="0" dirty="0"/>
              <a:t> upon </a:t>
            </a:r>
            <a:r>
              <a:rPr lang="de-DE" i="0" dirty="0" err="1"/>
              <a:t>random</a:t>
            </a:r>
            <a:r>
              <a:rPr lang="de-DE" i="0" dirty="0"/>
              <a:t> </a:t>
            </a:r>
            <a:r>
              <a:rPr lang="de-DE" i="0" dirty="0" err="1"/>
              <a:t>selection</a:t>
            </a:r>
            <a:r>
              <a:rPr lang="de-DE" i="0" dirty="0"/>
              <a:t>;</a:t>
            </a:r>
          </a:p>
          <a:p>
            <a:pPr marL="625444" lvl="1" indent="-168244">
              <a:buFont typeface="Arial" panose="020B0604020202020204" pitchFamily="34" charset="0"/>
              <a:buChar char="•"/>
              <a:defRPr/>
            </a:pPr>
            <a:r>
              <a:rPr lang="de-DE" i="0" dirty="0" err="1"/>
              <a:t>Verification</a:t>
            </a:r>
            <a:r>
              <a:rPr lang="de-DE" i="0" dirty="0"/>
              <a:t> </a:t>
            </a:r>
            <a:r>
              <a:rPr lang="de-DE" i="0" dirty="0" err="1"/>
              <a:t>based</a:t>
            </a:r>
            <a:r>
              <a:rPr lang="de-DE" i="0" dirty="0"/>
              <a:t> on </a:t>
            </a:r>
            <a:r>
              <a:rPr lang="de-DE" i="0" dirty="0" err="1"/>
              <a:t>risk</a:t>
            </a:r>
            <a:r>
              <a:rPr lang="de-DE" i="0" dirty="0"/>
              <a:t> </a:t>
            </a:r>
            <a:r>
              <a:rPr lang="de-DE" i="0" dirty="0" err="1"/>
              <a:t>assessment</a:t>
            </a:r>
            <a:r>
              <a:rPr lang="de-DE" i="0" dirty="0"/>
              <a:t>;</a:t>
            </a:r>
          </a:p>
          <a:p>
            <a:pPr marL="625444" lvl="1" indent="-168244">
              <a:buFont typeface="Arial" panose="020B0604020202020204" pitchFamily="34" charset="0"/>
              <a:buChar char="•"/>
              <a:defRPr/>
            </a:pPr>
            <a:r>
              <a:rPr lang="de-DE" i="0" dirty="0" err="1"/>
              <a:t>Verification</a:t>
            </a:r>
            <a:r>
              <a:rPr lang="de-DE" i="0" dirty="0"/>
              <a:t> </a:t>
            </a:r>
            <a:r>
              <a:rPr lang="de-DE" i="0" dirty="0" err="1"/>
              <a:t>based</a:t>
            </a:r>
            <a:r>
              <a:rPr lang="de-DE" i="0" dirty="0"/>
              <a:t> on </a:t>
            </a:r>
            <a:r>
              <a:rPr lang="de-DE" i="0" dirty="0" err="1"/>
              <a:t>risks</a:t>
            </a:r>
            <a:r>
              <a:rPr lang="de-DE" i="0" dirty="0"/>
              <a:t> </a:t>
            </a:r>
            <a:r>
              <a:rPr lang="de-DE" i="0" dirty="0" err="1"/>
              <a:t>identified</a:t>
            </a:r>
            <a:r>
              <a:rPr lang="de-DE" i="0" dirty="0"/>
              <a:t> in </a:t>
            </a:r>
            <a:r>
              <a:rPr lang="de-DE" i="0" dirty="0" err="1"/>
              <a:t>the</a:t>
            </a:r>
            <a:r>
              <a:rPr lang="de-DE" i="0" dirty="0"/>
              <a:t> </a:t>
            </a:r>
            <a:r>
              <a:rPr lang="de-DE" i="0" dirty="0" err="1"/>
              <a:t>disclosed</a:t>
            </a:r>
            <a:r>
              <a:rPr lang="de-DE" i="0" dirty="0"/>
              <a:t> </a:t>
            </a:r>
            <a:r>
              <a:rPr lang="de-DE" i="0" dirty="0" err="1"/>
              <a:t>information</a:t>
            </a:r>
            <a:r>
              <a:rPr lang="de-DE" i="0" dirty="0"/>
              <a:t>;</a:t>
            </a:r>
          </a:p>
          <a:p>
            <a:pPr marL="625444" lvl="1" indent="-168244">
              <a:buFont typeface="Arial" panose="020B0604020202020204" pitchFamily="34" charset="0"/>
              <a:buChar char="•"/>
              <a:defRPr/>
            </a:pPr>
            <a:r>
              <a:rPr lang="de-DE" i="0" dirty="0" err="1"/>
              <a:t>Verification</a:t>
            </a:r>
            <a:r>
              <a:rPr lang="de-DE" i="0" dirty="0"/>
              <a:t> upon </a:t>
            </a:r>
            <a:r>
              <a:rPr lang="de-DE" i="0" dirty="0" err="1"/>
              <a:t>complaint</a:t>
            </a:r>
            <a:r>
              <a:rPr lang="de-DE" i="0" dirty="0"/>
              <a:t>.</a:t>
            </a:r>
          </a:p>
          <a:p>
            <a:pPr marL="0" indent="0">
              <a:buFont typeface="Arial" panose="020B0604020202020204" pitchFamily="34" charset="0"/>
              <a:buNone/>
              <a:defRPr/>
            </a:pPr>
            <a:endParaRPr lang="de-DE" dirty="0"/>
          </a:p>
          <a:p>
            <a:r>
              <a:rPr lang="de-DE" altLang="de-DE" b="1" dirty="0" err="1"/>
              <a:t>Lessons</a:t>
            </a:r>
            <a:r>
              <a:rPr lang="de-DE" altLang="de-DE" b="1" dirty="0"/>
              <a:t> </a:t>
            </a:r>
            <a:r>
              <a:rPr lang="de-DE" altLang="de-DE" b="1" dirty="0" err="1"/>
              <a:t>learned</a:t>
            </a:r>
            <a:r>
              <a:rPr lang="de-DE" altLang="de-DE" b="1" dirty="0"/>
              <a:t>:</a:t>
            </a:r>
          </a:p>
          <a:p>
            <a:pPr marL="171450" indent="-171450">
              <a:buFont typeface="Arial" panose="020B0604020202020204" pitchFamily="34" charset="0"/>
              <a:buChar char="•"/>
            </a:pPr>
            <a:r>
              <a:rPr lang="de-DE" altLang="de-DE" dirty="0" err="1"/>
              <a:t>Conflict</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provisions</a:t>
            </a:r>
            <a:r>
              <a:rPr lang="de-DE" altLang="de-DE" dirty="0"/>
              <a:t> </a:t>
            </a:r>
            <a:r>
              <a:rPr lang="de-DE" altLang="de-DE" dirty="0" err="1"/>
              <a:t>are</a:t>
            </a:r>
            <a:r>
              <a:rPr lang="de-DE" altLang="de-DE" dirty="0"/>
              <a:t> </a:t>
            </a:r>
            <a:r>
              <a:rPr lang="de-DE" altLang="de-DE" dirty="0" err="1"/>
              <a:t>best</a:t>
            </a:r>
            <a:r>
              <a:rPr lang="de-DE" altLang="de-DE" dirty="0"/>
              <a:t> </a:t>
            </a:r>
            <a:r>
              <a:rPr lang="de-DE" altLang="de-DE" dirty="0" err="1"/>
              <a:t>developed</a:t>
            </a:r>
            <a:r>
              <a:rPr lang="de-DE" altLang="de-DE" dirty="0"/>
              <a:t> in </a:t>
            </a:r>
            <a:r>
              <a:rPr lang="de-DE" altLang="de-DE" dirty="0" err="1"/>
              <a:t>consultation</a:t>
            </a:r>
            <a:r>
              <a:rPr lang="de-DE" altLang="de-DE" dirty="0"/>
              <a:t> </a:t>
            </a:r>
            <a:r>
              <a:rPr lang="de-DE" altLang="de-DE" dirty="0" err="1"/>
              <a:t>with</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who</a:t>
            </a:r>
            <a:r>
              <a:rPr lang="de-DE" altLang="de-DE" dirty="0"/>
              <a:t> will </a:t>
            </a:r>
            <a:r>
              <a:rPr lang="de-DE" altLang="de-DE" dirty="0" err="1"/>
              <a:t>be</a:t>
            </a:r>
            <a:r>
              <a:rPr lang="de-DE" altLang="de-DE" dirty="0"/>
              <a:t> </a:t>
            </a:r>
            <a:r>
              <a:rPr lang="de-DE" altLang="de-DE" dirty="0" err="1"/>
              <a:t>subject</a:t>
            </a:r>
            <a:r>
              <a:rPr lang="de-DE" altLang="de-DE" dirty="0"/>
              <a:t> </a:t>
            </a:r>
            <a:r>
              <a:rPr lang="de-DE" altLang="de-DE" dirty="0" err="1"/>
              <a:t>to</a:t>
            </a:r>
            <a:r>
              <a:rPr lang="de-DE" altLang="de-DE" dirty="0"/>
              <a:t> </a:t>
            </a:r>
            <a:r>
              <a:rPr lang="de-DE" altLang="de-DE" dirty="0" err="1"/>
              <a:t>them</a:t>
            </a:r>
            <a:r>
              <a:rPr lang="de-DE" altLang="de-DE" dirty="0"/>
              <a:t>, </a:t>
            </a:r>
            <a:r>
              <a:rPr lang="de-DE" altLang="de-DE" dirty="0" err="1"/>
              <a:t>rather</a:t>
            </a:r>
            <a:r>
              <a:rPr lang="de-DE" altLang="de-DE" dirty="0"/>
              <a:t> </a:t>
            </a:r>
            <a:r>
              <a:rPr lang="de-DE" altLang="de-DE" dirty="0" err="1"/>
              <a:t>than</a:t>
            </a:r>
            <a:r>
              <a:rPr lang="de-DE" altLang="de-DE" dirty="0"/>
              <a:t> </a:t>
            </a:r>
            <a:r>
              <a:rPr lang="de-DE" altLang="de-DE" dirty="0" err="1"/>
              <a:t>being</a:t>
            </a:r>
            <a:r>
              <a:rPr lang="de-DE" altLang="de-DE" dirty="0"/>
              <a:t> </a:t>
            </a:r>
            <a:r>
              <a:rPr lang="de-DE" altLang="de-DE" dirty="0" err="1"/>
              <a:t>imposed</a:t>
            </a:r>
            <a:r>
              <a:rPr lang="de-DE" altLang="de-DE" dirty="0"/>
              <a:t> </a:t>
            </a:r>
            <a:r>
              <a:rPr lang="de-DE" altLang="de-DE" dirty="0" err="1"/>
              <a:t>from</a:t>
            </a:r>
            <a:r>
              <a:rPr lang="de-DE" altLang="de-DE" dirty="0"/>
              <a:t> </a:t>
            </a:r>
            <a:r>
              <a:rPr lang="de-DE" altLang="de-DE" dirty="0" err="1"/>
              <a:t>above</a:t>
            </a:r>
            <a:r>
              <a:rPr lang="de-DE" altLang="de-DE" dirty="0"/>
              <a:t>. This </a:t>
            </a:r>
            <a:r>
              <a:rPr lang="de-DE" altLang="de-DE" dirty="0" err="1"/>
              <a:t>provides</a:t>
            </a:r>
            <a:r>
              <a:rPr lang="de-DE" altLang="de-DE" dirty="0"/>
              <a:t> an </a:t>
            </a:r>
            <a:r>
              <a:rPr lang="de-DE" altLang="de-DE" dirty="0" err="1"/>
              <a:t>opportunity</a:t>
            </a:r>
            <a:r>
              <a:rPr lang="de-DE" altLang="de-DE" dirty="0"/>
              <a:t> </a:t>
            </a:r>
            <a:r>
              <a:rPr lang="de-DE" altLang="de-DE" dirty="0" err="1"/>
              <a:t>for</a:t>
            </a:r>
            <a:r>
              <a:rPr lang="de-DE" altLang="de-DE" dirty="0"/>
              <a:t> </a:t>
            </a:r>
            <a:r>
              <a:rPr lang="de-DE" altLang="de-DE" dirty="0" err="1"/>
              <a:t>useful</a:t>
            </a:r>
            <a:r>
              <a:rPr lang="de-DE" altLang="de-DE" dirty="0"/>
              <a:t> </a:t>
            </a:r>
            <a:r>
              <a:rPr lang="de-DE" altLang="de-DE" dirty="0" err="1"/>
              <a:t>feedback</a:t>
            </a:r>
            <a:r>
              <a:rPr lang="de-DE" altLang="de-DE" dirty="0"/>
              <a:t>, </a:t>
            </a:r>
            <a:r>
              <a:rPr lang="de-DE" altLang="de-DE" dirty="0" err="1"/>
              <a:t>the</a:t>
            </a:r>
            <a:r>
              <a:rPr lang="de-DE" altLang="de-DE" dirty="0"/>
              <a:t> </a:t>
            </a:r>
            <a:r>
              <a:rPr lang="de-DE" altLang="de-DE" dirty="0" err="1"/>
              <a:t>possibility</a:t>
            </a:r>
            <a:r>
              <a:rPr lang="de-DE" altLang="de-DE" dirty="0"/>
              <a:t> </a:t>
            </a:r>
            <a:r>
              <a:rPr lang="de-DE" altLang="de-DE" dirty="0" err="1"/>
              <a:t>for</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to</a:t>
            </a:r>
            <a:r>
              <a:rPr lang="de-DE" altLang="de-DE" dirty="0"/>
              <a:t> </a:t>
            </a:r>
            <a:r>
              <a:rPr lang="de-DE" altLang="de-DE" dirty="0" err="1"/>
              <a:t>query</a:t>
            </a:r>
            <a:r>
              <a:rPr lang="de-DE" altLang="de-DE" dirty="0"/>
              <a:t> </a:t>
            </a:r>
            <a:r>
              <a:rPr lang="de-DE" altLang="de-DE" dirty="0" err="1"/>
              <a:t>aspects</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regulations</a:t>
            </a:r>
            <a:r>
              <a:rPr lang="de-DE" altLang="de-DE" dirty="0"/>
              <a:t> </a:t>
            </a:r>
            <a:r>
              <a:rPr lang="de-DE" altLang="de-DE" dirty="0" err="1"/>
              <a:t>they</a:t>
            </a:r>
            <a:r>
              <a:rPr lang="de-DE" altLang="de-DE" dirty="0"/>
              <a:t> do not </a:t>
            </a:r>
            <a:r>
              <a:rPr lang="de-DE" altLang="de-DE" dirty="0" err="1"/>
              <a:t>understand</a:t>
            </a:r>
            <a:r>
              <a:rPr lang="de-DE" altLang="de-DE" dirty="0"/>
              <a:t> </a:t>
            </a:r>
            <a:r>
              <a:rPr lang="de-DE" altLang="de-DE" dirty="0" err="1"/>
              <a:t>and</a:t>
            </a:r>
            <a:r>
              <a:rPr lang="de-DE" altLang="de-DE" dirty="0"/>
              <a:t> </a:t>
            </a:r>
            <a:r>
              <a:rPr lang="de-DE" altLang="de-DE" dirty="0" err="1"/>
              <a:t>helps</a:t>
            </a:r>
            <a:r>
              <a:rPr lang="de-DE" altLang="de-DE" dirty="0"/>
              <a:t> </a:t>
            </a:r>
            <a:r>
              <a:rPr lang="de-DE" altLang="de-DE" dirty="0" err="1"/>
              <a:t>internalize</a:t>
            </a:r>
            <a:r>
              <a:rPr lang="de-DE" altLang="de-DE" dirty="0"/>
              <a:t> </a:t>
            </a:r>
            <a:r>
              <a:rPr lang="de-DE" altLang="de-DE" dirty="0" err="1"/>
              <a:t>the</a:t>
            </a:r>
            <a:r>
              <a:rPr lang="de-DE" altLang="de-DE" dirty="0"/>
              <a:t> </a:t>
            </a:r>
            <a:r>
              <a:rPr lang="de-DE" altLang="de-DE" dirty="0" err="1"/>
              <a:t>central</a:t>
            </a:r>
            <a:r>
              <a:rPr lang="de-DE" altLang="de-DE" dirty="0"/>
              <a:t> </a:t>
            </a:r>
            <a:r>
              <a:rPr lang="de-DE" altLang="de-DE" dirty="0" err="1"/>
              <a:t>message</a:t>
            </a:r>
            <a:r>
              <a:rPr lang="de-DE" altLang="de-DE" dirty="0"/>
              <a:t> </a:t>
            </a:r>
            <a:r>
              <a:rPr lang="de-DE" altLang="de-DE" dirty="0" err="1"/>
              <a:t>of</a:t>
            </a:r>
            <a:r>
              <a:rPr lang="de-DE" altLang="de-DE" dirty="0"/>
              <a:t> </a:t>
            </a:r>
            <a:r>
              <a:rPr lang="de-DE" altLang="de-DE" dirty="0" err="1"/>
              <a:t>probity</a:t>
            </a:r>
            <a:r>
              <a:rPr lang="de-DE" altLang="de-DE" dirty="0"/>
              <a:t> in </a:t>
            </a:r>
            <a:r>
              <a:rPr lang="de-DE" altLang="de-DE" dirty="0" err="1"/>
              <a:t>public</a:t>
            </a:r>
            <a:r>
              <a:rPr lang="de-DE" altLang="de-DE" dirty="0"/>
              <a:t> </a:t>
            </a:r>
            <a:r>
              <a:rPr lang="de-DE" altLang="de-DE" dirty="0" err="1"/>
              <a:t>office</a:t>
            </a:r>
            <a:r>
              <a:rPr lang="de-DE" altLang="de-DE" dirty="0"/>
              <a:t>.</a:t>
            </a:r>
          </a:p>
          <a:p>
            <a:pPr marL="171450" indent="-171450">
              <a:buFont typeface="Arial" panose="020B0604020202020204" pitchFamily="34" charset="0"/>
              <a:buChar char="•"/>
            </a:pPr>
            <a:r>
              <a:rPr lang="de-DE" altLang="de-DE" dirty="0" err="1"/>
              <a:t>Prone</a:t>
            </a:r>
            <a:r>
              <a:rPr lang="de-DE" altLang="de-DE" dirty="0"/>
              <a:t> </a:t>
            </a:r>
            <a:r>
              <a:rPr lang="de-DE" altLang="de-DE" dirty="0" err="1"/>
              <a:t>to</a:t>
            </a:r>
            <a:r>
              <a:rPr lang="de-DE" altLang="de-DE" dirty="0"/>
              <a:t> </a:t>
            </a:r>
            <a:r>
              <a:rPr lang="de-DE" altLang="de-DE" dirty="0" err="1"/>
              <a:t>disappointment</a:t>
            </a:r>
            <a:r>
              <a:rPr lang="de-DE" altLang="de-DE" dirty="0"/>
              <a:t> </a:t>
            </a:r>
            <a:r>
              <a:rPr lang="de-DE" altLang="de-DE" dirty="0" err="1"/>
              <a:t>or</a:t>
            </a:r>
            <a:r>
              <a:rPr lang="de-DE" altLang="de-DE" dirty="0"/>
              <a:t> </a:t>
            </a:r>
            <a:r>
              <a:rPr lang="de-DE" altLang="de-DE" dirty="0" err="1"/>
              <a:t>political</a:t>
            </a:r>
            <a:r>
              <a:rPr lang="de-DE" altLang="de-DE" dirty="0"/>
              <a:t> </a:t>
            </a:r>
            <a:r>
              <a:rPr lang="de-DE" altLang="de-DE" dirty="0" err="1"/>
              <a:t>pushback</a:t>
            </a:r>
            <a:r>
              <a:rPr lang="de-DE" altLang="de-DE" dirty="0"/>
              <a:t> </a:t>
            </a:r>
            <a:r>
              <a:rPr lang="de-DE" altLang="de-DE" dirty="0" err="1"/>
              <a:t>if</a:t>
            </a:r>
            <a:r>
              <a:rPr lang="de-DE" altLang="de-DE" dirty="0"/>
              <a:t> </a:t>
            </a:r>
            <a:r>
              <a:rPr lang="de-DE" altLang="de-DE" dirty="0" err="1"/>
              <a:t>launched</a:t>
            </a:r>
            <a:r>
              <a:rPr lang="de-DE" altLang="de-DE" dirty="0"/>
              <a:t> </a:t>
            </a:r>
            <a:r>
              <a:rPr lang="de-DE" altLang="de-DE" dirty="0" err="1"/>
              <a:t>with</a:t>
            </a:r>
            <a:r>
              <a:rPr lang="de-DE" altLang="de-DE" dirty="0"/>
              <a:t> </a:t>
            </a:r>
            <a:r>
              <a:rPr lang="de-DE" altLang="de-DE" dirty="0" err="1"/>
              <a:t>overambitious</a:t>
            </a:r>
            <a:r>
              <a:rPr lang="de-DE" altLang="de-DE" dirty="0"/>
              <a:t> </a:t>
            </a:r>
            <a:r>
              <a:rPr lang="de-DE" altLang="de-DE" dirty="0" err="1"/>
              <a:t>mandates</a:t>
            </a:r>
            <a:r>
              <a:rPr lang="de-DE" altLang="de-DE" dirty="0"/>
              <a:t> in </a:t>
            </a:r>
            <a:r>
              <a:rPr lang="de-DE" altLang="de-DE" dirty="0" err="1"/>
              <a:t>the</a:t>
            </a:r>
            <a:r>
              <a:rPr lang="de-DE" altLang="de-DE" dirty="0"/>
              <a:t> </a:t>
            </a:r>
            <a:r>
              <a:rPr lang="de-DE" altLang="de-DE" dirty="0" err="1"/>
              <a:t>wake</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scandals</a:t>
            </a:r>
            <a:r>
              <a:rPr lang="de-DE" altLang="de-DE" dirty="0"/>
              <a:t> </a:t>
            </a:r>
            <a:r>
              <a:rPr lang="de-DE" altLang="de-DE" dirty="0" err="1"/>
              <a:t>and</a:t>
            </a:r>
            <a:r>
              <a:rPr lang="de-DE" altLang="de-DE" dirty="0"/>
              <a:t> </a:t>
            </a:r>
            <a:r>
              <a:rPr lang="de-DE" altLang="de-DE" dirty="0" err="1"/>
              <a:t>are</a:t>
            </a:r>
            <a:r>
              <a:rPr lang="de-DE" altLang="de-DE" dirty="0"/>
              <a:t> not </a:t>
            </a:r>
            <a:r>
              <a:rPr lang="de-DE" altLang="de-DE" dirty="0" err="1"/>
              <a:t>backed</a:t>
            </a:r>
            <a:r>
              <a:rPr lang="de-DE" altLang="de-DE" dirty="0"/>
              <a:t> </a:t>
            </a:r>
            <a:r>
              <a:rPr lang="de-DE" altLang="de-DE" dirty="0" err="1"/>
              <a:t>by</a:t>
            </a:r>
            <a:r>
              <a:rPr lang="de-DE" altLang="de-DE" dirty="0"/>
              <a:t> </a:t>
            </a:r>
            <a:r>
              <a:rPr lang="de-DE" altLang="de-DE" dirty="0" err="1"/>
              <a:t>adequate</a:t>
            </a:r>
            <a:r>
              <a:rPr lang="de-DE" altLang="de-DE" dirty="0"/>
              <a:t> </a:t>
            </a:r>
            <a:r>
              <a:rPr lang="de-DE" altLang="de-DE" dirty="0" err="1"/>
              <a:t>resources</a:t>
            </a:r>
            <a:r>
              <a:rPr lang="de-DE" altLang="de-DE" dirty="0"/>
              <a:t>. Systems </a:t>
            </a:r>
            <a:r>
              <a:rPr lang="de-DE" altLang="de-DE" dirty="0" err="1"/>
              <a:t>burdened</a:t>
            </a:r>
            <a:r>
              <a:rPr lang="de-DE" altLang="de-DE" dirty="0"/>
              <a:t> </a:t>
            </a:r>
            <a:r>
              <a:rPr lang="de-DE" altLang="de-DE" dirty="0" err="1"/>
              <a:t>with</a:t>
            </a:r>
            <a:r>
              <a:rPr lang="de-DE" altLang="de-DE" dirty="0"/>
              <a:t> </a:t>
            </a:r>
            <a:r>
              <a:rPr lang="de-DE" altLang="de-DE" dirty="0" err="1"/>
              <a:t>too</a:t>
            </a:r>
            <a:r>
              <a:rPr lang="de-DE" altLang="de-DE" dirty="0"/>
              <a:t> </a:t>
            </a:r>
            <a:r>
              <a:rPr lang="de-DE" altLang="de-DE" dirty="0" err="1"/>
              <a:t>many</a:t>
            </a:r>
            <a:r>
              <a:rPr lang="de-DE" altLang="de-DE" dirty="0"/>
              <a:t> </a:t>
            </a:r>
            <a:r>
              <a:rPr lang="de-DE" altLang="de-DE" dirty="0" err="1"/>
              <a:t>requirements</a:t>
            </a:r>
            <a:r>
              <a:rPr lang="de-DE" altLang="de-DE" dirty="0"/>
              <a:t> </a:t>
            </a:r>
            <a:r>
              <a:rPr lang="de-DE" altLang="de-DE" dirty="0" err="1"/>
              <a:t>and</a:t>
            </a:r>
            <a:r>
              <a:rPr lang="de-DE" altLang="de-DE" dirty="0"/>
              <a:t> </a:t>
            </a:r>
            <a:r>
              <a:rPr lang="de-DE" altLang="de-DE" dirty="0" err="1"/>
              <a:t>inadequate</a:t>
            </a:r>
            <a:r>
              <a:rPr lang="de-DE" altLang="de-DE" dirty="0"/>
              <a:t> </a:t>
            </a:r>
            <a:r>
              <a:rPr lang="de-DE" altLang="de-DE" dirty="0" err="1"/>
              <a:t>institutional</a:t>
            </a:r>
            <a:r>
              <a:rPr lang="de-DE" altLang="de-DE" dirty="0"/>
              <a:t> </a:t>
            </a:r>
            <a:r>
              <a:rPr lang="de-DE" altLang="de-DE" dirty="0" err="1"/>
              <a:t>capacity</a:t>
            </a:r>
            <a:r>
              <a:rPr lang="de-DE" altLang="de-DE" dirty="0"/>
              <a:t> </a:t>
            </a:r>
            <a:r>
              <a:rPr lang="de-DE" altLang="de-DE" dirty="0" err="1"/>
              <a:t>to</a:t>
            </a:r>
            <a:r>
              <a:rPr lang="de-DE" altLang="de-DE" dirty="0"/>
              <a:t> </a:t>
            </a:r>
            <a:r>
              <a:rPr lang="de-DE" altLang="de-DE" dirty="0" err="1"/>
              <a:t>enforce</a:t>
            </a:r>
            <a:r>
              <a:rPr lang="de-DE" altLang="de-DE" dirty="0"/>
              <a:t> </a:t>
            </a:r>
            <a:r>
              <a:rPr lang="de-DE" altLang="de-DE" dirty="0" err="1"/>
              <a:t>compliance</a:t>
            </a:r>
            <a:r>
              <a:rPr lang="de-DE" altLang="de-DE" dirty="0"/>
              <a:t> </a:t>
            </a:r>
            <a:r>
              <a:rPr lang="de-DE" altLang="de-DE" dirty="0" err="1"/>
              <a:t>are</a:t>
            </a:r>
            <a:r>
              <a:rPr lang="de-DE" altLang="de-DE" dirty="0"/>
              <a:t> </a:t>
            </a:r>
            <a:r>
              <a:rPr lang="de-DE" altLang="de-DE" dirty="0" err="1"/>
              <a:t>more</a:t>
            </a:r>
            <a:r>
              <a:rPr lang="de-DE" altLang="de-DE" dirty="0"/>
              <a:t> </a:t>
            </a:r>
            <a:r>
              <a:rPr lang="de-DE" altLang="de-DE" dirty="0" err="1"/>
              <a:t>likely</a:t>
            </a:r>
            <a:r>
              <a:rPr lang="de-DE" altLang="de-DE" dirty="0"/>
              <a:t> </a:t>
            </a:r>
            <a:r>
              <a:rPr lang="de-DE" altLang="de-DE" dirty="0" err="1"/>
              <a:t>to</a:t>
            </a:r>
            <a:r>
              <a:rPr lang="de-DE" altLang="de-DE" dirty="0"/>
              <a:t> </a:t>
            </a:r>
            <a:r>
              <a:rPr lang="de-DE" altLang="de-DE" dirty="0" err="1"/>
              <a:t>fail</a:t>
            </a:r>
            <a:r>
              <a:rPr lang="de-DE" altLang="de-DE" dirty="0"/>
              <a:t> </a:t>
            </a:r>
            <a:r>
              <a:rPr lang="de-DE" altLang="de-DE" dirty="0" err="1"/>
              <a:t>than</a:t>
            </a:r>
            <a:r>
              <a:rPr lang="de-DE" altLang="de-DE" dirty="0"/>
              <a:t> </a:t>
            </a:r>
            <a:r>
              <a:rPr lang="de-DE" altLang="de-DE" dirty="0" err="1"/>
              <a:t>those</a:t>
            </a:r>
            <a:r>
              <a:rPr lang="de-DE" altLang="de-DE" dirty="0"/>
              <a:t> </a:t>
            </a:r>
            <a:r>
              <a:rPr lang="de-DE" altLang="de-DE" dirty="0" err="1"/>
              <a:t>designed</a:t>
            </a:r>
            <a:r>
              <a:rPr lang="de-DE" altLang="de-DE" dirty="0"/>
              <a:t> </a:t>
            </a:r>
            <a:r>
              <a:rPr lang="de-DE" altLang="de-DE" dirty="0" err="1"/>
              <a:t>to</a:t>
            </a:r>
            <a:r>
              <a:rPr lang="de-DE" altLang="de-DE" dirty="0"/>
              <a:t> </a:t>
            </a:r>
            <a:r>
              <a:rPr lang="de-DE" altLang="de-DE" dirty="0" err="1"/>
              <a:t>serve</a:t>
            </a:r>
            <a:r>
              <a:rPr lang="de-DE" altLang="de-DE" dirty="0"/>
              <a:t> </a:t>
            </a:r>
            <a:r>
              <a:rPr lang="de-DE" altLang="de-DE" dirty="0" err="1"/>
              <a:t>manageable</a:t>
            </a:r>
            <a:r>
              <a:rPr lang="de-DE" altLang="de-DE" dirty="0"/>
              <a:t> </a:t>
            </a:r>
            <a:r>
              <a:rPr lang="de-DE" altLang="de-DE" dirty="0" err="1"/>
              <a:t>objectives</a:t>
            </a:r>
            <a:r>
              <a:rPr lang="de-DE" altLang="de-DE" dirty="0"/>
              <a:t>.</a:t>
            </a:r>
          </a:p>
          <a:p>
            <a:pPr marL="171450" indent="-171450">
              <a:buFont typeface="Arial" panose="020B0604020202020204" pitchFamily="34" charset="0"/>
              <a:buChar char="•"/>
            </a:pPr>
            <a:r>
              <a:rPr lang="de-DE" altLang="de-DE" dirty="0"/>
              <a:t>Countries </a:t>
            </a:r>
            <a:r>
              <a:rPr lang="de-DE" altLang="de-DE" dirty="0" err="1"/>
              <a:t>are</a:t>
            </a:r>
            <a:r>
              <a:rPr lang="de-DE" altLang="de-DE" dirty="0"/>
              <a:t> </a:t>
            </a:r>
            <a:r>
              <a:rPr lang="de-DE" altLang="de-DE" dirty="0" err="1"/>
              <a:t>advised</a:t>
            </a:r>
            <a:r>
              <a:rPr lang="de-DE" altLang="de-DE" dirty="0"/>
              <a:t> </a:t>
            </a:r>
            <a:r>
              <a:rPr lang="de-DE" altLang="de-DE" dirty="0" err="1"/>
              <a:t>to</a:t>
            </a:r>
            <a:r>
              <a:rPr lang="de-DE" altLang="de-DE" dirty="0"/>
              <a:t> </a:t>
            </a:r>
            <a:r>
              <a:rPr lang="de-DE" altLang="de-DE" dirty="0" err="1"/>
              <a:t>start</a:t>
            </a:r>
            <a:r>
              <a:rPr lang="de-DE" altLang="de-DE" dirty="0"/>
              <a:t> </a:t>
            </a:r>
            <a:r>
              <a:rPr lang="de-DE" altLang="de-DE" dirty="0" err="1"/>
              <a:t>with</a:t>
            </a:r>
            <a:r>
              <a:rPr lang="de-DE" altLang="de-DE" dirty="0"/>
              <a:t> high-</a:t>
            </a:r>
            <a:r>
              <a:rPr lang="de-DE" altLang="de-DE" dirty="0" err="1"/>
              <a:t>priority</a:t>
            </a:r>
            <a:r>
              <a:rPr lang="de-DE" altLang="de-DE" dirty="0"/>
              <a:t> </a:t>
            </a:r>
            <a:r>
              <a:rPr lang="de-DE" altLang="de-DE" dirty="0" err="1"/>
              <a:t>areas</a:t>
            </a:r>
            <a:r>
              <a:rPr lang="de-DE" altLang="de-DE" dirty="0"/>
              <a:t> </a:t>
            </a:r>
            <a:r>
              <a:rPr lang="de-DE" altLang="de-DE" dirty="0" err="1"/>
              <a:t>of</a:t>
            </a:r>
            <a:r>
              <a:rPr lang="de-DE" altLang="de-DE" dirty="0"/>
              <a:t> </a:t>
            </a:r>
            <a:r>
              <a:rPr lang="de-DE" altLang="de-DE" dirty="0" err="1"/>
              <a:t>disclosure</a:t>
            </a:r>
            <a:r>
              <a:rPr lang="de-DE" altLang="de-DE" dirty="0"/>
              <a:t> </a:t>
            </a:r>
            <a:r>
              <a:rPr lang="de-DE" altLang="de-DE" dirty="0" err="1"/>
              <a:t>and</a:t>
            </a:r>
            <a:r>
              <a:rPr lang="de-DE" altLang="de-DE" dirty="0"/>
              <a:t> </a:t>
            </a:r>
            <a:r>
              <a:rPr lang="de-DE" altLang="de-DE" dirty="0" err="1"/>
              <a:t>subsequently</a:t>
            </a:r>
            <a:r>
              <a:rPr lang="de-DE" altLang="de-DE" dirty="0"/>
              <a:t> </a:t>
            </a:r>
            <a:r>
              <a:rPr lang="de-DE" altLang="de-DE" dirty="0" err="1"/>
              <a:t>build</a:t>
            </a:r>
            <a:r>
              <a:rPr lang="de-DE" altLang="de-DE" dirty="0"/>
              <a:t> </a:t>
            </a:r>
            <a:r>
              <a:rPr lang="de-DE" altLang="de-DE" dirty="0" err="1"/>
              <a:t>the</a:t>
            </a:r>
            <a:r>
              <a:rPr lang="de-DE" altLang="de-DE" dirty="0"/>
              <a:t> </a:t>
            </a:r>
            <a:r>
              <a:rPr lang="de-DE" altLang="de-DE" dirty="0" err="1"/>
              <a:t>political</a:t>
            </a:r>
            <a:r>
              <a:rPr lang="de-DE" altLang="de-DE" dirty="0"/>
              <a:t> will </a:t>
            </a:r>
            <a:r>
              <a:rPr lang="de-DE" altLang="de-DE" dirty="0" err="1"/>
              <a:t>and</a:t>
            </a:r>
            <a:r>
              <a:rPr lang="de-DE" altLang="de-DE" dirty="0"/>
              <a:t> </a:t>
            </a:r>
            <a:r>
              <a:rPr lang="de-DE" altLang="de-DE" dirty="0" err="1"/>
              <a:t>capacity</a:t>
            </a:r>
            <a:r>
              <a:rPr lang="de-DE" altLang="de-DE" dirty="0"/>
              <a:t> </a:t>
            </a:r>
            <a:r>
              <a:rPr lang="de-DE" altLang="de-DE" dirty="0" err="1"/>
              <a:t>for</a:t>
            </a:r>
            <a:r>
              <a:rPr lang="de-DE" altLang="de-DE" dirty="0"/>
              <a:t> </a:t>
            </a:r>
            <a:r>
              <a:rPr lang="de-DE" altLang="de-DE" dirty="0" err="1"/>
              <a:t>more</a:t>
            </a:r>
            <a:r>
              <a:rPr lang="de-DE" altLang="de-DE" dirty="0"/>
              <a:t> </a:t>
            </a:r>
            <a:r>
              <a:rPr lang="de-DE" altLang="de-DE" dirty="0" err="1"/>
              <a:t>ambitious</a:t>
            </a:r>
            <a:r>
              <a:rPr lang="de-DE" altLang="de-DE" dirty="0"/>
              <a:t> </a:t>
            </a:r>
            <a:r>
              <a:rPr lang="de-DE" altLang="de-DE" dirty="0" err="1"/>
              <a:t>reforms</a:t>
            </a:r>
            <a:r>
              <a:rPr lang="de-DE" altLang="de-DE" dirty="0"/>
              <a:t>. Countries </a:t>
            </a:r>
            <a:r>
              <a:rPr lang="de-DE" altLang="de-DE" dirty="0" err="1"/>
              <a:t>might</a:t>
            </a:r>
            <a:r>
              <a:rPr lang="de-DE" altLang="de-DE" dirty="0"/>
              <a:t> </a:t>
            </a:r>
            <a:r>
              <a:rPr lang="de-DE" altLang="de-DE" dirty="0" err="1"/>
              <a:t>want</a:t>
            </a:r>
            <a:r>
              <a:rPr lang="de-DE" altLang="de-DE" dirty="0"/>
              <a:t> </a:t>
            </a:r>
            <a:r>
              <a:rPr lang="de-DE" altLang="de-DE" dirty="0" err="1"/>
              <a:t>to</a:t>
            </a:r>
            <a:r>
              <a:rPr lang="de-DE" altLang="de-DE" dirty="0"/>
              <a:t> </a:t>
            </a:r>
            <a:r>
              <a:rPr lang="de-DE" altLang="de-DE" dirty="0" err="1"/>
              <a:t>build</a:t>
            </a:r>
            <a:r>
              <a:rPr lang="de-DE" altLang="de-DE" dirty="0"/>
              <a:t> </a:t>
            </a:r>
            <a:r>
              <a:rPr lang="de-DE" altLang="de-DE" dirty="0" err="1"/>
              <a:t>up</a:t>
            </a:r>
            <a:r>
              <a:rPr lang="de-DE" altLang="de-DE" dirty="0"/>
              <a:t> </a:t>
            </a:r>
            <a:r>
              <a:rPr lang="de-DE" altLang="de-DE" dirty="0" err="1"/>
              <a:t>from</a:t>
            </a:r>
            <a:r>
              <a:rPr lang="de-DE" altLang="de-DE" dirty="0"/>
              <a:t> initial </a:t>
            </a:r>
            <a:r>
              <a:rPr lang="de-DE" altLang="de-DE" dirty="0" err="1"/>
              <a:t>targeted</a:t>
            </a:r>
            <a:r>
              <a:rPr lang="de-DE" altLang="de-DE" dirty="0"/>
              <a:t> </a:t>
            </a:r>
            <a:r>
              <a:rPr lang="de-DE" altLang="de-DE" dirty="0" err="1"/>
              <a:t>disclosure</a:t>
            </a:r>
            <a:r>
              <a:rPr lang="de-DE" altLang="de-DE" dirty="0"/>
              <a:t> </a:t>
            </a:r>
            <a:r>
              <a:rPr lang="de-DE" altLang="de-DE" dirty="0" err="1"/>
              <a:t>of</a:t>
            </a:r>
            <a:r>
              <a:rPr lang="de-DE" altLang="de-DE" dirty="0"/>
              <a:t> high-</a:t>
            </a:r>
            <a:r>
              <a:rPr lang="de-DE" altLang="de-DE" dirty="0" err="1"/>
              <a:t>risk</a:t>
            </a:r>
            <a:r>
              <a:rPr lang="de-DE" altLang="de-DE" dirty="0"/>
              <a:t> </a:t>
            </a:r>
            <a:r>
              <a:rPr lang="de-DE" altLang="de-DE" dirty="0" err="1"/>
              <a:t>or</a:t>
            </a:r>
            <a:r>
              <a:rPr lang="de-DE" altLang="de-DE" dirty="0"/>
              <a:t> high-profile </a:t>
            </a:r>
            <a:r>
              <a:rPr lang="de-DE" altLang="de-DE" dirty="0" err="1"/>
              <a:t>public</a:t>
            </a:r>
            <a:r>
              <a:rPr lang="de-DE" altLang="de-DE" dirty="0"/>
              <a:t> </a:t>
            </a:r>
            <a:r>
              <a:rPr lang="de-DE" altLang="de-DE" dirty="0" err="1"/>
              <a:t>servants</a:t>
            </a:r>
            <a:r>
              <a:rPr lang="de-DE" altLang="de-DE" dirty="0"/>
              <a:t> </a:t>
            </a:r>
            <a:r>
              <a:rPr lang="de-DE" altLang="de-DE" dirty="0" err="1"/>
              <a:t>to</a:t>
            </a:r>
            <a:r>
              <a:rPr lang="de-DE" altLang="de-DE" dirty="0"/>
              <a:t> </a:t>
            </a:r>
            <a:r>
              <a:rPr lang="de-DE" altLang="de-DE" dirty="0" err="1"/>
              <a:t>disclosure</a:t>
            </a:r>
            <a:r>
              <a:rPr lang="de-DE" altLang="de-DE" dirty="0"/>
              <a:t> </a:t>
            </a:r>
            <a:r>
              <a:rPr lang="de-DE" altLang="de-DE" dirty="0" err="1"/>
              <a:t>of</a:t>
            </a:r>
            <a:r>
              <a:rPr lang="de-DE" altLang="de-DE" dirty="0"/>
              <a:t> </a:t>
            </a:r>
            <a:r>
              <a:rPr lang="de-DE" altLang="de-DE" dirty="0" err="1"/>
              <a:t>senior</a:t>
            </a:r>
            <a:r>
              <a:rPr lang="de-DE" altLang="de-DE" dirty="0"/>
              <a:t> </a:t>
            </a:r>
            <a:r>
              <a:rPr lang="de-DE" altLang="de-DE" dirty="0" err="1"/>
              <a:t>civil</a:t>
            </a:r>
            <a:r>
              <a:rPr lang="de-DE" altLang="de-DE" dirty="0"/>
              <a:t> </a:t>
            </a:r>
            <a:r>
              <a:rPr lang="de-DE" altLang="de-DE" dirty="0" err="1"/>
              <a:t>servants</a:t>
            </a:r>
            <a:r>
              <a:rPr lang="de-DE" altLang="de-DE" dirty="0"/>
              <a:t> </a:t>
            </a:r>
            <a:r>
              <a:rPr lang="de-DE" altLang="de-DE" dirty="0" err="1"/>
              <a:t>and</a:t>
            </a:r>
            <a:r>
              <a:rPr lang="de-DE" altLang="de-DE" dirty="0"/>
              <a:t> </a:t>
            </a:r>
            <a:r>
              <a:rPr lang="de-DE" altLang="de-DE" dirty="0" err="1"/>
              <a:t>judges</a:t>
            </a:r>
            <a:r>
              <a:rPr lang="de-DE" altLang="de-DE" dirty="0"/>
              <a:t>. Countries </a:t>
            </a:r>
            <a:r>
              <a:rPr lang="de-DE" altLang="de-DE" dirty="0" err="1"/>
              <a:t>could</a:t>
            </a:r>
            <a:r>
              <a:rPr lang="de-DE" altLang="de-DE" dirty="0"/>
              <a:t> also </a:t>
            </a:r>
            <a:r>
              <a:rPr lang="de-DE" altLang="de-DE" dirty="0" err="1"/>
              <a:t>progress</a:t>
            </a:r>
            <a:r>
              <a:rPr lang="de-DE" altLang="de-DE" dirty="0"/>
              <a:t> </a:t>
            </a:r>
            <a:r>
              <a:rPr lang="de-DE" altLang="de-DE" dirty="0" err="1"/>
              <a:t>from</a:t>
            </a:r>
            <a:r>
              <a:rPr lang="de-DE" altLang="de-DE" dirty="0"/>
              <a:t> </a:t>
            </a:r>
            <a:r>
              <a:rPr lang="de-DE" altLang="de-DE" dirty="0" err="1"/>
              <a:t>disclosure</a:t>
            </a:r>
            <a:r>
              <a:rPr lang="de-DE" altLang="de-DE" dirty="0"/>
              <a:t> </a:t>
            </a:r>
            <a:r>
              <a:rPr lang="de-DE" altLang="de-DE" dirty="0" err="1"/>
              <a:t>of</a:t>
            </a:r>
            <a:r>
              <a:rPr lang="de-DE" altLang="de-DE" dirty="0"/>
              <a:t> </a:t>
            </a:r>
            <a:r>
              <a:rPr lang="de-DE" altLang="de-DE" dirty="0" err="1"/>
              <a:t>income</a:t>
            </a:r>
            <a:r>
              <a:rPr lang="de-DE" altLang="de-DE" dirty="0"/>
              <a:t> </a:t>
            </a:r>
            <a:r>
              <a:rPr lang="de-DE" altLang="de-DE" dirty="0" err="1"/>
              <a:t>and</a:t>
            </a:r>
            <a:r>
              <a:rPr lang="de-DE" altLang="de-DE" dirty="0"/>
              <a:t> </a:t>
            </a:r>
            <a:r>
              <a:rPr lang="de-DE" altLang="de-DE" dirty="0" err="1"/>
              <a:t>assets</a:t>
            </a:r>
            <a:r>
              <a:rPr lang="de-DE" altLang="de-DE" dirty="0"/>
              <a:t>, </a:t>
            </a:r>
            <a:r>
              <a:rPr lang="de-DE" altLang="de-DE" dirty="0" err="1"/>
              <a:t>to</a:t>
            </a:r>
            <a:r>
              <a:rPr lang="de-DE" altLang="de-DE" dirty="0"/>
              <a:t> </a:t>
            </a:r>
            <a:r>
              <a:rPr lang="de-DE" altLang="de-DE" dirty="0" err="1"/>
              <a:t>disclosure</a:t>
            </a:r>
            <a:r>
              <a:rPr lang="de-DE" altLang="de-DE" dirty="0"/>
              <a:t> </a:t>
            </a:r>
            <a:r>
              <a:rPr lang="de-DE" altLang="de-DE" dirty="0" err="1"/>
              <a:t>of</a:t>
            </a:r>
            <a:r>
              <a:rPr lang="de-DE" altLang="de-DE" dirty="0"/>
              <a:t> </a:t>
            </a:r>
            <a:r>
              <a:rPr lang="de-DE" altLang="de-DE" dirty="0" err="1"/>
              <a:t>business</a:t>
            </a:r>
            <a:r>
              <a:rPr lang="de-DE" altLang="de-DE" dirty="0"/>
              <a:t> </a:t>
            </a:r>
            <a:r>
              <a:rPr lang="de-DE" altLang="de-DE" dirty="0" err="1"/>
              <a:t>activities</a:t>
            </a:r>
            <a:r>
              <a:rPr lang="de-DE" altLang="de-DE" dirty="0"/>
              <a:t>, </a:t>
            </a:r>
            <a:r>
              <a:rPr lang="de-DE" altLang="de-DE" dirty="0" err="1"/>
              <a:t>to</a:t>
            </a:r>
            <a:r>
              <a:rPr lang="de-DE" altLang="de-DE" dirty="0"/>
              <a:t> </a:t>
            </a:r>
            <a:r>
              <a:rPr lang="de-DE" altLang="de-DE" dirty="0" err="1"/>
              <a:t>disclosure</a:t>
            </a:r>
            <a:r>
              <a:rPr lang="de-DE" altLang="de-DE" dirty="0"/>
              <a:t> </a:t>
            </a:r>
            <a:r>
              <a:rPr lang="de-DE" altLang="de-DE" dirty="0" err="1"/>
              <a:t>of</a:t>
            </a:r>
            <a:r>
              <a:rPr lang="de-DE" altLang="de-DE" dirty="0"/>
              <a:t> post-</a:t>
            </a:r>
            <a:r>
              <a:rPr lang="de-DE" altLang="de-DE" dirty="0" err="1"/>
              <a:t>employment</a:t>
            </a:r>
            <a:r>
              <a:rPr lang="de-DE" altLang="de-DE" dirty="0"/>
              <a:t> </a:t>
            </a:r>
            <a:r>
              <a:rPr lang="de-DE" altLang="de-DE" dirty="0" err="1"/>
              <a:t>activities</a:t>
            </a:r>
            <a:r>
              <a:rPr lang="de-DE" altLang="de-DE" dirty="0"/>
              <a:t>.</a:t>
            </a:r>
          </a:p>
          <a:p>
            <a:pPr marL="171450" indent="-171450">
              <a:buFont typeface="Arial" panose="020B0604020202020204" pitchFamily="34" charset="0"/>
              <a:buChar char="•"/>
            </a:pPr>
            <a:r>
              <a:rPr lang="de-DE" altLang="de-DE" dirty="0" err="1"/>
              <a:t>Build</a:t>
            </a:r>
            <a:r>
              <a:rPr lang="de-DE" altLang="de-DE" dirty="0"/>
              <a:t> </a:t>
            </a:r>
            <a:r>
              <a:rPr lang="de-DE" altLang="de-DE" dirty="0" err="1"/>
              <a:t>capacity</a:t>
            </a:r>
            <a:r>
              <a:rPr lang="de-DE" altLang="de-DE" dirty="0"/>
              <a:t> </a:t>
            </a:r>
            <a:r>
              <a:rPr lang="de-DE" altLang="de-DE" dirty="0" err="1"/>
              <a:t>incrementally</a:t>
            </a:r>
            <a:r>
              <a:rPr lang="de-DE" altLang="de-DE" dirty="0"/>
              <a:t> </a:t>
            </a:r>
            <a:r>
              <a:rPr lang="de-DE" altLang="de-DE" dirty="0" err="1"/>
              <a:t>and</a:t>
            </a:r>
            <a:r>
              <a:rPr lang="de-DE" altLang="de-DE" dirty="0"/>
              <a:t> manage </a:t>
            </a:r>
            <a:r>
              <a:rPr lang="de-DE" altLang="de-DE" dirty="0" err="1"/>
              <a:t>public</a:t>
            </a:r>
            <a:r>
              <a:rPr lang="de-DE" altLang="de-DE" dirty="0"/>
              <a:t> </a:t>
            </a:r>
            <a:r>
              <a:rPr lang="de-DE" altLang="de-DE" dirty="0" err="1"/>
              <a:t>expectations</a:t>
            </a:r>
            <a:r>
              <a:rPr lang="de-DE" altLang="de-DE" dirty="0"/>
              <a:t> </a:t>
            </a:r>
            <a:r>
              <a:rPr lang="de-DE" altLang="de-DE" dirty="0" err="1"/>
              <a:t>about</a:t>
            </a:r>
            <a:r>
              <a:rPr lang="de-DE" altLang="de-DE" dirty="0"/>
              <a:t> </a:t>
            </a:r>
            <a:r>
              <a:rPr lang="de-DE" altLang="de-DE" dirty="0" err="1"/>
              <a:t>what</a:t>
            </a:r>
            <a:r>
              <a:rPr lang="de-DE" altLang="de-DE" dirty="0"/>
              <a:t> </a:t>
            </a:r>
            <a:r>
              <a:rPr lang="de-DE" altLang="de-DE" dirty="0" err="1"/>
              <a:t>the</a:t>
            </a:r>
            <a:r>
              <a:rPr lang="de-DE" altLang="de-DE" dirty="0"/>
              <a:t> </a:t>
            </a:r>
            <a:r>
              <a:rPr lang="de-DE" altLang="de-DE" dirty="0" err="1"/>
              <a:t>system</a:t>
            </a:r>
            <a:r>
              <a:rPr lang="de-DE" altLang="de-DE" dirty="0"/>
              <a:t> </a:t>
            </a:r>
            <a:r>
              <a:rPr lang="de-DE" altLang="de-DE" dirty="0" err="1"/>
              <a:t>can</a:t>
            </a:r>
            <a:r>
              <a:rPr lang="de-DE" altLang="de-DE" dirty="0"/>
              <a:t> </a:t>
            </a:r>
            <a:r>
              <a:rPr lang="de-DE" altLang="de-DE" dirty="0" err="1"/>
              <a:t>realistically</a:t>
            </a:r>
            <a:r>
              <a:rPr lang="de-DE" altLang="de-DE" dirty="0"/>
              <a:t> </a:t>
            </a:r>
            <a:r>
              <a:rPr lang="de-DE" altLang="de-DE" dirty="0" err="1"/>
              <a:t>achieve</a:t>
            </a:r>
            <a:r>
              <a:rPr lang="de-DE" altLang="de-DE" dirty="0"/>
              <a:t>. As </a:t>
            </a:r>
            <a:r>
              <a:rPr lang="de-DE" altLang="de-DE" dirty="0" err="1"/>
              <a:t>the</a:t>
            </a:r>
            <a:r>
              <a:rPr lang="de-DE" altLang="de-DE" dirty="0"/>
              <a:t> </a:t>
            </a:r>
            <a:r>
              <a:rPr lang="de-DE" altLang="de-DE" dirty="0" err="1"/>
              <a:t>capacity</a:t>
            </a:r>
            <a:r>
              <a:rPr lang="de-DE" altLang="de-DE" dirty="0"/>
              <a:t> </a:t>
            </a:r>
            <a:r>
              <a:rPr lang="de-DE" altLang="de-DE" dirty="0" err="1"/>
              <a:t>for</a:t>
            </a:r>
            <a:r>
              <a:rPr lang="de-DE" altLang="de-DE" dirty="0"/>
              <a:t> </a:t>
            </a:r>
            <a:r>
              <a:rPr lang="de-DE" altLang="de-DE" dirty="0" err="1"/>
              <a:t>managing</a:t>
            </a:r>
            <a:r>
              <a:rPr lang="de-DE" altLang="de-DE" dirty="0"/>
              <a:t> </a:t>
            </a:r>
            <a:r>
              <a:rPr lang="de-DE" altLang="de-DE" dirty="0" err="1"/>
              <a:t>asset</a:t>
            </a:r>
            <a:r>
              <a:rPr lang="de-DE" altLang="de-DE" dirty="0"/>
              <a:t> </a:t>
            </a:r>
            <a:r>
              <a:rPr lang="de-DE" altLang="de-DE" dirty="0" err="1"/>
              <a:t>disclosures</a:t>
            </a:r>
            <a:r>
              <a:rPr lang="de-DE" altLang="de-DE" dirty="0"/>
              <a:t> </a:t>
            </a:r>
            <a:r>
              <a:rPr lang="de-DE" altLang="de-DE" dirty="0" err="1"/>
              <a:t>is</a:t>
            </a:r>
            <a:r>
              <a:rPr lang="de-DE" altLang="de-DE" dirty="0"/>
              <a:t> </a:t>
            </a:r>
            <a:r>
              <a:rPr lang="de-DE" altLang="de-DE" dirty="0" err="1"/>
              <a:t>developed</a:t>
            </a:r>
            <a:r>
              <a:rPr lang="de-DE" altLang="de-DE" dirty="0"/>
              <a:t> </a:t>
            </a:r>
            <a:r>
              <a:rPr lang="de-DE" altLang="de-DE" dirty="0" err="1"/>
              <a:t>the</a:t>
            </a:r>
            <a:r>
              <a:rPr lang="de-DE" altLang="de-DE" dirty="0"/>
              <a:t> </a:t>
            </a:r>
            <a:r>
              <a:rPr lang="de-DE" altLang="de-DE" dirty="0" err="1"/>
              <a:t>system</a:t>
            </a:r>
            <a:r>
              <a:rPr lang="de-DE" altLang="de-DE" dirty="0"/>
              <a:t> </a:t>
            </a:r>
            <a:r>
              <a:rPr lang="de-DE" altLang="de-DE" dirty="0" err="1"/>
              <a:t>can</a:t>
            </a:r>
            <a:r>
              <a:rPr lang="de-DE" altLang="de-DE" dirty="0"/>
              <a:t> </a:t>
            </a:r>
            <a:r>
              <a:rPr lang="de-DE" altLang="de-DE" dirty="0" err="1"/>
              <a:t>be</a:t>
            </a:r>
            <a:r>
              <a:rPr lang="de-DE" altLang="de-DE" dirty="0"/>
              <a:t> </a:t>
            </a:r>
            <a:r>
              <a:rPr lang="de-DE" altLang="de-DE" dirty="0" err="1"/>
              <a:t>gradually</a:t>
            </a:r>
            <a:r>
              <a:rPr lang="de-DE" altLang="de-DE" dirty="0"/>
              <a:t> </a:t>
            </a:r>
            <a:r>
              <a:rPr lang="de-DE" altLang="de-DE" dirty="0" err="1"/>
              <a:t>expanded</a:t>
            </a:r>
            <a:r>
              <a:rPr lang="de-DE" altLang="de-DE" dirty="0"/>
              <a:t> </a:t>
            </a:r>
            <a:r>
              <a:rPr lang="de-DE" altLang="de-DE" dirty="0" err="1"/>
              <a:t>and</a:t>
            </a:r>
            <a:r>
              <a:rPr lang="de-DE" altLang="de-DE" dirty="0"/>
              <a:t> </a:t>
            </a:r>
            <a:r>
              <a:rPr lang="de-DE" altLang="de-DE" dirty="0" err="1"/>
              <a:t>strengthened</a:t>
            </a:r>
            <a:r>
              <a:rPr lang="de-DE" altLang="de-DE" dirty="0"/>
              <a:t>, </a:t>
            </a:r>
            <a:r>
              <a:rPr lang="de-DE" altLang="de-DE" dirty="0" err="1"/>
              <a:t>to</a:t>
            </a:r>
            <a:r>
              <a:rPr lang="de-DE" altLang="de-DE" dirty="0"/>
              <a:t> </a:t>
            </a:r>
            <a:r>
              <a:rPr lang="de-DE" altLang="de-DE" dirty="0" err="1"/>
              <a:t>widen</a:t>
            </a:r>
            <a:r>
              <a:rPr lang="de-DE" altLang="de-DE" dirty="0"/>
              <a:t> </a:t>
            </a:r>
            <a:r>
              <a:rPr lang="de-DE" altLang="de-DE" dirty="0" err="1"/>
              <a:t>the</a:t>
            </a:r>
            <a:r>
              <a:rPr lang="de-DE" altLang="de-DE" dirty="0"/>
              <a:t> </a:t>
            </a:r>
            <a:r>
              <a:rPr lang="de-DE" altLang="de-DE" dirty="0" err="1"/>
              <a:t>pool</a:t>
            </a:r>
            <a:r>
              <a:rPr lang="de-DE" altLang="de-DE" dirty="0"/>
              <a:t> </a:t>
            </a:r>
            <a:r>
              <a:rPr lang="de-DE" altLang="de-DE" dirty="0" err="1"/>
              <a:t>of</a:t>
            </a:r>
            <a:r>
              <a:rPr lang="de-DE" altLang="de-DE" dirty="0"/>
              <a:t> </a:t>
            </a:r>
            <a:r>
              <a:rPr lang="de-DE" altLang="de-DE" dirty="0" err="1"/>
              <a:t>people</a:t>
            </a:r>
            <a:r>
              <a:rPr lang="de-DE" altLang="de-DE" dirty="0"/>
              <a:t> </a:t>
            </a:r>
            <a:r>
              <a:rPr lang="de-DE" altLang="de-DE" dirty="0" err="1"/>
              <a:t>required</a:t>
            </a:r>
            <a:r>
              <a:rPr lang="de-DE" altLang="de-DE" dirty="0"/>
              <a:t> </a:t>
            </a:r>
            <a:r>
              <a:rPr lang="de-DE" altLang="de-DE" dirty="0" err="1"/>
              <a:t>to</a:t>
            </a:r>
            <a:r>
              <a:rPr lang="de-DE" altLang="de-DE" dirty="0"/>
              <a:t> </a:t>
            </a:r>
            <a:r>
              <a:rPr lang="de-DE" altLang="de-DE" dirty="0" err="1"/>
              <a:t>file</a:t>
            </a:r>
            <a:r>
              <a:rPr lang="de-DE" altLang="de-DE" dirty="0"/>
              <a:t>, </a:t>
            </a:r>
            <a:r>
              <a:rPr lang="de-DE" altLang="de-DE" dirty="0" err="1"/>
              <a:t>reinforce</a:t>
            </a:r>
            <a:r>
              <a:rPr lang="de-DE" altLang="de-DE" dirty="0"/>
              <a:t> </a:t>
            </a:r>
            <a:r>
              <a:rPr lang="de-DE" altLang="de-DE" dirty="0" err="1"/>
              <a:t>verification</a:t>
            </a:r>
            <a:r>
              <a:rPr lang="de-DE" altLang="de-DE" dirty="0"/>
              <a:t> </a:t>
            </a:r>
            <a:r>
              <a:rPr lang="de-DE" altLang="de-DE" dirty="0" err="1"/>
              <a:t>procedures</a:t>
            </a:r>
            <a:r>
              <a:rPr lang="de-DE" altLang="de-DE" dirty="0"/>
              <a:t>, </a:t>
            </a:r>
            <a:r>
              <a:rPr lang="de-DE" altLang="de-DE" dirty="0" err="1"/>
              <a:t>and</a:t>
            </a:r>
            <a:r>
              <a:rPr lang="de-DE" altLang="de-DE" dirty="0"/>
              <a:t> </a:t>
            </a:r>
            <a:r>
              <a:rPr lang="de-DE" altLang="de-DE" dirty="0" err="1"/>
              <a:t>improve</a:t>
            </a:r>
            <a:r>
              <a:rPr lang="de-DE" altLang="de-DE" dirty="0"/>
              <a:t> </a:t>
            </a:r>
            <a:r>
              <a:rPr lang="de-DE" altLang="de-DE" dirty="0" err="1"/>
              <a:t>public</a:t>
            </a:r>
            <a:r>
              <a:rPr lang="de-DE" altLang="de-DE" dirty="0"/>
              <a:t> </a:t>
            </a:r>
            <a:r>
              <a:rPr lang="de-DE" altLang="de-DE" dirty="0" err="1"/>
              <a:t>access</a:t>
            </a:r>
            <a:r>
              <a:rPr lang="de-DE" altLang="de-DE" dirty="0"/>
              <a:t> </a:t>
            </a:r>
            <a:r>
              <a:rPr lang="de-DE" altLang="de-DE" dirty="0" err="1"/>
              <a:t>to</a:t>
            </a:r>
            <a:r>
              <a:rPr lang="de-DE" altLang="de-DE" dirty="0"/>
              <a:t> </a:t>
            </a:r>
            <a:r>
              <a:rPr lang="de-DE" altLang="de-DE" dirty="0" err="1"/>
              <a:t>information</a:t>
            </a:r>
            <a:r>
              <a:rPr lang="de-DE" altLang="de-DE" dirty="0"/>
              <a:t>.</a:t>
            </a:r>
          </a:p>
          <a:p>
            <a:pPr marL="171450" indent="-171450">
              <a:buFont typeface="Arial" panose="020B0604020202020204" pitchFamily="34" charset="0"/>
              <a:buChar char="•"/>
            </a:pPr>
            <a:r>
              <a:rPr lang="de-DE" altLang="de-DE" dirty="0" err="1"/>
              <a:t>Keeping</a:t>
            </a:r>
            <a:r>
              <a:rPr lang="de-DE" altLang="de-DE" dirty="0"/>
              <a:t> </a:t>
            </a:r>
            <a:r>
              <a:rPr lang="de-DE" altLang="de-DE" dirty="0" err="1"/>
              <a:t>the</a:t>
            </a:r>
            <a:r>
              <a:rPr lang="de-DE" altLang="de-DE" dirty="0"/>
              <a:t> </a:t>
            </a:r>
            <a:r>
              <a:rPr lang="de-DE" altLang="de-DE" dirty="0" err="1"/>
              <a:t>forms</a:t>
            </a:r>
            <a:r>
              <a:rPr lang="de-DE" altLang="de-DE" dirty="0"/>
              <a:t> simple </a:t>
            </a:r>
            <a:r>
              <a:rPr lang="de-DE" altLang="de-DE" dirty="0" err="1"/>
              <a:t>and</a:t>
            </a:r>
            <a:r>
              <a:rPr lang="de-DE" altLang="de-DE" dirty="0"/>
              <a:t> </a:t>
            </a:r>
            <a:r>
              <a:rPr lang="de-DE" altLang="de-DE" dirty="0" err="1"/>
              <a:t>the</a:t>
            </a:r>
            <a:r>
              <a:rPr lang="de-DE" altLang="de-DE" dirty="0"/>
              <a:t> </a:t>
            </a:r>
            <a:r>
              <a:rPr lang="de-DE" altLang="de-DE" dirty="0" err="1"/>
              <a:t>filing</a:t>
            </a:r>
            <a:r>
              <a:rPr lang="de-DE" altLang="de-DE" dirty="0"/>
              <a:t> </a:t>
            </a:r>
            <a:r>
              <a:rPr lang="de-DE" altLang="de-DE" dirty="0" err="1"/>
              <a:t>requirements</a:t>
            </a:r>
            <a:r>
              <a:rPr lang="de-DE" altLang="de-DE" dirty="0"/>
              <a:t> </a:t>
            </a:r>
            <a:r>
              <a:rPr lang="de-DE" altLang="de-DE" dirty="0" err="1"/>
              <a:t>clear</a:t>
            </a:r>
            <a:r>
              <a:rPr lang="de-DE" altLang="de-DE" dirty="0"/>
              <a:t> </a:t>
            </a:r>
            <a:r>
              <a:rPr lang="de-DE" altLang="de-DE" dirty="0" err="1"/>
              <a:t>is</a:t>
            </a:r>
            <a:r>
              <a:rPr lang="de-DE" altLang="de-DE" dirty="0"/>
              <a:t> </a:t>
            </a:r>
            <a:r>
              <a:rPr lang="de-DE" altLang="de-DE" dirty="0" err="1"/>
              <a:t>important</a:t>
            </a:r>
            <a:r>
              <a:rPr lang="de-DE" altLang="de-DE" dirty="0"/>
              <a:t>. The </a:t>
            </a:r>
            <a:r>
              <a:rPr lang="de-DE" altLang="de-DE" dirty="0" err="1"/>
              <a:t>information</a:t>
            </a:r>
            <a:r>
              <a:rPr lang="de-DE" altLang="de-DE" dirty="0"/>
              <a:t> </a:t>
            </a:r>
            <a:r>
              <a:rPr lang="de-DE" altLang="de-DE" dirty="0" err="1"/>
              <a:t>required</a:t>
            </a:r>
            <a:r>
              <a:rPr lang="de-DE" altLang="de-DE" dirty="0"/>
              <a:t> </a:t>
            </a:r>
            <a:r>
              <a:rPr lang="de-DE" altLang="de-DE" dirty="0" err="1"/>
              <a:t>should</a:t>
            </a:r>
            <a:r>
              <a:rPr lang="de-DE" altLang="de-DE" dirty="0"/>
              <a:t> </a:t>
            </a:r>
            <a:r>
              <a:rPr lang="de-DE" altLang="de-DE" dirty="0" err="1"/>
              <a:t>be</a:t>
            </a:r>
            <a:r>
              <a:rPr lang="de-DE" altLang="de-DE" dirty="0"/>
              <a:t> </a:t>
            </a:r>
            <a:r>
              <a:rPr lang="de-DE" altLang="de-DE" dirty="0" err="1"/>
              <a:t>precise</a:t>
            </a:r>
            <a:r>
              <a:rPr lang="de-DE" altLang="de-DE" dirty="0"/>
              <a:t> </a:t>
            </a:r>
            <a:r>
              <a:rPr lang="de-DE" altLang="de-DE" dirty="0" err="1"/>
              <a:t>and</a:t>
            </a:r>
            <a:r>
              <a:rPr lang="de-DE" altLang="de-DE" dirty="0"/>
              <a:t> must </a:t>
            </a:r>
            <a:r>
              <a:rPr lang="de-DE" altLang="de-DE" dirty="0" err="1"/>
              <a:t>avoid</a:t>
            </a:r>
            <a:r>
              <a:rPr lang="de-DE" altLang="de-DE" dirty="0"/>
              <a:t> </a:t>
            </a:r>
            <a:r>
              <a:rPr lang="de-DE" altLang="de-DE" dirty="0" err="1"/>
              <a:t>ranges</a:t>
            </a:r>
            <a:r>
              <a:rPr lang="de-DE" altLang="de-DE" dirty="0"/>
              <a:t> </a:t>
            </a:r>
            <a:r>
              <a:rPr lang="de-DE" altLang="de-DE" dirty="0" err="1"/>
              <a:t>to</a:t>
            </a:r>
            <a:r>
              <a:rPr lang="de-DE" altLang="de-DE" dirty="0"/>
              <a:t> </a:t>
            </a:r>
            <a:r>
              <a:rPr lang="de-DE" altLang="de-DE" dirty="0" err="1"/>
              <a:t>avoid</a:t>
            </a:r>
            <a:r>
              <a:rPr lang="de-DE" altLang="de-DE" dirty="0"/>
              <a:t> </a:t>
            </a:r>
            <a:r>
              <a:rPr lang="de-DE" altLang="de-DE" dirty="0" err="1"/>
              <a:t>ambiguity</a:t>
            </a:r>
            <a:r>
              <a:rPr lang="de-DE" altLang="de-DE" dirty="0"/>
              <a:t> </a:t>
            </a:r>
            <a:r>
              <a:rPr lang="de-DE" altLang="de-DE" dirty="0" err="1"/>
              <a:t>and</a:t>
            </a:r>
            <a:r>
              <a:rPr lang="de-DE" altLang="de-DE" dirty="0"/>
              <a:t> </a:t>
            </a:r>
            <a:r>
              <a:rPr lang="de-DE" altLang="de-DE" dirty="0" err="1"/>
              <a:t>preserve</a:t>
            </a:r>
            <a:r>
              <a:rPr lang="de-DE" altLang="de-DE" dirty="0"/>
              <a:t> </a:t>
            </a:r>
            <a:r>
              <a:rPr lang="de-DE" altLang="de-DE" dirty="0" err="1"/>
              <a:t>the</a:t>
            </a:r>
            <a:r>
              <a:rPr lang="de-DE" altLang="de-DE" dirty="0"/>
              <a:t> </a:t>
            </a:r>
            <a:r>
              <a:rPr lang="de-DE" altLang="de-DE" dirty="0" err="1"/>
              <a:t>system’s</a:t>
            </a:r>
            <a:r>
              <a:rPr lang="de-DE" altLang="de-DE" dirty="0"/>
              <a:t> </a:t>
            </a:r>
            <a:r>
              <a:rPr lang="de-DE" altLang="de-DE" dirty="0" err="1"/>
              <a:t>utility</a:t>
            </a:r>
            <a:r>
              <a:rPr lang="de-DE" altLang="de-DE" dirty="0"/>
              <a:t>. Mandate an </a:t>
            </a:r>
            <a:r>
              <a:rPr lang="de-DE" altLang="de-DE" dirty="0" err="1"/>
              <a:t>agency</a:t>
            </a:r>
            <a:r>
              <a:rPr lang="de-DE" altLang="de-DE" dirty="0"/>
              <a:t> </a:t>
            </a:r>
            <a:r>
              <a:rPr lang="de-DE" altLang="de-DE" dirty="0" err="1"/>
              <a:t>responsible</a:t>
            </a:r>
            <a:r>
              <a:rPr lang="de-DE" altLang="de-DE" dirty="0"/>
              <a:t> </a:t>
            </a:r>
            <a:r>
              <a:rPr lang="de-DE" altLang="de-DE" dirty="0" err="1"/>
              <a:t>for</a:t>
            </a:r>
            <a:r>
              <a:rPr lang="de-DE" altLang="de-DE" dirty="0"/>
              <a:t> </a:t>
            </a:r>
            <a:r>
              <a:rPr lang="de-DE" altLang="de-DE" dirty="0" err="1"/>
              <a:t>collecting</a:t>
            </a:r>
            <a:r>
              <a:rPr lang="de-DE" altLang="de-DE" dirty="0"/>
              <a:t> </a:t>
            </a:r>
            <a:r>
              <a:rPr lang="de-DE" altLang="de-DE" dirty="0" err="1"/>
              <a:t>asset</a:t>
            </a:r>
            <a:r>
              <a:rPr lang="de-DE" altLang="de-DE" dirty="0"/>
              <a:t> </a:t>
            </a:r>
            <a:r>
              <a:rPr lang="de-DE" altLang="de-DE" dirty="0" err="1"/>
              <a:t>disclosure</a:t>
            </a:r>
            <a:r>
              <a:rPr lang="de-DE" altLang="de-DE" dirty="0"/>
              <a:t> </a:t>
            </a:r>
            <a:r>
              <a:rPr lang="de-DE" altLang="de-DE" dirty="0" err="1"/>
              <a:t>information</a:t>
            </a:r>
            <a:r>
              <a:rPr lang="de-DE" altLang="de-DE" dirty="0"/>
              <a:t> </a:t>
            </a:r>
            <a:r>
              <a:rPr lang="de-DE" altLang="de-DE" dirty="0" err="1"/>
              <a:t>with</a:t>
            </a:r>
            <a:r>
              <a:rPr lang="de-DE" altLang="de-DE" dirty="0"/>
              <a:t> </a:t>
            </a:r>
            <a:r>
              <a:rPr lang="de-DE" altLang="de-DE" dirty="0" err="1"/>
              <a:t>the</a:t>
            </a:r>
            <a:r>
              <a:rPr lang="de-DE" altLang="de-DE" dirty="0"/>
              <a:t> </a:t>
            </a:r>
            <a:r>
              <a:rPr lang="de-DE" altLang="de-DE" dirty="0" err="1"/>
              <a:t>authority</a:t>
            </a:r>
            <a:r>
              <a:rPr lang="de-DE" altLang="de-DE" dirty="0"/>
              <a:t>, </a:t>
            </a:r>
            <a:r>
              <a:rPr lang="de-DE" altLang="de-DE" dirty="0" err="1"/>
              <a:t>skills</a:t>
            </a:r>
            <a:r>
              <a:rPr lang="de-DE" altLang="de-DE" dirty="0"/>
              <a:t>, </a:t>
            </a:r>
            <a:r>
              <a:rPr lang="de-DE" altLang="de-DE" dirty="0" err="1"/>
              <a:t>capacity</a:t>
            </a:r>
            <a:r>
              <a:rPr lang="de-DE" altLang="de-DE" dirty="0"/>
              <a:t>, </a:t>
            </a:r>
            <a:r>
              <a:rPr lang="de-DE" altLang="de-DE" dirty="0" err="1"/>
              <a:t>and</a:t>
            </a:r>
            <a:r>
              <a:rPr lang="de-DE" altLang="de-DE" dirty="0"/>
              <a:t> </a:t>
            </a:r>
            <a:r>
              <a:rPr lang="de-DE" altLang="de-DE" dirty="0" err="1"/>
              <a:t>resources</a:t>
            </a:r>
            <a:r>
              <a:rPr lang="de-DE" altLang="de-DE" dirty="0"/>
              <a:t> </a:t>
            </a:r>
            <a:r>
              <a:rPr lang="de-DE" altLang="de-DE" dirty="0" err="1"/>
              <a:t>to</a:t>
            </a:r>
            <a:r>
              <a:rPr lang="de-DE" altLang="de-DE" dirty="0"/>
              <a:t> </a:t>
            </a:r>
            <a:r>
              <a:rPr lang="de-DE" altLang="de-DE" dirty="0" err="1"/>
              <a:t>conduct</a:t>
            </a:r>
            <a:r>
              <a:rPr lang="de-DE" altLang="de-DE" dirty="0"/>
              <a:t> </a:t>
            </a:r>
            <a:r>
              <a:rPr lang="de-DE" altLang="de-DE" dirty="0" err="1"/>
              <a:t>basic</a:t>
            </a:r>
            <a:r>
              <a:rPr lang="de-DE" altLang="de-DE" dirty="0"/>
              <a:t> </a:t>
            </a:r>
            <a:r>
              <a:rPr lang="de-DE" altLang="de-DE" dirty="0" err="1"/>
              <a:t>verification</a:t>
            </a:r>
            <a:r>
              <a:rPr lang="de-DE" altLang="de-DE" dirty="0"/>
              <a:t>, </a:t>
            </a:r>
            <a:r>
              <a:rPr lang="de-DE" altLang="de-DE" dirty="0" err="1"/>
              <a:t>request</a:t>
            </a:r>
            <a:r>
              <a:rPr lang="de-DE" altLang="de-DE" dirty="0"/>
              <a:t> </a:t>
            </a:r>
            <a:r>
              <a:rPr lang="de-DE" altLang="de-DE" dirty="0" err="1"/>
              <a:t>information</a:t>
            </a:r>
            <a:r>
              <a:rPr lang="de-DE" altLang="de-DE" dirty="0"/>
              <a:t> </a:t>
            </a:r>
            <a:r>
              <a:rPr lang="de-DE" altLang="de-DE" dirty="0" err="1"/>
              <a:t>from</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servant</a:t>
            </a:r>
            <a:r>
              <a:rPr lang="de-DE" altLang="de-DE" dirty="0"/>
              <a:t> </a:t>
            </a:r>
            <a:r>
              <a:rPr lang="de-DE" altLang="de-DE" dirty="0" err="1"/>
              <a:t>or</a:t>
            </a:r>
            <a:r>
              <a:rPr lang="de-DE" altLang="de-DE" dirty="0"/>
              <a:t> </a:t>
            </a:r>
            <a:r>
              <a:rPr lang="de-DE" altLang="de-DE" dirty="0" err="1"/>
              <a:t>other</a:t>
            </a:r>
            <a:r>
              <a:rPr lang="de-DE" altLang="de-DE" dirty="0"/>
              <a:t> </a:t>
            </a:r>
            <a:r>
              <a:rPr lang="de-DE" altLang="de-DE" dirty="0" err="1"/>
              <a:t>public</a:t>
            </a:r>
            <a:r>
              <a:rPr lang="de-DE" altLang="de-DE" dirty="0"/>
              <a:t> </a:t>
            </a:r>
            <a:r>
              <a:rPr lang="de-DE" altLang="de-DE" dirty="0" err="1"/>
              <a:t>or</a:t>
            </a:r>
            <a:r>
              <a:rPr lang="de-DE" altLang="de-DE" dirty="0"/>
              <a:t> private </a:t>
            </a:r>
            <a:r>
              <a:rPr lang="de-DE" altLang="de-DE" dirty="0" err="1"/>
              <a:t>sector</a:t>
            </a:r>
            <a:r>
              <a:rPr lang="de-DE" altLang="de-DE" dirty="0"/>
              <a:t> </a:t>
            </a:r>
            <a:r>
              <a:rPr lang="de-DE" altLang="de-DE" dirty="0" err="1"/>
              <a:t>entities</a:t>
            </a:r>
            <a:r>
              <a:rPr lang="de-DE" altLang="de-DE" dirty="0"/>
              <a:t>, </a:t>
            </a:r>
            <a:r>
              <a:rPr lang="de-DE" altLang="de-DE" dirty="0" err="1"/>
              <a:t>and</a:t>
            </a:r>
            <a:r>
              <a:rPr lang="de-DE" altLang="de-DE" dirty="0"/>
              <a:t> </a:t>
            </a:r>
            <a:r>
              <a:rPr lang="de-DE" altLang="de-DE" dirty="0" err="1"/>
              <a:t>investigate</a:t>
            </a:r>
            <a:r>
              <a:rPr lang="de-DE" altLang="de-DE" dirty="0"/>
              <a:t> </a:t>
            </a:r>
            <a:r>
              <a:rPr lang="de-DE" altLang="de-DE" dirty="0" err="1"/>
              <a:t>complaints</a:t>
            </a:r>
            <a:r>
              <a:rPr lang="de-DE" altLang="de-DE" dirty="0"/>
              <a:t> </a:t>
            </a:r>
            <a:r>
              <a:rPr lang="de-DE" altLang="de-DE" dirty="0" err="1"/>
              <a:t>from</a:t>
            </a:r>
            <a:r>
              <a:rPr lang="de-DE" altLang="de-DE" dirty="0"/>
              <a:t> </a:t>
            </a:r>
            <a:r>
              <a:rPr lang="de-DE" altLang="de-DE" dirty="0" err="1"/>
              <a:t>the</a:t>
            </a:r>
            <a:r>
              <a:rPr lang="de-DE" altLang="de-DE" dirty="0"/>
              <a:t> </a:t>
            </a:r>
            <a:r>
              <a:rPr lang="de-DE" altLang="de-DE" dirty="0" err="1"/>
              <a:t>public</a:t>
            </a:r>
            <a:r>
              <a:rPr lang="de-DE" altLang="de-DE" dirty="0"/>
              <a:t>.</a:t>
            </a:r>
            <a:endParaRPr lang="de-DE" sz="1200" b="1" dirty="0"/>
          </a:p>
          <a:p>
            <a:pPr marL="0" indent="0">
              <a:buFont typeface="Arial" panose="020B0604020202020204" pitchFamily="34" charset="0"/>
              <a:buNone/>
              <a:defRPr/>
            </a:pPr>
            <a:endParaRPr lang="de-DE" dirty="0"/>
          </a:p>
          <a:p>
            <a:r>
              <a:rPr lang="de-DE" sz="1200" b="1" dirty="0" err="1"/>
              <a:t>Sources</a:t>
            </a:r>
            <a:r>
              <a:rPr lang="de-DE" sz="1200" b="1" dirty="0"/>
              <a:t>:</a:t>
            </a:r>
          </a:p>
          <a:p>
            <a:pPr marL="171450" indent="-171450">
              <a:buFont typeface="Arial"/>
              <a:buChar char="•"/>
            </a:pPr>
            <a:r>
              <a:rPr lang="de-DE" sz="1200" dirty="0"/>
              <a:t>OECD (2011). Asset </a:t>
            </a:r>
            <a:r>
              <a:rPr lang="de-DE" sz="1200" dirty="0" err="1"/>
              <a:t>Declarations</a:t>
            </a:r>
            <a:r>
              <a:rPr lang="de-DE" sz="1200" dirty="0"/>
              <a:t> </a:t>
            </a:r>
            <a:r>
              <a:rPr lang="de-DE" sz="1200" dirty="0" err="1"/>
              <a:t>for</a:t>
            </a:r>
            <a:r>
              <a:rPr lang="de-DE" sz="1200" dirty="0"/>
              <a:t> Public </a:t>
            </a:r>
            <a:r>
              <a:rPr lang="de-DE" sz="1200" dirty="0" err="1"/>
              <a:t>Officials</a:t>
            </a:r>
            <a:r>
              <a:rPr lang="de-DE" sz="1200" dirty="0"/>
              <a:t>: A Tool </a:t>
            </a:r>
            <a:r>
              <a:rPr lang="de-DE" sz="1200" dirty="0" err="1"/>
              <a:t>to</a:t>
            </a:r>
            <a:r>
              <a:rPr lang="de-DE" sz="1200" dirty="0"/>
              <a:t> </a:t>
            </a:r>
            <a:r>
              <a:rPr lang="de-DE" sz="1200" dirty="0" err="1"/>
              <a:t>Prevent</a:t>
            </a:r>
            <a:r>
              <a:rPr lang="de-DE" sz="1200" dirty="0"/>
              <a:t> </a:t>
            </a:r>
            <a:r>
              <a:rPr lang="de-DE" sz="1200" dirty="0" err="1"/>
              <a:t>Corruption</a:t>
            </a:r>
            <a:r>
              <a:rPr lang="de-DE" sz="1200" dirty="0"/>
              <a:t>, Paris: OECD Publishing. </a:t>
            </a:r>
            <a:r>
              <a:rPr lang="de-DE" sz="1200" dirty="0" err="1"/>
              <a:t>Retrieved</a:t>
            </a:r>
            <a:r>
              <a:rPr lang="de-DE" sz="1200" dirty="0"/>
              <a:t> </a:t>
            </a:r>
            <a:r>
              <a:rPr lang="de-DE" sz="1200" dirty="0" err="1"/>
              <a:t>from</a:t>
            </a:r>
            <a:r>
              <a:rPr lang="de-DE" sz="1200" dirty="0"/>
              <a:t> </a:t>
            </a:r>
            <a:r>
              <a:rPr lang="de-DE" sz="1200" dirty="0">
                <a:hlinkClick r:id="rId3"/>
              </a:rPr>
              <a:t>http://www.oecd.org/daf/anti-bribery/47489446.pdf</a:t>
            </a:r>
            <a:r>
              <a:rPr lang="de-DE" sz="1200" dirty="0"/>
              <a:t> (last </a:t>
            </a:r>
            <a:r>
              <a:rPr lang="de-DE" sz="1200" dirty="0" err="1"/>
              <a:t>accessed</a:t>
            </a:r>
            <a:r>
              <a:rPr lang="de-DE" sz="1200" dirty="0"/>
              <a:t> on April 7, 2020).</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dirty="0"/>
              <a:t>Open </a:t>
            </a:r>
            <a:r>
              <a:rPr lang="de-DE" sz="1200" dirty="0" err="1"/>
              <a:t>Government</a:t>
            </a:r>
            <a:r>
              <a:rPr lang="de-DE" sz="1200" dirty="0"/>
              <a:t> </a:t>
            </a:r>
            <a:r>
              <a:rPr lang="de-DE" sz="1200" dirty="0" err="1"/>
              <a:t>Partnership</a:t>
            </a:r>
            <a:r>
              <a:rPr lang="de-DE" sz="1200" dirty="0"/>
              <a:t> (November 2014). Open </a:t>
            </a:r>
            <a:r>
              <a:rPr lang="de-DE" sz="1200" dirty="0" err="1"/>
              <a:t>Government</a:t>
            </a:r>
            <a:r>
              <a:rPr lang="de-DE" sz="1200" dirty="0"/>
              <a:t> Guide. Cross </a:t>
            </a:r>
            <a:r>
              <a:rPr lang="de-DE" sz="1200" dirty="0" err="1"/>
              <a:t>Cutting</a:t>
            </a:r>
            <a:r>
              <a:rPr lang="de-DE" sz="1200" dirty="0"/>
              <a:t> Topics. </a:t>
            </a:r>
            <a:r>
              <a:rPr lang="de-DE" sz="1200" dirty="0" err="1"/>
              <a:t>Customised</a:t>
            </a:r>
            <a:r>
              <a:rPr lang="de-DE" sz="1200" dirty="0"/>
              <a:t> Report. Assets </a:t>
            </a:r>
            <a:r>
              <a:rPr lang="de-DE" sz="1200" dirty="0" err="1"/>
              <a:t>disclosure</a:t>
            </a:r>
            <a:r>
              <a:rPr lang="de-DE" sz="1200" dirty="0"/>
              <a:t> </a:t>
            </a:r>
            <a:r>
              <a:rPr lang="de-DE" sz="1200" dirty="0" err="1"/>
              <a:t>and</a:t>
            </a:r>
            <a:r>
              <a:rPr lang="de-DE" sz="1200" dirty="0"/>
              <a:t> </a:t>
            </a:r>
            <a:r>
              <a:rPr lang="de-DE" sz="1200" dirty="0" err="1"/>
              <a:t>conflicts</a:t>
            </a:r>
            <a:r>
              <a:rPr lang="de-DE" sz="1200" dirty="0"/>
              <a:t> </a:t>
            </a:r>
            <a:r>
              <a:rPr lang="de-DE" sz="1200" dirty="0" err="1"/>
              <a:t>of</a:t>
            </a:r>
            <a:r>
              <a:rPr lang="de-DE" sz="1200" dirty="0"/>
              <a:t> </a:t>
            </a:r>
            <a:r>
              <a:rPr lang="de-DE" sz="1200" dirty="0" err="1"/>
              <a:t>interests</a:t>
            </a:r>
            <a:r>
              <a:rPr lang="de-DE" sz="1200" dirty="0"/>
              <a:t> (</a:t>
            </a:r>
            <a:r>
              <a:rPr lang="de-DE" sz="1200" dirty="0" err="1"/>
              <a:t>authored</a:t>
            </a:r>
            <a:r>
              <a:rPr lang="de-DE" sz="1200" dirty="0"/>
              <a:t> </a:t>
            </a:r>
            <a:r>
              <a:rPr lang="de-DE" sz="1200" dirty="0" err="1"/>
              <a:t>by</a:t>
            </a:r>
            <a:r>
              <a:rPr lang="de-DE" sz="1200" dirty="0"/>
              <a:t> Global </a:t>
            </a:r>
            <a:r>
              <a:rPr lang="de-DE" sz="1200" dirty="0" err="1"/>
              <a:t>Integrity</a:t>
            </a:r>
            <a:r>
              <a:rPr lang="de-DE" sz="1200" dirty="0"/>
              <a:t> in </a:t>
            </a:r>
            <a:r>
              <a:rPr lang="de-DE" sz="1200" dirty="0" err="1"/>
              <a:t>lead</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https://www.opengovpartnership.org/wp-content/uploads/2019/06/open-gov-guide_summary_cross-cutting-topics.pdf</a:t>
            </a:r>
            <a:r>
              <a:rPr lang="de-DE" sz="1200" dirty="0"/>
              <a:t> (last </a:t>
            </a:r>
            <a:r>
              <a:rPr lang="de-DE" sz="1200" dirty="0" err="1"/>
              <a:t>accessed</a:t>
            </a:r>
            <a:r>
              <a:rPr lang="de-DE" sz="1200" dirty="0"/>
              <a:t> on April 7, 2020).</a:t>
            </a:r>
            <a:endParaRPr lang="it-CH" alt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171933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b="1" dirty="0"/>
              <a:t>3. </a:t>
            </a:r>
            <a:r>
              <a:rPr lang="de-DE" b="1" dirty="0" err="1"/>
              <a:t>Resolutions</a:t>
            </a:r>
            <a:r>
              <a:rPr lang="de-DE" b="1" dirty="0"/>
              <a:t>:</a:t>
            </a:r>
            <a:endParaRPr lang="en-US" altLang="de-DE" dirty="0"/>
          </a:p>
          <a:p>
            <a:pPr eaLnBrk="1" hangingPunct="1">
              <a:spcBef>
                <a:spcPct val="0"/>
              </a:spcBef>
            </a:pPr>
            <a:endParaRPr lang="en-US" altLang="de-DE" dirty="0"/>
          </a:p>
          <a:p>
            <a:pPr marL="171450" indent="-171450" eaLnBrk="1" hangingPunct="1">
              <a:spcBef>
                <a:spcPct val="0"/>
              </a:spcBef>
              <a:buFont typeface="Arial" panose="020B0604020202020204" pitchFamily="34" charset="0"/>
              <a:buChar char="•"/>
            </a:pPr>
            <a:r>
              <a:rPr lang="en-US" altLang="de-DE" dirty="0"/>
              <a:t>Criminal prosecution leading to fines and imprisonment should be a credible sanction for those contravening conflict of interest rules.</a:t>
            </a:r>
            <a:endParaRPr lang="de-DE" altLang="de-DE" dirty="0"/>
          </a:p>
          <a:p>
            <a:pPr marL="171450" indent="-171450" eaLnBrk="1" hangingPunct="1">
              <a:spcBef>
                <a:spcPct val="0"/>
              </a:spcBef>
              <a:buFont typeface="Arial" panose="020B0604020202020204" pitchFamily="34" charset="0"/>
              <a:buChar char="•"/>
            </a:pPr>
            <a:r>
              <a:rPr lang="de-DE" altLang="de-DE" dirty="0"/>
              <a:t>The </a:t>
            </a:r>
            <a:r>
              <a:rPr lang="de-DE" altLang="de-DE" dirty="0" err="1"/>
              <a:t>competent</a:t>
            </a:r>
            <a:r>
              <a:rPr lang="de-DE" altLang="de-DE" dirty="0"/>
              <a:t> </a:t>
            </a:r>
            <a:r>
              <a:rPr lang="de-DE" altLang="de-DE" dirty="0" err="1"/>
              <a:t>authority</a:t>
            </a:r>
            <a:r>
              <a:rPr lang="de-DE" altLang="de-DE" dirty="0"/>
              <a:t> </a:t>
            </a:r>
            <a:r>
              <a:rPr lang="de-DE" altLang="de-DE" dirty="0" err="1"/>
              <a:t>shall</a:t>
            </a:r>
            <a:r>
              <a:rPr lang="de-DE" altLang="de-DE" dirty="0"/>
              <a:t> </a:t>
            </a:r>
            <a:r>
              <a:rPr lang="de-DE" altLang="de-DE" dirty="0" err="1"/>
              <a:t>notify</a:t>
            </a:r>
            <a:r>
              <a:rPr lang="de-DE" altLang="de-DE" dirty="0"/>
              <a:t> </a:t>
            </a:r>
            <a:r>
              <a:rPr lang="de-DE" altLang="de-DE" dirty="0" err="1"/>
              <a:t>the</a:t>
            </a:r>
            <a:r>
              <a:rPr lang="de-DE" altLang="de-DE" dirty="0"/>
              <a:t> </a:t>
            </a:r>
            <a:r>
              <a:rPr lang="de-DE" altLang="de-DE" dirty="0" err="1"/>
              <a:t>obligated</a:t>
            </a:r>
            <a:r>
              <a:rPr lang="de-DE" altLang="de-DE" dirty="0"/>
              <a:t> </a:t>
            </a:r>
            <a:r>
              <a:rPr lang="de-DE" altLang="de-DE" dirty="0" err="1"/>
              <a:t>person</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agency</a:t>
            </a:r>
            <a:r>
              <a:rPr lang="de-DE" altLang="de-DE" dirty="0"/>
              <a:t> in </a:t>
            </a:r>
            <a:r>
              <a:rPr lang="de-DE" altLang="de-DE" dirty="0" err="1"/>
              <a:t>which</a:t>
            </a:r>
            <a:r>
              <a:rPr lang="de-DE" altLang="de-DE" dirty="0"/>
              <a:t> </a:t>
            </a:r>
            <a:r>
              <a:rPr lang="de-DE" altLang="de-DE" dirty="0" err="1"/>
              <a:t>that</a:t>
            </a:r>
            <a:r>
              <a:rPr lang="de-DE" altLang="de-DE" dirty="0"/>
              <a:t> </a:t>
            </a:r>
            <a:r>
              <a:rPr lang="de-DE" altLang="de-DE" dirty="0" err="1"/>
              <a:t>person</a:t>
            </a:r>
            <a:r>
              <a:rPr lang="de-DE" altLang="de-DE" dirty="0"/>
              <a:t> </a:t>
            </a:r>
            <a:r>
              <a:rPr lang="de-DE" altLang="de-DE" dirty="0" err="1"/>
              <a:t>performs</a:t>
            </a:r>
            <a:r>
              <a:rPr lang="de-DE" altLang="de-DE" dirty="0"/>
              <a:t> </a:t>
            </a:r>
            <a:r>
              <a:rPr lang="de-DE" altLang="de-DE" dirty="0" err="1"/>
              <a:t>his</a:t>
            </a:r>
            <a:r>
              <a:rPr lang="de-DE" altLang="de-DE" dirty="0"/>
              <a:t> </a:t>
            </a:r>
            <a:r>
              <a:rPr lang="de-DE" altLang="de-DE" dirty="0" err="1"/>
              <a:t>or</a:t>
            </a:r>
            <a:r>
              <a:rPr lang="de-DE" altLang="de-DE" dirty="0"/>
              <a:t> her </a:t>
            </a:r>
            <a:r>
              <a:rPr lang="de-DE" altLang="de-DE" dirty="0" err="1"/>
              <a:t>functions</a:t>
            </a:r>
            <a:r>
              <a:rPr lang="de-DE" altLang="de-DE" dirty="0"/>
              <a:t>, </a:t>
            </a:r>
            <a:r>
              <a:rPr lang="de-DE" altLang="de-DE" dirty="0" err="1"/>
              <a:t>advising</a:t>
            </a:r>
            <a:r>
              <a:rPr lang="de-DE" altLang="de-DE" dirty="0"/>
              <a:t> </a:t>
            </a:r>
            <a:r>
              <a:rPr lang="de-DE" altLang="de-DE" dirty="0" err="1"/>
              <a:t>them</a:t>
            </a:r>
            <a:r>
              <a:rPr lang="de-DE" altLang="de-DE" dirty="0"/>
              <a:t> </a:t>
            </a:r>
            <a:r>
              <a:rPr lang="de-DE" altLang="de-DE" dirty="0" err="1"/>
              <a:t>of</a:t>
            </a:r>
            <a:r>
              <a:rPr lang="de-DE" altLang="de-DE" dirty="0"/>
              <a:t> </a:t>
            </a:r>
            <a:r>
              <a:rPr lang="de-DE" altLang="de-DE" dirty="0" err="1"/>
              <a:t>its</a:t>
            </a:r>
            <a:r>
              <a:rPr lang="de-DE" altLang="de-DE" dirty="0"/>
              <a:t> </a:t>
            </a:r>
            <a:r>
              <a:rPr lang="de-DE" altLang="de-DE" dirty="0" err="1"/>
              <a:t>opinion</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steps</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taken</a:t>
            </a:r>
            <a:r>
              <a:rPr lang="de-DE" altLang="de-DE" dirty="0"/>
              <a:t> in </a:t>
            </a:r>
            <a:r>
              <a:rPr lang="de-DE" altLang="de-DE" dirty="0" err="1"/>
              <a:t>accordance</a:t>
            </a:r>
            <a:r>
              <a:rPr lang="de-DE" altLang="de-DE" dirty="0"/>
              <a:t> </a:t>
            </a:r>
            <a:r>
              <a:rPr lang="de-DE" altLang="de-DE" dirty="0" err="1"/>
              <a:t>with</a:t>
            </a:r>
            <a:r>
              <a:rPr lang="de-DE" altLang="de-DE" dirty="0"/>
              <a:t> </a:t>
            </a:r>
            <a:r>
              <a:rPr lang="de-DE" altLang="de-DE" dirty="0" err="1"/>
              <a:t>the</a:t>
            </a:r>
            <a:r>
              <a:rPr lang="de-DE" altLang="de-DE" dirty="0"/>
              <a:t> </a:t>
            </a:r>
            <a:r>
              <a:rPr lang="de-DE" altLang="de-DE" dirty="0" err="1"/>
              <a:t>respective</a:t>
            </a:r>
            <a:r>
              <a:rPr lang="de-DE" altLang="de-DE" dirty="0"/>
              <a:t> </a:t>
            </a:r>
            <a:r>
              <a:rPr lang="de-DE" altLang="de-DE" dirty="0" err="1"/>
              <a:t>legislation</a:t>
            </a:r>
            <a:r>
              <a:rPr lang="de-DE" altLang="de-DE" dirty="0"/>
              <a:t> in </a:t>
            </a:r>
            <a:r>
              <a:rPr lang="de-DE" altLang="de-DE" dirty="0" err="1"/>
              <a:t>order</a:t>
            </a:r>
            <a:r>
              <a:rPr lang="de-DE" altLang="de-DE" dirty="0"/>
              <a:t> </a:t>
            </a:r>
            <a:r>
              <a:rPr lang="de-DE" altLang="de-DE" dirty="0" err="1"/>
              <a:t>to</a:t>
            </a:r>
            <a:r>
              <a:rPr lang="de-DE" altLang="de-DE" dirty="0"/>
              <a:t> </a:t>
            </a:r>
            <a:r>
              <a:rPr lang="de-DE" altLang="de-DE" dirty="0" err="1"/>
              <a:t>prevent</a:t>
            </a:r>
            <a:r>
              <a:rPr lang="de-DE" altLang="de-DE" dirty="0"/>
              <a:t> a potential </a:t>
            </a:r>
            <a:r>
              <a:rPr lang="de-DE" altLang="de-DE" dirty="0" err="1"/>
              <a:t>conflict</a:t>
            </a:r>
            <a:r>
              <a:rPr lang="de-DE" altLang="de-DE" dirty="0"/>
              <a:t> </a:t>
            </a:r>
            <a:r>
              <a:rPr lang="de-DE" altLang="de-DE" dirty="0" err="1"/>
              <a:t>or</a:t>
            </a:r>
            <a:r>
              <a:rPr lang="de-DE" altLang="de-DE" dirty="0"/>
              <a:t> </a:t>
            </a:r>
            <a:r>
              <a:rPr lang="de-DE" altLang="de-DE" dirty="0" err="1"/>
              <a:t>to</a:t>
            </a:r>
            <a:r>
              <a:rPr lang="de-DE" altLang="de-DE" dirty="0"/>
              <a:t> </a:t>
            </a:r>
            <a:r>
              <a:rPr lang="de-DE" altLang="de-DE" dirty="0" err="1"/>
              <a:t>terminate</a:t>
            </a:r>
            <a:r>
              <a:rPr lang="de-DE" altLang="de-DE" dirty="0"/>
              <a:t> an </a:t>
            </a:r>
            <a:r>
              <a:rPr lang="de-DE" altLang="de-DE" dirty="0" err="1"/>
              <a:t>actual</a:t>
            </a:r>
            <a:r>
              <a:rPr lang="de-DE" altLang="de-DE" dirty="0"/>
              <a:t> </a:t>
            </a:r>
            <a:r>
              <a:rPr lang="de-DE" altLang="de-DE" dirty="0" err="1"/>
              <a:t>conflict</a:t>
            </a:r>
            <a:r>
              <a:rPr lang="de-DE" altLang="de-DE" dirty="0"/>
              <a:t>.</a:t>
            </a:r>
            <a:endParaRPr lang="de-DE" altLang="de-DE" b="0" dirty="0">
              <a:solidFill>
                <a:schemeClr val="tx1"/>
              </a:solidFill>
            </a:endParaRPr>
          </a:p>
          <a:p>
            <a:pPr marL="171450" indent="-171450" eaLnBrk="1" hangingPunct="1">
              <a:spcBef>
                <a:spcPct val="0"/>
              </a:spcBef>
              <a:buFont typeface="Arial" panose="020B0604020202020204" pitchFamily="34" charset="0"/>
              <a:buChar char="•"/>
            </a:pPr>
            <a:r>
              <a:rPr lang="en-US" altLang="en-US" b="0" dirty="0">
                <a:solidFill>
                  <a:srgbClr val="000090"/>
                </a:solidFill>
              </a:rPr>
              <a:t>If conflicts of interest are detected ex-post, they may be managed through: </a:t>
            </a:r>
          </a:p>
          <a:p>
            <a:pPr marL="628650" lvl="1" indent="-171450" eaLnBrk="1" hangingPunct="1">
              <a:spcBef>
                <a:spcPct val="0"/>
              </a:spcBef>
              <a:buFont typeface="Arial" panose="020B0604020202020204" pitchFamily="34" charset="0"/>
              <a:buChar char="•"/>
            </a:pPr>
            <a:r>
              <a:rPr lang="en-US" altLang="en-US" b="0" dirty="0">
                <a:solidFill>
                  <a:srgbClr val="000090"/>
                </a:solidFill>
              </a:rPr>
              <a:t>Retroactive cancellation of affected decisions and spoiled contracts;</a:t>
            </a:r>
          </a:p>
          <a:p>
            <a:pPr marL="628650" lvl="1" indent="-171450" eaLnBrk="1" hangingPunct="1">
              <a:spcBef>
                <a:spcPct val="0"/>
              </a:spcBef>
              <a:buFont typeface="Arial" panose="020B0604020202020204" pitchFamily="34" charset="0"/>
              <a:buChar char="•"/>
            </a:pPr>
            <a:r>
              <a:rPr lang="en-US" altLang="en-US" b="0" dirty="0">
                <a:solidFill>
                  <a:srgbClr val="000090"/>
                </a:solidFill>
              </a:rPr>
              <a:t>Exclusion of the beneficiaries (corporations, individuals or associations) from contracting or working with the public administration for a certain period of time.</a:t>
            </a:r>
          </a:p>
          <a:p>
            <a:endParaRPr lang="it-CH" altLang="de-DE" dirty="0"/>
          </a:p>
          <a:p>
            <a:r>
              <a:rPr lang="de-DE" sz="1200" b="1" dirty="0"/>
              <a:t>Source:</a:t>
            </a:r>
          </a:p>
          <a:p>
            <a:r>
              <a:rPr lang="de-DE" sz="1200" dirty="0"/>
              <a:t>OECD (2005). Managing </a:t>
            </a:r>
            <a:r>
              <a:rPr lang="de-DE" sz="1200" dirty="0" err="1"/>
              <a:t>Conflict</a:t>
            </a:r>
            <a:r>
              <a:rPr lang="de-DE" sz="1200" dirty="0"/>
              <a:t> </a:t>
            </a:r>
            <a:r>
              <a:rPr lang="de-DE" sz="1200" dirty="0" err="1"/>
              <a:t>of</a:t>
            </a:r>
            <a:r>
              <a:rPr lang="de-DE" sz="1200" dirty="0"/>
              <a:t> Interest in </a:t>
            </a:r>
            <a:r>
              <a:rPr lang="de-DE" sz="1200" dirty="0" err="1"/>
              <a:t>the</a:t>
            </a:r>
            <a:r>
              <a:rPr lang="de-DE" sz="1200" dirty="0"/>
              <a:t> Public </a:t>
            </a:r>
            <a:r>
              <a:rPr lang="de-DE" sz="1200" dirty="0" err="1"/>
              <a:t>Sector</a:t>
            </a:r>
            <a:r>
              <a:rPr lang="de-DE" sz="1200" dirty="0"/>
              <a:t> A Toolkit: A Toolkit. </a:t>
            </a:r>
            <a:r>
              <a:rPr lang="de-DE" sz="1200" dirty="0" err="1"/>
              <a:t>Retrieved</a:t>
            </a:r>
            <a:r>
              <a:rPr lang="de-DE" sz="1200" dirty="0"/>
              <a:t> </a:t>
            </a:r>
            <a:r>
              <a:rPr lang="de-DE" sz="1200" dirty="0" err="1"/>
              <a:t>from</a:t>
            </a:r>
            <a:r>
              <a:rPr lang="de-DE" sz="1200" dirty="0"/>
              <a:t> </a:t>
            </a:r>
            <a:r>
              <a:rPr lang="de-DE" sz="1200" dirty="0">
                <a:hlinkClick r:id="rId3"/>
              </a:rPr>
              <a:t>https://www.oecd.org/gov/ethics/49107986.pdf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98693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dirty="0" err="1"/>
              <a:t>Mastruzzi</a:t>
            </a:r>
            <a:r>
              <a:rPr lang="de-DE" sz="1200" dirty="0"/>
              <a:t>, M. (2013). Guatemala, </a:t>
            </a:r>
            <a:r>
              <a:rPr lang="de-DE" sz="1200" dirty="0" err="1"/>
              <a:t>Ch</a:t>
            </a:r>
            <a:r>
              <a:rPr lang="de-DE" sz="1200" dirty="0"/>
              <a:t>. 3. In World Bank (Ed.). Income </a:t>
            </a:r>
            <a:r>
              <a:rPr lang="de-DE" sz="1200" dirty="0" err="1"/>
              <a:t>and</a:t>
            </a:r>
            <a:r>
              <a:rPr lang="de-DE" sz="1200" dirty="0"/>
              <a:t> Asset </a:t>
            </a:r>
            <a:r>
              <a:rPr lang="de-DE" sz="1200" dirty="0" err="1"/>
              <a:t>Disclosure</a:t>
            </a:r>
            <a:r>
              <a:rPr lang="de-DE" sz="1200" dirty="0"/>
              <a:t> Case Study </a:t>
            </a:r>
            <a:r>
              <a:rPr lang="de-DE" sz="1200" dirty="0" err="1"/>
              <a:t>Illustrations</a:t>
            </a:r>
            <a:r>
              <a:rPr lang="de-DE" sz="1200" dirty="0"/>
              <a:t> - A </a:t>
            </a:r>
            <a:r>
              <a:rPr lang="de-DE" sz="1200" dirty="0" err="1"/>
              <a:t>companion</a:t>
            </a:r>
            <a:r>
              <a:rPr lang="de-DE" sz="1200" dirty="0"/>
              <a:t> </a:t>
            </a:r>
            <a:r>
              <a:rPr lang="de-DE" sz="1200" dirty="0" err="1"/>
              <a:t>volume</a:t>
            </a:r>
            <a:r>
              <a:rPr lang="de-DE" sz="1200" dirty="0"/>
              <a:t> </a:t>
            </a:r>
            <a:r>
              <a:rPr lang="de-DE" sz="1200" dirty="0" err="1"/>
              <a:t>to</a:t>
            </a:r>
            <a:r>
              <a:rPr lang="de-DE" sz="1200" dirty="0"/>
              <a:t> Public Office, Private </a:t>
            </a:r>
            <a:r>
              <a:rPr lang="de-DE" sz="1200" dirty="0" err="1"/>
              <a:t>Interests</a:t>
            </a:r>
            <a:r>
              <a:rPr lang="de-DE" sz="1200" dirty="0"/>
              <a:t>: </a:t>
            </a:r>
            <a:r>
              <a:rPr lang="de-DE" sz="1200" dirty="0" err="1"/>
              <a:t>Accountability</a:t>
            </a:r>
            <a:r>
              <a:rPr lang="de-DE" sz="1200" dirty="0"/>
              <a:t> </a:t>
            </a:r>
            <a:r>
              <a:rPr lang="de-DE" sz="1200" dirty="0" err="1"/>
              <a:t>through</a:t>
            </a:r>
            <a:r>
              <a:rPr lang="de-DE" sz="1200" dirty="0"/>
              <a:t> Income </a:t>
            </a:r>
            <a:r>
              <a:rPr lang="de-DE" sz="1200" dirty="0" err="1"/>
              <a:t>and</a:t>
            </a:r>
            <a:r>
              <a:rPr lang="de-DE" sz="1200" dirty="0"/>
              <a:t> Asset </a:t>
            </a:r>
            <a:r>
              <a:rPr lang="de-DE" sz="1200" dirty="0" err="1"/>
              <a:t>Disclosure</a:t>
            </a:r>
            <a:r>
              <a:rPr lang="de-DE" sz="1200" dirty="0"/>
              <a:t> (pp. 59-80). Washington: International Bank </a:t>
            </a:r>
            <a:r>
              <a:rPr lang="de-DE" sz="1200" dirty="0" err="1"/>
              <a:t>for</a:t>
            </a:r>
            <a:r>
              <a:rPr lang="de-DE" sz="1200" dirty="0"/>
              <a:t> </a:t>
            </a:r>
            <a:r>
              <a:rPr lang="de-DE" sz="1200" dirty="0" err="1"/>
              <a:t>Reconstruction</a:t>
            </a:r>
            <a:r>
              <a:rPr lang="de-DE" sz="1200" dirty="0"/>
              <a:t> </a:t>
            </a:r>
            <a:r>
              <a:rPr lang="de-DE" sz="1200" dirty="0" err="1"/>
              <a:t>and</a:t>
            </a:r>
            <a:r>
              <a:rPr lang="de-DE" sz="1200" dirty="0"/>
              <a:t> Development / The World Bank. </a:t>
            </a:r>
            <a:r>
              <a:rPr lang="de-DE" sz="1200" dirty="0" err="1"/>
              <a:t>Retrieved</a:t>
            </a:r>
            <a:r>
              <a:rPr lang="de-DE" sz="1200" dirty="0"/>
              <a:t> </a:t>
            </a:r>
            <a:r>
              <a:rPr lang="de-DE" sz="1200" dirty="0" err="1"/>
              <a:t>from</a:t>
            </a:r>
            <a:r>
              <a:rPr lang="de-DE" sz="1200" dirty="0"/>
              <a:t> http://</a:t>
            </a:r>
            <a:r>
              <a:rPr lang="de-DE" sz="1200" dirty="0" err="1"/>
              <a:t>documents.worldbank.org</a:t>
            </a:r>
            <a:r>
              <a:rPr lang="de-DE" sz="1200" dirty="0"/>
              <a:t>/</a:t>
            </a:r>
            <a:r>
              <a:rPr lang="de-DE" sz="1200" dirty="0" err="1"/>
              <a:t>curated</a:t>
            </a:r>
            <a:r>
              <a:rPr lang="de-DE" sz="1200" dirty="0"/>
              <a:t>/en/664561468340842190/</a:t>
            </a:r>
            <a:r>
              <a:rPr lang="de-DE" sz="1200" dirty="0" err="1"/>
              <a:t>pdf</a:t>
            </a:r>
            <a:r>
              <a:rPr lang="de-DE" sz="1200" dirty="0"/>
              <a:t>/Income-</a:t>
            </a:r>
            <a:r>
              <a:rPr lang="de-DE" sz="1200" dirty="0" err="1"/>
              <a:t>and</a:t>
            </a:r>
            <a:r>
              <a:rPr lang="de-DE" sz="1200" dirty="0"/>
              <a:t>-</a:t>
            </a:r>
            <a:r>
              <a:rPr lang="de-DE" sz="1200" dirty="0" err="1"/>
              <a:t>asset-disclosure-case-study-illustrations.pdf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236519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r>
              <a:rPr lang="de-DE" dirty="0" err="1"/>
              <a:t>Habershon</a:t>
            </a:r>
            <a:r>
              <a:rPr lang="de-DE" dirty="0"/>
              <a:t>, A. &amp; Berger, T. (2013). </a:t>
            </a:r>
            <a:r>
              <a:rPr lang="de-DE" dirty="0" err="1"/>
              <a:t>Argentinia</a:t>
            </a:r>
            <a:r>
              <a:rPr lang="de-DE" dirty="0"/>
              <a:t>, </a:t>
            </a:r>
            <a:r>
              <a:rPr lang="de-DE" dirty="0" err="1"/>
              <a:t>Ch</a:t>
            </a:r>
            <a:r>
              <a:rPr lang="de-DE" dirty="0"/>
              <a:t>. 1. In World Bank (Ed.). Income </a:t>
            </a:r>
            <a:r>
              <a:rPr lang="de-DE" dirty="0" err="1"/>
              <a:t>and</a:t>
            </a:r>
            <a:r>
              <a:rPr lang="de-DE" dirty="0"/>
              <a:t> Asset </a:t>
            </a:r>
            <a:r>
              <a:rPr lang="de-DE" dirty="0" err="1"/>
              <a:t>Disclosure</a:t>
            </a:r>
            <a:r>
              <a:rPr lang="de-DE" dirty="0"/>
              <a:t> Case Study </a:t>
            </a:r>
            <a:r>
              <a:rPr lang="de-DE" dirty="0" err="1"/>
              <a:t>Illustrations</a:t>
            </a:r>
            <a:r>
              <a:rPr lang="de-DE" dirty="0"/>
              <a:t> - A </a:t>
            </a:r>
            <a:r>
              <a:rPr lang="de-DE" dirty="0" err="1"/>
              <a:t>companion</a:t>
            </a:r>
            <a:r>
              <a:rPr lang="de-DE" dirty="0"/>
              <a:t> </a:t>
            </a:r>
            <a:r>
              <a:rPr lang="de-DE" dirty="0" err="1"/>
              <a:t>volume</a:t>
            </a:r>
            <a:r>
              <a:rPr lang="de-DE" dirty="0"/>
              <a:t> </a:t>
            </a:r>
            <a:r>
              <a:rPr lang="de-DE" dirty="0" err="1"/>
              <a:t>to</a:t>
            </a:r>
            <a:r>
              <a:rPr lang="de-DE" dirty="0"/>
              <a:t> Public Office, Private </a:t>
            </a:r>
            <a:r>
              <a:rPr lang="de-DE" dirty="0" err="1"/>
              <a:t>Interests</a:t>
            </a:r>
            <a:r>
              <a:rPr lang="de-DE" dirty="0"/>
              <a:t>: </a:t>
            </a:r>
            <a:r>
              <a:rPr lang="de-DE" dirty="0" err="1"/>
              <a:t>Accountability</a:t>
            </a:r>
            <a:r>
              <a:rPr lang="de-DE" dirty="0"/>
              <a:t> </a:t>
            </a:r>
            <a:r>
              <a:rPr lang="de-DE" dirty="0" err="1"/>
              <a:t>through</a:t>
            </a:r>
            <a:r>
              <a:rPr lang="de-DE" dirty="0"/>
              <a:t> Income </a:t>
            </a:r>
            <a:r>
              <a:rPr lang="de-DE" dirty="0" err="1"/>
              <a:t>and</a:t>
            </a:r>
            <a:r>
              <a:rPr lang="de-DE" dirty="0"/>
              <a:t> Asset </a:t>
            </a:r>
            <a:r>
              <a:rPr lang="de-DE" dirty="0" err="1"/>
              <a:t>Disclosure</a:t>
            </a:r>
            <a:r>
              <a:rPr lang="de-DE" dirty="0"/>
              <a:t> (pp. 7-26). Washington: International Bank </a:t>
            </a:r>
            <a:r>
              <a:rPr lang="de-DE" dirty="0" err="1"/>
              <a:t>for</a:t>
            </a:r>
            <a:r>
              <a:rPr lang="de-DE" dirty="0"/>
              <a:t> </a:t>
            </a:r>
            <a:r>
              <a:rPr lang="de-DE" dirty="0" err="1"/>
              <a:t>Reconstruction</a:t>
            </a:r>
            <a:r>
              <a:rPr lang="de-DE" dirty="0"/>
              <a:t> </a:t>
            </a:r>
            <a:r>
              <a:rPr lang="de-DE" dirty="0" err="1"/>
              <a:t>and</a:t>
            </a:r>
            <a:r>
              <a:rPr lang="de-DE" dirty="0"/>
              <a:t> Development / The World Bank. </a:t>
            </a:r>
            <a:r>
              <a:rPr lang="de-DE" dirty="0" err="1"/>
              <a:t>Retrieved</a:t>
            </a:r>
            <a:r>
              <a:rPr lang="de-DE" dirty="0"/>
              <a:t> </a:t>
            </a:r>
            <a:r>
              <a:rPr lang="de-DE" dirty="0" err="1"/>
              <a:t>from</a:t>
            </a:r>
            <a:r>
              <a:rPr lang="de-DE" dirty="0"/>
              <a:t> http://</a:t>
            </a:r>
            <a:r>
              <a:rPr lang="de-DE" dirty="0" err="1"/>
              <a:t>documents.worldbank.org</a:t>
            </a:r>
            <a:r>
              <a:rPr lang="de-DE" dirty="0"/>
              <a:t>/</a:t>
            </a:r>
            <a:r>
              <a:rPr lang="de-DE" dirty="0" err="1"/>
              <a:t>curated</a:t>
            </a:r>
            <a:r>
              <a:rPr lang="de-DE" dirty="0"/>
              <a:t>/en/664561468340842190/</a:t>
            </a:r>
            <a:r>
              <a:rPr lang="de-DE" dirty="0" err="1"/>
              <a:t>pdf</a:t>
            </a:r>
            <a:r>
              <a:rPr lang="de-DE" dirty="0"/>
              <a:t>/Income-</a:t>
            </a:r>
            <a:r>
              <a:rPr lang="de-DE" dirty="0" err="1"/>
              <a:t>and</a:t>
            </a:r>
            <a:r>
              <a:rPr lang="de-DE" dirty="0"/>
              <a:t>-</a:t>
            </a:r>
            <a:r>
              <a:rPr lang="de-DE" dirty="0" err="1"/>
              <a:t>asset-disclosure-case-study-illustrations.pdf</a:t>
            </a:r>
            <a:r>
              <a:rPr lang="de-DE" dirty="0"/>
              <a:t> (last </a:t>
            </a:r>
            <a:r>
              <a:rPr lang="de-DE" dirty="0" err="1"/>
              <a:t>accessed</a:t>
            </a:r>
            <a:r>
              <a:rPr lang="de-DE" dirty="0"/>
              <a:t> on April 7, 2020).</a:t>
            </a:r>
          </a:p>
          <a:p>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2365194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r>
              <a:rPr lang="de-DE" b="0" dirty="0" err="1"/>
              <a:t>Chêne</a:t>
            </a:r>
            <a:r>
              <a:rPr lang="de-DE" b="0" dirty="0"/>
              <a:t>, M., </a:t>
            </a:r>
            <a:r>
              <a:rPr lang="de-DE" b="0" dirty="0" err="1"/>
              <a:t>Messick</a:t>
            </a:r>
            <a:r>
              <a:rPr lang="de-DE" b="0" dirty="0"/>
              <a:t>, R., </a:t>
            </a:r>
            <a:r>
              <a:rPr lang="de-DE" b="0" dirty="0" err="1"/>
              <a:t>Mulukutla</a:t>
            </a:r>
            <a:r>
              <a:rPr lang="de-DE" b="0" dirty="0"/>
              <a:t>, H. &amp; Hoppe, T. (September 2015). The </a:t>
            </a:r>
            <a:r>
              <a:rPr lang="de-DE" b="0" dirty="0" err="1"/>
              <a:t>use</a:t>
            </a:r>
            <a:r>
              <a:rPr lang="de-DE" b="0" dirty="0"/>
              <a:t> </a:t>
            </a:r>
            <a:r>
              <a:rPr lang="de-DE" b="0" dirty="0" err="1"/>
              <a:t>of</a:t>
            </a:r>
            <a:r>
              <a:rPr lang="de-DE" b="0" dirty="0"/>
              <a:t> </a:t>
            </a:r>
            <a:r>
              <a:rPr lang="de-DE" b="0" dirty="0" err="1"/>
              <a:t>technology</a:t>
            </a:r>
            <a:r>
              <a:rPr lang="de-DE" b="0" dirty="0"/>
              <a:t> </a:t>
            </a:r>
            <a:r>
              <a:rPr lang="de-DE" b="0" dirty="0" err="1"/>
              <a:t>for</a:t>
            </a:r>
            <a:r>
              <a:rPr lang="de-DE" b="0" dirty="0"/>
              <a:t> </a:t>
            </a:r>
            <a:r>
              <a:rPr lang="de-DE" b="0" dirty="0" err="1"/>
              <a:t>managing</a:t>
            </a:r>
            <a:r>
              <a:rPr lang="de-DE" b="0" dirty="0"/>
              <a:t> </a:t>
            </a:r>
            <a:r>
              <a:rPr lang="de-DE" b="0" dirty="0" err="1"/>
              <a:t>income</a:t>
            </a:r>
            <a:r>
              <a:rPr lang="de-DE" b="0" dirty="0"/>
              <a:t> </a:t>
            </a:r>
            <a:r>
              <a:rPr lang="de-DE" b="0" dirty="0" err="1"/>
              <a:t>and</a:t>
            </a:r>
            <a:r>
              <a:rPr lang="de-DE" b="0" dirty="0"/>
              <a:t> </a:t>
            </a:r>
            <a:r>
              <a:rPr lang="de-DE" b="0" dirty="0" err="1"/>
              <a:t>asset</a:t>
            </a:r>
            <a:r>
              <a:rPr lang="de-DE" b="0" dirty="0"/>
              <a:t> </a:t>
            </a:r>
            <a:r>
              <a:rPr lang="de-DE" b="0" dirty="0" err="1"/>
              <a:t>declarations</a:t>
            </a:r>
            <a:r>
              <a:rPr lang="de-DE" b="0" dirty="0"/>
              <a:t>. U4 Expert </a:t>
            </a:r>
            <a:r>
              <a:rPr lang="de-DE" b="0" dirty="0" err="1"/>
              <a:t>Answer</a:t>
            </a:r>
            <a:r>
              <a:rPr lang="de-DE" b="0" dirty="0"/>
              <a:t>. U4 Anti-</a:t>
            </a:r>
            <a:r>
              <a:rPr lang="de-DE" b="0" dirty="0" err="1"/>
              <a:t>corruption</a:t>
            </a:r>
            <a:r>
              <a:rPr lang="de-DE" b="0" dirty="0"/>
              <a:t> </a:t>
            </a:r>
            <a:r>
              <a:rPr lang="de-DE" b="0" dirty="0" err="1"/>
              <a:t>Resource</a:t>
            </a:r>
            <a:r>
              <a:rPr lang="de-DE" b="0" dirty="0"/>
              <a:t> </a:t>
            </a:r>
            <a:r>
              <a:rPr lang="de-DE" b="0" dirty="0" err="1"/>
              <a:t>Centre</a:t>
            </a:r>
            <a:r>
              <a:rPr lang="de-DE" b="0" dirty="0"/>
              <a:t>. </a:t>
            </a:r>
            <a:r>
              <a:rPr lang="de-DE" b="0" dirty="0" err="1"/>
              <a:t>Retrieved</a:t>
            </a:r>
            <a:r>
              <a:rPr lang="de-DE" b="0" dirty="0"/>
              <a:t> </a:t>
            </a:r>
            <a:r>
              <a:rPr lang="de-DE" b="0" dirty="0" err="1"/>
              <a:t>from</a:t>
            </a:r>
            <a:r>
              <a:rPr lang="de-DE" b="0" dirty="0"/>
              <a:t> https://www.u4.no/</a:t>
            </a:r>
            <a:r>
              <a:rPr lang="de-DE" b="0" dirty="0" err="1"/>
              <a:t>publications</a:t>
            </a:r>
            <a:r>
              <a:rPr lang="de-DE" b="0" dirty="0"/>
              <a:t>/the-use-of-technology-for-managing-income-and-asset-declarations.pdf (last </a:t>
            </a:r>
            <a:r>
              <a:rPr lang="de-DE" b="0" dirty="0" err="1"/>
              <a:t>accessed</a:t>
            </a:r>
            <a:r>
              <a:rPr lang="de-DE" b="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1608717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b="0" dirty="0"/>
              <a:t>Barnes, D. W. (2013a). Rwanda, </a:t>
            </a:r>
            <a:r>
              <a:rPr lang="de-DE" sz="800" b="0" dirty="0" err="1"/>
              <a:t>Ch</a:t>
            </a:r>
            <a:r>
              <a:rPr lang="de-DE" sz="800" b="0" dirty="0"/>
              <a:t>. 9. In World Bank (Ed.). Income </a:t>
            </a:r>
            <a:r>
              <a:rPr lang="de-DE" sz="800" b="0" dirty="0" err="1"/>
              <a:t>and</a:t>
            </a:r>
            <a:r>
              <a:rPr lang="de-DE" sz="800" b="0" dirty="0"/>
              <a:t> Asset </a:t>
            </a:r>
            <a:r>
              <a:rPr lang="de-DE" sz="800" b="0" dirty="0" err="1"/>
              <a:t>Disclosure</a:t>
            </a:r>
            <a:r>
              <a:rPr lang="de-DE" sz="800" b="0" dirty="0"/>
              <a:t> Case Study </a:t>
            </a:r>
            <a:r>
              <a:rPr lang="de-DE" sz="800" b="0" dirty="0" err="1"/>
              <a:t>Illustrations</a:t>
            </a:r>
            <a:r>
              <a:rPr lang="de-DE" sz="800" b="0" dirty="0"/>
              <a:t> - A </a:t>
            </a:r>
            <a:r>
              <a:rPr lang="de-DE" sz="800" b="0" dirty="0" err="1"/>
              <a:t>companion</a:t>
            </a:r>
            <a:r>
              <a:rPr lang="de-DE" sz="800" b="0" dirty="0"/>
              <a:t> </a:t>
            </a:r>
            <a:r>
              <a:rPr lang="de-DE" sz="800" b="0" dirty="0" err="1"/>
              <a:t>volume</a:t>
            </a:r>
            <a:r>
              <a:rPr lang="de-DE" sz="800" b="0" dirty="0"/>
              <a:t> </a:t>
            </a:r>
            <a:r>
              <a:rPr lang="de-DE" sz="800" b="0" dirty="0" err="1"/>
              <a:t>to</a:t>
            </a:r>
            <a:r>
              <a:rPr lang="de-DE" sz="800" b="0" dirty="0"/>
              <a:t> Public Office, Private </a:t>
            </a:r>
            <a:r>
              <a:rPr lang="de-DE" sz="800" b="0" dirty="0" err="1"/>
              <a:t>Interests</a:t>
            </a:r>
            <a:r>
              <a:rPr lang="de-DE" sz="800" b="0" dirty="0"/>
              <a:t>: </a:t>
            </a:r>
            <a:r>
              <a:rPr lang="de-DE" sz="800" b="0" dirty="0" err="1"/>
              <a:t>Accountability</a:t>
            </a:r>
            <a:r>
              <a:rPr lang="de-DE" sz="800" b="0" dirty="0"/>
              <a:t> </a:t>
            </a:r>
            <a:r>
              <a:rPr lang="de-DE" sz="800" b="0" dirty="0" err="1"/>
              <a:t>through</a:t>
            </a:r>
            <a:r>
              <a:rPr lang="de-DE" sz="800" b="0" dirty="0"/>
              <a:t> Income </a:t>
            </a:r>
            <a:r>
              <a:rPr lang="de-DE" sz="800" b="0" dirty="0" err="1"/>
              <a:t>and</a:t>
            </a:r>
            <a:r>
              <a:rPr lang="de-DE" sz="800" b="0" dirty="0"/>
              <a:t> Asset </a:t>
            </a:r>
            <a:r>
              <a:rPr lang="de-DE" sz="800" b="0" dirty="0" err="1"/>
              <a:t>Disclosure</a:t>
            </a:r>
            <a:r>
              <a:rPr lang="de-DE" sz="800" b="0" dirty="0"/>
              <a:t> (pp. 173-186). Washington: International Bank </a:t>
            </a:r>
            <a:r>
              <a:rPr lang="de-DE" sz="800" b="0" dirty="0" err="1"/>
              <a:t>for</a:t>
            </a:r>
            <a:r>
              <a:rPr lang="de-DE" sz="800" b="0" dirty="0"/>
              <a:t> </a:t>
            </a:r>
            <a:r>
              <a:rPr lang="de-DE" sz="800" b="0" dirty="0" err="1"/>
              <a:t>Reconstruction</a:t>
            </a:r>
            <a:r>
              <a:rPr lang="de-DE" sz="800" b="0" dirty="0"/>
              <a:t> </a:t>
            </a:r>
            <a:r>
              <a:rPr lang="de-DE" sz="800" b="0" dirty="0" err="1"/>
              <a:t>and</a:t>
            </a:r>
            <a:r>
              <a:rPr lang="de-DE" sz="800" b="0" dirty="0"/>
              <a:t> Development / The World Bank. </a:t>
            </a:r>
            <a:r>
              <a:rPr lang="de-DE" sz="800" b="0" dirty="0" err="1"/>
              <a:t>Retrieved</a:t>
            </a:r>
            <a:r>
              <a:rPr lang="de-DE" sz="800" b="0" dirty="0"/>
              <a:t> </a:t>
            </a:r>
            <a:r>
              <a:rPr lang="de-DE" sz="800" b="0" dirty="0" err="1"/>
              <a:t>from</a:t>
            </a:r>
            <a:r>
              <a:rPr lang="de-DE" sz="800" b="0" dirty="0"/>
              <a:t> </a:t>
            </a:r>
            <a:r>
              <a:rPr lang="de-DE" sz="800" b="0" u="sng" dirty="0">
                <a:hlinkClick r:id="rId3"/>
              </a:rPr>
              <a:t>http://documents.worldbank.org/curated/en/664561468340842190/pdf/Income-and-asset-disclosure-case-study-illustrations.pdf</a:t>
            </a:r>
            <a:r>
              <a:rPr lang="de-DE" sz="800" b="0" dirty="0"/>
              <a:t> (last </a:t>
            </a:r>
            <a:r>
              <a:rPr lang="de-DE" sz="800" b="0" dirty="0" err="1"/>
              <a:t>accessed</a:t>
            </a:r>
            <a:r>
              <a:rPr lang="de-DE" sz="800" b="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160871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b="0" dirty="0"/>
              <a:t>Barnes, D. W. (2013b). </a:t>
            </a:r>
            <a:r>
              <a:rPr lang="de-DE" sz="800" b="0" dirty="0" err="1"/>
              <a:t>Mongolia</a:t>
            </a:r>
            <a:r>
              <a:rPr lang="de-DE" sz="800" b="0" dirty="0"/>
              <a:t>, </a:t>
            </a:r>
            <a:r>
              <a:rPr lang="de-DE" sz="800" b="0" dirty="0" err="1"/>
              <a:t>Ch</a:t>
            </a:r>
            <a:r>
              <a:rPr lang="de-DE" sz="800" b="0" dirty="0"/>
              <a:t>. 8. In World Bank (Ed.). Income </a:t>
            </a:r>
            <a:r>
              <a:rPr lang="de-DE" sz="800" b="0" dirty="0" err="1"/>
              <a:t>and</a:t>
            </a:r>
            <a:r>
              <a:rPr lang="de-DE" sz="800" b="0" dirty="0"/>
              <a:t> Asset </a:t>
            </a:r>
            <a:r>
              <a:rPr lang="de-DE" sz="800" b="0" dirty="0" err="1"/>
              <a:t>Disclosure</a:t>
            </a:r>
            <a:r>
              <a:rPr lang="de-DE" sz="800" b="0" dirty="0"/>
              <a:t> Case Study </a:t>
            </a:r>
            <a:r>
              <a:rPr lang="de-DE" sz="800" b="0" dirty="0" err="1"/>
              <a:t>Illustrations</a:t>
            </a:r>
            <a:r>
              <a:rPr lang="de-DE" sz="800" b="0" dirty="0"/>
              <a:t> - A </a:t>
            </a:r>
            <a:r>
              <a:rPr lang="de-DE" sz="800" b="0" dirty="0" err="1"/>
              <a:t>companion</a:t>
            </a:r>
            <a:r>
              <a:rPr lang="de-DE" sz="800" b="0" dirty="0"/>
              <a:t> </a:t>
            </a:r>
            <a:r>
              <a:rPr lang="de-DE" sz="800" b="0" dirty="0" err="1"/>
              <a:t>volume</a:t>
            </a:r>
            <a:r>
              <a:rPr lang="de-DE" sz="800" b="0" dirty="0"/>
              <a:t> </a:t>
            </a:r>
            <a:r>
              <a:rPr lang="de-DE" sz="800" b="0" dirty="0" err="1"/>
              <a:t>to</a:t>
            </a:r>
            <a:r>
              <a:rPr lang="de-DE" sz="800" b="0" dirty="0"/>
              <a:t> Public Office, Private </a:t>
            </a:r>
            <a:r>
              <a:rPr lang="de-DE" sz="800" b="0" dirty="0" err="1"/>
              <a:t>Interests</a:t>
            </a:r>
            <a:r>
              <a:rPr lang="de-DE" sz="800" b="0" dirty="0"/>
              <a:t>: </a:t>
            </a:r>
            <a:r>
              <a:rPr lang="de-DE" sz="800" b="0" dirty="0" err="1"/>
              <a:t>Accountability</a:t>
            </a:r>
            <a:r>
              <a:rPr lang="de-DE" sz="800" b="0" dirty="0"/>
              <a:t> </a:t>
            </a:r>
            <a:r>
              <a:rPr lang="de-DE" sz="800" b="0" dirty="0" err="1"/>
              <a:t>through</a:t>
            </a:r>
            <a:r>
              <a:rPr lang="de-DE" sz="800" b="0" dirty="0"/>
              <a:t> Income </a:t>
            </a:r>
            <a:r>
              <a:rPr lang="de-DE" sz="800" b="0" dirty="0" err="1"/>
              <a:t>and</a:t>
            </a:r>
            <a:r>
              <a:rPr lang="de-DE" sz="800" b="0" dirty="0"/>
              <a:t> Asset </a:t>
            </a:r>
            <a:r>
              <a:rPr lang="de-DE" sz="800" b="0" dirty="0" err="1"/>
              <a:t>Disclosure</a:t>
            </a:r>
            <a:r>
              <a:rPr lang="de-DE" sz="800" b="0" dirty="0"/>
              <a:t> (pp. 153-172). Washington: International Bank </a:t>
            </a:r>
            <a:r>
              <a:rPr lang="de-DE" sz="800" b="0" dirty="0" err="1"/>
              <a:t>for</a:t>
            </a:r>
            <a:r>
              <a:rPr lang="de-DE" sz="800" b="0" dirty="0"/>
              <a:t> </a:t>
            </a:r>
            <a:r>
              <a:rPr lang="de-DE" sz="800" b="0" dirty="0" err="1"/>
              <a:t>Reconstruction</a:t>
            </a:r>
            <a:r>
              <a:rPr lang="de-DE" sz="800" b="0" dirty="0"/>
              <a:t> </a:t>
            </a:r>
            <a:r>
              <a:rPr lang="de-DE" sz="800" b="0" dirty="0" err="1"/>
              <a:t>and</a:t>
            </a:r>
            <a:r>
              <a:rPr lang="de-DE" sz="800" b="0" dirty="0"/>
              <a:t> Development / The World Bank. </a:t>
            </a:r>
            <a:r>
              <a:rPr lang="de-DE" sz="800" b="0" dirty="0" err="1"/>
              <a:t>Retrieved</a:t>
            </a:r>
            <a:r>
              <a:rPr lang="de-DE" sz="800" b="0" dirty="0"/>
              <a:t> </a:t>
            </a:r>
            <a:r>
              <a:rPr lang="de-DE" sz="800" b="0" dirty="0" err="1"/>
              <a:t>from</a:t>
            </a:r>
            <a:r>
              <a:rPr lang="de-DE" sz="800" b="0" dirty="0"/>
              <a:t> </a:t>
            </a:r>
            <a:r>
              <a:rPr lang="de-DE" sz="800" b="0" u="sng" dirty="0">
                <a:hlinkClick r:id="rId3"/>
              </a:rPr>
              <a:t>http://documents.worldbank.org/curated/en/664561468340842190/pdf/Income-and-asset-disclosure-case-study-illustrations.pdf</a:t>
            </a:r>
            <a:r>
              <a:rPr lang="de-DE" sz="800" b="0" dirty="0"/>
              <a:t> (last </a:t>
            </a:r>
            <a:r>
              <a:rPr lang="de-DE" sz="800" b="0" dirty="0" err="1"/>
              <a:t>accessed</a:t>
            </a:r>
            <a:r>
              <a:rPr lang="de-DE" sz="800" b="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16087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a:extLst>
              <a:ext uri="{FF2B5EF4-FFF2-40B4-BE49-F238E27FC236}">
                <a16:creationId xmlns:a16="http://schemas.microsoft.com/office/drawing/2014/main" id="{A34FD7B5-63D4-49D1-9C75-687232A7B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Segnaposto note 2">
            <a:extLst>
              <a:ext uri="{FF2B5EF4-FFF2-40B4-BE49-F238E27FC236}">
                <a16:creationId xmlns:a16="http://schemas.microsoft.com/office/drawing/2014/main" id="{414E1F80-4692-4906-B5C3-AE5BCC7D751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sz="1200" b="1" dirty="0" err="1">
                <a:latin typeface="Montserat"/>
                <a:cs typeface="Montserat"/>
              </a:rPr>
              <a:t>Risk</a:t>
            </a:r>
            <a:r>
              <a:rPr lang="de-DE" altLang="en-US" sz="1200" b="1" dirty="0">
                <a:latin typeface="Montserat"/>
                <a:cs typeface="Montserat"/>
              </a:rPr>
              <a:t> </a:t>
            </a:r>
            <a:r>
              <a:rPr lang="de-DE" altLang="en-US" sz="1200" b="1" dirty="0" err="1">
                <a:latin typeface="Montserat"/>
                <a:cs typeface="Montserat"/>
              </a:rPr>
              <a:t>areas</a:t>
            </a:r>
            <a:r>
              <a:rPr lang="de-DE" altLang="en-US" sz="1200" b="1" dirty="0">
                <a:latin typeface="Montserat"/>
                <a:cs typeface="Montserat"/>
              </a:rPr>
              <a:t> </a:t>
            </a:r>
            <a:r>
              <a:rPr lang="de-DE" altLang="en-US" sz="1200" b="1" dirty="0" err="1">
                <a:latin typeface="Montserat"/>
                <a:cs typeface="Montserat"/>
              </a:rPr>
              <a:t>creating</a:t>
            </a:r>
            <a:r>
              <a:rPr lang="de-DE" altLang="en-US" sz="1200" b="1" dirty="0">
                <a:latin typeface="Montserat"/>
                <a:cs typeface="Montserat"/>
              </a:rPr>
              <a:t> </a:t>
            </a:r>
            <a:r>
              <a:rPr lang="de-DE" altLang="en-US" sz="1200" b="1" dirty="0" err="1">
                <a:latin typeface="Montserat"/>
                <a:cs typeface="Montserat"/>
              </a:rPr>
              <a:t>conflicts</a:t>
            </a:r>
            <a:r>
              <a:rPr lang="de-DE" altLang="en-US" sz="1200" b="1" dirty="0">
                <a:latin typeface="Montserat"/>
                <a:cs typeface="Montserat"/>
              </a:rPr>
              <a:t> </a:t>
            </a:r>
            <a:r>
              <a:rPr lang="de-DE" altLang="en-US" sz="1200" b="1" dirty="0" err="1">
                <a:latin typeface="Montserat"/>
                <a:cs typeface="Montserat"/>
              </a:rPr>
              <a:t>of</a:t>
            </a:r>
            <a:r>
              <a:rPr lang="de-DE" altLang="en-US" sz="1200" b="1" dirty="0">
                <a:latin typeface="Montserat"/>
                <a:cs typeface="Montserat"/>
              </a:rPr>
              <a:t> </a:t>
            </a:r>
            <a:r>
              <a:rPr lang="de-DE" altLang="en-US" sz="1200" b="1" dirty="0" err="1">
                <a:latin typeface="Montserat"/>
                <a:cs typeface="Montserat"/>
              </a:rPr>
              <a:t>interest</a:t>
            </a:r>
            <a:r>
              <a:rPr lang="de-DE" altLang="en-US" sz="1200" b="1" dirty="0">
                <a:latin typeface="Montserat"/>
                <a:cs typeface="Montserat"/>
              </a:rPr>
              <a:t>:</a:t>
            </a:r>
            <a:endParaRPr lang="de-DE" altLang="de-DE" i="1" dirty="0"/>
          </a:p>
          <a:p>
            <a:endParaRPr lang="de-DE" altLang="de-DE" i="1" dirty="0"/>
          </a:p>
          <a:p>
            <a:pPr marL="171450" indent="-171450">
              <a:buFont typeface="Arial" panose="020B0604020202020204" pitchFamily="34" charset="0"/>
              <a:buChar char="•"/>
            </a:pPr>
            <a:r>
              <a:rPr lang="de-DE" altLang="de-DE" b="1" i="0" dirty="0"/>
              <a:t>Additional </a:t>
            </a:r>
            <a:r>
              <a:rPr lang="de-DE" altLang="de-DE" b="1" i="0" dirty="0" err="1"/>
              <a:t>employment</a:t>
            </a:r>
            <a:r>
              <a:rPr lang="de-DE" altLang="de-DE" b="1" i="0" dirty="0"/>
              <a:t>: </a:t>
            </a:r>
            <a:r>
              <a:rPr lang="de-DE" altLang="de-DE" i="0" dirty="0"/>
              <a:t>Public </a:t>
            </a:r>
            <a:r>
              <a:rPr lang="de-DE" altLang="de-DE" i="0" dirty="0" err="1"/>
              <a:t>servants</a:t>
            </a:r>
            <a:r>
              <a:rPr lang="de-DE" altLang="de-DE" i="0" dirty="0"/>
              <a:t> </a:t>
            </a:r>
            <a:r>
              <a:rPr lang="de-DE" altLang="de-DE" i="0" dirty="0" err="1"/>
              <a:t>may</a:t>
            </a:r>
            <a:r>
              <a:rPr lang="de-DE" altLang="de-DE" i="0" dirty="0"/>
              <a:t> </a:t>
            </a:r>
            <a:r>
              <a:rPr lang="de-DE" altLang="de-DE" i="0" dirty="0" err="1"/>
              <a:t>engage</a:t>
            </a:r>
            <a:r>
              <a:rPr lang="de-DE" altLang="de-DE" i="0" dirty="0"/>
              <a:t> in </a:t>
            </a:r>
            <a:r>
              <a:rPr lang="de-DE" altLang="de-DE" i="0" dirty="0" err="1"/>
              <a:t>ancillary</a:t>
            </a:r>
            <a:r>
              <a:rPr lang="de-DE" altLang="de-DE" i="0" dirty="0"/>
              <a:t> ("outside") </a:t>
            </a:r>
            <a:r>
              <a:rPr lang="de-DE" altLang="de-DE" i="0" dirty="0" err="1"/>
              <a:t>employment</a:t>
            </a:r>
            <a:r>
              <a:rPr lang="de-DE" altLang="de-DE" i="0" dirty="0"/>
              <a:t> </a:t>
            </a:r>
            <a:r>
              <a:rPr lang="de-DE" altLang="de-DE" i="0" dirty="0" err="1"/>
              <a:t>while</a:t>
            </a:r>
            <a:r>
              <a:rPr lang="de-DE" altLang="de-DE" i="0" dirty="0"/>
              <a:t> </a:t>
            </a:r>
            <a:r>
              <a:rPr lang="de-DE" altLang="de-DE" i="0" dirty="0" err="1"/>
              <a:t>retaining</a:t>
            </a:r>
            <a:r>
              <a:rPr lang="de-DE" altLang="de-DE" i="0" dirty="0"/>
              <a:t> </a:t>
            </a:r>
            <a:r>
              <a:rPr lang="de-DE" altLang="de-DE" i="0" dirty="0" err="1"/>
              <a:t>their</a:t>
            </a:r>
            <a:r>
              <a:rPr lang="de-DE" altLang="de-DE" i="0" dirty="0"/>
              <a:t> </a:t>
            </a:r>
            <a:r>
              <a:rPr lang="de-DE" altLang="de-DE" i="0" dirty="0" err="1"/>
              <a:t>official</a:t>
            </a:r>
            <a:r>
              <a:rPr lang="de-DE" altLang="de-DE" i="0" dirty="0"/>
              <a:t> </a:t>
            </a:r>
            <a:r>
              <a:rPr lang="de-DE" altLang="de-DE" i="0" dirty="0" err="1"/>
              <a:t>position</a:t>
            </a:r>
            <a:r>
              <a:rPr lang="de-DE" altLang="de-DE" i="0" dirty="0"/>
              <a:t>.</a:t>
            </a:r>
          </a:p>
          <a:p>
            <a:pPr marL="171450" indent="-171450">
              <a:buFont typeface="Arial" panose="020B0604020202020204" pitchFamily="34" charset="0"/>
              <a:buChar char="•"/>
            </a:pPr>
            <a:r>
              <a:rPr lang="de-DE" altLang="de-DE" b="1" i="0" dirty="0"/>
              <a:t>Family </a:t>
            </a:r>
            <a:r>
              <a:rPr lang="de-DE" altLang="de-DE" b="1" i="0" dirty="0" err="1"/>
              <a:t>and</a:t>
            </a:r>
            <a:r>
              <a:rPr lang="de-DE" altLang="de-DE" b="1" i="0" dirty="0"/>
              <a:t> </a:t>
            </a:r>
            <a:r>
              <a:rPr lang="de-DE" altLang="de-DE" b="1" i="0" dirty="0" err="1"/>
              <a:t>community</a:t>
            </a:r>
            <a:r>
              <a:rPr lang="de-DE" altLang="de-DE" b="1" i="0" dirty="0"/>
              <a:t> </a:t>
            </a:r>
            <a:r>
              <a:rPr lang="de-DE" altLang="de-DE" b="1" i="0" dirty="0" err="1"/>
              <a:t>expectations</a:t>
            </a:r>
            <a:r>
              <a:rPr lang="de-DE" altLang="de-DE" b="1" i="0" dirty="0"/>
              <a:t>: </a:t>
            </a:r>
            <a:r>
              <a:rPr lang="de-DE" altLang="de-DE" i="0" dirty="0" err="1"/>
              <a:t>Expectations</a:t>
            </a:r>
            <a:r>
              <a:rPr lang="de-DE" altLang="de-DE" i="0" dirty="0"/>
              <a:t> </a:t>
            </a:r>
            <a:r>
              <a:rPr lang="de-DE" altLang="de-DE" i="0" dirty="0" err="1"/>
              <a:t>placed</a:t>
            </a:r>
            <a:r>
              <a:rPr lang="de-DE" altLang="de-DE" i="0" dirty="0"/>
              <a:t> on </a:t>
            </a:r>
            <a:r>
              <a:rPr lang="de-DE" altLang="de-DE" i="0" dirty="0" err="1"/>
              <a:t>public</a:t>
            </a:r>
            <a:r>
              <a:rPr lang="de-DE" altLang="de-DE" i="0" dirty="0"/>
              <a:t> </a:t>
            </a:r>
            <a:r>
              <a:rPr lang="de-DE" altLang="de-DE" i="0" dirty="0" err="1"/>
              <a:t>servants</a:t>
            </a:r>
            <a:r>
              <a:rPr lang="de-DE" altLang="de-DE" i="0" dirty="0"/>
              <a:t> </a:t>
            </a:r>
            <a:r>
              <a:rPr lang="de-DE" altLang="de-DE" i="0" dirty="0" err="1"/>
              <a:t>by</a:t>
            </a:r>
            <a:r>
              <a:rPr lang="de-DE" altLang="de-DE" i="0" dirty="0"/>
              <a:t> </a:t>
            </a:r>
            <a:r>
              <a:rPr lang="de-DE" altLang="de-DE" i="0" dirty="0" err="1"/>
              <a:t>their</a:t>
            </a:r>
            <a:r>
              <a:rPr lang="de-DE" altLang="de-DE" i="0" dirty="0"/>
              <a:t> </a:t>
            </a:r>
            <a:r>
              <a:rPr lang="de-DE" altLang="de-DE" i="0" dirty="0" err="1"/>
              <a:t>family</a:t>
            </a:r>
            <a:r>
              <a:rPr lang="de-DE" altLang="de-DE" i="0" dirty="0"/>
              <a:t> </a:t>
            </a:r>
            <a:r>
              <a:rPr lang="de-DE" altLang="de-DE" i="0" dirty="0" err="1"/>
              <a:t>and</a:t>
            </a:r>
            <a:r>
              <a:rPr lang="de-DE" altLang="de-DE" i="0" dirty="0"/>
              <a:t> </a:t>
            </a:r>
            <a:r>
              <a:rPr lang="de-DE" altLang="de-DE" i="0" dirty="0" err="1"/>
              <a:t>community</a:t>
            </a:r>
            <a:r>
              <a:rPr lang="de-DE" altLang="de-DE" i="0" dirty="0"/>
              <a:t>, </a:t>
            </a:r>
            <a:r>
              <a:rPr lang="de-DE" altLang="de-DE" i="0" dirty="0" err="1"/>
              <a:t>especially</a:t>
            </a:r>
            <a:r>
              <a:rPr lang="de-DE" altLang="de-DE" i="0" dirty="0"/>
              <a:t> in a </a:t>
            </a:r>
            <a:r>
              <a:rPr lang="de-DE" altLang="de-DE" i="0" dirty="0" err="1"/>
              <a:t>multicultural</a:t>
            </a:r>
            <a:r>
              <a:rPr lang="de-DE" altLang="de-DE" i="0" dirty="0"/>
              <a:t> </a:t>
            </a:r>
            <a:r>
              <a:rPr lang="de-DE" altLang="de-DE" i="0" dirty="0" err="1"/>
              <a:t>context</a:t>
            </a:r>
            <a:r>
              <a:rPr lang="de-DE" altLang="de-DE" i="0" dirty="0"/>
              <a:t>.</a:t>
            </a:r>
            <a:endParaRPr lang="en-US" altLang="de-DE" i="0" dirty="0"/>
          </a:p>
          <a:p>
            <a:pPr marL="171450" indent="-171450">
              <a:buFont typeface="Arial" panose="020B0604020202020204" pitchFamily="34" charset="0"/>
              <a:buChar char="•"/>
            </a:pPr>
            <a:r>
              <a:rPr lang="de-DE" altLang="de-DE" b="1" i="0" dirty="0"/>
              <a:t>“Inside” </a:t>
            </a:r>
            <a:r>
              <a:rPr lang="de-DE" altLang="de-DE" b="1" i="0" dirty="0" err="1"/>
              <a:t>information</a:t>
            </a:r>
            <a:r>
              <a:rPr lang="de-DE" altLang="de-DE" b="1" i="0" dirty="0"/>
              <a:t>: </a:t>
            </a:r>
            <a:r>
              <a:rPr lang="de-DE" altLang="de-DE" i="0" dirty="0"/>
              <a:t>Information </a:t>
            </a:r>
            <a:r>
              <a:rPr lang="de-DE" altLang="de-DE" i="0" dirty="0" err="1"/>
              <a:t>collected</a:t>
            </a:r>
            <a:r>
              <a:rPr lang="de-DE" altLang="de-DE" i="0" dirty="0"/>
              <a:t> </a:t>
            </a:r>
            <a:r>
              <a:rPr lang="de-DE" altLang="de-DE" i="0" dirty="0" err="1"/>
              <a:t>or</a:t>
            </a:r>
            <a:r>
              <a:rPr lang="de-DE" altLang="de-DE" i="0" dirty="0"/>
              <a:t> </a:t>
            </a:r>
            <a:r>
              <a:rPr lang="de-DE" altLang="de-DE" i="0" dirty="0" err="1"/>
              <a:t>held</a:t>
            </a:r>
            <a:r>
              <a:rPr lang="de-DE" altLang="de-DE" i="0" dirty="0"/>
              <a:t> </a:t>
            </a:r>
            <a:r>
              <a:rPr lang="de-DE" altLang="de-DE" i="0" dirty="0" err="1"/>
              <a:t>by</a:t>
            </a:r>
            <a:r>
              <a:rPr lang="de-DE" altLang="de-DE" i="0" dirty="0"/>
              <a:t> </a:t>
            </a:r>
            <a:r>
              <a:rPr lang="de-DE" altLang="de-DE" i="0" dirty="0" err="1"/>
              <a:t>public</a:t>
            </a:r>
            <a:r>
              <a:rPr lang="de-DE" altLang="de-DE" i="0" dirty="0"/>
              <a:t> </a:t>
            </a:r>
            <a:r>
              <a:rPr lang="de-DE" altLang="de-DE" i="0" dirty="0" err="1"/>
              <a:t>organizations</a:t>
            </a:r>
            <a:r>
              <a:rPr lang="de-DE" altLang="de-DE" i="0" dirty="0"/>
              <a:t> </a:t>
            </a:r>
            <a:r>
              <a:rPr lang="de-DE" altLang="de-DE" i="0" dirty="0" err="1"/>
              <a:t>which</a:t>
            </a:r>
            <a:r>
              <a:rPr lang="de-DE" altLang="de-DE" i="0" dirty="0"/>
              <a:t> </a:t>
            </a:r>
            <a:r>
              <a:rPr lang="de-DE" altLang="de-DE" i="0" dirty="0" err="1"/>
              <a:t>is</a:t>
            </a:r>
            <a:r>
              <a:rPr lang="de-DE" altLang="de-DE" i="0" dirty="0"/>
              <a:t> not in </a:t>
            </a:r>
            <a:r>
              <a:rPr lang="de-DE" altLang="de-DE" i="0" dirty="0" err="1"/>
              <a:t>the</a:t>
            </a:r>
            <a:r>
              <a:rPr lang="de-DE" altLang="de-DE" i="0" dirty="0"/>
              <a:t> </a:t>
            </a:r>
            <a:r>
              <a:rPr lang="de-DE" altLang="de-DE" i="0" dirty="0" err="1"/>
              <a:t>public</a:t>
            </a:r>
            <a:r>
              <a:rPr lang="de-DE" altLang="de-DE" i="0" dirty="0"/>
              <a:t> </a:t>
            </a:r>
            <a:r>
              <a:rPr lang="de-DE" altLang="de-DE" i="0" dirty="0" err="1"/>
              <a:t>domain</a:t>
            </a:r>
            <a:r>
              <a:rPr lang="de-DE" altLang="de-DE" i="0" dirty="0"/>
              <a:t>, </a:t>
            </a:r>
            <a:r>
              <a:rPr lang="de-DE" altLang="de-DE" i="0" dirty="0" err="1"/>
              <a:t>or</a:t>
            </a:r>
            <a:r>
              <a:rPr lang="de-DE" altLang="de-DE" i="0" dirty="0"/>
              <a:t> </a:t>
            </a:r>
            <a:r>
              <a:rPr lang="de-DE" altLang="de-DE" i="0" dirty="0" err="1"/>
              <a:t>information</a:t>
            </a:r>
            <a:r>
              <a:rPr lang="de-DE" altLang="de-DE" i="0" dirty="0"/>
              <a:t> </a:t>
            </a:r>
            <a:r>
              <a:rPr lang="de-DE" altLang="de-DE" i="0" dirty="0" err="1"/>
              <a:t>obtained</a:t>
            </a:r>
            <a:r>
              <a:rPr lang="de-DE" altLang="de-DE" i="0" dirty="0"/>
              <a:t> in </a:t>
            </a:r>
            <a:r>
              <a:rPr lang="de-DE" altLang="de-DE" i="0" dirty="0" err="1"/>
              <a:t>confidence</a:t>
            </a:r>
            <a:r>
              <a:rPr lang="de-DE" altLang="de-DE" i="0" dirty="0"/>
              <a:t> in </a:t>
            </a:r>
            <a:r>
              <a:rPr lang="de-DE" altLang="de-DE" i="0" dirty="0" err="1"/>
              <a:t>the</a:t>
            </a:r>
            <a:r>
              <a:rPr lang="de-DE" altLang="de-DE" i="0" dirty="0"/>
              <a:t> </a:t>
            </a:r>
            <a:r>
              <a:rPr lang="de-DE" altLang="de-DE" i="0" dirty="0" err="1"/>
              <a:t>course</a:t>
            </a:r>
            <a:r>
              <a:rPr lang="de-DE" altLang="de-DE" i="0" dirty="0"/>
              <a:t> </a:t>
            </a:r>
            <a:r>
              <a:rPr lang="de-DE" altLang="de-DE" i="0" dirty="0" err="1"/>
              <a:t>of</a:t>
            </a:r>
            <a:r>
              <a:rPr lang="de-DE" altLang="de-DE" i="0" dirty="0"/>
              <a:t> </a:t>
            </a:r>
            <a:r>
              <a:rPr lang="de-DE" altLang="de-DE" i="0" dirty="0" err="1"/>
              <a:t>official</a:t>
            </a:r>
            <a:r>
              <a:rPr lang="de-DE" altLang="de-DE" i="0" dirty="0"/>
              <a:t> </a:t>
            </a:r>
            <a:r>
              <a:rPr lang="de-DE" altLang="de-DE" i="0" dirty="0" err="1"/>
              <a:t>functions</a:t>
            </a:r>
            <a:r>
              <a:rPr lang="de-DE" altLang="de-DE" i="0" dirty="0"/>
              <a:t>, </a:t>
            </a:r>
            <a:r>
              <a:rPr lang="de-DE" altLang="de-DE" i="0" dirty="0" err="1"/>
              <a:t>is</a:t>
            </a:r>
            <a:r>
              <a:rPr lang="de-DE" altLang="de-DE" i="0" dirty="0"/>
              <a:t> </a:t>
            </a:r>
            <a:r>
              <a:rPr lang="de-DE" altLang="de-DE" i="0" dirty="0" err="1"/>
              <a:t>understood</a:t>
            </a:r>
            <a:r>
              <a:rPr lang="de-DE" altLang="de-DE" i="0" dirty="0"/>
              <a:t> </a:t>
            </a:r>
            <a:r>
              <a:rPr lang="de-DE" altLang="de-DE" i="0" dirty="0" err="1"/>
              <a:t>to</a:t>
            </a:r>
            <a:r>
              <a:rPr lang="de-DE" altLang="de-DE" i="0" dirty="0"/>
              <a:t> </a:t>
            </a:r>
            <a:r>
              <a:rPr lang="de-DE" altLang="de-DE" i="0" dirty="0" err="1"/>
              <a:t>be</a:t>
            </a:r>
            <a:r>
              <a:rPr lang="de-DE" altLang="de-DE" i="0" dirty="0"/>
              <a:t> </a:t>
            </a:r>
            <a:r>
              <a:rPr lang="de-DE" altLang="de-DE" i="0" dirty="0" err="1"/>
              <a:t>privileged</a:t>
            </a:r>
            <a:r>
              <a:rPr lang="de-DE" altLang="de-DE" i="0" dirty="0"/>
              <a:t>, </a:t>
            </a:r>
            <a:r>
              <a:rPr lang="de-DE" altLang="de-DE" i="0" dirty="0" err="1"/>
              <a:t>and</a:t>
            </a:r>
            <a:r>
              <a:rPr lang="de-DE" altLang="de-DE" i="0" dirty="0"/>
              <a:t> </a:t>
            </a:r>
            <a:r>
              <a:rPr lang="de-DE" altLang="de-DE" i="0" dirty="0" err="1"/>
              <a:t>is</a:t>
            </a:r>
            <a:r>
              <a:rPr lang="de-DE" altLang="de-DE" i="0" dirty="0"/>
              <a:t> </a:t>
            </a:r>
            <a:r>
              <a:rPr lang="de-DE" altLang="de-DE" i="0" dirty="0" err="1"/>
              <a:t>effectively</a:t>
            </a:r>
            <a:r>
              <a:rPr lang="de-DE" altLang="de-DE" i="0" dirty="0"/>
              <a:t> </a:t>
            </a:r>
            <a:r>
              <a:rPr lang="de-DE" altLang="de-DE" i="0" dirty="0" err="1"/>
              <a:t>protected</a:t>
            </a:r>
            <a:r>
              <a:rPr lang="de-DE" altLang="de-DE" i="0" dirty="0"/>
              <a:t> </a:t>
            </a:r>
            <a:r>
              <a:rPr lang="de-DE" altLang="de-DE" i="0" dirty="0" err="1"/>
              <a:t>from</a:t>
            </a:r>
            <a:r>
              <a:rPr lang="de-DE" altLang="de-DE" i="0" dirty="0"/>
              <a:t> </a:t>
            </a:r>
            <a:r>
              <a:rPr lang="de-DE" altLang="de-DE" i="0" dirty="0" err="1"/>
              <a:t>improper</a:t>
            </a:r>
            <a:r>
              <a:rPr lang="de-DE" altLang="de-DE" i="0" dirty="0"/>
              <a:t> </a:t>
            </a:r>
            <a:r>
              <a:rPr lang="de-DE" altLang="de-DE" i="0" dirty="0" err="1"/>
              <a:t>use</a:t>
            </a:r>
            <a:r>
              <a:rPr lang="de-DE" altLang="de-DE" i="0" dirty="0"/>
              <a:t> </a:t>
            </a:r>
            <a:r>
              <a:rPr lang="de-DE" altLang="de-DE" i="0" dirty="0" err="1"/>
              <a:t>or</a:t>
            </a:r>
            <a:r>
              <a:rPr lang="de-DE" altLang="de-DE" i="0" dirty="0"/>
              <a:t> </a:t>
            </a:r>
            <a:r>
              <a:rPr lang="de-DE" altLang="de-DE" i="0" dirty="0" err="1"/>
              <a:t>disclosure</a:t>
            </a:r>
            <a:r>
              <a:rPr lang="de-DE" altLang="de-DE" i="0" dirty="0"/>
              <a:t>.</a:t>
            </a:r>
          </a:p>
          <a:p>
            <a:pPr marL="171450" indent="-171450">
              <a:buFont typeface="Arial" panose="020B0604020202020204" pitchFamily="34" charset="0"/>
              <a:buChar char="•"/>
            </a:pPr>
            <a:r>
              <a:rPr lang="de-DE" altLang="de-DE" b="1" i="0" dirty="0" err="1"/>
              <a:t>Contracts</a:t>
            </a:r>
            <a:r>
              <a:rPr lang="de-DE" altLang="de-DE" b="1" i="0" dirty="0"/>
              <a:t>: </a:t>
            </a:r>
            <a:r>
              <a:rPr lang="de-DE" altLang="de-DE" i="0" dirty="0"/>
              <a:t>The </a:t>
            </a:r>
            <a:r>
              <a:rPr lang="de-DE" altLang="de-DE" i="0" dirty="0" err="1"/>
              <a:t>preparation</a:t>
            </a:r>
            <a:r>
              <a:rPr lang="de-DE" altLang="de-DE" i="0" dirty="0"/>
              <a:t>, </a:t>
            </a:r>
            <a:r>
              <a:rPr lang="de-DE" altLang="de-DE" i="0" dirty="0" err="1"/>
              <a:t>negotiation</a:t>
            </a:r>
            <a:r>
              <a:rPr lang="de-DE" altLang="de-DE" i="0" dirty="0"/>
              <a:t>, </a:t>
            </a:r>
            <a:r>
              <a:rPr lang="de-DE" altLang="de-DE" i="0" dirty="0" err="1"/>
              <a:t>management</a:t>
            </a:r>
            <a:r>
              <a:rPr lang="de-DE" altLang="de-DE" i="0" dirty="0"/>
              <a:t>, </a:t>
            </a:r>
            <a:r>
              <a:rPr lang="de-DE" altLang="de-DE" i="0" dirty="0" err="1"/>
              <a:t>or</a:t>
            </a:r>
            <a:r>
              <a:rPr lang="de-DE" altLang="de-DE" i="0" dirty="0"/>
              <a:t> </a:t>
            </a:r>
            <a:r>
              <a:rPr lang="de-DE" altLang="de-DE" i="0" dirty="0" err="1"/>
              <a:t>enforcement</a:t>
            </a:r>
            <a:r>
              <a:rPr lang="de-DE" altLang="de-DE" i="0" dirty="0"/>
              <a:t> </a:t>
            </a:r>
            <a:r>
              <a:rPr lang="de-DE" altLang="de-DE" i="0" dirty="0" err="1"/>
              <a:t>of</a:t>
            </a:r>
            <a:r>
              <a:rPr lang="de-DE" altLang="de-DE" i="0" dirty="0"/>
              <a:t> a </a:t>
            </a:r>
            <a:r>
              <a:rPr lang="de-DE" altLang="de-DE" i="0" dirty="0" err="1"/>
              <a:t>contract</a:t>
            </a:r>
            <a:r>
              <a:rPr lang="de-DE" altLang="de-DE" i="0" dirty="0"/>
              <a:t> </a:t>
            </a:r>
            <a:r>
              <a:rPr lang="de-DE" altLang="de-DE" i="0" dirty="0" err="1"/>
              <a:t>involving</a:t>
            </a:r>
            <a:r>
              <a:rPr lang="de-DE" altLang="de-DE" i="0" dirty="0"/>
              <a:t> </a:t>
            </a:r>
            <a:r>
              <a:rPr lang="de-DE" altLang="de-DE" i="0" dirty="0" err="1"/>
              <a:t>the</a:t>
            </a:r>
            <a:r>
              <a:rPr lang="de-DE" altLang="de-DE" i="0" dirty="0"/>
              <a:t> </a:t>
            </a:r>
            <a:r>
              <a:rPr lang="de-DE" altLang="de-DE" i="0" dirty="0" err="1"/>
              <a:t>public</a:t>
            </a:r>
            <a:r>
              <a:rPr lang="de-DE" altLang="de-DE" i="0" dirty="0"/>
              <a:t> </a:t>
            </a:r>
            <a:r>
              <a:rPr lang="de-DE" altLang="de-DE" i="0" dirty="0" err="1"/>
              <a:t>organization</a:t>
            </a:r>
            <a:r>
              <a:rPr lang="de-DE" altLang="de-DE" i="0" dirty="0"/>
              <a:t> </a:t>
            </a:r>
            <a:r>
              <a:rPr lang="de-DE" altLang="de-DE" i="0" dirty="0" err="1"/>
              <a:t>could</a:t>
            </a:r>
            <a:r>
              <a:rPr lang="de-DE" altLang="de-DE" i="0" dirty="0"/>
              <a:t> </a:t>
            </a:r>
            <a:r>
              <a:rPr lang="de-DE" altLang="de-DE" i="0" dirty="0" err="1"/>
              <a:t>be</a:t>
            </a:r>
            <a:r>
              <a:rPr lang="de-DE" altLang="de-DE" i="0" dirty="0"/>
              <a:t> </a:t>
            </a:r>
            <a:r>
              <a:rPr lang="de-DE" altLang="de-DE" i="0" dirty="0" err="1"/>
              <a:t>compromised</a:t>
            </a:r>
            <a:r>
              <a:rPr lang="de-DE" altLang="de-DE" i="0" dirty="0"/>
              <a:t> </a:t>
            </a:r>
            <a:r>
              <a:rPr lang="de-DE" altLang="de-DE" i="0" dirty="0" err="1"/>
              <a:t>by</a:t>
            </a:r>
            <a:r>
              <a:rPr lang="de-DE" altLang="de-DE" i="0" dirty="0"/>
              <a:t> a </a:t>
            </a:r>
            <a:r>
              <a:rPr lang="de-DE" altLang="de-DE" i="0" dirty="0" err="1"/>
              <a:t>conflict</a:t>
            </a:r>
            <a:r>
              <a:rPr lang="de-DE" altLang="de-DE" i="0" dirty="0"/>
              <a:t> </a:t>
            </a:r>
            <a:r>
              <a:rPr lang="de-DE" altLang="de-DE" i="0" dirty="0" err="1"/>
              <a:t>of</a:t>
            </a:r>
            <a:r>
              <a:rPr lang="de-DE" altLang="de-DE" i="0" dirty="0"/>
              <a:t> </a:t>
            </a:r>
            <a:r>
              <a:rPr lang="de-DE" altLang="de-DE" i="0" dirty="0" err="1"/>
              <a:t>interest</a:t>
            </a:r>
            <a:r>
              <a:rPr lang="de-DE" altLang="de-DE" i="0" dirty="0"/>
              <a:t> on </a:t>
            </a:r>
            <a:r>
              <a:rPr lang="de-DE" altLang="de-DE" i="0" dirty="0" err="1"/>
              <a:t>the</a:t>
            </a:r>
            <a:r>
              <a:rPr lang="de-DE" altLang="de-DE" i="0" dirty="0"/>
              <a:t> </a:t>
            </a:r>
            <a:r>
              <a:rPr lang="de-DE" altLang="de-DE" i="0" dirty="0" err="1"/>
              <a:t>part</a:t>
            </a:r>
            <a:r>
              <a:rPr lang="de-DE" altLang="de-DE" i="0" dirty="0"/>
              <a:t> </a:t>
            </a:r>
            <a:r>
              <a:rPr lang="de-DE" altLang="de-DE" i="0" dirty="0" err="1"/>
              <a:t>of</a:t>
            </a:r>
            <a:r>
              <a:rPr lang="de-DE" altLang="de-DE" i="0" dirty="0"/>
              <a:t> a </a:t>
            </a:r>
            <a:r>
              <a:rPr lang="de-DE" altLang="de-DE" i="0" dirty="0" err="1"/>
              <a:t>public</a:t>
            </a:r>
            <a:r>
              <a:rPr lang="de-DE" altLang="de-DE" i="0" dirty="0"/>
              <a:t> </a:t>
            </a:r>
            <a:r>
              <a:rPr lang="de-DE" altLang="de-DE" i="0" dirty="0" err="1"/>
              <a:t>servant</a:t>
            </a:r>
            <a:r>
              <a:rPr lang="de-DE" altLang="de-DE" i="0" dirty="0"/>
              <a:t> </a:t>
            </a:r>
            <a:r>
              <a:rPr lang="de-DE" altLang="de-DE" i="0" dirty="0" err="1"/>
              <a:t>within</a:t>
            </a:r>
            <a:r>
              <a:rPr lang="de-DE" altLang="de-DE" i="0" dirty="0"/>
              <a:t> </a:t>
            </a:r>
            <a:r>
              <a:rPr lang="de-DE" altLang="de-DE" i="0" dirty="0" err="1"/>
              <a:t>the</a:t>
            </a:r>
            <a:r>
              <a:rPr lang="de-DE" altLang="de-DE" i="0" dirty="0"/>
              <a:t> </a:t>
            </a:r>
            <a:r>
              <a:rPr lang="de-DE" altLang="de-DE" i="0" dirty="0" err="1"/>
              <a:t>public</a:t>
            </a:r>
            <a:r>
              <a:rPr lang="de-DE" altLang="de-DE" i="0" dirty="0"/>
              <a:t> </a:t>
            </a:r>
            <a:r>
              <a:rPr lang="de-DE" altLang="de-DE" i="0" dirty="0" err="1"/>
              <a:t>organization</a:t>
            </a:r>
            <a:r>
              <a:rPr lang="de-DE" altLang="de-DE" i="0" dirty="0"/>
              <a:t>.</a:t>
            </a:r>
          </a:p>
          <a:p>
            <a:pPr marL="171450" indent="-171450">
              <a:buFont typeface="Arial" panose="020B0604020202020204" pitchFamily="34" charset="0"/>
              <a:buChar char="•"/>
            </a:pPr>
            <a:r>
              <a:rPr lang="de-DE" altLang="de-DE" b="1" i="0" dirty="0"/>
              <a:t>‘Outside’ </a:t>
            </a:r>
            <a:r>
              <a:rPr lang="de-DE" altLang="de-DE" b="1" i="0" dirty="0" err="1"/>
              <a:t>appointments</a:t>
            </a:r>
            <a:r>
              <a:rPr lang="de-DE" altLang="de-DE" b="1" i="0" dirty="0"/>
              <a:t>: </a:t>
            </a:r>
            <a:r>
              <a:rPr lang="de-DE" altLang="de-DE" i="0" dirty="0"/>
              <a:t>A </a:t>
            </a:r>
            <a:r>
              <a:rPr lang="de-DE" altLang="de-DE" i="0" dirty="0" err="1"/>
              <a:t>public</a:t>
            </a:r>
            <a:r>
              <a:rPr lang="de-DE" altLang="de-DE" i="0" dirty="0"/>
              <a:t> </a:t>
            </a:r>
            <a:r>
              <a:rPr lang="de-DE" altLang="de-DE" i="0" dirty="0" err="1"/>
              <a:t>servant</a:t>
            </a:r>
            <a:r>
              <a:rPr lang="de-DE" altLang="de-DE" i="0" dirty="0"/>
              <a:t> </a:t>
            </a:r>
            <a:r>
              <a:rPr lang="de-DE" altLang="de-DE" i="0" dirty="0" err="1"/>
              <a:t>may</a:t>
            </a:r>
            <a:r>
              <a:rPr lang="de-DE" altLang="de-DE" i="0" dirty="0"/>
              <a:t> </a:t>
            </a:r>
            <a:r>
              <a:rPr lang="de-DE" altLang="de-DE" i="0" dirty="0" err="1"/>
              <a:t>undertake</a:t>
            </a:r>
            <a:r>
              <a:rPr lang="de-DE" altLang="de-DE" i="0" dirty="0"/>
              <a:t> an </a:t>
            </a:r>
            <a:r>
              <a:rPr lang="de-DE" altLang="de-DE" i="0" dirty="0" err="1"/>
              <a:t>appointment</a:t>
            </a:r>
            <a:r>
              <a:rPr lang="de-DE" altLang="de-DE" i="0" dirty="0"/>
              <a:t> on </a:t>
            </a:r>
            <a:r>
              <a:rPr lang="de-DE" altLang="de-DE" i="0" dirty="0" err="1"/>
              <a:t>the</a:t>
            </a:r>
            <a:r>
              <a:rPr lang="de-DE" altLang="de-DE" i="0" dirty="0"/>
              <a:t> </a:t>
            </a:r>
            <a:r>
              <a:rPr lang="de-DE" altLang="de-DE" i="0" dirty="0" err="1"/>
              <a:t>board</a:t>
            </a:r>
            <a:r>
              <a:rPr lang="de-DE" altLang="de-DE" i="0" dirty="0"/>
              <a:t> </a:t>
            </a:r>
            <a:r>
              <a:rPr lang="de-DE" altLang="de-DE" i="0" dirty="0" err="1"/>
              <a:t>or</a:t>
            </a:r>
            <a:r>
              <a:rPr lang="de-DE" altLang="de-DE" i="0" dirty="0"/>
              <a:t> </a:t>
            </a:r>
            <a:r>
              <a:rPr lang="de-DE" altLang="de-DE" i="0" dirty="0" err="1"/>
              <a:t>controlling</a:t>
            </a:r>
            <a:r>
              <a:rPr lang="de-DE" altLang="de-DE" i="0" dirty="0"/>
              <a:t> </a:t>
            </a:r>
            <a:r>
              <a:rPr lang="de-DE" altLang="de-DE" i="0" dirty="0" err="1"/>
              <a:t>body</a:t>
            </a:r>
            <a:r>
              <a:rPr lang="de-DE" altLang="de-DE" i="0" dirty="0"/>
              <a:t> </a:t>
            </a:r>
            <a:r>
              <a:rPr lang="de-DE" altLang="de-DE" i="0" dirty="0" err="1"/>
              <a:t>of</a:t>
            </a:r>
            <a:r>
              <a:rPr lang="de-DE" altLang="de-DE" i="0" dirty="0"/>
              <a:t>, </a:t>
            </a:r>
            <a:r>
              <a:rPr lang="de-DE" altLang="de-DE" i="0" dirty="0" err="1"/>
              <a:t>for</a:t>
            </a:r>
            <a:r>
              <a:rPr lang="de-DE" altLang="de-DE" i="0" dirty="0"/>
              <a:t> </a:t>
            </a:r>
            <a:r>
              <a:rPr lang="de-DE" altLang="de-DE" i="0" dirty="0" err="1"/>
              <a:t>example</a:t>
            </a:r>
            <a:r>
              <a:rPr lang="de-DE" altLang="de-DE" i="0" dirty="0"/>
              <a:t>, a </a:t>
            </a:r>
            <a:r>
              <a:rPr lang="de-DE" altLang="de-DE" i="0" dirty="0" err="1"/>
              <a:t>community</a:t>
            </a:r>
            <a:r>
              <a:rPr lang="de-DE" altLang="de-DE" i="0" dirty="0"/>
              <a:t> </a:t>
            </a:r>
            <a:r>
              <a:rPr lang="de-DE" altLang="de-DE" i="0" dirty="0" err="1"/>
              <a:t>group</a:t>
            </a:r>
            <a:r>
              <a:rPr lang="de-DE" altLang="de-DE" i="0" dirty="0"/>
              <a:t>, an NGO, a professional </a:t>
            </a:r>
            <a:r>
              <a:rPr lang="de-DE" altLang="de-DE" i="0" dirty="0" err="1"/>
              <a:t>or</a:t>
            </a:r>
            <a:r>
              <a:rPr lang="de-DE" altLang="de-DE" i="0" dirty="0"/>
              <a:t> </a:t>
            </a:r>
            <a:r>
              <a:rPr lang="de-DE" altLang="de-DE" i="0" dirty="0" err="1"/>
              <a:t>political</a:t>
            </a:r>
            <a:r>
              <a:rPr lang="de-DE" altLang="de-DE" i="0" dirty="0"/>
              <a:t> </a:t>
            </a:r>
            <a:r>
              <a:rPr lang="de-DE" altLang="de-DE" i="0" dirty="0" err="1"/>
              <a:t>organization</a:t>
            </a:r>
            <a:r>
              <a:rPr lang="de-DE" altLang="de-DE" i="0" dirty="0"/>
              <a:t>, </a:t>
            </a:r>
            <a:r>
              <a:rPr lang="de-DE" altLang="de-DE" i="0" dirty="0" err="1"/>
              <a:t>another</a:t>
            </a:r>
            <a:r>
              <a:rPr lang="de-DE" altLang="de-DE" i="0" dirty="0"/>
              <a:t> </a:t>
            </a:r>
            <a:r>
              <a:rPr lang="de-DE" altLang="de-DE" i="0" dirty="0" err="1"/>
              <a:t>government</a:t>
            </a:r>
            <a:r>
              <a:rPr lang="de-DE" altLang="de-DE" i="0" dirty="0"/>
              <a:t> </a:t>
            </a:r>
            <a:r>
              <a:rPr lang="de-DE" altLang="de-DE" i="0" dirty="0" err="1"/>
              <a:t>entity</a:t>
            </a:r>
            <a:r>
              <a:rPr lang="de-DE" altLang="de-DE" i="0" dirty="0"/>
              <a:t>, a </a:t>
            </a:r>
            <a:r>
              <a:rPr lang="de-DE" altLang="de-DE" i="0" dirty="0" err="1"/>
              <a:t>government-owned</a:t>
            </a:r>
            <a:r>
              <a:rPr lang="de-DE" altLang="de-DE" i="0" dirty="0"/>
              <a:t> </a:t>
            </a:r>
            <a:r>
              <a:rPr lang="de-DE" altLang="de-DE" i="0" dirty="0" err="1"/>
              <a:t>corporation</a:t>
            </a:r>
            <a:r>
              <a:rPr lang="de-DE" altLang="de-DE" i="0" dirty="0"/>
              <a:t>, </a:t>
            </a:r>
            <a:r>
              <a:rPr lang="de-DE" altLang="de-DE" i="0" dirty="0" err="1"/>
              <a:t>or</a:t>
            </a:r>
            <a:r>
              <a:rPr lang="de-DE" altLang="de-DE" i="0" dirty="0"/>
              <a:t> a </a:t>
            </a:r>
            <a:r>
              <a:rPr lang="de-DE" altLang="de-DE" i="0" dirty="0" err="1"/>
              <a:t>commercial</a:t>
            </a:r>
            <a:r>
              <a:rPr lang="de-DE" altLang="de-DE" i="0" dirty="0"/>
              <a:t> </a:t>
            </a:r>
            <a:r>
              <a:rPr lang="de-DE" altLang="de-DE" i="0" dirty="0" err="1"/>
              <a:t>organization</a:t>
            </a:r>
            <a:r>
              <a:rPr lang="de-DE" altLang="de-DE" i="0" dirty="0"/>
              <a:t> </a:t>
            </a:r>
            <a:r>
              <a:rPr lang="de-DE" altLang="de-DE" i="0" dirty="0" err="1"/>
              <a:t>which</a:t>
            </a:r>
            <a:r>
              <a:rPr lang="de-DE" altLang="de-DE" i="0" dirty="0"/>
              <a:t> </a:t>
            </a:r>
            <a:r>
              <a:rPr lang="de-DE" altLang="de-DE" i="0" dirty="0" err="1"/>
              <a:t>is</a:t>
            </a:r>
            <a:r>
              <a:rPr lang="de-DE" altLang="de-DE" i="0" dirty="0"/>
              <a:t> </a:t>
            </a:r>
            <a:r>
              <a:rPr lang="de-DE" altLang="de-DE" i="0" dirty="0" err="1"/>
              <a:t>involved</a:t>
            </a:r>
            <a:r>
              <a:rPr lang="de-DE" altLang="de-DE" i="0" dirty="0"/>
              <a:t> in a </a:t>
            </a:r>
            <a:r>
              <a:rPr lang="de-DE" altLang="de-DE" i="0" dirty="0" err="1"/>
              <a:t>contractual</a:t>
            </a:r>
            <a:r>
              <a:rPr lang="de-DE" altLang="de-DE" i="0" dirty="0"/>
              <a:t>, </a:t>
            </a:r>
            <a:r>
              <a:rPr lang="de-DE" altLang="de-DE" i="0" dirty="0" err="1"/>
              <a:t>regulatory</a:t>
            </a:r>
            <a:r>
              <a:rPr lang="de-DE" altLang="de-DE" i="0" dirty="0"/>
              <a:t>, </a:t>
            </a:r>
            <a:r>
              <a:rPr lang="de-DE" altLang="de-DE" i="0" dirty="0" err="1"/>
              <a:t>partnership</a:t>
            </a:r>
            <a:r>
              <a:rPr lang="de-DE" altLang="de-DE" i="0" dirty="0"/>
              <a:t>, </a:t>
            </a:r>
            <a:r>
              <a:rPr lang="de-DE" altLang="de-DE" i="0" dirty="0" err="1"/>
              <a:t>or</a:t>
            </a:r>
            <a:r>
              <a:rPr lang="de-DE" altLang="de-DE" i="0" dirty="0"/>
              <a:t> </a:t>
            </a:r>
            <a:r>
              <a:rPr lang="de-DE" altLang="de-DE" i="0" dirty="0" err="1"/>
              <a:t>sponsorship</a:t>
            </a:r>
            <a:r>
              <a:rPr lang="de-DE" altLang="de-DE" i="0" dirty="0"/>
              <a:t> </a:t>
            </a:r>
            <a:r>
              <a:rPr lang="de-DE" altLang="de-DE" i="0" dirty="0" err="1"/>
              <a:t>arrangement</a:t>
            </a:r>
            <a:r>
              <a:rPr lang="de-DE" altLang="de-DE" i="0" dirty="0"/>
              <a:t> </a:t>
            </a:r>
            <a:r>
              <a:rPr lang="de-DE" altLang="de-DE" i="0" dirty="0" err="1"/>
              <a:t>with</a:t>
            </a:r>
            <a:r>
              <a:rPr lang="de-DE" altLang="de-DE" i="0" dirty="0"/>
              <a:t> </a:t>
            </a:r>
            <a:r>
              <a:rPr lang="de-DE" altLang="de-DE" i="0" dirty="0" err="1"/>
              <a:t>their</a:t>
            </a:r>
            <a:r>
              <a:rPr lang="de-DE" altLang="de-DE" i="0" dirty="0"/>
              <a:t> </a:t>
            </a:r>
            <a:r>
              <a:rPr lang="de-DE" altLang="de-DE" i="0" dirty="0" err="1"/>
              <a:t>employing</a:t>
            </a:r>
            <a:r>
              <a:rPr lang="de-DE" altLang="de-DE" i="0" dirty="0"/>
              <a:t> </a:t>
            </a:r>
            <a:r>
              <a:rPr lang="de-DE" altLang="de-DE" i="0" dirty="0" err="1"/>
              <a:t>organization</a:t>
            </a:r>
            <a:r>
              <a:rPr lang="de-DE" altLang="de-DE" i="0" dirty="0"/>
              <a:t>.</a:t>
            </a:r>
          </a:p>
          <a:p>
            <a:pPr marL="171450" indent="-171450">
              <a:buFont typeface="Arial" panose="020B0604020202020204" pitchFamily="34" charset="0"/>
              <a:buChar char="•"/>
            </a:pPr>
            <a:r>
              <a:rPr lang="de-DE" altLang="de-DE" b="1" i="0" dirty="0" err="1"/>
              <a:t>Activity</a:t>
            </a:r>
            <a:r>
              <a:rPr lang="de-DE" altLang="de-DE" b="1" i="0" dirty="0"/>
              <a:t> after </a:t>
            </a:r>
            <a:r>
              <a:rPr lang="de-DE" altLang="de-DE" b="1" i="0" dirty="0" err="1"/>
              <a:t>leaving</a:t>
            </a:r>
            <a:r>
              <a:rPr lang="de-DE" altLang="de-DE" b="1" i="0" dirty="0"/>
              <a:t> </a:t>
            </a:r>
            <a:r>
              <a:rPr lang="de-DE" altLang="de-DE" b="1" i="0" dirty="0" err="1"/>
              <a:t>public</a:t>
            </a:r>
            <a:r>
              <a:rPr lang="de-DE" altLang="de-DE" b="1" i="0" dirty="0"/>
              <a:t> </a:t>
            </a:r>
            <a:r>
              <a:rPr lang="de-DE" altLang="de-DE" b="1" i="0" dirty="0" err="1"/>
              <a:t>office</a:t>
            </a:r>
            <a:r>
              <a:rPr lang="de-DE" altLang="de-DE" b="1" i="0" dirty="0"/>
              <a:t>: </a:t>
            </a:r>
            <a:r>
              <a:rPr lang="de-DE" altLang="de-DE" i="0" dirty="0"/>
              <a:t>Public </a:t>
            </a:r>
            <a:r>
              <a:rPr lang="de-DE" altLang="de-DE" i="0" dirty="0" err="1"/>
              <a:t>servant</a:t>
            </a:r>
            <a:r>
              <a:rPr lang="de-DE" altLang="de-DE" i="0" dirty="0"/>
              <a:t> </a:t>
            </a:r>
            <a:r>
              <a:rPr lang="de-DE" altLang="de-DE" i="0" dirty="0" err="1"/>
              <a:t>who</a:t>
            </a:r>
            <a:r>
              <a:rPr lang="de-DE" altLang="de-DE" i="0" dirty="0"/>
              <a:t> </a:t>
            </a:r>
            <a:r>
              <a:rPr lang="de-DE" altLang="de-DE" i="0" dirty="0" err="1"/>
              <a:t>is</a:t>
            </a:r>
            <a:r>
              <a:rPr lang="de-DE" altLang="de-DE" i="0" dirty="0"/>
              <a:t> </a:t>
            </a:r>
            <a:r>
              <a:rPr lang="de-DE" altLang="de-DE" i="0" dirty="0" err="1"/>
              <a:t>about</a:t>
            </a:r>
            <a:r>
              <a:rPr lang="de-DE" altLang="de-DE" i="0" dirty="0"/>
              <a:t> </a:t>
            </a:r>
            <a:r>
              <a:rPr lang="de-DE" altLang="de-DE" i="0" dirty="0" err="1"/>
              <a:t>to</a:t>
            </a:r>
            <a:r>
              <a:rPr lang="de-DE" altLang="de-DE" i="0" dirty="0"/>
              <a:t> </a:t>
            </a:r>
            <a:r>
              <a:rPr lang="de-DE" altLang="de-DE" i="0" dirty="0" err="1"/>
              <a:t>leave</a:t>
            </a:r>
            <a:r>
              <a:rPr lang="de-DE" altLang="de-DE" i="0" dirty="0"/>
              <a:t> </a:t>
            </a:r>
            <a:r>
              <a:rPr lang="de-DE" altLang="de-DE" i="0" dirty="0" err="1"/>
              <a:t>public</a:t>
            </a:r>
            <a:r>
              <a:rPr lang="de-DE" altLang="de-DE" i="0" dirty="0"/>
              <a:t> </a:t>
            </a:r>
            <a:r>
              <a:rPr lang="de-DE" altLang="de-DE" i="0" dirty="0" err="1"/>
              <a:t>office</a:t>
            </a:r>
            <a:r>
              <a:rPr lang="de-DE" altLang="de-DE" i="0" dirty="0"/>
              <a:t> </a:t>
            </a:r>
            <a:r>
              <a:rPr lang="de-DE" altLang="de-DE" i="0" dirty="0" err="1"/>
              <a:t>may</a:t>
            </a:r>
            <a:r>
              <a:rPr lang="de-DE" altLang="de-DE" i="0" dirty="0"/>
              <a:t> </a:t>
            </a:r>
            <a:r>
              <a:rPr lang="de-DE" altLang="de-DE" i="0" dirty="0" err="1"/>
              <a:t>negotiate</a:t>
            </a:r>
            <a:r>
              <a:rPr lang="de-DE" altLang="de-DE" i="0" dirty="0"/>
              <a:t> an </a:t>
            </a:r>
            <a:r>
              <a:rPr lang="de-DE" altLang="de-DE" i="0" dirty="0" err="1"/>
              <a:t>appointment</a:t>
            </a:r>
            <a:r>
              <a:rPr lang="de-DE" altLang="de-DE" i="0" dirty="0"/>
              <a:t> </a:t>
            </a:r>
            <a:r>
              <a:rPr lang="de-DE" altLang="de-DE" i="0" dirty="0" err="1"/>
              <a:t>or</a:t>
            </a:r>
            <a:r>
              <a:rPr lang="de-DE" altLang="de-DE" i="0" dirty="0"/>
              <a:t> </a:t>
            </a:r>
            <a:r>
              <a:rPr lang="de-DE" altLang="de-DE" i="0" dirty="0" err="1"/>
              <a:t>employment</a:t>
            </a:r>
            <a:r>
              <a:rPr lang="de-DE" altLang="de-DE" i="0" dirty="0"/>
              <a:t> </a:t>
            </a:r>
            <a:r>
              <a:rPr lang="de-DE" altLang="de-DE" i="0" dirty="0" err="1"/>
              <a:t>or</a:t>
            </a:r>
            <a:r>
              <a:rPr lang="de-DE" altLang="de-DE" i="0" dirty="0"/>
              <a:t> </a:t>
            </a:r>
            <a:r>
              <a:rPr lang="de-DE" altLang="de-DE" i="0" dirty="0" err="1"/>
              <a:t>other</a:t>
            </a:r>
            <a:r>
              <a:rPr lang="de-DE" altLang="de-DE" i="0" dirty="0"/>
              <a:t> </a:t>
            </a:r>
            <a:r>
              <a:rPr lang="de-DE" altLang="de-DE" i="0" dirty="0" err="1"/>
              <a:t>activity</a:t>
            </a:r>
            <a:r>
              <a:rPr lang="de-DE" altLang="de-DE" i="0" dirty="0"/>
              <a:t>, </a:t>
            </a:r>
            <a:r>
              <a:rPr lang="de-DE" altLang="de-DE" i="0" dirty="0" err="1"/>
              <a:t>where</a:t>
            </a:r>
            <a:r>
              <a:rPr lang="de-DE" altLang="de-DE" i="0" dirty="0"/>
              <a:t> </a:t>
            </a:r>
            <a:r>
              <a:rPr lang="de-DE" altLang="de-DE" i="0" dirty="0" err="1"/>
              <a:t>there</a:t>
            </a:r>
            <a:r>
              <a:rPr lang="de-DE" altLang="de-DE" i="0" dirty="0"/>
              <a:t> </a:t>
            </a:r>
            <a:r>
              <a:rPr lang="de-DE" altLang="de-DE" i="0" dirty="0" err="1"/>
              <a:t>is</a:t>
            </a:r>
            <a:r>
              <a:rPr lang="de-DE" altLang="de-DE" i="0" dirty="0"/>
              <a:t> potential </a:t>
            </a:r>
            <a:r>
              <a:rPr lang="de-DE" altLang="de-DE" i="0" dirty="0" err="1"/>
              <a:t>for</a:t>
            </a:r>
            <a:r>
              <a:rPr lang="de-DE" altLang="de-DE" i="0" dirty="0"/>
              <a:t> a </a:t>
            </a:r>
            <a:r>
              <a:rPr lang="de-DE" altLang="de-DE" i="0" dirty="0" err="1"/>
              <a:t>conflict</a:t>
            </a:r>
            <a:r>
              <a:rPr lang="de-DE" altLang="de-DE" i="0" dirty="0"/>
              <a:t> </a:t>
            </a:r>
            <a:r>
              <a:rPr lang="de-DE" altLang="de-DE" i="0" dirty="0" err="1"/>
              <a:t>of</a:t>
            </a:r>
            <a:r>
              <a:rPr lang="de-DE" altLang="de-DE" i="0" dirty="0"/>
              <a:t> </a:t>
            </a:r>
            <a:r>
              <a:rPr lang="de-DE" altLang="de-DE" i="0" dirty="0" err="1"/>
              <a:t>interest</a:t>
            </a:r>
            <a:r>
              <a:rPr lang="de-DE" altLang="de-DE" i="0" dirty="0"/>
              <a:t> </a:t>
            </a:r>
            <a:r>
              <a:rPr lang="de-DE" altLang="de-DE" i="0" dirty="0" err="1"/>
              <a:t>involving</a:t>
            </a:r>
            <a:r>
              <a:rPr lang="de-DE" altLang="de-DE" i="0" dirty="0"/>
              <a:t> </a:t>
            </a:r>
            <a:r>
              <a:rPr lang="de-DE" altLang="de-DE" i="0" dirty="0" err="1"/>
              <a:t>the</a:t>
            </a:r>
            <a:r>
              <a:rPr lang="de-DE" altLang="de-DE" i="0" dirty="0"/>
              <a:t> </a:t>
            </a:r>
            <a:r>
              <a:rPr lang="de-DE" altLang="de-DE" i="0" dirty="0" err="1"/>
              <a:t>organization</a:t>
            </a:r>
            <a:r>
              <a:rPr lang="de-DE" altLang="de-DE" i="0" dirty="0"/>
              <a:t>. </a:t>
            </a:r>
          </a:p>
          <a:p>
            <a:endParaRPr lang="de-DE" altLang="de-DE" dirty="0"/>
          </a:p>
          <a:p>
            <a:r>
              <a:rPr lang="de-DE" sz="1200" b="1" dirty="0"/>
              <a:t>Source:</a:t>
            </a:r>
          </a:p>
          <a:p>
            <a:r>
              <a:rPr lang="de-DE" sz="1200" dirty="0"/>
              <a:t>OECD (2005). Managing </a:t>
            </a:r>
            <a:r>
              <a:rPr lang="de-DE" sz="1200" dirty="0" err="1"/>
              <a:t>Conflict</a:t>
            </a:r>
            <a:r>
              <a:rPr lang="de-DE" sz="1200" dirty="0"/>
              <a:t> </a:t>
            </a:r>
            <a:r>
              <a:rPr lang="de-DE" sz="1200" dirty="0" err="1"/>
              <a:t>of</a:t>
            </a:r>
            <a:r>
              <a:rPr lang="de-DE" sz="1200" dirty="0"/>
              <a:t> Interest in </a:t>
            </a:r>
            <a:r>
              <a:rPr lang="de-DE" sz="1200" dirty="0" err="1"/>
              <a:t>the</a:t>
            </a:r>
            <a:r>
              <a:rPr lang="de-DE" sz="1200" dirty="0"/>
              <a:t> Public </a:t>
            </a:r>
            <a:r>
              <a:rPr lang="de-DE" sz="1200" dirty="0" err="1"/>
              <a:t>Sector</a:t>
            </a:r>
            <a:r>
              <a:rPr lang="de-DE" sz="1200" dirty="0"/>
              <a:t> A Toolkit: A Toolkit. </a:t>
            </a:r>
            <a:r>
              <a:rPr lang="de-DE" sz="1200" dirty="0" err="1"/>
              <a:t>Retrieved</a:t>
            </a:r>
            <a:r>
              <a:rPr lang="de-DE" sz="1200" dirty="0"/>
              <a:t> </a:t>
            </a:r>
            <a:r>
              <a:rPr lang="de-DE" sz="1200" dirty="0" err="1"/>
              <a:t>from</a:t>
            </a:r>
            <a:r>
              <a:rPr lang="de-DE" sz="1200" dirty="0"/>
              <a:t> </a:t>
            </a:r>
            <a:r>
              <a:rPr lang="de-DE" sz="1200" dirty="0">
                <a:hlinkClick r:id="rId3"/>
              </a:rPr>
              <a:t>https://www.oecd.org/gov/ethics/49107986.pdf</a:t>
            </a:r>
            <a:r>
              <a:rPr lang="de-DE" sz="1200" dirty="0"/>
              <a:t> (last </a:t>
            </a:r>
            <a:r>
              <a:rPr lang="de-DE" sz="1200" dirty="0" err="1"/>
              <a:t>accessed</a:t>
            </a:r>
            <a:r>
              <a:rPr lang="de-DE" sz="1200" dirty="0"/>
              <a:t> on April 7, 2020).</a:t>
            </a:r>
          </a:p>
        </p:txBody>
      </p:sp>
      <p:sp>
        <p:nvSpPr>
          <p:cNvPr id="21508" name="Segnaposto numero diapositiva 3">
            <a:extLst>
              <a:ext uri="{FF2B5EF4-FFF2-40B4-BE49-F238E27FC236}">
                <a16:creationId xmlns:a16="http://schemas.microsoft.com/office/drawing/2014/main" id="{422D11AE-B6A1-467A-B412-17ED601AC7D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566DE02F-4E59-4980-8421-7789FD5BA8A0}" type="slidenum">
              <a:rPr lang="en-US" altLang="de-DE"/>
              <a:pPr/>
              <a:t>7</a:t>
            </a:fld>
            <a:endParaRPr lang="en-US"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r>
              <a:rPr lang="de-DE" b="0" dirty="0" err="1"/>
              <a:t>Habershon</a:t>
            </a:r>
            <a:r>
              <a:rPr lang="de-DE" b="0" dirty="0"/>
              <a:t>, A. &amp; </a:t>
            </a:r>
            <a:r>
              <a:rPr lang="de-DE" b="0" dirty="0" err="1"/>
              <a:t>Mulukutla</a:t>
            </a:r>
            <a:r>
              <a:rPr lang="de-DE" b="0" dirty="0"/>
              <a:t>, H. (2013). </a:t>
            </a:r>
            <a:r>
              <a:rPr lang="de-DE" b="0" dirty="0" err="1"/>
              <a:t>Indonesia</a:t>
            </a:r>
            <a:r>
              <a:rPr lang="de-DE" b="0" dirty="0"/>
              <a:t>, </a:t>
            </a:r>
            <a:r>
              <a:rPr lang="de-DE" b="0" dirty="0" err="1"/>
              <a:t>Ch</a:t>
            </a:r>
            <a:r>
              <a:rPr lang="de-DE" b="0" dirty="0"/>
              <a:t>. 5. In World Bank (Ed.). Income </a:t>
            </a:r>
            <a:r>
              <a:rPr lang="de-DE" b="0" dirty="0" err="1"/>
              <a:t>and</a:t>
            </a:r>
            <a:r>
              <a:rPr lang="de-DE" b="0" dirty="0"/>
              <a:t> Asset </a:t>
            </a:r>
            <a:r>
              <a:rPr lang="de-DE" b="0" dirty="0" err="1"/>
              <a:t>Disclosure</a:t>
            </a:r>
            <a:r>
              <a:rPr lang="de-DE" b="0" dirty="0"/>
              <a:t> Case Study </a:t>
            </a:r>
            <a:r>
              <a:rPr lang="de-DE" b="0" dirty="0" err="1"/>
              <a:t>Illustrations</a:t>
            </a:r>
            <a:r>
              <a:rPr lang="de-DE" b="0" dirty="0"/>
              <a:t> - A </a:t>
            </a:r>
            <a:r>
              <a:rPr lang="de-DE" b="0" dirty="0" err="1"/>
              <a:t>companion</a:t>
            </a:r>
            <a:r>
              <a:rPr lang="de-DE" b="0" dirty="0"/>
              <a:t> </a:t>
            </a:r>
            <a:r>
              <a:rPr lang="de-DE" b="0" dirty="0" err="1"/>
              <a:t>volume</a:t>
            </a:r>
            <a:r>
              <a:rPr lang="de-DE" b="0" dirty="0"/>
              <a:t> </a:t>
            </a:r>
            <a:r>
              <a:rPr lang="de-DE" b="0" dirty="0" err="1"/>
              <a:t>to</a:t>
            </a:r>
            <a:r>
              <a:rPr lang="de-DE" b="0" dirty="0"/>
              <a:t> Public Office, Private </a:t>
            </a:r>
            <a:r>
              <a:rPr lang="de-DE" b="0" dirty="0" err="1"/>
              <a:t>Interests</a:t>
            </a:r>
            <a:r>
              <a:rPr lang="de-DE" b="0" dirty="0"/>
              <a:t>: </a:t>
            </a:r>
            <a:r>
              <a:rPr lang="de-DE" b="0" dirty="0" err="1"/>
              <a:t>Accountability</a:t>
            </a:r>
            <a:r>
              <a:rPr lang="de-DE" b="0" dirty="0"/>
              <a:t> </a:t>
            </a:r>
            <a:r>
              <a:rPr lang="de-DE" b="0" dirty="0" err="1"/>
              <a:t>through</a:t>
            </a:r>
            <a:r>
              <a:rPr lang="de-DE" b="0" dirty="0"/>
              <a:t> Income </a:t>
            </a:r>
            <a:r>
              <a:rPr lang="de-DE" b="0" dirty="0" err="1"/>
              <a:t>and</a:t>
            </a:r>
            <a:r>
              <a:rPr lang="de-DE" b="0" dirty="0"/>
              <a:t> Asset </a:t>
            </a:r>
            <a:r>
              <a:rPr lang="de-DE" b="0" dirty="0" err="1"/>
              <a:t>Disclosure</a:t>
            </a:r>
            <a:r>
              <a:rPr lang="de-DE" b="0" dirty="0"/>
              <a:t> (pp. 97-114). Washington: International Bank </a:t>
            </a:r>
            <a:r>
              <a:rPr lang="de-DE" b="0" dirty="0" err="1"/>
              <a:t>for</a:t>
            </a:r>
            <a:r>
              <a:rPr lang="de-DE" b="0" dirty="0"/>
              <a:t> </a:t>
            </a:r>
            <a:r>
              <a:rPr lang="de-DE" b="0" dirty="0" err="1"/>
              <a:t>Reconstruction</a:t>
            </a:r>
            <a:r>
              <a:rPr lang="de-DE" b="0" dirty="0"/>
              <a:t> </a:t>
            </a:r>
            <a:r>
              <a:rPr lang="de-DE" b="0" dirty="0" err="1"/>
              <a:t>and</a:t>
            </a:r>
            <a:r>
              <a:rPr lang="de-DE" b="0" dirty="0"/>
              <a:t> Development / The World Bank. </a:t>
            </a:r>
            <a:r>
              <a:rPr lang="de-DE" b="0" dirty="0" err="1"/>
              <a:t>Retrieved</a:t>
            </a:r>
            <a:r>
              <a:rPr lang="de-DE" b="0" dirty="0"/>
              <a:t> </a:t>
            </a:r>
            <a:r>
              <a:rPr lang="de-DE" b="0" dirty="0" err="1"/>
              <a:t>from</a:t>
            </a:r>
            <a:r>
              <a:rPr lang="de-DE" b="0" dirty="0"/>
              <a:t> http://</a:t>
            </a:r>
            <a:r>
              <a:rPr lang="de-DE" b="0" dirty="0" err="1"/>
              <a:t>documents.worldbank.org</a:t>
            </a:r>
            <a:r>
              <a:rPr lang="de-DE" b="0" dirty="0"/>
              <a:t>/</a:t>
            </a:r>
            <a:r>
              <a:rPr lang="de-DE" b="0" dirty="0" err="1"/>
              <a:t>curated</a:t>
            </a:r>
            <a:r>
              <a:rPr lang="de-DE" b="0" dirty="0"/>
              <a:t>/en/664561468340842190/</a:t>
            </a:r>
            <a:r>
              <a:rPr lang="de-DE" b="0" dirty="0" err="1"/>
              <a:t>pdf</a:t>
            </a:r>
            <a:r>
              <a:rPr lang="de-DE" b="0" dirty="0"/>
              <a:t>/Income-</a:t>
            </a:r>
            <a:r>
              <a:rPr lang="de-DE" b="0" dirty="0" err="1"/>
              <a:t>and</a:t>
            </a:r>
            <a:r>
              <a:rPr lang="de-DE" b="0" dirty="0"/>
              <a:t>-</a:t>
            </a:r>
            <a:r>
              <a:rPr lang="de-DE" b="0" dirty="0" err="1"/>
              <a:t>asset-disclosure-case-study-illustrations.pdf</a:t>
            </a:r>
            <a:r>
              <a:rPr lang="de-DE" b="0" dirty="0"/>
              <a:t> (last </a:t>
            </a:r>
            <a:r>
              <a:rPr lang="de-DE" b="0" dirty="0" err="1"/>
              <a:t>accessed</a:t>
            </a:r>
            <a:r>
              <a:rPr lang="de-DE" b="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31</a:t>
            </a:fld>
            <a:endParaRPr lang="de-DE"/>
          </a:p>
        </p:txBody>
      </p:sp>
    </p:spTree>
    <p:extLst>
      <p:ext uri="{BB962C8B-B14F-4D97-AF65-F5344CB8AC3E}">
        <p14:creationId xmlns:p14="http://schemas.microsoft.com/office/powerpoint/2010/main" val="160871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studies</a:t>
            </a:r>
            <a:r>
              <a:rPr lang="de-DE" sz="1200" b="1" dirty="0"/>
              <a:t> – </a:t>
            </a:r>
            <a:r>
              <a:rPr lang="de-DE" sz="1200" b="1" dirty="0" err="1"/>
              <a:t>Conflict</a:t>
            </a:r>
            <a:r>
              <a:rPr lang="de-DE" sz="1200" b="1" dirty="0"/>
              <a:t> </a:t>
            </a:r>
            <a:r>
              <a:rPr lang="de-DE" sz="1200" b="1" dirty="0" err="1"/>
              <a:t>of</a:t>
            </a:r>
            <a:r>
              <a:rPr lang="de-DE" sz="1200" b="1" dirty="0"/>
              <a:t> </a:t>
            </a:r>
            <a:r>
              <a:rPr lang="de-DE" sz="1200" b="1" dirty="0" err="1"/>
              <a:t>interest</a:t>
            </a:r>
            <a:r>
              <a:rPr lang="de-DE" sz="1200" b="1" dirty="0"/>
              <a:t> </a:t>
            </a:r>
            <a:r>
              <a:rPr lang="de-DE" sz="1200" b="1" dirty="0" err="1"/>
              <a:t>or</a:t>
            </a:r>
            <a:r>
              <a:rPr lang="de-DE" sz="1200" b="1" dirty="0"/>
              <a:t> not?</a:t>
            </a:r>
          </a:p>
          <a:p>
            <a:endParaRPr lang="de-DE" sz="1200" b="1" dirty="0"/>
          </a:p>
          <a:p>
            <a:pPr marL="0" lvl="0" indent="0" algn="l" defTabSz="400050">
              <a:lnSpc>
                <a:spcPct val="90000"/>
              </a:lnSpc>
              <a:spcBef>
                <a:spcPct val="0"/>
              </a:spcBef>
              <a:spcAft>
                <a:spcPct val="35000"/>
              </a:spcAft>
              <a:buNone/>
            </a:pPr>
            <a:r>
              <a:rPr lang="de-DE" sz="1200" b="1" kern="1200" dirty="0" err="1">
                <a:solidFill>
                  <a:schemeClr val="tx1"/>
                </a:solidFill>
                <a:latin typeface="Roboto"/>
                <a:cs typeface="Roboto"/>
              </a:rPr>
              <a:t>Why</a:t>
            </a:r>
            <a:r>
              <a:rPr lang="de-DE" sz="1200" b="1" kern="1200" dirty="0">
                <a:solidFill>
                  <a:schemeClr val="tx1"/>
                </a:solidFill>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The purpose of this activity is to assist participants to develop practical skills in recognizing conflict-of-interest problems and in applying a sound decision-making procedure in a process of ethical reasoning.</a:t>
            </a:r>
            <a:endParaRPr lang="de-DE" sz="1200" kern="1200" dirty="0">
              <a:solidFill>
                <a:schemeClr val="tx1"/>
              </a:solidFill>
              <a:latin typeface="Roboto"/>
              <a:cs typeface="Roboto"/>
            </a:endParaRPr>
          </a:p>
          <a:p>
            <a:endParaRPr lang="de-DE" dirty="0"/>
          </a:p>
          <a:p>
            <a:pPr marL="0" lvl="0" indent="0" algn="l" defTabSz="400050">
              <a:lnSpc>
                <a:spcPct val="90000"/>
              </a:lnSpc>
              <a:spcBef>
                <a:spcPct val="0"/>
              </a:spcBef>
              <a:spcAft>
                <a:spcPct val="35000"/>
              </a:spcAft>
              <a:buNone/>
            </a:pPr>
            <a:r>
              <a:rPr lang="de-DE" sz="1200" b="1" kern="1200" dirty="0" err="1">
                <a:latin typeface="Roboto"/>
                <a:cs typeface="Roboto"/>
              </a:rPr>
              <a:t>What</a:t>
            </a:r>
            <a:r>
              <a:rPr lang="de-DE" sz="1200" b="1"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On the following pages, you find a number of case studies that may (or not) constitute conflict-of-interest situations;</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I</a:t>
            </a:r>
            <a:r>
              <a:rPr lang="en-US" sz="1200" strike="noStrike" kern="1200" dirty="0">
                <a:solidFill>
                  <a:schemeClr val="tx1"/>
                </a:solidFill>
                <a:effectLst/>
                <a:latin typeface="Roboto"/>
                <a:ea typeface="+mn-ea"/>
                <a:cs typeface="Roboto"/>
              </a:rPr>
              <a:t>dentify whether situations presented constitute a real conflict of interest or not, give reasons for your decision and, if applicable, propose how the conflict of interest could be resolved.</a:t>
            </a:r>
            <a:endParaRPr lang="de-DE" sz="1200" kern="1200" dirty="0">
              <a:latin typeface="Roboto"/>
              <a:cs typeface="Roboto"/>
            </a:endParaRPr>
          </a:p>
          <a:p>
            <a:endParaRPr lang="de-DE" dirty="0"/>
          </a:p>
          <a:p>
            <a:pPr marL="0" lvl="0" indent="0" algn="l" defTabSz="400050">
              <a:lnSpc>
                <a:spcPct val="90000"/>
              </a:lnSpc>
              <a:spcBef>
                <a:spcPct val="0"/>
              </a:spcBef>
              <a:spcAft>
                <a:spcPct val="35000"/>
              </a:spcAft>
              <a:buNone/>
            </a:pPr>
            <a:r>
              <a:rPr lang="de-DE" sz="1200" b="1" kern="1200" dirty="0">
                <a:latin typeface="Roboto"/>
                <a:cs typeface="Roboto"/>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a:latin typeface="Roboto"/>
                <a:cs typeface="Roboto"/>
              </a:rPr>
              <a:t>Reserve ca. 30 </a:t>
            </a:r>
            <a:r>
              <a:rPr lang="de-DE" sz="1200" kern="1200" dirty="0" err="1">
                <a:latin typeface="Roboto"/>
                <a:cs typeface="Roboto"/>
              </a:rPr>
              <a:t>minutes</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this</a:t>
            </a:r>
            <a:r>
              <a:rPr lang="de-DE" sz="1200" kern="1200" dirty="0">
                <a:latin typeface="Roboto"/>
                <a:cs typeface="Roboto"/>
              </a:rPr>
              <a:t> </a:t>
            </a:r>
            <a:r>
              <a:rPr lang="de-DE" sz="1200" kern="1200" dirty="0" err="1">
                <a:latin typeface="Roboto"/>
                <a:cs typeface="Roboto"/>
              </a:rPr>
              <a:t>exercise</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adapt</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number</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a:t>
            </a:r>
            <a:r>
              <a:rPr lang="de-DE" sz="1200" kern="1200" dirty="0" err="1">
                <a:latin typeface="Roboto"/>
                <a:cs typeface="Roboto"/>
              </a:rPr>
              <a:t>cases</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be</a:t>
            </a:r>
            <a:r>
              <a:rPr lang="de-DE" sz="1200" kern="1200" dirty="0">
                <a:latin typeface="Roboto"/>
                <a:cs typeface="Roboto"/>
              </a:rPr>
              <a:t> </a:t>
            </a:r>
            <a:r>
              <a:rPr lang="de-DE" sz="1200" kern="1200" dirty="0" err="1">
                <a:latin typeface="Roboto"/>
                <a:cs typeface="Roboto"/>
              </a:rPr>
              <a:t>examined</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this</a:t>
            </a:r>
            <a:r>
              <a:rPr lang="de-DE" sz="1200" kern="1200" dirty="0">
                <a:latin typeface="Roboto"/>
                <a:cs typeface="Roboto"/>
              </a:rPr>
              <a:t> time </a:t>
            </a:r>
            <a:r>
              <a:rPr lang="de-DE" sz="1200" kern="1200" dirty="0" err="1">
                <a:latin typeface="Roboto"/>
                <a:cs typeface="Roboto"/>
              </a:rPr>
              <a:t>limit</a:t>
            </a:r>
            <a:r>
              <a:rPr lang="de-DE" sz="1200"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You</a:t>
            </a:r>
            <a:r>
              <a:rPr lang="de-DE" sz="1200" kern="1200" dirty="0">
                <a:latin typeface="Roboto"/>
                <a:cs typeface="Roboto"/>
              </a:rPr>
              <a:t> </a:t>
            </a:r>
            <a:r>
              <a:rPr lang="de-DE" sz="1200" kern="1200" dirty="0" err="1">
                <a:latin typeface="Roboto"/>
                <a:cs typeface="Roboto"/>
              </a:rPr>
              <a:t>may</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example</a:t>
            </a:r>
            <a:r>
              <a:rPr lang="de-DE" sz="1200" kern="1200" dirty="0">
                <a:latin typeface="Roboto"/>
                <a:cs typeface="Roboto"/>
              </a:rPr>
              <a:t> </a:t>
            </a:r>
            <a:r>
              <a:rPr lang="de-DE" sz="1200" kern="1200" dirty="0" err="1">
                <a:latin typeface="Roboto"/>
                <a:cs typeface="Roboto"/>
              </a:rPr>
              <a:t>select</a:t>
            </a:r>
            <a:r>
              <a:rPr lang="de-DE" sz="1200" kern="1200" dirty="0">
                <a:latin typeface="Roboto"/>
                <a:cs typeface="Roboto"/>
              </a:rPr>
              <a:t> </a:t>
            </a:r>
            <a:r>
              <a:rPr lang="de-DE" sz="1200" kern="1200" dirty="0" err="1">
                <a:latin typeface="Roboto"/>
                <a:cs typeface="Roboto"/>
              </a:rPr>
              <a:t>five</a:t>
            </a:r>
            <a:r>
              <a:rPr lang="de-DE" sz="1200" kern="1200" dirty="0">
                <a:latin typeface="Roboto"/>
                <a:cs typeface="Roboto"/>
              </a:rPr>
              <a:t> </a:t>
            </a:r>
            <a:r>
              <a:rPr lang="de-DE" sz="1200" kern="1200" dirty="0" err="1">
                <a:latin typeface="Roboto"/>
                <a:cs typeface="Roboto"/>
              </a:rPr>
              <a:t>cases</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discuss</a:t>
            </a:r>
            <a:r>
              <a:rPr lang="de-DE" sz="1200" kern="1200" dirty="0">
                <a:latin typeface="Roboto"/>
                <a:cs typeface="Roboto"/>
              </a:rPr>
              <a:t> </a:t>
            </a:r>
            <a:r>
              <a:rPr lang="de-DE" sz="1200" kern="1200" dirty="0" err="1">
                <a:latin typeface="Roboto"/>
                <a:cs typeface="Roboto"/>
              </a:rPr>
              <a:t>each</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5 </a:t>
            </a:r>
            <a:r>
              <a:rPr lang="de-DE" sz="1200" kern="1200" dirty="0" err="1">
                <a:latin typeface="Roboto"/>
                <a:cs typeface="Roboto"/>
              </a:rPr>
              <a:t>minutes</a:t>
            </a:r>
            <a:r>
              <a:rPr lang="de-DE" sz="1200"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Discussion</a:t>
            </a:r>
            <a:r>
              <a:rPr lang="de-DE" sz="1200" kern="1200" dirty="0">
                <a:latin typeface="Roboto"/>
                <a:cs typeface="Roboto"/>
              </a:rPr>
              <a:t> </a:t>
            </a:r>
            <a:r>
              <a:rPr lang="de-DE" sz="1200" kern="1200" dirty="0" err="1">
                <a:latin typeface="Roboto"/>
                <a:cs typeface="Roboto"/>
              </a:rPr>
              <a:t>can</a:t>
            </a:r>
            <a:r>
              <a:rPr lang="de-DE" sz="1200" kern="1200" dirty="0">
                <a:latin typeface="Roboto"/>
                <a:cs typeface="Roboto"/>
              </a:rPr>
              <a:t> happen </a:t>
            </a:r>
            <a:r>
              <a:rPr lang="de-DE" sz="1200" kern="1200" dirty="0" err="1">
                <a:latin typeface="Roboto"/>
                <a:cs typeface="Roboto"/>
              </a:rPr>
              <a:t>with</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full</a:t>
            </a:r>
            <a:r>
              <a:rPr lang="de-DE" sz="1200" kern="1200" dirty="0">
                <a:latin typeface="Roboto"/>
                <a:cs typeface="Roboto"/>
              </a:rPr>
              <a:t> </a:t>
            </a:r>
            <a:r>
              <a:rPr lang="de-DE" sz="1200" kern="1200" dirty="0" err="1">
                <a:latin typeface="Roboto"/>
                <a:cs typeface="Roboto"/>
              </a:rPr>
              <a:t>group</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a:t>
            </a:r>
            <a:r>
              <a:rPr lang="de-DE" sz="1200" kern="1200" dirty="0" err="1">
                <a:latin typeface="Roboto"/>
                <a:cs typeface="Roboto"/>
              </a:rPr>
              <a:t>participants</a:t>
            </a:r>
            <a:r>
              <a:rPr lang="de-DE" sz="1200" kern="1200" dirty="0">
                <a:latin typeface="Roboto"/>
                <a:cs typeface="Roboto"/>
              </a:rPr>
              <a:t> </a:t>
            </a:r>
            <a:r>
              <a:rPr lang="de-DE" sz="1200" kern="1200" dirty="0" err="1">
                <a:latin typeface="Roboto"/>
                <a:cs typeface="Roboto"/>
              </a:rPr>
              <a:t>or</a:t>
            </a:r>
            <a:r>
              <a:rPr lang="de-DE" sz="1200" kern="1200" dirty="0">
                <a:latin typeface="Roboto"/>
                <a:cs typeface="Roboto"/>
              </a:rPr>
              <a:t> </a:t>
            </a:r>
            <a:r>
              <a:rPr lang="de-DE" sz="1200" kern="1200" dirty="0" err="1">
                <a:latin typeface="Roboto"/>
                <a:cs typeface="Roboto"/>
              </a:rPr>
              <a:t>participants</a:t>
            </a:r>
            <a:r>
              <a:rPr lang="de-DE" sz="1200" kern="1200" dirty="0">
                <a:latin typeface="Roboto"/>
                <a:cs typeface="Roboto"/>
              </a:rPr>
              <a:t> </a:t>
            </a:r>
            <a:r>
              <a:rPr lang="de-DE" sz="1200" kern="1200" dirty="0" err="1">
                <a:latin typeface="Roboto"/>
                <a:cs typeface="Roboto"/>
              </a:rPr>
              <a:t>can</a:t>
            </a:r>
            <a:r>
              <a:rPr lang="de-DE" sz="1200" kern="1200" dirty="0">
                <a:latin typeface="Roboto"/>
                <a:cs typeface="Roboto"/>
              </a:rPr>
              <a:t> </a:t>
            </a:r>
            <a:r>
              <a:rPr lang="de-DE" sz="1200" kern="1200" dirty="0" err="1">
                <a:latin typeface="Roboto"/>
                <a:cs typeface="Roboto"/>
              </a:rPr>
              <a:t>discuss</a:t>
            </a:r>
            <a:r>
              <a:rPr lang="de-DE" sz="1200" kern="1200" dirty="0">
                <a:latin typeface="Roboto"/>
                <a:cs typeface="Roboto"/>
              </a:rPr>
              <a:t> </a:t>
            </a:r>
            <a:r>
              <a:rPr lang="de-DE" sz="1200" kern="1200" dirty="0" err="1">
                <a:latin typeface="Roboto"/>
                <a:cs typeface="Roboto"/>
              </a:rPr>
              <a:t>with</a:t>
            </a:r>
            <a:r>
              <a:rPr lang="de-DE" sz="1200" kern="1200" dirty="0">
                <a:latin typeface="Roboto"/>
                <a:cs typeface="Roboto"/>
              </a:rPr>
              <a:t> </a:t>
            </a:r>
            <a:r>
              <a:rPr lang="de-DE" sz="1200" kern="1200" dirty="0" err="1">
                <a:latin typeface="Roboto"/>
                <a:cs typeface="Roboto"/>
              </a:rPr>
              <a:t>each</a:t>
            </a:r>
            <a:r>
              <a:rPr lang="de-DE" sz="1200" kern="1200" dirty="0">
                <a:latin typeface="Roboto"/>
                <a:cs typeface="Roboto"/>
              </a:rPr>
              <a:t> </a:t>
            </a:r>
            <a:r>
              <a:rPr lang="de-DE" sz="1200" kern="1200" dirty="0" err="1">
                <a:latin typeface="Roboto"/>
                <a:cs typeface="Roboto"/>
              </a:rPr>
              <a:t>other</a:t>
            </a:r>
            <a:r>
              <a:rPr lang="de-DE" sz="1200" kern="1200" dirty="0">
                <a:latin typeface="Roboto"/>
                <a:cs typeface="Roboto"/>
              </a:rPr>
              <a:t> in </a:t>
            </a:r>
            <a:r>
              <a:rPr lang="de-DE" sz="1200" kern="1200" dirty="0" err="1">
                <a:latin typeface="Roboto"/>
                <a:cs typeface="Roboto"/>
              </a:rPr>
              <a:t>small</a:t>
            </a:r>
            <a:r>
              <a:rPr lang="de-DE" sz="1200" kern="1200" dirty="0">
                <a:latin typeface="Roboto"/>
                <a:cs typeface="Roboto"/>
              </a:rPr>
              <a:t> </a:t>
            </a:r>
            <a:r>
              <a:rPr lang="de-DE" sz="1200" kern="1200" dirty="0" err="1">
                <a:latin typeface="Roboto"/>
                <a:cs typeface="Roboto"/>
              </a:rPr>
              <a:t>groups</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present</a:t>
            </a:r>
            <a:r>
              <a:rPr lang="de-DE" sz="1200" kern="1200" dirty="0">
                <a:latin typeface="Roboto"/>
                <a:cs typeface="Roboto"/>
              </a:rPr>
              <a:t> </a:t>
            </a:r>
            <a:r>
              <a:rPr lang="de-DE" sz="1200" kern="1200" dirty="0" err="1">
                <a:latin typeface="Roboto"/>
                <a:cs typeface="Roboto"/>
              </a:rPr>
              <a:t>their</a:t>
            </a:r>
            <a:r>
              <a:rPr lang="de-DE" sz="1200" kern="1200" dirty="0">
                <a:latin typeface="Roboto"/>
                <a:cs typeface="Roboto"/>
              </a:rPr>
              <a:t> </a:t>
            </a:r>
            <a:r>
              <a:rPr lang="de-DE" sz="1200" kern="1200" dirty="0" err="1">
                <a:latin typeface="Roboto"/>
                <a:cs typeface="Roboto"/>
              </a:rPr>
              <a:t>resolution</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cases</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others</a:t>
            </a:r>
            <a:r>
              <a:rPr lang="de-DE" sz="1200" kern="1200" dirty="0">
                <a:latin typeface="Roboto"/>
                <a:cs typeface="Roboto"/>
              </a:rPr>
              <a:t>.</a:t>
            </a:r>
          </a:p>
          <a:p>
            <a:endParaRPr lang="de-DE" dirty="0"/>
          </a:p>
          <a:p>
            <a:pPr marL="0" lvl="0" indent="0" algn="l" defTabSz="400050">
              <a:lnSpc>
                <a:spcPct val="90000"/>
              </a:lnSpc>
              <a:spcBef>
                <a:spcPct val="0"/>
              </a:spcBef>
              <a:spcAft>
                <a:spcPct val="35000"/>
              </a:spcAft>
              <a:buNone/>
            </a:pPr>
            <a:r>
              <a:rPr lang="de-DE" sz="1200" b="1" kern="1200" dirty="0">
                <a:latin typeface="Roboto"/>
                <a:cs typeface="Roboto"/>
              </a:rPr>
              <a:t>Resources</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a:latin typeface="Roboto"/>
                <a:cs typeface="Roboto"/>
              </a:rPr>
              <a:t>Versions </a:t>
            </a:r>
            <a:r>
              <a:rPr lang="de-DE" sz="1200" kern="1200" dirty="0" err="1">
                <a:latin typeface="Roboto"/>
                <a:cs typeface="Roboto"/>
              </a:rPr>
              <a:t>of</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case</a:t>
            </a:r>
            <a:r>
              <a:rPr lang="de-DE" sz="1200" kern="1200" dirty="0">
                <a:latin typeface="Roboto"/>
                <a:cs typeface="Roboto"/>
              </a:rPr>
              <a:t> </a:t>
            </a:r>
            <a:r>
              <a:rPr lang="de-DE" sz="1200" kern="1200" dirty="0" err="1">
                <a:latin typeface="Roboto"/>
                <a:cs typeface="Roboto"/>
              </a:rPr>
              <a:t>studies</a:t>
            </a:r>
            <a:r>
              <a:rPr lang="de-DE" sz="1200" kern="1200" dirty="0">
                <a:latin typeface="Roboto"/>
                <a:cs typeface="Roboto"/>
              </a:rPr>
              <a:t> </a:t>
            </a:r>
            <a:r>
              <a:rPr lang="de-DE" sz="1200" kern="1200" dirty="0" err="1">
                <a:latin typeface="Roboto"/>
                <a:cs typeface="Roboto"/>
              </a:rPr>
              <a:t>can</a:t>
            </a:r>
            <a:r>
              <a:rPr lang="de-DE" sz="1200" kern="1200" dirty="0">
                <a:latin typeface="Roboto"/>
                <a:cs typeface="Roboto"/>
              </a:rPr>
              <a:t> </a:t>
            </a:r>
            <a:r>
              <a:rPr lang="de-DE" sz="1200" kern="1200" dirty="0" err="1">
                <a:latin typeface="Roboto"/>
                <a:cs typeface="Roboto"/>
              </a:rPr>
              <a:t>be</a:t>
            </a:r>
            <a:r>
              <a:rPr lang="de-DE" sz="1200" kern="1200" dirty="0">
                <a:latin typeface="Roboto"/>
                <a:cs typeface="Roboto"/>
              </a:rPr>
              <a:t> </a:t>
            </a:r>
            <a:r>
              <a:rPr lang="de-DE" sz="1200" kern="1200" dirty="0" err="1">
                <a:latin typeface="Roboto"/>
                <a:cs typeface="Roboto"/>
              </a:rPr>
              <a:t>made</a:t>
            </a:r>
            <a:r>
              <a:rPr lang="de-DE" sz="1200" kern="1200" dirty="0">
                <a:latin typeface="Roboto"/>
                <a:cs typeface="Roboto"/>
              </a:rPr>
              <a:t> </a:t>
            </a:r>
            <a:r>
              <a:rPr lang="de-DE" sz="1200" kern="1200" dirty="0" err="1">
                <a:latin typeface="Roboto"/>
                <a:cs typeface="Roboto"/>
              </a:rPr>
              <a:t>available</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participants</a:t>
            </a:r>
            <a:r>
              <a:rPr lang="de-DE" sz="1200" kern="1200" dirty="0">
                <a:latin typeface="Roboto"/>
                <a:cs typeface="Roboto"/>
              </a:rPr>
              <a:t> on </a:t>
            </a:r>
            <a:r>
              <a:rPr lang="de-DE" sz="1200" kern="1200" dirty="0" err="1">
                <a:latin typeface="Roboto"/>
                <a:cs typeface="Roboto"/>
              </a:rPr>
              <a:t>paper</a:t>
            </a:r>
            <a:r>
              <a:rPr lang="de-DE" sz="1200" kern="1200" dirty="0">
                <a:latin typeface="Roboto"/>
                <a:cs typeface="Roboto"/>
              </a:rPr>
              <a:t> </a:t>
            </a:r>
            <a:r>
              <a:rPr lang="de-DE" sz="1200" kern="1200" dirty="0" err="1">
                <a:latin typeface="Roboto"/>
                <a:cs typeface="Roboto"/>
              </a:rPr>
              <a:t>or</a:t>
            </a:r>
            <a:r>
              <a:rPr lang="de-DE" sz="1200" kern="1200" dirty="0">
                <a:latin typeface="Roboto"/>
                <a:cs typeface="Roboto"/>
              </a:rPr>
              <a:t> </a:t>
            </a:r>
            <a:r>
              <a:rPr lang="de-DE" sz="1200" kern="1200" dirty="0" err="1">
                <a:latin typeface="Roboto"/>
                <a:cs typeface="Roboto"/>
              </a:rPr>
              <a:t>digitally</a:t>
            </a:r>
            <a:r>
              <a:rPr lang="de-DE" sz="1200" kern="1200" dirty="0">
                <a:latin typeface="Roboto"/>
                <a:cs typeface="Roboto"/>
              </a:rPr>
              <a:t>.</a:t>
            </a:r>
          </a:p>
          <a:p>
            <a:pPr marL="0" lvl="0" indent="0" algn="l" defTabSz="400050">
              <a:lnSpc>
                <a:spcPct val="90000"/>
              </a:lnSpc>
              <a:spcBef>
                <a:spcPct val="0"/>
              </a:spcBef>
              <a:spcAft>
                <a:spcPct val="35000"/>
              </a:spcAft>
              <a:buFont typeface="Arial" panose="020B0604020202020204" pitchFamily="34" charset="0"/>
              <a:buNone/>
            </a:pPr>
            <a:endParaRPr lang="de-DE" sz="1200" kern="1200" dirty="0">
              <a:latin typeface="Roboto"/>
              <a:cs typeface="Roboto"/>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1: Soccer World Cup:</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are the chief Anti-Corruption Officer for the Ministry of Justice. Your Deputy Minister has overall responsibility for the ministry’s current major review of the national Criminal Code.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consultant from the company which is advising on the review project asks you whether it would “cause difficulties” if the company were to invite your Deputy Minister to attend the forthcoming Soccer World Cup finals in a neighboring country.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consultant says that the company would provide the airfares and accommodation, and the Deputy Minister would also be a guest in the company’s corporate hospitality tent at the National Stadium.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would give the Deputy Minister a good opportunity to meet other ministers from neighboring countries who will also be there. The Deputy Minister is very keen on soccer and is a former President of your country’s national Soccer Federation. </a:t>
            </a:r>
            <a:endParaRPr lang="de-D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1: Is a conflict of interest issue involved in this offer? </a:t>
            </a:r>
            <a:endParaRPr lang="de-DE"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merican Typewriter"/>
                <a:cs typeface="American Typewriter"/>
              </a:rPr>
              <a:t>A: Yes. The gift from the consultant risks being seen as an attempt to compromise the deputy minister’s independent decision on the review. The gift may also be seen as intended to influence the minister’s decision-making on further projects in which the company may be interested.</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2: How would you advise the Minister if asked to?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merican Typewriter"/>
                <a:cs typeface="American Typewriter"/>
              </a:rPr>
              <a:t>A: To refuse the offer. The event is unrelated to the minister’s official responsibilities.</a:t>
            </a:r>
          </a:p>
          <a:p>
            <a:pPr marL="171450" indent="-171450">
              <a:buFont typeface="Arial" panose="020B0604020202020204" pitchFamily="34" charset="0"/>
              <a:buChar char="•"/>
            </a:pPr>
            <a:endParaRPr lang="en-US" sz="1200" dirty="0">
              <a:latin typeface="American Typewriter"/>
              <a:cs typeface="American Typewriter"/>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2: The lunch:</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case:</a:t>
            </a:r>
          </a:p>
          <a:p>
            <a:pPr marL="171450" indent="-171450">
              <a:buFont typeface="Arial" panose="020B0604020202020204" pitchFamily="34" charset="0"/>
              <a:buChar char="•"/>
            </a:pPr>
            <a:r>
              <a:rPr lang="de-DE" sz="1200" dirty="0">
                <a:latin typeface="American Typewriter"/>
                <a:cs typeface="American Typewriter"/>
              </a:rPr>
              <a:t>On </a:t>
            </a:r>
            <a:r>
              <a:rPr lang="de-DE" sz="1200" dirty="0" err="1">
                <a:latin typeface="American Typewriter"/>
                <a:cs typeface="American Typewriter"/>
              </a:rPr>
              <a:t>occasions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often</a:t>
            </a:r>
            <a:r>
              <a:rPr lang="de-DE" sz="1200" dirty="0">
                <a:latin typeface="American Typewriter"/>
                <a:cs typeface="American Typewriter"/>
              </a:rPr>
              <a:t> in </a:t>
            </a:r>
            <a:r>
              <a:rPr lang="de-DE" sz="1200" dirty="0" err="1">
                <a:latin typeface="American Typewriter"/>
                <a:cs typeface="American Typewriter"/>
              </a:rPr>
              <a:t>their</a:t>
            </a:r>
            <a:r>
              <a:rPr lang="de-DE" sz="1200" dirty="0">
                <a:latin typeface="American Typewriter"/>
                <a:cs typeface="American Typewriter"/>
              </a:rPr>
              <a:t> </a:t>
            </a:r>
            <a:r>
              <a:rPr lang="de-DE" sz="1200" dirty="0" err="1">
                <a:latin typeface="American Typewriter"/>
                <a:cs typeface="American Typewriter"/>
              </a:rPr>
              <a:t>own</a:t>
            </a:r>
            <a:r>
              <a:rPr lang="de-DE" sz="1200" dirty="0">
                <a:latin typeface="American Typewriter"/>
                <a:cs typeface="American Typewriter"/>
              </a:rPr>
              <a:t> time,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most</a:t>
            </a:r>
            <a:r>
              <a:rPr lang="de-DE" sz="1200" dirty="0">
                <a:latin typeface="American Typewriter"/>
                <a:cs typeface="American Typewriter"/>
              </a:rPr>
              <a:t> </a:t>
            </a:r>
            <a:r>
              <a:rPr lang="de-DE" sz="1200" dirty="0" err="1">
                <a:latin typeface="American Typewriter"/>
                <a:cs typeface="American Typewriter"/>
              </a:rPr>
              <a:t>senior</a:t>
            </a:r>
            <a:r>
              <a:rPr lang="de-DE" sz="1200" dirty="0">
                <a:latin typeface="American Typewriter"/>
                <a:cs typeface="American Typewriter"/>
              </a:rPr>
              <a:t>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 </a:t>
            </a:r>
            <a:r>
              <a:rPr lang="de-DE" sz="1200" dirty="0" err="1">
                <a:latin typeface="American Typewriter"/>
                <a:cs typeface="American Typewriter"/>
              </a:rPr>
              <a:t>government</a:t>
            </a:r>
            <a:r>
              <a:rPr lang="de-DE" sz="1200" dirty="0">
                <a:latin typeface="American Typewriter"/>
                <a:cs typeface="American Typewriter"/>
              </a:rPr>
              <a:t> </a:t>
            </a:r>
            <a:r>
              <a:rPr lang="de-DE" sz="1200" dirty="0" err="1">
                <a:latin typeface="American Typewriter"/>
                <a:cs typeface="American Typewriter"/>
              </a:rPr>
              <a:t>agency</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Infrastructure Development) </a:t>
            </a:r>
            <a:r>
              <a:rPr lang="de-DE" sz="1200" dirty="0" err="1">
                <a:latin typeface="American Typewriter"/>
                <a:cs typeface="American Typewriter"/>
              </a:rPr>
              <a:t>attend</a:t>
            </a:r>
            <a:r>
              <a:rPr lang="de-DE" sz="1200" dirty="0">
                <a:latin typeface="American Typewriter"/>
                <a:cs typeface="American Typewriter"/>
              </a:rPr>
              <a:t> </a:t>
            </a:r>
            <a:r>
              <a:rPr lang="de-DE" sz="1200" dirty="0" err="1">
                <a:latin typeface="American Typewriter"/>
                <a:cs typeface="American Typewriter"/>
              </a:rPr>
              <a:t>lunches</a:t>
            </a:r>
            <a:r>
              <a:rPr lang="de-DE" sz="1200" dirty="0">
                <a:latin typeface="American Typewriter"/>
                <a:cs typeface="American Typewriter"/>
              </a:rPr>
              <a:t> </a:t>
            </a:r>
            <a:r>
              <a:rPr lang="de-DE" sz="1200" dirty="0" err="1">
                <a:latin typeface="American Typewriter"/>
                <a:cs typeface="American Typewriter"/>
              </a:rPr>
              <a:t>or</a:t>
            </a:r>
            <a:r>
              <a:rPr lang="de-DE" sz="1200" dirty="0">
                <a:latin typeface="American Typewriter"/>
                <a:cs typeface="American Typewriter"/>
              </a:rPr>
              <a:t> </a:t>
            </a:r>
            <a:r>
              <a:rPr lang="de-DE" sz="1200" dirty="0" err="1">
                <a:latin typeface="American Typewriter"/>
                <a:cs typeface="American Typewriter"/>
              </a:rPr>
              <a:t>dinners</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 </a:t>
            </a:r>
            <a:r>
              <a:rPr lang="de-DE" sz="1200" dirty="0" err="1">
                <a:latin typeface="American Typewriter"/>
                <a:cs typeface="American Typewriter"/>
              </a:rPr>
              <a:t>wide</a:t>
            </a:r>
            <a:r>
              <a:rPr lang="de-DE" sz="1200" dirty="0">
                <a:latin typeface="American Typewriter"/>
                <a:cs typeface="American Typewriter"/>
              </a:rPr>
              <a:t> </a:t>
            </a:r>
            <a:r>
              <a:rPr lang="de-DE" sz="1200" dirty="0" err="1">
                <a:latin typeface="American Typewriter"/>
                <a:cs typeface="American Typewriter"/>
              </a:rPr>
              <a:t>range</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business</a:t>
            </a:r>
            <a:r>
              <a:rPr lang="de-DE" sz="1200" dirty="0">
                <a:latin typeface="American Typewriter"/>
                <a:cs typeface="American Typewriter"/>
              </a:rPr>
              <a:t> </a:t>
            </a:r>
            <a:r>
              <a:rPr lang="de-DE" sz="1200" dirty="0" err="1">
                <a:latin typeface="American Typewriter"/>
                <a:cs typeface="American Typewriter"/>
              </a:rPr>
              <a:t>people</a:t>
            </a:r>
            <a:r>
              <a:rPr lang="de-DE" sz="1200" dirty="0">
                <a:latin typeface="American Typewriter"/>
                <a:cs typeface="American Typewriter"/>
              </a:rPr>
              <a:t>, </a:t>
            </a:r>
            <a:r>
              <a:rPr lang="de-DE" sz="1200" dirty="0" err="1">
                <a:latin typeface="American Typewriter"/>
                <a:cs typeface="American Typewriter"/>
              </a:rPr>
              <a:t>including</a:t>
            </a:r>
            <a:r>
              <a:rPr lang="de-DE" sz="1200" dirty="0">
                <a:latin typeface="American Typewriter"/>
                <a:cs typeface="American Typewriter"/>
              </a:rPr>
              <a:t> </a:t>
            </a:r>
            <a:r>
              <a:rPr lang="de-DE" sz="1200" dirty="0" err="1">
                <a:latin typeface="American Typewriter"/>
                <a:cs typeface="American Typewriter"/>
              </a:rPr>
              <a:t>representatives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schools</a:t>
            </a:r>
            <a:r>
              <a:rPr lang="de-DE" sz="1200" dirty="0">
                <a:latin typeface="American Typewriter"/>
                <a:cs typeface="American Typewriter"/>
              </a:rPr>
              <a:t>, </a:t>
            </a:r>
            <a:r>
              <a:rPr lang="de-DE" sz="1200" dirty="0" err="1">
                <a:latin typeface="American Typewriter"/>
                <a:cs typeface="American Typewriter"/>
              </a:rPr>
              <a:t>churches</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local</a:t>
            </a:r>
            <a:r>
              <a:rPr lang="de-DE" sz="1200" dirty="0">
                <a:latin typeface="American Typewriter"/>
                <a:cs typeface="American Typewriter"/>
              </a:rPr>
              <a:t> </a:t>
            </a:r>
            <a:r>
              <a:rPr lang="de-DE" sz="1200" dirty="0" err="1">
                <a:latin typeface="American Typewriter"/>
                <a:cs typeface="American Typewriter"/>
              </a:rPr>
              <a:t>newspapers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TV, </a:t>
            </a:r>
            <a:r>
              <a:rPr lang="de-DE" sz="1200" dirty="0" err="1">
                <a:latin typeface="American Typewriter"/>
                <a:cs typeface="American Typewriter"/>
              </a:rPr>
              <a:t>property</a:t>
            </a:r>
            <a:r>
              <a:rPr lang="de-DE" sz="1200" dirty="0">
                <a:latin typeface="American Typewriter"/>
                <a:cs typeface="American Typewriter"/>
              </a:rPr>
              <a:t> </a:t>
            </a:r>
            <a:r>
              <a:rPr lang="de-DE" sz="1200" dirty="0" err="1">
                <a:latin typeface="American Typewriter"/>
                <a:cs typeface="American Typewriter"/>
              </a:rPr>
              <a:t>developers</a:t>
            </a:r>
            <a:r>
              <a:rPr lang="de-DE" sz="1200" dirty="0">
                <a:latin typeface="American Typewriter"/>
                <a:cs typeface="American Typewriter"/>
              </a:rPr>
              <a:t>, </a:t>
            </a:r>
            <a:r>
              <a:rPr lang="de-DE" sz="1200" dirty="0" err="1">
                <a:latin typeface="American Typewriter"/>
                <a:cs typeface="American Typewriter"/>
              </a:rPr>
              <a:t>consultants</a:t>
            </a:r>
            <a:r>
              <a:rPr lang="de-DE" sz="1200" dirty="0">
                <a:latin typeface="American Typewriter"/>
                <a:cs typeface="American Typewriter"/>
              </a:rPr>
              <a:t>, </a:t>
            </a:r>
            <a:r>
              <a:rPr lang="de-DE" sz="1200" dirty="0" err="1">
                <a:latin typeface="American Typewriter"/>
                <a:cs typeface="American Typewriter"/>
              </a:rPr>
              <a:t>manufacturers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construction</a:t>
            </a:r>
            <a:r>
              <a:rPr lang="de-DE" sz="1200" dirty="0">
                <a:latin typeface="American Typewriter"/>
                <a:cs typeface="American Typewriter"/>
              </a:rPr>
              <a:t> </a:t>
            </a:r>
            <a:r>
              <a:rPr lang="de-DE" sz="1200" dirty="0" err="1">
                <a:latin typeface="American Typewriter"/>
                <a:cs typeface="American Typewriter"/>
              </a:rPr>
              <a:t>companies</a:t>
            </a:r>
            <a:r>
              <a:rPr lang="de-DE" sz="1200"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This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understood</a:t>
            </a:r>
            <a:r>
              <a:rPr lang="de-DE" sz="1200" dirty="0">
                <a:latin typeface="American Typewriter"/>
                <a:cs typeface="American Typewriter"/>
              </a:rPr>
              <a:t> </a:t>
            </a:r>
            <a:r>
              <a:rPr lang="de-DE" sz="1200" dirty="0" err="1">
                <a:latin typeface="American Typewriter"/>
                <a:cs typeface="American Typewriter"/>
              </a:rPr>
              <a:t>part</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senior</a:t>
            </a:r>
            <a:r>
              <a:rPr lang="de-DE" sz="1200" dirty="0">
                <a:latin typeface="American Typewriter"/>
                <a:cs typeface="American Typewriter"/>
              </a:rPr>
              <a:t>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servants</a:t>
            </a:r>
            <a:r>
              <a:rPr lang="de-DE" sz="1200" dirty="0">
                <a:latin typeface="American Typewriter"/>
                <a:cs typeface="American Typewriter"/>
              </a:rPr>
              <a:t>’ </a:t>
            </a:r>
            <a:r>
              <a:rPr lang="de-DE" sz="1200" dirty="0" err="1">
                <a:latin typeface="American Typewriter"/>
                <a:cs typeface="American Typewriter"/>
              </a:rPr>
              <a:t>activities</a:t>
            </a:r>
            <a:r>
              <a:rPr lang="de-DE" sz="1200" dirty="0">
                <a:latin typeface="American Typewriter"/>
                <a:cs typeface="American Typewriter"/>
              </a:rPr>
              <a:t> in </a:t>
            </a:r>
            <a:r>
              <a:rPr lang="de-DE" sz="1200" dirty="0" err="1">
                <a:latin typeface="American Typewriter"/>
                <a:cs typeface="American Typewriter"/>
              </a:rPr>
              <a:t>this</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there</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no</a:t>
            </a:r>
            <a:r>
              <a:rPr lang="de-DE" sz="1200" dirty="0">
                <a:latin typeface="American Typewriter"/>
                <a:cs typeface="American Typewriter"/>
              </a:rPr>
              <a:t> </a:t>
            </a:r>
            <a:r>
              <a:rPr lang="de-DE" sz="1200" dirty="0" err="1">
                <a:latin typeface="American Typewriter"/>
                <a:cs typeface="American Typewriter"/>
              </a:rPr>
              <a:t>fee</a:t>
            </a:r>
            <a:r>
              <a:rPr lang="de-DE" sz="1200" dirty="0">
                <a:latin typeface="American Typewriter"/>
                <a:cs typeface="American Typewriter"/>
              </a:rPr>
              <a:t> </a:t>
            </a:r>
            <a:r>
              <a:rPr lang="de-DE" sz="1200" dirty="0" err="1">
                <a:latin typeface="American Typewriter"/>
                <a:cs typeface="American Typewriter"/>
              </a:rPr>
              <a:t>or</a:t>
            </a:r>
            <a:r>
              <a:rPr lang="de-DE" sz="1200" dirty="0">
                <a:latin typeface="American Typewriter"/>
                <a:cs typeface="American Typewriter"/>
              </a:rPr>
              <a:t> </a:t>
            </a:r>
            <a:r>
              <a:rPr lang="de-DE" sz="1200" dirty="0" err="1">
                <a:latin typeface="American Typewriter"/>
                <a:cs typeface="American Typewriter"/>
              </a:rPr>
              <a:t>other</a:t>
            </a:r>
            <a:r>
              <a:rPr lang="de-DE" sz="1200" dirty="0">
                <a:latin typeface="American Typewriter"/>
                <a:cs typeface="American Typewriter"/>
              </a:rPr>
              <a:t> </a:t>
            </a:r>
            <a:r>
              <a:rPr lang="de-DE" sz="1200" dirty="0" err="1">
                <a:latin typeface="American Typewriter"/>
                <a:cs typeface="American Typewriter"/>
              </a:rPr>
              <a:t>money</a:t>
            </a:r>
            <a:r>
              <a:rPr lang="de-DE" sz="1200" dirty="0">
                <a:latin typeface="American Typewriter"/>
                <a:cs typeface="American Typewriter"/>
              </a:rPr>
              <a:t> </a:t>
            </a:r>
            <a:r>
              <a:rPr lang="de-DE" sz="1200" dirty="0" err="1">
                <a:latin typeface="American Typewriter"/>
                <a:cs typeface="American Typewriter"/>
              </a:rPr>
              <a:t>involved</a:t>
            </a:r>
            <a:r>
              <a:rPr lang="de-DE" sz="1200" dirty="0">
                <a:latin typeface="American Typewriter"/>
                <a:cs typeface="American Typewriter"/>
              </a:rPr>
              <a:t>. These </a:t>
            </a:r>
            <a:r>
              <a:rPr lang="de-DE" sz="1200" dirty="0" err="1">
                <a:latin typeface="American Typewriter"/>
                <a:cs typeface="American Typewriter"/>
              </a:rPr>
              <a:t>activities</a:t>
            </a:r>
            <a:r>
              <a:rPr lang="de-DE" sz="1200" dirty="0">
                <a:latin typeface="American Typewriter"/>
                <a:cs typeface="American Typewriter"/>
              </a:rPr>
              <a:t> </a:t>
            </a:r>
            <a:r>
              <a:rPr lang="de-DE" sz="1200" dirty="0" err="1">
                <a:latin typeface="American Typewriter"/>
                <a:cs typeface="American Typewriter"/>
              </a:rPr>
              <a:t>have</a:t>
            </a:r>
            <a:r>
              <a:rPr lang="de-DE" sz="1200" dirty="0">
                <a:latin typeface="American Typewriter"/>
                <a:cs typeface="American Typewriter"/>
              </a:rPr>
              <a:t> </a:t>
            </a:r>
            <a:r>
              <a:rPr lang="de-DE" sz="1200" dirty="0" err="1">
                <a:latin typeface="American Typewriter"/>
                <a:cs typeface="American Typewriter"/>
              </a:rPr>
              <a:t>never</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seen</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 </a:t>
            </a:r>
            <a:r>
              <a:rPr lang="de-DE" sz="1200" dirty="0" err="1">
                <a:latin typeface="American Typewriter"/>
                <a:cs typeface="American Typewriter"/>
              </a:rPr>
              <a:t>problem</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p>
          <a:p>
            <a:pPr marL="171450" indent="-171450">
              <a:buFont typeface="Arial" panose="020B0604020202020204" pitchFamily="34" charset="0"/>
              <a:buChar char="•"/>
            </a:pPr>
            <a:r>
              <a:rPr lang="de-DE" sz="1200" dirty="0">
                <a:latin typeface="American Typewriter"/>
                <a:cs typeface="American Typewriter"/>
              </a:rPr>
              <a:t>On </a:t>
            </a:r>
            <a:r>
              <a:rPr lang="de-DE" sz="1200" dirty="0" err="1">
                <a:latin typeface="American Typewriter"/>
                <a:cs typeface="American Typewriter"/>
              </a:rPr>
              <a:t>one</a:t>
            </a:r>
            <a:r>
              <a:rPr lang="de-DE" sz="1200" dirty="0">
                <a:latin typeface="American Typewriter"/>
                <a:cs typeface="American Typewriter"/>
              </a:rPr>
              <a:t> </a:t>
            </a:r>
            <a:r>
              <a:rPr lang="de-DE" sz="1200" dirty="0" err="1">
                <a:latin typeface="American Typewriter"/>
                <a:cs typeface="American Typewriter"/>
              </a:rPr>
              <a:t>recent</a:t>
            </a:r>
            <a:r>
              <a:rPr lang="de-DE" sz="1200" dirty="0">
                <a:latin typeface="American Typewriter"/>
                <a:cs typeface="American Typewriter"/>
              </a:rPr>
              <a:t> </a:t>
            </a:r>
            <a:r>
              <a:rPr lang="de-DE" sz="1200" dirty="0" err="1">
                <a:latin typeface="American Typewriter"/>
                <a:cs typeface="American Typewriter"/>
              </a:rPr>
              <a:t>occasion</a:t>
            </a:r>
            <a:r>
              <a:rPr lang="de-DE" sz="1200" dirty="0">
                <a:latin typeface="American Typewriter"/>
                <a:cs typeface="American Typewriter"/>
              </a:rPr>
              <a:t>, </a:t>
            </a:r>
            <a:r>
              <a:rPr lang="de-DE" sz="1200" dirty="0" err="1">
                <a:latin typeface="American Typewriter"/>
                <a:cs typeface="American Typewriter"/>
              </a:rPr>
              <a:t>three</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these</a:t>
            </a:r>
            <a:r>
              <a:rPr lang="de-DE" sz="1200" dirty="0">
                <a:latin typeface="American Typewriter"/>
                <a:cs typeface="American Typewriter"/>
              </a:rPr>
              <a:t>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servants</a:t>
            </a:r>
            <a:r>
              <a:rPr lang="de-DE" sz="1200" dirty="0">
                <a:latin typeface="American Typewriter"/>
                <a:cs typeface="American Typewriter"/>
              </a:rPr>
              <a:t> </a:t>
            </a:r>
            <a:r>
              <a:rPr lang="de-DE" sz="1200" dirty="0" err="1">
                <a:latin typeface="American Typewriter"/>
                <a:cs typeface="American Typewriter"/>
              </a:rPr>
              <a:t>attended</a:t>
            </a:r>
            <a:r>
              <a:rPr lang="de-DE" sz="1200" dirty="0">
                <a:latin typeface="American Typewriter"/>
                <a:cs typeface="American Typewriter"/>
              </a:rPr>
              <a:t> </a:t>
            </a:r>
            <a:r>
              <a:rPr lang="de-DE" sz="1200" dirty="0" err="1">
                <a:latin typeface="American Typewriter"/>
                <a:cs typeface="American Typewriter"/>
              </a:rPr>
              <a:t>what</a:t>
            </a:r>
            <a:r>
              <a:rPr lang="de-DE" sz="1200" dirty="0">
                <a:latin typeface="American Typewriter"/>
                <a:cs typeface="American Typewriter"/>
              </a:rPr>
              <a:t> was </a:t>
            </a:r>
            <a:r>
              <a:rPr lang="de-DE" sz="1200" dirty="0" err="1">
                <a:latin typeface="American Typewriter"/>
                <a:cs typeface="American Typewriter"/>
              </a:rPr>
              <a:t>reported</a:t>
            </a:r>
            <a:r>
              <a:rPr lang="de-DE" sz="1200" dirty="0">
                <a:latin typeface="American Typewriter"/>
                <a:cs typeface="American Typewriter"/>
              </a:rPr>
              <a:t> in a </a:t>
            </a:r>
            <a:r>
              <a:rPr lang="de-DE" sz="1200" dirty="0" err="1">
                <a:latin typeface="American Typewriter"/>
                <a:cs typeface="American Typewriter"/>
              </a:rPr>
              <a:t>newspaper</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next</a:t>
            </a:r>
            <a:r>
              <a:rPr lang="de-DE" sz="1200" dirty="0">
                <a:latin typeface="American Typewriter"/>
                <a:cs typeface="American Typewriter"/>
              </a:rPr>
              <a:t> </a:t>
            </a:r>
            <a:r>
              <a:rPr lang="de-DE" sz="1200" dirty="0" err="1">
                <a:latin typeface="American Typewriter"/>
                <a:cs typeface="American Typewriter"/>
              </a:rPr>
              <a:t>day</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 “</a:t>
            </a:r>
            <a:r>
              <a:rPr lang="de-DE" sz="1200" dirty="0" err="1">
                <a:latin typeface="American Typewriter"/>
                <a:cs typeface="American Typewriter"/>
              </a:rPr>
              <a:t>lavish</a:t>
            </a:r>
            <a:r>
              <a:rPr lang="de-DE" sz="1200" dirty="0">
                <a:latin typeface="American Typewriter"/>
                <a:cs typeface="American Typewriter"/>
              </a:rPr>
              <a:t>” lunch </a:t>
            </a:r>
            <a:r>
              <a:rPr lang="de-DE" sz="1200" dirty="0" err="1">
                <a:latin typeface="American Typewriter"/>
                <a:cs typeface="American Typewriter"/>
              </a:rPr>
              <a:t>hosted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 prominent </a:t>
            </a:r>
            <a:r>
              <a:rPr lang="de-DE" sz="1200" dirty="0" err="1">
                <a:latin typeface="American Typewriter"/>
                <a:cs typeface="American Typewriter"/>
              </a:rPr>
              <a:t>local</a:t>
            </a:r>
            <a:r>
              <a:rPr lang="de-DE" sz="1200" dirty="0">
                <a:latin typeface="American Typewriter"/>
                <a:cs typeface="American Typewriter"/>
              </a:rPr>
              <a:t> </a:t>
            </a:r>
            <a:r>
              <a:rPr lang="de-DE" sz="1200" dirty="0" err="1">
                <a:latin typeface="American Typewriter"/>
                <a:cs typeface="American Typewriter"/>
              </a:rPr>
              <a:t>construction</a:t>
            </a:r>
            <a:r>
              <a:rPr lang="de-DE" sz="1200" dirty="0">
                <a:latin typeface="American Typewriter"/>
                <a:cs typeface="American Typewriter"/>
              </a:rPr>
              <a:t> </a:t>
            </a:r>
            <a:r>
              <a:rPr lang="de-DE" sz="1200" dirty="0" err="1">
                <a:latin typeface="American Typewriter"/>
                <a:cs typeface="American Typewriter"/>
              </a:rPr>
              <a:t>company</a:t>
            </a:r>
            <a:r>
              <a:rPr lang="de-DE" sz="1200"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This </a:t>
            </a:r>
            <a:r>
              <a:rPr lang="de-DE" sz="1200" dirty="0" err="1">
                <a:latin typeface="American Typewriter"/>
                <a:cs typeface="American Typewriter"/>
              </a:rPr>
              <a:t>occurred</a:t>
            </a:r>
            <a:r>
              <a:rPr lang="de-DE" sz="1200" dirty="0">
                <a:latin typeface="American Typewriter"/>
                <a:cs typeface="American Typewriter"/>
              </a:rPr>
              <a:t> a </a:t>
            </a:r>
            <a:r>
              <a:rPr lang="de-DE" sz="1200" dirty="0" err="1">
                <a:latin typeface="American Typewriter"/>
                <a:cs typeface="American Typewriter"/>
              </a:rPr>
              <a:t>week</a:t>
            </a:r>
            <a:r>
              <a:rPr lang="de-DE" sz="1200" dirty="0">
                <a:latin typeface="American Typewriter"/>
                <a:cs typeface="American Typewriter"/>
              </a:rPr>
              <a:t> </a:t>
            </a:r>
            <a:r>
              <a:rPr lang="de-DE" sz="1200" dirty="0" err="1">
                <a:latin typeface="American Typewriter"/>
                <a:cs typeface="American Typewriter"/>
              </a:rPr>
              <a:t>before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decided</a:t>
            </a:r>
            <a:r>
              <a:rPr lang="de-DE" sz="1200" dirty="0">
                <a:latin typeface="American Typewriter"/>
                <a:cs typeface="American Typewriter"/>
              </a:rPr>
              <a:t> </a:t>
            </a:r>
            <a:r>
              <a:rPr lang="de-DE" sz="1200" dirty="0" err="1">
                <a:latin typeface="American Typewriter"/>
                <a:cs typeface="American Typewriter"/>
              </a:rPr>
              <a:t>finally</a:t>
            </a:r>
            <a:r>
              <a:rPr lang="de-DE" sz="1200" dirty="0">
                <a:latin typeface="American Typewriter"/>
                <a:cs typeface="American Typewriter"/>
              </a:rPr>
              <a:t> on </a:t>
            </a:r>
            <a:r>
              <a:rPr lang="de-DE" sz="1200" dirty="0" err="1">
                <a:latin typeface="American Typewriter"/>
                <a:cs typeface="American Typewriter"/>
              </a:rPr>
              <a:t>awarding</a:t>
            </a:r>
            <a:r>
              <a:rPr lang="de-DE" sz="1200" dirty="0">
                <a:latin typeface="American Typewriter"/>
                <a:cs typeface="American Typewriter"/>
              </a:rPr>
              <a:t> a </a:t>
            </a:r>
            <a:r>
              <a:rPr lang="de-DE" sz="1200" dirty="0" err="1">
                <a:latin typeface="American Typewriter"/>
                <a:cs typeface="American Typewriter"/>
              </a:rPr>
              <a:t>number</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major</a:t>
            </a:r>
            <a:r>
              <a:rPr lang="de-DE" sz="1200" dirty="0">
                <a:latin typeface="American Typewriter"/>
                <a:cs typeface="American Typewriter"/>
              </a:rPr>
              <a:t> </a:t>
            </a:r>
            <a:r>
              <a:rPr lang="de-DE" sz="1200" dirty="0" err="1">
                <a:latin typeface="American Typewriter"/>
                <a:cs typeface="American Typewriter"/>
              </a:rPr>
              <a:t>construction</a:t>
            </a:r>
            <a:r>
              <a:rPr lang="de-DE" sz="1200" dirty="0">
                <a:latin typeface="American Typewriter"/>
                <a:cs typeface="American Typewriter"/>
              </a:rPr>
              <a:t> </a:t>
            </a:r>
            <a:r>
              <a:rPr lang="de-DE" sz="1200" dirty="0" err="1">
                <a:latin typeface="American Typewriter"/>
                <a:cs typeface="American Typewriter"/>
              </a:rPr>
              <a:t>contracts</a:t>
            </a:r>
            <a:r>
              <a:rPr lang="de-DE" sz="1200" dirty="0">
                <a:latin typeface="American Typewriter"/>
                <a:cs typeface="American Typewriter"/>
              </a:rPr>
              <a:t>. </a:t>
            </a:r>
            <a:r>
              <a:rPr lang="de-DE" sz="1200" dirty="0" err="1">
                <a:latin typeface="American Typewriter"/>
                <a:cs typeface="American Typewriter"/>
              </a:rPr>
              <a:t>It</a:t>
            </a:r>
            <a:r>
              <a:rPr lang="de-DE" sz="1200" dirty="0">
                <a:latin typeface="American Typewriter"/>
                <a:cs typeface="American Typewriter"/>
              </a:rPr>
              <a:t> was </a:t>
            </a:r>
            <a:r>
              <a:rPr lang="de-DE" sz="1200" dirty="0" err="1">
                <a:latin typeface="American Typewriter"/>
                <a:cs typeface="American Typewriter"/>
              </a:rPr>
              <a:t>reported</a:t>
            </a:r>
            <a:r>
              <a:rPr lang="de-DE" sz="1200" dirty="0">
                <a:latin typeface="American Typewriter"/>
                <a:cs typeface="American Typewriter"/>
              </a:rPr>
              <a:t> </a:t>
            </a:r>
            <a:r>
              <a:rPr lang="de-DE" sz="1200" dirty="0" err="1">
                <a:latin typeface="American Typewriter"/>
                <a:cs typeface="American Typewriter"/>
              </a:rPr>
              <a:t>that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company</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had</a:t>
            </a:r>
            <a:r>
              <a:rPr lang="de-DE" sz="1200" dirty="0">
                <a:latin typeface="American Typewriter"/>
                <a:cs typeface="American Typewriter"/>
              </a:rPr>
              <a:t> </a:t>
            </a:r>
            <a:r>
              <a:rPr lang="de-DE" sz="1200" dirty="0" err="1">
                <a:latin typeface="American Typewriter"/>
                <a:cs typeface="American Typewriter"/>
              </a:rPr>
              <a:t>hosted</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lunch </a:t>
            </a:r>
            <a:r>
              <a:rPr lang="de-DE" sz="1200" dirty="0" err="1">
                <a:latin typeface="American Typewriter"/>
                <a:cs typeface="American Typewriter"/>
              </a:rPr>
              <a:t>won</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majority</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contracts</a:t>
            </a:r>
            <a:r>
              <a:rPr lang="de-DE" sz="1200" dirty="0">
                <a:latin typeface="American Typewriter"/>
                <a:cs typeface="American Typewriter"/>
              </a:rPr>
              <a:t>. </a:t>
            </a:r>
            <a:endParaRPr lang="de-DE" sz="1200" kern="1200" dirty="0">
              <a:solidFill>
                <a:schemeClr val="tx1"/>
              </a:solidFill>
              <a:effectLst/>
              <a:latin typeface="+mn-lt"/>
              <a:ea typeface="+mn-ea"/>
              <a:cs typeface="+mn-cs"/>
            </a:endParaRPr>
          </a:p>
          <a:p>
            <a:endParaRPr lang="en-US" sz="1200" b="1" dirty="0">
              <a:latin typeface="American Typewriter"/>
              <a:cs typeface="American Typewriter"/>
            </a:endParaRPr>
          </a:p>
          <a:p>
            <a:r>
              <a:rPr lang="en-US" sz="1200" b="1" dirty="0">
                <a:latin typeface="American Typewriter"/>
                <a:cs typeface="American Typewriter"/>
              </a:rPr>
              <a:t>Question: What are the integrity issues here? </a:t>
            </a:r>
          </a:p>
          <a:p>
            <a:pPr marL="171450" indent="-171450">
              <a:buFont typeface="Arial" panose="020B0604020202020204" pitchFamily="34" charset="0"/>
              <a:buChar char="•"/>
            </a:pPr>
            <a:r>
              <a:rPr lang="en-US" sz="1200" dirty="0">
                <a:latin typeface="American Typewriter"/>
                <a:cs typeface="American Typewriter"/>
              </a:rPr>
              <a:t>A: While some social contact between public servants and representatives of the private sector is inevitable, and may often be desirable, the provision and timing of the (reportedly) “lavish” lunch is likely to raise suspicions about the integrity of the public servants involved in the decision, and the integrity of the contract process of the ministry.</a:t>
            </a:r>
          </a:p>
          <a:p>
            <a:pPr marL="171450" indent="-171450">
              <a:buFont typeface="Arial" panose="020B0604020202020204" pitchFamily="34" charset="0"/>
              <a:buChar char="•"/>
            </a:pPr>
            <a:r>
              <a:rPr lang="en-US" sz="1200" dirty="0">
                <a:latin typeface="American Typewriter"/>
                <a:cs typeface="American Typewriter"/>
              </a:rPr>
              <a:t>The lunch also creates, at minimum, an apparent conflict of interest for the public servants. In this example, it is irrelevant that the lunch occurred during their free time (they cannot claim to be present in a “private capacity”). </a:t>
            </a:r>
          </a:p>
          <a:p>
            <a:pPr marL="171450" indent="-171450">
              <a:buFont typeface="Arial" panose="020B0604020202020204" pitchFamily="34" charset="0"/>
              <a:buChar char="•"/>
            </a:pPr>
            <a:r>
              <a:rPr lang="en-US" sz="1200" dirty="0">
                <a:latin typeface="American Typewriter"/>
                <a:cs typeface="American Typewriter"/>
              </a:rPr>
              <a:t>The ministry must be able to demonstrate that the contracting process was appropriately free of improper or corrupt influences.</a:t>
            </a:r>
          </a:p>
          <a:p>
            <a:pPr marL="171450" indent="-171450">
              <a:buFont typeface="Arial" panose="020B0604020202020204" pitchFamily="34" charset="0"/>
              <a:buChar char="•"/>
            </a:pPr>
            <a:r>
              <a:rPr lang="en-US" sz="1200" dirty="0">
                <a:latin typeface="American Typewriter"/>
                <a:cs typeface="American Typewriter"/>
              </a:rPr>
              <a:t>If it cannot, this situation may be an example of a form of “state capture” – obtaining a favorable official decision by covert influence of public servants through corrupt methods and should be investigated. </a:t>
            </a:r>
          </a:p>
          <a:p>
            <a:endParaRPr lang="en-US" sz="1200"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36</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3: The </a:t>
            </a:r>
            <a:r>
              <a:rPr lang="de-DE" sz="1200" b="1" dirty="0" err="1"/>
              <a:t>recruitment</a:t>
            </a:r>
            <a:r>
              <a:rPr lang="de-DE" sz="1200" b="1" dirty="0"/>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de-DE" sz="1200" b="1" dirty="0">
                <a:latin typeface="American Typewriter"/>
                <a:cs typeface="American Typewriter"/>
              </a:rPr>
              <a:t>The </a:t>
            </a:r>
            <a:r>
              <a:rPr lang="de-DE" sz="1200" b="1" dirty="0" err="1">
                <a:latin typeface="American Typewriter"/>
                <a:cs typeface="American Typewriter"/>
              </a:rPr>
              <a:t>case</a:t>
            </a:r>
            <a:r>
              <a:rPr lang="de-DE" sz="1200" b="1"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A </a:t>
            </a:r>
            <a:r>
              <a:rPr lang="de-DE" sz="1200" dirty="0" err="1">
                <a:latin typeface="American Typewriter"/>
                <a:cs typeface="American Typewriter"/>
              </a:rPr>
              <a:t>middle</a:t>
            </a:r>
            <a:r>
              <a:rPr lang="de-DE" sz="1200" dirty="0">
                <a:latin typeface="American Typewriter"/>
                <a:cs typeface="American Typewriter"/>
              </a:rPr>
              <a:t>-level </a:t>
            </a:r>
            <a:r>
              <a:rPr lang="de-DE" sz="1200" dirty="0" err="1">
                <a:latin typeface="American Typewriter"/>
                <a:cs typeface="American Typewriter"/>
              </a:rPr>
              <a:t>manager</a:t>
            </a:r>
            <a:r>
              <a:rPr lang="de-DE" sz="1200" dirty="0">
                <a:latin typeface="American Typewriter"/>
                <a:cs typeface="American Typewriter"/>
              </a:rPr>
              <a:t> </a:t>
            </a:r>
            <a:r>
              <a:rPr lang="de-DE" sz="1200" dirty="0" err="1">
                <a:latin typeface="American Typewriter"/>
                <a:cs typeface="American Typewriter"/>
              </a:rPr>
              <a:t>employed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authority</a:t>
            </a:r>
            <a:r>
              <a:rPr lang="de-DE" sz="1200" dirty="0">
                <a:latin typeface="American Typewriter"/>
                <a:cs typeface="American Typewriter"/>
              </a:rPr>
              <a:t> </a:t>
            </a:r>
            <a:r>
              <a:rPr lang="de-DE" sz="1200" dirty="0" err="1">
                <a:latin typeface="American Typewriter"/>
                <a:cs typeface="American Typewriter"/>
              </a:rPr>
              <a:t>repeatedly</a:t>
            </a:r>
            <a:r>
              <a:rPr lang="de-DE" sz="1200" dirty="0">
                <a:latin typeface="American Typewriter"/>
                <a:cs typeface="American Typewriter"/>
              </a:rPr>
              <a:t> </a:t>
            </a:r>
            <a:r>
              <a:rPr lang="de-DE" sz="1200" dirty="0" err="1">
                <a:latin typeface="American Typewriter"/>
                <a:cs typeface="American Typewriter"/>
              </a:rPr>
              <a:t>refuses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recruit</a:t>
            </a:r>
            <a:r>
              <a:rPr lang="de-DE" sz="1200" dirty="0">
                <a:latin typeface="American Typewriter"/>
                <a:cs typeface="American Typewriter"/>
              </a:rPr>
              <a:t>, </a:t>
            </a:r>
            <a:r>
              <a:rPr lang="de-DE" sz="1200" dirty="0" err="1">
                <a:latin typeface="American Typewriter"/>
                <a:cs typeface="American Typewriter"/>
              </a:rPr>
              <a:t>or</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select</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training</a:t>
            </a:r>
            <a:r>
              <a:rPr lang="de-DE" sz="1200" dirty="0">
                <a:latin typeface="American Typewriter"/>
                <a:cs typeface="American Typewriter"/>
              </a:rPr>
              <a:t> </a:t>
            </a:r>
            <a:r>
              <a:rPr lang="de-DE" sz="1200" dirty="0" err="1">
                <a:latin typeface="American Typewriter"/>
                <a:cs typeface="American Typewriter"/>
              </a:rPr>
              <a:t>opportunities</a:t>
            </a:r>
            <a:r>
              <a:rPr lang="de-DE" sz="1200" dirty="0">
                <a:latin typeface="American Typewriter"/>
                <a:cs typeface="American Typewriter"/>
              </a:rPr>
              <a:t>, </a:t>
            </a:r>
            <a:r>
              <a:rPr lang="de-DE" sz="1200" dirty="0" err="1">
                <a:latin typeface="American Typewriter"/>
                <a:cs typeface="American Typewriter"/>
              </a:rPr>
              <a:t>staff</a:t>
            </a:r>
            <a:r>
              <a:rPr lang="de-DE" sz="1200" dirty="0">
                <a:latin typeface="American Typewriter"/>
                <a:cs typeface="American Typewriter"/>
              </a:rPr>
              <a:t> </a:t>
            </a:r>
            <a:r>
              <a:rPr lang="de-DE" sz="1200" dirty="0" err="1">
                <a:latin typeface="American Typewriter"/>
                <a:cs typeface="American Typewriter"/>
              </a:rPr>
              <a:t>from</a:t>
            </a:r>
            <a:r>
              <a:rPr lang="de-DE" sz="1200" dirty="0">
                <a:latin typeface="American Typewriter"/>
                <a:cs typeface="American Typewriter"/>
              </a:rPr>
              <a:t> a </a:t>
            </a:r>
            <a:r>
              <a:rPr lang="de-DE" sz="1200" dirty="0" err="1">
                <a:latin typeface="American Typewriter"/>
                <a:cs typeface="American Typewriter"/>
              </a:rPr>
              <a:t>particular</a:t>
            </a:r>
            <a:r>
              <a:rPr lang="de-DE" sz="1200" dirty="0">
                <a:latin typeface="American Typewriter"/>
                <a:cs typeface="American Typewriter"/>
              </a:rPr>
              <a:t> </a:t>
            </a:r>
            <a:r>
              <a:rPr lang="de-DE" sz="1200" dirty="0" err="1">
                <a:latin typeface="American Typewriter"/>
                <a:cs typeface="American Typewriter"/>
              </a:rPr>
              <a:t>religious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ethnic</a:t>
            </a:r>
            <a:r>
              <a:rPr lang="de-DE" sz="1200" dirty="0">
                <a:latin typeface="American Typewriter"/>
                <a:cs typeface="American Typewriter"/>
              </a:rPr>
              <a:t> </a:t>
            </a:r>
            <a:r>
              <a:rPr lang="de-DE" sz="1200" dirty="0" err="1">
                <a:latin typeface="American Typewriter"/>
                <a:cs typeface="American Typewriter"/>
              </a:rPr>
              <a:t>background</a:t>
            </a:r>
            <a:r>
              <a:rPr lang="de-DE" sz="1200" dirty="0">
                <a:latin typeface="American Typewriter"/>
                <a:cs typeface="American Typewriter"/>
              </a:rPr>
              <a:t>, </a:t>
            </a:r>
            <a:r>
              <a:rPr lang="de-DE" sz="1200" dirty="0" err="1">
                <a:latin typeface="American Typewriter"/>
                <a:cs typeface="American Typewriter"/>
              </a:rPr>
              <a:t>even</a:t>
            </a:r>
            <a:r>
              <a:rPr lang="de-DE" sz="1200" dirty="0">
                <a:latin typeface="American Typewriter"/>
                <a:cs typeface="American Typewriter"/>
              </a:rPr>
              <a:t> </a:t>
            </a:r>
            <a:r>
              <a:rPr lang="de-DE" sz="1200" dirty="0" err="1">
                <a:latin typeface="American Typewriter"/>
                <a:cs typeface="American Typewriter"/>
              </a:rPr>
              <a:t>when</a:t>
            </a:r>
            <a:r>
              <a:rPr lang="de-DE" sz="1200" dirty="0">
                <a:latin typeface="American Typewriter"/>
                <a:cs typeface="American Typewriter"/>
              </a:rPr>
              <a:t> </a:t>
            </a:r>
            <a:r>
              <a:rPr lang="de-DE" sz="1200" dirty="0" err="1">
                <a:latin typeface="American Typewriter"/>
                <a:cs typeface="American Typewriter"/>
              </a:rPr>
              <a:t>individuals</a:t>
            </a:r>
            <a:r>
              <a:rPr lang="de-DE" sz="1200" dirty="0">
                <a:latin typeface="American Typewriter"/>
                <a:cs typeface="American Typewriter"/>
              </a:rPr>
              <a:t> </a:t>
            </a:r>
            <a:r>
              <a:rPr lang="de-DE" sz="1200" dirty="0" err="1">
                <a:latin typeface="American Typewriter"/>
                <a:cs typeface="American Typewriter"/>
              </a:rPr>
              <a:t>are</a:t>
            </a:r>
            <a:r>
              <a:rPr lang="de-DE" sz="1200" dirty="0">
                <a:latin typeface="American Typewriter"/>
                <a:cs typeface="American Typewriter"/>
              </a:rPr>
              <a:t> </a:t>
            </a:r>
            <a:r>
              <a:rPr lang="de-DE" sz="1200" dirty="0" err="1">
                <a:latin typeface="American Typewriter"/>
                <a:cs typeface="American Typewriter"/>
              </a:rPr>
              <a:t>well</a:t>
            </a:r>
            <a:r>
              <a:rPr lang="de-DE" sz="1200" dirty="0">
                <a:latin typeface="American Typewriter"/>
                <a:cs typeface="American Typewriter"/>
              </a:rPr>
              <a:t> </a:t>
            </a:r>
            <a:r>
              <a:rPr lang="de-DE" sz="1200" dirty="0" err="1">
                <a:latin typeface="American Typewriter"/>
                <a:cs typeface="American Typewriter"/>
              </a:rPr>
              <a:t>qualified</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skilled</a:t>
            </a:r>
            <a:r>
              <a:rPr lang="de-DE" sz="1200" dirty="0">
                <a:latin typeface="American Typewriter"/>
                <a:cs typeface="American Typewriter"/>
              </a:rPr>
              <a:t>, </a:t>
            </a:r>
            <a:r>
              <a:rPr lang="de-DE" sz="1200" dirty="0" err="1">
                <a:latin typeface="American Typewriter"/>
                <a:cs typeface="American Typewriter"/>
              </a:rPr>
              <a:t>because</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he </a:t>
            </a:r>
            <a:r>
              <a:rPr lang="de-DE" sz="1200" dirty="0" err="1">
                <a:latin typeface="American Typewriter"/>
                <a:cs typeface="American Typewriter"/>
              </a:rPr>
              <a:t>says</a:t>
            </a:r>
            <a:r>
              <a:rPr lang="de-DE" sz="1200" dirty="0">
                <a:latin typeface="American Typewriter"/>
                <a:cs typeface="American Typewriter"/>
              </a:rPr>
              <a:t>, “</a:t>
            </a:r>
            <a:r>
              <a:rPr lang="de-DE" sz="1200" dirty="0" err="1">
                <a:latin typeface="American Typewriter"/>
                <a:cs typeface="American Typewriter"/>
              </a:rPr>
              <a:t>those</a:t>
            </a:r>
            <a:r>
              <a:rPr lang="de-DE" sz="1200" dirty="0">
                <a:latin typeface="American Typewriter"/>
                <a:cs typeface="American Typewriter"/>
              </a:rPr>
              <a:t> </a:t>
            </a:r>
            <a:r>
              <a:rPr lang="de-DE" sz="1200" dirty="0" err="1">
                <a:latin typeface="American Typewriter"/>
                <a:cs typeface="American Typewriter"/>
              </a:rPr>
              <a:t>people</a:t>
            </a:r>
            <a:r>
              <a:rPr lang="de-DE" sz="1200" dirty="0">
                <a:latin typeface="American Typewriter"/>
                <a:cs typeface="American Typewriter"/>
              </a:rPr>
              <a:t> </a:t>
            </a:r>
            <a:r>
              <a:rPr lang="de-DE" sz="1200" dirty="0" err="1">
                <a:latin typeface="American Typewriter"/>
                <a:cs typeface="American Typewriter"/>
              </a:rPr>
              <a:t>are</a:t>
            </a:r>
            <a:r>
              <a:rPr lang="de-DE" sz="1200" dirty="0">
                <a:latin typeface="American Typewriter"/>
                <a:cs typeface="American Typewriter"/>
              </a:rPr>
              <a:t> </a:t>
            </a:r>
            <a:r>
              <a:rPr lang="de-DE" sz="1200" dirty="0" err="1">
                <a:latin typeface="American Typewriter"/>
                <a:cs typeface="American Typewriter"/>
              </a:rPr>
              <a:t>nothing</a:t>
            </a:r>
            <a:r>
              <a:rPr lang="de-DE" sz="1200" dirty="0">
                <a:latin typeface="American Typewriter"/>
                <a:cs typeface="American Typewriter"/>
              </a:rPr>
              <a:t> but </a:t>
            </a:r>
            <a:r>
              <a:rPr lang="de-DE" sz="1200" dirty="0" err="1">
                <a:latin typeface="American Typewriter"/>
                <a:cs typeface="American Typewriter"/>
              </a:rPr>
              <a:t>trouble</a:t>
            </a:r>
            <a:r>
              <a:rPr lang="de-DE" sz="1200" dirty="0">
                <a:latin typeface="American Typewriter"/>
                <a:cs typeface="American Typewriter"/>
              </a:rPr>
              <a:t>”. </a:t>
            </a:r>
            <a:endParaRPr lang="de-DE" sz="1200" kern="1200" dirty="0">
              <a:solidFill>
                <a:schemeClr val="tx1"/>
              </a:solidFill>
              <a:effectLst/>
              <a:latin typeface="+mn-lt"/>
              <a:ea typeface="+mn-ea"/>
              <a:cs typeface="+mn-cs"/>
            </a:endParaRPr>
          </a:p>
          <a:p>
            <a:endParaRPr lang="en-US" sz="1200" b="1" dirty="0">
              <a:latin typeface="American Typewriter"/>
              <a:cs typeface="American Typewriter"/>
            </a:endParaRPr>
          </a:p>
          <a:p>
            <a:r>
              <a:rPr lang="en-US" sz="1200" b="1" dirty="0">
                <a:latin typeface="American Typewriter"/>
                <a:cs typeface="American Typewriter"/>
              </a:rPr>
              <a:t>Question: Is there a serious conflict of interest here, or is it just a matter of personal preference? </a:t>
            </a:r>
          </a:p>
          <a:p>
            <a:pPr marL="171450" indent="-171450">
              <a:buFont typeface="Arial" panose="020B0604020202020204" pitchFamily="34" charset="0"/>
              <a:buChar char="•"/>
            </a:pPr>
            <a:r>
              <a:rPr lang="en-US" sz="1200" dirty="0">
                <a:latin typeface="American Typewriter"/>
                <a:cs typeface="American Typewriter"/>
              </a:rPr>
              <a:t>A: This is an example of a serious conflict, and actual abuse of office, in the form of self-dealing.</a:t>
            </a:r>
          </a:p>
          <a:p>
            <a:pPr marL="171450" indent="-171450">
              <a:buFont typeface="Arial" panose="020B0604020202020204" pitchFamily="34" charset="0"/>
              <a:buChar char="•"/>
            </a:pPr>
            <a:r>
              <a:rPr lang="en-US" sz="1200" dirty="0">
                <a:latin typeface="American Typewriter"/>
                <a:cs typeface="American Typewriter"/>
              </a:rPr>
              <a:t>The manager uses indulges his/her personal prejudice against the ethnic group concerned, at the expense of the employer’s interests [in obtaining trained staff, and in having a reputation as a good employer, for treating all staff equally and fairly]. </a:t>
            </a:r>
          </a:p>
          <a:p>
            <a:pPr marL="171450" indent="-171450">
              <a:buFont typeface="Arial" panose="020B0604020202020204" pitchFamily="34" charset="0"/>
              <a:buChar char="•"/>
            </a:pPr>
            <a:r>
              <a:rPr lang="en-US" sz="1200" dirty="0">
                <a:latin typeface="American Typewriter"/>
                <a:cs typeface="American Typewriter"/>
              </a:rPr>
              <a:t>Of course, the legitimate interests of those staff who are excluded from training are also being denied. </a:t>
            </a:r>
          </a:p>
          <a:p>
            <a:pPr marL="171450" indent="-171450">
              <a:buFont typeface="Arial" panose="020B0604020202020204" pitchFamily="34" charset="0"/>
              <a:buChar char="•"/>
            </a:pPr>
            <a:r>
              <a:rPr lang="en-US" sz="1200" dirty="0">
                <a:latin typeface="American Typewriter"/>
                <a:cs typeface="American Typewriter"/>
              </a:rPr>
              <a:t>The community at large may also be seen as disadvantaged, in that equal access to public employment opportunities for all qualified people is being prevented by this manager’s conduct.</a:t>
            </a:r>
          </a:p>
          <a:p>
            <a:pPr marL="171450" indent="-171450">
              <a:buFont typeface="Arial" panose="020B0604020202020204" pitchFamily="34" charset="0"/>
              <a:buChar char="•"/>
            </a:pPr>
            <a:r>
              <a:rPr lang="en-US" sz="1200" dirty="0">
                <a:latin typeface="American Typewriter"/>
                <a:cs typeface="American Typewriter"/>
              </a:rPr>
              <a:t>The manager’s conduct may also cause the organization to breach applicable anti-discrimination/equal opportunity law(s), potentially exposing the organization (and the government) to penalties, including the payment of compensation. </a:t>
            </a:r>
          </a:p>
          <a:p>
            <a:endParaRPr lang="en-US" sz="1200"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4: The </a:t>
            </a:r>
            <a:r>
              <a:rPr lang="de-DE" sz="1200" b="1" dirty="0" err="1"/>
              <a:t>driver</a:t>
            </a:r>
            <a:r>
              <a:rPr lang="de-DE" sz="1200" b="1" dirty="0"/>
              <a:t>:</a:t>
            </a:r>
          </a:p>
          <a:p>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a:latin typeface="American Typewriter"/>
                <a:cs typeface="American Typewriter"/>
              </a:rPr>
              <a:t>The </a:t>
            </a:r>
            <a:r>
              <a:rPr lang="de-DE" sz="1200" b="1" dirty="0" err="1">
                <a:latin typeface="American Typewriter"/>
                <a:cs typeface="American Typewriter"/>
              </a:rPr>
              <a:t>case</a:t>
            </a:r>
            <a:r>
              <a:rPr lang="de-DE" sz="1200" b="1"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As </a:t>
            </a:r>
            <a:r>
              <a:rPr lang="de-DE" sz="1200" dirty="0" err="1">
                <a:latin typeface="American Typewriter"/>
                <a:cs typeface="American Typewriter"/>
              </a:rPr>
              <a:t>part</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official</a:t>
            </a:r>
            <a:r>
              <a:rPr lang="de-DE" sz="1200" dirty="0">
                <a:latin typeface="American Typewriter"/>
                <a:cs typeface="American Typewriter"/>
              </a:rPr>
              <a:t> </a:t>
            </a:r>
            <a:r>
              <a:rPr lang="de-DE" sz="1200" dirty="0" err="1">
                <a:latin typeface="American Typewriter"/>
                <a:cs typeface="American Typewriter"/>
              </a:rPr>
              <a:t>duties</a:t>
            </a:r>
            <a:r>
              <a:rPr lang="de-DE" sz="1200" dirty="0">
                <a:latin typeface="American Typewriter"/>
                <a:cs typeface="American Typewriter"/>
              </a:rPr>
              <a:t>, an </a:t>
            </a:r>
            <a:r>
              <a:rPr lang="de-DE" sz="1200" dirty="0" err="1">
                <a:latin typeface="American Typewriter"/>
                <a:cs typeface="American Typewriter"/>
              </a:rPr>
              <a:t>official</a:t>
            </a:r>
            <a:r>
              <a:rPr lang="de-DE" sz="1200" dirty="0">
                <a:latin typeface="American Typewriter"/>
                <a:cs typeface="American Typewriter"/>
              </a:rPr>
              <a:t> </a:t>
            </a:r>
            <a:r>
              <a:rPr lang="de-DE" sz="1200" dirty="0" err="1">
                <a:latin typeface="American Typewriter"/>
                <a:cs typeface="American Typewriter"/>
              </a:rPr>
              <a:t>driver</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required</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use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ministry’s</a:t>
            </a:r>
            <a:r>
              <a:rPr lang="de-DE" sz="1200" dirty="0">
                <a:latin typeface="American Typewriter"/>
                <a:cs typeface="American Typewriter"/>
              </a:rPr>
              <a:t> </a:t>
            </a:r>
            <a:r>
              <a:rPr lang="de-DE" sz="1200" dirty="0" err="1">
                <a:latin typeface="American Typewriter"/>
                <a:cs typeface="American Typewriter"/>
              </a:rPr>
              <a:t>vehicle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deliver</a:t>
            </a:r>
            <a:r>
              <a:rPr lang="de-DE" sz="1200" dirty="0">
                <a:latin typeface="American Typewriter"/>
                <a:cs typeface="American Typewriter"/>
              </a:rPr>
              <a:t> </a:t>
            </a:r>
            <a:r>
              <a:rPr lang="de-DE" sz="1200" dirty="0" err="1">
                <a:latin typeface="American Typewriter"/>
                <a:cs typeface="American Typewriter"/>
              </a:rPr>
              <a:t>messages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carry out </a:t>
            </a:r>
            <a:r>
              <a:rPr lang="de-DE" sz="1200" dirty="0" err="1">
                <a:latin typeface="American Typewriter"/>
                <a:cs typeface="American Typewriter"/>
              </a:rPr>
              <a:t>official</a:t>
            </a:r>
            <a:r>
              <a:rPr lang="de-DE" sz="1200" dirty="0">
                <a:latin typeface="American Typewriter"/>
                <a:cs typeface="American Typewriter"/>
              </a:rPr>
              <a:t> </a:t>
            </a:r>
            <a:r>
              <a:rPr lang="de-DE" sz="1200" dirty="0" err="1">
                <a:latin typeface="American Typewriter"/>
                <a:cs typeface="American Typewriter"/>
              </a:rPr>
              <a:t>errands</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His </a:t>
            </a:r>
            <a:r>
              <a:rPr lang="de-DE" sz="1200" dirty="0" err="1">
                <a:latin typeface="American Typewriter"/>
                <a:cs typeface="American Typewriter"/>
              </a:rPr>
              <a:t>job</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not </a:t>
            </a:r>
            <a:r>
              <a:rPr lang="de-DE" sz="1200" dirty="0" err="1">
                <a:latin typeface="American Typewriter"/>
                <a:cs typeface="American Typewriter"/>
              </a:rPr>
              <a:t>well</a:t>
            </a:r>
            <a:r>
              <a:rPr lang="de-DE" sz="1200" dirty="0">
                <a:latin typeface="American Typewriter"/>
                <a:cs typeface="American Typewriter"/>
              </a:rPr>
              <a:t> </a:t>
            </a:r>
            <a:r>
              <a:rPr lang="de-DE" sz="1200" dirty="0" err="1">
                <a:latin typeface="American Typewriter"/>
                <a:cs typeface="American Typewriter"/>
              </a:rPr>
              <a:t>paid</a:t>
            </a:r>
            <a:r>
              <a:rPr lang="de-DE" sz="1200" dirty="0">
                <a:latin typeface="American Typewriter"/>
                <a:cs typeface="American Typewriter"/>
              </a:rPr>
              <a:t>, </a:t>
            </a:r>
            <a:r>
              <a:rPr lang="de-DE" sz="1200" dirty="0" err="1">
                <a:latin typeface="American Typewriter"/>
                <a:cs typeface="American Typewriter"/>
              </a:rPr>
              <a:t>requires</a:t>
            </a:r>
            <a:r>
              <a:rPr lang="de-DE" sz="1200" dirty="0">
                <a:latin typeface="American Typewriter"/>
                <a:cs typeface="American Typewriter"/>
              </a:rPr>
              <a:t> </a:t>
            </a:r>
            <a:r>
              <a:rPr lang="de-DE" sz="1200" dirty="0" err="1">
                <a:latin typeface="American Typewriter"/>
                <a:cs typeface="American Typewriter"/>
              </a:rPr>
              <a:t>him</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be</a:t>
            </a:r>
            <a:r>
              <a:rPr lang="de-DE" sz="1200" dirty="0">
                <a:latin typeface="American Typewriter"/>
                <a:cs typeface="American Typewriter"/>
              </a:rPr>
              <a:t> “on </a:t>
            </a:r>
            <a:r>
              <a:rPr lang="de-DE" sz="1200" dirty="0" err="1">
                <a:latin typeface="American Typewriter"/>
                <a:cs typeface="American Typewriter"/>
              </a:rPr>
              <a:t>call</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away</a:t>
            </a:r>
            <a:r>
              <a:rPr lang="de-DE" sz="1200" dirty="0">
                <a:latin typeface="American Typewriter"/>
                <a:cs typeface="American Typewriter"/>
              </a:rPr>
              <a:t> </a:t>
            </a:r>
            <a:r>
              <a:rPr lang="de-DE" sz="1200" dirty="0" err="1">
                <a:latin typeface="American Typewriter"/>
                <a:cs typeface="American Typewriter"/>
              </a:rPr>
              <a:t>from</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lengthy</a:t>
            </a:r>
            <a:r>
              <a:rPr lang="de-DE" sz="1200" dirty="0">
                <a:latin typeface="American Typewriter"/>
                <a:cs typeface="American Typewriter"/>
              </a:rPr>
              <a:t> </a:t>
            </a:r>
            <a:r>
              <a:rPr lang="de-DE" sz="1200" dirty="0" err="1">
                <a:latin typeface="American Typewriter"/>
                <a:cs typeface="American Typewriter"/>
              </a:rPr>
              <a:t>periods</a:t>
            </a:r>
            <a:r>
              <a:rPr lang="de-DE" sz="1200" dirty="0">
                <a:latin typeface="American Typewriter"/>
                <a:cs typeface="American Typewriter"/>
              </a:rPr>
              <a:t> on </a:t>
            </a:r>
            <a:r>
              <a:rPr lang="de-DE" sz="1200" dirty="0" err="1">
                <a:latin typeface="American Typewriter"/>
                <a:cs typeface="American Typewriter"/>
              </a:rPr>
              <a:t>most</a:t>
            </a:r>
            <a:r>
              <a:rPr lang="de-DE" sz="1200" dirty="0">
                <a:latin typeface="American Typewriter"/>
                <a:cs typeface="American Typewriter"/>
              </a:rPr>
              <a:t> </a:t>
            </a:r>
            <a:r>
              <a:rPr lang="de-DE" sz="1200" dirty="0" err="1">
                <a:latin typeface="American Typewriter"/>
                <a:cs typeface="American Typewriter"/>
              </a:rPr>
              <a:t>days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he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trusted</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carry out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duties</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minimal </a:t>
            </a:r>
            <a:r>
              <a:rPr lang="de-DE" sz="1200" dirty="0" err="1">
                <a:latin typeface="American Typewriter"/>
                <a:cs typeface="American Typewriter"/>
              </a:rPr>
              <a:t>supervision</a:t>
            </a:r>
            <a:endParaRPr lang="de-DE" sz="1200" dirty="0">
              <a:latin typeface="American Typewriter"/>
              <a:cs typeface="American Typewriter"/>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The </a:t>
            </a:r>
            <a:r>
              <a:rPr lang="de-DE" sz="1200" dirty="0" err="1">
                <a:latin typeface="American Typewriter"/>
                <a:cs typeface="American Typewriter"/>
              </a:rPr>
              <a:t>driver</a:t>
            </a:r>
            <a:r>
              <a:rPr lang="de-DE" sz="1200" dirty="0">
                <a:latin typeface="American Typewriter"/>
                <a:cs typeface="American Typewriter"/>
              </a:rPr>
              <a:t>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many</a:t>
            </a:r>
            <a:r>
              <a:rPr lang="de-DE" sz="1200" dirty="0">
                <a:latin typeface="American Typewriter"/>
                <a:cs typeface="American Typewriter"/>
              </a:rPr>
              <a:t> </a:t>
            </a:r>
            <a:r>
              <a:rPr lang="de-DE" sz="1200" dirty="0" err="1">
                <a:latin typeface="American Typewriter"/>
                <a:cs typeface="American Typewriter"/>
              </a:rPr>
              <a:t>years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never</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any</a:t>
            </a:r>
            <a:r>
              <a:rPr lang="de-DE" sz="1200" dirty="0">
                <a:latin typeface="American Typewriter"/>
                <a:cs typeface="American Typewriter"/>
              </a:rPr>
              <a:t> </a:t>
            </a:r>
            <a:r>
              <a:rPr lang="de-DE" sz="1200" dirty="0" err="1">
                <a:latin typeface="American Typewriter"/>
                <a:cs typeface="American Typewriter"/>
              </a:rPr>
              <a:t>trouble</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latin typeface="American Typewriter"/>
                <a:cs typeface="American Typewriter"/>
              </a:rPr>
              <a:t>Because</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flexibility</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driver’s</a:t>
            </a:r>
            <a:r>
              <a:rPr lang="de-DE" sz="1200" dirty="0">
                <a:latin typeface="American Typewriter"/>
                <a:cs typeface="American Typewriter"/>
              </a:rPr>
              <a:t> </a:t>
            </a:r>
            <a:r>
              <a:rPr lang="de-DE" sz="1200" dirty="0" err="1">
                <a:latin typeface="American Typewriter"/>
                <a:cs typeface="American Typewriter"/>
              </a:rPr>
              <a:t>work</a:t>
            </a:r>
            <a:r>
              <a:rPr lang="de-DE" sz="1200" dirty="0">
                <a:latin typeface="American Typewriter"/>
                <a:cs typeface="American Typewriter"/>
              </a:rPr>
              <a:t> </a:t>
            </a:r>
            <a:r>
              <a:rPr lang="de-DE" sz="1200" dirty="0" err="1">
                <a:latin typeface="American Typewriter"/>
                <a:cs typeface="American Typewriter"/>
              </a:rPr>
              <a:t>arrangements</a:t>
            </a:r>
            <a:r>
              <a:rPr lang="de-DE" sz="1200" dirty="0">
                <a:latin typeface="American Typewriter"/>
                <a:cs typeface="American Typewriter"/>
              </a:rPr>
              <a:t>, he </a:t>
            </a:r>
            <a:r>
              <a:rPr lang="de-DE" sz="1200" dirty="0" err="1">
                <a:latin typeface="American Typewriter"/>
                <a:cs typeface="American Typewriter"/>
              </a:rPr>
              <a:t>finds</a:t>
            </a:r>
            <a:r>
              <a:rPr lang="de-DE" sz="1200" dirty="0">
                <a:latin typeface="American Typewriter"/>
                <a:cs typeface="American Typewriter"/>
              </a:rPr>
              <a:t> </a:t>
            </a:r>
            <a:r>
              <a:rPr lang="de-DE" sz="1200" dirty="0" err="1">
                <a:latin typeface="American Typewriter"/>
                <a:cs typeface="American Typewriter"/>
              </a:rPr>
              <a:t>it</a:t>
            </a:r>
            <a:r>
              <a:rPr lang="de-DE" sz="1200" dirty="0">
                <a:latin typeface="American Typewriter"/>
                <a:cs typeface="American Typewriter"/>
              </a:rPr>
              <a:t> </a:t>
            </a:r>
            <a:r>
              <a:rPr lang="de-DE" sz="1200" dirty="0" err="1">
                <a:latin typeface="American Typewriter"/>
                <a:cs typeface="American Typewriter"/>
              </a:rPr>
              <a:t>very</a:t>
            </a:r>
            <a:r>
              <a:rPr lang="de-DE" sz="1200" dirty="0">
                <a:latin typeface="American Typewriter"/>
                <a:cs typeface="American Typewriter"/>
              </a:rPr>
              <a:t> </a:t>
            </a:r>
            <a:r>
              <a:rPr lang="de-DE" sz="1200" dirty="0" err="1">
                <a:latin typeface="American Typewriter"/>
                <a:cs typeface="American Typewriter"/>
              </a:rPr>
              <a:t>useful</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carry out personal </a:t>
            </a:r>
            <a:r>
              <a:rPr lang="de-DE" sz="1200" dirty="0" err="1">
                <a:latin typeface="American Typewriter"/>
                <a:cs typeface="American Typewriter"/>
              </a:rPr>
              <a:t>business</a:t>
            </a:r>
            <a:r>
              <a:rPr lang="de-DE" sz="1200" dirty="0">
                <a:latin typeface="American Typewriter"/>
                <a:cs typeface="American Typewriter"/>
              </a:rPr>
              <a:t>, such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shopping</a:t>
            </a:r>
            <a:r>
              <a:rPr lang="de-DE" sz="1200" dirty="0">
                <a:latin typeface="American Typewriter"/>
                <a:cs typeface="American Typewriter"/>
              </a:rPr>
              <a:t>, </a:t>
            </a:r>
            <a:r>
              <a:rPr lang="de-DE" sz="1200" dirty="0" err="1">
                <a:latin typeface="American Typewriter"/>
                <a:cs typeface="American Typewriter"/>
              </a:rPr>
              <a:t>or</a:t>
            </a:r>
            <a:r>
              <a:rPr lang="de-DE" sz="1200" dirty="0">
                <a:latin typeface="American Typewriter"/>
                <a:cs typeface="American Typewriter"/>
              </a:rPr>
              <a:t> </a:t>
            </a:r>
            <a:r>
              <a:rPr lang="de-DE" sz="1200" dirty="0" err="1">
                <a:latin typeface="American Typewriter"/>
                <a:cs typeface="American Typewriter"/>
              </a:rPr>
              <a:t>taking</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children</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school</a:t>
            </a:r>
            <a:r>
              <a:rPr lang="de-DE" sz="1200" dirty="0">
                <a:latin typeface="American Typewriter"/>
                <a:cs typeface="American Typewriter"/>
              </a:rPr>
              <a:t>, </a:t>
            </a:r>
            <a:r>
              <a:rPr lang="de-DE" sz="1200" dirty="0" err="1">
                <a:latin typeface="American Typewriter"/>
                <a:cs typeface="American Typewriter"/>
              </a:rPr>
              <a:t>during</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working</a:t>
            </a:r>
            <a:r>
              <a:rPr lang="de-DE" sz="1200" dirty="0">
                <a:latin typeface="American Typewriter"/>
                <a:cs typeface="American Typewriter"/>
              </a:rPr>
              <a:t> </a:t>
            </a:r>
            <a:r>
              <a:rPr lang="de-DE" sz="1200" dirty="0" err="1">
                <a:latin typeface="American Typewriter"/>
                <a:cs typeface="American Typewriter"/>
              </a:rPr>
              <a:t>day</a:t>
            </a:r>
            <a:r>
              <a:rPr lang="de-DE" sz="1200" dirty="0">
                <a:latin typeface="American Typewriter"/>
                <a:cs typeface="American Typewriter"/>
              </a:rPr>
              <a:t>.</a:t>
            </a:r>
          </a:p>
          <a:p>
            <a:endParaRPr lang="de-DE" sz="1200" kern="1200" dirty="0">
              <a:solidFill>
                <a:schemeClr val="tx1"/>
              </a:solidFill>
              <a:effectLst/>
              <a:latin typeface="+mn-lt"/>
              <a:ea typeface="+mn-ea"/>
              <a:cs typeface="+mn-cs"/>
            </a:endParaRPr>
          </a:p>
          <a:p>
            <a:r>
              <a:rPr lang="en-US" sz="1200" b="1" dirty="0">
                <a:latin typeface="American Typewriter"/>
                <a:cs typeface="American Typewriter"/>
              </a:rPr>
              <a:t>Question: Is it acceptable for the driver to carry out his private business in the ministry’s vehicle? Or is this a case of corruption? </a:t>
            </a:r>
          </a:p>
          <a:p>
            <a:pPr marL="171450" indent="-171450">
              <a:buFont typeface="Arial" panose="020B0604020202020204" pitchFamily="34" charset="0"/>
              <a:buChar char="•"/>
            </a:pPr>
            <a:r>
              <a:rPr lang="en-US" sz="1200" dirty="0">
                <a:latin typeface="American Typewriter"/>
                <a:cs typeface="American Typewriter"/>
              </a:rPr>
              <a:t>A: This arrangement may be seen as “reasonable” if other official business is not delayed, and there is no significant additional cost or risk to the organization. </a:t>
            </a:r>
          </a:p>
          <a:p>
            <a:pPr marL="171450" indent="-171450">
              <a:buFont typeface="Arial" panose="020B0604020202020204" pitchFamily="34" charset="0"/>
              <a:buChar char="•"/>
            </a:pPr>
            <a:r>
              <a:rPr lang="en-US" sz="1200" dirty="0">
                <a:latin typeface="American Typewriter"/>
                <a:cs typeface="American Typewriter"/>
              </a:rPr>
              <a:t>But it may also be seen as an apparent conflict of interest, and favoritism of the individual concerned: The appearance of a public servant using a government vehicle for private purposes may also be problematic. </a:t>
            </a:r>
          </a:p>
          <a:p>
            <a:pPr marL="171450" indent="-171450">
              <a:buFont typeface="Arial" panose="020B0604020202020204" pitchFamily="34" charset="0"/>
              <a:buChar char="•"/>
            </a:pPr>
            <a:r>
              <a:rPr lang="en-US" sz="1200" dirty="0">
                <a:latin typeface="American Typewriter"/>
                <a:cs typeface="American Typewriter"/>
              </a:rPr>
              <a:t>Using the ministry vehicle for private purposes is not “corrupt” provided that the ministry knows of, and approves of, the practice. But “personal” arrangements (e.g. tacit approval by a local manager, without formal documentation) can be misunderstood, and may be unlawful</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5: The </a:t>
            </a:r>
            <a:r>
              <a:rPr lang="de-DE" sz="1200" b="1" dirty="0" err="1"/>
              <a:t>market</a:t>
            </a:r>
            <a:r>
              <a:rPr lang="de-DE" sz="1200" b="1" dirty="0"/>
              <a:t>:</a:t>
            </a:r>
          </a:p>
          <a:p>
            <a:endParaRPr lang="de-DE" sz="1200" b="1" kern="1200" dirty="0">
              <a:solidFill>
                <a:schemeClr val="tx1"/>
              </a:solidFill>
              <a:effectLst/>
              <a:latin typeface="+mn-lt"/>
              <a:ea typeface="+mn-ea"/>
              <a:cs typeface="+mn-cs"/>
            </a:endParaRPr>
          </a:p>
          <a:p>
            <a:r>
              <a:rPr lang="de-DE" sz="1200" b="1" dirty="0">
                <a:latin typeface="American Typewriter"/>
                <a:cs typeface="American Typewriter"/>
              </a:rPr>
              <a:t>The </a:t>
            </a:r>
            <a:r>
              <a:rPr lang="de-DE" sz="1200" b="1" dirty="0" err="1">
                <a:latin typeface="American Typewriter"/>
                <a:cs typeface="American Typewriter"/>
              </a:rPr>
              <a:t>case</a:t>
            </a:r>
            <a:r>
              <a:rPr lang="de-DE" sz="1200" b="1"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Your</a:t>
            </a:r>
            <a:r>
              <a:rPr lang="de-DE" sz="1200" dirty="0">
                <a:latin typeface="American Typewriter"/>
                <a:cs typeface="American Typewriter"/>
              </a:rPr>
              <a:t> Office </a:t>
            </a:r>
            <a:r>
              <a:rPr lang="de-DE" sz="1200" dirty="0" err="1">
                <a:latin typeface="American Typewriter"/>
                <a:cs typeface="American Typewriter"/>
              </a:rPr>
              <a:t>issues</a:t>
            </a:r>
            <a:r>
              <a:rPr lang="de-DE" sz="1200" dirty="0">
                <a:latin typeface="American Typewriter"/>
                <a:cs typeface="American Typewriter"/>
              </a:rPr>
              <a:t> </a:t>
            </a:r>
            <a:r>
              <a:rPr lang="de-DE" sz="1200" dirty="0" err="1">
                <a:latin typeface="American Typewriter"/>
                <a:cs typeface="American Typewriter"/>
              </a:rPr>
              <a:t>licenses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traders</a:t>
            </a:r>
            <a:r>
              <a:rPr lang="de-DE" sz="1200" dirty="0">
                <a:latin typeface="American Typewriter"/>
                <a:cs typeface="American Typewriter"/>
              </a:rPr>
              <a:t> </a:t>
            </a:r>
            <a:r>
              <a:rPr lang="de-DE" sz="1200" dirty="0" err="1">
                <a:latin typeface="American Typewriter"/>
                <a:cs typeface="American Typewriter"/>
              </a:rPr>
              <a:t>who</a:t>
            </a:r>
            <a:r>
              <a:rPr lang="de-DE" sz="1200" dirty="0">
                <a:latin typeface="American Typewriter"/>
                <a:cs typeface="American Typewriter"/>
              </a:rPr>
              <a:t> </a:t>
            </a:r>
            <a:r>
              <a:rPr lang="de-DE" sz="1200" dirty="0" err="1">
                <a:latin typeface="American Typewriter"/>
                <a:cs typeface="American Typewriter"/>
              </a:rPr>
              <a:t>have</a:t>
            </a:r>
            <a:r>
              <a:rPr lang="de-DE" sz="1200" dirty="0">
                <a:latin typeface="American Typewriter"/>
                <a:cs typeface="American Typewriter"/>
              </a:rPr>
              <a:t> </a:t>
            </a:r>
            <a:r>
              <a:rPr lang="de-DE" sz="1200" dirty="0" err="1">
                <a:latin typeface="American Typewriter"/>
                <a:cs typeface="American Typewriter"/>
              </a:rPr>
              <a:t>restaurants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food</a:t>
            </a:r>
            <a:r>
              <a:rPr lang="de-DE" sz="1200" dirty="0">
                <a:latin typeface="American Typewriter"/>
                <a:cs typeface="American Typewriter"/>
              </a:rPr>
              <a:t> </a:t>
            </a:r>
            <a:r>
              <a:rPr lang="de-DE" sz="1200" dirty="0" err="1">
                <a:latin typeface="American Typewriter"/>
                <a:cs typeface="American Typewriter"/>
              </a:rPr>
              <a:t>stalls</a:t>
            </a:r>
            <a:r>
              <a:rPr lang="de-DE" sz="1200" dirty="0">
                <a:latin typeface="American Typewriter"/>
                <a:cs typeface="American Typewriter"/>
              </a:rPr>
              <a:t> in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town</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Your</a:t>
            </a:r>
            <a:r>
              <a:rPr lang="de-DE" sz="1200" dirty="0">
                <a:latin typeface="American Typewriter"/>
                <a:cs typeface="American Typewriter"/>
              </a:rPr>
              <a:t> </a:t>
            </a:r>
            <a:r>
              <a:rPr lang="de-DE" sz="1200" dirty="0" err="1">
                <a:latin typeface="American Typewriter"/>
                <a:cs typeface="American Typewriter"/>
              </a:rPr>
              <a:t>job</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process</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applications</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One</a:t>
            </a:r>
            <a:r>
              <a:rPr lang="de-DE" sz="1200" dirty="0">
                <a:latin typeface="American Typewriter"/>
                <a:cs typeface="American Typewriter"/>
              </a:rPr>
              <a:t> </a:t>
            </a:r>
            <a:r>
              <a:rPr lang="de-DE" sz="1200" dirty="0" err="1">
                <a:latin typeface="American Typewriter"/>
                <a:cs typeface="American Typewriter"/>
              </a:rPr>
              <a:t>day</a:t>
            </a:r>
            <a:r>
              <a:rPr lang="de-DE" sz="1200" dirty="0">
                <a:latin typeface="American Typewriter"/>
                <a:cs typeface="American Typewriter"/>
              </a:rPr>
              <a:t> a </a:t>
            </a:r>
            <a:r>
              <a:rPr lang="de-DE" sz="1200" dirty="0" err="1">
                <a:latin typeface="American Typewriter"/>
                <a:cs typeface="American Typewriter"/>
              </a:rPr>
              <a:t>popular</a:t>
            </a:r>
            <a:r>
              <a:rPr lang="de-DE" sz="1200" dirty="0">
                <a:latin typeface="American Typewriter"/>
                <a:cs typeface="American Typewriter"/>
              </a:rPr>
              <a:t> </a:t>
            </a:r>
            <a:r>
              <a:rPr lang="de-DE" sz="1200" dirty="0" err="1">
                <a:latin typeface="American Typewriter"/>
                <a:cs typeface="American Typewriter"/>
              </a:rPr>
              <a:t>food</a:t>
            </a:r>
            <a:r>
              <a:rPr lang="de-DE" sz="1200" dirty="0">
                <a:latin typeface="American Typewriter"/>
                <a:cs typeface="American Typewriter"/>
              </a:rPr>
              <a:t> stall </a:t>
            </a:r>
            <a:r>
              <a:rPr lang="de-DE" sz="1200" dirty="0" err="1">
                <a:latin typeface="American Typewriter"/>
                <a:cs typeface="American Typewriter"/>
              </a:rPr>
              <a:t>operator</a:t>
            </a:r>
            <a:r>
              <a:rPr lang="de-DE" sz="1200" dirty="0">
                <a:latin typeface="American Typewriter"/>
                <a:cs typeface="American Typewriter"/>
              </a:rPr>
              <a:t>, </a:t>
            </a:r>
            <a:r>
              <a:rPr lang="de-DE" sz="1200" dirty="0" err="1">
                <a:latin typeface="American Typewriter"/>
                <a:cs typeface="American Typewriter"/>
              </a:rPr>
              <a:t>Mr</a:t>
            </a:r>
            <a:r>
              <a:rPr lang="de-DE" sz="1200" dirty="0">
                <a:latin typeface="American Typewriter"/>
                <a:cs typeface="American Typewriter"/>
              </a:rPr>
              <a:t> A, </a:t>
            </a:r>
            <a:r>
              <a:rPr lang="de-DE" sz="1200" dirty="0" err="1">
                <a:latin typeface="American Typewriter"/>
                <a:cs typeface="American Typewriter"/>
              </a:rPr>
              <a:t>comes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your</a:t>
            </a:r>
            <a:r>
              <a:rPr lang="de-DE" sz="1200" dirty="0">
                <a:latin typeface="American Typewriter"/>
                <a:cs typeface="American Typewriter"/>
              </a:rPr>
              <a:t> </a:t>
            </a:r>
            <a:r>
              <a:rPr lang="de-DE" sz="1200" dirty="0" err="1">
                <a:latin typeface="American Typewriter"/>
                <a:cs typeface="American Typewriter"/>
              </a:rPr>
              <a:t>office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seek</a:t>
            </a:r>
            <a:r>
              <a:rPr lang="de-DE" sz="1200" dirty="0">
                <a:latin typeface="American Typewriter"/>
                <a:cs typeface="American Typewriter"/>
              </a:rPr>
              <a:t> urgent </a:t>
            </a:r>
            <a:r>
              <a:rPr lang="de-DE" sz="1200" dirty="0" err="1">
                <a:latin typeface="American Typewriter"/>
                <a:cs typeface="American Typewriter"/>
              </a:rPr>
              <a:t>renewal</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business</a:t>
            </a:r>
            <a:r>
              <a:rPr lang="de-DE" sz="1200" dirty="0">
                <a:latin typeface="American Typewriter"/>
                <a:cs typeface="American Typewriter"/>
              </a:rPr>
              <a:t>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expires</a:t>
            </a:r>
            <a:r>
              <a:rPr lang="de-DE" sz="1200" dirty="0">
                <a:latin typeface="American Typewriter"/>
                <a:cs typeface="American Typewriter"/>
              </a:rPr>
              <a:t> </a:t>
            </a:r>
            <a:r>
              <a:rPr lang="de-DE" sz="1200" dirty="0" err="1">
                <a:latin typeface="American Typewriter"/>
                <a:cs typeface="American Typewriter"/>
              </a:rPr>
              <a:t>tomorrow</a:t>
            </a:r>
            <a:r>
              <a:rPr lang="de-DE" sz="1200" dirty="0">
                <a:latin typeface="American Typewriter"/>
                <a:cs typeface="American Typewriter"/>
              </a:rPr>
              <a:t>. He </a:t>
            </a:r>
            <a:r>
              <a:rPr lang="de-DE" sz="1200" dirty="0" err="1">
                <a:latin typeface="American Typewriter"/>
                <a:cs typeface="American Typewriter"/>
              </a:rPr>
              <a:t>says</a:t>
            </a:r>
            <a:r>
              <a:rPr lang="de-DE" sz="1200" dirty="0">
                <a:latin typeface="American Typewriter"/>
                <a:cs typeface="American Typewriter"/>
              </a:rPr>
              <a:t> he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away</a:t>
            </a:r>
            <a:r>
              <a:rPr lang="de-DE" sz="1200" dirty="0">
                <a:latin typeface="American Typewriter"/>
                <a:cs typeface="American Typewriter"/>
              </a:rPr>
              <a:t> on urgent </a:t>
            </a:r>
            <a:r>
              <a:rPr lang="de-DE" sz="1200" dirty="0" err="1">
                <a:latin typeface="American Typewriter"/>
                <a:cs typeface="American Typewriter"/>
              </a:rPr>
              <a:t>business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did</a:t>
            </a:r>
            <a:r>
              <a:rPr lang="de-DE" sz="1200" dirty="0">
                <a:latin typeface="American Typewriter"/>
                <a:cs typeface="American Typewriter"/>
              </a:rPr>
              <a:t> not </a:t>
            </a:r>
            <a:r>
              <a:rPr lang="de-DE" sz="1200" dirty="0" err="1">
                <a:latin typeface="American Typewriter"/>
                <a:cs typeface="American Typewriter"/>
              </a:rPr>
              <a:t>notice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renewal</a:t>
            </a:r>
            <a:r>
              <a:rPr lang="de-DE" sz="1200" dirty="0">
                <a:latin typeface="American Typewriter"/>
                <a:cs typeface="American Typewriter"/>
              </a:rPr>
              <a:t> </a:t>
            </a:r>
            <a:r>
              <a:rPr lang="de-DE" sz="1200" dirty="0" err="1">
                <a:latin typeface="American Typewriter"/>
                <a:cs typeface="American Typewriter"/>
              </a:rPr>
              <a:t>date</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It</a:t>
            </a:r>
            <a:r>
              <a:rPr lang="de-DE" sz="1200" dirty="0">
                <a:latin typeface="American Typewriter"/>
                <a:cs typeface="American Typewriter"/>
              </a:rPr>
              <a:t> </a:t>
            </a:r>
            <a:r>
              <a:rPr lang="de-DE" sz="1200" dirty="0" err="1">
                <a:latin typeface="American Typewriter"/>
                <a:cs typeface="American Typewriter"/>
              </a:rPr>
              <a:t>normally</a:t>
            </a:r>
            <a:r>
              <a:rPr lang="de-DE" sz="1200" dirty="0">
                <a:latin typeface="American Typewriter"/>
                <a:cs typeface="American Typewriter"/>
              </a:rPr>
              <a:t> </a:t>
            </a:r>
            <a:r>
              <a:rPr lang="de-DE" sz="1200" dirty="0" err="1">
                <a:latin typeface="American Typewriter"/>
                <a:cs typeface="American Typewriter"/>
              </a:rPr>
              <a:t>takes</a:t>
            </a:r>
            <a:r>
              <a:rPr lang="de-DE" sz="1200" dirty="0">
                <a:latin typeface="American Typewriter"/>
                <a:cs typeface="American Typewriter"/>
              </a:rPr>
              <a:t> a </a:t>
            </a:r>
            <a:r>
              <a:rPr lang="de-DE" sz="1200" dirty="0" err="1">
                <a:latin typeface="American Typewriter"/>
                <a:cs typeface="American Typewriter"/>
              </a:rPr>
              <a:t>week</a:t>
            </a:r>
            <a:r>
              <a:rPr lang="de-DE" sz="1200" dirty="0">
                <a:latin typeface="American Typewriter"/>
                <a:cs typeface="American Typewriter"/>
              </a:rPr>
              <a:t> in total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your</a:t>
            </a:r>
            <a:r>
              <a:rPr lang="de-DE" sz="1200" dirty="0">
                <a:latin typeface="American Typewriter"/>
                <a:cs typeface="American Typewriter"/>
              </a:rPr>
              <a:t> Office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process</a:t>
            </a:r>
            <a:r>
              <a:rPr lang="de-DE" sz="1200" dirty="0">
                <a:latin typeface="American Typewriter"/>
                <a:cs typeface="American Typewriter"/>
              </a:rPr>
              <a:t> a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application</a:t>
            </a:r>
            <a:r>
              <a:rPr lang="de-DE" sz="1200" dirty="0">
                <a:latin typeface="American Typewriter"/>
                <a:cs typeface="American Typewriter"/>
              </a:rPr>
              <a:t> </a:t>
            </a:r>
            <a:r>
              <a:rPr lang="de-DE" sz="1200" dirty="0" err="1">
                <a:latin typeface="American Typewriter"/>
                <a:cs typeface="American Typewriter"/>
              </a:rPr>
              <a:t>through</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various</a:t>
            </a:r>
            <a:r>
              <a:rPr lang="de-DE" sz="1200" dirty="0">
                <a:latin typeface="American Typewriter"/>
                <a:cs typeface="American Typewriter"/>
              </a:rPr>
              <a:t> </a:t>
            </a:r>
            <a:r>
              <a:rPr lang="de-DE" sz="1200" dirty="0" err="1">
                <a:latin typeface="American Typewriter"/>
                <a:cs typeface="American Typewriter"/>
              </a:rPr>
              <a:t>steps</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Your</a:t>
            </a:r>
            <a:r>
              <a:rPr lang="de-DE" sz="1200" dirty="0">
                <a:latin typeface="American Typewriter"/>
                <a:cs typeface="American Typewriter"/>
              </a:rPr>
              <a:t> Office </a:t>
            </a:r>
            <a:r>
              <a:rPr lang="de-DE" sz="1200" dirty="0" err="1">
                <a:latin typeface="American Typewriter"/>
                <a:cs typeface="American Typewriter"/>
              </a:rPr>
              <a:t>has</a:t>
            </a:r>
            <a:r>
              <a:rPr lang="de-DE" sz="1200" dirty="0">
                <a:latin typeface="American Typewriter"/>
                <a:cs typeface="American Typewriter"/>
              </a:rPr>
              <a:t> a </a:t>
            </a:r>
            <a:r>
              <a:rPr lang="de-DE" sz="1200" dirty="0" err="1">
                <a:latin typeface="American Typewriter"/>
                <a:cs typeface="American Typewriter"/>
              </a:rPr>
              <a:t>strict</a:t>
            </a:r>
            <a:r>
              <a:rPr lang="de-DE" sz="1200" dirty="0">
                <a:latin typeface="American Typewriter"/>
                <a:cs typeface="American Typewriter"/>
              </a:rPr>
              <a:t> </a:t>
            </a:r>
            <a:r>
              <a:rPr lang="de-DE" sz="1200" dirty="0" err="1">
                <a:latin typeface="American Typewriter"/>
                <a:cs typeface="American Typewriter"/>
              </a:rPr>
              <a:t>policy</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prosecuting</a:t>
            </a:r>
            <a:r>
              <a:rPr lang="de-DE" sz="1200" dirty="0">
                <a:latin typeface="American Typewriter"/>
                <a:cs typeface="American Typewriter"/>
              </a:rPr>
              <a:t> </a:t>
            </a:r>
            <a:r>
              <a:rPr lang="de-DE" sz="1200" dirty="0" err="1">
                <a:latin typeface="American Typewriter"/>
                <a:cs typeface="American Typewriter"/>
              </a:rPr>
              <a:t>unlicensed</a:t>
            </a:r>
            <a:r>
              <a:rPr lang="de-DE" sz="1200" dirty="0">
                <a:latin typeface="American Typewriter"/>
                <a:cs typeface="American Typewriter"/>
              </a:rPr>
              <a:t> </a:t>
            </a:r>
            <a:r>
              <a:rPr lang="de-DE" sz="1200" dirty="0" err="1">
                <a:latin typeface="American Typewriter"/>
                <a:cs typeface="American Typewriter"/>
              </a:rPr>
              <a:t>traders</a:t>
            </a:r>
            <a:r>
              <a:rPr lang="de-DE" sz="1200" dirty="0">
                <a:latin typeface="American Typewriter"/>
                <a:cs typeface="American Typewriter"/>
              </a:rPr>
              <a:t>: </a:t>
            </a:r>
            <a:r>
              <a:rPr lang="de-DE" sz="1200" dirty="0" err="1">
                <a:latin typeface="American Typewriter"/>
                <a:cs typeface="American Typewriter"/>
              </a:rPr>
              <a:t>if</a:t>
            </a:r>
            <a:r>
              <a:rPr lang="de-DE" sz="1200" dirty="0">
                <a:latin typeface="American Typewriter"/>
                <a:cs typeface="American Typewriter"/>
              </a:rPr>
              <a:t> </a:t>
            </a:r>
            <a:r>
              <a:rPr lang="de-DE" sz="1200" dirty="0" err="1">
                <a:latin typeface="American Typewriter"/>
                <a:cs typeface="American Typewriter"/>
              </a:rPr>
              <a:t>Mr</a:t>
            </a:r>
            <a:r>
              <a:rPr lang="de-DE" sz="1200" dirty="0">
                <a:latin typeface="American Typewriter"/>
                <a:cs typeface="American Typewriter"/>
              </a:rPr>
              <a:t> A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caught</a:t>
            </a:r>
            <a:r>
              <a:rPr lang="de-DE" sz="1200" dirty="0">
                <a:latin typeface="American Typewriter"/>
                <a:cs typeface="American Typewriter"/>
              </a:rPr>
              <a:t> </a:t>
            </a:r>
            <a:r>
              <a:rPr lang="de-DE" sz="1200" dirty="0" err="1">
                <a:latin typeface="American Typewriter"/>
                <a:cs typeface="American Typewriter"/>
              </a:rPr>
              <a:t>trading</a:t>
            </a:r>
            <a:r>
              <a:rPr lang="de-DE" sz="1200" dirty="0">
                <a:latin typeface="American Typewriter"/>
                <a:cs typeface="American Typewriter"/>
              </a:rPr>
              <a:t> </a:t>
            </a:r>
            <a:r>
              <a:rPr lang="de-DE" sz="1200" dirty="0" err="1">
                <a:latin typeface="American Typewriter"/>
                <a:cs typeface="American Typewriter"/>
              </a:rPr>
              <a:t>without</a:t>
            </a:r>
            <a:r>
              <a:rPr lang="de-DE" sz="1200" dirty="0">
                <a:latin typeface="American Typewriter"/>
                <a:cs typeface="American Typewriter"/>
              </a:rPr>
              <a:t> a </a:t>
            </a:r>
            <a:r>
              <a:rPr lang="de-DE" sz="1200" dirty="0" err="1">
                <a:latin typeface="American Typewriter"/>
                <a:cs typeface="American Typewriter"/>
              </a:rPr>
              <a:t>license</a:t>
            </a:r>
            <a:r>
              <a:rPr lang="de-DE" sz="1200" dirty="0">
                <a:latin typeface="American Typewriter"/>
                <a:cs typeface="American Typewriter"/>
              </a:rPr>
              <a:t> he </a:t>
            </a:r>
            <a:r>
              <a:rPr lang="de-DE" sz="1200" dirty="0" err="1">
                <a:latin typeface="American Typewriter"/>
                <a:cs typeface="American Typewriter"/>
              </a:rPr>
              <a:t>could</a:t>
            </a:r>
            <a:r>
              <a:rPr lang="de-DE" sz="1200" dirty="0">
                <a:latin typeface="American Typewriter"/>
                <a:cs typeface="American Typewriter"/>
              </a:rPr>
              <a:t> </a:t>
            </a:r>
            <a:r>
              <a:rPr lang="de-DE" sz="1200" dirty="0" err="1">
                <a:latin typeface="American Typewriter"/>
                <a:cs typeface="American Typewriter"/>
              </a:rPr>
              <a:t>be</a:t>
            </a:r>
            <a:r>
              <a:rPr lang="de-DE" sz="1200" dirty="0">
                <a:latin typeface="American Typewriter"/>
                <a:cs typeface="American Typewriter"/>
              </a:rPr>
              <a:t> </a:t>
            </a:r>
            <a:r>
              <a:rPr lang="de-DE" sz="1200" dirty="0" err="1">
                <a:latin typeface="American Typewriter"/>
                <a:cs typeface="American Typewriter"/>
              </a:rPr>
              <a:t>disqualified</a:t>
            </a:r>
            <a:r>
              <a:rPr lang="de-DE" sz="1200" dirty="0">
                <a:latin typeface="American Typewriter"/>
                <a:cs typeface="American Typewriter"/>
              </a:rPr>
              <a:t> </a:t>
            </a:r>
            <a:r>
              <a:rPr lang="de-DE" sz="1200" dirty="0" err="1">
                <a:latin typeface="American Typewriter"/>
                <a:cs typeface="American Typewriter"/>
              </a:rPr>
              <a:t>from</a:t>
            </a:r>
            <a:r>
              <a:rPr lang="de-DE" sz="1200" dirty="0">
                <a:latin typeface="American Typewriter"/>
                <a:cs typeface="American Typewriter"/>
              </a:rPr>
              <a:t> </a:t>
            </a:r>
            <a:r>
              <a:rPr lang="de-DE" sz="1200" dirty="0" err="1">
                <a:latin typeface="American Typewriter"/>
                <a:cs typeface="American Typewriter"/>
              </a:rPr>
              <a:t>holding</a:t>
            </a:r>
            <a:r>
              <a:rPr lang="de-DE" sz="1200" dirty="0">
                <a:latin typeface="American Typewriter"/>
                <a:cs typeface="American Typewriter"/>
              </a:rPr>
              <a:t> a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lose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place</a:t>
            </a:r>
            <a:r>
              <a:rPr lang="de-DE" sz="1200" dirty="0">
                <a:latin typeface="American Typewriter"/>
                <a:cs typeface="American Typewriter"/>
              </a:rPr>
              <a:t> in </a:t>
            </a:r>
            <a:r>
              <a:rPr lang="de-DE" sz="1200" dirty="0" err="1">
                <a:latin typeface="American Typewriter"/>
                <a:cs typeface="American Typewriter"/>
              </a:rPr>
              <a:t>the</a:t>
            </a:r>
            <a:r>
              <a:rPr lang="de-DE" sz="1200" dirty="0">
                <a:latin typeface="American Typewriter"/>
                <a:cs typeface="American Typewriter"/>
              </a:rPr>
              <a:t> Market.</a:t>
            </a:r>
          </a:p>
          <a:p>
            <a:pPr marL="171450" indent="-171450">
              <a:buFont typeface="Arial" panose="020B0604020202020204" pitchFamily="34" charset="0"/>
              <a:buChar char="•"/>
            </a:pP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show</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appreciation</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helping</a:t>
            </a:r>
            <a:r>
              <a:rPr lang="de-DE" sz="1200" dirty="0">
                <a:latin typeface="American Typewriter"/>
                <a:cs typeface="American Typewriter"/>
              </a:rPr>
              <a:t> </a:t>
            </a:r>
            <a:r>
              <a:rPr lang="de-DE" sz="1200" dirty="0" err="1">
                <a:latin typeface="American Typewriter"/>
                <a:cs typeface="American Typewriter"/>
              </a:rPr>
              <a:t>him</a:t>
            </a:r>
            <a:r>
              <a:rPr lang="de-DE" sz="1200" dirty="0">
                <a:latin typeface="American Typewriter"/>
                <a:cs typeface="American Typewriter"/>
              </a:rPr>
              <a:t>, </a:t>
            </a:r>
            <a:r>
              <a:rPr lang="de-DE" sz="1200" dirty="0" err="1">
                <a:latin typeface="American Typewriter"/>
                <a:cs typeface="American Typewriter"/>
              </a:rPr>
              <a:t>Mr</a:t>
            </a:r>
            <a:r>
              <a:rPr lang="de-DE" sz="1200" dirty="0">
                <a:latin typeface="American Typewriter"/>
                <a:cs typeface="American Typewriter"/>
              </a:rPr>
              <a:t> A </a:t>
            </a:r>
            <a:r>
              <a:rPr lang="de-DE" sz="1200" dirty="0" err="1">
                <a:latin typeface="American Typewriter"/>
                <a:cs typeface="American Typewriter"/>
              </a:rPr>
              <a:t>offers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provide</a:t>
            </a:r>
            <a:r>
              <a:rPr lang="de-DE" sz="1200" dirty="0">
                <a:latin typeface="American Typewriter"/>
                <a:cs typeface="American Typewriter"/>
              </a:rPr>
              <a:t> </a:t>
            </a:r>
            <a:r>
              <a:rPr lang="de-DE" sz="1200" dirty="0" err="1">
                <a:latin typeface="American Typewriter"/>
                <a:cs typeface="American Typewriter"/>
              </a:rPr>
              <a:t>you</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your</a:t>
            </a:r>
            <a:r>
              <a:rPr lang="de-DE" sz="1200" dirty="0">
                <a:latin typeface="American Typewriter"/>
                <a:cs typeface="American Typewriter"/>
              </a:rPr>
              <a:t> </a:t>
            </a:r>
            <a:r>
              <a:rPr lang="de-DE" sz="1200" dirty="0" err="1">
                <a:latin typeface="American Typewriter"/>
                <a:cs typeface="American Typewriter"/>
              </a:rPr>
              <a:t>family</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t>
            </a:r>
            <a:r>
              <a:rPr lang="de-DE" sz="1200" dirty="0" err="1">
                <a:latin typeface="American Typewriter"/>
                <a:cs typeface="American Typewriter"/>
              </a:rPr>
              <a:t>free</a:t>
            </a:r>
            <a:r>
              <a:rPr lang="de-DE" sz="1200" dirty="0">
                <a:latin typeface="American Typewriter"/>
                <a:cs typeface="American Typewriter"/>
              </a:rPr>
              <a:t> </a:t>
            </a:r>
            <a:r>
              <a:rPr lang="de-DE" sz="1200" dirty="0" err="1">
                <a:latin typeface="American Typewriter"/>
                <a:cs typeface="American Typewriter"/>
              </a:rPr>
              <a:t>meals</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 </a:t>
            </a:r>
            <a:r>
              <a:rPr lang="de-DE" sz="1200" dirty="0" err="1">
                <a:latin typeface="American Typewriter"/>
                <a:cs typeface="American Typewriter"/>
              </a:rPr>
              <a:t>month</a:t>
            </a:r>
            <a:r>
              <a:rPr lang="de-DE" sz="1200" dirty="0">
                <a:latin typeface="American Typewriter"/>
                <a:cs typeface="American Typewriter"/>
              </a:rPr>
              <a:t> </a:t>
            </a:r>
            <a:r>
              <a:rPr lang="de-DE" sz="1200" dirty="0" err="1">
                <a:latin typeface="American Typewriter"/>
                <a:cs typeface="American Typewriter"/>
              </a:rPr>
              <a:t>if</a:t>
            </a:r>
            <a:r>
              <a:rPr lang="de-DE" sz="1200" dirty="0">
                <a:latin typeface="American Typewriter"/>
                <a:cs typeface="American Typewriter"/>
              </a:rPr>
              <a:t> </a:t>
            </a:r>
            <a:r>
              <a:rPr lang="de-DE" sz="1200" dirty="0" err="1">
                <a:latin typeface="American Typewriter"/>
                <a:cs typeface="American Typewriter"/>
              </a:rPr>
              <a:t>you</a:t>
            </a:r>
            <a:r>
              <a:rPr lang="de-DE" sz="1200" dirty="0">
                <a:latin typeface="American Typewriter"/>
                <a:cs typeface="American Typewriter"/>
              </a:rPr>
              <a:t> will </a:t>
            </a:r>
            <a:r>
              <a:rPr lang="de-DE" sz="1200" dirty="0" err="1">
                <a:latin typeface="American Typewriter"/>
                <a:cs typeface="American Typewriter"/>
              </a:rPr>
              <a:t>agree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process</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renewal</a:t>
            </a:r>
            <a:r>
              <a:rPr lang="de-DE" sz="1200" dirty="0">
                <a:latin typeface="American Typewriter"/>
                <a:cs typeface="American Typewriter"/>
              </a:rPr>
              <a:t> </a:t>
            </a:r>
            <a:r>
              <a:rPr lang="de-DE" sz="1200" dirty="0" err="1">
                <a:latin typeface="American Typewriter"/>
                <a:cs typeface="American Typewriter"/>
              </a:rPr>
              <a:t>application</a:t>
            </a:r>
            <a:r>
              <a:rPr lang="de-DE" sz="1200" dirty="0">
                <a:latin typeface="American Typewriter"/>
                <a:cs typeface="American Typewriter"/>
              </a:rPr>
              <a:t> </a:t>
            </a:r>
            <a:r>
              <a:rPr lang="de-DE" sz="1200" dirty="0" err="1">
                <a:latin typeface="American Typewriter"/>
                <a:cs typeface="American Typewriter"/>
              </a:rPr>
              <a:t>today</a:t>
            </a:r>
            <a:r>
              <a:rPr lang="de-DE" sz="1200"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This </a:t>
            </a:r>
            <a:r>
              <a:rPr lang="de-DE" sz="1200" dirty="0" err="1">
                <a:latin typeface="American Typewriter"/>
                <a:cs typeface="American Typewriter"/>
              </a:rPr>
              <a:t>is</a:t>
            </a:r>
            <a:r>
              <a:rPr lang="de-DE" sz="1200" dirty="0">
                <a:latin typeface="American Typewriter"/>
                <a:cs typeface="American Typewriter"/>
              </a:rPr>
              <a:t> a </a:t>
            </a:r>
            <a:r>
              <a:rPr lang="de-DE" sz="1200" dirty="0" err="1">
                <a:latin typeface="American Typewriter"/>
                <a:cs typeface="American Typewriter"/>
              </a:rPr>
              <a:t>valuable</a:t>
            </a:r>
            <a:r>
              <a:rPr lang="de-DE" sz="1200" dirty="0">
                <a:latin typeface="American Typewriter"/>
                <a:cs typeface="American Typewriter"/>
              </a:rPr>
              <a:t> </a:t>
            </a:r>
            <a:r>
              <a:rPr lang="de-DE" sz="1200" dirty="0" err="1">
                <a:latin typeface="American Typewriter"/>
                <a:cs typeface="American Typewriter"/>
              </a:rPr>
              <a:t>offer</a:t>
            </a:r>
            <a:r>
              <a:rPr lang="de-DE" sz="1200" dirty="0">
                <a:latin typeface="American Typewriter"/>
                <a:cs typeface="American Typewriter"/>
              </a:rPr>
              <a:t>, </a:t>
            </a:r>
            <a:r>
              <a:rPr lang="de-DE" sz="1200" dirty="0" err="1">
                <a:latin typeface="American Typewriter"/>
                <a:cs typeface="American Typewriter"/>
              </a:rPr>
              <a:t>amounting</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 </a:t>
            </a:r>
            <a:r>
              <a:rPr lang="de-DE" sz="1200" dirty="0" err="1">
                <a:latin typeface="American Typewriter"/>
                <a:cs typeface="American Typewriter"/>
              </a:rPr>
              <a:t>week’s</a:t>
            </a:r>
            <a:r>
              <a:rPr lang="de-DE" sz="1200" dirty="0">
                <a:latin typeface="American Typewriter"/>
                <a:cs typeface="American Typewriter"/>
              </a:rPr>
              <a:t> </a:t>
            </a:r>
            <a:r>
              <a:rPr lang="de-DE" sz="1200" dirty="0" err="1">
                <a:latin typeface="American Typewriter"/>
                <a:cs typeface="American Typewriter"/>
              </a:rPr>
              <a:t>salary</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you</a:t>
            </a:r>
            <a:r>
              <a:rPr lang="de-DE" sz="1200"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He will </a:t>
            </a:r>
            <a:r>
              <a:rPr lang="de-DE" sz="1200" dirty="0" err="1">
                <a:latin typeface="American Typewriter"/>
                <a:cs typeface="American Typewriter"/>
              </a:rPr>
              <a:t>be</a:t>
            </a:r>
            <a:r>
              <a:rPr lang="de-DE" sz="1200" dirty="0">
                <a:latin typeface="American Typewriter"/>
                <a:cs typeface="American Typewriter"/>
              </a:rPr>
              <a:t> </a:t>
            </a:r>
            <a:r>
              <a:rPr lang="de-DE" sz="1200" dirty="0" err="1">
                <a:latin typeface="American Typewriter"/>
                <a:cs typeface="American Typewriter"/>
              </a:rPr>
              <a:t>very</a:t>
            </a:r>
            <a:r>
              <a:rPr lang="de-DE" sz="1200" dirty="0">
                <a:latin typeface="American Typewriter"/>
                <a:cs typeface="American Typewriter"/>
              </a:rPr>
              <a:t> </a:t>
            </a:r>
            <a:r>
              <a:rPr lang="de-DE" sz="1200" dirty="0" err="1">
                <a:latin typeface="American Typewriter"/>
                <a:cs typeface="American Typewriter"/>
              </a:rPr>
              <a:t>offended</a:t>
            </a:r>
            <a:r>
              <a:rPr lang="de-DE" sz="1200" dirty="0">
                <a:latin typeface="American Typewriter"/>
                <a:cs typeface="American Typewriter"/>
              </a:rPr>
              <a:t> </a:t>
            </a:r>
            <a:r>
              <a:rPr lang="de-DE" sz="1200" dirty="0" err="1">
                <a:latin typeface="American Typewriter"/>
                <a:cs typeface="American Typewriter"/>
              </a:rPr>
              <a:t>if</a:t>
            </a:r>
            <a:r>
              <a:rPr lang="de-DE" sz="1200" dirty="0">
                <a:latin typeface="American Typewriter"/>
                <a:cs typeface="American Typewriter"/>
              </a:rPr>
              <a:t> </a:t>
            </a:r>
            <a:r>
              <a:rPr lang="de-DE" sz="1200" dirty="0" err="1">
                <a:latin typeface="American Typewriter"/>
                <a:cs typeface="American Typewriter"/>
              </a:rPr>
              <a:t>you</a:t>
            </a:r>
            <a:r>
              <a:rPr lang="de-DE" sz="1200" dirty="0">
                <a:latin typeface="American Typewriter"/>
                <a:cs typeface="American Typewriter"/>
              </a:rPr>
              <a:t> </a:t>
            </a:r>
            <a:r>
              <a:rPr lang="de-DE" sz="1200" dirty="0" err="1">
                <a:latin typeface="American Typewriter"/>
                <a:cs typeface="American Typewriter"/>
              </a:rPr>
              <a:t>refuse</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gift</a:t>
            </a:r>
            <a:r>
              <a:rPr lang="de-DE" sz="1200" dirty="0">
                <a:latin typeface="American Typewriter"/>
                <a:cs typeface="American Typewriter"/>
              </a:rPr>
              <a:t>.</a:t>
            </a:r>
          </a:p>
          <a:p>
            <a:pPr marL="171450" indent="-171450">
              <a:buFont typeface="Arial" panose="020B0604020202020204" pitchFamily="34" charset="0"/>
              <a:buChar char="•"/>
            </a:pPr>
            <a:r>
              <a:rPr lang="de-DE" sz="1200" dirty="0">
                <a:latin typeface="American Typewriter"/>
                <a:cs typeface="American Typewriter"/>
              </a:rPr>
              <a:t>The Office </a:t>
            </a:r>
            <a:r>
              <a:rPr lang="de-DE" sz="1200" dirty="0" err="1">
                <a:latin typeface="American Typewriter"/>
                <a:cs typeface="American Typewriter"/>
              </a:rPr>
              <a:t>has</a:t>
            </a:r>
            <a:r>
              <a:rPr lang="de-DE" sz="1200" dirty="0">
                <a:latin typeface="American Typewriter"/>
                <a:cs typeface="American Typewriter"/>
              </a:rPr>
              <a:t> a </a:t>
            </a:r>
            <a:r>
              <a:rPr lang="de-DE" sz="1200" dirty="0" err="1">
                <a:latin typeface="American Typewriter"/>
                <a:cs typeface="American Typewriter"/>
              </a:rPr>
              <a:t>strict</a:t>
            </a:r>
            <a:r>
              <a:rPr lang="de-DE" sz="1200" dirty="0">
                <a:latin typeface="American Typewriter"/>
                <a:cs typeface="American Typewriter"/>
              </a:rPr>
              <a:t> anti-</a:t>
            </a:r>
            <a:r>
              <a:rPr lang="de-DE" sz="1200" dirty="0" err="1">
                <a:latin typeface="American Typewriter"/>
                <a:cs typeface="American Typewriter"/>
              </a:rPr>
              <a:t>bribery</a:t>
            </a:r>
            <a:r>
              <a:rPr lang="de-DE" sz="1200" dirty="0">
                <a:latin typeface="American Typewriter"/>
                <a:cs typeface="American Typewriter"/>
              </a:rPr>
              <a:t> </a:t>
            </a:r>
            <a:r>
              <a:rPr lang="de-DE" sz="1200" dirty="0" err="1">
                <a:latin typeface="American Typewriter"/>
                <a:cs typeface="American Typewriter"/>
              </a:rPr>
              <a:t>rule</a:t>
            </a:r>
            <a:r>
              <a:rPr lang="de-DE" sz="1200" dirty="0">
                <a:latin typeface="American Typewriter"/>
                <a:cs typeface="American Typewriter"/>
              </a:rPr>
              <a:t>, but </a:t>
            </a:r>
            <a:r>
              <a:rPr lang="de-DE" sz="1200" dirty="0" err="1">
                <a:latin typeface="American Typewriter"/>
                <a:cs typeface="American Typewriter"/>
              </a:rPr>
              <a:t>you</a:t>
            </a:r>
            <a:r>
              <a:rPr lang="de-DE" sz="1200" dirty="0">
                <a:latin typeface="American Typewriter"/>
                <a:cs typeface="American Typewriter"/>
              </a:rPr>
              <a:t> </a:t>
            </a:r>
            <a:r>
              <a:rPr lang="de-DE" sz="1200" dirty="0" err="1">
                <a:latin typeface="American Typewriter"/>
                <a:cs typeface="American Typewriter"/>
              </a:rPr>
              <a:t>know</a:t>
            </a:r>
            <a:r>
              <a:rPr lang="de-DE" sz="1200" dirty="0">
                <a:latin typeface="American Typewriter"/>
                <a:cs typeface="American Typewriter"/>
              </a:rPr>
              <a:t> </a:t>
            </a:r>
            <a:r>
              <a:rPr lang="de-DE" sz="1200" dirty="0" err="1">
                <a:latin typeface="American Typewriter"/>
                <a:cs typeface="American Typewriter"/>
              </a:rPr>
              <a:t>that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rule</a:t>
            </a:r>
            <a:r>
              <a:rPr lang="de-DE" sz="1200" dirty="0">
                <a:latin typeface="American Typewriter"/>
                <a:cs typeface="American Typewriter"/>
              </a:rPr>
              <a:t> </a:t>
            </a:r>
            <a:r>
              <a:rPr lang="de-DE" sz="1200" dirty="0" err="1">
                <a:latin typeface="American Typewriter"/>
                <a:cs typeface="American Typewriter"/>
              </a:rPr>
              <a:t>does</a:t>
            </a:r>
            <a:r>
              <a:rPr lang="de-DE" sz="1200" dirty="0">
                <a:latin typeface="American Typewriter"/>
                <a:cs typeface="American Typewriter"/>
              </a:rPr>
              <a:t> not </a:t>
            </a:r>
            <a:r>
              <a:rPr lang="de-DE" sz="1200" dirty="0" err="1">
                <a:latin typeface="American Typewriter"/>
                <a:cs typeface="American Typewriter"/>
              </a:rPr>
              <a:t>prohibit</a:t>
            </a:r>
            <a:r>
              <a:rPr lang="de-DE" sz="1200" dirty="0">
                <a:latin typeface="American Typewriter"/>
                <a:cs typeface="American Typewriter"/>
              </a:rPr>
              <a:t> </a:t>
            </a:r>
            <a:r>
              <a:rPr lang="de-DE" sz="1200" dirty="0" err="1">
                <a:latin typeface="American Typewriter"/>
                <a:cs typeface="American Typewriter"/>
              </a:rPr>
              <a:t>gifts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food</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If</a:t>
            </a:r>
            <a:r>
              <a:rPr lang="de-DE" sz="1200" dirty="0">
                <a:latin typeface="American Typewriter"/>
                <a:cs typeface="American Typewriter"/>
              </a:rPr>
              <a:t> </a:t>
            </a:r>
            <a:r>
              <a:rPr lang="de-DE" sz="1200" dirty="0" err="1">
                <a:latin typeface="American Typewriter"/>
                <a:cs typeface="American Typewriter"/>
              </a:rPr>
              <a:t>you</a:t>
            </a:r>
            <a:r>
              <a:rPr lang="de-DE" sz="1200" dirty="0">
                <a:latin typeface="American Typewriter"/>
                <a:cs typeface="American Typewriter"/>
              </a:rPr>
              <a:t> </a:t>
            </a:r>
            <a:r>
              <a:rPr lang="de-DE" sz="1200" dirty="0" err="1">
                <a:latin typeface="American Typewriter"/>
                <a:cs typeface="American Typewriter"/>
              </a:rPr>
              <a:t>agree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do </a:t>
            </a:r>
            <a:r>
              <a:rPr lang="de-DE" sz="1200" dirty="0" err="1">
                <a:latin typeface="American Typewriter"/>
                <a:cs typeface="American Typewriter"/>
              </a:rPr>
              <a:t>as</a:t>
            </a:r>
            <a:r>
              <a:rPr lang="de-DE" sz="1200" dirty="0">
                <a:latin typeface="American Typewriter"/>
                <a:cs typeface="American Typewriter"/>
              </a:rPr>
              <a:t> he </a:t>
            </a:r>
            <a:r>
              <a:rPr lang="de-DE" sz="1200" dirty="0" err="1">
                <a:latin typeface="American Typewriter"/>
                <a:cs typeface="American Typewriter"/>
              </a:rPr>
              <a:t>asks</a:t>
            </a:r>
            <a:r>
              <a:rPr lang="de-DE" sz="1200" dirty="0">
                <a:latin typeface="American Typewriter"/>
                <a:cs typeface="American Typewriter"/>
              </a:rPr>
              <a:t>, </a:t>
            </a:r>
            <a:r>
              <a:rPr lang="de-DE" sz="1200" dirty="0" err="1">
                <a:latin typeface="American Typewriter"/>
                <a:cs typeface="American Typewriter"/>
              </a:rPr>
              <a:t>it</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inevitable</a:t>
            </a:r>
            <a:r>
              <a:rPr lang="de-DE" sz="1200" dirty="0">
                <a:latin typeface="American Typewriter"/>
                <a:cs typeface="American Typewriter"/>
              </a:rPr>
              <a:t> </a:t>
            </a:r>
            <a:r>
              <a:rPr lang="de-DE" sz="1200" dirty="0" err="1">
                <a:latin typeface="American Typewriter"/>
                <a:cs typeface="American Typewriter"/>
              </a:rPr>
              <a:t>that</a:t>
            </a:r>
            <a:r>
              <a:rPr lang="de-DE" sz="1200" dirty="0">
                <a:latin typeface="American Typewriter"/>
                <a:cs typeface="American Typewriter"/>
              </a:rPr>
              <a:t> </a:t>
            </a:r>
            <a:r>
              <a:rPr lang="de-DE" sz="1200" dirty="0" err="1">
                <a:latin typeface="American Typewriter"/>
                <a:cs typeface="American Typewriter"/>
              </a:rPr>
              <a:t>approval</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several</a:t>
            </a:r>
            <a:r>
              <a:rPr lang="de-DE" sz="1200" dirty="0">
                <a:latin typeface="American Typewriter"/>
                <a:cs typeface="American Typewriter"/>
              </a:rPr>
              <a:t> </a:t>
            </a:r>
            <a:r>
              <a:rPr lang="de-DE" sz="1200" dirty="0" err="1">
                <a:latin typeface="American Typewriter"/>
                <a:cs typeface="American Typewriter"/>
              </a:rPr>
              <a:t>other</a:t>
            </a:r>
            <a:r>
              <a:rPr lang="de-DE" sz="1200" dirty="0">
                <a:latin typeface="American Typewriter"/>
                <a:cs typeface="American Typewriter"/>
              </a:rPr>
              <a:t> </a:t>
            </a:r>
            <a:r>
              <a:rPr lang="de-DE" sz="1200" dirty="0" err="1">
                <a:latin typeface="American Typewriter"/>
                <a:cs typeface="American Typewriter"/>
              </a:rPr>
              <a:t>applications</a:t>
            </a:r>
            <a:r>
              <a:rPr lang="de-DE" sz="1200" dirty="0">
                <a:latin typeface="American Typewriter"/>
                <a:cs typeface="American Typewriter"/>
              </a:rPr>
              <a:t> will </a:t>
            </a:r>
            <a:r>
              <a:rPr lang="de-DE" sz="1200" dirty="0" err="1">
                <a:latin typeface="American Typewriter"/>
                <a:cs typeface="American Typewriter"/>
              </a:rPr>
              <a:t>be</a:t>
            </a:r>
            <a:r>
              <a:rPr lang="de-DE" sz="1200" dirty="0">
                <a:latin typeface="American Typewriter"/>
                <a:cs typeface="American Typewriter"/>
              </a:rPr>
              <a:t> </a:t>
            </a:r>
            <a:r>
              <a:rPr lang="de-DE" sz="1200" dirty="0" err="1">
                <a:latin typeface="American Typewriter"/>
                <a:cs typeface="American Typewriter"/>
              </a:rPr>
              <a:t>delayed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three</a:t>
            </a:r>
            <a:r>
              <a:rPr lang="de-DE" sz="1200" dirty="0">
                <a:latin typeface="American Typewriter"/>
                <a:cs typeface="American Typewriter"/>
              </a:rPr>
              <a:t> </a:t>
            </a:r>
            <a:r>
              <a:rPr lang="de-DE" sz="1200" dirty="0" err="1">
                <a:latin typeface="American Typewriter"/>
                <a:cs typeface="American Typewriter"/>
              </a:rPr>
              <a:t>days</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today</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Friday</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Monday</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 </a:t>
            </a:r>
            <a:r>
              <a:rPr lang="de-DE" sz="1200" dirty="0" err="1">
                <a:latin typeface="American Typewriter"/>
                <a:cs typeface="American Typewriter"/>
              </a:rPr>
              <a:t>religious</a:t>
            </a:r>
            <a:r>
              <a:rPr lang="de-DE" sz="1200" dirty="0">
                <a:latin typeface="American Typewriter"/>
                <a:cs typeface="American Typewriter"/>
              </a:rPr>
              <a:t> </a:t>
            </a:r>
            <a:r>
              <a:rPr lang="de-DE" sz="1200" dirty="0" err="1">
                <a:latin typeface="American Typewriter"/>
                <a:cs typeface="American Typewriter"/>
              </a:rPr>
              <a:t>holiday</a:t>
            </a:r>
            <a:r>
              <a:rPr lang="de-DE" sz="1200" dirty="0">
                <a:latin typeface="American Typewriter"/>
                <a:cs typeface="American Typewriter"/>
              </a:rPr>
              <a:t>. </a:t>
            </a:r>
          </a:p>
          <a:p>
            <a:endParaRPr lang="en-US" sz="1200" b="1" dirty="0">
              <a:latin typeface="American Typewriter"/>
              <a:cs typeface="American Typewriter"/>
            </a:endParaRPr>
          </a:p>
          <a:p>
            <a:r>
              <a:rPr lang="en-US" sz="1200" b="1" kern="1200" dirty="0">
                <a:solidFill>
                  <a:schemeClr val="tx1"/>
                </a:solidFill>
                <a:effectLst/>
                <a:latin typeface="+mn-lt"/>
                <a:ea typeface="+mn-ea"/>
                <a:cs typeface="+mn-cs"/>
              </a:rPr>
              <a:t>Question: What are the ethical issues here?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merican Typewriter"/>
                <a:cs typeface="American Typewriter"/>
              </a:rPr>
              <a:t>A: The offer of a valuable gift in these circumstances creates a conflict of interest. </a:t>
            </a:r>
          </a:p>
          <a:p>
            <a:pPr marL="171450" indent="-171450">
              <a:buFont typeface="Arial" panose="020B0604020202020204" pitchFamily="34" charset="0"/>
              <a:buChar char="•"/>
            </a:pPr>
            <a:r>
              <a:rPr lang="en-US" sz="1200" dirty="0">
                <a:latin typeface="American Typewriter"/>
                <a:cs typeface="American Typewriter"/>
              </a:rPr>
              <a:t>Unwarranted delay in processing the applications of those traders who had applied in time is also an issue. </a:t>
            </a:r>
          </a:p>
          <a:p>
            <a:pPr marL="171450" indent="-171450">
              <a:buFont typeface="Arial" panose="020B0604020202020204" pitchFamily="34" charset="0"/>
              <a:buChar char="•"/>
            </a:pPr>
            <a:r>
              <a:rPr lang="en-US" sz="1200" dirty="0">
                <a:latin typeface="American Typewriter"/>
                <a:cs typeface="American Typewriter"/>
              </a:rPr>
              <a:t>The claim that the trader will be offended if you refuse his “gift” is irrelevant.</a:t>
            </a:r>
          </a:p>
          <a:p>
            <a:pPr marL="171450" indent="-171450">
              <a:buFont typeface="Arial" panose="020B0604020202020204" pitchFamily="34" charset="0"/>
              <a:buChar char="•"/>
            </a:pPr>
            <a:r>
              <a:rPr lang="en-US" sz="1200" dirty="0">
                <a:latin typeface="American Typewriter"/>
                <a:cs typeface="American Typewriter"/>
              </a:rPr>
              <a:t>The gift offered is actually a bribe to influence you to not apply the office’s administration procedures in this case, that is, to treat him more favorably than other traders. </a:t>
            </a:r>
          </a:p>
          <a:p>
            <a:endParaRPr lang="en-US" sz="1200" b="1"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39</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6: The </a:t>
            </a:r>
            <a:r>
              <a:rPr lang="de-DE" sz="1200" b="1" dirty="0" err="1"/>
              <a:t>survey</a:t>
            </a:r>
            <a:r>
              <a:rPr lang="de-DE" sz="1200" b="1" dirty="0"/>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case: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A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directed</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summarize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public’s</a:t>
            </a:r>
            <a:r>
              <a:rPr lang="de-DE" sz="1200" dirty="0">
                <a:latin typeface="American Typewriter"/>
                <a:cs typeface="American Typewriter"/>
              </a:rPr>
              <a:t> </a:t>
            </a:r>
            <a:r>
              <a:rPr lang="de-DE" sz="1200" dirty="0" err="1">
                <a:latin typeface="American Typewriter"/>
                <a:cs typeface="American Typewriter"/>
              </a:rPr>
              <a:t>responses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ministry’s</a:t>
            </a:r>
            <a:r>
              <a:rPr lang="de-DE" sz="1200" dirty="0">
                <a:latin typeface="American Typewriter"/>
                <a:cs typeface="American Typewriter"/>
              </a:rPr>
              <a:t> </a:t>
            </a:r>
            <a:r>
              <a:rPr lang="de-DE" sz="1200" dirty="0" err="1">
                <a:latin typeface="American Typewriter"/>
                <a:cs typeface="American Typewriter"/>
              </a:rPr>
              <a:t>recent</a:t>
            </a:r>
            <a:r>
              <a:rPr lang="de-DE" sz="1200" dirty="0">
                <a:latin typeface="American Typewriter"/>
                <a:cs typeface="American Typewriter"/>
              </a:rPr>
              <a:t> </a:t>
            </a:r>
            <a:r>
              <a:rPr lang="de-DE" sz="1200" dirty="0" err="1">
                <a:latin typeface="American Typewriter"/>
                <a:cs typeface="American Typewriter"/>
              </a:rPr>
              <a:t>survey</a:t>
            </a:r>
            <a:r>
              <a:rPr lang="de-DE" sz="1200" dirty="0">
                <a:latin typeface="American Typewriter"/>
                <a:cs typeface="American Typewriter"/>
              </a:rPr>
              <a:t> on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Government’s</a:t>
            </a:r>
            <a:r>
              <a:rPr lang="de-DE" sz="1200" dirty="0">
                <a:latin typeface="American Typewriter"/>
                <a:cs typeface="American Typewriter"/>
              </a:rPr>
              <a:t> </a:t>
            </a:r>
            <a:r>
              <a:rPr lang="de-DE" sz="1200" dirty="0" err="1">
                <a:latin typeface="American Typewriter"/>
                <a:cs typeface="American Typewriter"/>
              </a:rPr>
              <a:t>proposed</a:t>
            </a:r>
            <a:r>
              <a:rPr lang="de-DE" sz="1200" dirty="0">
                <a:latin typeface="American Typewriter"/>
                <a:cs typeface="American Typewriter"/>
              </a:rPr>
              <a:t> </a:t>
            </a:r>
            <a:r>
              <a:rPr lang="de-DE" sz="1200" dirty="0" err="1">
                <a:latin typeface="American Typewriter"/>
                <a:cs typeface="American Typewriter"/>
              </a:rPr>
              <a:t>changes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laws</a:t>
            </a:r>
            <a:r>
              <a:rPr lang="de-DE" sz="1200" dirty="0">
                <a:latin typeface="American Typewriter"/>
                <a:cs typeface="American Typewriter"/>
              </a:rPr>
              <a:t> </a:t>
            </a:r>
            <a:r>
              <a:rPr lang="de-DE" sz="1200" dirty="0" err="1">
                <a:latin typeface="American Typewriter"/>
                <a:cs typeface="American Typewriter"/>
              </a:rPr>
              <a:t>regulating</a:t>
            </a:r>
            <a:r>
              <a:rPr lang="de-DE" sz="1200" dirty="0">
                <a:latin typeface="American Typewriter"/>
                <a:cs typeface="American Typewriter"/>
              </a:rPr>
              <a:t> environmental </a:t>
            </a:r>
            <a:r>
              <a:rPr lang="de-DE" sz="1200" dirty="0" err="1">
                <a:latin typeface="American Typewriter"/>
                <a:cs typeface="American Typewriter"/>
              </a:rPr>
              <a:t>protection</a:t>
            </a:r>
            <a:r>
              <a:rPr lang="de-DE" sz="1200" dirty="0">
                <a:latin typeface="American Typewriter"/>
                <a:cs typeface="American Typewriter"/>
              </a:rPr>
              <a:t> in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forestry</a:t>
            </a:r>
            <a:r>
              <a:rPr lang="de-DE" sz="1200" dirty="0">
                <a:latin typeface="American Typewriter"/>
                <a:cs typeface="American Typewriter"/>
              </a:rPr>
              <a:t> </a:t>
            </a:r>
            <a:r>
              <a:rPr lang="de-DE" sz="1200" dirty="0" err="1">
                <a:latin typeface="American Typewriter"/>
                <a:cs typeface="American Typewriter"/>
              </a:rPr>
              <a:t>industry</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The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a:t>
            </a:r>
            <a:r>
              <a:rPr lang="de-DE" sz="1200" dirty="0">
                <a:latin typeface="American Typewriter"/>
                <a:cs typeface="American Typewriter"/>
              </a:rPr>
              <a:t> </a:t>
            </a:r>
            <a:r>
              <a:rPr lang="de-DE" sz="1200" dirty="0" err="1">
                <a:latin typeface="American Typewriter"/>
                <a:cs typeface="American Typewriter"/>
              </a:rPr>
              <a:t>secretly</a:t>
            </a:r>
            <a:r>
              <a:rPr lang="de-DE" sz="1200" dirty="0">
                <a:latin typeface="American Typewriter"/>
                <a:cs typeface="American Typewriter"/>
              </a:rPr>
              <a:t> </a:t>
            </a:r>
            <a:r>
              <a:rPr lang="de-DE" sz="1200" dirty="0" err="1">
                <a:latin typeface="American Typewriter"/>
                <a:cs typeface="American Typewriter"/>
              </a:rPr>
              <a:t>discards</a:t>
            </a:r>
            <a:r>
              <a:rPr lang="de-DE" sz="1200" dirty="0">
                <a:latin typeface="American Typewriter"/>
                <a:cs typeface="American Typewriter"/>
              </a:rPr>
              <a:t> </a:t>
            </a:r>
            <a:r>
              <a:rPr lang="de-DE" sz="1200" dirty="0" err="1">
                <a:latin typeface="American Typewriter"/>
                <a:cs typeface="American Typewriter"/>
              </a:rPr>
              <a:t>those</a:t>
            </a:r>
            <a:r>
              <a:rPr lang="de-DE" sz="1200" dirty="0">
                <a:latin typeface="American Typewriter"/>
                <a:cs typeface="American Typewriter"/>
              </a:rPr>
              <a:t> </a:t>
            </a:r>
            <a:r>
              <a:rPr lang="de-DE" sz="1200" dirty="0" err="1">
                <a:latin typeface="American Typewriter"/>
                <a:cs typeface="American Typewriter"/>
              </a:rPr>
              <a:t>survey</a:t>
            </a:r>
            <a:r>
              <a:rPr lang="de-DE" sz="1200" dirty="0">
                <a:latin typeface="American Typewriter"/>
                <a:cs typeface="American Typewriter"/>
              </a:rPr>
              <a:t> </a:t>
            </a:r>
            <a:r>
              <a:rPr lang="de-DE" sz="1200" dirty="0" err="1">
                <a:latin typeface="American Typewriter"/>
                <a:cs typeface="American Typewriter"/>
              </a:rPr>
              <a:t>responses</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are</a:t>
            </a:r>
            <a:r>
              <a:rPr lang="de-DE" sz="1200" dirty="0">
                <a:latin typeface="American Typewriter"/>
                <a:cs typeface="American Typewriter"/>
              </a:rPr>
              <a:t> in </a:t>
            </a:r>
            <a:r>
              <a:rPr lang="de-DE" sz="1200" dirty="0" err="1">
                <a:latin typeface="American Typewriter"/>
                <a:cs typeface="American Typewriter"/>
              </a:rPr>
              <a:t>conflict</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her / </a:t>
            </a:r>
            <a:r>
              <a:rPr lang="de-DE" sz="1200" dirty="0" err="1">
                <a:latin typeface="American Typewriter"/>
                <a:cs typeface="American Typewriter"/>
              </a:rPr>
              <a:t>his</a:t>
            </a:r>
            <a:r>
              <a:rPr lang="de-DE" sz="1200" dirty="0">
                <a:latin typeface="American Typewriter"/>
                <a:cs typeface="American Typewriter"/>
              </a:rPr>
              <a:t> well-</a:t>
            </a:r>
            <a:r>
              <a:rPr lang="de-DE" sz="1200" dirty="0" err="1">
                <a:latin typeface="American Typewriter"/>
                <a:cs typeface="American Typewriter"/>
              </a:rPr>
              <a:t>considered</a:t>
            </a:r>
            <a:r>
              <a:rPr lang="de-DE" sz="1200" dirty="0">
                <a:latin typeface="American Typewriter"/>
                <a:cs typeface="American Typewriter"/>
              </a:rPr>
              <a:t> personal </a:t>
            </a:r>
            <a:r>
              <a:rPr lang="de-DE" sz="1200" dirty="0" err="1">
                <a:latin typeface="American Typewriter"/>
                <a:cs typeface="American Typewriter"/>
              </a:rPr>
              <a:t>beliefs</a:t>
            </a:r>
            <a:r>
              <a:rPr lang="de-DE" sz="1200" dirty="0">
                <a:latin typeface="American Typewriter"/>
                <a:cs typeface="American Typewriter"/>
              </a:rPr>
              <a:t> </a:t>
            </a:r>
            <a:r>
              <a:rPr lang="de-DE" sz="1200" dirty="0" err="1">
                <a:latin typeface="American Typewriter"/>
                <a:cs typeface="American Typewriter"/>
              </a:rPr>
              <a:t>about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need</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stronger</a:t>
            </a:r>
            <a:r>
              <a:rPr lang="de-DE" sz="1200" dirty="0">
                <a:latin typeface="American Typewriter"/>
                <a:cs typeface="American Typewriter"/>
              </a:rPr>
              <a:t> </a:t>
            </a:r>
            <a:r>
              <a:rPr lang="de-DE" sz="1200" dirty="0" err="1">
                <a:latin typeface="American Typewriter"/>
                <a:cs typeface="American Typewriter"/>
              </a:rPr>
              <a:t>government</a:t>
            </a:r>
            <a:r>
              <a:rPr lang="de-DE" sz="1200" dirty="0">
                <a:latin typeface="American Typewriter"/>
                <a:cs typeface="American Typewriter"/>
              </a:rPr>
              <a:t> </a:t>
            </a:r>
            <a:r>
              <a:rPr lang="de-DE" sz="1200" dirty="0" err="1">
                <a:latin typeface="American Typewriter"/>
                <a:cs typeface="American Typewriter"/>
              </a:rPr>
              <a:t>protection</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environment</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forests</a:t>
            </a:r>
            <a:r>
              <a:rPr lang="de-DE" sz="1200" dirty="0">
                <a:latin typeface="American Typewriter"/>
                <a:cs typeface="American Typewriter"/>
              </a:rPr>
              <a:t> in </a:t>
            </a:r>
            <a:r>
              <a:rPr lang="de-DE" sz="1200" dirty="0" err="1">
                <a:latin typeface="American Typewriter"/>
                <a:cs typeface="American Typewriter"/>
              </a:rPr>
              <a:t>particular</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The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servant</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 well-</a:t>
            </a:r>
            <a:r>
              <a:rPr lang="de-DE" sz="1200" dirty="0" err="1">
                <a:latin typeface="American Typewriter"/>
                <a:cs typeface="American Typewriter"/>
              </a:rPr>
              <a:t>qualified</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experienced</a:t>
            </a:r>
            <a:r>
              <a:rPr lang="de-DE" sz="1200" dirty="0">
                <a:latin typeface="American Typewriter"/>
                <a:cs typeface="American Typewriter"/>
              </a:rPr>
              <a:t> </a:t>
            </a:r>
            <a:r>
              <a:rPr lang="de-DE" sz="1200" dirty="0" err="1">
                <a:latin typeface="American Typewriter"/>
                <a:cs typeface="American Typewriter"/>
              </a:rPr>
              <a:t>forestry</a:t>
            </a:r>
            <a:r>
              <a:rPr lang="de-DE" sz="1200" dirty="0">
                <a:latin typeface="American Typewriter"/>
                <a:cs typeface="American Typewriter"/>
              </a:rPr>
              <a:t> </a:t>
            </a:r>
            <a:r>
              <a:rPr lang="de-DE" sz="1200" dirty="0" err="1">
                <a:latin typeface="American Typewriter"/>
                <a:cs typeface="American Typewriter"/>
              </a:rPr>
              <a:t>scientist</a:t>
            </a:r>
            <a:r>
              <a:rPr lang="de-DE" sz="1200" dirty="0">
                <a:latin typeface="American Typewriter"/>
                <a:cs typeface="American Typewriter"/>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1: Is the public servant acting wrongly in this example?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merican Typewriter"/>
                <a:cs typeface="American Typewriter"/>
              </a:rPr>
              <a:t>A: Yes. This is an actual conflict of interest.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2: What is wrong with putting forward your own views, as long as you have a clear conscience that you are right?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merican Typewriter"/>
                <a:cs typeface="American Typewriter"/>
              </a:rPr>
              <a:t>A: The public servant is “putting forward her / his views” in this example: S/he is secretly distorting the survey by destroying government information to advance a personal objective.</a:t>
            </a:r>
          </a:p>
          <a:p>
            <a:pPr marL="171450" indent="-171450">
              <a:buFont typeface="Arial" panose="020B0604020202020204" pitchFamily="34" charset="0"/>
              <a:buChar char="•"/>
            </a:pPr>
            <a:r>
              <a:rPr lang="en-US" sz="1200" dirty="0">
                <a:latin typeface="American Typewriter"/>
                <a:cs typeface="American Typewriter"/>
              </a:rPr>
              <a:t>This is in a strict sense, corrupt conduct – i.e. acting dishonestly, or in breach of trust, as a public servant and gaining an advantage for a private interest in so doing. </a:t>
            </a:r>
          </a:p>
          <a:p>
            <a:pPr marL="171450" indent="-171450">
              <a:buFont typeface="Arial" panose="020B0604020202020204" pitchFamily="34" charset="0"/>
              <a:buChar char="•"/>
            </a:pPr>
            <a:r>
              <a:rPr lang="en-US" sz="1200" dirty="0">
                <a:latin typeface="American Typewriter"/>
                <a:cs typeface="American Typewriter"/>
              </a:rPr>
              <a:t>The fact that protecting forests generally might be argued to be “in the public interest” does not remove the conflict of interest in this case. </a:t>
            </a:r>
          </a:p>
          <a:p>
            <a:endParaRPr lang="en-US" sz="1200"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Case </a:t>
            </a:r>
            <a:r>
              <a:rPr lang="de-DE" b="1" dirty="0" err="1"/>
              <a:t>study</a:t>
            </a:r>
            <a:r>
              <a:rPr lang="de-DE" b="1" dirty="0"/>
              <a:t> 7: The </a:t>
            </a:r>
            <a:r>
              <a:rPr lang="de-DE" b="1" dirty="0" err="1"/>
              <a:t>road</a:t>
            </a:r>
            <a:r>
              <a:rPr lang="de-DE" b="1" dirty="0"/>
              <a:t>:</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The </a:t>
            </a:r>
            <a:r>
              <a:rPr lang="de-DE" sz="1200" b="1" kern="1200" dirty="0" err="1">
                <a:solidFill>
                  <a:schemeClr val="tx1"/>
                </a:solidFill>
                <a:effectLst/>
                <a:latin typeface="+mn-lt"/>
                <a:ea typeface="+mn-ea"/>
                <a:cs typeface="+mn-cs"/>
              </a:rPr>
              <a:t>case</a:t>
            </a:r>
            <a:r>
              <a:rPr lang="de-DE" sz="1200" b="1"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dirty="0">
                <a:latin typeface="American Typewriter"/>
                <a:cs typeface="American Typewriter"/>
              </a:rPr>
              <a:t>An </a:t>
            </a:r>
            <a:r>
              <a:rPr lang="de-DE" sz="1200" dirty="0" err="1">
                <a:latin typeface="American Typewriter"/>
                <a:cs typeface="American Typewriter"/>
              </a:rPr>
              <a:t>elected</a:t>
            </a:r>
            <a:r>
              <a:rPr lang="de-DE" sz="1200" dirty="0">
                <a:latin typeface="American Typewriter"/>
                <a:cs typeface="American Typewriter"/>
              </a:rPr>
              <a:t> </a:t>
            </a:r>
            <a:r>
              <a:rPr lang="de-DE" sz="1200" dirty="0" err="1">
                <a:latin typeface="American Typewriter"/>
                <a:cs typeface="American Typewriter"/>
              </a:rPr>
              <a:t>Councillor</a:t>
            </a:r>
            <a:r>
              <a:rPr lang="de-DE" sz="1200" dirty="0">
                <a:latin typeface="American Typewriter"/>
                <a:cs typeface="American Typewriter"/>
              </a:rPr>
              <a:t> in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municipal</a:t>
            </a:r>
            <a:r>
              <a:rPr lang="de-DE" sz="1200" dirty="0">
                <a:latin typeface="American Typewriter"/>
                <a:cs typeface="American Typewriter"/>
              </a:rPr>
              <a:t> </a:t>
            </a:r>
            <a:r>
              <a:rPr lang="de-DE" sz="1200" dirty="0" err="1">
                <a:latin typeface="American Typewriter"/>
                <a:cs typeface="American Typewriter"/>
              </a:rPr>
              <a:t>council</a:t>
            </a:r>
            <a:r>
              <a:rPr lang="de-DE" sz="1200" dirty="0">
                <a:latin typeface="American Typewriter"/>
                <a:cs typeface="American Typewriter"/>
              </a:rPr>
              <a:t> in a </a:t>
            </a:r>
            <a:r>
              <a:rPr lang="de-DE" sz="1200" dirty="0" err="1">
                <a:latin typeface="American Typewriter"/>
                <a:cs typeface="American Typewriter"/>
              </a:rPr>
              <a:t>small</a:t>
            </a:r>
            <a:r>
              <a:rPr lang="de-DE" sz="1200" dirty="0">
                <a:latin typeface="American Typewriter"/>
                <a:cs typeface="American Typewriter"/>
              </a:rPr>
              <a:t> </a:t>
            </a:r>
            <a:r>
              <a:rPr lang="de-DE" sz="1200" dirty="0" err="1">
                <a:latin typeface="American Typewriter"/>
                <a:cs typeface="American Typewriter"/>
              </a:rPr>
              <a:t>community</a:t>
            </a:r>
            <a:r>
              <a:rPr lang="de-DE" sz="1200" dirty="0">
                <a:latin typeface="American Typewriter"/>
                <a:cs typeface="American Typewriter"/>
              </a:rPr>
              <a:t>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voted</a:t>
            </a:r>
            <a:r>
              <a:rPr lang="de-DE" sz="1200" dirty="0">
                <a:latin typeface="American Typewriter"/>
                <a:cs typeface="American Typewriter"/>
              </a:rPr>
              <a:t> in </a:t>
            </a:r>
            <a:r>
              <a:rPr lang="de-DE" sz="1200" dirty="0" err="1">
                <a:latin typeface="American Typewriter"/>
                <a:cs typeface="American Typewriter"/>
              </a:rPr>
              <a:t>favor</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 </a:t>
            </a:r>
            <a:r>
              <a:rPr lang="de-DE" sz="1200" dirty="0" err="1">
                <a:latin typeface="American Typewriter"/>
                <a:cs typeface="American Typewriter"/>
              </a:rPr>
              <a:t>new</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controversial</a:t>
            </a:r>
            <a:r>
              <a:rPr lang="de-DE" sz="1200" dirty="0">
                <a:latin typeface="American Typewriter"/>
                <a:cs typeface="American Typewriter"/>
              </a:rPr>
              <a:t>, </a:t>
            </a:r>
            <a:r>
              <a:rPr lang="de-DE" sz="1200" dirty="0" err="1">
                <a:latin typeface="American Typewriter"/>
                <a:cs typeface="American Typewriter"/>
              </a:rPr>
              <a:t>road</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be</a:t>
            </a:r>
            <a:r>
              <a:rPr lang="de-DE" sz="1200" dirty="0">
                <a:latin typeface="American Typewriter"/>
                <a:cs typeface="American Typewriter"/>
              </a:rPr>
              <a:t> </a:t>
            </a:r>
            <a:r>
              <a:rPr lang="de-DE" sz="1200" dirty="0" err="1">
                <a:latin typeface="American Typewriter"/>
                <a:cs typeface="American Typewriter"/>
              </a:rPr>
              <a:t>built</a:t>
            </a:r>
            <a:r>
              <a:rPr lang="de-DE" sz="1200" dirty="0">
                <a:latin typeface="American Typewriter"/>
                <a:cs typeface="American Typewriter"/>
              </a:rPr>
              <a:t> </a:t>
            </a:r>
            <a:r>
              <a:rPr lang="de-DE" sz="1200" dirty="0" err="1">
                <a:latin typeface="American Typewriter"/>
                <a:cs typeface="American Typewriter"/>
              </a:rPr>
              <a:t>through</a:t>
            </a:r>
            <a:r>
              <a:rPr lang="de-DE" sz="1200" dirty="0">
                <a:latin typeface="American Typewriter"/>
                <a:cs typeface="American Typewriter"/>
              </a:rPr>
              <a:t> an </a:t>
            </a:r>
            <a:r>
              <a:rPr lang="de-DE" sz="1200" dirty="0" err="1">
                <a:latin typeface="American Typewriter"/>
                <a:cs typeface="American Typewriter"/>
              </a:rPr>
              <a:t>old</a:t>
            </a:r>
            <a:r>
              <a:rPr lang="de-DE" sz="1200" dirty="0">
                <a:latin typeface="American Typewriter"/>
                <a:cs typeface="American Typewriter"/>
              </a:rPr>
              <a:t> </a:t>
            </a:r>
            <a:r>
              <a:rPr lang="de-DE" sz="1200" dirty="0" err="1">
                <a:latin typeface="American Typewriter"/>
                <a:cs typeface="American Typewriter"/>
              </a:rPr>
              <a:t>forest</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was a </a:t>
            </a:r>
            <a:r>
              <a:rPr lang="de-DE" sz="1200" dirty="0" err="1">
                <a:latin typeface="American Typewriter"/>
                <a:cs typeface="American Typewriter"/>
              </a:rPr>
              <a:t>popular</a:t>
            </a:r>
            <a:r>
              <a:rPr lang="de-DE" sz="1200" dirty="0">
                <a:latin typeface="American Typewriter"/>
                <a:cs typeface="American Typewriter"/>
              </a:rPr>
              <a:t> </a:t>
            </a:r>
            <a:r>
              <a:rPr lang="de-DE" sz="1200" dirty="0" err="1">
                <a:latin typeface="American Typewriter"/>
                <a:cs typeface="American Typewriter"/>
              </a:rPr>
              <a:t>place</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wilderness</a:t>
            </a:r>
            <a:r>
              <a:rPr lang="de-DE" sz="1200" dirty="0">
                <a:latin typeface="American Typewriter"/>
                <a:cs typeface="American Typewriter"/>
              </a:rPr>
              <a:t> </a:t>
            </a:r>
            <a:r>
              <a:rPr lang="de-DE" sz="1200" dirty="0" err="1">
                <a:latin typeface="American Typewriter"/>
                <a:cs typeface="American Typewriter"/>
              </a:rPr>
              <a:t>tourism</a:t>
            </a:r>
            <a:r>
              <a:rPr lang="de-DE" sz="1200" dirty="0">
                <a:latin typeface="American Typewriter"/>
                <a:cs typeface="American Typewriter"/>
              </a:rPr>
              <a:t>. The </a:t>
            </a:r>
            <a:r>
              <a:rPr lang="de-DE" sz="1200" dirty="0" err="1">
                <a:latin typeface="American Typewriter"/>
                <a:cs typeface="American Typewriter"/>
              </a:rPr>
              <a:t>road</a:t>
            </a:r>
            <a:r>
              <a:rPr lang="de-DE" sz="1200" dirty="0">
                <a:latin typeface="American Typewriter"/>
                <a:cs typeface="American Typewriter"/>
              </a:rPr>
              <a:t> will </a:t>
            </a:r>
            <a:r>
              <a:rPr lang="de-DE" sz="1200" dirty="0" err="1">
                <a:latin typeface="American Typewriter"/>
                <a:cs typeface="American Typewriter"/>
              </a:rPr>
              <a:t>benefit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Councillor’s</a:t>
            </a:r>
            <a:r>
              <a:rPr lang="de-DE" sz="1200" dirty="0">
                <a:latin typeface="American Typewriter"/>
                <a:cs typeface="American Typewriter"/>
              </a:rPr>
              <a:t> </a:t>
            </a:r>
            <a:r>
              <a:rPr lang="de-DE" sz="1200" dirty="0" err="1">
                <a:latin typeface="American Typewriter"/>
                <a:cs typeface="American Typewriter"/>
              </a:rPr>
              <a:t>brother</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giving</a:t>
            </a:r>
            <a:r>
              <a:rPr lang="de-DE" sz="1200" dirty="0">
                <a:latin typeface="American Typewriter"/>
                <a:cs typeface="American Typewriter"/>
              </a:rPr>
              <a:t> </a:t>
            </a:r>
            <a:r>
              <a:rPr lang="de-DE" sz="1200" dirty="0" err="1">
                <a:latin typeface="American Typewriter"/>
                <a:cs typeface="American Typewriter"/>
              </a:rPr>
              <a:t>better</a:t>
            </a:r>
            <a:r>
              <a:rPr lang="de-DE" sz="1200" dirty="0">
                <a:latin typeface="American Typewriter"/>
                <a:cs typeface="American Typewriter"/>
              </a:rPr>
              <a:t> </a:t>
            </a:r>
            <a:r>
              <a:rPr lang="de-DE" sz="1200" dirty="0" err="1">
                <a:latin typeface="American Typewriter"/>
                <a:cs typeface="American Typewriter"/>
              </a:rPr>
              <a:t>access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farm</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It</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alleged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opponents</a:t>
            </a:r>
            <a:r>
              <a:rPr lang="de-DE" sz="1200" dirty="0">
                <a:latin typeface="American Typewriter"/>
                <a:cs typeface="American Typewriter"/>
              </a:rPr>
              <a:t> </a:t>
            </a:r>
            <a:r>
              <a:rPr lang="de-DE" sz="1200" dirty="0" err="1">
                <a:latin typeface="American Typewriter"/>
                <a:cs typeface="American Typewriter"/>
              </a:rPr>
              <a:t>that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road</a:t>
            </a:r>
            <a:r>
              <a:rPr lang="de-DE" sz="1200" dirty="0">
                <a:latin typeface="American Typewriter"/>
                <a:cs typeface="American Typewriter"/>
              </a:rPr>
              <a:t> will </a:t>
            </a:r>
            <a:r>
              <a:rPr lang="de-DE" sz="1200" dirty="0" err="1">
                <a:latin typeface="American Typewriter"/>
                <a:cs typeface="American Typewriter"/>
              </a:rPr>
              <a:t>drive</a:t>
            </a:r>
            <a:r>
              <a:rPr lang="de-DE" sz="1200" dirty="0">
                <a:latin typeface="American Typewriter"/>
                <a:cs typeface="American Typewriter"/>
              </a:rPr>
              <a:t> </a:t>
            </a:r>
            <a:r>
              <a:rPr lang="de-DE" sz="1200" dirty="0" err="1">
                <a:latin typeface="American Typewriter"/>
                <a:cs typeface="American Typewriter"/>
              </a:rPr>
              <a:t>away</a:t>
            </a:r>
            <a:r>
              <a:rPr lang="de-DE" sz="1200" dirty="0">
                <a:latin typeface="American Typewriter"/>
                <a:cs typeface="American Typewriter"/>
              </a:rPr>
              <a:t> </a:t>
            </a:r>
            <a:r>
              <a:rPr lang="de-DE" sz="1200" dirty="0" err="1">
                <a:latin typeface="American Typewriter"/>
                <a:cs typeface="American Typewriter"/>
              </a:rPr>
              <a:t>hikers</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reducing</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remoteness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area</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increasing</a:t>
            </a:r>
            <a:r>
              <a:rPr lang="de-DE" sz="1200" dirty="0">
                <a:latin typeface="American Typewriter"/>
                <a:cs typeface="American Typewriter"/>
              </a:rPr>
              <a:t> </a:t>
            </a:r>
            <a:r>
              <a:rPr lang="de-DE" sz="1200" dirty="0" err="1">
                <a:latin typeface="American Typewriter"/>
                <a:cs typeface="American Typewriter"/>
              </a:rPr>
              <a:t>pollution</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local</a:t>
            </a:r>
            <a:r>
              <a:rPr lang="de-DE" sz="1200" dirty="0">
                <a:latin typeface="American Typewriter"/>
                <a:cs typeface="American Typewriter"/>
              </a:rPr>
              <a:t> </a:t>
            </a:r>
            <a:r>
              <a:rPr lang="de-DE" sz="1200" dirty="0" err="1">
                <a:latin typeface="American Typewriter"/>
                <a:cs typeface="American Typewriter"/>
              </a:rPr>
              <a:t>streams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rivers</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Opponents</a:t>
            </a:r>
            <a:r>
              <a:rPr lang="de-DE" sz="1200" dirty="0">
                <a:latin typeface="American Typewriter"/>
                <a:cs typeface="American Typewriter"/>
              </a:rPr>
              <a:t> </a:t>
            </a:r>
            <a:r>
              <a:rPr lang="de-DE" sz="1200" dirty="0" err="1">
                <a:latin typeface="American Typewriter"/>
                <a:cs typeface="American Typewriter"/>
              </a:rPr>
              <a:t>have</a:t>
            </a:r>
            <a:r>
              <a:rPr lang="de-DE" sz="1200" dirty="0">
                <a:latin typeface="American Typewriter"/>
                <a:cs typeface="American Typewriter"/>
              </a:rPr>
              <a:t> </a:t>
            </a:r>
            <a:r>
              <a:rPr lang="de-DE" sz="1200" dirty="0" err="1">
                <a:latin typeface="American Typewriter"/>
                <a:cs typeface="American Typewriter"/>
              </a:rPr>
              <a:t>claimed</a:t>
            </a:r>
            <a:r>
              <a:rPr lang="de-DE" sz="1200" dirty="0">
                <a:latin typeface="American Typewriter"/>
                <a:cs typeface="American Typewriter"/>
              </a:rPr>
              <a:t> </a:t>
            </a:r>
            <a:r>
              <a:rPr lang="de-DE" sz="1200" dirty="0" err="1">
                <a:latin typeface="American Typewriter"/>
                <a:cs typeface="American Typewriter"/>
              </a:rPr>
              <a:t>that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Councillor</a:t>
            </a:r>
            <a:r>
              <a:rPr lang="de-DE" sz="1200" dirty="0">
                <a:latin typeface="American Typewriter"/>
                <a:cs typeface="American Typewriter"/>
              </a:rPr>
              <a:t> </a:t>
            </a:r>
            <a:r>
              <a:rPr lang="de-DE" sz="1200" dirty="0" err="1">
                <a:latin typeface="American Typewriter"/>
                <a:cs typeface="American Typewriter"/>
              </a:rPr>
              <a:t>had</a:t>
            </a:r>
            <a:r>
              <a:rPr lang="de-DE" sz="1200" dirty="0">
                <a:latin typeface="American Typewriter"/>
                <a:cs typeface="American Typewriter"/>
              </a:rPr>
              <a:t> a </a:t>
            </a:r>
            <a:r>
              <a:rPr lang="de-DE" sz="1200" dirty="0" err="1">
                <a:latin typeface="American Typewriter"/>
                <a:cs typeface="American Typewriter"/>
              </a:rPr>
              <a:t>conflict</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interest</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should</a:t>
            </a:r>
            <a:r>
              <a:rPr lang="de-DE" sz="1200" dirty="0">
                <a:latin typeface="American Typewriter"/>
                <a:cs typeface="American Typewriter"/>
              </a:rPr>
              <a:t> </a:t>
            </a:r>
            <a:r>
              <a:rPr lang="de-DE" sz="1200" dirty="0" err="1">
                <a:latin typeface="American Typewriter"/>
                <a:cs typeface="American Typewriter"/>
              </a:rPr>
              <a:t>have</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declared</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it</a:t>
            </a:r>
            <a:r>
              <a:rPr lang="de-DE" sz="1200" dirty="0">
                <a:latin typeface="American Typewriter"/>
                <a:cs typeface="American Typewriter"/>
              </a:rPr>
              <a:t> was a </a:t>
            </a:r>
            <a:r>
              <a:rPr lang="de-DE" sz="1200" dirty="0" err="1">
                <a:latin typeface="American Typewriter"/>
                <a:cs typeface="American Typewriter"/>
              </a:rPr>
              <a:t>breach</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Council’s</a:t>
            </a:r>
            <a:r>
              <a:rPr lang="de-DE" sz="1200" dirty="0">
                <a:latin typeface="American Typewriter"/>
                <a:cs typeface="American Typewriter"/>
              </a:rPr>
              <a:t> </a:t>
            </a:r>
            <a:r>
              <a:rPr lang="de-DE" sz="1200" dirty="0" err="1">
                <a:latin typeface="American Typewriter"/>
                <a:cs typeface="American Typewriter"/>
              </a:rPr>
              <a:t>new</a:t>
            </a:r>
            <a:r>
              <a:rPr lang="de-DE" sz="1200" dirty="0">
                <a:latin typeface="American Typewriter"/>
                <a:cs typeface="American Typewriter"/>
              </a:rPr>
              <a:t> </a:t>
            </a:r>
            <a:r>
              <a:rPr lang="de-DE" sz="1200" dirty="0" err="1">
                <a:latin typeface="American Typewriter"/>
                <a:cs typeface="American Typewriter"/>
              </a:rPr>
              <a:t>code</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ethics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vote</a:t>
            </a:r>
            <a:r>
              <a:rPr lang="de-DE" sz="1200" dirty="0">
                <a:latin typeface="American Typewriter"/>
                <a:cs typeface="American Typewriter"/>
              </a:rPr>
              <a:t> on a Council matter in a </a:t>
            </a:r>
            <a:r>
              <a:rPr lang="de-DE" sz="1200" dirty="0" err="1">
                <a:latin typeface="American Typewriter"/>
                <a:cs typeface="American Typewriter"/>
              </a:rPr>
              <a:t>way</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secretly</a:t>
            </a:r>
            <a:r>
              <a:rPr lang="de-DE" sz="1200" dirty="0">
                <a:latin typeface="American Typewriter"/>
                <a:cs typeface="American Typewriter"/>
              </a:rPr>
              <a:t> </a:t>
            </a:r>
            <a:r>
              <a:rPr lang="de-DE" sz="1200" dirty="0" err="1">
                <a:latin typeface="American Typewriter"/>
                <a:cs typeface="American Typewriter"/>
              </a:rPr>
              <a:t>benefited</a:t>
            </a:r>
            <a:r>
              <a:rPr lang="de-DE" sz="1200" dirty="0">
                <a:latin typeface="American Typewriter"/>
                <a:cs typeface="American Typewriter"/>
              </a:rPr>
              <a:t> a relative.</a:t>
            </a:r>
          </a:p>
          <a:p>
            <a:pPr marL="171450" indent="-171450">
              <a:buFont typeface="Arial" panose="020B0604020202020204" pitchFamily="34" charset="0"/>
              <a:buChar char="•"/>
            </a:pPr>
            <a:r>
              <a:rPr lang="de-DE" sz="1200" dirty="0">
                <a:latin typeface="American Typewriter"/>
                <a:cs typeface="American Typewriter"/>
              </a:rPr>
              <a:t>In </a:t>
            </a:r>
            <a:r>
              <a:rPr lang="de-DE" sz="1200" dirty="0" err="1">
                <a:latin typeface="American Typewriter"/>
                <a:cs typeface="American Typewriter"/>
              </a:rPr>
              <a:t>response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Councillor</a:t>
            </a:r>
            <a:r>
              <a:rPr lang="de-DE" sz="1200" dirty="0">
                <a:latin typeface="American Typewriter"/>
                <a:cs typeface="American Typewriter"/>
              </a:rPr>
              <a:t> </a:t>
            </a:r>
            <a:r>
              <a:rPr lang="de-DE" sz="1200" dirty="0" err="1">
                <a:latin typeface="American Typewriter"/>
                <a:cs typeface="American Typewriter"/>
              </a:rPr>
              <a:t>used</a:t>
            </a:r>
            <a:r>
              <a:rPr lang="de-DE" sz="1200" dirty="0">
                <a:latin typeface="American Typewriter"/>
                <a:cs typeface="American Typewriter"/>
              </a:rPr>
              <a:t> </a:t>
            </a:r>
            <a:r>
              <a:rPr lang="de-DE" sz="1200" dirty="0" err="1">
                <a:latin typeface="American Typewriter"/>
                <a:cs typeface="American Typewriter"/>
              </a:rPr>
              <a:t>his</a:t>
            </a:r>
            <a:r>
              <a:rPr lang="de-DE" sz="1200" dirty="0">
                <a:latin typeface="American Typewriter"/>
                <a:cs typeface="American Typewriter"/>
              </a:rPr>
              <a:t> </a:t>
            </a:r>
            <a:r>
              <a:rPr lang="de-DE" sz="1200" dirty="0" err="1">
                <a:latin typeface="American Typewriter"/>
                <a:cs typeface="American Typewriter"/>
              </a:rPr>
              <a:t>influence</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t>
            </a:r>
            <a:r>
              <a:rPr lang="de-DE" sz="1200" dirty="0" err="1">
                <a:latin typeface="American Typewriter"/>
                <a:cs typeface="American Typewriter"/>
              </a:rPr>
              <a:t>local</a:t>
            </a:r>
            <a:r>
              <a:rPr lang="de-DE" sz="1200" dirty="0">
                <a:latin typeface="American Typewriter"/>
                <a:cs typeface="American Typewriter"/>
              </a:rPr>
              <a:t> </a:t>
            </a:r>
            <a:r>
              <a:rPr lang="de-DE" sz="1200" dirty="0" err="1">
                <a:latin typeface="American Typewriter"/>
                <a:cs typeface="American Typewriter"/>
              </a:rPr>
              <a:t>newspapers</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conduct</a:t>
            </a:r>
            <a:r>
              <a:rPr lang="de-DE" sz="1200" dirty="0">
                <a:latin typeface="American Typewriter"/>
                <a:cs typeface="American Typewriter"/>
              </a:rPr>
              <a:t> a </a:t>
            </a:r>
            <a:r>
              <a:rPr lang="de-DE" sz="1200" dirty="0" err="1">
                <a:latin typeface="American Typewriter"/>
                <a:cs typeface="American Typewriter"/>
              </a:rPr>
              <a:t>campaign</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damage</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reputations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those</a:t>
            </a:r>
            <a:r>
              <a:rPr lang="de-DE" sz="1200" dirty="0">
                <a:latin typeface="American Typewriter"/>
                <a:cs typeface="American Typewriter"/>
              </a:rPr>
              <a:t> </a:t>
            </a:r>
            <a:r>
              <a:rPr lang="de-DE" sz="1200" dirty="0" err="1">
                <a:latin typeface="American Typewriter"/>
                <a:cs typeface="American Typewriter"/>
              </a:rPr>
              <a:t>people</a:t>
            </a:r>
            <a:r>
              <a:rPr lang="de-DE" sz="1200" dirty="0">
                <a:latin typeface="American Typewriter"/>
                <a:cs typeface="American Typewriter"/>
              </a:rPr>
              <a:t> </a:t>
            </a:r>
            <a:r>
              <a:rPr lang="de-DE" sz="1200" dirty="0" err="1">
                <a:latin typeface="American Typewriter"/>
                <a:cs typeface="American Typewriter"/>
              </a:rPr>
              <a:t>who</a:t>
            </a:r>
            <a:r>
              <a:rPr lang="de-DE" sz="1200" dirty="0">
                <a:latin typeface="American Typewriter"/>
                <a:cs typeface="American Typewriter"/>
              </a:rPr>
              <a:t> </a:t>
            </a:r>
            <a:r>
              <a:rPr lang="de-DE" sz="1200" dirty="0" err="1">
                <a:latin typeface="American Typewriter"/>
                <a:cs typeface="American Typewriter"/>
              </a:rPr>
              <a:t>have</a:t>
            </a:r>
            <a:r>
              <a:rPr lang="de-DE" sz="1200" dirty="0">
                <a:latin typeface="American Typewriter"/>
                <a:cs typeface="American Typewriter"/>
              </a:rPr>
              <a:t> </a:t>
            </a:r>
            <a:r>
              <a:rPr lang="de-DE" sz="1200" dirty="0" err="1">
                <a:latin typeface="American Typewriter"/>
                <a:cs typeface="American Typewriter"/>
              </a:rPr>
              <a:t>complained</a:t>
            </a:r>
            <a:r>
              <a:rPr lang="de-DE" sz="1200" dirty="0">
                <a:latin typeface="American Typewriter"/>
                <a:cs typeface="American Typewriter"/>
              </a:rPr>
              <a:t> </a:t>
            </a:r>
            <a:r>
              <a:rPr lang="de-DE" sz="1200" dirty="0" err="1">
                <a:latin typeface="American Typewriter"/>
                <a:cs typeface="American Typewriter"/>
              </a:rPr>
              <a:t>about</a:t>
            </a:r>
            <a:r>
              <a:rPr lang="de-DE" sz="1200" dirty="0">
                <a:latin typeface="American Typewriter"/>
                <a:cs typeface="American Typewriter"/>
              </a:rPr>
              <a:t> </a:t>
            </a:r>
            <a:r>
              <a:rPr lang="de-DE" sz="1200" dirty="0" err="1">
                <a:latin typeface="American Typewriter"/>
                <a:cs typeface="American Typewriter"/>
              </a:rPr>
              <a:t>him</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When</a:t>
            </a:r>
            <a:r>
              <a:rPr lang="de-DE" sz="1200" dirty="0">
                <a:latin typeface="American Typewriter"/>
                <a:cs typeface="American Typewriter"/>
              </a:rPr>
              <a:t> </a:t>
            </a:r>
            <a:r>
              <a:rPr lang="de-DE" sz="1200" dirty="0" err="1">
                <a:latin typeface="American Typewriter"/>
                <a:cs typeface="American Typewriter"/>
              </a:rPr>
              <a:t>questioned</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Councillor</a:t>
            </a:r>
            <a:r>
              <a:rPr lang="de-DE" sz="1200" dirty="0">
                <a:latin typeface="American Typewriter"/>
                <a:cs typeface="American Typewriter"/>
              </a:rPr>
              <a:t> </a:t>
            </a:r>
            <a:r>
              <a:rPr lang="de-DE" sz="1200" dirty="0" err="1">
                <a:latin typeface="American Typewriter"/>
                <a:cs typeface="American Typewriter"/>
              </a:rPr>
              <a:t>said</a:t>
            </a:r>
            <a:r>
              <a:rPr lang="de-DE" sz="1200" dirty="0">
                <a:latin typeface="American Typewriter"/>
                <a:cs typeface="American Typewriter"/>
              </a:rPr>
              <a:t>: “This </a:t>
            </a:r>
            <a:r>
              <a:rPr lang="de-DE" sz="1200" dirty="0" err="1">
                <a:latin typeface="American Typewriter"/>
                <a:cs typeface="American Typewriter"/>
              </a:rPr>
              <a:t>is</a:t>
            </a:r>
            <a:r>
              <a:rPr lang="de-DE" sz="1200" dirty="0">
                <a:latin typeface="American Typewriter"/>
                <a:cs typeface="American Typewriter"/>
              </a:rPr>
              <a:t> a </a:t>
            </a:r>
            <a:r>
              <a:rPr lang="de-DE" sz="1200" dirty="0" err="1">
                <a:latin typeface="American Typewriter"/>
                <a:cs typeface="American Typewriter"/>
              </a:rPr>
              <a:t>small</a:t>
            </a:r>
            <a:r>
              <a:rPr lang="de-DE" sz="1200" dirty="0">
                <a:latin typeface="American Typewriter"/>
                <a:cs typeface="American Typewriter"/>
              </a:rPr>
              <a:t> </a:t>
            </a:r>
            <a:r>
              <a:rPr lang="de-DE" sz="1200" dirty="0" err="1">
                <a:latin typeface="American Typewriter"/>
                <a:cs typeface="American Typewriter"/>
              </a:rPr>
              <a:t>community</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conflicts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interest</a:t>
            </a:r>
            <a:r>
              <a:rPr lang="de-DE" sz="1200" dirty="0">
                <a:latin typeface="American Typewriter"/>
                <a:cs typeface="American Typewriter"/>
              </a:rPr>
              <a:t> </a:t>
            </a:r>
            <a:r>
              <a:rPr lang="de-DE" sz="1200" dirty="0" err="1">
                <a:latin typeface="American Typewriter"/>
                <a:cs typeface="American Typewriter"/>
              </a:rPr>
              <a:t>don’t</a:t>
            </a:r>
            <a:r>
              <a:rPr lang="de-DE" sz="1200" dirty="0">
                <a:latin typeface="American Typewriter"/>
                <a:cs typeface="American Typewriter"/>
              </a:rPr>
              <a:t> </a:t>
            </a:r>
            <a:r>
              <a:rPr lang="de-DE" sz="1200" dirty="0" err="1">
                <a:latin typeface="American Typewriter"/>
                <a:cs typeface="American Typewriter"/>
              </a:rPr>
              <a:t>mean</a:t>
            </a:r>
            <a:r>
              <a:rPr lang="de-DE" sz="1200" dirty="0">
                <a:latin typeface="American Typewriter"/>
                <a:cs typeface="American Typewriter"/>
              </a:rPr>
              <a:t> </a:t>
            </a:r>
            <a:r>
              <a:rPr lang="de-DE" sz="1200" dirty="0" err="1">
                <a:latin typeface="American Typewriter"/>
                <a:cs typeface="American Typewriter"/>
              </a:rPr>
              <a:t>anything</a:t>
            </a:r>
            <a:r>
              <a:rPr lang="de-DE" sz="1200" dirty="0">
                <a:latin typeface="American Typewriter"/>
                <a:cs typeface="American Typewriter"/>
              </a:rPr>
              <a:t> </a:t>
            </a:r>
            <a:r>
              <a:rPr lang="de-DE" sz="1200" dirty="0" err="1">
                <a:latin typeface="American Typewriter"/>
                <a:cs typeface="American Typewriter"/>
              </a:rPr>
              <a:t>here</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everyone</a:t>
            </a:r>
            <a:r>
              <a:rPr lang="de-DE" sz="1200" dirty="0">
                <a:latin typeface="American Typewriter"/>
                <a:cs typeface="American Typewriter"/>
              </a:rPr>
              <a:t> </a:t>
            </a:r>
            <a:r>
              <a:rPr lang="de-DE" sz="1200" dirty="0" err="1">
                <a:latin typeface="American Typewriter"/>
                <a:cs typeface="American Typewriter"/>
              </a:rPr>
              <a:t>knows</a:t>
            </a:r>
            <a:r>
              <a:rPr lang="de-DE" sz="1200" dirty="0">
                <a:latin typeface="American Typewriter"/>
                <a:cs typeface="American Typewriter"/>
              </a:rPr>
              <a:t> </a:t>
            </a:r>
            <a:r>
              <a:rPr lang="de-DE" sz="1200" dirty="0" err="1">
                <a:latin typeface="American Typewriter"/>
                <a:cs typeface="American Typewriter"/>
              </a:rPr>
              <a:t>everyone</a:t>
            </a:r>
            <a:r>
              <a:rPr lang="de-DE" sz="1200" dirty="0">
                <a:latin typeface="American Typewriter"/>
                <a:cs typeface="American Typewriter"/>
              </a:rPr>
              <a:t> </a:t>
            </a:r>
            <a:r>
              <a:rPr lang="de-DE" sz="1200" dirty="0" err="1">
                <a:latin typeface="American Typewriter"/>
                <a:cs typeface="American Typewriter"/>
              </a:rPr>
              <a:t>else</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many</a:t>
            </a:r>
            <a:r>
              <a:rPr lang="de-DE" sz="1200" dirty="0">
                <a:latin typeface="American Typewriter"/>
                <a:cs typeface="American Typewriter"/>
              </a:rPr>
              <a:t> </a:t>
            </a:r>
            <a:r>
              <a:rPr lang="de-DE" sz="1200" dirty="0" err="1">
                <a:latin typeface="American Typewriter"/>
                <a:cs typeface="American Typewriter"/>
              </a:rPr>
              <a:t>people</a:t>
            </a:r>
            <a:r>
              <a:rPr lang="de-DE" sz="1200" dirty="0">
                <a:latin typeface="American Typewriter"/>
                <a:cs typeface="American Typewriter"/>
              </a:rPr>
              <a:t> </a:t>
            </a:r>
            <a:r>
              <a:rPr lang="de-DE" sz="1200" dirty="0" err="1">
                <a:latin typeface="American Typewriter"/>
                <a:cs typeface="American Typewriter"/>
              </a:rPr>
              <a:t>are</a:t>
            </a:r>
            <a:r>
              <a:rPr lang="de-DE" sz="1200" dirty="0">
                <a:latin typeface="American Typewriter"/>
                <a:cs typeface="American Typewriter"/>
              </a:rPr>
              <a:t> </a:t>
            </a:r>
            <a:r>
              <a:rPr lang="de-DE" sz="1200" dirty="0" err="1">
                <a:latin typeface="American Typewriter"/>
                <a:cs typeface="American Typewriter"/>
              </a:rPr>
              <a:t>related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family</a:t>
            </a:r>
            <a:r>
              <a:rPr lang="de-DE" sz="1200" dirty="0">
                <a:latin typeface="American Typewriter"/>
                <a:cs typeface="American Typewriter"/>
              </a:rPr>
              <a:t> </a:t>
            </a:r>
            <a:r>
              <a:rPr lang="de-DE" sz="1200" dirty="0" err="1">
                <a:latin typeface="American Typewriter"/>
                <a:cs typeface="American Typewriter"/>
              </a:rPr>
              <a:t>or</a:t>
            </a:r>
            <a:r>
              <a:rPr lang="de-DE" sz="1200" dirty="0">
                <a:latin typeface="American Typewriter"/>
                <a:cs typeface="American Typewriter"/>
              </a:rPr>
              <a:t> </a:t>
            </a:r>
            <a:r>
              <a:rPr lang="de-DE" sz="1200" dirty="0" err="1">
                <a:latin typeface="American Typewriter"/>
                <a:cs typeface="American Typewriter"/>
              </a:rPr>
              <a:t>marriage</a:t>
            </a:r>
            <a:r>
              <a:rPr lang="de-DE" sz="1200" dirty="0">
                <a:latin typeface="American Typewriter"/>
                <a:cs typeface="American Typewriter"/>
              </a:rPr>
              <a:t>.</a:t>
            </a:r>
          </a:p>
          <a:p>
            <a:pPr marL="171450" indent="-171450">
              <a:buFont typeface="Arial" panose="020B0604020202020204" pitchFamily="34" charset="0"/>
              <a:buChar char="•"/>
            </a:pPr>
            <a:r>
              <a:rPr lang="de-DE" sz="1200" dirty="0" err="1">
                <a:latin typeface="American Typewriter"/>
                <a:cs typeface="American Typewriter"/>
              </a:rPr>
              <a:t>Anyway</a:t>
            </a:r>
            <a:r>
              <a:rPr lang="de-DE" sz="1200" dirty="0">
                <a:latin typeface="American Typewriter"/>
                <a:cs typeface="American Typewriter"/>
              </a:rPr>
              <a:t>, </a:t>
            </a:r>
            <a:r>
              <a:rPr lang="de-DE" sz="1200" dirty="0" err="1">
                <a:latin typeface="American Typewriter"/>
                <a:cs typeface="American Typewriter"/>
              </a:rPr>
              <a:t>everyone</a:t>
            </a:r>
            <a:r>
              <a:rPr lang="de-DE" sz="1200" dirty="0">
                <a:latin typeface="American Typewriter"/>
                <a:cs typeface="American Typewriter"/>
              </a:rPr>
              <a:t> </a:t>
            </a:r>
            <a:r>
              <a:rPr lang="de-DE" sz="1200" dirty="0" err="1">
                <a:latin typeface="American Typewriter"/>
                <a:cs typeface="American Typewriter"/>
              </a:rPr>
              <a:t>knows</a:t>
            </a:r>
            <a:r>
              <a:rPr lang="de-DE" sz="1200" dirty="0">
                <a:latin typeface="American Typewriter"/>
                <a:cs typeface="American Typewriter"/>
              </a:rPr>
              <a:t> </a:t>
            </a:r>
            <a:r>
              <a:rPr lang="de-DE" sz="1200" dirty="0" err="1">
                <a:latin typeface="American Typewriter"/>
                <a:cs typeface="American Typewriter"/>
              </a:rPr>
              <a:t>what</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being</a:t>
            </a:r>
            <a:r>
              <a:rPr lang="de-DE" sz="1200" dirty="0">
                <a:latin typeface="American Typewriter"/>
                <a:cs typeface="American Typewriter"/>
              </a:rPr>
              <a:t> </a:t>
            </a:r>
            <a:r>
              <a:rPr lang="de-DE" sz="1200" dirty="0" err="1">
                <a:latin typeface="American Typewriter"/>
                <a:cs typeface="American Typewriter"/>
              </a:rPr>
              <a:t>decided</a:t>
            </a:r>
            <a:r>
              <a:rPr lang="de-DE" sz="1200" dirty="0">
                <a:latin typeface="American Typewriter"/>
                <a:cs typeface="American Typewriter"/>
              </a:rPr>
              <a:t> </a:t>
            </a:r>
            <a:r>
              <a:rPr lang="de-DE" sz="1200" dirty="0" err="1">
                <a:latin typeface="American Typewriter"/>
                <a:cs typeface="American Typewriter"/>
              </a:rPr>
              <a:t>by</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Council,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academic</a:t>
            </a:r>
            <a:r>
              <a:rPr lang="de-DE" sz="1200" dirty="0">
                <a:latin typeface="American Typewriter"/>
                <a:cs typeface="American Typewriter"/>
              </a:rPr>
              <a:t>’ </a:t>
            </a:r>
            <a:r>
              <a:rPr lang="de-DE" sz="1200" dirty="0" err="1">
                <a:latin typeface="American Typewriter"/>
                <a:cs typeface="American Typewriter"/>
              </a:rPr>
              <a:t>codes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ethics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so on </a:t>
            </a:r>
            <a:r>
              <a:rPr lang="de-DE" sz="1200" dirty="0" err="1">
                <a:latin typeface="American Typewriter"/>
                <a:cs typeface="American Typewriter"/>
              </a:rPr>
              <a:t>are</a:t>
            </a:r>
            <a:r>
              <a:rPr lang="de-DE" sz="1200" dirty="0">
                <a:latin typeface="American Typewriter"/>
                <a:cs typeface="American Typewriter"/>
              </a:rPr>
              <a:t> </a:t>
            </a:r>
            <a:r>
              <a:rPr lang="de-DE" sz="1200" dirty="0" err="1">
                <a:latin typeface="American Typewriter"/>
                <a:cs typeface="American Typewriter"/>
              </a:rPr>
              <a:t>unnecessary</a:t>
            </a:r>
            <a:r>
              <a:rPr lang="de-DE" sz="1200" dirty="0">
                <a:latin typeface="American Typewriter"/>
                <a:cs typeface="American Typewriter"/>
              </a:rPr>
              <a:t>: </a:t>
            </a:r>
            <a:r>
              <a:rPr lang="de-DE" sz="1200" dirty="0" err="1">
                <a:latin typeface="American Typewriter"/>
                <a:cs typeface="American Typewriter"/>
              </a:rPr>
              <a:t>that’s</a:t>
            </a:r>
            <a:r>
              <a:rPr lang="de-DE" sz="1200" dirty="0">
                <a:latin typeface="American Typewriter"/>
                <a:cs typeface="American Typewriter"/>
              </a:rPr>
              <a:t> just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way</a:t>
            </a:r>
            <a:r>
              <a:rPr lang="de-DE" sz="1200" dirty="0">
                <a:latin typeface="American Typewriter"/>
                <a:cs typeface="American Typewriter"/>
              </a:rPr>
              <a:t> </a:t>
            </a:r>
            <a:r>
              <a:rPr lang="de-DE" sz="1200" dirty="0" err="1">
                <a:latin typeface="American Typewriter"/>
                <a:cs typeface="American Typewriter"/>
              </a:rPr>
              <a:t>we</a:t>
            </a:r>
            <a:r>
              <a:rPr lang="de-DE" sz="1200" dirty="0">
                <a:latin typeface="American Typewriter"/>
                <a:cs typeface="American Typewriter"/>
              </a:rPr>
              <a:t> do </a:t>
            </a:r>
            <a:r>
              <a:rPr lang="de-DE" sz="1200" dirty="0" err="1">
                <a:latin typeface="American Typewriter"/>
                <a:cs typeface="American Typewriter"/>
              </a:rPr>
              <a:t>things</a:t>
            </a:r>
            <a:r>
              <a:rPr lang="de-DE" sz="1200" dirty="0">
                <a:latin typeface="American Typewriter"/>
                <a:cs typeface="American Typewriter"/>
              </a:rPr>
              <a:t> </a:t>
            </a:r>
            <a:r>
              <a:rPr lang="de-DE" sz="1200" dirty="0" err="1">
                <a:latin typeface="American Typewriter"/>
                <a:cs typeface="American Typewriter"/>
              </a:rPr>
              <a:t>here</a:t>
            </a:r>
            <a:r>
              <a:rPr lang="de-DE" sz="1200" dirty="0">
                <a:latin typeface="American Typewriter"/>
                <a:cs typeface="American Typewriter"/>
              </a:rPr>
              <a:t>”. </a:t>
            </a:r>
          </a:p>
          <a:p>
            <a:endParaRPr lang="en-US" sz="1200" b="1" dirty="0">
              <a:latin typeface="American Typewriter"/>
              <a:cs typeface="American Typewriter"/>
            </a:endParaRPr>
          </a:p>
          <a:p>
            <a:r>
              <a:rPr lang="en-US" sz="1200" b="1" dirty="0">
                <a:latin typeface="American Typewriter"/>
                <a:cs typeface="American Typewriter"/>
              </a:rPr>
              <a:t>Question: What are the integrity issues here?</a:t>
            </a:r>
          </a:p>
          <a:p>
            <a:pPr marL="171450" indent="-171450">
              <a:buFont typeface="Arial" panose="020B0604020202020204" pitchFamily="34" charset="0"/>
              <a:buChar char="•"/>
            </a:pPr>
            <a:r>
              <a:rPr lang="en-US" sz="1200" dirty="0">
                <a:latin typeface="American Typewriter"/>
                <a:cs typeface="American Typewriter"/>
              </a:rPr>
              <a:t>A: The Councilor has a clear conflict of interest in this case, as a relative is involved in the decision. In some countries this form of conflict may be prohibited by law as an “incompatible” relationship (“incompatibility”). </a:t>
            </a:r>
          </a:p>
          <a:p>
            <a:pPr marL="171450" indent="-171450">
              <a:buFont typeface="Arial" panose="020B0604020202020204" pitchFamily="34" charset="0"/>
              <a:buChar char="•"/>
            </a:pPr>
            <a:r>
              <a:rPr lang="en-US" sz="1200" dirty="0">
                <a:latin typeface="American Typewriter"/>
                <a:cs typeface="American Typewriter"/>
              </a:rPr>
              <a:t>It is not acceptable for the Councilor to decide not to observe the code of ethics simply because he assumes that “everyone knows” all the relevant facts about who has an interest in matters before council.</a:t>
            </a:r>
          </a:p>
          <a:p>
            <a:pPr marL="171450" indent="-171450">
              <a:buFont typeface="Arial" panose="020B0604020202020204" pitchFamily="34" charset="0"/>
              <a:buChar char="•"/>
            </a:pPr>
            <a:r>
              <a:rPr lang="en-US" sz="1200" dirty="0">
                <a:latin typeface="American Typewriter"/>
                <a:cs typeface="American Typewriter"/>
              </a:rPr>
              <a:t>Codes of ethics for public servants set important public standards or benchmarks and can establish a kind of contract with a relevant community as to how positions of trust will be exercised. </a:t>
            </a:r>
          </a:p>
          <a:p>
            <a:pPr marL="171450" indent="-171450">
              <a:buFont typeface="Arial" panose="020B0604020202020204" pitchFamily="34" charset="0"/>
              <a:buChar char="•"/>
            </a:pPr>
            <a:r>
              <a:rPr lang="en-US" sz="1200" dirty="0">
                <a:latin typeface="American Typewriter"/>
                <a:cs typeface="American Typewriter"/>
              </a:rPr>
              <a:t>While it may be a small community, transparency as a process has an important value in keeping public servants accountable.</a:t>
            </a:r>
          </a:p>
          <a:p>
            <a:pPr marL="171450" indent="-171450">
              <a:buFont typeface="Arial" panose="020B0604020202020204" pitchFamily="34" charset="0"/>
              <a:buChar char="•"/>
            </a:pPr>
            <a:r>
              <a:rPr lang="en-US" sz="1200" dirty="0">
                <a:latin typeface="American Typewriter"/>
                <a:cs typeface="American Typewriter"/>
              </a:rPr>
              <a:t>Ensuring everyone is informed about important governance matters can be very important, even at the level of very small communities. </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8: The </a:t>
            </a:r>
            <a:r>
              <a:rPr lang="de-DE" sz="1200" b="1" dirty="0" err="1"/>
              <a:t>business</a:t>
            </a:r>
            <a:r>
              <a:rPr lang="de-DE" sz="1200" b="1" dirty="0"/>
              <a:t> </a:t>
            </a:r>
            <a:r>
              <a:rPr lang="de-DE" sz="1200" b="1" dirty="0" err="1"/>
              <a:t>dispute</a:t>
            </a:r>
            <a:r>
              <a:rPr lang="de-DE" sz="1200" b="1" dirty="0"/>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case: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The </a:t>
            </a:r>
            <a:r>
              <a:rPr lang="de-DE" sz="1200" dirty="0" err="1">
                <a:latin typeface="American Typewriter"/>
                <a:cs typeface="American Typewriter"/>
              </a:rPr>
              <a:t>husband</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 </a:t>
            </a:r>
            <a:r>
              <a:rPr lang="de-DE" sz="1200" dirty="0" err="1">
                <a:latin typeface="American Typewriter"/>
                <a:cs typeface="American Typewriter"/>
              </a:rPr>
              <a:t>Parliamentary</a:t>
            </a:r>
            <a:r>
              <a:rPr lang="de-DE" sz="1200" dirty="0">
                <a:latin typeface="American Typewriter"/>
                <a:cs typeface="American Typewriter"/>
              </a:rPr>
              <a:t> </a:t>
            </a:r>
            <a:r>
              <a:rPr lang="de-DE" sz="1200" dirty="0" err="1">
                <a:latin typeface="American Typewriter"/>
                <a:cs typeface="American Typewriter"/>
              </a:rPr>
              <a:t>Deputy</a:t>
            </a:r>
            <a:r>
              <a:rPr lang="de-DE" sz="1200" dirty="0">
                <a:latin typeface="American Typewriter"/>
                <a:cs typeface="American Typewriter"/>
              </a:rPr>
              <a:t> </a:t>
            </a:r>
            <a:r>
              <a:rPr lang="de-DE" sz="1200" dirty="0" err="1">
                <a:latin typeface="American Typewriter"/>
                <a:cs typeface="American Typewriter"/>
              </a:rPr>
              <a:t>is</a:t>
            </a:r>
            <a:r>
              <a:rPr lang="de-DE" sz="1200" dirty="0">
                <a:latin typeface="American Typewriter"/>
                <a:cs typeface="American Typewriter"/>
              </a:rPr>
              <a:t> </a:t>
            </a:r>
            <a:r>
              <a:rPr lang="de-DE" sz="1200" dirty="0" err="1">
                <a:latin typeface="American Typewriter"/>
                <a:cs typeface="American Typewriter"/>
              </a:rPr>
              <a:t>involved</a:t>
            </a:r>
            <a:r>
              <a:rPr lang="de-DE" sz="1200" dirty="0">
                <a:latin typeface="American Typewriter"/>
                <a:cs typeface="American Typewriter"/>
              </a:rPr>
              <a:t> in a </a:t>
            </a:r>
            <a:r>
              <a:rPr lang="de-DE" sz="1200" dirty="0" err="1">
                <a:latin typeface="American Typewriter"/>
                <a:cs typeface="American Typewriter"/>
              </a:rPr>
              <a:t>business</a:t>
            </a:r>
            <a:r>
              <a:rPr lang="de-DE" sz="1200" dirty="0">
                <a:latin typeface="American Typewriter"/>
                <a:cs typeface="American Typewriter"/>
              </a:rPr>
              <a:t> </a:t>
            </a:r>
            <a:r>
              <a:rPr lang="de-DE" sz="1200" dirty="0" err="1">
                <a:latin typeface="American Typewriter"/>
                <a:cs typeface="American Typewriter"/>
              </a:rPr>
              <a:t>dispute</a:t>
            </a:r>
            <a:r>
              <a:rPr lang="de-DE" sz="1200" dirty="0">
                <a:latin typeface="American Typewriter"/>
                <a:cs typeface="American Typewriter"/>
              </a:rPr>
              <a:t> </a:t>
            </a:r>
            <a:r>
              <a:rPr lang="de-DE" sz="1200" dirty="0" err="1">
                <a:latin typeface="American Typewriter"/>
                <a:cs typeface="American Typewriter"/>
              </a:rPr>
              <a:t>over</a:t>
            </a:r>
            <a:r>
              <a:rPr lang="de-DE" sz="1200" dirty="0">
                <a:latin typeface="American Typewriter"/>
                <a:cs typeface="American Typewriter"/>
              </a:rPr>
              <a:t> a </a:t>
            </a:r>
            <a:r>
              <a:rPr lang="de-DE" sz="1200" dirty="0" err="1">
                <a:latin typeface="American Typewriter"/>
                <a:cs typeface="American Typewriter"/>
              </a:rPr>
              <a:t>contract</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 private </a:t>
            </a:r>
            <a:r>
              <a:rPr lang="de-DE" sz="1200" dirty="0" err="1">
                <a:latin typeface="American Typewriter"/>
                <a:cs typeface="American Typewriter"/>
              </a:rPr>
              <a:t>sector</a:t>
            </a:r>
            <a:r>
              <a:rPr lang="de-DE" sz="1200" dirty="0">
                <a:latin typeface="American Typewriter"/>
                <a:cs typeface="American Typewriter"/>
              </a:rPr>
              <a:t> </a:t>
            </a:r>
            <a:r>
              <a:rPr lang="de-DE" sz="1200" dirty="0" err="1">
                <a:latin typeface="American Typewriter"/>
                <a:cs typeface="American Typewriter"/>
              </a:rPr>
              <a:t>company</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provide</a:t>
            </a:r>
            <a:r>
              <a:rPr lang="de-DE" sz="1200" dirty="0">
                <a:latin typeface="American Typewriter"/>
                <a:cs typeface="American Typewriter"/>
              </a:rPr>
              <a:t> </a:t>
            </a:r>
            <a:r>
              <a:rPr lang="de-DE" sz="1200" dirty="0" err="1">
                <a:latin typeface="American Typewriter"/>
                <a:cs typeface="American Typewriter"/>
              </a:rPr>
              <a:t>security</a:t>
            </a:r>
            <a:r>
              <a:rPr lang="de-DE" sz="1200" dirty="0">
                <a:latin typeface="American Typewriter"/>
                <a:cs typeface="American Typewriter"/>
              </a:rPr>
              <a:t> </a:t>
            </a:r>
            <a:r>
              <a:rPr lang="de-DE" sz="1200" dirty="0" err="1">
                <a:latin typeface="American Typewriter"/>
                <a:cs typeface="American Typewriter"/>
              </a:rPr>
              <a:t>services</a:t>
            </a:r>
            <a:r>
              <a:rPr lang="de-DE" sz="1200" dirty="0">
                <a:latin typeface="American Typewriter"/>
                <a:cs typeface="American Typewriter"/>
              </a:rPr>
              <a:t> </a:t>
            </a:r>
            <a:r>
              <a:rPr lang="de-DE" sz="1200" dirty="0" err="1">
                <a:latin typeface="American Typewriter"/>
                <a:cs typeface="American Typewriter"/>
              </a:rPr>
              <a:t>including</a:t>
            </a:r>
            <a:r>
              <a:rPr lang="de-DE" sz="1200" dirty="0">
                <a:latin typeface="American Typewriter"/>
                <a:cs typeface="American Typewriter"/>
              </a:rPr>
              <a:t> </a:t>
            </a:r>
            <a:r>
              <a:rPr lang="de-DE" sz="1200" dirty="0" err="1">
                <a:latin typeface="American Typewriter"/>
                <a:cs typeface="American Typewriter"/>
              </a:rPr>
              <a:t>armed</a:t>
            </a:r>
            <a:r>
              <a:rPr lang="de-DE" sz="1200" dirty="0">
                <a:latin typeface="American Typewriter"/>
                <a:cs typeface="American Typewriter"/>
              </a:rPr>
              <a:t> </a:t>
            </a:r>
            <a:r>
              <a:rPr lang="de-DE" sz="1200" dirty="0" err="1">
                <a:latin typeface="American Typewriter"/>
                <a:cs typeface="American Typewriter"/>
              </a:rPr>
              <a:t>guards</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latin typeface="American Typewriter"/>
                <a:cs typeface="American Typewriter"/>
              </a:rPr>
              <a:t>There</a:t>
            </a:r>
            <a:r>
              <a:rPr lang="de-DE" sz="1200" dirty="0">
                <a:latin typeface="American Typewriter"/>
                <a:cs typeface="American Typewriter"/>
              </a:rPr>
              <a:t> </a:t>
            </a:r>
            <a:r>
              <a:rPr lang="de-DE" sz="1200" dirty="0" err="1">
                <a:latin typeface="American Typewriter"/>
                <a:cs typeface="American Typewriter"/>
              </a:rPr>
              <a:t>has</a:t>
            </a:r>
            <a:r>
              <a:rPr lang="de-DE" sz="1200" dirty="0">
                <a:latin typeface="American Typewriter"/>
                <a:cs typeface="American Typewriter"/>
              </a:rPr>
              <a:t> </a:t>
            </a:r>
            <a:r>
              <a:rPr lang="de-DE" sz="1200" dirty="0" err="1">
                <a:latin typeface="American Typewriter"/>
                <a:cs typeface="American Typewriter"/>
              </a:rPr>
              <a:t>been</a:t>
            </a:r>
            <a:r>
              <a:rPr lang="de-DE" sz="1200" dirty="0">
                <a:latin typeface="American Typewriter"/>
                <a:cs typeface="American Typewriter"/>
              </a:rPr>
              <a:t> </a:t>
            </a:r>
            <a:r>
              <a:rPr lang="de-DE" sz="1200" dirty="0" err="1">
                <a:latin typeface="American Typewriter"/>
                <a:cs typeface="American Typewriter"/>
              </a:rPr>
              <a:t>considerable</a:t>
            </a:r>
            <a:r>
              <a:rPr lang="de-DE" sz="1200" dirty="0">
                <a:latin typeface="American Typewriter"/>
                <a:cs typeface="American Typewriter"/>
              </a:rPr>
              <a:t> </a:t>
            </a:r>
            <a:r>
              <a:rPr lang="de-DE" sz="1200" dirty="0" err="1">
                <a:latin typeface="American Typewriter"/>
                <a:cs typeface="American Typewriter"/>
              </a:rPr>
              <a:t>public</a:t>
            </a:r>
            <a:r>
              <a:rPr lang="de-DE" sz="1200" dirty="0">
                <a:latin typeface="American Typewriter"/>
                <a:cs typeface="American Typewriter"/>
              </a:rPr>
              <a:t> </a:t>
            </a:r>
            <a:r>
              <a:rPr lang="de-DE" sz="1200" dirty="0" err="1">
                <a:latin typeface="American Typewriter"/>
                <a:cs typeface="American Typewriter"/>
              </a:rPr>
              <a:t>debate</a:t>
            </a:r>
            <a:r>
              <a:rPr lang="de-DE" sz="1200" dirty="0">
                <a:latin typeface="American Typewriter"/>
                <a:cs typeface="American Typewriter"/>
              </a:rPr>
              <a:t> in </a:t>
            </a:r>
            <a:r>
              <a:rPr lang="de-DE" sz="1200" dirty="0" err="1">
                <a:latin typeface="American Typewriter"/>
                <a:cs typeface="American Typewriter"/>
              </a:rPr>
              <a:t>the</a:t>
            </a:r>
            <a:r>
              <a:rPr lang="de-DE" sz="1200" dirty="0">
                <a:latin typeface="American Typewriter"/>
                <a:cs typeface="American Typewriter"/>
              </a:rPr>
              <a:t> national </a:t>
            </a:r>
            <a:r>
              <a:rPr lang="de-DE" sz="1200" dirty="0" err="1">
                <a:latin typeface="American Typewriter"/>
                <a:cs typeface="American Typewriter"/>
              </a:rPr>
              <a:t>newspapers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TV </a:t>
            </a:r>
            <a:r>
              <a:rPr lang="de-DE" sz="1200" dirty="0" err="1">
                <a:latin typeface="American Typewriter"/>
                <a:cs typeface="American Typewriter"/>
              </a:rPr>
              <a:t>recently</a:t>
            </a:r>
            <a:r>
              <a:rPr lang="de-DE" sz="1200" dirty="0">
                <a:latin typeface="American Typewriter"/>
                <a:cs typeface="American Typewriter"/>
              </a:rPr>
              <a:t>, </a:t>
            </a:r>
            <a:r>
              <a:rPr lang="de-DE" sz="1200" dirty="0" err="1">
                <a:latin typeface="American Typewriter"/>
                <a:cs typeface="American Typewriter"/>
              </a:rPr>
              <a:t>concerning</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need</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reform</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security</a:t>
            </a:r>
            <a:r>
              <a:rPr lang="de-DE" sz="1200" dirty="0">
                <a:latin typeface="American Typewriter"/>
                <a:cs typeface="American Typewriter"/>
              </a:rPr>
              <a:t> </a:t>
            </a:r>
            <a:r>
              <a:rPr lang="de-DE" sz="1200" dirty="0" err="1">
                <a:latin typeface="American Typewriter"/>
                <a:cs typeface="American Typewriter"/>
              </a:rPr>
              <a:t>service</a:t>
            </a:r>
            <a:r>
              <a:rPr lang="de-DE" sz="1200" dirty="0">
                <a:latin typeface="American Typewriter"/>
                <a:cs typeface="American Typewriter"/>
              </a:rPr>
              <a:t> </a:t>
            </a:r>
            <a:r>
              <a:rPr lang="de-DE" sz="1200" dirty="0" err="1">
                <a:latin typeface="American Typewriter"/>
                <a:cs typeface="American Typewriter"/>
              </a:rPr>
              <a:t>industry</a:t>
            </a:r>
            <a:r>
              <a:rPr lang="de-DE" sz="1200" dirty="0">
                <a:latin typeface="American Typewriter"/>
                <a:cs typeface="American Typewriter"/>
              </a:rPr>
              <a:t>, </a:t>
            </a:r>
            <a:r>
              <a:rPr lang="de-DE" sz="1200" dirty="0" err="1">
                <a:latin typeface="American Typewriter"/>
                <a:cs typeface="American Typewriter"/>
              </a:rPr>
              <a:t>involving</a:t>
            </a:r>
            <a:r>
              <a:rPr lang="de-DE" sz="1200" dirty="0">
                <a:latin typeface="American Typewriter"/>
                <a:cs typeface="American Typewriter"/>
              </a:rPr>
              <a:t> </a:t>
            </a:r>
            <a:r>
              <a:rPr lang="de-DE" sz="1200" dirty="0" err="1">
                <a:latin typeface="American Typewriter"/>
                <a:cs typeface="American Typewriter"/>
              </a:rPr>
              <a:t>allegations</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connections</a:t>
            </a:r>
            <a:r>
              <a:rPr lang="de-DE" sz="1200" dirty="0">
                <a:latin typeface="American Typewriter"/>
                <a:cs typeface="American Typewriter"/>
              </a:rPr>
              <a:t> </a:t>
            </a:r>
            <a:r>
              <a:rPr lang="de-DE" sz="1200" dirty="0" err="1">
                <a:latin typeface="American Typewriter"/>
                <a:cs typeface="American Typewriter"/>
              </a:rPr>
              <a:t>with</a:t>
            </a:r>
            <a:r>
              <a:rPr lang="de-DE" sz="1200" dirty="0">
                <a:latin typeface="American Typewriter"/>
                <a:cs typeface="American Typewriter"/>
              </a:rPr>
              <a:t> </a:t>
            </a:r>
            <a:r>
              <a:rPr lang="de-DE" sz="1200" dirty="0" err="1">
                <a:latin typeface="American Typewriter"/>
                <a:cs typeface="American Typewriter"/>
              </a:rPr>
              <a:t>organized</a:t>
            </a:r>
            <a:r>
              <a:rPr lang="de-DE" sz="1200" dirty="0">
                <a:latin typeface="American Typewriter"/>
                <a:cs typeface="American Typewriter"/>
              </a:rPr>
              <a:t> </a:t>
            </a:r>
            <a:r>
              <a:rPr lang="de-DE" sz="1200" dirty="0" err="1">
                <a:latin typeface="American Typewriter"/>
                <a:cs typeface="American Typewriter"/>
              </a:rPr>
              <a:t>crime</a:t>
            </a:r>
            <a:r>
              <a:rPr lang="de-DE" sz="1200" dirty="0">
                <a:latin typeface="American Typewriter"/>
                <a:cs typeface="American Typewriter"/>
              </a:rPr>
              <a:t>, </a:t>
            </a:r>
            <a:r>
              <a:rPr lang="de-DE" sz="1200" dirty="0" err="1">
                <a:latin typeface="American Typewriter"/>
                <a:cs typeface="American Typewriter"/>
              </a:rPr>
              <a:t>using</a:t>
            </a:r>
            <a:r>
              <a:rPr lang="de-DE" sz="1200" dirty="0">
                <a:latin typeface="American Typewriter"/>
                <a:cs typeface="American Typewriter"/>
              </a:rPr>
              <a:t> illegal </a:t>
            </a:r>
            <a:r>
              <a:rPr lang="de-DE" sz="1200" dirty="0" err="1">
                <a:latin typeface="American Typewriter"/>
                <a:cs typeface="American Typewriter"/>
              </a:rPr>
              <a:t>immigrants</a:t>
            </a:r>
            <a:r>
              <a:rPr lang="de-DE" sz="1200" dirty="0">
                <a:latin typeface="American Typewriter"/>
                <a:cs typeface="American Typewriter"/>
              </a:rPr>
              <a:t> </a:t>
            </a:r>
            <a:r>
              <a:rPr lang="de-DE" sz="1200" dirty="0" err="1">
                <a:latin typeface="American Typewriter"/>
                <a:cs typeface="American Typewriter"/>
              </a:rPr>
              <a:t>as</a:t>
            </a:r>
            <a:r>
              <a:rPr lang="de-DE" sz="1200" dirty="0">
                <a:latin typeface="American Typewriter"/>
                <a:cs typeface="American Typewriter"/>
              </a:rPr>
              <a:t> </a:t>
            </a:r>
            <a:r>
              <a:rPr lang="de-DE" sz="1200" dirty="0" err="1">
                <a:latin typeface="American Typewriter"/>
                <a:cs typeface="American Typewriter"/>
              </a:rPr>
              <a:t>employees</a:t>
            </a:r>
            <a:r>
              <a:rPr lang="de-DE" sz="1200" dirty="0">
                <a:latin typeface="American Typewriter"/>
                <a:cs typeface="American Typewriter"/>
              </a:rPr>
              <a:t>, </a:t>
            </a:r>
            <a:r>
              <a:rPr lang="de-DE" sz="1200" dirty="0" err="1">
                <a:latin typeface="American Typewriter"/>
                <a:cs typeface="American Typewriter"/>
              </a:rPr>
              <a:t>failure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perform</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services</a:t>
            </a:r>
            <a:r>
              <a:rPr lang="de-DE" sz="1200" dirty="0">
                <a:latin typeface="American Typewriter"/>
                <a:cs typeface="American Typewriter"/>
              </a:rPr>
              <a:t> </a:t>
            </a:r>
            <a:r>
              <a:rPr lang="de-DE" sz="1200" dirty="0" err="1">
                <a:latin typeface="American Typewriter"/>
                <a:cs typeface="American Typewriter"/>
              </a:rPr>
              <a:t>contracted</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tax</a:t>
            </a:r>
            <a:r>
              <a:rPr lang="de-DE" sz="1200" dirty="0">
                <a:latin typeface="American Typewriter"/>
                <a:cs typeface="American Typewriter"/>
              </a:rPr>
              <a:t> </a:t>
            </a:r>
            <a:r>
              <a:rPr lang="de-DE" sz="1200" dirty="0" err="1">
                <a:latin typeface="American Typewriter"/>
                <a:cs typeface="American Typewriter"/>
              </a:rPr>
              <a:t>evasion</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trafficking</a:t>
            </a:r>
            <a:r>
              <a:rPr lang="de-DE" sz="1200" dirty="0">
                <a:latin typeface="American Typewriter"/>
                <a:cs typeface="American Typewriter"/>
              </a:rPr>
              <a:t> in </a:t>
            </a:r>
            <a:r>
              <a:rPr lang="de-DE" sz="1200" dirty="0" err="1">
                <a:latin typeface="American Typewriter"/>
                <a:cs typeface="American Typewriter"/>
              </a:rPr>
              <a:t>drugs</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illegal </a:t>
            </a:r>
            <a:r>
              <a:rPr lang="de-DE" sz="1200" dirty="0" err="1">
                <a:latin typeface="American Typewriter"/>
                <a:cs typeface="American Typewriter"/>
              </a:rPr>
              <a:t>weapons</a:t>
            </a:r>
            <a:r>
              <a:rPr lang="de-DE" sz="1200" dirty="0">
                <a:latin typeface="American Typewriter"/>
                <a:cs typeface="American Typewriter"/>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merican Typewriter"/>
                <a:cs typeface="American Typewriter"/>
              </a:rPr>
              <a:t>The </a:t>
            </a:r>
            <a:r>
              <a:rPr lang="de-DE" sz="1200" dirty="0" err="1">
                <a:latin typeface="American Typewriter"/>
                <a:cs typeface="American Typewriter"/>
              </a:rPr>
              <a:t>Parliamentary</a:t>
            </a:r>
            <a:r>
              <a:rPr lang="de-DE" sz="1200" dirty="0">
                <a:latin typeface="American Typewriter"/>
                <a:cs typeface="American Typewriter"/>
              </a:rPr>
              <a:t> </a:t>
            </a:r>
            <a:r>
              <a:rPr lang="de-DE" sz="1200" dirty="0" err="1">
                <a:latin typeface="American Typewriter"/>
                <a:cs typeface="American Typewriter"/>
              </a:rPr>
              <a:t>Deputy</a:t>
            </a:r>
            <a:r>
              <a:rPr lang="de-DE" sz="1200" dirty="0">
                <a:latin typeface="American Typewriter"/>
                <a:cs typeface="American Typewriter"/>
              </a:rPr>
              <a:t> </a:t>
            </a:r>
            <a:r>
              <a:rPr lang="de-DE" sz="1200" dirty="0" err="1">
                <a:latin typeface="American Typewriter"/>
                <a:cs typeface="American Typewriter"/>
              </a:rPr>
              <a:t>writes</a:t>
            </a:r>
            <a:r>
              <a:rPr lang="de-DE" sz="1200" dirty="0">
                <a:latin typeface="American Typewriter"/>
                <a:cs typeface="American Typewriter"/>
              </a:rPr>
              <a:t> on </a:t>
            </a:r>
            <a:r>
              <a:rPr lang="de-DE" sz="1200" dirty="0" err="1">
                <a:latin typeface="American Typewriter"/>
                <a:cs typeface="American Typewriter"/>
              </a:rPr>
              <a:t>parliamentary</a:t>
            </a:r>
            <a:r>
              <a:rPr lang="de-DE" sz="1200" dirty="0">
                <a:latin typeface="American Typewriter"/>
                <a:cs typeface="American Typewriter"/>
              </a:rPr>
              <a:t> </a:t>
            </a:r>
            <a:r>
              <a:rPr lang="de-DE" sz="1200" dirty="0" err="1">
                <a:latin typeface="American Typewriter"/>
                <a:cs typeface="American Typewriter"/>
              </a:rPr>
              <a:t>letterhead</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head</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ministry</a:t>
            </a:r>
            <a:r>
              <a:rPr lang="de-DE" sz="1200" dirty="0">
                <a:latin typeface="American Typewriter"/>
                <a:cs typeface="American Typewriter"/>
              </a:rPr>
              <a:t> </a:t>
            </a:r>
            <a:r>
              <a:rPr lang="de-DE" sz="1200" dirty="0" err="1">
                <a:latin typeface="American Typewriter"/>
                <a:cs typeface="American Typewriter"/>
              </a:rPr>
              <a:t>which</a:t>
            </a:r>
            <a:r>
              <a:rPr lang="de-DE" sz="1200" dirty="0">
                <a:latin typeface="American Typewriter"/>
                <a:cs typeface="American Typewriter"/>
              </a:rPr>
              <a:t> </a:t>
            </a:r>
            <a:r>
              <a:rPr lang="de-DE" sz="1200" dirty="0" err="1">
                <a:latin typeface="American Typewriter"/>
                <a:cs typeface="American Typewriter"/>
              </a:rPr>
              <a:t>licenses</a:t>
            </a:r>
            <a:r>
              <a:rPr lang="de-DE" sz="1200" dirty="0">
                <a:latin typeface="American Typewriter"/>
                <a:cs typeface="American Typewriter"/>
              </a:rPr>
              <a:t> </a:t>
            </a:r>
            <a:r>
              <a:rPr lang="de-DE" sz="1200" dirty="0" err="1">
                <a:latin typeface="American Typewriter"/>
                <a:cs typeface="American Typewriter"/>
              </a:rPr>
              <a:t>companies</a:t>
            </a:r>
            <a:r>
              <a:rPr lang="de-DE" sz="1200" dirty="0">
                <a:latin typeface="American Typewriter"/>
                <a:cs typeface="American Typewriter"/>
              </a:rPr>
              <a:t> </a:t>
            </a:r>
            <a:r>
              <a:rPr lang="de-DE" sz="1200" dirty="0" err="1">
                <a:latin typeface="American Typewriter"/>
                <a:cs typeface="American Typewriter"/>
              </a:rPr>
              <a:t>who</a:t>
            </a:r>
            <a:r>
              <a:rPr lang="de-DE" sz="1200" dirty="0">
                <a:latin typeface="American Typewriter"/>
                <a:cs typeface="American Typewriter"/>
              </a:rPr>
              <a:t> </a:t>
            </a:r>
            <a:r>
              <a:rPr lang="de-DE" sz="1200" dirty="0" err="1">
                <a:latin typeface="American Typewriter"/>
                <a:cs typeface="American Typewriter"/>
              </a:rPr>
              <a:t>provide</a:t>
            </a:r>
            <a:r>
              <a:rPr lang="de-DE" sz="1200" dirty="0">
                <a:latin typeface="American Typewriter"/>
                <a:cs typeface="American Typewriter"/>
              </a:rPr>
              <a:t> </a:t>
            </a:r>
            <a:r>
              <a:rPr lang="de-DE" sz="1200" dirty="0" err="1">
                <a:latin typeface="American Typewriter"/>
                <a:cs typeface="American Typewriter"/>
              </a:rPr>
              <a:t>security</a:t>
            </a:r>
            <a:r>
              <a:rPr lang="de-DE" sz="1200" dirty="0">
                <a:latin typeface="American Typewriter"/>
                <a:cs typeface="American Typewriter"/>
              </a:rPr>
              <a:t> </a:t>
            </a:r>
            <a:r>
              <a:rPr lang="de-DE" sz="1200" dirty="0" err="1">
                <a:latin typeface="American Typewriter"/>
                <a:cs typeface="American Typewriter"/>
              </a:rPr>
              <a:t>services</a:t>
            </a:r>
            <a:r>
              <a:rPr lang="de-DE" sz="1200" dirty="0">
                <a:latin typeface="American Typewriter"/>
                <a:cs typeface="American Typewriter"/>
              </a:rPr>
              <a:t>: </a:t>
            </a:r>
            <a:r>
              <a:rPr lang="de-DE" sz="1200" dirty="0" err="1">
                <a:latin typeface="American Typewriter"/>
                <a:cs typeface="American Typewriter"/>
              </a:rPr>
              <a:t>She</a:t>
            </a:r>
            <a:r>
              <a:rPr lang="de-DE" sz="1200" dirty="0">
                <a:latin typeface="American Typewriter"/>
                <a:cs typeface="American Typewriter"/>
              </a:rPr>
              <a:t> </a:t>
            </a:r>
            <a:r>
              <a:rPr lang="de-DE" sz="1200" dirty="0" err="1">
                <a:latin typeface="American Typewriter"/>
                <a:cs typeface="American Typewriter"/>
              </a:rPr>
              <a:t>complains</a:t>
            </a:r>
            <a:r>
              <a:rPr lang="de-DE" sz="1200" dirty="0">
                <a:latin typeface="American Typewriter"/>
                <a:cs typeface="American Typewriter"/>
              </a:rPr>
              <a:t> </a:t>
            </a:r>
            <a:r>
              <a:rPr lang="de-DE" sz="1200" dirty="0" err="1">
                <a:latin typeface="American Typewriter"/>
                <a:cs typeface="American Typewriter"/>
              </a:rPr>
              <a:t>about</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conduct</a:t>
            </a:r>
            <a:r>
              <a:rPr lang="de-DE" sz="1200" dirty="0">
                <a:latin typeface="American Typewriter"/>
                <a:cs typeface="American Typewriter"/>
              </a:rPr>
              <a:t> </a:t>
            </a:r>
            <a:r>
              <a:rPr lang="de-DE" sz="1200" dirty="0" err="1">
                <a:latin typeface="American Typewriter"/>
                <a:cs typeface="American Typewriter"/>
              </a:rPr>
              <a:t>of</a:t>
            </a:r>
            <a:r>
              <a:rPr lang="de-DE" sz="1200" dirty="0">
                <a:latin typeface="American Typewriter"/>
                <a:cs typeface="American Typewriter"/>
              </a:rPr>
              <a:t> </a:t>
            </a:r>
            <a:r>
              <a:rPr lang="de-DE" sz="1200" dirty="0" err="1">
                <a:latin typeface="American Typewriter"/>
                <a:cs typeface="American Typewriter"/>
              </a:rPr>
              <a:t>the</a:t>
            </a:r>
            <a:r>
              <a:rPr lang="de-DE" sz="1200" dirty="0">
                <a:latin typeface="American Typewriter"/>
                <a:cs typeface="American Typewriter"/>
              </a:rPr>
              <a:t> </a:t>
            </a:r>
            <a:r>
              <a:rPr lang="de-DE" sz="1200" dirty="0" err="1">
                <a:latin typeface="American Typewriter"/>
                <a:cs typeface="American Typewriter"/>
              </a:rPr>
              <a:t>company</a:t>
            </a:r>
            <a:r>
              <a:rPr lang="de-DE" sz="1200" dirty="0">
                <a:latin typeface="American Typewriter"/>
                <a:cs typeface="American Typewriter"/>
              </a:rPr>
              <a:t> </a:t>
            </a:r>
            <a:r>
              <a:rPr lang="de-DE" sz="1200" dirty="0" err="1">
                <a:latin typeface="American Typewriter"/>
                <a:cs typeface="American Typewriter"/>
              </a:rPr>
              <a:t>and</a:t>
            </a:r>
            <a:r>
              <a:rPr lang="de-DE" sz="1200" dirty="0">
                <a:latin typeface="American Typewriter"/>
                <a:cs typeface="American Typewriter"/>
              </a:rPr>
              <a:t> </a:t>
            </a:r>
            <a:r>
              <a:rPr lang="de-DE" sz="1200" dirty="0" err="1">
                <a:latin typeface="American Typewriter"/>
                <a:cs typeface="American Typewriter"/>
              </a:rPr>
              <a:t>asks</a:t>
            </a:r>
            <a:r>
              <a:rPr lang="de-DE" sz="1200" dirty="0">
                <a:latin typeface="American Typewriter"/>
                <a:cs typeface="American Typewriter"/>
              </a:rPr>
              <a:t> </a:t>
            </a:r>
            <a:r>
              <a:rPr lang="de-DE" sz="1200" dirty="0" err="1">
                <a:latin typeface="American Typewriter"/>
                <a:cs typeface="American Typewriter"/>
              </a:rPr>
              <a:t>for</a:t>
            </a:r>
            <a:r>
              <a:rPr lang="de-DE" sz="1200" dirty="0">
                <a:latin typeface="American Typewriter"/>
                <a:cs typeface="American Typewriter"/>
              </a:rPr>
              <a:t> </a:t>
            </a:r>
            <a:r>
              <a:rPr lang="de-DE" sz="1200" dirty="0" err="1">
                <a:latin typeface="American Typewriter"/>
                <a:cs typeface="American Typewriter"/>
              </a:rPr>
              <a:t>their</a:t>
            </a:r>
            <a:r>
              <a:rPr lang="de-DE" sz="1200" dirty="0">
                <a:latin typeface="American Typewriter"/>
                <a:cs typeface="American Typewriter"/>
              </a:rPr>
              <a:t> </a:t>
            </a:r>
            <a:r>
              <a:rPr lang="de-DE" sz="1200" dirty="0" err="1">
                <a:latin typeface="American Typewriter"/>
                <a:cs typeface="American Typewriter"/>
              </a:rPr>
              <a:t>business</a:t>
            </a:r>
            <a:r>
              <a:rPr lang="de-DE" sz="1200" dirty="0">
                <a:latin typeface="American Typewriter"/>
                <a:cs typeface="American Typewriter"/>
              </a:rPr>
              <a:t> </a:t>
            </a:r>
            <a:r>
              <a:rPr lang="de-DE" sz="1200" dirty="0" err="1">
                <a:latin typeface="American Typewriter"/>
                <a:cs typeface="American Typewriter"/>
              </a:rPr>
              <a:t>license</a:t>
            </a:r>
            <a:r>
              <a:rPr lang="de-DE" sz="1200" dirty="0">
                <a:latin typeface="American Typewriter"/>
                <a:cs typeface="American Typewriter"/>
              </a:rPr>
              <a:t> </a:t>
            </a:r>
            <a:r>
              <a:rPr lang="de-DE" sz="1200" dirty="0" err="1">
                <a:latin typeface="American Typewriter"/>
                <a:cs typeface="American Typewriter"/>
              </a:rPr>
              <a:t>to</a:t>
            </a:r>
            <a:r>
              <a:rPr lang="de-DE" sz="1200" dirty="0">
                <a:latin typeface="American Typewriter"/>
                <a:cs typeface="American Typewriter"/>
              </a:rPr>
              <a:t> </a:t>
            </a:r>
            <a:r>
              <a:rPr lang="de-DE" sz="1200" dirty="0" err="1">
                <a:latin typeface="American Typewriter"/>
                <a:cs typeface="American Typewriter"/>
              </a:rPr>
              <a:t>be</a:t>
            </a:r>
            <a:r>
              <a:rPr lang="de-DE" sz="1200" dirty="0">
                <a:latin typeface="American Typewriter"/>
                <a:cs typeface="American Typewriter"/>
              </a:rPr>
              <a:t> </a:t>
            </a:r>
            <a:r>
              <a:rPr lang="de-DE" sz="1200" dirty="0" err="1">
                <a:latin typeface="American Typewriter"/>
                <a:cs typeface="American Typewriter"/>
              </a:rPr>
              <a:t>reviewed</a:t>
            </a:r>
            <a:r>
              <a:rPr lang="de-DE" sz="1200" dirty="0">
                <a:latin typeface="American Typewriter"/>
                <a:cs typeface="American Typewriter"/>
              </a:rPr>
              <a:t>. </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 What are the integrity issues here?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merican Typewriter"/>
                <a:cs typeface="American Typewriter"/>
              </a:rPr>
              <a:t>A: This is a difficult case: On the one hand, the deputy has a role in advocating about “public interest” concerns, and the specific concerns of a constituent. The deputy concerned appears not to be a minister or to have a specific responsibility for the public policy issues involved.</a:t>
            </a:r>
          </a:p>
          <a:p>
            <a:pPr marL="171450" indent="-171450">
              <a:buFont typeface="Arial" panose="020B0604020202020204" pitchFamily="34" charset="0"/>
              <a:buChar char="•"/>
            </a:pPr>
            <a:r>
              <a:rPr lang="en-US" sz="1200" dirty="0">
                <a:latin typeface="American Typewriter"/>
                <a:cs typeface="American Typewriter"/>
              </a:rPr>
              <a:t>On the other hand, the deputy’s husband’s interests are commercial, and apparently not closely related to the matters about which there is public concern. Nothing is known about the facts of the dispute: It should not be assumed that the deputy’s husband has a justified cause of complaint. </a:t>
            </a:r>
          </a:p>
          <a:p>
            <a:pPr marL="171450" indent="-171450">
              <a:buFont typeface="Arial" panose="020B0604020202020204" pitchFamily="34" charset="0"/>
              <a:buChar char="•"/>
            </a:pPr>
            <a:r>
              <a:rPr lang="en-US" sz="1200" dirty="0">
                <a:latin typeface="American Typewriter"/>
                <a:cs typeface="American Typewriter"/>
              </a:rPr>
              <a:t>The deputy’s husband may or may not be entitled to have this particular deputy advocate on his behalf: This must be established as a question of fact.</a:t>
            </a:r>
          </a:p>
          <a:p>
            <a:pPr marL="171450" indent="-171450">
              <a:buFont typeface="Arial" panose="020B0604020202020204" pitchFamily="34" charset="0"/>
              <a:buChar char="•"/>
            </a:pPr>
            <a:r>
              <a:rPr lang="en-US" sz="1200" dirty="0">
                <a:latin typeface="American Typewriter"/>
                <a:cs typeface="American Typewriter"/>
              </a:rPr>
              <a:t>In these circumstances, writing as a parliamentary deputy, on official parliamentary letterhead, and requesting review of the company’s license to operate, could appear to be an improper use of public office and resources for private advantage.</a:t>
            </a:r>
          </a:p>
          <a:p>
            <a:pPr marL="171450" indent="-171450">
              <a:buFont typeface="Arial" panose="020B0604020202020204" pitchFamily="34" charset="0"/>
              <a:buChar char="•"/>
            </a:pPr>
            <a:r>
              <a:rPr lang="en-US" sz="1200" dirty="0">
                <a:latin typeface="American Typewriter"/>
                <a:cs typeface="American Typewriter"/>
              </a:rPr>
              <a:t>The deputy has, at minimum, an apparent conflict of interest.</a:t>
            </a:r>
          </a:p>
          <a:p>
            <a:endParaRPr lang="en-US" sz="1200" i="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Font typeface="Arial" panose="020B0604020202020204" pitchFamily="34" charset="0"/>
              <a:buNone/>
            </a:pPr>
            <a:r>
              <a:rPr lang="de-DE" sz="1200" b="1" kern="1200" dirty="0">
                <a:latin typeface="Roboto"/>
                <a:cs typeface="Roboto"/>
              </a:rPr>
              <a:t>Source:</a:t>
            </a:r>
          </a:p>
          <a:p>
            <a:pPr marL="0" lvl="0" indent="0" algn="l" defTabSz="400050">
              <a:lnSpc>
                <a:spcPct val="90000"/>
              </a:lnSpc>
              <a:spcBef>
                <a:spcPct val="0"/>
              </a:spcBef>
              <a:spcAft>
                <a:spcPct val="35000"/>
              </a:spcAft>
              <a:buFont typeface="Arial" panose="020B0604020202020204" pitchFamily="34" charset="0"/>
              <a:buNone/>
            </a:pPr>
            <a:r>
              <a:rPr lang="de-DE" sz="1200" kern="1200" dirty="0">
                <a:latin typeface="Roboto"/>
                <a:cs typeface="Roboto"/>
              </a:rPr>
              <a:t>OECD (2005). Managing </a:t>
            </a:r>
            <a:r>
              <a:rPr lang="de-DE" sz="1200" kern="1200" dirty="0" err="1">
                <a:latin typeface="Roboto"/>
                <a:cs typeface="Roboto"/>
              </a:rPr>
              <a:t>Conflict</a:t>
            </a:r>
            <a:r>
              <a:rPr lang="de-DE" sz="1200" kern="1200" dirty="0">
                <a:latin typeface="Roboto"/>
                <a:cs typeface="Roboto"/>
              </a:rPr>
              <a:t> </a:t>
            </a:r>
            <a:r>
              <a:rPr lang="de-DE" sz="1200" kern="1200" dirty="0" err="1">
                <a:latin typeface="Roboto"/>
                <a:cs typeface="Roboto"/>
              </a:rPr>
              <a:t>of</a:t>
            </a:r>
            <a:r>
              <a:rPr lang="de-DE" sz="1200" kern="1200" dirty="0">
                <a:latin typeface="Roboto"/>
                <a:cs typeface="Roboto"/>
              </a:rPr>
              <a:t> Interest in </a:t>
            </a:r>
            <a:r>
              <a:rPr lang="de-DE" sz="1200" kern="1200" dirty="0" err="1">
                <a:latin typeface="Roboto"/>
                <a:cs typeface="Roboto"/>
              </a:rPr>
              <a:t>the</a:t>
            </a:r>
            <a:r>
              <a:rPr lang="de-DE" sz="1200" kern="1200" dirty="0">
                <a:latin typeface="Roboto"/>
                <a:cs typeface="Roboto"/>
              </a:rPr>
              <a:t> Public </a:t>
            </a:r>
            <a:r>
              <a:rPr lang="de-DE" sz="1200" kern="1200" dirty="0" err="1">
                <a:latin typeface="Roboto"/>
                <a:cs typeface="Roboto"/>
              </a:rPr>
              <a:t>Sector</a:t>
            </a:r>
            <a:r>
              <a:rPr lang="de-DE" sz="1200" kern="1200" dirty="0">
                <a:latin typeface="Roboto"/>
                <a:cs typeface="Roboto"/>
              </a:rPr>
              <a:t>: A Toolkit. </a:t>
            </a:r>
            <a:r>
              <a:rPr lang="de-DE" sz="1200" kern="1200" dirty="0" err="1">
                <a:latin typeface="Roboto"/>
                <a:cs typeface="Roboto"/>
              </a:rPr>
              <a:t>Retrieved</a:t>
            </a:r>
            <a:r>
              <a:rPr lang="de-DE" sz="1200" kern="1200" dirty="0">
                <a:latin typeface="Roboto"/>
                <a:cs typeface="Roboto"/>
              </a:rPr>
              <a:t> </a:t>
            </a:r>
            <a:r>
              <a:rPr lang="de-DE" sz="1200" kern="1200" dirty="0" err="1">
                <a:latin typeface="Roboto"/>
                <a:cs typeface="Roboto"/>
              </a:rPr>
              <a:t>from</a:t>
            </a:r>
            <a:r>
              <a:rPr lang="de-DE" sz="1200" kern="1200" dirty="0">
                <a:latin typeface="Roboto"/>
                <a:cs typeface="Roboto"/>
              </a:rPr>
              <a:t> https://</a:t>
            </a:r>
            <a:r>
              <a:rPr lang="de-DE" sz="1200" kern="1200" dirty="0" err="1">
                <a:latin typeface="Roboto"/>
                <a:cs typeface="Roboto"/>
              </a:rPr>
              <a:t>www.oecd.org</a:t>
            </a:r>
            <a:r>
              <a:rPr lang="de-DE" sz="1200" kern="1200" dirty="0">
                <a:latin typeface="Roboto"/>
                <a:cs typeface="Roboto"/>
              </a:rPr>
              <a:t>/</a:t>
            </a:r>
            <a:r>
              <a:rPr lang="de-DE" sz="1200" kern="1200" dirty="0" err="1">
                <a:latin typeface="Roboto"/>
                <a:cs typeface="Roboto"/>
              </a:rPr>
              <a:t>gov</a:t>
            </a:r>
            <a:r>
              <a:rPr lang="de-DE" sz="1200" kern="1200" dirty="0">
                <a:latin typeface="Roboto"/>
                <a:cs typeface="Roboto"/>
              </a:rPr>
              <a:t>/</a:t>
            </a:r>
            <a:r>
              <a:rPr lang="de-DE" sz="1200" kern="1200" dirty="0" err="1">
                <a:latin typeface="Roboto"/>
                <a:cs typeface="Roboto"/>
              </a:rPr>
              <a:t>ethics</a:t>
            </a:r>
            <a:r>
              <a:rPr lang="de-DE" sz="1200" kern="1200" dirty="0">
                <a:latin typeface="Roboto"/>
                <a:cs typeface="Roboto"/>
              </a:rPr>
              <a:t>/49107986.pdf (last </a:t>
            </a:r>
            <a:r>
              <a:rPr lang="de-DE" sz="1200" kern="1200" dirty="0" err="1">
                <a:latin typeface="Roboto"/>
                <a:cs typeface="Roboto"/>
              </a:rPr>
              <a:t>accessed</a:t>
            </a:r>
            <a:r>
              <a:rPr lang="de-DE" sz="1200" kern="1200" dirty="0">
                <a:latin typeface="Roboto"/>
                <a:cs typeface="Roboto"/>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42</a:t>
            </a:fld>
            <a:endParaRPr lang="de-DE"/>
          </a:p>
        </p:txBody>
      </p:sp>
    </p:spTree>
    <p:extLst>
      <p:ext uri="{BB962C8B-B14F-4D97-AF65-F5344CB8AC3E}">
        <p14:creationId xmlns:p14="http://schemas.microsoft.com/office/powerpoint/2010/main" val="91698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477CBD9-DBF8-4E5C-AA2C-3BD74C4344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9389CC5-BD86-40A9-9C9A-867D810A61D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1" dirty="0" err="1"/>
              <a:t>Importance</a:t>
            </a:r>
            <a:r>
              <a:rPr lang="de-DE" sz="1200" b="1" dirty="0"/>
              <a:t> </a:t>
            </a:r>
            <a:r>
              <a:rPr lang="de-DE" sz="1200" b="1" dirty="0" err="1"/>
              <a:t>of</a:t>
            </a:r>
            <a:r>
              <a:rPr lang="de-DE" sz="1200" b="1" dirty="0"/>
              <a:t> </a:t>
            </a:r>
            <a:r>
              <a:rPr lang="de-DE" sz="1200" b="1" dirty="0" err="1"/>
              <a:t>managing</a:t>
            </a:r>
            <a:r>
              <a:rPr lang="de-DE" sz="1200" b="1" dirty="0"/>
              <a:t> </a:t>
            </a:r>
            <a:r>
              <a:rPr lang="de-DE" sz="1200" b="1" dirty="0" err="1"/>
              <a:t>conflicts</a:t>
            </a:r>
            <a:r>
              <a:rPr lang="de-DE" sz="1200" b="1" dirty="0"/>
              <a:t> </a:t>
            </a:r>
            <a:r>
              <a:rPr lang="de-DE" sz="1200" b="1" dirty="0" err="1"/>
              <a:t>of</a:t>
            </a:r>
            <a:r>
              <a:rPr lang="de-DE" sz="1200" b="1" dirty="0"/>
              <a:t> </a:t>
            </a:r>
            <a:r>
              <a:rPr lang="de-DE" sz="1200" b="1" dirty="0" err="1"/>
              <a:t>interest</a:t>
            </a:r>
            <a:r>
              <a:rPr lang="de-DE" sz="1200" b="1" dirty="0"/>
              <a:t>:</a:t>
            </a:r>
          </a:p>
          <a:p>
            <a:endParaRPr lang="de-DE" altLang="de-DE" dirty="0"/>
          </a:p>
          <a:p>
            <a:pPr marL="171450" indent="-171450">
              <a:buFont typeface="Arial" panose="020B0604020202020204" pitchFamily="34" charset="0"/>
              <a:buChar char="•"/>
            </a:pPr>
            <a:r>
              <a:rPr lang="de-DE" altLang="de-DE" dirty="0" err="1"/>
              <a:t>Conflicts</a:t>
            </a:r>
            <a:r>
              <a:rPr lang="de-DE" altLang="de-DE" dirty="0"/>
              <a:t> </a:t>
            </a:r>
            <a:r>
              <a:rPr lang="de-DE" altLang="de-DE" dirty="0" err="1"/>
              <a:t>of</a:t>
            </a:r>
            <a:r>
              <a:rPr lang="de-DE" altLang="de-DE" dirty="0"/>
              <a:t> </a:t>
            </a:r>
            <a:r>
              <a:rPr lang="de-DE" altLang="de-DE" dirty="0" err="1"/>
              <a:t>interest</a:t>
            </a:r>
            <a:r>
              <a:rPr lang="de-DE" altLang="de-DE" dirty="0"/>
              <a:t> in </a:t>
            </a:r>
            <a:r>
              <a:rPr lang="de-DE" altLang="de-DE" dirty="0" err="1"/>
              <a:t>both</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and</a:t>
            </a:r>
            <a:r>
              <a:rPr lang="de-DE" altLang="de-DE" dirty="0"/>
              <a:t> private </a:t>
            </a:r>
            <a:r>
              <a:rPr lang="de-DE" altLang="de-DE" dirty="0" err="1"/>
              <a:t>sectors</a:t>
            </a:r>
            <a:r>
              <a:rPr lang="de-DE" altLang="de-DE" dirty="0"/>
              <a:t> </a:t>
            </a:r>
            <a:r>
              <a:rPr lang="de-DE" altLang="de-DE" dirty="0" err="1"/>
              <a:t>have</a:t>
            </a:r>
            <a:r>
              <a:rPr lang="de-DE" altLang="de-DE" dirty="0"/>
              <a:t> </a:t>
            </a:r>
            <a:r>
              <a:rPr lang="de-DE" altLang="de-DE" dirty="0" err="1"/>
              <a:t>become</a:t>
            </a:r>
            <a:r>
              <a:rPr lang="de-DE" altLang="de-DE" dirty="0"/>
              <a:t> a </a:t>
            </a:r>
            <a:r>
              <a:rPr lang="de-DE" altLang="de-DE" dirty="0" err="1"/>
              <a:t>major</a:t>
            </a:r>
            <a:r>
              <a:rPr lang="de-DE" altLang="de-DE" dirty="0"/>
              <a:t> matter </a:t>
            </a:r>
            <a:r>
              <a:rPr lang="de-DE" altLang="de-DE" dirty="0" err="1"/>
              <a:t>of</a:t>
            </a:r>
            <a:r>
              <a:rPr lang="de-DE" altLang="de-DE" dirty="0"/>
              <a:t> </a:t>
            </a:r>
            <a:r>
              <a:rPr lang="de-DE" altLang="de-DE" dirty="0" err="1"/>
              <a:t>public</a:t>
            </a:r>
            <a:r>
              <a:rPr lang="de-DE" altLang="de-DE" dirty="0"/>
              <a:t> </a:t>
            </a:r>
            <a:r>
              <a:rPr lang="de-DE" altLang="de-DE" dirty="0" err="1"/>
              <a:t>concern</a:t>
            </a:r>
            <a:r>
              <a:rPr lang="de-DE" altLang="de-DE" dirty="0"/>
              <a:t> </a:t>
            </a:r>
            <a:r>
              <a:rPr lang="de-DE" altLang="de-DE" dirty="0" err="1"/>
              <a:t>worldwide</a:t>
            </a:r>
            <a:r>
              <a:rPr lang="de-DE" altLang="de-DE" dirty="0"/>
              <a:t>.</a:t>
            </a:r>
          </a:p>
          <a:p>
            <a:pPr marL="171450" indent="-171450">
              <a:buFont typeface="Arial" panose="020B0604020202020204" pitchFamily="34" charset="0"/>
              <a:buChar char="•"/>
            </a:pPr>
            <a:r>
              <a:rPr lang="de-DE" altLang="de-DE" dirty="0"/>
              <a:t>An </a:t>
            </a:r>
            <a:r>
              <a:rPr lang="de-DE" altLang="de-DE" dirty="0" err="1"/>
              <a:t>increasingly</a:t>
            </a:r>
            <a:r>
              <a:rPr lang="de-DE" altLang="de-DE" dirty="0"/>
              <a:t> </a:t>
            </a:r>
            <a:r>
              <a:rPr lang="de-DE" altLang="de-DE" dirty="0" err="1"/>
              <a:t>commercialized</a:t>
            </a:r>
            <a:r>
              <a:rPr lang="de-DE" altLang="de-DE" dirty="0"/>
              <a:t> </a:t>
            </a:r>
            <a:r>
              <a:rPr lang="de-DE" altLang="de-DE" dirty="0" err="1"/>
              <a:t>public</a:t>
            </a:r>
            <a:r>
              <a:rPr lang="de-DE" altLang="de-DE" dirty="0"/>
              <a:t> </a:t>
            </a:r>
            <a:r>
              <a:rPr lang="de-DE" altLang="de-DE" dirty="0" err="1"/>
              <a:t>sector</a:t>
            </a:r>
            <a:r>
              <a:rPr lang="de-DE" altLang="de-DE" dirty="0"/>
              <a:t> </a:t>
            </a:r>
            <a:r>
              <a:rPr lang="de-DE" altLang="de-DE" dirty="0" err="1"/>
              <a:t>that</a:t>
            </a:r>
            <a:r>
              <a:rPr lang="de-DE" altLang="de-DE" dirty="0"/>
              <a:t> </a:t>
            </a:r>
            <a:r>
              <a:rPr lang="de-DE" altLang="de-DE" dirty="0" err="1"/>
              <a:t>works</a:t>
            </a:r>
            <a:r>
              <a:rPr lang="de-DE" altLang="de-DE" dirty="0"/>
              <a:t> </a:t>
            </a:r>
            <a:r>
              <a:rPr lang="de-DE" altLang="de-DE" dirty="0" err="1"/>
              <a:t>closely</a:t>
            </a:r>
            <a:r>
              <a:rPr lang="de-DE" altLang="de-DE" dirty="0"/>
              <a:t> </a:t>
            </a:r>
            <a:r>
              <a:rPr lang="de-DE" altLang="de-DE" dirty="0" err="1"/>
              <a:t>with</a:t>
            </a:r>
            <a:r>
              <a:rPr lang="de-DE" altLang="de-DE" dirty="0"/>
              <a:t> </a:t>
            </a:r>
            <a:r>
              <a:rPr lang="de-DE" altLang="de-DE" dirty="0" err="1"/>
              <a:t>the</a:t>
            </a:r>
            <a:r>
              <a:rPr lang="de-DE" altLang="de-DE" dirty="0"/>
              <a:t> </a:t>
            </a:r>
            <a:r>
              <a:rPr lang="de-DE" altLang="de-DE" dirty="0" err="1"/>
              <a:t>business</a:t>
            </a:r>
            <a:r>
              <a:rPr lang="de-DE" altLang="de-DE" dirty="0"/>
              <a:t> </a:t>
            </a:r>
            <a:r>
              <a:rPr lang="de-DE" altLang="de-DE" dirty="0" err="1"/>
              <a:t>and</a:t>
            </a:r>
            <a:r>
              <a:rPr lang="de-DE" altLang="de-DE" dirty="0"/>
              <a:t> non-profit </a:t>
            </a:r>
            <a:r>
              <a:rPr lang="de-DE" altLang="de-DE" dirty="0" err="1"/>
              <a:t>sectors</a:t>
            </a:r>
            <a:r>
              <a:rPr lang="de-DE" altLang="de-DE" dirty="0"/>
              <a:t> </a:t>
            </a:r>
            <a:r>
              <a:rPr lang="de-DE" altLang="de-DE" dirty="0" err="1"/>
              <a:t>gives</a:t>
            </a:r>
            <a:r>
              <a:rPr lang="de-DE" altLang="de-DE" dirty="0"/>
              <a:t> </a:t>
            </a:r>
            <a:r>
              <a:rPr lang="de-DE" altLang="de-DE" dirty="0" err="1"/>
              <a:t>rise</a:t>
            </a:r>
            <a:r>
              <a:rPr lang="de-DE" altLang="de-DE" dirty="0"/>
              <a:t> </a:t>
            </a:r>
            <a:r>
              <a:rPr lang="de-DE" altLang="de-DE" dirty="0" err="1"/>
              <a:t>to</a:t>
            </a:r>
            <a:r>
              <a:rPr lang="de-DE" altLang="de-DE" dirty="0"/>
              <a:t> </a:t>
            </a:r>
            <a:r>
              <a:rPr lang="de-DE" altLang="de-DE" dirty="0" err="1"/>
              <a:t>the</a:t>
            </a:r>
            <a:r>
              <a:rPr lang="de-DE" altLang="de-DE" dirty="0"/>
              <a:t> potential </a:t>
            </a:r>
            <a:r>
              <a:rPr lang="de-DE" altLang="de-DE" dirty="0" err="1"/>
              <a:t>for</a:t>
            </a:r>
            <a:r>
              <a:rPr lang="de-DE" altLang="de-DE" dirty="0"/>
              <a:t> </a:t>
            </a:r>
            <a:r>
              <a:rPr lang="de-DE" altLang="de-DE" dirty="0" err="1"/>
              <a:t>new</a:t>
            </a:r>
            <a:r>
              <a:rPr lang="de-DE" altLang="de-DE" dirty="0"/>
              <a:t> </a:t>
            </a:r>
            <a:r>
              <a:rPr lang="de-DE" altLang="de-DE" dirty="0" err="1"/>
              <a:t>forms</a:t>
            </a:r>
            <a:r>
              <a:rPr lang="de-DE" altLang="de-DE" dirty="0"/>
              <a:t> </a:t>
            </a:r>
            <a:r>
              <a:rPr lang="de-DE" altLang="de-DE" dirty="0" err="1"/>
              <a:t>of</a:t>
            </a:r>
            <a:r>
              <a:rPr lang="de-DE" altLang="de-DE" dirty="0"/>
              <a:t> </a:t>
            </a:r>
            <a:r>
              <a:rPr lang="de-DE" altLang="de-DE" dirty="0" err="1"/>
              <a:t>conflict</a:t>
            </a:r>
            <a:r>
              <a:rPr lang="de-DE" altLang="de-DE" dirty="0"/>
              <a:t> </a:t>
            </a:r>
            <a:r>
              <a:rPr lang="de-DE" altLang="de-DE" dirty="0" err="1"/>
              <a:t>between</a:t>
            </a:r>
            <a:r>
              <a:rPr lang="de-DE" altLang="de-DE" dirty="0"/>
              <a:t> </a:t>
            </a:r>
            <a:r>
              <a:rPr lang="de-DE" altLang="de-DE" dirty="0" err="1"/>
              <a:t>the</a:t>
            </a:r>
            <a:r>
              <a:rPr lang="de-DE" altLang="de-DE" dirty="0"/>
              <a:t> individual private </a:t>
            </a:r>
            <a:r>
              <a:rPr lang="de-DE" altLang="de-DE" dirty="0" err="1"/>
              <a:t>interests</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and</a:t>
            </a:r>
            <a:r>
              <a:rPr lang="de-DE" altLang="de-DE" dirty="0"/>
              <a:t> </a:t>
            </a:r>
            <a:r>
              <a:rPr lang="de-DE" altLang="de-DE" dirty="0" err="1"/>
              <a:t>their</a:t>
            </a:r>
            <a:r>
              <a:rPr lang="de-DE" altLang="de-DE" dirty="0"/>
              <a:t> </a:t>
            </a:r>
            <a:r>
              <a:rPr lang="de-DE" altLang="de-DE" dirty="0" err="1"/>
              <a:t>public</a:t>
            </a:r>
            <a:r>
              <a:rPr lang="de-DE" altLang="de-DE" dirty="0"/>
              <a:t> </a:t>
            </a:r>
            <a:r>
              <a:rPr lang="de-DE" altLang="de-DE" dirty="0" err="1"/>
              <a:t>duties</a:t>
            </a:r>
            <a:r>
              <a:rPr lang="de-DE" altLang="de-DE" dirty="0"/>
              <a:t>.</a:t>
            </a:r>
          </a:p>
          <a:p>
            <a:pPr marL="171450" indent="-171450">
              <a:buFont typeface="Arial" panose="020B0604020202020204" pitchFamily="34" charset="0"/>
              <a:buChar char="•"/>
            </a:pPr>
            <a:r>
              <a:rPr lang="de-DE" altLang="de-DE" dirty="0"/>
              <a:t>In </a:t>
            </a:r>
            <a:r>
              <a:rPr lang="de-DE" altLang="de-DE" dirty="0" err="1"/>
              <a:t>the</a:t>
            </a:r>
            <a:r>
              <a:rPr lang="de-DE" altLang="de-DE" dirty="0"/>
              <a:t> private </a:t>
            </a:r>
            <a:r>
              <a:rPr lang="de-DE" altLang="de-DE" dirty="0" err="1"/>
              <a:t>sector</a:t>
            </a:r>
            <a:r>
              <a:rPr lang="de-DE" altLang="de-DE" dirty="0"/>
              <a:t> </a:t>
            </a:r>
            <a:r>
              <a:rPr lang="de-DE" altLang="de-DE" dirty="0" err="1"/>
              <a:t>conflicts</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have</a:t>
            </a:r>
            <a:r>
              <a:rPr lang="de-DE" altLang="de-DE" dirty="0"/>
              <a:t> </a:t>
            </a:r>
            <a:r>
              <a:rPr lang="de-DE" altLang="de-DE" dirty="0" err="1"/>
              <a:t>been</a:t>
            </a:r>
            <a:r>
              <a:rPr lang="de-DE" altLang="de-DE" dirty="0"/>
              <a:t> </a:t>
            </a:r>
            <a:r>
              <a:rPr lang="de-DE" altLang="de-DE" dirty="0" err="1"/>
              <a:t>identified</a:t>
            </a:r>
            <a:r>
              <a:rPr lang="de-DE" altLang="de-DE" dirty="0"/>
              <a:t> </a:t>
            </a:r>
            <a:r>
              <a:rPr lang="de-DE" altLang="de-DE" dirty="0" err="1"/>
              <a:t>as</a:t>
            </a:r>
            <a:r>
              <a:rPr lang="de-DE" altLang="de-DE" dirty="0"/>
              <a:t> a </a:t>
            </a:r>
            <a:r>
              <a:rPr lang="de-DE" altLang="de-DE" dirty="0" err="1"/>
              <a:t>major</a:t>
            </a:r>
            <a:r>
              <a:rPr lang="de-DE" altLang="de-DE" dirty="0"/>
              <a:t> </a:t>
            </a:r>
            <a:r>
              <a:rPr lang="de-DE" altLang="de-DE" dirty="0" err="1"/>
              <a:t>cause</a:t>
            </a:r>
            <a:r>
              <a:rPr lang="de-DE" altLang="de-DE" dirty="0"/>
              <a:t> </a:t>
            </a:r>
            <a:r>
              <a:rPr lang="de-DE" altLang="de-DE" dirty="0" err="1"/>
              <a:t>behind</a:t>
            </a:r>
            <a:r>
              <a:rPr lang="de-DE" altLang="de-DE" dirty="0"/>
              <a:t> </a:t>
            </a:r>
            <a:r>
              <a:rPr lang="de-DE" altLang="de-DE" dirty="0" err="1"/>
              <a:t>recent</a:t>
            </a:r>
            <a:r>
              <a:rPr lang="de-DE" altLang="de-DE" dirty="0"/>
              <a:t> </a:t>
            </a:r>
            <a:r>
              <a:rPr lang="de-DE" altLang="de-DE" dirty="0" err="1"/>
              <a:t>corporate</a:t>
            </a:r>
            <a:r>
              <a:rPr lang="de-DE" altLang="de-DE" dirty="0"/>
              <a:t> </a:t>
            </a:r>
            <a:r>
              <a:rPr lang="de-DE" altLang="de-DE" dirty="0" err="1"/>
              <a:t>governance</a:t>
            </a:r>
            <a:r>
              <a:rPr lang="de-DE" altLang="de-DE" dirty="0"/>
              <a:t> </a:t>
            </a:r>
            <a:r>
              <a:rPr lang="de-DE" altLang="de-DE" dirty="0" err="1"/>
              <a:t>shortcomings</a:t>
            </a:r>
            <a:r>
              <a:rPr lang="de-DE" altLang="de-DE" dirty="0"/>
              <a:t>.</a:t>
            </a:r>
          </a:p>
          <a:p>
            <a:pPr marL="171450" indent="-171450">
              <a:buFont typeface="Arial" panose="020B0604020202020204" pitchFamily="34" charset="0"/>
              <a:buChar char="•"/>
            </a:pPr>
            <a:r>
              <a:rPr lang="de-DE" altLang="de-DE" dirty="0" err="1"/>
              <a:t>When</a:t>
            </a:r>
            <a:r>
              <a:rPr lang="de-DE" altLang="de-DE" dirty="0"/>
              <a:t> </a:t>
            </a:r>
            <a:r>
              <a:rPr lang="de-DE" altLang="de-DE" dirty="0" err="1"/>
              <a:t>conflict-of-interest</a:t>
            </a:r>
            <a:r>
              <a:rPr lang="de-DE" altLang="de-DE" dirty="0"/>
              <a:t> </a:t>
            </a:r>
            <a:r>
              <a:rPr lang="de-DE" altLang="de-DE" dirty="0" err="1"/>
              <a:t>situations</a:t>
            </a:r>
            <a:r>
              <a:rPr lang="de-DE" altLang="de-DE" dirty="0"/>
              <a:t> </a:t>
            </a:r>
            <a:r>
              <a:rPr lang="de-DE" altLang="de-DE" dirty="0" err="1"/>
              <a:t>are</a:t>
            </a:r>
            <a:r>
              <a:rPr lang="de-DE" altLang="de-DE" dirty="0"/>
              <a:t> not </a:t>
            </a:r>
            <a:r>
              <a:rPr lang="de-DE" altLang="de-DE" dirty="0" err="1"/>
              <a:t>properly</a:t>
            </a:r>
            <a:r>
              <a:rPr lang="de-DE" altLang="de-DE" dirty="0"/>
              <a:t> </a:t>
            </a:r>
            <a:r>
              <a:rPr lang="de-DE" altLang="de-DE" dirty="0" err="1"/>
              <a:t>identified</a:t>
            </a:r>
            <a:r>
              <a:rPr lang="de-DE" altLang="de-DE" dirty="0"/>
              <a:t> </a:t>
            </a:r>
            <a:r>
              <a:rPr lang="de-DE" altLang="de-DE" dirty="0" err="1"/>
              <a:t>and</a:t>
            </a:r>
            <a:r>
              <a:rPr lang="de-DE" altLang="de-DE" dirty="0"/>
              <a:t> </a:t>
            </a:r>
            <a:r>
              <a:rPr lang="de-DE" altLang="de-DE" dirty="0" err="1"/>
              <a:t>managed</a:t>
            </a:r>
            <a:r>
              <a:rPr lang="de-DE" altLang="de-DE" dirty="0"/>
              <a:t>, </a:t>
            </a:r>
            <a:r>
              <a:rPr lang="de-DE" altLang="de-DE" dirty="0" err="1"/>
              <a:t>they</a:t>
            </a:r>
            <a:r>
              <a:rPr lang="de-DE" altLang="de-DE" dirty="0"/>
              <a:t> </a:t>
            </a:r>
            <a:r>
              <a:rPr lang="de-DE" altLang="de-DE" dirty="0" err="1"/>
              <a:t>can</a:t>
            </a:r>
            <a:r>
              <a:rPr lang="de-DE" altLang="de-DE" dirty="0"/>
              <a:t> </a:t>
            </a:r>
            <a:r>
              <a:rPr lang="de-DE" altLang="de-DE" dirty="0" err="1"/>
              <a:t>seriously</a:t>
            </a:r>
            <a:r>
              <a:rPr lang="de-DE" altLang="de-DE" dirty="0"/>
              <a:t> </a:t>
            </a:r>
            <a:r>
              <a:rPr lang="de-DE" altLang="de-DE" dirty="0" err="1"/>
              <a:t>endanger</a:t>
            </a:r>
            <a:r>
              <a:rPr lang="de-DE" altLang="de-DE" dirty="0"/>
              <a:t> </a:t>
            </a:r>
            <a:r>
              <a:rPr lang="de-DE" altLang="de-DE" dirty="0" err="1"/>
              <a:t>the</a:t>
            </a:r>
            <a:r>
              <a:rPr lang="de-DE" altLang="de-DE" dirty="0"/>
              <a:t> </a:t>
            </a:r>
            <a:r>
              <a:rPr lang="de-DE" altLang="de-DE" dirty="0" err="1"/>
              <a:t>integrity</a:t>
            </a:r>
            <a:r>
              <a:rPr lang="de-DE" altLang="de-DE" dirty="0"/>
              <a:t> </a:t>
            </a:r>
            <a:r>
              <a:rPr lang="de-DE" altLang="de-DE" dirty="0" err="1"/>
              <a:t>of</a:t>
            </a:r>
            <a:r>
              <a:rPr lang="de-DE" altLang="de-DE" dirty="0"/>
              <a:t> </a:t>
            </a:r>
            <a:r>
              <a:rPr lang="de-DE" altLang="de-DE" dirty="0" err="1"/>
              <a:t>organizations</a:t>
            </a:r>
            <a:r>
              <a:rPr lang="de-DE" altLang="de-DE" dirty="0"/>
              <a:t> </a:t>
            </a:r>
            <a:r>
              <a:rPr lang="de-DE" altLang="de-DE" dirty="0" err="1"/>
              <a:t>and</a:t>
            </a:r>
            <a:r>
              <a:rPr lang="de-DE" altLang="de-DE" dirty="0"/>
              <a:t> </a:t>
            </a:r>
            <a:r>
              <a:rPr lang="de-DE" altLang="de-DE" dirty="0" err="1"/>
              <a:t>result</a:t>
            </a:r>
            <a:r>
              <a:rPr lang="de-DE" altLang="de-DE" dirty="0"/>
              <a:t> in </a:t>
            </a:r>
            <a:r>
              <a:rPr lang="de-DE" altLang="de-DE" dirty="0" err="1"/>
              <a:t>corruption</a:t>
            </a:r>
            <a:r>
              <a:rPr lang="de-DE" altLang="de-DE" dirty="0"/>
              <a:t> in </a:t>
            </a:r>
            <a:r>
              <a:rPr lang="de-DE" altLang="de-DE" dirty="0" err="1"/>
              <a:t>the</a:t>
            </a:r>
            <a:r>
              <a:rPr lang="de-DE" altLang="de-DE" dirty="0"/>
              <a:t> </a:t>
            </a:r>
            <a:r>
              <a:rPr lang="de-DE" altLang="de-DE" dirty="0" err="1"/>
              <a:t>public</a:t>
            </a:r>
            <a:r>
              <a:rPr lang="de-DE" altLang="de-DE" dirty="0"/>
              <a:t> </a:t>
            </a:r>
            <a:r>
              <a:rPr lang="de-DE" altLang="de-DE" dirty="0" err="1"/>
              <a:t>sector</a:t>
            </a:r>
            <a:r>
              <a:rPr lang="de-DE" altLang="de-DE" dirty="0"/>
              <a:t> </a:t>
            </a:r>
            <a:r>
              <a:rPr lang="de-DE" altLang="de-DE" dirty="0" err="1"/>
              <a:t>and</a:t>
            </a:r>
            <a:r>
              <a:rPr lang="de-DE" altLang="de-DE" dirty="0"/>
              <a:t> private </a:t>
            </a:r>
            <a:r>
              <a:rPr lang="de-DE" altLang="de-DE" dirty="0" err="1"/>
              <a:t>sector</a:t>
            </a:r>
            <a:r>
              <a:rPr lang="de-DE" altLang="de-DE" dirty="0"/>
              <a:t> </a:t>
            </a:r>
            <a:r>
              <a:rPr lang="de-DE" altLang="de-DE" dirty="0" err="1"/>
              <a:t>alike</a:t>
            </a:r>
            <a:r>
              <a:rPr lang="de-DE" altLang="de-DE" dirty="0"/>
              <a:t>. </a:t>
            </a:r>
          </a:p>
          <a:p>
            <a:pPr marL="171450" indent="-171450">
              <a:buFont typeface="Arial" panose="020B0604020202020204" pitchFamily="34" charset="0"/>
              <a:buChar char="•"/>
            </a:pPr>
            <a:r>
              <a:rPr lang="de-DE" altLang="de-DE" dirty="0" err="1"/>
              <a:t>While</a:t>
            </a:r>
            <a:r>
              <a:rPr lang="de-DE" altLang="de-DE" dirty="0"/>
              <a:t> a </a:t>
            </a:r>
            <a:r>
              <a:rPr lang="de-DE" altLang="de-DE" dirty="0" err="1"/>
              <a:t>conflict</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is</a:t>
            </a:r>
            <a:r>
              <a:rPr lang="de-DE" altLang="de-DE" dirty="0"/>
              <a:t> not </a:t>
            </a:r>
            <a:r>
              <a:rPr lang="de-DE" altLang="de-DE" i="0" dirty="0"/>
              <a:t>ipso facto </a:t>
            </a:r>
            <a:r>
              <a:rPr lang="de-DE" altLang="de-DE" dirty="0" err="1"/>
              <a:t>corruption</a:t>
            </a:r>
            <a:r>
              <a:rPr lang="de-DE" altLang="de-DE" dirty="0"/>
              <a:t>, </a:t>
            </a:r>
            <a:r>
              <a:rPr lang="de-DE" altLang="de-DE" dirty="0" err="1"/>
              <a:t>there</a:t>
            </a:r>
            <a:r>
              <a:rPr lang="de-DE" altLang="de-DE" dirty="0"/>
              <a:t> </a:t>
            </a:r>
            <a:r>
              <a:rPr lang="de-DE" altLang="de-DE" dirty="0" err="1"/>
              <a:t>is</a:t>
            </a:r>
            <a:r>
              <a:rPr lang="de-DE" altLang="de-DE" dirty="0"/>
              <a:t> </a:t>
            </a:r>
            <a:r>
              <a:rPr lang="de-DE" altLang="de-DE" dirty="0" err="1"/>
              <a:t>increasing</a:t>
            </a:r>
            <a:r>
              <a:rPr lang="de-DE" altLang="de-DE" dirty="0"/>
              <a:t> </a:t>
            </a:r>
            <a:r>
              <a:rPr lang="de-DE" altLang="de-DE" dirty="0" err="1"/>
              <a:t>recognition</a:t>
            </a:r>
            <a:r>
              <a:rPr lang="de-DE" altLang="de-DE" dirty="0"/>
              <a:t> </a:t>
            </a:r>
            <a:r>
              <a:rPr lang="de-DE" altLang="de-DE" dirty="0" err="1"/>
              <a:t>that</a:t>
            </a:r>
            <a:r>
              <a:rPr lang="de-DE" altLang="de-DE" dirty="0"/>
              <a:t> </a:t>
            </a:r>
            <a:r>
              <a:rPr lang="de-DE" altLang="de-DE" dirty="0" err="1"/>
              <a:t>conflicts</a:t>
            </a:r>
            <a:r>
              <a:rPr lang="de-DE" altLang="de-DE" dirty="0"/>
              <a:t> </a:t>
            </a:r>
            <a:r>
              <a:rPr lang="de-DE" altLang="de-DE" dirty="0" err="1"/>
              <a:t>between</a:t>
            </a:r>
            <a:r>
              <a:rPr lang="de-DE" altLang="de-DE" dirty="0"/>
              <a:t> </a:t>
            </a:r>
            <a:r>
              <a:rPr lang="de-DE" altLang="de-DE" dirty="0" err="1"/>
              <a:t>the</a:t>
            </a:r>
            <a:r>
              <a:rPr lang="de-DE" altLang="de-DE" dirty="0"/>
              <a:t> private </a:t>
            </a:r>
            <a:r>
              <a:rPr lang="de-DE" altLang="de-DE" dirty="0" err="1"/>
              <a:t>interests</a:t>
            </a:r>
            <a:r>
              <a:rPr lang="de-DE" altLang="de-DE" dirty="0"/>
              <a:t> </a:t>
            </a:r>
            <a:r>
              <a:rPr lang="de-DE" altLang="de-DE" dirty="0" err="1"/>
              <a:t>and</a:t>
            </a:r>
            <a:r>
              <a:rPr lang="de-DE" altLang="de-DE" dirty="0"/>
              <a:t> </a:t>
            </a:r>
            <a:r>
              <a:rPr lang="de-DE" altLang="de-DE" dirty="0" err="1"/>
              <a:t>public</a:t>
            </a:r>
            <a:r>
              <a:rPr lang="de-DE" altLang="de-DE" dirty="0"/>
              <a:t> </a:t>
            </a:r>
            <a:r>
              <a:rPr lang="de-DE" altLang="de-DE" dirty="0" err="1"/>
              <a:t>duties</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if</a:t>
            </a:r>
            <a:r>
              <a:rPr lang="de-DE" altLang="de-DE" dirty="0"/>
              <a:t> </a:t>
            </a:r>
            <a:r>
              <a:rPr lang="de-DE" altLang="de-DE" dirty="0" err="1"/>
              <a:t>inadequately</a:t>
            </a:r>
            <a:r>
              <a:rPr lang="de-DE" altLang="de-DE" dirty="0"/>
              <a:t> </a:t>
            </a:r>
            <a:r>
              <a:rPr lang="de-DE" altLang="de-DE" dirty="0" err="1"/>
              <a:t>managed</a:t>
            </a:r>
            <a:r>
              <a:rPr lang="de-DE" altLang="de-DE" dirty="0"/>
              <a:t>, </a:t>
            </a:r>
            <a:r>
              <a:rPr lang="de-DE" altLang="de-DE" dirty="0" err="1"/>
              <a:t>can</a:t>
            </a:r>
            <a:r>
              <a:rPr lang="de-DE" altLang="de-DE" dirty="0"/>
              <a:t> </a:t>
            </a:r>
            <a:r>
              <a:rPr lang="de-DE" altLang="de-DE" dirty="0" err="1"/>
              <a:t>result</a:t>
            </a:r>
            <a:r>
              <a:rPr lang="de-DE" altLang="de-DE" dirty="0"/>
              <a:t> in </a:t>
            </a:r>
            <a:r>
              <a:rPr lang="de-DE" altLang="de-DE" dirty="0" err="1"/>
              <a:t>corruption</a:t>
            </a:r>
            <a:r>
              <a:rPr lang="de-DE" altLang="de-DE" dirty="0"/>
              <a:t>.</a:t>
            </a:r>
          </a:p>
          <a:p>
            <a:pPr marL="171450" indent="-171450">
              <a:buFont typeface="Arial" panose="020B0604020202020204" pitchFamily="34" charset="0"/>
              <a:buChar char="•"/>
            </a:pPr>
            <a:r>
              <a:rPr lang="de-DE" altLang="de-DE" dirty="0"/>
              <a:t>The proper </a:t>
            </a:r>
            <a:r>
              <a:rPr lang="de-DE" altLang="de-DE" dirty="0" err="1"/>
              <a:t>objective</a:t>
            </a:r>
            <a:r>
              <a:rPr lang="de-DE" altLang="de-DE" dirty="0"/>
              <a:t> </a:t>
            </a:r>
            <a:r>
              <a:rPr lang="de-DE" altLang="de-DE" dirty="0" err="1"/>
              <a:t>of</a:t>
            </a:r>
            <a:r>
              <a:rPr lang="de-DE" altLang="de-DE" dirty="0"/>
              <a:t> an </a:t>
            </a:r>
            <a:r>
              <a:rPr lang="de-DE" altLang="de-DE" dirty="0" err="1"/>
              <a:t>effective</a:t>
            </a:r>
            <a:r>
              <a:rPr lang="de-DE" altLang="de-DE" dirty="0"/>
              <a:t> </a:t>
            </a:r>
            <a:r>
              <a:rPr lang="de-DE" altLang="de-DE" dirty="0" err="1"/>
              <a:t>conflict-of-interest</a:t>
            </a:r>
            <a:r>
              <a:rPr lang="de-DE" altLang="de-DE" dirty="0"/>
              <a:t> </a:t>
            </a:r>
            <a:r>
              <a:rPr lang="de-DE" altLang="de-DE" dirty="0" err="1"/>
              <a:t>policy</a:t>
            </a:r>
            <a:r>
              <a:rPr lang="de-DE" altLang="de-DE" dirty="0"/>
              <a:t> </a:t>
            </a:r>
            <a:r>
              <a:rPr lang="de-DE" altLang="de-DE" dirty="0" err="1"/>
              <a:t>is</a:t>
            </a:r>
            <a:r>
              <a:rPr lang="de-DE" altLang="de-DE" dirty="0"/>
              <a:t> not </a:t>
            </a:r>
            <a:r>
              <a:rPr lang="de-DE" altLang="de-DE" dirty="0" err="1"/>
              <a:t>the</a:t>
            </a:r>
            <a:r>
              <a:rPr lang="de-DE" altLang="de-DE" dirty="0"/>
              <a:t> simple </a:t>
            </a:r>
            <a:r>
              <a:rPr lang="de-DE" altLang="de-DE" dirty="0" err="1"/>
              <a:t>prohibition</a:t>
            </a:r>
            <a:r>
              <a:rPr lang="de-DE" altLang="de-DE" dirty="0"/>
              <a:t> </a:t>
            </a:r>
            <a:r>
              <a:rPr lang="de-DE" altLang="de-DE" dirty="0" err="1"/>
              <a:t>of</a:t>
            </a:r>
            <a:r>
              <a:rPr lang="de-DE" altLang="de-DE" dirty="0"/>
              <a:t> all private-</a:t>
            </a:r>
            <a:r>
              <a:rPr lang="de-DE" altLang="de-DE" dirty="0" err="1"/>
              <a:t>capacity</a:t>
            </a:r>
            <a:r>
              <a:rPr lang="de-DE" altLang="de-DE" dirty="0"/>
              <a:t> </a:t>
            </a:r>
            <a:r>
              <a:rPr lang="de-DE" altLang="de-DE" dirty="0" err="1"/>
              <a:t>interests</a:t>
            </a:r>
            <a:r>
              <a:rPr lang="de-DE" altLang="de-DE" dirty="0"/>
              <a:t> on </a:t>
            </a:r>
            <a:r>
              <a:rPr lang="de-DE" altLang="de-DE" dirty="0" err="1"/>
              <a:t>the</a:t>
            </a:r>
            <a:r>
              <a:rPr lang="de-DE" altLang="de-DE" dirty="0"/>
              <a:t> </a:t>
            </a:r>
            <a:r>
              <a:rPr lang="de-DE" altLang="de-DE" dirty="0" err="1"/>
              <a:t>part</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even</a:t>
            </a:r>
            <a:r>
              <a:rPr lang="de-DE" altLang="de-DE" dirty="0"/>
              <a:t> </a:t>
            </a:r>
            <a:r>
              <a:rPr lang="de-DE" altLang="de-DE" dirty="0" err="1"/>
              <a:t>if</a:t>
            </a:r>
            <a:r>
              <a:rPr lang="de-DE" altLang="de-DE" dirty="0"/>
              <a:t> such an </a:t>
            </a:r>
            <a:r>
              <a:rPr lang="de-DE" altLang="de-DE" dirty="0" err="1"/>
              <a:t>approach</a:t>
            </a:r>
            <a:r>
              <a:rPr lang="de-DE" altLang="de-DE" dirty="0"/>
              <a:t> </a:t>
            </a:r>
            <a:r>
              <a:rPr lang="de-DE" altLang="de-DE" dirty="0" err="1"/>
              <a:t>were</a:t>
            </a:r>
            <a:r>
              <a:rPr lang="de-DE" altLang="de-DE" dirty="0"/>
              <a:t> </a:t>
            </a:r>
            <a:r>
              <a:rPr lang="de-DE" altLang="de-DE" dirty="0" err="1"/>
              <a:t>conceivable</a:t>
            </a:r>
            <a:r>
              <a:rPr lang="de-DE" altLang="de-DE" dirty="0"/>
              <a:t>. The immediate </a:t>
            </a:r>
            <a:r>
              <a:rPr lang="de-DE" altLang="de-DE" dirty="0" err="1"/>
              <a:t>objective</a:t>
            </a:r>
            <a:r>
              <a:rPr lang="de-DE" altLang="de-DE" dirty="0"/>
              <a:t> </a:t>
            </a:r>
            <a:r>
              <a:rPr lang="de-DE" altLang="de-DE" dirty="0" err="1"/>
              <a:t>should</a:t>
            </a:r>
            <a:r>
              <a:rPr lang="de-DE" altLang="de-DE" dirty="0"/>
              <a:t> </a:t>
            </a:r>
            <a:r>
              <a:rPr lang="de-DE" altLang="de-DE" dirty="0" err="1"/>
              <a:t>be</a:t>
            </a:r>
            <a:r>
              <a:rPr lang="de-DE" altLang="de-DE" dirty="0"/>
              <a:t> </a:t>
            </a:r>
            <a:r>
              <a:rPr lang="de-DE" altLang="de-DE" dirty="0" err="1"/>
              <a:t>to</a:t>
            </a:r>
            <a:r>
              <a:rPr lang="de-DE" altLang="de-DE" dirty="0"/>
              <a:t> </a:t>
            </a:r>
            <a:r>
              <a:rPr lang="de-DE" altLang="de-DE" dirty="0" err="1"/>
              <a:t>maintain</a:t>
            </a:r>
            <a:r>
              <a:rPr lang="de-DE" altLang="de-DE" dirty="0"/>
              <a:t> </a:t>
            </a:r>
            <a:r>
              <a:rPr lang="de-DE" altLang="de-DE" dirty="0" err="1"/>
              <a:t>the</a:t>
            </a:r>
            <a:r>
              <a:rPr lang="de-DE" altLang="de-DE" dirty="0"/>
              <a:t> </a:t>
            </a:r>
            <a:r>
              <a:rPr lang="de-DE" altLang="de-DE" dirty="0" err="1"/>
              <a:t>integrity</a:t>
            </a:r>
            <a:r>
              <a:rPr lang="de-DE" altLang="de-DE" dirty="0"/>
              <a:t> </a:t>
            </a:r>
            <a:r>
              <a:rPr lang="de-DE" altLang="de-DE" dirty="0" err="1"/>
              <a:t>of</a:t>
            </a:r>
            <a:r>
              <a:rPr lang="de-DE" altLang="de-DE" dirty="0"/>
              <a:t> </a:t>
            </a:r>
            <a:r>
              <a:rPr lang="de-DE" altLang="de-DE" dirty="0" err="1"/>
              <a:t>official</a:t>
            </a:r>
            <a:r>
              <a:rPr lang="de-DE" altLang="de-DE" dirty="0"/>
              <a:t> </a:t>
            </a:r>
            <a:r>
              <a:rPr lang="de-DE" altLang="de-DE" dirty="0" err="1"/>
              <a:t>policy</a:t>
            </a:r>
            <a:r>
              <a:rPr lang="de-DE" altLang="de-DE" dirty="0"/>
              <a:t> </a:t>
            </a:r>
            <a:r>
              <a:rPr lang="de-DE" altLang="de-DE" dirty="0" err="1"/>
              <a:t>and</a:t>
            </a:r>
            <a:r>
              <a:rPr lang="de-DE" altLang="de-DE" dirty="0"/>
              <a:t> administrative </a:t>
            </a:r>
            <a:r>
              <a:rPr lang="de-DE" altLang="de-DE" dirty="0" err="1"/>
              <a:t>decisions</a:t>
            </a:r>
            <a:r>
              <a:rPr lang="de-DE" altLang="de-DE" dirty="0"/>
              <a:t> </a:t>
            </a:r>
            <a:r>
              <a:rPr lang="de-DE" altLang="de-DE" dirty="0" err="1"/>
              <a:t>and</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management</a:t>
            </a:r>
            <a:r>
              <a:rPr lang="de-DE" altLang="de-DE" dirty="0"/>
              <a:t> </a:t>
            </a:r>
            <a:r>
              <a:rPr lang="de-DE" altLang="de-DE" dirty="0" err="1"/>
              <a:t>generally</a:t>
            </a:r>
            <a:r>
              <a:rPr lang="de-DE" altLang="de-DE" dirty="0"/>
              <a:t>, </a:t>
            </a:r>
            <a:r>
              <a:rPr lang="de-DE" altLang="de-DE" dirty="0" err="1"/>
              <a:t>recognizing</a:t>
            </a:r>
            <a:r>
              <a:rPr lang="de-DE" altLang="de-DE" dirty="0"/>
              <a:t> </a:t>
            </a:r>
            <a:r>
              <a:rPr lang="de-DE" altLang="de-DE" dirty="0" err="1"/>
              <a:t>that</a:t>
            </a:r>
            <a:r>
              <a:rPr lang="de-DE" altLang="de-DE" dirty="0"/>
              <a:t> an </a:t>
            </a:r>
            <a:r>
              <a:rPr lang="de-DE" altLang="de-DE" dirty="0" err="1"/>
              <a:t>unresolved</a:t>
            </a:r>
            <a:r>
              <a:rPr lang="de-DE" altLang="de-DE" dirty="0"/>
              <a:t> </a:t>
            </a:r>
            <a:r>
              <a:rPr lang="de-DE" altLang="de-DE" dirty="0" err="1"/>
              <a:t>conflict</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may</a:t>
            </a:r>
            <a:r>
              <a:rPr lang="de-DE" altLang="de-DE" dirty="0"/>
              <a:t> </a:t>
            </a:r>
            <a:r>
              <a:rPr lang="de-DE" altLang="de-DE" dirty="0" err="1"/>
              <a:t>result</a:t>
            </a:r>
            <a:r>
              <a:rPr lang="de-DE" altLang="de-DE" dirty="0"/>
              <a:t> in </a:t>
            </a:r>
            <a:r>
              <a:rPr lang="de-DE" altLang="de-DE" dirty="0" err="1"/>
              <a:t>abuse</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office</a:t>
            </a:r>
            <a:r>
              <a:rPr lang="de-DE" altLang="de-DE" dirty="0"/>
              <a:t>.</a:t>
            </a:r>
          </a:p>
          <a:p>
            <a:pPr marL="171450" indent="-171450">
              <a:buFont typeface="Arial" panose="020B0604020202020204" pitchFamily="34" charset="0"/>
              <a:buChar char="•"/>
            </a:pPr>
            <a:r>
              <a:rPr lang="de-DE" altLang="de-DE" dirty="0"/>
              <a:t>This </a:t>
            </a:r>
            <a:r>
              <a:rPr lang="de-DE" altLang="de-DE" dirty="0" err="1"/>
              <a:t>objective</a:t>
            </a:r>
            <a:r>
              <a:rPr lang="de-DE" altLang="de-DE" dirty="0"/>
              <a:t> </a:t>
            </a:r>
            <a:r>
              <a:rPr lang="de-DE" altLang="de-DE" dirty="0" err="1"/>
              <a:t>can</a:t>
            </a:r>
            <a:r>
              <a:rPr lang="de-DE" altLang="de-DE" dirty="0"/>
              <a:t> </a:t>
            </a:r>
            <a:r>
              <a:rPr lang="de-DE" altLang="de-DE" dirty="0" err="1"/>
              <a:t>generally</a:t>
            </a:r>
            <a:r>
              <a:rPr lang="de-DE" altLang="de-DE" dirty="0"/>
              <a:t> </a:t>
            </a:r>
            <a:r>
              <a:rPr lang="de-DE" altLang="de-DE" dirty="0" err="1"/>
              <a:t>be</a:t>
            </a:r>
            <a:r>
              <a:rPr lang="de-DE" altLang="de-DE" dirty="0"/>
              <a:t> </a:t>
            </a:r>
            <a:r>
              <a:rPr lang="de-DE" altLang="de-DE" dirty="0" err="1"/>
              <a:t>achieved</a:t>
            </a:r>
            <a:r>
              <a:rPr lang="de-DE" altLang="de-DE" dirty="0"/>
              <a:t> </a:t>
            </a:r>
            <a:r>
              <a:rPr lang="de-DE" altLang="de-DE" dirty="0" err="1"/>
              <a:t>by</a:t>
            </a:r>
            <a:r>
              <a:rPr lang="de-DE" altLang="de-DE" dirty="0"/>
              <a:t> </a:t>
            </a:r>
            <a:r>
              <a:rPr lang="de-DE" altLang="de-DE" dirty="0" err="1"/>
              <a:t>ensuring</a:t>
            </a:r>
            <a:r>
              <a:rPr lang="de-DE" altLang="de-DE" dirty="0"/>
              <a:t> </a:t>
            </a:r>
            <a:r>
              <a:rPr lang="de-DE" altLang="de-DE" dirty="0" err="1"/>
              <a:t>that</a:t>
            </a:r>
            <a:r>
              <a:rPr lang="de-DE" altLang="de-DE" dirty="0"/>
              <a:t> </a:t>
            </a:r>
            <a:r>
              <a:rPr lang="de-DE" altLang="de-DE" dirty="0" err="1"/>
              <a:t>public</a:t>
            </a:r>
            <a:r>
              <a:rPr lang="de-DE" altLang="de-DE" dirty="0"/>
              <a:t> </a:t>
            </a:r>
            <a:r>
              <a:rPr lang="de-DE" altLang="de-DE" dirty="0" err="1"/>
              <a:t>bodies</a:t>
            </a:r>
            <a:r>
              <a:rPr lang="de-DE" altLang="de-DE" dirty="0"/>
              <a:t> </a:t>
            </a:r>
            <a:r>
              <a:rPr lang="de-DE" altLang="de-DE" dirty="0" err="1"/>
              <a:t>possess</a:t>
            </a:r>
            <a:r>
              <a:rPr lang="de-DE" altLang="de-DE" dirty="0"/>
              <a:t> </a:t>
            </a:r>
            <a:r>
              <a:rPr lang="de-DE" altLang="de-DE" dirty="0" err="1"/>
              <a:t>and</a:t>
            </a:r>
            <a:r>
              <a:rPr lang="de-DE" altLang="de-DE" dirty="0"/>
              <a:t> </a:t>
            </a:r>
            <a:r>
              <a:rPr lang="de-DE" altLang="de-DE" dirty="0" err="1"/>
              <a:t>implement</a:t>
            </a:r>
            <a:r>
              <a:rPr lang="de-DE" altLang="de-DE" dirty="0"/>
              <a:t> relevant </a:t>
            </a:r>
            <a:r>
              <a:rPr lang="de-DE" altLang="de-DE" dirty="0" err="1"/>
              <a:t>policy</a:t>
            </a:r>
            <a:r>
              <a:rPr lang="de-DE" altLang="de-DE" dirty="0"/>
              <a:t> </a:t>
            </a:r>
            <a:r>
              <a:rPr lang="de-DE" altLang="de-DE" dirty="0" err="1"/>
              <a:t>standards</a:t>
            </a:r>
            <a:r>
              <a:rPr lang="de-DE" altLang="de-DE" dirty="0"/>
              <a:t> </a:t>
            </a:r>
            <a:r>
              <a:rPr lang="de-DE" altLang="de-DE" dirty="0" err="1"/>
              <a:t>for</a:t>
            </a:r>
            <a:r>
              <a:rPr lang="de-DE" altLang="de-DE" dirty="0"/>
              <a:t> </a:t>
            </a:r>
            <a:r>
              <a:rPr lang="de-DE" altLang="de-DE" dirty="0" err="1"/>
              <a:t>promoting</a:t>
            </a:r>
            <a:r>
              <a:rPr lang="de-DE" altLang="de-DE" dirty="0"/>
              <a:t> </a:t>
            </a:r>
            <a:r>
              <a:rPr lang="de-DE" altLang="de-DE" dirty="0" err="1"/>
              <a:t>integrity</a:t>
            </a:r>
            <a:r>
              <a:rPr lang="de-DE" altLang="de-DE" dirty="0"/>
              <a:t>, </a:t>
            </a:r>
            <a:r>
              <a:rPr lang="de-DE" altLang="de-DE" dirty="0" err="1"/>
              <a:t>effective</a:t>
            </a:r>
            <a:r>
              <a:rPr lang="de-DE" altLang="de-DE" dirty="0"/>
              <a:t> </a:t>
            </a:r>
            <a:r>
              <a:rPr lang="de-DE" altLang="de-DE" dirty="0" err="1"/>
              <a:t>processes</a:t>
            </a:r>
            <a:r>
              <a:rPr lang="de-DE" altLang="de-DE" dirty="0"/>
              <a:t> </a:t>
            </a:r>
            <a:r>
              <a:rPr lang="de-DE" altLang="de-DE" dirty="0" err="1"/>
              <a:t>for</a:t>
            </a:r>
            <a:r>
              <a:rPr lang="de-DE" altLang="de-DE" dirty="0"/>
              <a:t> </a:t>
            </a:r>
            <a:r>
              <a:rPr lang="de-DE" altLang="de-DE" dirty="0" err="1"/>
              <a:t>identifying</a:t>
            </a:r>
            <a:r>
              <a:rPr lang="de-DE" altLang="de-DE" dirty="0"/>
              <a:t> </a:t>
            </a:r>
            <a:r>
              <a:rPr lang="de-DE" altLang="de-DE" dirty="0" err="1"/>
              <a:t>risk</a:t>
            </a:r>
            <a:r>
              <a:rPr lang="de-DE" altLang="de-DE" dirty="0"/>
              <a:t> </a:t>
            </a:r>
            <a:r>
              <a:rPr lang="de-DE" altLang="de-DE" dirty="0" err="1"/>
              <a:t>and</a:t>
            </a:r>
            <a:r>
              <a:rPr lang="de-DE" altLang="de-DE" dirty="0"/>
              <a:t> </a:t>
            </a:r>
            <a:r>
              <a:rPr lang="de-DE" altLang="de-DE" dirty="0" err="1"/>
              <a:t>dealing</a:t>
            </a:r>
            <a:r>
              <a:rPr lang="de-DE" altLang="de-DE" dirty="0"/>
              <a:t> </a:t>
            </a:r>
            <a:r>
              <a:rPr lang="de-DE" altLang="de-DE" dirty="0" err="1"/>
              <a:t>with</a:t>
            </a:r>
            <a:r>
              <a:rPr lang="de-DE" altLang="de-DE" dirty="0"/>
              <a:t> </a:t>
            </a:r>
            <a:r>
              <a:rPr lang="de-DE" altLang="de-DE" dirty="0" err="1"/>
              <a:t>emergent</a:t>
            </a:r>
            <a:r>
              <a:rPr lang="de-DE" altLang="de-DE" dirty="0"/>
              <a:t> </a:t>
            </a:r>
            <a:r>
              <a:rPr lang="de-DE" altLang="de-DE" dirty="0" err="1"/>
              <a:t>conflicts</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appropriate</a:t>
            </a:r>
            <a:r>
              <a:rPr lang="de-DE" altLang="de-DE" dirty="0"/>
              <a:t> </a:t>
            </a:r>
            <a:r>
              <a:rPr lang="de-DE" altLang="de-DE" dirty="0" err="1"/>
              <a:t>external</a:t>
            </a:r>
            <a:r>
              <a:rPr lang="de-DE" altLang="de-DE" dirty="0"/>
              <a:t> </a:t>
            </a:r>
            <a:r>
              <a:rPr lang="de-DE" altLang="de-DE" dirty="0" err="1"/>
              <a:t>and</a:t>
            </a:r>
            <a:r>
              <a:rPr lang="de-DE" altLang="de-DE" dirty="0"/>
              <a:t> internal </a:t>
            </a:r>
            <a:r>
              <a:rPr lang="de-DE" altLang="de-DE" dirty="0" err="1"/>
              <a:t>accountability</a:t>
            </a:r>
            <a:r>
              <a:rPr lang="de-DE" altLang="de-DE" dirty="0"/>
              <a:t> </a:t>
            </a:r>
            <a:r>
              <a:rPr lang="de-DE" altLang="de-DE" dirty="0" err="1"/>
              <a:t>mechanisms</a:t>
            </a:r>
            <a:r>
              <a:rPr lang="de-DE" altLang="de-DE" dirty="0"/>
              <a:t>, </a:t>
            </a:r>
            <a:r>
              <a:rPr lang="de-DE" altLang="de-DE" dirty="0" err="1"/>
              <a:t>and</a:t>
            </a:r>
            <a:r>
              <a:rPr lang="de-DE" altLang="de-DE" dirty="0"/>
              <a:t> </a:t>
            </a:r>
            <a:r>
              <a:rPr lang="de-DE" altLang="de-DE" dirty="0" err="1"/>
              <a:t>management</a:t>
            </a:r>
            <a:r>
              <a:rPr lang="de-DE" altLang="de-DE" dirty="0"/>
              <a:t> </a:t>
            </a:r>
            <a:r>
              <a:rPr lang="de-DE" altLang="de-DE" dirty="0" err="1"/>
              <a:t>approaches</a:t>
            </a:r>
            <a:r>
              <a:rPr lang="de-DE" altLang="de-DE" dirty="0"/>
              <a:t> – </a:t>
            </a:r>
            <a:r>
              <a:rPr lang="de-DE" altLang="de-DE" dirty="0" err="1"/>
              <a:t>including</a:t>
            </a:r>
            <a:r>
              <a:rPr lang="de-DE" altLang="de-DE" dirty="0"/>
              <a:t> </a:t>
            </a:r>
            <a:r>
              <a:rPr lang="de-DE" altLang="de-DE" dirty="0" err="1"/>
              <a:t>sanctions</a:t>
            </a:r>
            <a:r>
              <a:rPr lang="de-DE" altLang="de-DE" dirty="0"/>
              <a:t> – </a:t>
            </a:r>
            <a:r>
              <a:rPr lang="de-DE" altLang="de-DE" dirty="0" err="1"/>
              <a:t>that</a:t>
            </a:r>
            <a:r>
              <a:rPr lang="de-DE" altLang="de-DE" dirty="0"/>
              <a:t> </a:t>
            </a:r>
            <a:r>
              <a:rPr lang="de-DE" altLang="de-DE" dirty="0" err="1"/>
              <a:t>aim</a:t>
            </a:r>
            <a:r>
              <a:rPr lang="de-DE" altLang="de-DE" dirty="0"/>
              <a:t> </a:t>
            </a:r>
            <a:r>
              <a:rPr lang="de-DE" altLang="de-DE" dirty="0" err="1"/>
              <a:t>to</a:t>
            </a:r>
            <a:r>
              <a:rPr lang="de-DE" altLang="de-DE" dirty="0"/>
              <a:t> </a:t>
            </a:r>
            <a:r>
              <a:rPr lang="de-DE" altLang="de-DE" dirty="0" err="1"/>
              <a:t>ensure</a:t>
            </a:r>
            <a:r>
              <a:rPr lang="de-DE" altLang="de-DE" dirty="0"/>
              <a:t> </a:t>
            </a:r>
            <a:r>
              <a:rPr lang="de-DE" altLang="de-DE" dirty="0" err="1"/>
              <a:t>that</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take</a:t>
            </a:r>
            <a:r>
              <a:rPr lang="de-DE" altLang="de-DE" dirty="0"/>
              <a:t> personal </a:t>
            </a:r>
            <a:r>
              <a:rPr lang="de-DE" altLang="de-DE" dirty="0" err="1"/>
              <a:t>responsibility</a:t>
            </a:r>
            <a:r>
              <a:rPr lang="de-DE" altLang="de-DE" dirty="0"/>
              <a:t> </a:t>
            </a:r>
            <a:r>
              <a:rPr lang="de-DE" altLang="de-DE" dirty="0" err="1"/>
              <a:t>for</a:t>
            </a:r>
            <a:r>
              <a:rPr lang="de-DE" altLang="de-DE" dirty="0"/>
              <a:t> </a:t>
            </a:r>
            <a:r>
              <a:rPr lang="de-DE" altLang="de-DE" dirty="0" err="1"/>
              <a:t>complying</a:t>
            </a:r>
            <a:r>
              <a:rPr lang="de-DE" altLang="de-DE" dirty="0"/>
              <a:t> </a:t>
            </a:r>
            <a:r>
              <a:rPr lang="de-DE" altLang="de-DE" dirty="0" err="1"/>
              <a:t>with</a:t>
            </a:r>
            <a:r>
              <a:rPr lang="de-DE" altLang="de-DE" dirty="0"/>
              <a:t> </a:t>
            </a:r>
            <a:r>
              <a:rPr lang="de-DE" altLang="de-DE" dirty="0" err="1"/>
              <a:t>both</a:t>
            </a:r>
            <a:r>
              <a:rPr lang="de-DE" altLang="de-DE" dirty="0"/>
              <a:t> </a:t>
            </a:r>
            <a:r>
              <a:rPr lang="de-DE" altLang="de-DE" dirty="0" err="1"/>
              <a:t>the</a:t>
            </a:r>
            <a:r>
              <a:rPr lang="de-DE" altLang="de-DE" dirty="0"/>
              <a:t> </a:t>
            </a:r>
            <a:r>
              <a:rPr lang="de-DE" altLang="de-DE" dirty="0" err="1"/>
              <a:t>letter</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spirit</a:t>
            </a:r>
            <a:r>
              <a:rPr lang="de-DE" altLang="de-DE" dirty="0"/>
              <a:t> </a:t>
            </a:r>
            <a:r>
              <a:rPr lang="de-DE" altLang="de-DE" dirty="0" err="1"/>
              <a:t>of</a:t>
            </a:r>
            <a:r>
              <a:rPr lang="de-DE" altLang="de-DE" dirty="0"/>
              <a:t> such </a:t>
            </a:r>
            <a:r>
              <a:rPr lang="de-DE" altLang="de-DE" dirty="0" err="1"/>
              <a:t>standards</a:t>
            </a:r>
            <a:r>
              <a:rPr lang="de-DE" altLang="de-DE" dirty="0"/>
              <a:t>. </a:t>
            </a:r>
          </a:p>
          <a:p>
            <a:endParaRPr lang="de-DE" altLang="de-DE" dirty="0"/>
          </a:p>
          <a:p>
            <a:r>
              <a:rPr lang="de-DE" sz="1200" b="1" dirty="0" err="1"/>
              <a:t>Sources</a:t>
            </a:r>
            <a:r>
              <a:rPr lang="de-DE" sz="1200" b="1" dirty="0"/>
              <a:t>:</a:t>
            </a:r>
          </a:p>
          <a:p>
            <a:pPr marL="171450" indent="-171450">
              <a:buFont typeface="Arial"/>
              <a:buChar char="•"/>
            </a:pPr>
            <a:r>
              <a:rPr lang="de-DE" sz="1200" dirty="0"/>
              <a:t>Jenkins, M. (June 2015). Topic Guide: </a:t>
            </a:r>
            <a:r>
              <a:rPr lang="de-DE" sz="1200" dirty="0" err="1"/>
              <a:t>Conflicts</a:t>
            </a:r>
            <a:r>
              <a:rPr lang="de-DE" sz="1200" dirty="0"/>
              <a:t> </a:t>
            </a:r>
            <a:r>
              <a:rPr lang="de-DE" sz="1200" dirty="0" err="1"/>
              <a:t>of</a:t>
            </a:r>
            <a:r>
              <a:rPr lang="de-DE" sz="1200" dirty="0"/>
              <a:t> Interest.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https://knowledgehub.transparency.org/guide/topic-guide-on-conflicts-of-interest/5483</a:t>
            </a:r>
            <a:r>
              <a:rPr lang="de-DE" sz="1200" dirty="0"/>
              <a:t> (last </a:t>
            </a:r>
            <a:r>
              <a:rPr lang="de-DE" sz="1200" dirty="0" err="1"/>
              <a:t>accessed</a:t>
            </a:r>
            <a:r>
              <a:rPr lang="de-DE" sz="1200" dirty="0"/>
              <a:t> on April 7, 2020).</a:t>
            </a:r>
          </a:p>
          <a:p>
            <a:pPr marL="171450" indent="-171450">
              <a:buFont typeface="Arial"/>
              <a:buChar char="•"/>
            </a:pPr>
            <a:r>
              <a:rPr lang="de-DE" sz="1200" dirty="0"/>
              <a:t>OECD (2005). Managing </a:t>
            </a:r>
            <a:r>
              <a:rPr lang="de-DE" sz="1200" dirty="0" err="1"/>
              <a:t>Conflict</a:t>
            </a:r>
            <a:r>
              <a:rPr lang="de-DE" sz="1200" dirty="0"/>
              <a:t> </a:t>
            </a:r>
            <a:r>
              <a:rPr lang="de-DE" sz="1200" dirty="0" err="1"/>
              <a:t>of</a:t>
            </a:r>
            <a:r>
              <a:rPr lang="de-DE" sz="1200" dirty="0"/>
              <a:t> Interest in </a:t>
            </a:r>
            <a:r>
              <a:rPr lang="de-DE" sz="1200" dirty="0" err="1"/>
              <a:t>the</a:t>
            </a:r>
            <a:r>
              <a:rPr lang="de-DE" sz="1200" dirty="0"/>
              <a:t> Public </a:t>
            </a:r>
            <a:r>
              <a:rPr lang="de-DE" sz="1200" dirty="0" err="1"/>
              <a:t>Sector</a:t>
            </a:r>
            <a:r>
              <a:rPr lang="de-DE" sz="1200" dirty="0"/>
              <a:t> A Toolkit: A Toolkit. </a:t>
            </a:r>
            <a:r>
              <a:rPr lang="de-DE" sz="1200" dirty="0" err="1"/>
              <a:t>Retrieved</a:t>
            </a:r>
            <a:r>
              <a:rPr lang="de-DE" sz="1200" dirty="0"/>
              <a:t> </a:t>
            </a:r>
            <a:r>
              <a:rPr lang="de-DE" sz="1200" dirty="0" err="1"/>
              <a:t>from</a:t>
            </a:r>
            <a:r>
              <a:rPr lang="de-DE" sz="1200" dirty="0"/>
              <a:t> </a:t>
            </a:r>
            <a:r>
              <a:rPr lang="de-DE" sz="1200" dirty="0">
                <a:hlinkClick r:id="rId4"/>
              </a:rPr>
              <a:t>https://www.oecd.org/gov/ethics/49107986.pdf</a:t>
            </a:r>
            <a:r>
              <a:rPr lang="de-DE" sz="1200" dirty="0"/>
              <a:t> (last </a:t>
            </a:r>
            <a:r>
              <a:rPr lang="de-DE" sz="1200" dirty="0" err="1"/>
              <a:t>accessed</a:t>
            </a:r>
            <a:r>
              <a:rPr lang="de-DE" sz="1200" dirty="0"/>
              <a:t> on April 7, 2020).</a:t>
            </a:r>
          </a:p>
        </p:txBody>
      </p:sp>
      <p:sp>
        <p:nvSpPr>
          <p:cNvPr id="23556" name="Slide Number Placeholder 3">
            <a:extLst>
              <a:ext uri="{FF2B5EF4-FFF2-40B4-BE49-F238E27FC236}">
                <a16:creationId xmlns:a16="http://schemas.microsoft.com/office/drawing/2014/main" id="{683E179B-A02B-4AF0-8F12-09DF3397D925}"/>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B7C11F55-D8DF-4D15-9A8E-2338F086C1FD}" type="slidenum">
              <a:rPr lang="en-US" altLang="de-DE"/>
              <a:pPr/>
              <a:t>9</a:t>
            </a:fld>
            <a:endParaRPr lang="en-US"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43</a:t>
            </a:fld>
            <a:endParaRPr lang="de-DE"/>
          </a:p>
        </p:txBody>
      </p:sp>
    </p:spTree>
    <p:extLst>
      <p:ext uri="{BB962C8B-B14F-4D97-AF65-F5344CB8AC3E}">
        <p14:creationId xmlns:p14="http://schemas.microsoft.com/office/powerpoint/2010/main" val="1286556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44</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45</a:t>
            </a:fld>
            <a:endParaRPr lang="de-DE"/>
          </a:p>
        </p:txBody>
      </p:sp>
    </p:spTree>
    <p:extLst>
      <p:ext uri="{BB962C8B-B14F-4D97-AF65-F5344CB8AC3E}">
        <p14:creationId xmlns:p14="http://schemas.microsoft.com/office/powerpoint/2010/main" val="317317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r>
              <a:rPr lang="de-DE" dirty="0"/>
              <a:t>United </a:t>
            </a:r>
            <a:r>
              <a:rPr lang="de-DE" dirty="0" err="1"/>
              <a:t>Nations</a:t>
            </a:r>
            <a:r>
              <a:rPr lang="de-DE" dirty="0"/>
              <a:t> </a:t>
            </a:r>
            <a:r>
              <a:rPr lang="de-DE" dirty="0" err="1"/>
              <a:t>Convention</a:t>
            </a:r>
            <a:r>
              <a:rPr lang="de-DE" dirty="0"/>
              <a:t> </a:t>
            </a:r>
            <a:r>
              <a:rPr lang="de-DE" dirty="0" err="1"/>
              <a:t>against</a:t>
            </a:r>
            <a:r>
              <a:rPr lang="de-DE" dirty="0"/>
              <a:t> </a:t>
            </a:r>
            <a:r>
              <a:rPr lang="de-DE" dirty="0" err="1"/>
              <a:t>Corruption</a:t>
            </a:r>
            <a:r>
              <a:rPr lang="de-DE" dirty="0"/>
              <a:t>. </a:t>
            </a:r>
            <a:r>
              <a:rPr lang="de-DE" dirty="0" err="1"/>
              <a:t>Adopted</a:t>
            </a:r>
            <a:r>
              <a:rPr lang="de-DE" dirty="0"/>
              <a:t> </a:t>
            </a:r>
            <a:r>
              <a:rPr lang="de-DE" dirty="0" err="1"/>
              <a:t>by</a:t>
            </a:r>
            <a:r>
              <a:rPr lang="de-DE" dirty="0"/>
              <a:t> </a:t>
            </a:r>
            <a:r>
              <a:rPr lang="de-DE" dirty="0" err="1"/>
              <a:t>the</a:t>
            </a:r>
            <a:r>
              <a:rPr lang="de-DE" dirty="0"/>
              <a:t> UN General </a:t>
            </a:r>
            <a:r>
              <a:rPr lang="de-DE" dirty="0" err="1"/>
              <a:t>Assembly</a:t>
            </a:r>
            <a:r>
              <a:rPr lang="de-DE" dirty="0"/>
              <a:t> on 31 </a:t>
            </a:r>
            <a:r>
              <a:rPr lang="de-DE" dirty="0" err="1"/>
              <a:t>October</a:t>
            </a:r>
            <a:r>
              <a:rPr lang="de-DE" dirty="0"/>
              <a:t> 2003, </a:t>
            </a:r>
            <a:r>
              <a:rPr lang="de-DE" dirty="0" err="1"/>
              <a:t>by</a:t>
            </a:r>
            <a:r>
              <a:rPr lang="de-DE" dirty="0"/>
              <a:t> </a:t>
            </a:r>
            <a:r>
              <a:rPr lang="de-DE" dirty="0" err="1"/>
              <a:t>resolution</a:t>
            </a:r>
            <a:r>
              <a:rPr lang="de-DE" dirty="0"/>
              <a:t> 58/4. </a:t>
            </a:r>
            <a:r>
              <a:rPr lang="de-DE" dirty="0" err="1"/>
              <a:t>Retrieved</a:t>
            </a:r>
            <a:r>
              <a:rPr lang="de-DE" dirty="0"/>
              <a:t> </a:t>
            </a:r>
            <a:r>
              <a:rPr lang="de-DE" dirty="0" err="1"/>
              <a:t>from</a:t>
            </a:r>
            <a:r>
              <a:rPr lang="de-DE" dirty="0"/>
              <a:t> https://</a:t>
            </a:r>
            <a:r>
              <a:rPr lang="de-DE" dirty="0" err="1"/>
              <a:t>www.unodc.org</a:t>
            </a:r>
            <a:r>
              <a:rPr lang="de-DE" dirty="0"/>
              <a:t>/</a:t>
            </a:r>
            <a:r>
              <a:rPr lang="de-DE" dirty="0" err="1"/>
              <a:t>documents</a:t>
            </a:r>
            <a:r>
              <a:rPr lang="de-DE" dirty="0"/>
              <a:t>/</a:t>
            </a:r>
            <a:r>
              <a:rPr lang="de-DE" dirty="0" err="1"/>
              <a:t>treaties</a:t>
            </a:r>
            <a:r>
              <a:rPr lang="de-DE" dirty="0"/>
              <a:t>/UNCAC/Publications/</a:t>
            </a:r>
            <a:r>
              <a:rPr lang="de-DE" dirty="0" err="1"/>
              <a:t>Convention</a:t>
            </a:r>
            <a:r>
              <a:rPr lang="de-DE" dirty="0"/>
              <a:t>/08-50026_E.pdf (last </a:t>
            </a:r>
            <a:r>
              <a:rPr lang="de-DE" dirty="0" err="1"/>
              <a:t>accessed</a:t>
            </a:r>
            <a:r>
              <a:rPr lang="de-DE"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413166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ct val="0"/>
              </a:spcBef>
              <a:buNone/>
              <a:defRPr/>
            </a:pPr>
            <a:r>
              <a:rPr lang="de-DE" b="1" dirty="0"/>
              <a:t>1. Legislation:</a:t>
            </a:r>
            <a:endParaRPr lang="en" altLang="en-US" sz="1200" kern="1200" dirty="0">
              <a:solidFill>
                <a:srgbClr val="000090"/>
              </a:solidFill>
              <a:latin typeface="+mn-lt"/>
              <a:ea typeface="+mn-ea"/>
              <a:cs typeface="+mn-cs"/>
            </a:endParaRPr>
          </a:p>
          <a:p>
            <a:pPr marL="0" indent="0">
              <a:spcBef>
                <a:spcPct val="0"/>
              </a:spcBef>
              <a:buNone/>
              <a:defRPr/>
            </a:pPr>
            <a:endParaRPr lang="en" altLang="en-US" sz="1200" kern="1200" dirty="0">
              <a:solidFill>
                <a:srgbClr val="000090"/>
              </a:solidFill>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de-DE" sz="1200" b="1" kern="1200" err="1">
                <a:latin typeface="Roboto"/>
                <a:cs typeface="Roboto"/>
              </a:rPr>
              <a:t>What</a:t>
            </a:r>
            <a:r>
              <a:rPr lang="de-DE" sz="1200" b="1" kern="1200" dirty="0">
                <a:latin typeface="Roboto"/>
                <a:cs typeface="Roboto"/>
              </a:rPr>
              <a:t> </a:t>
            </a:r>
            <a:r>
              <a:rPr lang="de-DE" sz="1200" b="1" kern="1200" err="1">
                <a:latin typeface="Roboto"/>
                <a:cs typeface="Roboto"/>
              </a:rPr>
              <a:t>is</a:t>
            </a:r>
            <a:r>
              <a:rPr lang="de-DE" sz="1200" b="1" kern="1200" dirty="0">
                <a:latin typeface="Roboto"/>
                <a:cs typeface="Roboto"/>
              </a:rPr>
              <a:t> </a:t>
            </a:r>
            <a:r>
              <a:rPr lang="de-DE" sz="1200" b="1" kern="1200" err="1">
                <a:latin typeface="Roboto"/>
                <a:cs typeface="Roboto"/>
              </a:rPr>
              <a:t>to</a:t>
            </a:r>
            <a:r>
              <a:rPr lang="de-DE" sz="1200" b="1" kern="1200" dirty="0">
                <a:latin typeface="Roboto"/>
                <a:cs typeface="Roboto"/>
              </a:rPr>
              <a:t> </a:t>
            </a:r>
            <a:r>
              <a:rPr lang="de-DE" sz="1200" b="1" kern="1200" err="1">
                <a:latin typeface="Roboto"/>
                <a:cs typeface="Roboto"/>
              </a:rPr>
              <a:t>be</a:t>
            </a:r>
            <a:r>
              <a:rPr lang="de-DE" sz="1200" b="1" kern="1200" dirty="0">
                <a:latin typeface="Roboto"/>
                <a:cs typeface="Roboto"/>
              </a:rPr>
              <a:t> </a:t>
            </a:r>
            <a:r>
              <a:rPr lang="de-DE" sz="1200" b="1" kern="1200" err="1">
                <a:latin typeface="Roboto"/>
                <a:cs typeface="Roboto"/>
              </a:rPr>
              <a:t>regulated</a:t>
            </a:r>
            <a:r>
              <a:rPr lang="de-DE" sz="1200" b="1" kern="1200" dirty="0">
                <a:latin typeface="Roboto"/>
                <a:cs typeface="Roboto"/>
              </a:rPr>
              <a:t>?</a:t>
            </a:r>
            <a:endParaRPr lang="en" altLang="en-US" sz="1200" kern="1200" dirty="0">
              <a:solidFill>
                <a:srgbClr val="000090"/>
              </a:solidFill>
              <a:latin typeface="+mn-lt"/>
              <a:ea typeface="+mn-ea"/>
              <a:cs typeface="+mn-cs"/>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 altLang="en-US" sz="1200" kern="1200" dirty="0">
                <a:solidFill>
                  <a:srgbClr val="000090"/>
                </a:solidFill>
                <a:latin typeface="+mn-lt"/>
                <a:ea typeface="+mn-ea"/>
                <a:cs typeface="+mn-cs"/>
              </a:rPr>
              <a:t>First of all, the legal definition of conflict of interest</a:t>
            </a:r>
            <a:r>
              <a:rPr lang="en" altLang="en-US" sz="1200" kern="1200" dirty="0">
                <a:solidFill>
                  <a:srgbClr val="000090"/>
                </a:solidFill>
                <a:latin typeface="+mn-lt"/>
                <a:ea typeface="+mn-ea"/>
                <a:cs typeface="+mn-cs"/>
                <a:sym typeface="Wingdings" pitchFamily="2" charset="2"/>
              </a:rPr>
              <a:t> is </a:t>
            </a:r>
            <a:r>
              <a:rPr lang="en" altLang="en-US" sz="1200" kern="1200" dirty="0">
                <a:solidFill>
                  <a:srgbClr val="000090"/>
                </a:solidFill>
                <a:latin typeface="+mn-lt"/>
                <a:ea typeface="+mn-ea"/>
                <a:cs typeface="+mn-cs"/>
              </a:rPr>
              <a:t>ambiguous, making it impossible to legislate for all possible conflicts of interest.</a:t>
            </a:r>
          </a:p>
          <a:p>
            <a:pPr marL="171450" indent="-171450">
              <a:spcBef>
                <a:spcPct val="0"/>
              </a:spcBef>
              <a:buFont typeface="Arial" panose="020B0604020202020204" pitchFamily="34" charset="0"/>
              <a:buChar char="•"/>
              <a:defRPr/>
            </a:pPr>
            <a:r>
              <a:rPr lang="en" altLang="en-US" sz="1200" kern="1200" dirty="0">
                <a:solidFill>
                  <a:srgbClr val="000090"/>
                </a:solidFill>
                <a:latin typeface="+mn-lt"/>
                <a:ea typeface="+mn-ea"/>
                <a:cs typeface="+mn-cs"/>
              </a:rPr>
              <a:t>Generally, activities and positions deemed to be incompatible with the proper performance of public duties should be clearly stipulated and prohibited (e. g. holding another post in a different branch of government; private sector employment (including consulting); any ownership stake in a private legal entity conducting business with government; or accepting certain kinds of employment within a specified time period after leaving office). Key aspects are also the following:</a:t>
            </a:r>
            <a:endParaRPr lang="it-CH" altLang="de-DE" dirty="0"/>
          </a:p>
          <a:p>
            <a:pPr marL="171450" indent="-171450">
              <a:buFont typeface="Arial" panose="020B0604020202020204" pitchFamily="34" charset="0"/>
              <a:buChar char="•"/>
            </a:pPr>
            <a:r>
              <a:rPr lang="de-DE" altLang="de-DE" b="1" dirty="0" err="1"/>
              <a:t>Procurement</a:t>
            </a:r>
            <a:r>
              <a:rPr lang="de-DE" altLang="de-DE" b="1" dirty="0"/>
              <a:t>: </a:t>
            </a:r>
            <a:r>
              <a:rPr lang="de-DE" altLang="de-DE" dirty="0"/>
              <a:t>Public </a:t>
            </a:r>
            <a:r>
              <a:rPr lang="de-DE" altLang="de-DE" dirty="0" err="1"/>
              <a:t>servants</a:t>
            </a:r>
            <a:r>
              <a:rPr lang="de-DE" altLang="de-DE" dirty="0"/>
              <a:t> </a:t>
            </a:r>
            <a:r>
              <a:rPr lang="de-DE" altLang="de-DE" dirty="0" err="1"/>
              <a:t>responsible</a:t>
            </a:r>
            <a:r>
              <a:rPr lang="de-DE" altLang="de-DE" dirty="0"/>
              <a:t> </a:t>
            </a:r>
            <a:r>
              <a:rPr lang="de-DE" altLang="de-DE" dirty="0" err="1"/>
              <a:t>for</a:t>
            </a:r>
            <a:r>
              <a:rPr lang="de-DE" altLang="de-DE" dirty="0"/>
              <a:t> </a:t>
            </a:r>
            <a:r>
              <a:rPr lang="de-DE" altLang="de-DE" dirty="0" err="1"/>
              <a:t>making</a:t>
            </a:r>
            <a:r>
              <a:rPr lang="de-DE" altLang="de-DE" dirty="0"/>
              <a:t> </a:t>
            </a:r>
            <a:r>
              <a:rPr lang="de-DE" altLang="de-DE" dirty="0" err="1"/>
              <a:t>decisions</a:t>
            </a:r>
            <a:r>
              <a:rPr lang="de-DE" altLang="de-DE" dirty="0"/>
              <a:t> </a:t>
            </a:r>
            <a:r>
              <a:rPr lang="de-DE" altLang="de-DE" dirty="0" err="1"/>
              <a:t>may</a:t>
            </a:r>
            <a:r>
              <a:rPr lang="de-DE" altLang="de-DE" dirty="0"/>
              <a:t> </a:t>
            </a:r>
            <a:r>
              <a:rPr lang="de-DE" altLang="de-DE" dirty="0" err="1"/>
              <a:t>have</a:t>
            </a:r>
            <a:r>
              <a:rPr lang="de-DE" altLang="de-DE" dirty="0"/>
              <a:t> </a:t>
            </a:r>
            <a:r>
              <a:rPr lang="de-DE" altLang="de-DE" dirty="0" err="1"/>
              <a:t>economic</a:t>
            </a:r>
            <a:r>
              <a:rPr lang="de-DE" altLang="de-DE" dirty="0"/>
              <a:t> </a:t>
            </a:r>
            <a:r>
              <a:rPr lang="de-DE" altLang="de-DE" dirty="0" err="1"/>
              <a:t>interests</a:t>
            </a:r>
            <a:r>
              <a:rPr lang="de-DE" altLang="de-DE" dirty="0"/>
              <a:t> in a </a:t>
            </a:r>
            <a:r>
              <a:rPr lang="de-DE" altLang="de-DE" dirty="0" err="1"/>
              <a:t>bidding</a:t>
            </a:r>
            <a:r>
              <a:rPr lang="de-DE" altLang="de-DE" dirty="0"/>
              <a:t> </a:t>
            </a:r>
            <a:r>
              <a:rPr lang="de-DE" altLang="de-DE" dirty="0" err="1"/>
              <a:t>company</a:t>
            </a:r>
            <a:r>
              <a:rPr lang="de-DE" altLang="de-DE" dirty="0"/>
              <a:t>, </a:t>
            </a:r>
            <a:r>
              <a:rPr lang="de-DE" altLang="de-DE" dirty="0" err="1"/>
              <a:t>or</a:t>
            </a:r>
            <a:r>
              <a:rPr lang="de-DE" altLang="de-DE" dirty="0"/>
              <a:t> </a:t>
            </a:r>
            <a:r>
              <a:rPr lang="de-DE" altLang="de-DE" dirty="0" err="1"/>
              <a:t>the</a:t>
            </a:r>
            <a:r>
              <a:rPr lang="de-DE" altLang="de-DE" dirty="0"/>
              <a:t> </a:t>
            </a:r>
            <a:r>
              <a:rPr lang="de-DE" altLang="de-DE" dirty="0" err="1"/>
              <a:t>prospect</a:t>
            </a:r>
            <a:r>
              <a:rPr lang="de-DE" altLang="de-DE" dirty="0"/>
              <a:t> </a:t>
            </a:r>
            <a:r>
              <a:rPr lang="de-DE" altLang="de-DE" dirty="0" err="1"/>
              <a:t>of</a:t>
            </a:r>
            <a:r>
              <a:rPr lang="de-DE" altLang="de-DE" dirty="0"/>
              <a:t> </a:t>
            </a:r>
            <a:r>
              <a:rPr lang="de-DE" altLang="de-DE" dirty="0" err="1"/>
              <a:t>future</a:t>
            </a:r>
            <a:r>
              <a:rPr lang="de-DE" altLang="de-DE" dirty="0"/>
              <a:t> </a:t>
            </a:r>
            <a:r>
              <a:rPr lang="de-DE" altLang="de-DE" dirty="0" err="1"/>
              <a:t>employment</a:t>
            </a:r>
            <a:r>
              <a:rPr lang="de-DE" altLang="de-DE" dirty="0"/>
              <a:t> </a:t>
            </a:r>
            <a:r>
              <a:rPr lang="de-DE" altLang="de-DE" dirty="0" err="1"/>
              <a:t>with</a:t>
            </a:r>
            <a:r>
              <a:rPr lang="de-DE" altLang="de-DE" dirty="0"/>
              <a:t> </a:t>
            </a:r>
            <a:r>
              <a:rPr lang="de-DE" altLang="de-DE" dirty="0" err="1"/>
              <a:t>them</a:t>
            </a:r>
            <a:r>
              <a:rPr lang="de-DE" altLang="de-DE" dirty="0"/>
              <a:t>. Attention </a:t>
            </a:r>
            <a:r>
              <a:rPr lang="de-DE" altLang="de-DE" dirty="0" err="1"/>
              <a:t>should</a:t>
            </a:r>
            <a:r>
              <a:rPr lang="de-DE" altLang="de-DE" dirty="0"/>
              <a:t> </a:t>
            </a:r>
            <a:r>
              <a:rPr lang="de-DE" altLang="de-DE" dirty="0" err="1"/>
              <a:t>be</a:t>
            </a:r>
            <a:r>
              <a:rPr lang="de-DE" altLang="de-DE" dirty="0"/>
              <a:t> </a:t>
            </a:r>
            <a:r>
              <a:rPr lang="de-DE" altLang="de-DE" dirty="0" err="1"/>
              <a:t>paid</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constitution</a:t>
            </a:r>
            <a:r>
              <a:rPr lang="de-DE" altLang="de-DE" dirty="0"/>
              <a:t> </a:t>
            </a:r>
            <a:r>
              <a:rPr lang="de-DE" altLang="de-DE" dirty="0" err="1"/>
              <a:t>of</a:t>
            </a:r>
            <a:r>
              <a:rPr lang="de-DE" altLang="de-DE" dirty="0"/>
              <a:t> </a:t>
            </a:r>
            <a:r>
              <a:rPr lang="de-DE" altLang="de-DE" dirty="0" err="1"/>
              <a:t>bid</a:t>
            </a:r>
            <a:r>
              <a:rPr lang="de-DE" altLang="de-DE" dirty="0"/>
              <a:t> </a:t>
            </a:r>
            <a:r>
              <a:rPr lang="de-DE" altLang="de-DE" dirty="0" err="1"/>
              <a:t>evaluation</a:t>
            </a:r>
            <a:r>
              <a:rPr lang="de-DE" altLang="de-DE" dirty="0"/>
              <a:t> </a:t>
            </a:r>
            <a:r>
              <a:rPr lang="de-DE" altLang="de-DE" dirty="0" err="1"/>
              <a:t>committees</a:t>
            </a:r>
            <a:r>
              <a:rPr lang="de-DE" altLang="de-DE" dirty="0"/>
              <a:t> and </a:t>
            </a:r>
            <a:r>
              <a:rPr lang="de-DE" altLang="de-DE" dirty="0" err="1"/>
              <a:t>the</a:t>
            </a:r>
            <a:r>
              <a:rPr lang="de-DE" altLang="de-DE" dirty="0"/>
              <a:t> external </a:t>
            </a:r>
            <a:r>
              <a:rPr lang="de-DE" altLang="de-DE" dirty="0" err="1"/>
              <a:t>audit</a:t>
            </a:r>
            <a:r>
              <a:rPr lang="de-DE" altLang="de-DE" dirty="0"/>
              <a:t> </a:t>
            </a:r>
            <a:r>
              <a:rPr lang="de-DE" altLang="de-DE" dirty="0" err="1"/>
              <a:t>of</a:t>
            </a:r>
            <a:r>
              <a:rPr lang="de-DE" altLang="de-DE" dirty="0"/>
              <a:t> </a:t>
            </a:r>
            <a:r>
              <a:rPr lang="de-DE" altLang="de-DE" dirty="0" err="1"/>
              <a:t>public</a:t>
            </a:r>
            <a:r>
              <a:rPr lang="de-DE" altLang="de-DE" dirty="0"/>
              <a:t> </a:t>
            </a:r>
            <a:r>
              <a:rPr lang="de-DE" altLang="de-DE" dirty="0" err="1"/>
              <a:t>contracts</a:t>
            </a:r>
            <a:r>
              <a:rPr lang="de-DE" altLang="de-DE" dirty="0"/>
              <a:t>.</a:t>
            </a:r>
          </a:p>
          <a:p>
            <a:pPr marL="171450" indent="-171450">
              <a:buFont typeface="Arial" panose="020B0604020202020204" pitchFamily="34" charset="0"/>
              <a:buChar char="•"/>
            </a:pPr>
            <a:r>
              <a:rPr lang="de-DE" altLang="de-DE" b="1" dirty="0"/>
              <a:t>The </a:t>
            </a:r>
            <a:r>
              <a:rPr lang="de-DE" altLang="de-DE" b="1" dirty="0" err="1"/>
              <a:t>revolving</a:t>
            </a:r>
            <a:r>
              <a:rPr lang="de-DE" altLang="de-DE" b="1" dirty="0"/>
              <a:t> </a:t>
            </a:r>
            <a:r>
              <a:rPr lang="de-DE" altLang="de-DE" b="1" dirty="0" err="1"/>
              <a:t>door</a:t>
            </a:r>
            <a:r>
              <a:rPr lang="de-DE" altLang="de-DE" b="1" dirty="0"/>
              <a:t>: </a:t>
            </a:r>
            <a:r>
              <a:rPr lang="de-DE" altLang="de-DE" dirty="0"/>
              <a:t>The </a:t>
            </a:r>
            <a:r>
              <a:rPr lang="de-DE" altLang="de-DE" dirty="0" err="1"/>
              <a:t>promise</a:t>
            </a:r>
            <a:r>
              <a:rPr lang="de-DE" altLang="de-DE" dirty="0"/>
              <a:t> </a:t>
            </a:r>
            <a:r>
              <a:rPr lang="de-DE" altLang="de-DE" dirty="0" err="1"/>
              <a:t>of</a:t>
            </a:r>
            <a:r>
              <a:rPr lang="de-DE" altLang="de-DE" dirty="0"/>
              <a:t> </a:t>
            </a:r>
            <a:r>
              <a:rPr lang="de-DE" altLang="de-DE" dirty="0" err="1"/>
              <a:t>future</a:t>
            </a:r>
            <a:r>
              <a:rPr lang="de-DE" altLang="de-DE" dirty="0"/>
              <a:t> </a:t>
            </a:r>
            <a:r>
              <a:rPr lang="de-DE" altLang="de-DE" dirty="0" err="1"/>
              <a:t>employment</a:t>
            </a:r>
            <a:r>
              <a:rPr lang="de-DE" altLang="de-DE" dirty="0"/>
              <a:t>, </a:t>
            </a:r>
            <a:r>
              <a:rPr lang="de-DE" altLang="de-DE" dirty="0" err="1"/>
              <a:t>consultancies</a:t>
            </a:r>
            <a:r>
              <a:rPr lang="de-DE" altLang="de-DE" dirty="0"/>
              <a:t> and </a:t>
            </a:r>
            <a:r>
              <a:rPr lang="de-DE" altLang="de-DE" dirty="0" err="1"/>
              <a:t>board</a:t>
            </a:r>
            <a:r>
              <a:rPr lang="de-DE" altLang="de-DE" dirty="0"/>
              <a:t> </a:t>
            </a:r>
            <a:r>
              <a:rPr lang="de-DE" altLang="de-DE" dirty="0" err="1"/>
              <a:t>memberships</a:t>
            </a:r>
            <a:r>
              <a:rPr lang="de-DE" altLang="de-DE" dirty="0"/>
              <a:t> in </a:t>
            </a:r>
            <a:r>
              <a:rPr lang="de-DE" altLang="de-DE" dirty="0" err="1"/>
              <a:t>the</a:t>
            </a:r>
            <a:r>
              <a:rPr lang="de-DE" altLang="de-DE" dirty="0"/>
              <a:t> private </a:t>
            </a:r>
            <a:r>
              <a:rPr lang="de-DE" altLang="de-DE" dirty="0" err="1"/>
              <a:t>sector</a:t>
            </a:r>
            <a:r>
              <a:rPr lang="de-DE" altLang="de-DE" dirty="0"/>
              <a:t> </a:t>
            </a:r>
            <a:r>
              <a:rPr lang="de-DE" altLang="de-DE" dirty="0" err="1"/>
              <a:t>has</a:t>
            </a:r>
            <a:r>
              <a:rPr lang="de-DE" altLang="de-DE" dirty="0"/>
              <a:t> </a:t>
            </a:r>
            <a:r>
              <a:rPr lang="de-DE" altLang="de-DE" dirty="0" err="1"/>
              <a:t>the</a:t>
            </a:r>
            <a:r>
              <a:rPr lang="de-DE" altLang="de-DE" dirty="0"/>
              <a:t> potential </a:t>
            </a:r>
            <a:r>
              <a:rPr lang="de-DE" altLang="de-DE" dirty="0" err="1"/>
              <a:t>to</a:t>
            </a:r>
            <a:r>
              <a:rPr lang="de-DE" altLang="de-DE" dirty="0"/>
              <a:t> </a:t>
            </a:r>
            <a:r>
              <a:rPr lang="de-DE" altLang="de-DE" dirty="0" err="1"/>
              <a:t>skew</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decision-making</a:t>
            </a:r>
            <a:r>
              <a:rPr lang="de-DE" altLang="de-DE" dirty="0"/>
              <a:t> </a:t>
            </a:r>
            <a:r>
              <a:rPr lang="de-DE" altLang="de-DE" dirty="0" err="1"/>
              <a:t>when</a:t>
            </a:r>
            <a:r>
              <a:rPr lang="de-DE" altLang="de-DE" dirty="0"/>
              <a:t> </a:t>
            </a:r>
            <a:r>
              <a:rPr lang="de-DE" altLang="de-DE" dirty="0" err="1"/>
              <a:t>dealing</a:t>
            </a:r>
            <a:r>
              <a:rPr lang="de-DE" altLang="de-DE" dirty="0"/>
              <a:t> </a:t>
            </a:r>
            <a:r>
              <a:rPr lang="de-DE" altLang="de-DE" dirty="0" err="1"/>
              <a:t>with</a:t>
            </a:r>
            <a:r>
              <a:rPr lang="de-DE" altLang="de-DE" dirty="0"/>
              <a:t> a host </a:t>
            </a:r>
            <a:r>
              <a:rPr lang="de-DE" altLang="de-DE" dirty="0" err="1"/>
              <a:t>of</a:t>
            </a:r>
            <a:r>
              <a:rPr lang="de-DE" altLang="de-DE" dirty="0"/>
              <a:t> </a:t>
            </a:r>
            <a:r>
              <a:rPr lang="de-DE" altLang="de-DE" dirty="0" err="1"/>
              <a:t>issues</a:t>
            </a:r>
            <a:r>
              <a:rPr lang="de-DE" altLang="de-DE" dirty="0"/>
              <a:t>. Senior </a:t>
            </a:r>
            <a:r>
              <a:rPr lang="de-DE" altLang="de-DE" dirty="0" err="1"/>
              <a:t>public</a:t>
            </a:r>
            <a:r>
              <a:rPr lang="de-DE" altLang="de-DE" dirty="0"/>
              <a:t> </a:t>
            </a:r>
            <a:r>
              <a:rPr lang="de-DE" altLang="de-DE" dirty="0" err="1"/>
              <a:t>servants</a:t>
            </a:r>
            <a:r>
              <a:rPr lang="de-DE" altLang="de-DE" dirty="0"/>
              <a:t> </a:t>
            </a:r>
            <a:r>
              <a:rPr lang="de-DE" altLang="de-DE" dirty="0" err="1"/>
              <a:t>from</a:t>
            </a:r>
            <a:r>
              <a:rPr lang="de-DE" altLang="de-DE" dirty="0"/>
              <a:t> all </a:t>
            </a:r>
            <a:r>
              <a:rPr lang="de-DE" altLang="de-DE" dirty="0" err="1"/>
              <a:t>branches</a:t>
            </a:r>
            <a:r>
              <a:rPr lang="de-DE" altLang="de-DE" dirty="0"/>
              <a:t> </a:t>
            </a:r>
            <a:r>
              <a:rPr lang="de-DE" altLang="de-DE" dirty="0" err="1"/>
              <a:t>of</a:t>
            </a:r>
            <a:r>
              <a:rPr lang="de-DE" altLang="de-DE" dirty="0"/>
              <a:t> </a:t>
            </a:r>
            <a:r>
              <a:rPr lang="de-DE" altLang="de-DE" dirty="0" err="1"/>
              <a:t>government</a:t>
            </a:r>
            <a:r>
              <a:rPr lang="de-DE" altLang="de-DE" dirty="0"/>
              <a:t> and </a:t>
            </a:r>
            <a:r>
              <a:rPr lang="de-DE" altLang="de-DE" dirty="0" err="1"/>
              <a:t>administration</a:t>
            </a:r>
            <a:r>
              <a:rPr lang="de-DE" altLang="de-DE" dirty="0"/>
              <a:t> </a:t>
            </a:r>
            <a:r>
              <a:rPr lang="de-DE" altLang="de-DE" dirty="0" err="1"/>
              <a:t>should</a:t>
            </a:r>
            <a:r>
              <a:rPr lang="de-DE" altLang="de-DE" dirty="0"/>
              <a:t> </a:t>
            </a:r>
            <a:r>
              <a:rPr lang="de-DE" altLang="de-DE" dirty="0" err="1"/>
              <a:t>be</a:t>
            </a:r>
            <a:r>
              <a:rPr lang="de-DE" altLang="de-DE" dirty="0"/>
              <a:t> </a:t>
            </a:r>
            <a:r>
              <a:rPr lang="de-DE" altLang="de-DE" dirty="0" err="1"/>
              <a:t>subject</a:t>
            </a:r>
            <a:r>
              <a:rPr lang="de-DE" altLang="de-DE" dirty="0"/>
              <a:t> </a:t>
            </a:r>
            <a:r>
              <a:rPr lang="de-DE" altLang="de-DE" dirty="0" err="1"/>
              <a:t>to</a:t>
            </a:r>
            <a:r>
              <a:rPr lang="de-DE" altLang="de-DE" dirty="0"/>
              <a:t> </a:t>
            </a:r>
            <a:r>
              <a:rPr lang="de-DE" altLang="de-DE" dirty="0" err="1"/>
              <a:t>regulations</a:t>
            </a:r>
            <a:r>
              <a:rPr lang="de-DE" altLang="de-DE" dirty="0"/>
              <a:t> </a:t>
            </a:r>
            <a:r>
              <a:rPr lang="de-DE" altLang="de-DE" dirty="0" err="1"/>
              <a:t>establishing</a:t>
            </a:r>
            <a:r>
              <a:rPr lang="de-DE" altLang="de-DE" dirty="0"/>
              <a:t> </a:t>
            </a:r>
            <a:r>
              <a:rPr lang="de-DE" altLang="de-DE" dirty="0" err="1"/>
              <a:t>the</a:t>
            </a:r>
            <a:r>
              <a:rPr lang="de-DE" altLang="de-DE" dirty="0"/>
              <a:t> </a:t>
            </a:r>
            <a:r>
              <a:rPr lang="de-DE" altLang="de-DE" dirty="0" err="1"/>
              <a:t>minimum</a:t>
            </a:r>
            <a:r>
              <a:rPr lang="de-DE" altLang="de-DE" dirty="0"/>
              <a:t> </a:t>
            </a:r>
            <a:r>
              <a:rPr lang="de-DE" altLang="de-DE" dirty="0" err="1"/>
              <a:t>amount</a:t>
            </a:r>
            <a:r>
              <a:rPr lang="de-DE" altLang="de-DE" dirty="0"/>
              <a:t> </a:t>
            </a:r>
            <a:r>
              <a:rPr lang="de-DE" altLang="de-DE" dirty="0" err="1"/>
              <a:t>of</a:t>
            </a:r>
            <a:r>
              <a:rPr lang="de-DE" altLang="de-DE" dirty="0"/>
              <a:t> time </a:t>
            </a:r>
            <a:r>
              <a:rPr lang="de-DE" altLang="de-DE" dirty="0" err="1"/>
              <a:t>they</a:t>
            </a:r>
            <a:r>
              <a:rPr lang="de-DE" altLang="de-DE" dirty="0"/>
              <a:t> </a:t>
            </a:r>
            <a:r>
              <a:rPr lang="de-DE" altLang="de-DE" dirty="0" err="1"/>
              <a:t>have</a:t>
            </a:r>
            <a:r>
              <a:rPr lang="de-DE" altLang="de-DE" dirty="0"/>
              <a:t> </a:t>
            </a:r>
            <a:r>
              <a:rPr lang="de-DE" altLang="de-DE" dirty="0" err="1"/>
              <a:t>to</a:t>
            </a:r>
            <a:r>
              <a:rPr lang="de-DE" altLang="de-DE" dirty="0"/>
              <a:t> </a:t>
            </a:r>
            <a:r>
              <a:rPr lang="de-DE" altLang="de-DE" dirty="0" err="1"/>
              <a:t>wait</a:t>
            </a:r>
            <a:r>
              <a:rPr lang="de-DE" altLang="de-DE" dirty="0"/>
              <a:t> after </a:t>
            </a:r>
            <a:r>
              <a:rPr lang="de-DE" altLang="de-DE" dirty="0" err="1"/>
              <a:t>leaving</a:t>
            </a:r>
            <a:r>
              <a:rPr lang="de-DE" altLang="de-DE" dirty="0"/>
              <a:t> </a:t>
            </a:r>
            <a:r>
              <a:rPr lang="de-DE" altLang="de-DE" dirty="0" err="1"/>
              <a:t>office</a:t>
            </a:r>
            <a:r>
              <a:rPr lang="de-DE" altLang="de-DE" dirty="0"/>
              <a:t> </a:t>
            </a:r>
            <a:r>
              <a:rPr lang="de-DE" altLang="de-DE" dirty="0" err="1"/>
              <a:t>before</a:t>
            </a:r>
            <a:r>
              <a:rPr lang="de-DE" altLang="de-DE" dirty="0"/>
              <a:t> </a:t>
            </a:r>
            <a:r>
              <a:rPr lang="de-DE" altLang="de-DE" dirty="0" err="1"/>
              <a:t>taking</a:t>
            </a:r>
            <a:r>
              <a:rPr lang="de-DE" altLang="de-DE" dirty="0"/>
              <a:t> </a:t>
            </a:r>
            <a:r>
              <a:rPr lang="de-DE" altLang="de-DE" dirty="0" err="1"/>
              <a:t>up</a:t>
            </a:r>
            <a:r>
              <a:rPr lang="de-DE" altLang="de-DE" dirty="0"/>
              <a:t> private </a:t>
            </a:r>
            <a:r>
              <a:rPr lang="de-DE" altLang="de-DE" dirty="0" err="1"/>
              <a:t>sector</a:t>
            </a:r>
            <a:r>
              <a:rPr lang="de-DE" altLang="de-DE" dirty="0"/>
              <a:t> </a:t>
            </a:r>
            <a:r>
              <a:rPr lang="de-DE" altLang="de-DE" dirty="0" err="1"/>
              <a:t>employment</a:t>
            </a:r>
            <a:r>
              <a:rPr lang="de-DE" altLang="de-DE" dirty="0"/>
              <a:t> </a:t>
            </a:r>
            <a:r>
              <a:rPr lang="de-DE" altLang="de-DE" dirty="0" err="1"/>
              <a:t>related</a:t>
            </a:r>
            <a:r>
              <a:rPr lang="de-DE" altLang="de-DE" dirty="0"/>
              <a:t> </a:t>
            </a:r>
            <a:r>
              <a:rPr lang="de-DE" altLang="de-DE" dirty="0" err="1"/>
              <a:t>to</a:t>
            </a:r>
            <a:r>
              <a:rPr lang="de-DE" altLang="de-DE" dirty="0"/>
              <a:t> </a:t>
            </a:r>
            <a:r>
              <a:rPr lang="de-DE" altLang="de-DE" dirty="0" err="1"/>
              <a:t>their</a:t>
            </a:r>
            <a:r>
              <a:rPr lang="de-DE" altLang="de-DE" dirty="0"/>
              <a:t> </a:t>
            </a:r>
            <a:r>
              <a:rPr lang="de-DE" altLang="de-DE" dirty="0" err="1"/>
              <a:t>former</a:t>
            </a:r>
            <a:r>
              <a:rPr lang="de-DE" altLang="de-DE" dirty="0"/>
              <a:t> </a:t>
            </a:r>
            <a:r>
              <a:rPr lang="de-DE" altLang="de-DE" dirty="0" err="1"/>
              <a:t>duties</a:t>
            </a:r>
            <a:r>
              <a:rPr lang="de-DE" altLang="de-DE" dirty="0"/>
              <a:t>.</a:t>
            </a:r>
          </a:p>
          <a:p>
            <a:pPr marL="171450" indent="-171450">
              <a:buFont typeface="Arial" panose="020B0604020202020204" pitchFamily="34" charset="0"/>
              <a:buChar char="•"/>
            </a:pPr>
            <a:r>
              <a:rPr lang="en-US" altLang="de-DE" b="1" dirty="0"/>
              <a:t>Sharing confidential information and insider trading:</a:t>
            </a:r>
            <a:r>
              <a:rPr lang="en-US" altLang="de-DE" dirty="0"/>
              <a:t> Secondments to and from the private sector should also be tightly regulated and monitored to ensure certain companies do not gain insider information or influence on decision-making, which would give them an unfair advantage over competitors</a:t>
            </a:r>
            <a:r>
              <a:rPr lang="de-DE" altLang="de-DE" dirty="0"/>
              <a:t>.</a:t>
            </a:r>
          </a:p>
          <a:p>
            <a:pPr marL="171450" indent="-171450">
              <a:buFont typeface="Arial" panose="020B0604020202020204" pitchFamily="34" charset="0"/>
              <a:buChar char="•"/>
            </a:pPr>
            <a:r>
              <a:rPr lang="en-US" altLang="de-DE" b="1" dirty="0"/>
              <a:t>Nepotism and cronyism: </a:t>
            </a:r>
            <a:r>
              <a:rPr lang="en-US" altLang="de-DE" dirty="0"/>
              <a:t>Instances in which a public servant influences the hiring of relatives and business associates or the provision of favors to them are clear conflicts of interest. While it is unreasonable to prohibit a public department from employing multiple members of the same family, circumstances in which aa public servant is a direct subordinate of a relative should be avoided.</a:t>
            </a:r>
          </a:p>
          <a:p>
            <a:pPr marL="171450" indent="-171450">
              <a:buFont typeface="Arial" panose="020B0604020202020204" pitchFamily="34" charset="0"/>
              <a:buChar char="•"/>
            </a:pPr>
            <a:r>
              <a:rPr lang="en-US" altLang="de-DE" b="1" dirty="0"/>
              <a:t>Private financial interests:</a:t>
            </a:r>
            <a:r>
              <a:rPr lang="en-US" altLang="de-DE" dirty="0"/>
              <a:t> Measures should be taken to ensure that public servants’ private financial interests (and those of their spouses and immediate family) do not interfere with their performance of public duty.</a:t>
            </a:r>
          </a:p>
          <a:p>
            <a:pPr marL="171450" indent="-171450">
              <a:buFont typeface="Arial" panose="020B0604020202020204" pitchFamily="34" charset="0"/>
              <a:buChar char="•"/>
            </a:pPr>
            <a:r>
              <a:rPr lang="en-US" sz="1200" b="1" dirty="0">
                <a:solidFill>
                  <a:srgbClr val="0C2590"/>
                </a:solidFill>
              </a:rPr>
              <a:t>Fraud and bribery (if not else governed by criminal code).</a:t>
            </a:r>
            <a:endParaRPr lang="it-CH" altLang="de-DE" dirty="0"/>
          </a:p>
          <a:p>
            <a:endParaRPr lang="it-CH" alt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a:t>Who </a:t>
            </a:r>
            <a:r>
              <a:rPr lang="de-DE" sz="1200" b="1" kern="1200" err="1"/>
              <a:t>is</a:t>
            </a:r>
            <a:r>
              <a:rPr lang="de-DE" sz="1200" b="1" kern="1200" dirty="0"/>
              <a:t> </a:t>
            </a:r>
            <a:r>
              <a:rPr lang="de-DE" sz="1200" b="1" kern="1200" err="1"/>
              <a:t>to</a:t>
            </a:r>
            <a:r>
              <a:rPr lang="de-DE" sz="1200" b="1" kern="1200" dirty="0"/>
              <a:t> </a:t>
            </a:r>
            <a:r>
              <a:rPr lang="de-DE" sz="1200" b="1" kern="1200" err="1"/>
              <a:t>be</a:t>
            </a:r>
            <a:r>
              <a:rPr lang="de-DE" sz="1200" b="1" kern="1200" dirty="0"/>
              <a:t> </a:t>
            </a:r>
            <a:r>
              <a:rPr lang="de-DE" sz="1200" b="1" kern="1200" err="1"/>
              <a:t>regulated</a:t>
            </a:r>
            <a:r>
              <a:rPr lang="de-DE" sz="1200" b="1" kern="1200" dirty="0"/>
              <a:t>?</a:t>
            </a:r>
          </a:p>
          <a:p>
            <a:pPr marL="171450" indent="-171450" eaLnBrk="1" hangingPunct="1">
              <a:spcBef>
                <a:spcPct val="0"/>
              </a:spcBef>
              <a:buFont typeface="Arial" panose="020B0604020202020204" pitchFamily="34" charset="0"/>
              <a:buChar char="•"/>
            </a:pPr>
            <a:r>
              <a:rPr lang="de-DE" altLang="de-DE" dirty="0"/>
              <a:t>The </a:t>
            </a:r>
            <a:r>
              <a:rPr lang="de-DE" altLang="de-DE" dirty="0" err="1"/>
              <a:t>applicability</a:t>
            </a:r>
            <a:r>
              <a:rPr lang="de-DE" altLang="de-DE" dirty="0"/>
              <a:t> </a:t>
            </a:r>
            <a:r>
              <a:rPr lang="de-DE" altLang="de-DE" dirty="0" err="1"/>
              <a:t>of</a:t>
            </a:r>
            <a:r>
              <a:rPr lang="de-DE" altLang="de-DE" dirty="0"/>
              <a:t> a </a:t>
            </a:r>
            <a:r>
              <a:rPr lang="de-DE" altLang="de-DE" dirty="0" err="1"/>
              <a:t>given</a:t>
            </a:r>
            <a:r>
              <a:rPr lang="de-DE" altLang="de-DE" dirty="0"/>
              <a:t> </a:t>
            </a:r>
            <a:r>
              <a:rPr lang="de-DE" altLang="de-DE" dirty="0" err="1"/>
              <a:t>set</a:t>
            </a:r>
            <a:r>
              <a:rPr lang="de-DE" altLang="de-DE" dirty="0"/>
              <a:t> </a:t>
            </a:r>
            <a:r>
              <a:rPr lang="de-DE" altLang="de-DE" dirty="0" err="1"/>
              <a:t>of</a:t>
            </a:r>
            <a:r>
              <a:rPr lang="de-DE" altLang="de-DE" dirty="0"/>
              <a:t> </a:t>
            </a:r>
            <a:r>
              <a:rPr lang="de-DE" altLang="de-DE" dirty="0" err="1"/>
              <a:t>rules</a:t>
            </a:r>
            <a:r>
              <a:rPr lang="de-DE" altLang="de-DE" dirty="0"/>
              <a:t> </a:t>
            </a:r>
            <a:r>
              <a:rPr lang="de-DE" altLang="de-DE" dirty="0" err="1"/>
              <a:t>often</a:t>
            </a:r>
            <a:r>
              <a:rPr lang="de-DE" altLang="de-DE" dirty="0"/>
              <a:t> </a:t>
            </a:r>
            <a:r>
              <a:rPr lang="de-DE" altLang="de-DE" dirty="0" err="1"/>
              <a:t>depends</a:t>
            </a:r>
            <a:r>
              <a:rPr lang="de-DE" altLang="de-DE" dirty="0"/>
              <a:t> on </a:t>
            </a:r>
            <a:r>
              <a:rPr lang="de-DE" altLang="de-DE" dirty="0" err="1"/>
              <a:t>factors</a:t>
            </a:r>
            <a:r>
              <a:rPr lang="de-DE" altLang="de-DE" dirty="0"/>
              <a:t> such </a:t>
            </a:r>
            <a:r>
              <a:rPr lang="de-DE" altLang="de-DE" dirty="0" err="1"/>
              <a:t>as</a:t>
            </a:r>
            <a:r>
              <a:rPr lang="de-DE" altLang="de-DE" dirty="0"/>
              <a:t> a </a:t>
            </a:r>
            <a:r>
              <a:rPr lang="de-DE" altLang="de-DE" dirty="0" err="1"/>
              <a:t>public</a:t>
            </a:r>
            <a:r>
              <a:rPr lang="de-DE" altLang="de-DE" dirty="0"/>
              <a:t> </a:t>
            </a:r>
            <a:r>
              <a:rPr lang="de-DE" altLang="de-DE" dirty="0" err="1"/>
              <a:t>servant‘s</a:t>
            </a:r>
            <a:r>
              <a:rPr lang="de-DE" altLang="de-DE" dirty="0"/>
              <a:t> </a:t>
            </a:r>
            <a:r>
              <a:rPr lang="de-DE" altLang="de-DE" dirty="0" err="1"/>
              <a:t>seniority</a:t>
            </a:r>
            <a:r>
              <a:rPr lang="de-DE" altLang="de-DE" dirty="0"/>
              <a:t>, </a:t>
            </a:r>
            <a:r>
              <a:rPr lang="de-DE" altLang="de-DE" dirty="0" err="1"/>
              <a:t>discretion</a:t>
            </a:r>
            <a:r>
              <a:rPr lang="de-DE" altLang="de-DE" dirty="0"/>
              <a:t> in </a:t>
            </a:r>
            <a:r>
              <a:rPr lang="de-DE" altLang="de-DE" dirty="0" err="1"/>
              <a:t>decision-making</a:t>
            </a:r>
            <a:r>
              <a:rPr lang="de-DE" altLang="de-DE" dirty="0"/>
              <a:t>, and </a:t>
            </a:r>
            <a:r>
              <a:rPr lang="de-DE" altLang="de-DE" dirty="0" err="1"/>
              <a:t>access</a:t>
            </a:r>
            <a:r>
              <a:rPr lang="de-DE" altLang="de-DE" dirty="0"/>
              <a:t> </a:t>
            </a:r>
            <a:r>
              <a:rPr lang="de-DE" altLang="de-DE" dirty="0" err="1"/>
              <a:t>to</a:t>
            </a:r>
            <a:r>
              <a:rPr lang="de-DE" altLang="de-DE" dirty="0"/>
              <a:t> </a:t>
            </a:r>
            <a:r>
              <a:rPr lang="de-DE" altLang="de-DE" dirty="0" err="1"/>
              <a:t>confidential</a:t>
            </a:r>
            <a:r>
              <a:rPr lang="de-DE" altLang="de-DE" dirty="0"/>
              <a:t> </a:t>
            </a:r>
            <a:r>
              <a:rPr lang="de-DE" altLang="de-DE" dirty="0" err="1"/>
              <a:t>state</a:t>
            </a:r>
            <a:r>
              <a:rPr lang="de-DE" altLang="de-DE" dirty="0"/>
              <a:t> </a:t>
            </a:r>
            <a:r>
              <a:rPr lang="de-DE" altLang="de-DE" dirty="0" err="1"/>
              <a:t>or</a:t>
            </a:r>
            <a:r>
              <a:rPr lang="de-DE" altLang="de-DE" dirty="0"/>
              <a:t> </a:t>
            </a:r>
            <a:r>
              <a:rPr lang="de-DE" altLang="de-DE" dirty="0" err="1"/>
              <a:t>political</a:t>
            </a:r>
            <a:r>
              <a:rPr lang="de-DE" altLang="de-DE" dirty="0"/>
              <a:t> </a:t>
            </a:r>
            <a:r>
              <a:rPr lang="de-DE" altLang="de-DE" dirty="0" err="1"/>
              <a:t>party</a:t>
            </a:r>
            <a:r>
              <a:rPr lang="de-DE" altLang="de-DE" dirty="0"/>
              <a:t> </a:t>
            </a:r>
            <a:r>
              <a:rPr lang="de-DE" altLang="de-DE" dirty="0" err="1"/>
              <a:t>information</a:t>
            </a:r>
            <a:r>
              <a:rPr lang="de-DE" altLang="de-DE" dirty="0"/>
              <a:t>.</a:t>
            </a:r>
          </a:p>
          <a:p>
            <a:pPr marL="171450" indent="-171450">
              <a:spcBef>
                <a:spcPct val="0"/>
              </a:spcBef>
              <a:buFont typeface="Arial" panose="020B0604020202020204" pitchFamily="34" charset="0"/>
              <a:buChar char="•"/>
            </a:pPr>
            <a:r>
              <a:rPr lang="de-DE" altLang="de-DE" err="1"/>
              <a:t>Clearly</a:t>
            </a:r>
            <a:r>
              <a:rPr lang="de-DE" altLang="de-DE" dirty="0"/>
              <a:t> </a:t>
            </a:r>
            <a:r>
              <a:rPr lang="de-DE" altLang="de-DE" err="1"/>
              <a:t>identifying</a:t>
            </a:r>
            <a:r>
              <a:rPr lang="de-DE" altLang="de-DE" dirty="0"/>
              <a:t> </a:t>
            </a:r>
            <a:r>
              <a:rPr lang="de-DE" altLang="de-DE" err="1"/>
              <a:t>the</a:t>
            </a:r>
            <a:r>
              <a:rPr lang="de-DE" altLang="de-DE" dirty="0"/>
              <a:t> </a:t>
            </a:r>
            <a:r>
              <a:rPr lang="de-DE" altLang="de-DE" err="1"/>
              <a:t>persons</a:t>
            </a:r>
            <a:r>
              <a:rPr lang="de-DE" altLang="de-DE" dirty="0"/>
              <a:t> </a:t>
            </a:r>
            <a:r>
              <a:rPr lang="de-DE" altLang="de-DE" err="1"/>
              <a:t>to</a:t>
            </a:r>
            <a:r>
              <a:rPr lang="de-DE" altLang="de-DE" dirty="0"/>
              <a:t> </a:t>
            </a:r>
            <a:r>
              <a:rPr lang="de-DE" altLang="de-DE" err="1"/>
              <a:t>whom</a:t>
            </a:r>
            <a:r>
              <a:rPr lang="de-DE" altLang="de-DE" dirty="0"/>
              <a:t> a </a:t>
            </a:r>
            <a:r>
              <a:rPr lang="de-DE" altLang="de-DE" err="1"/>
              <a:t>given</a:t>
            </a:r>
            <a:r>
              <a:rPr lang="de-DE" altLang="de-DE" dirty="0"/>
              <a:t> </a:t>
            </a:r>
            <a:r>
              <a:rPr lang="de-DE" altLang="de-DE" err="1"/>
              <a:t>law</a:t>
            </a:r>
            <a:r>
              <a:rPr lang="de-DE" altLang="de-DE" dirty="0"/>
              <a:t> </a:t>
            </a:r>
            <a:r>
              <a:rPr lang="de-DE" altLang="de-DE" err="1"/>
              <a:t>or</a:t>
            </a:r>
            <a:r>
              <a:rPr lang="de-DE" altLang="de-DE" dirty="0"/>
              <a:t> </a:t>
            </a:r>
            <a:r>
              <a:rPr lang="de-DE" altLang="de-DE" err="1"/>
              <a:t>policy</a:t>
            </a:r>
            <a:r>
              <a:rPr lang="de-DE" altLang="de-DE" dirty="0"/>
              <a:t> </a:t>
            </a:r>
            <a:r>
              <a:rPr lang="de-DE" altLang="de-DE" err="1"/>
              <a:t>applies</a:t>
            </a:r>
            <a:r>
              <a:rPr lang="de-DE" altLang="de-DE" dirty="0"/>
              <a:t> </a:t>
            </a:r>
            <a:r>
              <a:rPr lang="de-DE" altLang="de-DE" err="1"/>
              <a:t>is</a:t>
            </a:r>
            <a:r>
              <a:rPr lang="de-DE" altLang="de-DE" dirty="0"/>
              <a:t> </a:t>
            </a:r>
            <a:r>
              <a:rPr lang="de-DE" altLang="de-DE" err="1"/>
              <a:t>always</a:t>
            </a:r>
            <a:r>
              <a:rPr lang="de-DE" altLang="de-DE" dirty="0"/>
              <a:t> a fundamental </a:t>
            </a:r>
            <a:r>
              <a:rPr lang="de-DE" altLang="de-DE" err="1"/>
              <a:t>aspect</a:t>
            </a:r>
            <a:r>
              <a:rPr lang="de-DE" altLang="de-DE" dirty="0"/>
              <a:t> </a:t>
            </a:r>
            <a:r>
              <a:rPr lang="de-DE" altLang="de-DE" err="1"/>
              <a:t>of</a:t>
            </a:r>
            <a:r>
              <a:rPr lang="de-DE" altLang="de-DE" dirty="0"/>
              <a:t> </a:t>
            </a:r>
            <a:r>
              <a:rPr lang="de-DE" altLang="de-DE" err="1"/>
              <a:t>the</a:t>
            </a:r>
            <a:r>
              <a:rPr lang="de-DE" altLang="de-DE" dirty="0"/>
              <a:t> </a:t>
            </a:r>
            <a:r>
              <a:rPr lang="de-DE" altLang="de-DE" err="1"/>
              <a:t>law-making</a:t>
            </a:r>
            <a:r>
              <a:rPr lang="de-DE" altLang="de-DE" dirty="0"/>
              <a:t> </a:t>
            </a:r>
            <a:r>
              <a:rPr lang="de-DE" altLang="de-DE" err="1"/>
              <a:t>process</a:t>
            </a:r>
            <a:r>
              <a:rPr lang="de-DE" altLang="de-DE" dirty="0"/>
              <a:t>. </a:t>
            </a:r>
          </a:p>
          <a:p>
            <a:endParaRPr lang="it-CH" alt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a:t>In </a:t>
            </a:r>
            <a:r>
              <a:rPr lang="de-DE" sz="1200" b="1" kern="1200" err="1"/>
              <a:t>what</a:t>
            </a:r>
            <a:r>
              <a:rPr lang="de-DE" sz="1200" b="1" kern="1200" dirty="0"/>
              <a:t> form </a:t>
            </a:r>
            <a:r>
              <a:rPr lang="de-DE" sz="1200" b="1" kern="1200" err="1"/>
              <a:t>is</a:t>
            </a:r>
            <a:r>
              <a:rPr lang="de-DE" sz="1200" b="1" kern="1200" dirty="0"/>
              <a:t> </a:t>
            </a:r>
            <a:r>
              <a:rPr lang="de-DE" sz="1200" b="1" kern="1200" err="1"/>
              <a:t>it</a:t>
            </a:r>
            <a:r>
              <a:rPr lang="de-DE" sz="1200" b="1" kern="1200" dirty="0"/>
              <a:t> </a:t>
            </a:r>
            <a:r>
              <a:rPr lang="de-DE" sz="1200" b="1" kern="1200" err="1"/>
              <a:t>to</a:t>
            </a:r>
            <a:r>
              <a:rPr lang="de-DE" sz="1200" b="1" kern="1200" dirty="0"/>
              <a:t> </a:t>
            </a:r>
            <a:r>
              <a:rPr lang="de-DE" sz="1200" b="1" kern="1200" err="1"/>
              <a:t>be</a:t>
            </a:r>
            <a:r>
              <a:rPr lang="de-DE" sz="1200" b="1" kern="1200" dirty="0"/>
              <a:t> </a:t>
            </a:r>
            <a:r>
              <a:rPr lang="de-DE" sz="1200" b="1" kern="1200" err="1"/>
              <a:t>regulated</a:t>
            </a:r>
            <a:r>
              <a:rPr lang="de-DE" sz="1200" b="1" kern="1200" dirty="0"/>
              <a:t>?</a:t>
            </a:r>
          </a:p>
          <a:p>
            <a:pPr marL="171450" indent="-171450" eaLnBrk="1" hangingPunct="1">
              <a:spcBef>
                <a:spcPct val="0"/>
              </a:spcBef>
              <a:buFont typeface="Arial" panose="020B0604020202020204" pitchFamily="34" charset="0"/>
              <a:buChar char="•"/>
            </a:pPr>
            <a:r>
              <a:rPr lang="de-DE" altLang="de-DE" dirty="0"/>
              <a:t>Conflict-</a:t>
            </a:r>
            <a:r>
              <a:rPr lang="de-DE" altLang="de-DE" dirty="0" err="1"/>
              <a:t>of</a:t>
            </a:r>
            <a:r>
              <a:rPr lang="de-DE" altLang="de-DE" dirty="0"/>
              <a:t>-</a:t>
            </a:r>
            <a:r>
              <a:rPr lang="de-DE" altLang="de-DE" dirty="0" err="1"/>
              <a:t>interest</a:t>
            </a:r>
            <a:r>
              <a:rPr lang="de-DE" altLang="de-DE" dirty="0"/>
              <a:t> </a:t>
            </a:r>
            <a:r>
              <a:rPr lang="de-DE" altLang="de-DE" dirty="0" err="1"/>
              <a:t>rules</a:t>
            </a:r>
            <a:r>
              <a:rPr lang="de-DE" altLang="de-DE" dirty="0"/>
              <a:t> </a:t>
            </a:r>
            <a:r>
              <a:rPr lang="de-DE" altLang="de-DE" dirty="0" err="1"/>
              <a:t>may</a:t>
            </a:r>
            <a:r>
              <a:rPr lang="de-DE" altLang="de-DE" dirty="0"/>
              <a:t> </a:t>
            </a:r>
            <a:r>
              <a:rPr lang="de-DE" altLang="de-DE" dirty="0" err="1"/>
              <a:t>take</a:t>
            </a:r>
            <a:r>
              <a:rPr lang="de-DE" altLang="de-DE" dirty="0"/>
              <a:t> a </a:t>
            </a:r>
            <a:r>
              <a:rPr lang="de-DE" altLang="de-DE" dirty="0" err="1"/>
              <a:t>number</a:t>
            </a:r>
            <a:r>
              <a:rPr lang="de-DE" altLang="de-DE" dirty="0"/>
              <a:t> </a:t>
            </a:r>
            <a:r>
              <a:rPr lang="de-DE" altLang="de-DE" dirty="0" err="1"/>
              <a:t>of</a:t>
            </a:r>
            <a:r>
              <a:rPr lang="de-DE" altLang="de-DE" dirty="0"/>
              <a:t> </a:t>
            </a:r>
            <a:r>
              <a:rPr lang="de-DE" altLang="de-DE" dirty="0" err="1"/>
              <a:t>forms</a:t>
            </a:r>
            <a:r>
              <a:rPr lang="de-DE" altLang="de-DE" dirty="0"/>
              <a:t>, </a:t>
            </a:r>
            <a:r>
              <a:rPr lang="de-DE" altLang="de-DE" dirty="0" err="1"/>
              <a:t>including</a:t>
            </a:r>
            <a:r>
              <a:rPr lang="de-DE" altLang="de-DE" dirty="0"/>
              <a:t> </a:t>
            </a:r>
            <a:r>
              <a:rPr lang="de-DE" altLang="de-DE" dirty="0" err="1"/>
              <a:t>laws</a:t>
            </a:r>
            <a:r>
              <a:rPr lang="de-DE" altLang="de-DE" dirty="0"/>
              <a:t>, </a:t>
            </a:r>
            <a:r>
              <a:rPr lang="de-DE" altLang="de-DE" dirty="0" err="1"/>
              <a:t>codes</a:t>
            </a:r>
            <a:r>
              <a:rPr lang="de-DE" altLang="de-DE" dirty="0"/>
              <a:t> </a:t>
            </a:r>
            <a:r>
              <a:rPr lang="de-DE" altLang="de-DE" dirty="0" err="1"/>
              <a:t>of</a:t>
            </a:r>
            <a:r>
              <a:rPr lang="de-DE" altLang="de-DE" dirty="0"/>
              <a:t> </a:t>
            </a:r>
            <a:r>
              <a:rPr lang="de-DE" altLang="de-DE" dirty="0" err="1"/>
              <a:t>conduct</a:t>
            </a:r>
            <a:r>
              <a:rPr lang="de-DE" altLang="de-DE" dirty="0"/>
              <a:t> </a:t>
            </a:r>
            <a:r>
              <a:rPr lang="de-DE" altLang="de-DE" dirty="0" err="1"/>
              <a:t>or</a:t>
            </a:r>
            <a:r>
              <a:rPr lang="de-DE" altLang="de-DE" dirty="0"/>
              <a:t> </a:t>
            </a:r>
            <a:r>
              <a:rPr lang="de-DE" altLang="de-DE" dirty="0" err="1"/>
              <a:t>management</a:t>
            </a:r>
            <a:r>
              <a:rPr lang="de-DE" altLang="de-DE" dirty="0"/>
              <a:t> </a:t>
            </a:r>
            <a:r>
              <a:rPr lang="de-DE" altLang="de-DE" dirty="0" err="1"/>
              <a:t>guidelines</a:t>
            </a:r>
            <a:r>
              <a:rPr lang="de-DE" altLang="de-DE" dirty="0"/>
              <a:t>.</a:t>
            </a:r>
          </a:p>
          <a:p>
            <a:pPr marL="171450" indent="-171450" eaLnBrk="1" hangingPunct="1">
              <a:spcBef>
                <a:spcPct val="0"/>
              </a:spcBef>
              <a:buFont typeface="Arial" panose="020B0604020202020204" pitchFamily="34" charset="0"/>
              <a:buChar char="•"/>
            </a:pPr>
            <a:r>
              <a:rPr lang="de-DE" altLang="de-DE" dirty="0"/>
              <a:t>Most </a:t>
            </a:r>
            <a:r>
              <a:rPr lang="de-DE" altLang="de-DE" dirty="0" err="1"/>
              <a:t>states</a:t>
            </a:r>
            <a:r>
              <a:rPr lang="de-DE" altLang="de-DE" dirty="0"/>
              <a:t> </a:t>
            </a:r>
            <a:r>
              <a:rPr lang="de-DE" altLang="de-DE" dirty="0" err="1"/>
              <a:t>have</a:t>
            </a:r>
            <a:r>
              <a:rPr lang="de-DE" altLang="de-DE" dirty="0"/>
              <a:t> multiple, </a:t>
            </a:r>
            <a:r>
              <a:rPr lang="de-DE" altLang="de-DE" dirty="0" err="1"/>
              <a:t>often</a:t>
            </a:r>
            <a:r>
              <a:rPr lang="de-DE" altLang="de-DE" dirty="0"/>
              <a:t> </a:t>
            </a:r>
            <a:r>
              <a:rPr lang="de-DE" altLang="de-DE" dirty="0" err="1"/>
              <a:t>overlapping</a:t>
            </a:r>
            <a:r>
              <a:rPr lang="de-DE" altLang="de-DE" dirty="0"/>
              <a:t> </a:t>
            </a:r>
            <a:r>
              <a:rPr lang="de-DE" altLang="de-DE" dirty="0" err="1"/>
              <a:t>statutory</a:t>
            </a:r>
            <a:r>
              <a:rPr lang="de-DE" altLang="de-DE" dirty="0"/>
              <a:t> and </a:t>
            </a:r>
            <a:r>
              <a:rPr lang="de-DE" altLang="de-DE" dirty="0" err="1"/>
              <a:t>policy-based</a:t>
            </a:r>
            <a:r>
              <a:rPr lang="de-DE" altLang="de-DE" dirty="0"/>
              <a:t> </a:t>
            </a:r>
            <a:r>
              <a:rPr lang="de-DE" altLang="de-DE" dirty="0" err="1"/>
              <a:t>regimes</a:t>
            </a:r>
            <a:r>
              <a:rPr lang="de-DE" altLang="de-DE" dirty="0"/>
              <a:t> </a:t>
            </a:r>
            <a:r>
              <a:rPr lang="de-DE" altLang="de-DE" dirty="0" err="1"/>
              <a:t>that</a:t>
            </a:r>
            <a:r>
              <a:rPr lang="de-DE" altLang="de-DE" dirty="0"/>
              <a:t> </a:t>
            </a:r>
            <a:r>
              <a:rPr lang="de-DE" altLang="de-DE" dirty="0" err="1"/>
              <a:t>govern</a:t>
            </a:r>
            <a:r>
              <a:rPr lang="de-DE" altLang="de-DE" dirty="0"/>
              <a:t> </a:t>
            </a:r>
            <a:r>
              <a:rPr lang="de-DE" altLang="de-DE" dirty="0" err="1"/>
              <a:t>conflicts</a:t>
            </a:r>
            <a:r>
              <a:rPr lang="de-DE" altLang="de-DE" dirty="0"/>
              <a:t> </a:t>
            </a:r>
            <a:r>
              <a:rPr lang="de-DE" altLang="de-DE" dirty="0" err="1"/>
              <a:t>of</a:t>
            </a:r>
            <a:r>
              <a:rPr lang="de-DE" altLang="de-DE" dirty="0"/>
              <a:t> </a:t>
            </a:r>
            <a:r>
              <a:rPr lang="de-DE" altLang="de-DE" dirty="0" err="1"/>
              <a:t>interest</a:t>
            </a:r>
            <a:r>
              <a:rPr lang="de-DE" altLang="de-DE" dirty="0"/>
              <a:t> in </a:t>
            </a:r>
            <a:r>
              <a:rPr lang="de-DE" altLang="de-DE" dirty="0" err="1"/>
              <a:t>the</a:t>
            </a:r>
            <a:r>
              <a:rPr lang="de-DE" altLang="de-DE" dirty="0"/>
              <a:t> </a:t>
            </a:r>
            <a:r>
              <a:rPr lang="de-DE" altLang="de-DE" dirty="0" err="1"/>
              <a:t>public</a:t>
            </a:r>
            <a:r>
              <a:rPr lang="de-DE" altLang="de-DE" dirty="0"/>
              <a:t> </a:t>
            </a:r>
            <a:r>
              <a:rPr lang="de-DE" altLang="de-DE" dirty="0" err="1"/>
              <a:t>realm</a:t>
            </a:r>
            <a:r>
              <a:rPr lang="de-DE" altLang="de-DE" dirty="0"/>
              <a:t>.</a:t>
            </a:r>
          </a:p>
          <a:p>
            <a:endParaRPr lang="it-CH" altLang="de-DE" dirty="0"/>
          </a:p>
          <a:p>
            <a:r>
              <a:rPr lang="de-DE" b="1" dirty="0"/>
              <a:t>Sources</a:t>
            </a:r>
            <a:r>
              <a:rPr lang="de-DE" sz="1200" b="1" dirty="0"/>
              <a:t>:</a:t>
            </a:r>
            <a:endParaRPr lang="de-DE" sz="1200" dirty="0"/>
          </a:p>
          <a:p>
            <a:pPr marL="171450" indent="-171450">
              <a:buFont typeface="Arial" panose="020B0604020202020204" pitchFamily="34" charset="0"/>
              <a:buChar char="•"/>
            </a:pPr>
            <a:r>
              <a:rPr lang="de-DE" sz="1200" dirty="0"/>
              <a:t>Jenkins, M. (June 2015). Topic Guide: </a:t>
            </a:r>
            <a:r>
              <a:rPr lang="de-DE" sz="1200" dirty="0" err="1"/>
              <a:t>Conflicts</a:t>
            </a:r>
            <a:r>
              <a:rPr lang="de-DE" sz="1200" dirty="0"/>
              <a:t> </a:t>
            </a:r>
            <a:r>
              <a:rPr lang="de-DE" sz="1200" dirty="0" err="1"/>
              <a:t>of</a:t>
            </a:r>
            <a:r>
              <a:rPr lang="de-DE" sz="1200" dirty="0"/>
              <a:t> Interest. Transparency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https://knowledgehub.transparency.org/guide/topic-guide-on-conflicts-of-interest/5483</a:t>
            </a:r>
            <a:r>
              <a:rPr lang="de-DE" sz="1200" dirty="0"/>
              <a:t> (last </a:t>
            </a:r>
            <a:r>
              <a:rPr lang="de-DE" sz="1200" dirty="0" err="1"/>
              <a:t>accessed</a:t>
            </a:r>
            <a:r>
              <a:rPr lang="de-DE" sz="1200" dirty="0"/>
              <a:t> on April 7, 2020).</a:t>
            </a:r>
          </a:p>
          <a:p>
            <a:pPr marL="171450" indent="-171450">
              <a:buFont typeface="Arial" panose="020B0604020202020204" pitchFamily="34" charset="0"/>
              <a:buChar char="•"/>
            </a:pPr>
            <a:r>
              <a:rPr lang="de-DE" sz="1200" dirty="0"/>
              <a:t>Mooney, J., Ferguson, G. &amp; </a:t>
            </a:r>
            <a:r>
              <a:rPr lang="de-DE" sz="1200" dirty="0" err="1"/>
              <a:t>Bildfell</a:t>
            </a:r>
            <a:r>
              <a:rPr lang="de-DE" sz="1200" dirty="0"/>
              <a:t>, C. (2018). Public </a:t>
            </a:r>
            <a:r>
              <a:rPr lang="de-DE" sz="1200" dirty="0" err="1"/>
              <a:t>Officials</a:t>
            </a:r>
            <a:r>
              <a:rPr lang="de-DE" sz="1200" dirty="0"/>
              <a:t> and </a:t>
            </a:r>
            <a:r>
              <a:rPr lang="de-DE" sz="1200" dirty="0" err="1"/>
              <a:t>Conflicts</a:t>
            </a:r>
            <a:r>
              <a:rPr lang="de-DE" sz="1200" dirty="0"/>
              <a:t> </a:t>
            </a:r>
            <a:r>
              <a:rPr lang="de-DE" sz="1200" dirty="0" err="1"/>
              <a:t>of</a:t>
            </a:r>
            <a:r>
              <a:rPr lang="de-DE" sz="1200" dirty="0"/>
              <a:t> Interest, </a:t>
            </a:r>
            <a:r>
              <a:rPr lang="de-DE" sz="1200" dirty="0" err="1"/>
              <a:t>Ch</a:t>
            </a:r>
            <a:r>
              <a:rPr lang="de-DE" sz="1200" dirty="0"/>
              <a:t>. 9. In Ferguson, G. (Ed.). Global </a:t>
            </a:r>
            <a:r>
              <a:rPr lang="de-DE" sz="1200" dirty="0" err="1"/>
              <a:t>corruption</a:t>
            </a:r>
            <a:r>
              <a:rPr lang="de-DE" sz="1200" dirty="0"/>
              <a:t>: Law, </a:t>
            </a:r>
            <a:r>
              <a:rPr lang="de-DE" sz="1200" dirty="0" err="1"/>
              <a:t>theory</a:t>
            </a:r>
            <a:r>
              <a:rPr lang="de-DE" sz="1200" dirty="0"/>
              <a:t> &amp; </a:t>
            </a:r>
            <a:r>
              <a:rPr lang="de-DE" sz="1200" dirty="0" err="1"/>
              <a:t>practice</a:t>
            </a:r>
            <a:r>
              <a:rPr lang="de-DE" sz="1200" dirty="0"/>
              <a:t> (pp. 853-887). University </a:t>
            </a:r>
            <a:r>
              <a:rPr lang="de-DE" sz="1200" dirty="0" err="1"/>
              <a:t>of</a:t>
            </a:r>
            <a:r>
              <a:rPr lang="de-DE" sz="1200" dirty="0"/>
              <a:t> Victoria (Canada). </a:t>
            </a:r>
            <a:r>
              <a:rPr lang="de-DE" sz="1200" dirty="0" err="1"/>
              <a:t>Retrieved</a:t>
            </a:r>
            <a:r>
              <a:rPr lang="de-DE" sz="1200" dirty="0"/>
              <a:t> </a:t>
            </a:r>
            <a:r>
              <a:rPr lang="de-DE" sz="1200" dirty="0" err="1"/>
              <a:t>from</a:t>
            </a:r>
            <a:r>
              <a:rPr lang="de-DE" sz="1200" dirty="0"/>
              <a:t> </a:t>
            </a:r>
            <a:r>
              <a:rPr lang="de-DE" sz="1200" dirty="0">
                <a:hlinkClick r:id="rId4"/>
              </a:rPr>
              <a:t>https://dspace.library.uvic.ca/bitstream/handle/1828/9253/Ch.%2009_April2018_web.pdf?sequence=10&amp;isAllowed=y</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60836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a:t>2. Interest </a:t>
            </a:r>
            <a:r>
              <a:rPr lang="de-DE" sz="1200" b="1" dirty="0" err="1"/>
              <a:t>and</a:t>
            </a:r>
            <a:r>
              <a:rPr lang="de-DE" sz="1200" b="1" dirty="0"/>
              <a:t> </a:t>
            </a:r>
            <a:r>
              <a:rPr lang="de-DE" sz="1200" b="1" dirty="0" err="1"/>
              <a:t>asset</a:t>
            </a:r>
            <a:r>
              <a:rPr lang="de-DE" sz="1200" b="1" dirty="0"/>
              <a:t> </a:t>
            </a:r>
            <a:r>
              <a:rPr lang="de-DE" sz="1200" b="1" dirty="0" err="1"/>
              <a:t>declaration</a:t>
            </a:r>
            <a:r>
              <a:rPr lang="de-DE" sz="1200" b="1" dirty="0"/>
              <a:t>:</a:t>
            </a:r>
            <a:endParaRPr lang="de-DE" altLang="de-DE" dirty="0"/>
          </a:p>
          <a:p>
            <a:pPr marL="0" marR="0" indent="0" algn="l" defTabSz="457200" rtl="0" eaLnBrk="1" fontAlgn="auto" latinLnBrk="0" hangingPunct="1">
              <a:lnSpc>
                <a:spcPct val="100000"/>
              </a:lnSpc>
              <a:spcBef>
                <a:spcPts val="0"/>
              </a:spcBef>
              <a:spcAft>
                <a:spcPts val="0"/>
              </a:spcAft>
              <a:buClrTx/>
              <a:buSzTx/>
              <a:buFontTx/>
              <a:buNone/>
              <a:tabLst/>
              <a:defRPr/>
            </a:pPr>
            <a:endParaRPr lang="de-DE" altLang="de-DE" dirty="0"/>
          </a:p>
          <a:p>
            <a:pPr marL="171450" indent="-171450">
              <a:buFont typeface="Arial" panose="020B0604020202020204" pitchFamily="34" charset="0"/>
              <a:buChar char="•"/>
            </a:pPr>
            <a:r>
              <a:rPr lang="de-DE" altLang="de-DE" sz="1200" dirty="0" err="1"/>
              <a:t>Disclosing</a:t>
            </a:r>
            <a:r>
              <a:rPr lang="de-DE" altLang="de-DE" sz="1200" dirty="0"/>
              <a:t> </a:t>
            </a:r>
            <a:r>
              <a:rPr lang="de-DE" altLang="de-DE" sz="1200" dirty="0" err="1"/>
              <a:t>the</a:t>
            </a:r>
            <a:r>
              <a:rPr lang="de-DE" altLang="de-DE" sz="1200" dirty="0"/>
              <a:t> </a:t>
            </a:r>
            <a:r>
              <a:rPr lang="de-DE" altLang="de-DE" sz="1200" dirty="0" err="1"/>
              <a:t>value</a:t>
            </a:r>
            <a:r>
              <a:rPr lang="de-DE" altLang="de-DE" sz="1200" dirty="0"/>
              <a:t> </a:t>
            </a:r>
            <a:r>
              <a:rPr lang="de-DE" altLang="de-DE" sz="1200" dirty="0" err="1"/>
              <a:t>of</a:t>
            </a:r>
            <a:r>
              <a:rPr lang="de-DE" altLang="de-DE" sz="1200" dirty="0"/>
              <a:t> </a:t>
            </a:r>
            <a:r>
              <a:rPr lang="de-DE" altLang="de-DE" sz="1200" dirty="0" err="1"/>
              <a:t>assets</a:t>
            </a:r>
            <a:r>
              <a:rPr lang="de-DE" altLang="de-DE" sz="1200" dirty="0"/>
              <a:t> </a:t>
            </a:r>
            <a:r>
              <a:rPr lang="de-DE" altLang="de-DE" sz="1200" dirty="0" err="1"/>
              <a:t>and</a:t>
            </a:r>
            <a:r>
              <a:rPr lang="de-DE" altLang="de-DE" sz="1200" dirty="0"/>
              <a:t> </a:t>
            </a:r>
            <a:r>
              <a:rPr lang="de-DE" altLang="de-DE" sz="1200" dirty="0" err="1"/>
              <a:t>liabilities</a:t>
            </a:r>
            <a:r>
              <a:rPr lang="de-DE" altLang="de-DE" sz="1200" dirty="0"/>
              <a:t> </a:t>
            </a:r>
            <a:r>
              <a:rPr lang="de-DE" altLang="de-DE" sz="1200" dirty="0" err="1"/>
              <a:t>and</a:t>
            </a:r>
            <a:r>
              <a:rPr lang="de-DE" altLang="de-DE" sz="1200" dirty="0"/>
              <a:t> </a:t>
            </a:r>
            <a:r>
              <a:rPr lang="de-DE" altLang="de-DE" sz="1200" dirty="0" err="1"/>
              <a:t>sources</a:t>
            </a:r>
            <a:r>
              <a:rPr lang="de-DE" altLang="de-DE" sz="1200" dirty="0"/>
              <a:t> </a:t>
            </a:r>
            <a:r>
              <a:rPr lang="de-DE" altLang="de-DE" sz="1200" dirty="0" err="1"/>
              <a:t>of</a:t>
            </a:r>
            <a:r>
              <a:rPr lang="de-DE" altLang="de-DE" sz="1200" dirty="0"/>
              <a:t> </a:t>
            </a:r>
            <a:r>
              <a:rPr lang="de-DE" altLang="de-DE" sz="1200" dirty="0" err="1"/>
              <a:t>income</a:t>
            </a:r>
            <a:r>
              <a:rPr lang="de-DE" altLang="de-DE" sz="1200" dirty="0"/>
              <a:t> </a:t>
            </a:r>
            <a:r>
              <a:rPr lang="de-DE" altLang="de-DE" sz="1200" dirty="0" err="1"/>
              <a:t>acts</a:t>
            </a:r>
            <a:r>
              <a:rPr lang="de-DE" altLang="de-DE" sz="1200" dirty="0"/>
              <a:t> </a:t>
            </a:r>
            <a:r>
              <a:rPr lang="de-DE" altLang="de-DE" sz="1200" dirty="0" err="1"/>
              <a:t>as</a:t>
            </a:r>
            <a:r>
              <a:rPr lang="de-DE" altLang="de-DE" sz="1200" dirty="0"/>
              <a:t> a </a:t>
            </a:r>
            <a:r>
              <a:rPr lang="de-DE" altLang="de-DE" sz="1200" b="0" dirty="0" err="1"/>
              <a:t>deterrent</a:t>
            </a:r>
            <a:r>
              <a:rPr lang="de-DE" altLang="de-DE" sz="1200" b="0" dirty="0"/>
              <a:t> </a:t>
            </a:r>
            <a:r>
              <a:rPr lang="de-DE" altLang="de-DE" sz="1200" b="0" dirty="0" err="1"/>
              <a:t>against</a:t>
            </a:r>
            <a:r>
              <a:rPr lang="de-DE" altLang="de-DE" sz="1200" b="0" dirty="0"/>
              <a:t> graft, </a:t>
            </a:r>
            <a:r>
              <a:rPr lang="de-DE" altLang="de-DE" sz="1200" b="0" dirty="0" err="1"/>
              <a:t>collusion</a:t>
            </a:r>
            <a:r>
              <a:rPr lang="de-DE" altLang="de-DE" sz="1200" b="0" dirty="0"/>
              <a:t> </a:t>
            </a:r>
            <a:r>
              <a:rPr lang="de-DE" altLang="de-DE" sz="1200" b="0" dirty="0" err="1"/>
              <a:t>and</a:t>
            </a:r>
            <a:r>
              <a:rPr lang="de-DE" altLang="de-DE" sz="1200" b="0" dirty="0"/>
              <a:t> </a:t>
            </a:r>
            <a:r>
              <a:rPr lang="de-DE" altLang="de-DE" sz="1200" b="0" dirty="0" err="1"/>
              <a:t>patronage</a:t>
            </a:r>
            <a:r>
              <a:rPr lang="de-DE" altLang="de-DE" sz="1200" b="0" dirty="0"/>
              <a:t> in </a:t>
            </a:r>
            <a:r>
              <a:rPr lang="de-DE" altLang="de-DE" sz="1200" b="0" dirty="0" err="1"/>
              <a:t>the</a:t>
            </a:r>
            <a:r>
              <a:rPr lang="de-DE" altLang="de-DE" sz="1200" b="0" dirty="0"/>
              <a:t> </a:t>
            </a:r>
            <a:r>
              <a:rPr lang="de-DE" altLang="de-DE" sz="1200" b="0" dirty="0" err="1"/>
              <a:t>public</a:t>
            </a:r>
            <a:r>
              <a:rPr lang="de-DE" altLang="de-DE" sz="1200" b="0" dirty="0"/>
              <a:t> </a:t>
            </a:r>
            <a:r>
              <a:rPr lang="de-DE" altLang="de-DE" sz="1200" b="0" dirty="0" err="1"/>
              <a:t>sector</a:t>
            </a:r>
            <a:r>
              <a:rPr lang="de-DE" altLang="de-DE" sz="1200" b="0" dirty="0"/>
              <a:t>.</a:t>
            </a:r>
          </a:p>
          <a:p>
            <a:pPr marL="171450" indent="-171450">
              <a:buFont typeface="Arial" panose="020B0604020202020204" pitchFamily="34" charset="0"/>
              <a:buChar char="•"/>
            </a:pPr>
            <a:r>
              <a:rPr lang="en-US" altLang="de-DE" sz="1200" b="0" dirty="0"/>
              <a:t>Interest and asset declarations are considered a key instrument to both prevent conflicts of interest and uncover illicit enrichment. An effective declaration regime allows to quickly detect and easily defuse – usually voluntarily – conflicts of interest before any impropriety can take place.</a:t>
            </a:r>
          </a:p>
          <a:p>
            <a:pPr marL="171450" indent="-171450">
              <a:buFont typeface="Arial" panose="020B0604020202020204" pitchFamily="34" charset="0"/>
              <a:buChar char="•"/>
            </a:pPr>
            <a:r>
              <a:rPr lang="en-US" altLang="de-DE" sz="1200" b="0" dirty="0"/>
              <a:t>The effectiveness and credibility of a system of disclosures is only as good as its ability to detect violations and penalize wrongdoing.</a:t>
            </a:r>
          </a:p>
          <a:p>
            <a:endParaRPr lang="it-CH" altLang="de-DE" dirty="0"/>
          </a:p>
          <a:p>
            <a:r>
              <a:rPr lang="de-DE" sz="1200" b="1" dirty="0" err="1"/>
              <a:t>Sources</a:t>
            </a:r>
            <a:r>
              <a:rPr lang="de-DE" sz="1200" b="1" dirty="0"/>
              <a:t>:</a:t>
            </a:r>
          </a:p>
          <a:p>
            <a:pPr marL="171450" indent="-171450">
              <a:buFont typeface="Arial"/>
              <a:buChar char="•"/>
            </a:pPr>
            <a:r>
              <a:rPr lang="de-DE" sz="1200" dirty="0"/>
              <a:t>Jenkins, M. (June 2015). Topic Guide: </a:t>
            </a:r>
            <a:r>
              <a:rPr lang="de-DE" sz="1200" dirty="0" err="1"/>
              <a:t>Conflicts</a:t>
            </a:r>
            <a:r>
              <a:rPr lang="de-DE" sz="1200" dirty="0"/>
              <a:t> </a:t>
            </a:r>
            <a:r>
              <a:rPr lang="de-DE" sz="1200" dirty="0" err="1"/>
              <a:t>of</a:t>
            </a:r>
            <a:r>
              <a:rPr lang="de-DE" sz="1200" dirty="0"/>
              <a:t> Interest.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https://knowledgehub.transparency.org/guide/topic-guide-on-conflicts-of-interest/5483</a:t>
            </a:r>
            <a:r>
              <a:rPr lang="de-DE" sz="1200" dirty="0"/>
              <a:t> (last </a:t>
            </a:r>
            <a:r>
              <a:rPr lang="de-DE" sz="1200" dirty="0" err="1"/>
              <a:t>accessed</a:t>
            </a:r>
            <a:r>
              <a:rPr lang="de-DE" sz="1200" dirty="0"/>
              <a:t> on April 7, 2020).</a:t>
            </a:r>
          </a:p>
          <a:p>
            <a:pPr marL="171450" indent="-171450">
              <a:buFont typeface="Arial"/>
              <a:buChar char="•"/>
            </a:pPr>
            <a:r>
              <a:rPr lang="de-DE" sz="1200" dirty="0"/>
              <a:t>Martini, M. (</a:t>
            </a:r>
            <a:r>
              <a:rPr lang="de-DE" sz="1200" dirty="0" err="1"/>
              <a:t>July</a:t>
            </a:r>
            <a:r>
              <a:rPr lang="de-DE" sz="1200" dirty="0"/>
              <a:t> 2013). </a:t>
            </a:r>
            <a:r>
              <a:rPr lang="de-DE" sz="1200" dirty="0" err="1"/>
              <a:t>Declaration</a:t>
            </a:r>
            <a:r>
              <a:rPr lang="de-DE" sz="1200" dirty="0"/>
              <a:t> </a:t>
            </a:r>
            <a:r>
              <a:rPr lang="de-DE" sz="1200" dirty="0" err="1"/>
              <a:t>of</a:t>
            </a:r>
            <a:r>
              <a:rPr lang="de-DE" sz="1200" dirty="0"/>
              <a:t> </a:t>
            </a:r>
            <a:r>
              <a:rPr lang="de-DE" sz="1200" dirty="0" err="1"/>
              <a:t>Interests</a:t>
            </a:r>
            <a:r>
              <a:rPr lang="de-DE" sz="1200" dirty="0"/>
              <a:t>, Assets </a:t>
            </a:r>
            <a:r>
              <a:rPr lang="de-DE" sz="1200" dirty="0" err="1"/>
              <a:t>and</a:t>
            </a:r>
            <a:r>
              <a:rPr lang="de-DE" sz="1200" dirty="0"/>
              <a:t> </a:t>
            </a:r>
            <a:r>
              <a:rPr lang="de-DE" sz="1200" dirty="0" err="1"/>
              <a:t>Liabilities</a:t>
            </a:r>
            <a:r>
              <a:rPr lang="de-DE" sz="1200" dirty="0"/>
              <a:t>: </a:t>
            </a:r>
            <a:r>
              <a:rPr lang="de-DE" sz="1200" dirty="0" err="1"/>
              <a:t>Oversight</a:t>
            </a:r>
            <a:r>
              <a:rPr lang="de-DE" sz="1200" dirty="0"/>
              <a:t> </a:t>
            </a:r>
            <a:r>
              <a:rPr lang="de-DE" sz="1200" dirty="0" err="1"/>
              <a:t>mechnaisms</a:t>
            </a:r>
            <a:r>
              <a:rPr lang="de-DE" sz="1200" dirty="0"/>
              <a:t>, </a:t>
            </a:r>
            <a:r>
              <a:rPr lang="de-DE" sz="1200" dirty="0" err="1"/>
              <a:t>Disclosure</a:t>
            </a:r>
            <a:r>
              <a:rPr lang="de-DE" sz="1200" dirty="0"/>
              <a:t> </a:t>
            </a:r>
            <a:r>
              <a:rPr lang="de-DE" sz="1200" dirty="0" err="1"/>
              <a:t>policy</a:t>
            </a:r>
            <a:r>
              <a:rPr lang="de-DE" sz="1200" dirty="0"/>
              <a:t> </a:t>
            </a:r>
            <a:r>
              <a:rPr lang="de-DE" sz="1200" dirty="0" err="1"/>
              <a:t>and</a:t>
            </a:r>
            <a:r>
              <a:rPr lang="de-DE" sz="1200" dirty="0"/>
              <a:t> </a:t>
            </a:r>
            <a:r>
              <a:rPr lang="de-DE" sz="1200" dirty="0" err="1"/>
              <a:t>sanctions</a:t>
            </a:r>
            <a:r>
              <a:rPr lang="de-DE" sz="1200" dirty="0"/>
              <a:t>. Anti-</a:t>
            </a:r>
            <a:r>
              <a:rPr lang="de-DE" sz="1200" dirty="0" err="1"/>
              <a:t>corruption</a:t>
            </a:r>
            <a:r>
              <a:rPr lang="de-DE" sz="1200" dirty="0"/>
              <a:t> Helpdesk.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4"/>
              </a:rPr>
              <a:t>https://www.transparency.org/files/content/corruptionqas/Declaration__of__interests__assets__and__liabilities.pdf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132643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dirty="0"/>
              <a:t>World Bank / International </a:t>
            </a:r>
            <a:r>
              <a:rPr lang="de-DE" sz="1200" dirty="0" err="1"/>
              <a:t>Finance</a:t>
            </a:r>
            <a:r>
              <a:rPr lang="de-DE" sz="1200" dirty="0"/>
              <a:t> Corporation (April 2014). Asset </a:t>
            </a:r>
            <a:r>
              <a:rPr lang="de-DE" sz="1200" dirty="0" err="1"/>
              <a:t>Declaration</a:t>
            </a:r>
            <a:r>
              <a:rPr lang="de-DE" sz="1200" dirty="0"/>
              <a:t> Systems. Panel 1: </a:t>
            </a:r>
            <a:r>
              <a:rPr lang="de-DE" sz="1200" dirty="0" err="1"/>
              <a:t>Introduction</a:t>
            </a:r>
            <a:r>
              <a:rPr lang="de-DE" sz="1200" dirty="0"/>
              <a:t> </a:t>
            </a:r>
            <a:r>
              <a:rPr lang="de-DE" sz="1200" dirty="0" err="1"/>
              <a:t>to</a:t>
            </a:r>
            <a:r>
              <a:rPr lang="de-DE" sz="1200" dirty="0"/>
              <a:t> Asset </a:t>
            </a:r>
            <a:r>
              <a:rPr lang="de-DE" sz="1200" dirty="0" err="1"/>
              <a:t>Disclosure</a:t>
            </a:r>
            <a:r>
              <a:rPr lang="de-DE" sz="1200" dirty="0"/>
              <a:t>. </a:t>
            </a:r>
            <a:r>
              <a:rPr lang="de-DE" sz="1200" dirty="0" err="1"/>
              <a:t>Presentation</a:t>
            </a:r>
            <a:r>
              <a:rPr lang="de-DE" sz="1200" dirty="0"/>
              <a:t> </a:t>
            </a:r>
            <a:r>
              <a:rPr lang="de-DE" sz="1200" dirty="0" err="1"/>
              <a:t>held</a:t>
            </a:r>
            <a:r>
              <a:rPr lang="de-DE" sz="1200" dirty="0"/>
              <a:t> at MENA Regional Conference. </a:t>
            </a:r>
            <a:r>
              <a:rPr lang="de-DE" sz="1200" dirty="0" err="1"/>
              <a:t>Retrieved</a:t>
            </a:r>
            <a:r>
              <a:rPr lang="de-DE" sz="1200" dirty="0"/>
              <a:t> </a:t>
            </a:r>
            <a:r>
              <a:rPr lang="de-DE" sz="1200" dirty="0" err="1"/>
              <a:t>from</a:t>
            </a:r>
            <a:r>
              <a:rPr lang="de-DE" sz="1200" dirty="0"/>
              <a:t> </a:t>
            </a:r>
            <a:r>
              <a:rPr lang="de-DE" sz="1200" dirty="0">
                <a:hlinkClick r:id="rId3"/>
              </a:rPr>
              <a:t>http://siteresources.worldbank.org/PUBLICSECTORANDGOVERNANCE/Resources/285741-1233946247437/5810405-1399294268994/AD-International-and-Regional-Trends.pdf</a:t>
            </a:r>
            <a:r>
              <a:rPr lang="de-DE" sz="1200" dirty="0"/>
              <a:t> (last </a:t>
            </a:r>
            <a:r>
              <a:rPr lang="de-DE" sz="1200" dirty="0" err="1"/>
              <a:t>accessed</a:t>
            </a:r>
            <a:r>
              <a:rPr lang="de-DE" sz="1200" dirty="0"/>
              <a:t> on April 7, 2020).</a:t>
            </a:r>
            <a:endParaRPr lang="en-US" alt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206769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Key </a:t>
            </a:r>
            <a:r>
              <a:rPr lang="de-DE" sz="1200" b="1" dirty="0" err="1"/>
              <a:t>components</a:t>
            </a:r>
            <a:r>
              <a:rPr lang="de-DE" sz="1200" b="1" dirty="0"/>
              <a:t> </a:t>
            </a:r>
            <a:r>
              <a:rPr lang="de-DE" sz="1200" b="1" dirty="0" err="1"/>
              <a:t>of</a:t>
            </a:r>
            <a:r>
              <a:rPr lang="de-DE" sz="1200" b="1" dirty="0"/>
              <a:t> a </a:t>
            </a:r>
            <a:r>
              <a:rPr lang="de-DE" sz="1200" b="1" dirty="0" err="1"/>
              <a:t>declaration</a:t>
            </a:r>
            <a:r>
              <a:rPr lang="de-DE" sz="1200" b="1" dirty="0"/>
              <a:t> </a:t>
            </a:r>
            <a:r>
              <a:rPr lang="de-DE" sz="1200" b="1" dirty="0" err="1"/>
              <a:t>system</a:t>
            </a:r>
            <a:r>
              <a:rPr lang="de-DE" sz="1200" b="1" dirty="0"/>
              <a:t>:</a:t>
            </a:r>
            <a:endParaRPr lang="it-CH" altLang="de-DE" dirty="0"/>
          </a:p>
          <a:p>
            <a:endParaRPr lang="it-CH" altLang="de-DE" dirty="0"/>
          </a:p>
          <a:p>
            <a:pPr marL="171450" indent="-171450">
              <a:buFont typeface="Arial" panose="020B0604020202020204" pitchFamily="34" charset="0"/>
              <a:buChar char="•"/>
            </a:pPr>
            <a:r>
              <a:rPr lang="it-CH" altLang="de-DE" dirty="0"/>
              <a:t>This slide provides an overview of the key components of a declaration system for more detailed explanation in the following slides.</a:t>
            </a:r>
          </a:p>
        </p:txBody>
      </p:sp>
      <p:sp>
        <p:nvSpPr>
          <p:cNvPr id="4" name="Foliennummernplatzhalter 3"/>
          <p:cNvSpPr>
            <a:spLocks noGrp="1"/>
          </p:cNvSpPr>
          <p:nvPr>
            <p:ph type="sldNum" sz="quarter" idx="10"/>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92250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err="1"/>
              <a:t>Scope</a:t>
            </a:r>
            <a:r>
              <a:rPr lang="de-DE" b="1" dirty="0"/>
              <a:t>:</a:t>
            </a:r>
          </a:p>
          <a:p>
            <a:pPr>
              <a:defRPr/>
            </a:pPr>
            <a:endParaRPr lang="de-DE" b="1" dirty="0"/>
          </a:p>
          <a:p>
            <a:pPr>
              <a:defRPr/>
            </a:pPr>
            <a:r>
              <a:rPr lang="it-CH" b="1" dirty="0"/>
              <a:t>1. Who should disclose:</a:t>
            </a:r>
          </a:p>
          <a:p>
            <a:pPr marL="171450" indent="-171450">
              <a:buFont typeface="Arial" panose="020B0604020202020204" pitchFamily="34" charset="0"/>
              <a:buChar char="•"/>
              <a:defRPr/>
            </a:pPr>
            <a:r>
              <a:rPr lang="en-US" b="0" dirty="0"/>
              <a:t>At least the leadership of the three branches of government (executive, legislative and judiciary) as well as the senior career civil service/bureaucracy;</a:t>
            </a:r>
          </a:p>
          <a:p>
            <a:pPr marL="171450" indent="-171450">
              <a:buFont typeface="Arial" panose="020B0604020202020204" pitchFamily="34" charset="0"/>
              <a:buChar char="•"/>
              <a:defRPr/>
            </a:pPr>
            <a:r>
              <a:rPr lang="en-US" b="0" dirty="0"/>
              <a:t>Public servants at all levels of the state apparatus in decision-making positions with large discretionary powers;</a:t>
            </a:r>
          </a:p>
          <a:p>
            <a:pPr marL="171450" indent="-171450">
              <a:buFont typeface="Arial" panose="020B0604020202020204" pitchFamily="34" charset="0"/>
              <a:buChar char="•"/>
              <a:defRPr/>
            </a:pPr>
            <a:r>
              <a:rPr lang="en-US" b="0" dirty="0">
                <a:sym typeface="Wingdings" pitchFamily="2" charset="2"/>
              </a:rPr>
              <a:t>A </a:t>
            </a:r>
            <a:r>
              <a:rPr lang="en-US" dirty="0">
                <a:sym typeface="Wingdings" pitchFamily="2" charset="2"/>
              </a:rPr>
              <a:t>two-tiered</a:t>
            </a:r>
            <a:r>
              <a:rPr lang="en-US" b="0" dirty="0">
                <a:sym typeface="Wingdings" pitchFamily="2" charset="2"/>
              </a:rPr>
              <a:t> system can be considered for declarations made by public servants on the one hand and members of government on the other hand;</a:t>
            </a:r>
            <a:endParaRPr lang="en-US" b="0" dirty="0"/>
          </a:p>
          <a:p>
            <a:pPr marL="171450" indent="-171450">
              <a:buFont typeface="Arial" panose="020B0604020202020204" pitchFamily="34" charset="0"/>
              <a:buChar char="•"/>
              <a:defRPr/>
            </a:pPr>
            <a:r>
              <a:rPr lang="en-US" b="0" dirty="0"/>
              <a:t>Considering the risk of corrupt public servants using the names of their relatives, they should also be required to disclose information about the assets of their spouses, children and other household members (Martini 2013).</a:t>
            </a:r>
            <a:endParaRPr lang="de-DE" b="0" dirty="0"/>
          </a:p>
          <a:p>
            <a:pPr marL="171450" indent="-171450">
              <a:buFont typeface="Arial" panose="020B0604020202020204" pitchFamily="34" charset="0"/>
              <a:buChar char="•"/>
              <a:defRPr/>
            </a:pPr>
            <a:endParaRPr lang="it-CH"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a:solidFill>
                  <a:schemeClr val="bg1"/>
                </a:solidFill>
              </a:rPr>
              <a:t>2. Information </a:t>
            </a:r>
            <a:r>
              <a:rPr lang="de-DE" sz="1200" b="1" dirty="0" err="1">
                <a:solidFill>
                  <a:schemeClr val="bg1"/>
                </a:solidFill>
              </a:rPr>
              <a:t>to</a:t>
            </a:r>
            <a:r>
              <a:rPr lang="de-DE" sz="1200" b="1" dirty="0">
                <a:solidFill>
                  <a:schemeClr val="bg1"/>
                </a:solidFill>
              </a:rPr>
              <a:t> </a:t>
            </a:r>
            <a:r>
              <a:rPr lang="de-DE" sz="1200" b="1" dirty="0" err="1">
                <a:solidFill>
                  <a:schemeClr val="bg1"/>
                </a:solidFill>
              </a:rPr>
              <a:t>be</a:t>
            </a:r>
            <a:r>
              <a:rPr lang="de-DE" sz="1200" b="1" dirty="0">
                <a:solidFill>
                  <a:schemeClr val="bg1"/>
                </a:solidFill>
              </a:rPr>
              <a:t> </a:t>
            </a:r>
            <a:r>
              <a:rPr lang="de-DE" sz="1200" b="1" dirty="0" err="1">
                <a:solidFill>
                  <a:schemeClr val="bg1"/>
                </a:solidFill>
              </a:rPr>
              <a:t>disclosed</a:t>
            </a:r>
            <a:r>
              <a:rPr lang="de-DE" sz="1200" dirty="0">
                <a:solidFill>
                  <a:schemeClr val="bg1"/>
                </a:solidFill>
              </a:rPr>
              <a:t>:</a:t>
            </a:r>
          </a:p>
          <a:p>
            <a:pPr marL="171450" indent="-171450">
              <a:lnSpc>
                <a:spcPct val="100000"/>
              </a:lnSpc>
              <a:spcBef>
                <a:spcPts val="400"/>
              </a:spcBef>
              <a:buFont typeface="Arial" panose="020B0604020202020204" pitchFamily="34" charset="0"/>
              <a:buChar char="•"/>
              <a:defRPr/>
            </a:pPr>
            <a:r>
              <a:rPr lang="en-US" sz="1200" b="0" dirty="0"/>
              <a:t>Assets (personal residences, second homes, vacant land, buildings, farms);</a:t>
            </a:r>
          </a:p>
          <a:p>
            <a:pPr marL="171450" indent="-171450">
              <a:lnSpc>
                <a:spcPct val="100000"/>
              </a:lnSpc>
              <a:spcBef>
                <a:spcPts val="400"/>
              </a:spcBef>
              <a:buFont typeface="Arial" panose="020B0604020202020204" pitchFamily="34" charset="0"/>
              <a:buChar char="•"/>
              <a:defRPr/>
            </a:pPr>
            <a:r>
              <a:rPr lang="en-US" sz="1200" b="0" dirty="0"/>
              <a:t>Financial investments (e.g. stocks, trusts, options, warrants, mutual funds, etc.);</a:t>
            </a:r>
          </a:p>
          <a:p>
            <a:pPr marL="171450" indent="-171450">
              <a:lnSpc>
                <a:spcPct val="100000"/>
              </a:lnSpc>
              <a:spcBef>
                <a:spcPts val="400"/>
              </a:spcBef>
              <a:buFont typeface="Arial" panose="020B0604020202020204" pitchFamily="34" charset="0"/>
              <a:buChar char="•"/>
              <a:defRPr/>
            </a:pPr>
            <a:r>
              <a:rPr lang="en-US" sz="1200" b="0" dirty="0"/>
              <a:t>Business assets (e.g. private corporations and partnerships, patents etc.);</a:t>
            </a:r>
          </a:p>
          <a:p>
            <a:pPr marL="171450" indent="-171450">
              <a:lnSpc>
                <a:spcPct val="100000"/>
              </a:lnSpc>
              <a:spcBef>
                <a:spcPts val="400"/>
              </a:spcBef>
              <a:buFont typeface="Arial" panose="020B0604020202020204" pitchFamily="34" charset="0"/>
              <a:buChar char="•"/>
              <a:defRPr/>
            </a:pPr>
            <a:r>
              <a:rPr lang="en-US" sz="1200" b="0" dirty="0"/>
              <a:t>Bank accounts, interest-bearing instruments and cash;</a:t>
            </a:r>
          </a:p>
          <a:p>
            <a:pPr marL="171450" indent="-171450">
              <a:lnSpc>
                <a:spcPct val="100000"/>
              </a:lnSpc>
              <a:spcBef>
                <a:spcPts val="400"/>
              </a:spcBef>
              <a:buFont typeface="Arial" panose="020B0604020202020204" pitchFamily="34" charset="0"/>
              <a:buChar char="•"/>
              <a:defRPr/>
            </a:pPr>
            <a:r>
              <a:rPr lang="en-US" sz="1200" b="0" dirty="0"/>
              <a:t>Vehicles (e.g. cars, boats, airplanes) and other significant movable assets (e.g. jewelry);</a:t>
            </a:r>
          </a:p>
          <a:p>
            <a:pPr marL="171450" indent="-171450">
              <a:lnSpc>
                <a:spcPct val="100000"/>
              </a:lnSpc>
              <a:spcBef>
                <a:spcPts val="400"/>
              </a:spcBef>
              <a:buFont typeface="Arial" panose="020B0604020202020204" pitchFamily="34" charset="0"/>
              <a:buChar char="•"/>
              <a:defRPr/>
            </a:pPr>
            <a:r>
              <a:rPr lang="en-US" sz="1200" b="0" dirty="0"/>
              <a:t>Liabilities (all debts, obligations, credit cards, mortgages, guarantees and co-signatures);</a:t>
            </a:r>
          </a:p>
          <a:p>
            <a:pPr marL="171450" indent="-171450">
              <a:lnSpc>
                <a:spcPct val="100000"/>
              </a:lnSpc>
              <a:spcBef>
                <a:spcPts val="400"/>
              </a:spcBef>
              <a:buFont typeface="Arial" panose="020B0604020202020204" pitchFamily="34" charset="0"/>
              <a:buChar char="•"/>
              <a:defRPr/>
            </a:pPr>
            <a:r>
              <a:rPr lang="en-US" sz="1200" b="0" dirty="0"/>
              <a:t>Sources of income (e.g. interest, dividends, annuities, pensions etc.);</a:t>
            </a:r>
          </a:p>
          <a:p>
            <a:pPr marL="171450" indent="-171450">
              <a:lnSpc>
                <a:spcPct val="100000"/>
              </a:lnSpc>
              <a:spcBef>
                <a:spcPts val="400"/>
              </a:spcBef>
              <a:buFont typeface="Arial" panose="020B0604020202020204" pitchFamily="34" charset="0"/>
              <a:buChar char="•"/>
              <a:defRPr/>
            </a:pPr>
            <a:r>
              <a:rPr lang="en-US" sz="1200" b="0" dirty="0"/>
              <a:t>(Unpaid) private sector employment (incl. consulting and other paid contracts from the private or the public sector);</a:t>
            </a:r>
          </a:p>
          <a:p>
            <a:pPr marL="171450" indent="-171450">
              <a:lnSpc>
                <a:spcPct val="100000"/>
              </a:lnSpc>
              <a:spcBef>
                <a:spcPts val="400"/>
              </a:spcBef>
              <a:buFont typeface="Arial" panose="020B0604020202020204" pitchFamily="34" charset="0"/>
              <a:buChar char="•"/>
              <a:defRPr/>
            </a:pPr>
            <a:r>
              <a:rPr lang="en-US" sz="1200" b="0" dirty="0"/>
              <a:t>(Unpaid) boards and directorships;</a:t>
            </a:r>
          </a:p>
          <a:p>
            <a:pPr marL="171450" indent="-171450">
              <a:lnSpc>
                <a:spcPct val="100000"/>
              </a:lnSpc>
              <a:spcBef>
                <a:spcPts val="400"/>
              </a:spcBef>
              <a:buFont typeface="Arial" panose="020B0604020202020204" pitchFamily="34" charset="0"/>
              <a:buChar char="•"/>
              <a:defRPr/>
            </a:pPr>
            <a:r>
              <a:rPr lang="en-US" sz="1200" b="0" dirty="0"/>
              <a:t>Other public sector employment;</a:t>
            </a:r>
          </a:p>
          <a:p>
            <a:pPr marL="171450" indent="-171450">
              <a:lnSpc>
                <a:spcPct val="100000"/>
              </a:lnSpc>
              <a:spcBef>
                <a:spcPts val="400"/>
              </a:spcBef>
              <a:buFont typeface="Arial" panose="020B0604020202020204" pitchFamily="34" charset="0"/>
              <a:buChar char="•"/>
              <a:defRPr/>
            </a:pPr>
            <a:r>
              <a:rPr lang="en-US" sz="1200" b="0" dirty="0"/>
              <a:t>Lotteries, gambling and one-time payments;</a:t>
            </a:r>
          </a:p>
          <a:p>
            <a:pPr marL="171450" indent="-171450">
              <a:lnSpc>
                <a:spcPct val="100000"/>
              </a:lnSpc>
              <a:spcBef>
                <a:spcPts val="400"/>
              </a:spcBef>
              <a:buFont typeface="Arial" panose="020B0604020202020204" pitchFamily="34" charset="0"/>
              <a:buChar char="•"/>
              <a:defRPr/>
            </a:pPr>
            <a:r>
              <a:rPr lang="en-US" sz="1200" b="0" dirty="0"/>
              <a:t>Gifts (all significant gifts and benefits received);</a:t>
            </a:r>
          </a:p>
          <a:p>
            <a:pPr marL="171450" indent="-171450">
              <a:lnSpc>
                <a:spcPct val="100000"/>
              </a:lnSpc>
              <a:spcBef>
                <a:spcPts val="400"/>
              </a:spcBef>
              <a:buFont typeface="Arial" panose="020B0604020202020204" pitchFamily="34" charset="0"/>
              <a:buChar char="•"/>
              <a:defRPr/>
            </a:pPr>
            <a:r>
              <a:rPr lang="en-US" sz="1200" b="0" dirty="0"/>
              <a:t>Participation in associations, not-for-profit organizations and trade unions;</a:t>
            </a:r>
          </a:p>
          <a:p>
            <a:pPr marL="171450" indent="-171450">
              <a:lnSpc>
                <a:spcPct val="100000"/>
              </a:lnSpc>
              <a:spcBef>
                <a:spcPts val="400"/>
              </a:spcBef>
              <a:buFont typeface="Arial" panose="020B0604020202020204" pitchFamily="34" charset="0"/>
              <a:buChar char="•"/>
              <a:defRPr/>
            </a:pPr>
            <a:r>
              <a:rPr lang="en-US" sz="1200" b="0" dirty="0"/>
              <a:t>Post-tenure positions and employment (Martini 2013).</a:t>
            </a:r>
            <a:endParaRPr lang="de-DE" sz="1200" b="0" dirty="0"/>
          </a:p>
          <a:p>
            <a:pPr>
              <a:defRPr/>
            </a:pPr>
            <a:endParaRPr lang="it-CH" dirty="0"/>
          </a:p>
          <a:p>
            <a:r>
              <a:rPr lang="de-DE" sz="1200" b="1" dirty="0"/>
              <a:t>Source:</a:t>
            </a:r>
          </a:p>
          <a:p>
            <a:r>
              <a:rPr lang="de-DE" sz="1200" dirty="0"/>
              <a:t>Martini, M. (</a:t>
            </a:r>
            <a:r>
              <a:rPr lang="de-DE" sz="1200" dirty="0" err="1"/>
              <a:t>July</a:t>
            </a:r>
            <a:r>
              <a:rPr lang="de-DE" sz="1200" dirty="0"/>
              <a:t> 2013). Declaration </a:t>
            </a:r>
            <a:r>
              <a:rPr lang="de-DE" sz="1200" dirty="0" err="1"/>
              <a:t>of</a:t>
            </a:r>
            <a:r>
              <a:rPr lang="de-DE" sz="1200" dirty="0"/>
              <a:t> </a:t>
            </a:r>
            <a:r>
              <a:rPr lang="de-DE" sz="1200" dirty="0" err="1"/>
              <a:t>Interests</a:t>
            </a:r>
            <a:r>
              <a:rPr lang="de-DE" sz="1200" dirty="0"/>
              <a:t>, Assets and </a:t>
            </a:r>
            <a:r>
              <a:rPr lang="de-DE" sz="1200" dirty="0" err="1"/>
              <a:t>Liabilities</a:t>
            </a:r>
            <a:r>
              <a:rPr lang="de-DE" sz="1200" dirty="0"/>
              <a:t>: </a:t>
            </a:r>
            <a:r>
              <a:rPr lang="de-DE" sz="1200" dirty="0" err="1"/>
              <a:t>Oversight</a:t>
            </a:r>
            <a:r>
              <a:rPr lang="de-DE" sz="1200" dirty="0"/>
              <a:t> </a:t>
            </a:r>
            <a:r>
              <a:rPr lang="de-DE" sz="1200" dirty="0" err="1"/>
              <a:t>mechnaisms</a:t>
            </a:r>
            <a:r>
              <a:rPr lang="de-DE" sz="1200" dirty="0"/>
              <a:t>, Disclosure </a:t>
            </a:r>
            <a:r>
              <a:rPr lang="de-DE" sz="1200" dirty="0" err="1"/>
              <a:t>policy</a:t>
            </a:r>
            <a:r>
              <a:rPr lang="de-DE" sz="1200" dirty="0"/>
              <a:t> and </a:t>
            </a:r>
            <a:r>
              <a:rPr lang="de-DE" sz="1200" dirty="0" err="1"/>
              <a:t>sanctions</a:t>
            </a:r>
            <a:r>
              <a:rPr lang="de-DE" sz="1200" dirty="0"/>
              <a:t>. Anti-</a:t>
            </a:r>
            <a:r>
              <a:rPr lang="de-DE" sz="1200" dirty="0" err="1"/>
              <a:t>corruption</a:t>
            </a:r>
            <a:r>
              <a:rPr lang="de-DE" sz="1200" dirty="0"/>
              <a:t> Helpdesk. Transparency International.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https://www.transparency.org/files/content/corruptionqas/Declaration__of__interests__assets__and__liabilities.pdf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161232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9 – Managing conflict of interest</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9 – Managing conflict of interest</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hyperlink" Target="https://knowledgehub.transparency.org/guide/topic-guide-on-conflicts-of-interest/5483" TargetMode="External"/><Relationship Id="rId3" Type="http://schemas.openxmlformats.org/officeDocument/2006/relationships/image" Target="../media/image42.jpeg"/><Relationship Id="rId7" Type="http://schemas.openxmlformats.org/officeDocument/2006/relationships/hyperlink" Target="https://search.coe.int/cm/Pages/result_details.aspx?ObjectID=09000016805e2e52"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u4.no/publications/the-use-of-technology-for-managing-income-and-asset-declarations.pdf" TargetMode="External"/><Relationship Id="rId11" Type="http://schemas.openxmlformats.org/officeDocument/2006/relationships/hyperlink" Target="https://www.oecd.org/gov/ethics/49107986.pdf" TargetMode="External"/><Relationship Id="rId5" Type="http://schemas.openxmlformats.org/officeDocument/2006/relationships/hyperlink" Target="https://www.oecd.org/site/adboecdanti-corruptioninitiative/39368002.pdf" TargetMode="External"/><Relationship Id="rId10" Type="http://schemas.openxmlformats.org/officeDocument/2006/relationships/hyperlink" Target="https://dspace.library.uvic.ca/bitstream/handle/1828/9253/Ch.%2009_April2018_web.pdf?sequence=10&amp;isAllowed=y" TargetMode="External"/><Relationship Id="rId4" Type="http://schemas.openxmlformats.org/officeDocument/2006/relationships/hyperlink" Target="http://documents.worldbank.org/curated/en/664561468340842190/pdf/Income-and-asset-disclosure-case-study-illustrations.pdf" TargetMode="External"/><Relationship Id="rId9" Type="http://schemas.openxmlformats.org/officeDocument/2006/relationships/hyperlink" Target="https://www.transparency.org/files/content/corruptionqas/Declaration__of__interests__assets__and__liabilities.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http://siteresources.worldbank.org/PUBLICSECTORANDGOVERNANCE/Resources/285741-1233946247437/5810405-1399294268994/AD-International-and-Regional-Trends.pdf"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s://www.unodc.org/documents/treaties/UNCAC/Publications/Convention/08-50026_E.pdf" TargetMode="External"/><Relationship Id="rId5" Type="http://schemas.openxmlformats.org/officeDocument/2006/relationships/hyperlink" Target="https://www.opengovpartnership.org/wp-content/uploads/2019/06/open-gov-guide_summary_cross-cutting-topics.pdf" TargetMode="External"/><Relationship Id="rId4" Type="http://schemas.openxmlformats.org/officeDocument/2006/relationships/hyperlink" Target="http://www.oecd.org/daf/anti-bribery/47489446.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9 </a:t>
            </a:r>
            <a:r>
              <a:rPr lang="mr-IN"/>
              <a:t>–</a:t>
            </a:r>
            <a:r>
              <a:rPr lang="de-DE"/>
              <a:t> </a:t>
            </a:r>
            <a:br>
              <a:rPr lang="de-DE"/>
            </a:br>
            <a:r>
              <a:rPr lang="de-DE"/>
              <a:t>Managing </a:t>
            </a:r>
            <a:r>
              <a:rPr lang="de-DE" err="1"/>
              <a:t>conflict</a:t>
            </a:r>
            <a:r>
              <a:rPr lang="de-DE"/>
              <a:t> </a:t>
            </a:r>
            <a:r>
              <a:rPr lang="de-DE" err="1"/>
              <a:t>of</a:t>
            </a:r>
            <a:r>
              <a:rPr lang="de-DE"/>
              <a:t> </a:t>
            </a:r>
            <a:r>
              <a:rPr lang="de-DE" err="1"/>
              <a:t>interest</a:t>
            </a:r>
            <a:r>
              <a:rPr lang="de-DE"/>
              <a:t> </a:t>
            </a:r>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01FC8740-2532-E74E-AA7A-890600E119FA}"/>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p:cNvSpPr>
            <a:spLocks noGrp="1"/>
          </p:cNvSpPr>
          <p:nvPr>
            <p:ph type="title"/>
          </p:nvPr>
        </p:nvSpPr>
        <p:spPr/>
        <p:txBody>
          <a:bodyPr>
            <a:noAutofit/>
          </a:bodyPr>
          <a:lstStyle/>
          <a:p>
            <a:r>
              <a:rPr lang="de-DE" sz="4000" b="1" dirty="0" err="1"/>
              <a:t>Declarations</a:t>
            </a:r>
            <a:r>
              <a:rPr lang="de-DE" sz="4000" b="1" dirty="0"/>
              <a:t> </a:t>
            </a:r>
            <a:r>
              <a:rPr lang="de-DE" sz="4000" b="1" dirty="0" err="1"/>
              <a:t>covered</a:t>
            </a:r>
            <a:r>
              <a:rPr lang="de-DE" sz="4000" b="1" dirty="0"/>
              <a:t> in </a:t>
            </a:r>
            <a:r>
              <a:rPr lang="de-DE" sz="4000" b="1" dirty="0" err="1"/>
              <a:t>the</a:t>
            </a:r>
            <a:r>
              <a:rPr lang="de-DE" sz="4000" b="1" dirty="0"/>
              <a:t> UNCAC</a:t>
            </a:r>
          </a:p>
        </p:txBody>
      </p:sp>
      <p:grpSp>
        <p:nvGrpSpPr>
          <p:cNvPr id="30" name="Gruppierung 29"/>
          <p:cNvGrpSpPr/>
          <p:nvPr/>
        </p:nvGrpSpPr>
        <p:grpSpPr>
          <a:xfrm>
            <a:off x="4072901" y="1052728"/>
            <a:ext cx="4873745" cy="2082576"/>
            <a:chOff x="2" y="2792021"/>
            <a:chExt cx="4244176" cy="1880863"/>
          </a:xfrm>
        </p:grpSpPr>
        <p:pic>
          <p:nvPicPr>
            <p:cNvPr id="27" name="Bild 26"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81658" y="1610365"/>
              <a:ext cx="1880863" cy="4244176"/>
            </a:xfrm>
            <a:prstGeom prst="rect">
              <a:avLst/>
            </a:prstGeom>
          </p:spPr>
        </p:pic>
        <p:grpSp>
          <p:nvGrpSpPr>
            <p:cNvPr id="29" name="Gruppierung 28"/>
            <p:cNvGrpSpPr/>
            <p:nvPr/>
          </p:nvGrpSpPr>
          <p:grpSpPr>
            <a:xfrm>
              <a:off x="309399" y="3055204"/>
              <a:ext cx="3575181" cy="1453225"/>
              <a:chOff x="309399" y="3055204"/>
              <a:chExt cx="3575181" cy="1453225"/>
            </a:xfrm>
          </p:grpSpPr>
          <p:pic>
            <p:nvPicPr>
              <p:cNvPr id="14" name="Bild 13" descr="Bildschirmfoto 2020-05-19 um 14.38.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0" y="3331563"/>
                <a:ext cx="3524940" cy="1176866"/>
              </a:xfrm>
              <a:prstGeom prst="rect">
                <a:avLst/>
              </a:prstGeom>
            </p:spPr>
          </p:pic>
          <p:pic>
            <p:nvPicPr>
              <p:cNvPr id="15" name="Bild 14"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t="91263"/>
              <a:stretch/>
            </p:blipFill>
            <p:spPr>
              <a:xfrm>
                <a:off x="309399" y="3055204"/>
                <a:ext cx="3575181" cy="286067"/>
              </a:xfrm>
              <a:prstGeom prst="rect">
                <a:avLst/>
              </a:prstGeom>
              <a:noFill/>
              <a:ln>
                <a:noFill/>
              </a:ln>
            </p:spPr>
          </p:pic>
        </p:grpSp>
      </p:grpSp>
      <p:grpSp>
        <p:nvGrpSpPr>
          <p:cNvPr id="24" name="Gruppierung 23"/>
          <p:cNvGrpSpPr>
            <a:grpSpLocks noChangeAspect="1"/>
          </p:cNvGrpSpPr>
          <p:nvPr/>
        </p:nvGrpSpPr>
        <p:grpSpPr>
          <a:xfrm>
            <a:off x="0" y="1117495"/>
            <a:ext cx="4629515" cy="1720300"/>
            <a:chOff x="0" y="1244020"/>
            <a:chExt cx="4926974" cy="1822627"/>
          </a:xfrm>
        </p:grpSpPr>
        <p:pic>
          <p:nvPicPr>
            <p:cNvPr id="18" name="Bild 17"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52173" y="-308153"/>
              <a:ext cx="1822627" cy="4926974"/>
            </a:xfrm>
            <a:prstGeom prst="rect">
              <a:avLst/>
            </a:prstGeom>
          </p:spPr>
        </p:pic>
        <p:pic>
          <p:nvPicPr>
            <p:cNvPr id="20" name="Bild 19"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b="62965"/>
            <a:stretch/>
          </p:blipFill>
          <p:spPr>
            <a:xfrm>
              <a:off x="514834" y="1505109"/>
              <a:ext cx="3912727" cy="1326963"/>
            </a:xfrm>
            <a:prstGeom prst="rect">
              <a:avLst/>
            </a:prstGeom>
            <a:noFill/>
            <a:ln>
              <a:noFill/>
            </a:ln>
          </p:spPr>
        </p:pic>
      </p:grpSp>
      <p:grpSp>
        <p:nvGrpSpPr>
          <p:cNvPr id="28" name="Gruppierung 27"/>
          <p:cNvGrpSpPr/>
          <p:nvPr/>
        </p:nvGrpSpPr>
        <p:grpSpPr>
          <a:xfrm>
            <a:off x="-137288" y="2597497"/>
            <a:ext cx="4850868" cy="2225608"/>
            <a:chOff x="3786880" y="1264418"/>
            <a:chExt cx="5251294" cy="2345759"/>
          </a:xfrm>
        </p:grpSpPr>
        <p:pic>
          <p:nvPicPr>
            <p:cNvPr id="22" name="Bild 21"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86880" y="1264418"/>
              <a:ext cx="5251294" cy="2345759"/>
            </a:xfrm>
            <a:prstGeom prst="rect">
              <a:avLst/>
            </a:prstGeom>
          </p:spPr>
        </p:pic>
        <p:pic>
          <p:nvPicPr>
            <p:cNvPr id="21" name="Bild 20"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t="39083" b="11444"/>
            <a:stretch/>
          </p:blipFill>
          <p:spPr>
            <a:xfrm>
              <a:off x="4471457" y="1477195"/>
              <a:ext cx="4177733" cy="1892684"/>
            </a:xfrm>
            <a:prstGeom prst="rect">
              <a:avLst/>
            </a:prstGeom>
            <a:noFill/>
            <a:ln>
              <a:noFill/>
            </a:ln>
          </p:spPr>
        </p:pic>
      </p:grpSp>
      <p:pic>
        <p:nvPicPr>
          <p:cNvPr id="31" name="Bild 30" descr="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83250">
            <a:off x="5453459" y="2918964"/>
            <a:ext cx="2642535" cy="3941351"/>
          </a:xfrm>
          <a:prstGeom prst="rect">
            <a:avLst/>
          </a:prstGeom>
          <a:effectLst>
            <a:outerShdw blurRad="50800" dist="38100" dir="2700000" algn="tl" rotWithShape="0">
              <a:prstClr val="black">
                <a:alpha val="40000"/>
              </a:prstClr>
            </a:outerShdw>
          </a:effectLst>
        </p:spPr>
      </p:pic>
      <p:grpSp>
        <p:nvGrpSpPr>
          <p:cNvPr id="2" name="Gruppierung 1"/>
          <p:cNvGrpSpPr/>
          <p:nvPr/>
        </p:nvGrpSpPr>
        <p:grpSpPr>
          <a:xfrm>
            <a:off x="4456615" y="1517033"/>
            <a:ext cx="4066725" cy="752634"/>
            <a:chOff x="4456615" y="1517033"/>
            <a:chExt cx="4066725" cy="752634"/>
          </a:xfrm>
        </p:grpSpPr>
        <p:grpSp>
          <p:nvGrpSpPr>
            <p:cNvPr id="43" name="Gruppierung 42"/>
            <p:cNvGrpSpPr/>
            <p:nvPr/>
          </p:nvGrpSpPr>
          <p:grpSpPr>
            <a:xfrm>
              <a:off x="4507647" y="1517033"/>
              <a:ext cx="4015693" cy="564476"/>
              <a:chOff x="4507647" y="1517032"/>
              <a:chExt cx="4015693" cy="740875"/>
            </a:xfrm>
          </p:grpSpPr>
          <p:sp>
            <p:nvSpPr>
              <p:cNvPr id="35" name="Rechteck 34"/>
              <p:cNvSpPr/>
              <p:nvPr/>
            </p:nvSpPr>
            <p:spPr>
              <a:xfrm>
                <a:off x="4507647" y="1693522"/>
                <a:ext cx="3970506" cy="564385"/>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p:cNvSpPr/>
              <p:nvPr/>
            </p:nvSpPr>
            <p:spPr>
              <a:xfrm>
                <a:off x="7560961" y="1517032"/>
                <a:ext cx="962379" cy="270478"/>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34" name="Gruppierung 33"/>
            <p:cNvGrpSpPr/>
            <p:nvPr/>
          </p:nvGrpSpPr>
          <p:grpSpPr>
            <a:xfrm>
              <a:off x="4456615" y="1834549"/>
              <a:ext cx="3151381" cy="435118"/>
              <a:chOff x="4507647" y="1517032"/>
              <a:chExt cx="4015693" cy="740875"/>
            </a:xfrm>
          </p:grpSpPr>
          <p:sp>
            <p:nvSpPr>
              <p:cNvPr id="45" name="Rechteck 44"/>
              <p:cNvSpPr/>
              <p:nvPr/>
            </p:nvSpPr>
            <p:spPr>
              <a:xfrm>
                <a:off x="4507647" y="1693522"/>
                <a:ext cx="3970506" cy="564385"/>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Rechteck 45"/>
              <p:cNvSpPr/>
              <p:nvPr/>
            </p:nvSpPr>
            <p:spPr>
              <a:xfrm>
                <a:off x="7560961" y="1517032"/>
                <a:ext cx="962379" cy="270478"/>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32005567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11</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chemeClr val="bg1"/>
                  </a:solidFill>
                  <a:latin typeface="Roboto"/>
                  <a:cs typeface="Roboto"/>
                </a:rPr>
                <a:t>Good practices for:</a:t>
              </a:r>
            </a:p>
            <a:p>
              <a:pPr marL="342900" lvl="0" indent="-342900">
                <a:buFont typeface="+mj-lt"/>
                <a:buAutoNum type="arabicPeriod"/>
              </a:pPr>
              <a:r>
                <a:rPr lang="en-US" altLang="ko-KR" sz="1200" b="1">
                  <a:solidFill>
                    <a:schemeClr val="bg1"/>
                  </a:solidFill>
                  <a:latin typeface="Roboto"/>
                  <a:cs typeface="Roboto"/>
                </a:rPr>
                <a:t>Legislation</a:t>
              </a:r>
            </a:p>
            <a:p>
              <a:pPr marL="342900" lvl="0" indent="-342900">
                <a:buFont typeface="+mj-lt"/>
                <a:buAutoNum type="arabicPeriod"/>
              </a:pPr>
              <a:r>
                <a:rPr lang="en-US" altLang="ko-KR" sz="1200" b="1">
                  <a:solidFill>
                    <a:schemeClr val="bg1">
                      <a:lumMod val="65000"/>
                    </a:schemeClr>
                  </a:solidFill>
                  <a:latin typeface="Roboto"/>
                  <a:cs typeface="Roboto"/>
                </a:rPr>
                <a:t>Interest and asset declarations</a:t>
              </a:r>
            </a:p>
            <a:p>
              <a:pPr marL="342900" lvl="0" indent="-342900">
                <a:buFont typeface="+mj-lt"/>
                <a:buAutoNum type="arabicPeriod"/>
              </a:pPr>
              <a:r>
                <a:rPr lang="en-US" altLang="ko-KR" sz="1200" b="1">
                  <a:solidFill>
                    <a:schemeClr val="bg1">
                      <a:lumMod val="65000"/>
                    </a:schemeClr>
                  </a:solidFill>
                  <a:latin typeface="Roboto"/>
                  <a:cs typeface="Roboto"/>
                </a:rPr>
                <a:t>Resolutions</a:t>
              </a:r>
              <a:endParaRPr lang="ko-KR" altLang="en-US" sz="1200" b="1">
                <a:solidFill>
                  <a:schemeClr val="bg1">
                    <a:lumMod val="65000"/>
                  </a:schemeClr>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340412988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p:cNvSpPr>
            <a:spLocks noGrp="1"/>
          </p:cNvSpPr>
          <p:nvPr>
            <p:ph type="title"/>
          </p:nvPr>
        </p:nvSpPr>
        <p:spPr/>
        <p:txBody>
          <a:bodyPr>
            <a:normAutofit fontScale="90000"/>
          </a:bodyPr>
          <a:lstStyle/>
          <a:p>
            <a:r>
              <a:rPr lang="de-DE" b="1" dirty="0"/>
              <a:t>1. </a:t>
            </a:r>
            <a:r>
              <a:rPr lang="de-DE" b="1" dirty="0" err="1"/>
              <a:t>Legislation</a:t>
            </a:r>
            <a:endParaRPr lang="de-DE" b="1" dirty="0"/>
          </a:p>
        </p:txBody>
      </p:sp>
      <p:grpSp>
        <p:nvGrpSpPr>
          <p:cNvPr id="2" name="Gruppieren 1">
            <a:extLst>
              <a:ext uri="{FF2B5EF4-FFF2-40B4-BE49-F238E27FC236}">
                <a16:creationId xmlns:a16="http://schemas.microsoft.com/office/drawing/2014/main" id="{D7B3ACA3-933D-4548-AB82-D957345C5C6A}"/>
              </a:ext>
            </a:extLst>
          </p:cNvPr>
          <p:cNvGrpSpPr/>
          <p:nvPr/>
        </p:nvGrpSpPr>
        <p:grpSpPr>
          <a:xfrm>
            <a:off x="1716798" y="1234794"/>
            <a:ext cx="6867186" cy="3392476"/>
            <a:chOff x="1716798" y="1234794"/>
            <a:chExt cx="6867186" cy="3392476"/>
          </a:xfrm>
        </p:grpSpPr>
        <p:sp>
          <p:nvSpPr>
            <p:cNvPr id="9" name="Kreis 8">
              <a:extLst>
                <a:ext uri="{FF2B5EF4-FFF2-40B4-BE49-F238E27FC236}">
                  <a16:creationId xmlns:a16="http://schemas.microsoft.com/office/drawing/2014/main" id="{F69E6448-F86B-3F4C-967D-6C307CDC1A58}"/>
                </a:ext>
              </a:extLst>
            </p:cNvPr>
            <p:cNvSpPr/>
            <p:nvPr/>
          </p:nvSpPr>
          <p:spPr>
            <a:xfrm>
              <a:off x="1716798" y="1234794"/>
              <a:ext cx="3392476" cy="3392476"/>
            </a:xfrm>
            <a:prstGeom prst="pie">
              <a:avLst>
                <a:gd name="adj1" fmla="val 5400000"/>
                <a:gd name="adj2" fmla="val 16200000"/>
              </a:avLst>
            </a:prstGeom>
            <a:solidFill>
              <a:srgbClr val="00B0F0"/>
            </a:solidFill>
            <a:ln>
              <a:solidFill>
                <a:srgbClr val="00B0F0"/>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0" name="Freihandform 9">
              <a:extLst>
                <a:ext uri="{FF2B5EF4-FFF2-40B4-BE49-F238E27FC236}">
                  <a16:creationId xmlns:a16="http://schemas.microsoft.com/office/drawing/2014/main" id="{85721549-91D3-E649-8F8E-4A4947906261}"/>
                </a:ext>
              </a:extLst>
            </p:cNvPr>
            <p:cNvSpPr/>
            <p:nvPr/>
          </p:nvSpPr>
          <p:spPr>
            <a:xfrm>
              <a:off x="3413036" y="1234794"/>
              <a:ext cx="5170948" cy="3392476"/>
            </a:xfrm>
            <a:custGeom>
              <a:avLst/>
              <a:gdLst>
                <a:gd name="connsiteX0" fmla="*/ 0 w 5170948"/>
                <a:gd name="connsiteY0" fmla="*/ 0 h 3392476"/>
                <a:gd name="connsiteX1" fmla="*/ 5170948 w 5170948"/>
                <a:gd name="connsiteY1" fmla="*/ 0 h 3392476"/>
                <a:gd name="connsiteX2" fmla="*/ 5170948 w 5170948"/>
                <a:gd name="connsiteY2" fmla="*/ 3392476 h 3392476"/>
                <a:gd name="connsiteX3" fmla="*/ 0 w 5170948"/>
                <a:gd name="connsiteY3" fmla="*/ 3392476 h 3392476"/>
                <a:gd name="connsiteX4" fmla="*/ 0 w 5170948"/>
                <a:gd name="connsiteY4" fmla="*/ 0 h 339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948" h="3392476">
                  <a:moveTo>
                    <a:pt x="0" y="0"/>
                  </a:moveTo>
                  <a:lnTo>
                    <a:pt x="5170948" y="0"/>
                  </a:lnTo>
                  <a:lnTo>
                    <a:pt x="5170948" y="3392476"/>
                  </a:lnTo>
                  <a:lnTo>
                    <a:pt x="0" y="3392476"/>
                  </a:lnTo>
                  <a:lnTo>
                    <a:pt x="0" y="0"/>
                  </a:lnTo>
                  <a:close/>
                </a:path>
              </a:pathLst>
            </a:custGeom>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0724" bIns="2469981" numCol="1" spcCol="1270" anchor="ctr" anchorCtr="0">
              <a:noAutofit/>
            </a:bodyPr>
            <a:lstStyle/>
            <a:p>
              <a:pPr marL="0" lvl="0" indent="0" algn="ctr" defTabSz="1111250">
                <a:lnSpc>
                  <a:spcPct val="90000"/>
                </a:lnSpc>
                <a:spcBef>
                  <a:spcPct val="0"/>
                </a:spcBef>
                <a:spcAft>
                  <a:spcPct val="35000"/>
                </a:spcAft>
                <a:buNone/>
              </a:pPr>
              <a:r>
                <a:rPr lang="de-DE" sz="2500" kern="1200" dirty="0" err="1">
                  <a:latin typeface="Roboto"/>
                  <a:cs typeface="Roboto"/>
                </a:rPr>
                <a:t>What</a:t>
              </a:r>
              <a:r>
                <a:rPr lang="de-DE" sz="2500" kern="1200" dirty="0">
                  <a:latin typeface="Roboto"/>
                  <a:cs typeface="Roboto"/>
                </a:rPr>
                <a:t> </a:t>
              </a:r>
              <a:r>
                <a:rPr lang="de-DE" sz="2500" kern="1200" dirty="0" err="1">
                  <a:latin typeface="Roboto"/>
                  <a:cs typeface="Roboto"/>
                </a:rPr>
                <a:t>is</a:t>
              </a:r>
              <a:r>
                <a:rPr lang="de-DE" sz="2500" kern="1200" dirty="0">
                  <a:latin typeface="Roboto"/>
                  <a:cs typeface="Roboto"/>
                </a:rPr>
                <a:t> </a:t>
              </a:r>
              <a:r>
                <a:rPr lang="de-DE" sz="2500" kern="1200" dirty="0" err="1">
                  <a:latin typeface="Roboto"/>
                  <a:cs typeface="Roboto"/>
                </a:rPr>
                <a:t>to</a:t>
              </a:r>
              <a:r>
                <a:rPr lang="de-DE" sz="2500" kern="1200" dirty="0">
                  <a:latin typeface="Roboto"/>
                  <a:cs typeface="Roboto"/>
                </a:rPr>
                <a:t> </a:t>
              </a:r>
              <a:r>
                <a:rPr lang="de-DE" sz="2500" kern="1200" dirty="0" err="1">
                  <a:latin typeface="Roboto"/>
                  <a:cs typeface="Roboto"/>
                </a:rPr>
                <a:t>be</a:t>
              </a:r>
              <a:r>
                <a:rPr lang="de-DE" sz="2500" kern="1200" dirty="0">
                  <a:latin typeface="Roboto"/>
                  <a:cs typeface="Roboto"/>
                </a:rPr>
                <a:t> </a:t>
              </a:r>
              <a:r>
                <a:rPr lang="de-DE" sz="2500" kern="1200" dirty="0" err="1">
                  <a:latin typeface="Roboto"/>
                  <a:cs typeface="Roboto"/>
                </a:rPr>
                <a:t>regulated</a:t>
              </a:r>
              <a:r>
                <a:rPr lang="de-DE" sz="2500" kern="1200" dirty="0">
                  <a:latin typeface="Roboto"/>
                  <a:cs typeface="Roboto"/>
                </a:rPr>
                <a:t>?</a:t>
              </a:r>
            </a:p>
          </p:txBody>
        </p:sp>
        <p:sp>
          <p:nvSpPr>
            <p:cNvPr id="11" name="Kreis 10">
              <a:extLst>
                <a:ext uri="{FF2B5EF4-FFF2-40B4-BE49-F238E27FC236}">
                  <a16:creationId xmlns:a16="http://schemas.microsoft.com/office/drawing/2014/main" id="{82915735-E976-E84B-9E33-B9E51F875777}"/>
                </a:ext>
              </a:extLst>
            </p:cNvPr>
            <p:cNvSpPr/>
            <p:nvPr/>
          </p:nvSpPr>
          <p:spPr>
            <a:xfrm>
              <a:off x="2310482" y="2252539"/>
              <a:ext cx="2205107" cy="2205107"/>
            </a:xfrm>
            <a:prstGeom prst="pie">
              <a:avLst>
                <a:gd name="adj1" fmla="val 5400000"/>
                <a:gd name="adj2" fmla="val 16200000"/>
              </a:avLst>
            </a:pr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2" name="Freihandform 11">
              <a:extLst>
                <a:ext uri="{FF2B5EF4-FFF2-40B4-BE49-F238E27FC236}">
                  <a16:creationId xmlns:a16="http://schemas.microsoft.com/office/drawing/2014/main" id="{FC7301C2-A343-774E-ADBF-EA58B6603F51}"/>
                </a:ext>
              </a:extLst>
            </p:cNvPr>
            <p:cNvSpPr/>
            <p:nvPr/>
          </p:nvSpPr>
          <p:spPr>
            <a:xfrm>
              <a:off x="3413036" y="2252539"/>
              <a:ext cx="5170948" cy="2205107"/>
            </a:xfrm>
            <a:custGeom>
              <a:avLst/>
              <a:gdLst>
                <a:gd name="connsiteX0" fmla="*/ 0 w 5170948"/>
                <a:gd name="connsiteY0" fmla="*/ 0 h 2205107"/>
                <a:gd name="connsiteX1" fmla="*/ 5170948 w 5170948"/>
                <a:gd name="connsiteY1" fmla="*/ 0 h 2205107"/>
                <a:gd name="connsiteX2" fmla="*/ 5170948 w 5170948"/>
                <a:gd name="connsiteY2" fmla="*/ 2205107 h 2205107"/>
                <a:gd name="connsiteX3" fmla="*/ 0 w 5170948"/>
                <a:gd name="connsiteY3" fmla="*/ 2205107 h 2205107"/>
                <a:gd name="connsiteX4" fmla="*/ 0 w 5170948"/>
                <a:gd name="connsiteY4" fmla="*/ 0 h 220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948" h="2205107">
                  <a:moveTo>
                    <a:pt x="0" y="0"/>
                  </a:moveTo>
                  <a:lnTo>
                    <a:pt x="5170948" y="0"/>
                  </a:lnTo>
                  <a:lnTo>
                    <a:pt x="5170948" y="2205107"/>
                  </a:lnTo>
                  <a:lnTo>
                    <a:pt x="0" y="2205107"/>
                  </a:lnTo>
                  <a:lnTo>
                    <a:pt x="0" y="0"/>
                  </a:lnTo>
                  <a:close/>
                </a:path>
              </a:pathLst>
            </a:custGeom>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0724" bIns="1282616" numCol="1" spcCol="1270" anchor="ctr" anchorCtr="0">
              <a:noAutofit/>
            </a:bodyPr>
            <a:lstStyle/>
            <a:p>
              <a:pPr marL="0" lvl="0" indent="0" algn="ctr" defTabSz="1111250">
                <a:lnSpc>
                  <a:spcPct val="90000"/>
                </a:lnSpc>
                <a:spcBef>
                  <a:spcPct val="0"/>
                </a:spcBef>
                <a:spcAft>
                  <a:spcPct val="35000"/>
                </a:spcAft>
                <a:buNone/>
              </a:pPr>
              <a:r>
                <a:rPr lang="de-DE" sz="2500" kern="1200" dirty="0"/>
                <a:t>Who </a:t>
              </a:r>
              <a:r>
                <a:rPr lang="de-DE" sz="2500" kern="1200" dirty="0" err="1"/>
                <a:t>is</a:t>
              </a:r>
              <a:r>
                <a:rPr lang="de-DE" sz="2500" kern="1200" dirty="0"/>
                <a:t> </a:t>
              </a:r>
              <a:r>
                <a:rPr lang="de-DE" sz="2500" kern="1200" dirty="0" err="1"/>
                <a:t>to</a:t>
              </a:r>
              <a:r>
                <a:rPr lang="de-DE" sz="2500" kern="1200" dirty="0"/>
                <a:t> </a:t>
              </a:r>
              <a:r>
                <a:rPr lang="de-DE" sz="2500" kern="1200" dirty="0" err="1"/>
                <a:t>be</a:t>
              </a:r>
              <a:r>
                <a:rPr lang="de-DE" sz="2500" kern="1200" dirty="0"/>
                <a:t> </a:t>
              </a:r>
              <a:r>
                <a:rPr lang="de-DE" sz="2500" kern="1200" dirty="0" err="1"/>
                <a:t>regulated</a:t>
              </a:r>
              <a:r>
                <a:rPr lang="de-DE" sz="2500" kern="1200" dirty="0"/>
                <a:t>?</a:t>
              </a:r>
            </a:p>
          </p:txBody>
        </p:sp>
        <p:sp>
          <p:nvSpPr>
            <p:cNvPr id="13" name="Kreis 12">
              <a:extLst>
                <a:ext uri="{FF2B5EF4-FFF2-40B4-BE49-F238E27FC236}">
                  <a16:creationId xmlns:a16="http://schemas.microsoft.com/office/drawing/2014/main" id="{E95911DE-540D-244E-BD95-61771D6E3120}"/>
                </a:ext>
              </a:extLst>
            </p:cNvPr>
            <p:cNvSpPr/>
            <p:nvPr/>
          </p:nvSpPr>
          <p:spPr>
            <a:xfrm>
              <a:off x="2904165" y="3270280"/>
              <a:ext cx="1017741" cy="1017741"/>
            </a:xfrm>
            <a:prstGeom prst="pie">
              <a:avLst>
                <a:gd name="adj1" fmla="val 5400000"/>
                <a:gd name="adj2" fmla="val 16200000"/>
              </a:avLst>
            </a:pr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4" name="Freihandform 13">
              <a:extLst>
                <a:ext uri="{FF2B5EF4-FFF2-40B4-BE49-F238E27FC236}">
                  <a16:creationId xmlns:a16="http://schemas.microsoft.com/office/drawing/2014/main" id="{2F8293CD-C768-5F4E-86C8-9A55187A9B0B}"/>
                </a:ext>
              </a:extLst>
            </p:cNvPr>
            <p:cNvSpPr/>
            <p:nvPr/>
          </p:nvSpPr>
          <p:spPr>
            <a:xfrm>
              <a:off x="3413036" y="3270280"/>
              <a:ext cx="5170948" cy="1017741"/>
            </a:xfrm>
            <a:custGeom>
              <a:avLst/>
              <a:gdLst>
                <a:gd name="connsiteX0" fmla="*/ 0 w 5170948"/>
                <a:gd name="connsiteY0" fmla="*/ 0 h 1017741"/>
                <a:gd name="connsiteX1" fmla="*/ 5170948 w 5170948"/>
                <a:gd name="connsiteY1" fmla="*/ 0 h 1017741"/>
                <a:gd name="connsiteX2" fmla="*/ 5170948 w 5170948"/>
                <a:gd name="connsiteY2" fmla="*/ 1017741 h 1017741"/>
                <a:gd name="connsiteX3" fmla="*/ 0 w 5170948"/>
                <a:gd name="connsiteY3" fmla="*/ 1017741 h 1017741"/>
                <a:gd name="connsiteX4" fmla="*/ 0 w 5170948"/>
                <a:gd name="connsiteY4" fmla="*/ 0 h 10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948" h="1017741">
                  <a:moveTo>
                    <a:pt x="0" y="0"/>
                  </a:moveTo>
                  <a:lnTo>
                    <a:pt x="5170948" y="0"/>
                  </a:lnTo>
                  <a:lnTo>
                    <a:pt x="5170948" y="1017741"/>
                  </a:lnTo>
                  <a:lnTo>
                    <a:pt x="0" y="1017741"/>
                  </a:lnTo>
                  <a:lnTo>
                    <a:pt x="0" y="0"/>
                  </a:lnTo>
                  <a:close/>
                </a:path>
              </a:pathLst>
            </a:custGeom>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0724" bIns="95250" numCol="1" spcCol="1270" anchor="ctr" anchorCtr="0">
              <a:noAutofit/>
            </a:bodyPr>
            <a:lstStyle/>
            <a:p>
              <a:pPr marL="0" lvl="0" indent="0" algn="ctr" defTabSz="1111250">
                <a:lnSpc>
                  <a:spcPct val="90000"/>
                </a:lnSpc>
                <a:spcBef>
                  <a:spcPct val="0"/>
                </a:spcBef>
                <a:spcAft>
                  <a:spcPct val="35000"/>
                </a:spcAft>
                <a:buNone/>
              </a:pPr>
              <a:r>
                <a:rPr lang="de-DE" sz="2500" kern="1200" dirty="0"/>
                <a:t>In </a:t>
              </a:r>
              <a:r>
                <a:rPr lang="de-DE" sz="2500" kern="1200" dirty="0" err="1"/>
                <a:t>what</a:t>
              </a:r>
              <a:r>
                <a:rPr lang="de-DE" sz="2500" kern="1200" dirty="0"/>
                <a:t> form </a:t>
              </a:r>
              <a:r>
                <a:rPr lang="de-DE" sz="2500" kern="1200" dirty="0" err="1"/>
                <a:t>is</a:t>
              </a:r>
              <a:r>
                <a:rPr lang="de-DE" sz="2500" kern="1200" dirty="0"/>
                <a:t> </a:t>
              </a:r>
              <a:r>
                <a:rPr lang="de-DE" sz="2500" kern="1200" dirty="0" err="1"/>
                <a:t>it</a:t>
              </a:r>
              <a:r>
                <a:rPr lang="de-DE" sz="2500" kern="1200" dirty="0"/>
                <a:t> </a:t>
              </a:r>
              <a:r>
                <a:rPr lang="de-DE" sz="2500" kern="1200" dirty="0" err="1"/>
                <a:t>to</a:t>
              </a:r>
              <a:r>
                <a:rPr lang="de-DE" sz="2500" kern="1200" dirty="0"/>
                <a:t> </a:t>
              </a:r>
              <a:r>
                <a:rPr lang="de-DE" sz="2500" kern="1200" dirty="0" err="1"/>
                <a:t>be</a:t>
              </a:r>
              <a:r>
                <a:rPr lang="de-DE" sz="2500" kern="1200" dirty="0"/>
                <a:t> </a:t>
              </a:r>
              <a:r>
                <a:rPr lang="de-DE" sz="2500" kern="1200" dirty="0" err="1"/>
                <a:t>regulated</a:t>
              </a:r>
              <a:r>
                <a:rPr lang="de-DE" sz="2500" kern="1200" dirty="0"/>
                <a:t>?</a:t>
              </a:r>
            </a:p>
          </p:txBody>
        </p:sp>
        <p:sp>
          <p:nvSpPr>
            <p:cNvPr id="15" name="Freihandform 14">
              <a:extLst>
                <a:ext uri="{FF2B5EF4-FFF2-40B4-BE49-F238E27FC236}">
                  <a16:creationId xmlns:a16="http://schemas.microsoft.com/office/drawing/2014/main" id="{BCCFE72A-96E8-DB4F-BAA4-78C3DB6350EA}"/>
                </a:ext>
              </a:extLst>
            </p:cNvPr>
            <p:cNvSpPr/>
            <p:nvPr/>
          </p:nvSpPr>
          <p:spPr>
            <a:xfrm>
              <a:off x="5998510" y="1234794"/>
              <a:ext cx="2585474" cy="1017745"/>
            </a:xfrm>
            <a:custGeom>
              <a:avLst/>
              <a:gdLst>
                <a:gd name="connsiteX0" fmla="*/ 0 w 2585474"/>
                <a:gd name="connsiteY0" fmla="*/ 0 h 1017745"/>
                <a:gd name="connsiteX1" fmla="*/ 2585474 w 2585474"/>
                <a:gd name="connsiteY1" fmla="*/ 0 h 1017745"/>
                <a:gd name="connsiteX2" fmla="*/ 2585474 w 2585474"/>
                <a:gd name="connsiteY2" fmla="*/ 1017745 h 1017745"/>
                <a:gd name="connsiteX3" fmla="*/ 0 w 2585474"/>
                <a:gd name="connsiteY3" fmla="*/ 1017745 h 1017745"/>
                <a:gd name="connsiteX4" fmla="*/ 0 w 2585474"/>
                <a:gd name="connsiteY4" fmla="*/ 0 h 101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474" h="1017745">
                  <a:moveTo>
                    <a:pt x="0" y="0"/>
                  </a:moveTo>
                  <a:lnTo>
                    <a:pt x="2585474" y="0"/>
                  </a:lnTo>
                  <a:lnTo>
                    <a:pt x="2585474" y="1017745"/>
                  </a:lnTo>
                  <a:lnTo>
                    <a:pt x="0" y="101774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900" kern="1200" dirty="0">
                  <a:latin typeface="Roboto"/>
                  <a:cs typeface="Roboto"/>
                </a:rPr>
                <a:t>Secondary employment;</a:t>
              </a:r>
              <a:endParaRPr lang="de-DE" sz="900" kern="1200" dirty="0">
                <a:latin typeface="Roboto"/>
                <a:cs typeface="Roboto"/>
              </a:endParaRPr>
            </a:p>
            <a:p>
              <a:pPr marL="57150" lvl="1" indent="-57150" algn="l" defTabSz="355600">
                <a:lnSpc>
                  <a:spcPct val="90000"/>
                </a:lnSpc>
                <a:spcBef>
                  <a:spcPct val="0"/>
                </a:spcBef>
                <a:spcAft>
                  <a:spcPct val="15000"/>
                </a:spcAft>
                <a:buChar char="•"/>
              </a:pPr>
              <a:r>
                <a:rPr lang="en-US" sz="900" kern="1200" dirty="0">
                  <a:latin typeface="Roboto"/>
                  <a:cs typeface="Roboto"/>
                </a:rPr>
                <a:t>Procurement;</a:t>
              </a:r>
              <a:endParaRPr lang="de-DE" sz="900" kern="1200" dirty="0">
                <a:latin typeface="Roboto"/>
                <a:cs typeface="Roboto"/>
              </a:endParaRPr>
            </a:p>
            <a:p>
              <a:pPr marL="57150" lvl="1" indent="-57150" algn="l" defTabSz="355600">
                <a:lnSpc>
                  <a:spcPct val="90000"/>
                </a:lnSpc>
                <a:spcBef>
                  <a:spcPct val="0"/>
                </a:spcBef>
                <a:spcAft>
                  <a:spcPct val="15000"/>
                </a:spcAft>
                <a:buChar char="•"/>
              </a:pPr>
              <a:r>
                <a:rPr lang="en-US" sz="900" kern="1200" dirty="0">
                  <a:latin typeface="Roboto"/>
                  <a:cs typeface="Roboto"/>
                </a:rPr>
                <a:t>The revolving door;</a:t>
              </a:r>
              <a:endParaRPr lang="de-DE" sz="900" kern="1200" dirty="0">
                <a:latin typeface="Roboto"/>
                <a:cs typeface="Roboto"/>
              </a:endParaRPr>
            </a:p>
            <a:p>
              <a:pPr marL="57150" lvl="1" indent="-57150" algn="l" defTabSz="355600">
                <a:lnSpc>
                  <a:spcPct val="90000"/>
                </a:lnSpc>
                <a:spcBef>
                  <a:spcPct val="0"/>
                </a:spcBef>
                <a:spcAft>
                  <a:spcPct val="15000"/>
                </a:spcAft>
                <a:buChar char="•"/>
              </a:pPr>
              <a:r>
                <a:rPr lang="en-US" sz="900" kern="1200" dirty="0">
                  <a:latin typeface="Roboto"/>
                  <a:cs typeface="Roboto"/>
                </a:rPr>
                <a:t>Sharing confidential information and insider trading;</a:t>
              </a:r>
              <a:endParaRPr lang="de-DE" sz="900" kern="1200" dirty="0">
                <a:latin typeface="Roboto"/>
                <a:cs typeface="Roboto"/>
              </a:endParaRPr>
            </a:p>
            <a:p>
              <a:pPr marL="57150" lvl="1" indent="-57150" algn="l" defTabSz="355600">
                <a:lnSpc>
                  <a:spcPct val="90000"/>
                </a:lnSpc>
                <a:spcBef>
                  <a:spcPct val="0"/>
                </a:spcBef>
                <a:spcAft>
                  <a:spcPct val="15000"/>
                </a:spcAft>
                <a:buChar char="•"/>
              </a:pPr>
              <a:r>
                <a:rPr lang="en-US" sz="900" kern="1200" dirty="0">
                  <a:latin typeface="Roboto"/>
                  <a:cs typeface="Roboto"/>
                </a:rPr>
                <a:t>Nepotism and cronyism;</a:t>
              </a:r>
              <a:endParaRPr lang="de-DE" sz="900" kern="1200" dirty="0">
                <a:latin typeface="Roboto"/>
                <a:cs typeface="Roboto"/>
              </a:endParaRPr>
            </a:p>
            <a:p>
              <a:pPr marL="57150" lvl="1" indent="-57150" algn="l" defTabSz="355600">
                <a:lnSpc>
                  <a:spcPct val="90000"/>
                </a:lnSpc>
                <a:spcBef>
                  <a:spcPct val="0"/>
                </a:spcBef>
                <a:spcAft>
                  <a:spcPct val="15000"/>
                </a:spcAft>
                <a:buChar char="•"/>
              </a:pPr>
              <a:r>
                <a:rPr lang="en-US" sz="900" kern="1200" dirty="0">
                  <a:latin typeface="Roboto"/>
                  <a:cs typeface="Roboto"/>
                </a:rPr>
                <a:t>Private financial interests</a:t>
              </a:r>
              <a:r>
                <a:rPr lang="en-US" sz="900" dirty="0">
                  <a:latin typeface="Roboto"/>
                  <a:cs typeface="Roboto"/>
                </a:rPr>
                <a:t>.</a:t>
              </a:r>
              <a:endParaRPr lang="de-DE" sz="900" kern="1200" dirty="0">
                <a:latin typeface="Roboto"/>
                <a:cs typeface="Roboto"/>
              </a:endParaRPr>
            </a:p>
          </p:txBody>
        </p:sp>
        <p:sp>
          <p:nvSpPr>
            <p:cNvPr id="16" name="Freihandform 15">
              <a:extLst>
                <a:ext uri="{FF2B5EF4-FFF2-40B4-BE49-F238E27FC236}">
                  <a16:creationId xmlns:a16="http://schemas.microsoft.com/office/drawing/2014/main" id="{404149B7-461C-5841-AFD3-CA5BC9E80357}"/>
                </a:ext>
              </a:extLst>
            </p:cNvPr>
            <p:cNvSpPr/>
            <p:nvPr/>
          </p:nvSpPr>
          <p:spPr>
            <a:xfrm>
              <a:off x="5998510" y="2252539"/>
              <a:ext cx="2585474" cy="1017741"/>
            </a:xfrm>
            <a:custGeom>
              <a:avLst/>
              <a:gdLst>
                <a:gd name="connsiteX0" fmla="*/ 0 w 2585474"/>
                <a:gd name="connsiteY0" fmla="*/ 0 h 1017741"/>
                <a:gd name="connsiteX1" fmla="*/ 2585474 w 2585474"/>
                <a:gd name="connsiteY1" fmla="*/ 0 h 1017741"/>
                <a:gd name="connsiteX2" fmla="*/ 2585474 w 2585474"/>
                <a:gd name="connsiteY2" fmla="*/ 1017741 h 1017741"/>
                <a:gd name="connsiteX3" fmla="*/ 0 w 2585474"/>
                <a:gd name="connsiteY3" fmla="*/ 1017741 h 1017741"/>
                <a:gd name="connsiteX4" fmla="*/ 0 w 2585474"/>
                <a:gd name="connsiteY4" fmla="*/ 0 h 10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474" h="1017741">
                  <a:moveTo>
                    <a:pt x="0" y="0"/>
                  </a:moveTo>
                  <a:lnTo>
                    <a:pt x="2585474" y="0"/>
                  </a:lnTo>
                  <a:lnTo>
                    <a:pt x="2585474" y="1017741"/>
                  </a:lnTo>
                  <a:lnTo>
                    <a:pt x="0" y="1017741"/>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de-DE" sz="900" kern="1200" dirty="0" err="1">
                  <a:latin typeface="Roboto"/>
                  <a:cs typeface="Roboto"/>
                </a:rPr>
                <a:t>Seniority</a:t>
              </a:r>
              <a:r>
                <a:rPr lang="de-DE" sz="900" kern="1200" dirty="0">
                  <a:latin typeface="Roboto"/>
                  <a:cs typeface="Roboto"/>
                </a:rPr>
                <a:t>;</a:t>
              </a:r>
            </a:p>
            <a:p>
              <a:pPr marL="57150" lvl="1" indent="-57150" algn="l" defTabSz="355600">
                <a:lnSpc>
                  <a:spcPct val="90000"/>
                </a:lnSpc>
                <a:spcBef>
                  <a:spcPct val="0"/>
                </a:spcBef>
                <a:spcAft>
                  <a:spcPct val="15000"/>
                </a:spcAft>
                <a:buChar char="•"/>
              </a:pPr>
              <a:r>
                <a:rPr lang="de-DE" sz="900" kern="1200" dirty="0" err="1">
                  <a:latin typeface="Roboto"/>
                  <a:cs typeface="Roboto"/>
                </a:rPr>
                <a:t>Discretion</a:t>
              </a:r>
              <a:r>
                <a:rPr lang="de-DE" sz="900" kern="1200" dirty="0">
                  <a:latin typeface="Roboto"/>
                  <a:cs typeface="Roboto"/>
                </a:rPr>
                <a:t> in </a:t>
              </a:r>
              <a:r>
                <a:rPr lang="de-DE" sz="900" kern="1200" dirty="0" err="1">
                  <a:latin typeface="Roboto"/>
                  <a:cs typeface="Roboto"/>
                </a:rPr>
                <a:t>decision-making</a:t>
              </a:r>
              <a:r>
                <a:rPr lang="de-DE" sz="900" kern="1200" dirty="0">
                  <a:latin typeface="Roboto"/>
                  <a:cs typeface="Roboto"/>
                </a:rPr>
                <a:t>;</a:t>
              </a:r>
            </a:p>
            <a:p>
              <a:pPr marL="57150" lvl="1" indent="-57150" algn="l" defTabSz="355600">
                <a:lnSpc>
                  <a:spcPct val="90000"/>
                </a:lnSpc>
                <a:spcBef>
                  <a:spcPct val="0"/>
                </a:spcBef>
                <a:spcAft>
                  <a:spcPct val="15000"/>
                </a:spcAft>
                <a:buChar char="•"/>
              </a:pPr>
              <a:r>
                <a:rPr lang="de-DE" sz="900" kern="1200" dirty="0" err="1">
                  <a:latin typeface="Roboto"/>
                  <a:cs typeface="Roboto"/>
                </a:rPr>
                <a:t>Staff</a:t>
              </a:r>
              <a:r>
                <a:rPr lang="de-DE" sz="900" kern="1200" dirty="0">
                  <a:latin typeface="Roboto"/>
                  <a:cs typeface="Roboto"/>
                </a:rPr>
                <a:t> </a:t>
              </a:r>
              <a:r>
                <a:rPr lang="de-DE" sz="900" kern="1200" dirty="0" err="1">
                  <a:latin typeface="Roboto"/>
                  <a:cs typeface="Roboto"/>
                </a:rPr>
                <a:t>working</a:t>
              </a:r>
              <a:r>
                <a:rPr lang="de-DE" sz="900" kern="1200" dirty="0">
                  <a:latin typeface="Roboto"/>
                  <a:cs typeface="Roboto"/>
                </a:rPr>
                <a:t> on </a:t>
              </a:r>
              <a:r>
                <a:rPr lang="de-DE" sz="900" kern="1200" dirty="0" err="1">
                  <a:latin typeface="Roboto"/>
                  <a:cs typeface="Roboto"/>
                </a:rPr>
                <a:t>specific</a:t>
              </a:r>
              <a:r>
                <a:rPr lang="de-DE" sz="900" kern="1200" dirty="0">
                  <a:latin typeface="Roboto"/>
                  <a:cs typeface="Roboto"/>
                </a:rPr>
                <a:t> </a:t>
              </a:r>
              <a:r>
                <a:rPr lang="de-DE" sz="900" kern="1200" dirty="0" err="1">
                  <a:latin typeface="Roboto"/>
                  <a:cs typeface="Roboto"/>
                </a:rPr>
                <a:t>public</a:t>
              </a:r>
              <a:r>
                <a:rPr lang="de-DE" sz="900" kern="1200" dirty="0">
                  <a:latin typeface="Roboto"/>
                  <a:cs typeface="Roboto"/>
                </a:rPr>
                <a:t> </a:t>
              </a:r>
              <a:r>
                <a:rPr lang="de-DE" sz="900" kern="1200" dirty="0" err="1">
                  <a:latin typeface="Roboto"/>
                  <a:cs typeface="Roboto"/>
                </a:rPr>
                <a:t>policies</a:t>
              </a:r>
              <a:r>
                <a:rPr lang="de-DE" sz="900" kern="1200" dirty="0">
                  <a:latin typeface="Roboto"/>
                  <a:cs typeface="Roboto"/>
                </a:rPr>
                <a:t>;</a:t>
              </a:r>
            </a:p>
            <a:p>
              <a:pPr marL="57150" lvl="1" indent="-57150" algn="l" defTabSz="355600">
                <a:lnSpc>
                  <a:spcPct val="90000"/>
                </a:lnSpc>
                <a:spcBef>
                  <a:spcPct val="0"/>
                </a:spcBef>
                <a:spcAft>
                  <a:spcPct val="15000"/>
                </a:spcAft>
                <a:buChar char="•"/>
              </a:pPr>
              <a:r>
                <a:rPr lang="de-DE" sz="900" kern="1200" dirty="0">
                  <a:latin typeface="Roboto"/>
                  <a:cs typeface="Roboto"/>
                </a:rPr>
                <a:t>Access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confidential</a:t>
              </a:r>
              <a:r>
                <a:rPr lang="de-DE" sz="900" kern="1200" dirty="0">
                  <a:latin typeface="Roboto"/>
                  <a:cs typeface="Roboto"/>
                </a:rPr>
                <a:t> </a:t>
              </a:r>
              <a:r>
                <a:rPr lang="de-DE" sz="900" kern="1200" dirty="0" err="1">
                  <a:latin typeface="Roboto"/>
                  <a:cs typeface="Roboto"/>
                </a:rPr>
                <a:t>state</a:t>
              </a:r>
              <a:r>
                <a:rPr lang="de-DE" sz="900" kern="1200" dirty="0">
                  <a:latin typeface="Roboto"/>
                  <a:cs typeface="Roboto"/>
                </a:rPr>
                <a:t> </a:t>
              </a:r>
              <a:r>
                <a:rPr lang="de-DE" sz="900" kern="1200" dirty="0" err="1">
                  <a:latin typeface="Roboto"/>
                  <a:cs typeface="Roboto"/>
                </a:rPr>
                <a:t>or</a:t>
              </a:r>
              <a:r>
                <a:rPr lang="de-DE" sz="900" kern="1200" dirty="0">
                  <a:latin typeface="Roboto"/>
                  <a:cs typeface="Roboto"/>
                </a:rPr>
                <a:t> </a:t>
              </a:r>
              <a:r>
                <a:rPr lang="de-DE" sz="900" kern="1200" dirty="0" err="1">
                  <a:latin typeface="Roboto"/>
                  <a:cs typeface="Roboto"/>
                </a:rPr>
                <a:t>political</a:t>
              </a:r>
              <a:r>
                <a:rPr lang="de-DE" sz="900" kern="1200" dirty="0">
                  <a:latin typeface="Roboto"/>
                  <a:cs typeface="Roboto"/>
                </a:rPr>
                <a:t> </a:t>
              </a:r>
              <a:r>
                <a:rPr lang="de-DE" sz="900" kern="1200" dirty="0" err="1">
                  <a:latin typeface="Roboto"/>
                  <a:cs typeface="Roboto"/>
                </a:rPr>
                <a:t>party</a:t>
              </a:r>
              <a:r>
                <a:rPr lang="de-DE" sz="900" kern="1200" dirty="0">
                  <a:latin typeface="Roboto"/>
                  <a:cs typeface="Roboto"/>
                </a:rPr>
                <a:t> </a:t>
              </a:r>
              <a:r>
                <a:rPr lang="de-DE" sz="900" kern="1200" dirty="0" err="1">
                  <a:latin typeface="Roboto"/>
                  <a:cs typeface="Roboto"/>
                </a:rPr>
                <a:t>information</a:t>
              </a:r>
              <a:r>
                <a:rPr lang="de-DE" sz="900" kern="1200" dirty="0">
                  <a:latin typeface="Roboto"/>
                  <a:cs typeface="Roboto"/>
                </a:rPr>
                <a:t> ...</a:t>
              </a:r>
            </a:p>
          </p:txBody>
        </p:sp>
        <p:sp>
          <p:nvSpPr>
            <p:cNvPr id="17" name="Freihandform 16">
              <a:extLst>
                <a:ext uri="{FF2B5EF4-FFF2-40B4-BE49-F238E27FC236}">
                  <a16:creationId xmlns:a16="http://schemas.microsoft.com/office/drawing/2014/main" id="{27620C0D-5599-394F-81F6-0F717C60B1E7}"/>
                </a:ext>
              </a:extLst>
            </p:cNvPr>
            <p:cNvSpPr/>
            <p:nvPr/>
          </p:nvSpPr>
          <p:spPr>
            <a:xfrm>
              <a:off x="5998510" y="3270280"/>
              <a:ext cx="2585474" cy="1017741"/>
            </a:xfrm>
            <a:custGeom>
              <a:avLst/>
              <a:gdLst>
                <a:gd name="connsiteX0" fmla="*/ 0 w 2585474"/>
                <a:gd name="connsiteY0" fmla="*/ 0 h 1017741"/>
                <a:gd name="connsiteX1" fmla="*/ 2585474 w 2585474"/>
                <a:gd name="connsiteY1" fmla="*/ 0 h 1017741"/>
                <a:gd name="connsiteX2" fmla="*/ 2585474 w 2585474"/>
                <a:gd name="connsiteY2" fmla="*/ 1017741 h 1017741"/>
                <a:gd name="connsiteX3" fmla="*/ 0 w 2585474"/>
                <a:gd name="connsiteY3" fmla="*/ 1017741 h 1017741"/>
                <a:gd name="connsiteX4" fmla="*/ 0 w 2585474"/>
                <a:gd name="connsiteY4" fmla="*/ 0 h 10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474" h="1017741">
                  <a:moveTo>
                    <a:pt x="0" y="0"/>
                  </a:moveTo>
                  <a:lnTo>
                    <a:pt x="2585474" y="0"/>
                  </a:lnTo>
                  <a:lnTo>
                    <a:pt x="2585474" y="1017741"/>
                  </a:lnTo>
                  <a:lnTo>
                    <a:pt x="0" y="1017741"/>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de-DE" sz="900" kern="1200" dirty="0">
                  <a:latin typeface="Roboto"/>
                  <a:cs typeface="Roboto"/>
                </a:rPr>
                <a:t>Laws;</a:t>
              </a:r>
            </a:p>
            <a:p>
              <a:pPr marL="57150" lvl="1" indent="-57150" algn="l" defTabSz="355600">
                <a:lnSpc>
                  <a:spcPct val="90000"/>
                </a:lnSpc>
                <a:spcBef>
                  <a:spcPct val="0"/>
                </a:spcBef>
                <a:spcAft>
                  <a:spcPct val="15000"/>
                </a:spcAft>
                <a:buChar char="•"/>
              </a:pPr>
              <a:r>
                <a:rPr lang="de-DE" sz="900" kern="1200" dirty="0" err="1">
                  <a:latin typeface="Roboto"/>
                  <a:cs typeface="Roboto"/>
                </a:rPr>
                <a:t>Integrity</a:t>
              </a:r>
              <a:r>
                <a:rPr lang="de-DE" sz="900" dirty="0">
                  <a:latin typeface="Roboto"/>
                  <a:cs typeface="Roboto"/>
                </a:rPr>
                <a:t> </a:t>
              </a:r>
              <a:r>
                <a:rPr lang="de-DE" sz="900" kern="1200" dirty="0" err="1">
                  <a:latin typeface="Roboto"/>
                  <a:cs typeface="Roboto"/>
                </a:rPr>
                <a:t>codes</a:t>
              </a:r>
              <a:r>
                <a:rPr lang="de-DE" sz="900" kern="1200" dirty="0">
                  <a:latin typeface="Roboto"/>
                  <a:cs typeface="Roboto"/>
                </a:rPr>
                <a:t>;</a:t>
              </a:r>
            </a:p>
            <a:p>
              <a:pPr marL="57150" lvl="1" indent="-57150" algn="l" defTabSz="355600">
                <a:lnSpc>
                  <a:spcPct val="90000"/>
                </a:lnSpc>
                <a:spcBef>
                  <a:spcPct val="0"/>
                </a:spcBef>
                <a:spcAft>
                  <a:spcPct val="15000"/>
                </a:spcAft>
                <a:buChar char="•"/>
              </a:pPr>
              <a:r>
                <a:rPr lang="de-DE" sz="900" kern="1200" dirty="0">
                  <a:latin typeface="Roboto"/>
                  <a:cs typeface="Roboto"/>
                </a:rPr>
                <a:t>Management </a:t>
              </a:r>
              <a:r>
                <a:rPr lang="de-DE" sz="900" kern="1200" dirty="0" err="1">
                  <a:latin typeface="Roboto"/>
                  <a:cs typeface="Roboto"/>
                </a:rPr>
                <a:t>guidelines</a:t>
              </a:r>
              <a:r>
                <a:rPr lang="de-DE" sz="900" kern="1200" dirty="0">
                  <a:latin typeface="Roboto"/>
                  <a:cs typeface="Roboto"/>
                </a:rPr>
                <a:t>;</a:t>
              </a:r>
            </a:p>
            <a:p>
              <a:pPr marL="57150" lvl="1" indent="-57150" algn="l" defTabSz="355600">
                <a:lnSpc>
                  <a:spcPct val="90000"/>
                </a:lnSpc>
                <a:spcBef>
                  <a:spcPct val="0"/>
                </a:spcBef>
                <a:spcAft>
                  <a:spcPct val="15000"/>
                </a:spcAft>
                <a:buChar char="•"/>
              </a:pPr>
              <a:r>
                <a:rPr lang="de-DE" sz="900" kern="1200" dirty="0">
                  <a:latin typeface="Roboto"/>
                  <a:cs typeface="Roboto"/>
                </a:rPr>
                <a:t>Single </a:t>
              </a:r>
              <a:r>
                <a:rPr lang="de-DE" sz="900" kern="1200" dirty="0" err="1">
                  <a:latin typeface="Roboto"/>
                  <a:cs typeface="Roboto"/>
                </a:rPr>
                <a:t>or</a:t>
              </a:r>
              <a:r>
                <a:rPr lang="de-DE" sz="900" kern="1200" dirty="0">
                  <a:latin typeface="Roboto"/>
                  <a:cs typeface="Roboto"/>
                </a:rPr>
                <a:t> multiple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potentially</a:t>
              </a:r>
              <a:r>
                <a:rPr lang="de-DE" sz="900" kern="1200" dirty="0">
                  <a:latin typeface="Roboto"/>
                  <a:cs typeface="Roboto"/>
                </a:rPr>
                <a:t> </a:t>
              </a:r>
              <a:r>
                <a:rPr lang="de-DE" sz="900" kern="1200" dirty="0" err="1">
                  <a:latin typeface="Roboto"/>
                  <a:cs typeface="Roboto"/>
                </a:rPr>
                <a:t>overlapping</a:t>
              </a:r>
              <a:r>
                <a:rPr lang="de-DE" sz="900" kern="1200" dirty="0">
                  <a:latin typeface="Roboto"/>
                  <a:cs typeface="Roboto"/>
                </a:rPr>
                <a:t>) </a:t>
              </a:r>
              <a:r>
                <a:rPr lang="de-DE" sz="900" kern="1200" dirty="0" err="1">
                  <a:latin typeface="Roboto"/>
                  <a:cs typeface="Roboto"/>
                </a:rPr>
                <a:t>regimes</a:t>
              </a:r>
              <a:r>
                <a:rPr lang="de-DE" sz="900" kern="1200" dirty="0">
                  <a:latin typeface="Roboto"/>
                  <a:cs typeface="Roboto"/>
                </a:rPr>
                <a:t> ... (Mooney et al. 2018: 853ff.).</a:t>
              </a:r>
            </a:p>
          </p:txBody>
        </p:sp>
      </p:grpSp>
      <p:pic>
        <p:nvPicPr>
          <p:cNvPr id="7" name="Bild 6" descr="j03169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38" y="1415609"/>
            <a:ext cx="1975291" cy="2448707"/>
          </a:xfrm>
          <a:prstGeom prst="rect">
            <a:avLst/>
          </a:prstGeom>
          <a:ln>
            <a:solidFill>
              <a:srgbClr val="00B0F0"/>
            </a:solidFill>
          </a:ln>
        </p:spPr>
      </p:pic>
      <p:sp>
        <p:nvSpPr>
          <p:cNvPr id="8" name="Textfeld 7"/>
          <p:cNvSpPr txBox="1"/>
          <p:nvPr/>
        </p:nvSpPr>
        <p:spPr>
          <a:xfrm>
            <a:off x="3435911" y="4183966"/>
            <a:ext cx="5148194" cy="461665"/>
          </a:xfrm>
          <a:prstGeom prst="rect">
            <a:avLst/>
          </a:prstGeom>
          <a:solidFill>
            <a:schemeClr val="bg1"/>
          </a:solidFill>
          <a:ln w="38100" cmpd="sng">
            <a:solidFill>
              <a:srgbClr val="FF0000"/>
            </a:solidFill>
          </a:ln>
        </p:spPr>
        <p:txBody>
          <a:bodyPr wrap="square" rtlCol="0">
            <a:spAutoFit/>
          </a:bodyPr>
          <a:lstStyle/>
          <a:p>
            <a:pPr algn="ctr"/>
            <a:r>
              <a:rPr lang="de-DE" sz="1200" b="1" err="1">
                <a:solidFill>
                  <a:srgbClr val="FF0000"/>
                </a:solidFill>
                <a:latin typeface="Roboto"/>
                <a:cs typeface="Roboto"/>
              </a:rPr>
              <a:t>It</a:t>
            </a:r>
            <a:r>
              <a:rPr lang="de-DE" sz="1200" b="1">
                <a:solidFill>
                  <a:srgbClr val="FF0000"/>
                </a:solidFill>
                <a:latin typeface="Roboto"/>
                <a:cs typeface="Roboto"/>
              </a:rPr>
              <a:t> </a:t>
            </a:r>
            <a:r>
              <a:rPr lang="de-DE" sz="1200" b="1" err="1">
                <a:solidFill>
                  <a:srgbClr val="FF0000"/>
                </a:solidFill>
                <a:latin typeface="Roboto"/>
                <a:cs typeface="Roboto"/>
              </a:rPr>
              <a:t>is</a:t>
            </a:r>
            <a:r>
              <a:rPr lang="de-DE" sz="1200" b="1">
                <a:solidFill>
                  <a:srgbClr val="FF0000"/>
                </a:solidFill>
                <a:latin typeface="Roboto"/>
                <a:cs typeface="Roboto"/>
              </a:rPr>
              <a:t> </a:t>
            </a:r>
            <a:r>
              <a:rPr lang="de-DE" sz="1200" b="1" err="1">
                <a:solidFill>
                  <a:srgbClr val="FF0000"/>
                </a:solidFill>
                <a:latin typeface="Roboto"/>
                <a:cs typeface="Roboto"/>
              </a:rPr>
              <a:t>nearly</a:t>
            </a:r>
            <a:r>
              <a:rPr lang="de-DE" sz="1200" b="1">
                <a:solidFill>
                  <a:srgbClr val="FF0000"/>
                </a:solidFill>
                <a:latin typeface="Roboto"/>
                <a:cs typeface="Roboto"/>
              </a:rPr>
              <a:t> </a:t>
            </a:r>
            <a:r>
              <a:rPr lang="de-DE" sz="1200" b="1" err="1">
                <a:solidFill>
                  <a:srgbClr val="FF0000"/>
                </a:solidFill>
                <a:latin typeface="Roboto"/>
                <a:cs typeface="Roboto"/>
              </a:rPr>
              <a:t>impossible</a:t>
            </a:r>
            <a:r>
              <a:rPr lang="de-DE" sz="1200" b="1">
                <a:solidFill>
                  <a:srgbClr val="FF0000"/>
                </a:solidFill>
                <a:latin typeface="Roboto"/>
                <a:cs typeface="Roboto"/>
              </a:rPr>
              <a:t> </a:t>
            </a:r>
            <a:r>
              <a:rPr lang="de-DE" sz="1200" b="1" err="1">
                <a:solidFill>
                  <a:srgbClr val="FF0000"/>
                </a:solidFill>
                <a:latin typeface="Roboto"/>
                <a:cs typeface="Roboto"/>
              </a:rPr>
              <a:t>to</a:t>
            </a:r>
            <a:r>
              <a:rPr lang="de-DE" sz="1200" b="1">
                <a:solidFill>
                  <a:srgbClr val="FF0000"/>
                </a:solidFill>
                <a:latin typeface="Roboto"/>
                <a:cs typeface="Roboto"/>
              </a:rPr>
              <a:t> </a:t>
            </a:r>
            <a:r>
              <a:rPr lang="de-DE" sz="1200" b="1" err="1">
                <a:solidFill>
                  <a:srgbClr val="FF0000"/>
                </a:solidFill>
                <a:latin typeface="Roboto"/>
                <a:cs typeface="Roboto"/>
              </a:rPr>
              <a:t>legislate</a:t>
            </a:r>
            <a:r>
              <a:rPr lang="de-DE" sz="1200" b="1">
                <a:solidFill>
                  <a:srgbClr val="FF0000"/>
                </a:solidFill>
                <a:latin typeface="Roboto"/>
                <a:cs typeface="Roboto"/>
              </a:rPr>
              <a:t> </a:t>
            </a:r>
            <a:r>
              <a:rPr lang="de-DE" sz="1200" b="1" err="1">
                <a:solidFill>
                  <a:srgbClr val="FF0000"/>
                </a:solidFill>
                <a:latin typeface="Roboto"/>
                <a:cs typeface="Roboto"/>
              </a:rPr>
              <a:t>to</a:t>
            </a:r>
            <a:r>
              <a:rPr lang="de-DE" sz="1200" b="1">
                <a:solidFill>
                  <a:srgbClr val="FF0000"/>
                </a:solidFill>
                <a:latin typeface="Roboto"/>
                <a:cs typeface="Roboto"/>
              </a:rPr>
              <a:t> </a:t>
            </a:r>
            <a:r>
              <a:rPr lang="de-DE" sz="1200" b="1" err="1">
                <a:solidFill>
                  <a:srgbClr val="FF0000"/>
                </a:solidFill>
                <a:latin typeface="Roboto"/>
                <a:cs typeface="Roboto"/>
              </a:rPr>
              <a:t>prevent</a:t>
            </a:r>
            <a:r>
              <a:rPr lang="de-DE" sz="1200" b="1">
                <a:solidFill>
                  <a:srgbClr val="FF0000"/>
                </a:solidFill>
                <a:latin typeface="Roboto"/>
                <a:cs typeface="Roboto"/>
              </a:rPr>
              <a:t> </a:t>
            </a:r>
            <a:r>
              <a:rPr lang="de-DE" sz="1200" b="1" err="1">
                <a:solidFill>
                  <a:srgbClr val="FF0000"/>
                </a:solidFill>
                <a:latin typeface="Roboto"/>
                <a:cs typeface="Roboto"/>
              </a:rPr>
              <a:t>and</a:t>
            </a:r>
            <a:r>
              <a:rPr lang="de-DE" sz="1200" b="1">
                <a:solidFill>
                  <a:srgbClr val="FF0000"/>
                </a:solidFill>
                <a:latin typeface="Roboto"/>
                <a:cs typeface="Roboto"/>
              </a:rPr>
              <a:t> </a:t>
            </a:r>
            <a:r>
              <a:rPr lang="de-DE" sz="1200" b="1" err="1">
                <a:solidFill>
                  <a:srgbClr val="FF0000"/>
                </a:solidFill>
                <a:latin typeface="Roboto"/>
                <a:cs typeface="Roboto"/>
              </a:rPr>
              <a:t>detect</a:t>
            </a:r>
            <a:r>
              <a:rPr lang="de-DE" sz="1200" b="1">
                <a:solidFill>
                  <a:srgbClr val="FF0000"/>
                </a:solidFill>
                <a:latin typeface="Roboto"/>
                <a:cs typeface="Roboto"/>
              </a:rPr>
              <a:t> all </a:t>
            </a:r>
            <a:r>
              <a:rPr lang="de-DE" sz="1200" b="1" err="1">
                <a:solidFill>
                  <a:srgbClr val="FF0000"/>
                </a:solidFill>
                <a:latin typeface="Roboto"/>
                <a:cs typeface="Roboto"/>
              </a:rPr>
              <a:t>possible</a:t>
            </a:r>
            <a:r>
              <a:rPr lang="de-DE" sz="1200" b="1">
                <a:solidFill>
                  <a:srgbClr val="FF0000"/>
                </a:solidFill>
                <a:latin typeface="Roboto"/>
                <a:cs typeface="Roboto"/>
              </a:rPr>
              <a:t> </a:t>
            </a:r>
            <a:r>
              <a:rPr lang="de-DE" sz="1200" b="1" err="1">
                <a:solidFill>
                  <a:srgbClr val="FF0000"/>
                </a:solidFill>
                <a:latin typeface="Roboto"/>
                <a:cs typeface="Roboto"/>
              </a:rPr>
              <a:t>conflicts</a:t>
            </a:r>
            <a:r>
              <a:rPr lang="de-DE" sz="1200" b="1">
                <a:solidFill>
                  <a:srgbClr val="FF0000"/>
                </a:solidFill>
                <a:latin typeface="Roboto"/>
                <a:cs typeface="Roboto"/>
              </a:rPr>
              <a:t> </a:t>
            </a:r>
            <a:r>
              <a:rPr lang="de-DE" sz="1200" b="1" err="1">
                <a:solidFill>
                  <a:srgbClr val="FF0000"/>
                </a:solidFill>
                <a:latin typeface="Roboto"/>
                <a:cs typeface="Roboto"/>
              </a:rPr>
              <a:t>of</a:t>
            </a:r>
            <a:r>
              <a:rPr lang="de-DE" sz="1200" b="1">
                <a:solidFill>
                  <a:srgbClr val="FF0000"/>
                </a:solidFill>
                <a:latin typeface="Roboto"/>
                <a:cs typeface="Roboto"/>
              </a:rPr>
              <a:t> </a:t>
            </a:r>
            <a:r>
              <a:rPr lang="de-DE" sz="1200" b="1" err="1">
                <a:solidFill>
                  <a:srgbClr val="FF0000"/>
                </a:solidFill>
                <a:latin typeface="Roboto"/>
                <a:cs typeface="Roboto"/>
              </a:rPr>
              <a:t>interest</a:t>
            </a:r>
            <a:r>
              <a:rPr lang="de-DE" sz="1200" b="1">
                <a:solidFill>
                  <a:srgbClr val="FF0000"/>
                </a:solidFill>
                <a:latin typeface="Roboto"/>
                <a:cs typeface="Roboto"/>
              </a:rPr>
              <a:t>!</a:t>
            </a:r>
          </a:p>
        </p:txBody>
      </p:sp>
    </p:spTree>
    <p:extLst>
      <p:ext uri="{BB962C8B-B14F-4D97-AF65-F5344CB8AC3E}">
        <p14:creationId xmlns:p14="http://schemas.microsoft.com/office/powerpoint/2010/main" val="920468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13</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chemeClr val="bg1"/>
                  </a:solidFill>
                  <a:latin typeface="Roboto"/>
                  <a:cs typeface="Roboto"/>
                </a:rPr>
                <a:t>Good practices for:</a:t>
              </a:r>
            </a:p>
            <a:p>
              <a:pPr marL="342900" lvl="0" indent="-342900">
                <a:buFont typeface="+mj-lt"/>
                <a:buAutoNum type="arabicPeriod"/>
              </a:pPr>
              <a:r>
                <a:rPr lang="en-US" altLang="ko-KR" sz="1200" b="1">
                  <a:solidFill>
                    <a:schemeClr val="bg1">
                      <a:lumMod val="65000"/>
                    </a:schemeClr>
                  </a:solidFill>
                  <a:latin typeface="Roboto"/>
                  <a:cs typeface="Roboto"/>
                </a:rPr>
                <a:t>Legislation</a:t>
              </a:r>
            </a:p>
            <a:p>
              <a:pPr marL="342900" lvl="0" indent="-342900">
                <a:buFont typeface="+mj-lt"/>
                <a:buAutoNum type="arabicPeriod"/>
              </a:pPr>
              <a:r>
                <a:rPr lang="en-US" altLang="ko-KR" sz="1200" b="1">
                  <a:solidFill>
                    <a:schemeClr val="bg1"/>
                  </a:solidFill>
                  <a:latin typeface="Roboto"/>
                  <a:cs typeface="Roboto"/>
                </a:rPr>
                <a:t>Interest and asset declarations</a:t>
              </a:r>
            </a:p>
            <a:p>
              <a:pPr marL="342900" lvl="0" indent="-342900">
                <a:buFont typeface="+mj-lt"/>
                <a:buAutoNum type="arabicPeriod"/>
              </a:pPr>
              <a:r>
                <a:rPr lang="en-US" altLang="ko-KR" sz="1200" b="1">
                  <a:solidFill>
                    <a:schemeClr val="bg1">
                      <a:lumMod val="65000"/>
                    </a:schemeClr>
                  </a:solidFill>
                  <a:latin typeface="Roboto"/>
                  <a:cs typeface="Roboto"/>
                </a:rPr>
                <a:t>Resolutions</a:t>
              </a: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340412988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4000" b="1" dirty="0"/>
              <a:t>2. Interest </a:t>
            </a:r>
            <a:r>
              <a:rPr lang="de-DE" sz="4000" b="1" dirty="0" err="1"/>
              <a:t>and</a:t>
            </a:r>
            <a:r>
              <a:rPr lang="de-DE" sz="4000" b="1" dirty="0"/>
              <a:t> </a:t>
            </a:r>
            <a:r>
              <a:rPr lang="de-DE" sz="4000" b="1" dirty="0" err="1"/>
              <a:t>asset</a:t>
            </a:r>
            <a:r>
              <a:rPr lang="de-DE" sz="4000" b="1" dirty="0"/>
              <a:t> </a:t>
            </a:r>
            <a:r>
              <a:rPr lang="de-DE" sz="4000" b="1" dirty="0" err="1"/>
              <a:t>declaration</a:t>
            </a:r>
            <a:endParaRPr lang="de-DE" sz="4000" b="1" dirty="0"/>
          </a:p>
        </p:txBody>
      </p:sp>
      <p:sp>
        <p:nvSpPr>
          <p:cNvPr id="9" name="Inhaltsplatzhalter 8"/>
          <p:cNvSpPr>
            <a:spLocks noGrp="1"/>
          </p:cNvSpPr>
          <p:nvPr>
            <p:ph sz="half" idx="1"/>
          </p:nvPr>
        </p:nvSpPr>
        <p:spPr>
          <a:ln>
            <a:solidFill>
              <a:srgbClr val="00B0F0"/>
            </a:solidFill>
          </a:ln>
        </p:spPr>
        <p:txBody>
          <a:bodyPr>
            <a:normAutofit fontScale="92500" lnSpcReduction="10000"/>
          </a:bodyPr>
          <a:lstStyle/>
          <a:p>
            <a:r>
              <a:rPr lang="de-DE" altLang="de-DE" sz="1800" dirty="0" err="1"/>
              <a:t>Disclosing</a:t>
            </a:r>
            <a:r>
              <a:rPr lang="de-DE" altLang="de-DE" sz="1800" dirty="0"/>
              <a:t> </a:t>
            </a:r>
            <a:r>
              <a:rPr lang="de-DE" altLang="de-DE" sz="1800" dirty="0" err="1"/>
              <a:t>the</a:t>
            </a:r>
            <a:r>
              <a:rPr lang="de-DE" altLang="de-DE" sz="1800" dirty="0"/>
              <a:t> </a:t>
            </a:r>
            <a:r>
              <a:rPr lang="de-DE" altLang="de-DE" sz="1800" dirty="0" err="1"/>
              <a:t>value</a:t>
            </a:r>
            <a:r>
              <a:rPr lang="de-DE" altLang="de-DE" sz="1800" dirty="0"/>
              <a:t> </a:t>
            </a:r>
            <a:r>
              <a:rPr lang="de-DE" altLang="de-DE" sz="1800" dirty="0" err="1"/>
              <a:t>of</a:t>
            </a:r>
            <a:r>
              <a:rPr lang="de-DE" altLang="de-DE" sz="1800" dirty="0"/>
              <a:t> </a:t>
            </a:r>
            <a:r>
              <a:rPr lang="de-DE" altLang="de-DE" sz="1800" dirty="0" err="1"/>
              <a:t>assets</a:t>
            </a:r>
            <a:r>
              <a:rPr lang="de-DE" altLang="de-DE" sz="1800" dirty="0"/>
              <a:t> </a:t>
            </a:r>
            <a:r>
              <a:rPr lang="de-DE" altLang="de-DE" sz="1800" dirty="0" err="1"/>
              <a:t>and</a:t>
            </a:r>
            <a:r>
              <a:rPr lang="de-DE" altLang="de-DE" sz="1800" dirty="0"/>
              <a:t> </a:t>
            </a:r>
            <a:r>
              <a:rPr lang="de-DE" altLang="de-DE" sz="1800" dirty="0" err="1"/>
              <a:t>liabilities</a:t>
            </a:r>
            <a:r>
              <a:rPr lang="de-DE" altLang="de-DE" sz="1800" dirty="0"/>
              <a:t> </a:t>
            </a:r>
            <a:r>
              <a:rPr lang="de-DE" altLang="de-DE" sz="1800" dirty="0" err="1"/>
              <a:t>and</a:t>
            </a:r>
            <a:r>
              <a:rPr lang="de-DE" altLang="de-DE" sz="1800" dirty="0"/>
              <a:t> </a:t>
            </a:r>
            <a:r>
              <a:rPr lang="de-DE" altLang="de-DE" sz="1800" dirty="0" err="1"/>
              <a:t>sources</a:t>
            </a:r>
            <a:r>
              <a:rPr lang="de-DE" altLang="de-DE" sz="1800" dirty="0"/>
              <a:t> </a:t>
            </a:r>
            <a:r>
              <a:rPr lang="de-DE" altLang="de-DE" sz="1800" dirty="0" err="1"/>
              <a:t>of</a:t>
            </a:r>
            <a:r>
              <a:rPr lang="de-DE" altLang="de-DE" sz="1800" dirty="0"/>
              <a:t> </a:t>
            </a:r>
            <a:r>
              <a:rPr lang="de-DE" altLang="de-DE" sz="1800" dirty="0" err="1"/>
              <a:t>income</a:t>
            </a:r>
            <a:r>
              <a:rPr lang="de-DE" altLang="de-DE" sz="1800" dirty="0"/>
              <a:t>;</a:t>
            </a:r>
          </a:p>
          <a:p>
            <a:r>
              <a:rPr lang="de-DE" altLang="de-DE" sz="1800" dirty="0" err="1"/>
              <a:t>Deterrent</a:t>
            </a:r>
            <a:r>
              <a:rPr lang="de-DE" altLang="de-DE" sz="1800" dirty="0"/>
              <a:t> </a:t>
            </a:r>
            <a:r>
              <a:rPr lang="de-DE" altLang="de-DE" sz="1800" dirty="0" err="1"/>
              <a:t>against</a:t>
            </a:r>
            <a:r>
              <a:rPr lang="de-DE" altLang="de-DE" sz="1800" dirty="0"/>
              <a:t> graft, </a:t>
            </a:r>
            <a:r>
              <a:rPr lang="de-DE" altLang="de-DE" sz="1800" dirty="0" err="1"/>
              <a:t>collusion</a:t>
            </a:r>
            <a:r>
              <a:rPr lang="de-DE" altLang="de-DE" sz="1800" dirty="0"/>
              <a:t> </a:t>
            </a:r>
            <a:r>
              <a:rPr lang="de-DE" altLang="de-DE" sz="1800" dirty="0" err="1"/>
              <a:t>and</a:t>
            </a:r>
            <a:r>
              <a:rPr lang="de-DE" altLang="de-DE" sz="1800" dirty="0"/>
              <a:t> </a:t>
            </a:r>
            <a:r>
              <a:rPr lang="de-DE" altLang="de-DE" sz="1800" dirty="0" err="1"/>
              <a:t>patronage</a:t>
            </a:r>
            <a:r>
              <a:rPr lang="de-DE" altLang="de-DE" sz="1800" dirty="0"/>
              <a:t> in </a:t>
            </a:r>
            <a:r>
              <a:rPr lang="de-DE" altLang="de-DE" sz="1800" dirty="0" err="1"/>
              <a:t>the</a:t>
            </a:r>
            <a:r>
              <a:rPr lang="de-DE" altLang="de-DE" sz="1800" dirty="0"/>
              <a:t> </a:t>
            </a:r>
            <a:r>
              <a:rPr lang="de-DE" altLang="de-DE" sz="1800" dirty="0" err="1"/>
              <a:t>public</a:t>
            </a:r>
            <a:r>
              <a:rPr lang="de-DE" altLang="de-DE" sz="1800" dirty="0"/>
              <a:t> </a:t>
            </a:r>
            <a:r>
              <a:rPr lang="de-DE" altLang="de-DE" sz="1800" dirty="0" err="1"/>
              <a:t>sector</a:t>
            </a:r>
            <a:r>
              <a:rPr lang="de-DE" altLang="de-DE" sz="1800" dirty="0"/>
              <a:t>;</a:t>
            </a:r>
          </a:p>
          <a:p>
            <a:r>
              <a:rPr lang="en-US" altLang="de-DE" sz="1800" dirty="0"/>
              <a:t>Key instrument to </a:t>
            </a:r>
            <a:r>
              <a:rPr lang="en-US" altLang="de-DE" sz="1800" b="1" dirty="0"/>
              <a:t>prevent</a:t>
            </a:r>
            <a:r>
              <a:rPr lang="en-US" altLang="de-DE" sz="1800" dirty="0"/>
              <a:t> conflicts of interest and </a:t>
            </a:r>
            <a:r>
              <a:rPr lang="en-US" altLang="de-DE" sz="1800" b="1" dirty="0"/>
              <a:t>uncover</a:t>
            </a:r>
            <a:r>
              <a:rPr lang="en-US" altLang="de-DE" sz="1800" dirty="0"/>
              <a:t> illicit enrichment;</a:t>
            </a:r>
          </a:p>
          <a:p>
            <a:r>
              <a:rPr lang="en-US" altLang="de-DE" sz="1800" dirty="0"/>
              <a:t>The effectiveness and credibility of a system of disclosures is only as good as its ability to detect violations and penalize wrongdoing (Jenkins 2015; Martini 2013).</a:t>
            </a:r>
          </a:p>
        </p:txBody>
      </p:sp>
      <p:pic>
        <p:nvPicPr>
          <p:cNvPr id="17" name="Inhaltsplatzhalter 16" descr="Unbenannt.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363512"/>
            <a:ext cx="3886200" cy="3263504"/>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14</a:t>
            </a:fld>
            <a:endParaRPr lang="en-US"/>
          </a:p>
        </p:txBody>
      </p:sp>
      <p:sp>
        <p:nvSpPr>
          <p:cNvPr id="3" name="Fußzeilenplatzhalter 2"/>
          <p:cNvSpPr>
            <a:spLocks noGrp="1"/>
          </p:cNvSpPr>
          <p:nvPr>
            <p:ph type="ftr" sz="quarter" idx="3"/>
          </p:nvPr>
        </p:nvSpPr>
        <p:spPr/>
        <p:txBody>
          <a:bodyPr/>
          <a:lstStyle/>
          <a:p>
            <a:r>
              <a:rPr lang="en-US" b="1"/>
              <a:t>Module 9 – Managing conflict of interest</a:t>
            </a:r>
            <a:endParaRPr lang="en-US"/>
          </a:p>
        </p:txBody>
      </p:sp>
    </p:spTree>
    <p:extLst>
      <p:ext uri="{BB962C8B-B14F-4D97-AF65-F5344CB8AC3E}">
        <p14:creationId xmlns:p14="http://schemas.microsoft.com/office/powerpoint/2010/main" val="27233010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b="1" dirty="0"/>
              <a:t>Asset </a:t>
            </a:r>
            <a:r>
              <a:rPr lang="de-DE" sz="4000" b="1" dirty="0" err="1"/>
              <a:t>disclosure</a:t>
            </a:r>
            <a:r>
              <a:rPr lang="de-DE" sz="4000" b="1" dirty="0"/>
              <a:t> per </a:t>
            </a:r>
            <a:r>
              <a:rPr lang="de-DE" sz="4000" b="1" dirty="0" err="1"/>
              <a:t>year</a:t>
            </a:r>
            <a:r>
              <a:rPr lang="de-DE" sz="4000" b="1" dirty="0"/>
              <a:t> </a:t>
            </a:r>
            <a:r>
              <a:rPr lang="de-DE" sz="4000" b="1" dirty="0" err="1"/>
              <a:t>and</a:t>
            </a:r>
            <a:r>
              <a:rPr lang="de-DE" sz="4000" b="1" dirty="0"/>
              <a:t> </a:t>
            </a:r>
            <a:r>
              <a:rPr lang="de-DE" sz="4000" b="1" dirty="0" err="1"/>
              <a:t>region</a:t>
            </a:r>
            <a:endParaRPr lang="de-DE" sz="4000" b="1" dirty="0"/>
          </a:p>
        </p:txBody>
      </p:sp>
      <p:pic>
        <p:nvPicPr>
          <p:cNvPr id="10" name="Inhaltsplatzhalter 9" descr="Unbenannt2.png"/>
          <p:cNvPicPr>
            <a:picLocks noGrp="1" noChangeAspect="1"/>
          </p:cNvPicPr>
          <p:nvPr>
            <p:ph sz="half" idx="2"/>
          </p:nvPr>
        </p:nvPicPr>
        <p:blipFill>
          <a:blip r:embed="rId3">
            <a:extLst>
              <a:ext uri="{28A0092B-C50C-407E-A947-70E740481C1C}">
                <a14:useLocalDpi xmlns:a14="http://schemas.microsoft.com/office/drawing/2010/main" val="0"/>
              </a:ext>
            </a:extLst>
          </a:blip>
          <a:srcRect t="-11024" b="-11024"/>
          <a:stretch>
            <a:fillRect/>
          </a:stretch>
        </p:blipFill>
        <p:spPr>
          <a:ln>
            <a:solidFill>
              <a:srgbClr val="00B0F0"/>
            </a:solidFill>
          </a:ln>
        </p:spPr>
      </p:pic>
      <p:sp>
        <p:nvSpPr>
          <p:cNvPr id="5" name="Foliennummernplatzhalter 4"/>
          <p:cNvSpPr>
            <a:spLocks noGrp="1"/>
          </p:cNvSpPr>
          <p:nvPr>
            <p:ph type="sldNum" sz="quarter" idx="12"/>
          </p:nvPr>
        </p:nvSpPr>
        <p:spPr/>
        <p:txBody>
          <a:bodyPr/>
          <a:lstStyle/>
          <a:p>
            <a:fld id="{961E0DA8-AC27-403E-90E8-404BCA9BAC80}" type="slidenum">
              <a:rPr lang="en-US" smtClean="0"/>
              <a:pPr/>
              <a:t>15</a:t>
            </a:fld>
            <a:endParaRPr lang="en-US"/>
          </a:p>
        </p:txBody>
      </p:sp>
      <p:sp>
        <p:nvSpPr>
          <p:cNvPr id="6" name="Fußzeilenplatzhalter 5"/>
          <p:cNvSpPr>
            <a:spLocks noGrp="1"/>
          </p:cNvSpPr>
          <p:nvPr>
            <p:ph type="ftr" sz="quarter" idx="3"/>
          </p:nvPr>
        </p:nvSpPr>
        <p:spPr/>
        <p:txBody>
          <a:bodyPr/>
          <a:lstStyle/>
          <a:p>
            <a:r>
              <a:rPr lang="en-US" b="1"/>
              <a:t>Module 9 – Managing conflict of interest</a:t>
            </a:r>
            <a:endParaRPr lang="en-US"/>
          </a:p>
        </p:txBody>
      </p:sp>
      <p:pic>
        <p:nvPicPr>
          <p:cNvPr id="14" name="Inhaltsplatzhalter 13" descr="Unbenannt.png"/>
          <p:cNvPicPr>
            <a:picLocks noGrp="1" noChangeAspect="1"/>
          </p:cNvPicPr>
          <p:nvPr>
            <p:ph sz="half" idx="1"/>
          </p:nvPr>
        </p:nvPicPr>
        <p:blipFill>
          <a:blip r:embed="rId4">
            <a:extLst>
              <a:ext uri="{28A0092B-C50C-407E-A947-70E740481C1C}">
                <a14:useLocalDpi xmlns:a14="http://schemas.microsoft.com/office/drawing/2010/main" val="0"/>
              </a:ext>
            </a:extLst>
          </a:blip>
          <a:srcRect t="-8674" b="-8674"/>
          <a:stretch>
            <a:fillRect/>
          </a:stretch>
        </p:blipFill>
        <p:spPr>
          <a:ln>
            <a:solidFill>
              <a:srgbClr val="00B0F0"/>
            </a:solidFill>
          </a:ln>
        </p:spPr>
      </p:pic>
      <p:sp>
        <p:nvSpPr>
          <p:cNvPr id="3" name="Textfeld 2"/>
          <p:cNvSpPr txBox="1"/>
          <p:nvPr/>
        </p:nvSpPr>
        <p:spPr>
          <a:xfrm>
            <a:off x="628476" y="4385803"/>
            <a:ext cx="3247127" cy="215444"/>
          </a:xfrm>
          <a:prstGeom prst="rect">
            <a:avLst/>
          </a:prstGeom>
          <a:noFill/>
        </p:spPr>
        <p:txBody>
          <a:bodyPr wrap="square" rtlCol="0">
            <a:spAutoFit/>
          </a:bodyPr>
          <a:lstStyle/>
          <a:p>
            <a:r>
              <a:rPr lang="de-DE" sz="800" dirty="0"/>
              <a:t>World Bank / International </a:t>
            </a:r>
            <a:r>
              <a:rPr lang="de-DE" sz="800" dirty="0" err="1"/>
              <a:t>Finance</a:t>
            </a:r>
            <a:r>
              <a:rPr lang="de-DE" sz="800" dirty="0"/>
              <a:t> Corporation 2014: 2</a:t>
            </a:r>
          </a:p>
        </p:txBody>
      </p:sp>
      <p:sp>
        <p:nvSpPr>
          <p:cNvPr id="8" name="Textfeld 7"/>
          <p:cNvSpPr txBox="1"/>
          <p:nvPr/>
        </p:nvSpPr>
        <p:spPr>
          <a:xfrm>
            <a:off x="4630292" y="4381099"/>
            <a:ext cx="3247127" cy="215444"/>
          </a:xfrm>
          <a:prstGeom prst="rect">
            <a:avLst/>
          </a:prstGeom>
          <a:noFill/>
        </p:spPr>
        <p:txBody>
          <a:bodyPr wrap="square" rtlCol="0">
            <a:spAutoFit/>
          </a:bodyPr>
          <a:lstStyle/>
          <a:p>
            <a:r>
              <a:rPr lang="de-DE" sz="800" dirty="0"/>
              <a:t>World Bank / International </a:t>
            </a:r>
            <a:r>
              <a:rPr lang="de-DE" sz="800" dirty="0" err="1"/>
              <a:t>Finance</a:t>
            </a:r>
            <a:r>
              <a:rPr lang="de-DE" sz="800" dirty="0"/>
              <a:t> Corporation 2014: 4</a:t>
            </a:r>
          </a:p>
        </p:txBody>
      </p:sp>
    </p:spTree>
    <p:extLst>
      <p:ext uri="{BB962C8B-B14F-4D97-AF65-F5344CB8AC3E}">
        <p14:creationId xmlns:p14="http://schemas.microsoft.com/office/powerpoint/2010/main" val="243921926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8ABCA6F-2A8B-3244-947C-A2FF7C773330}"/>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p:cNvSpPr>
            <a:spLocks noGrp="1"/>
          </p:cNvSpPr>
          <p:nvPr>
            <p:ph type="title"/>
          </p:nvPr>
        </p:nvSpPr>
        <p:spPr/>
        <p:txBody>
          <a:bodyPr>
            <a:noAutofit/>
          </a:bodyPr>
          <a:lstStyle/>
          <a:p>
            <a:r>
              <a:rPr lang="de-DE" sz="3600" b="1" dirty="0"/>
              <a:t>Key </a:t>
            </a:r>
            <a:r>
              <a:rPr lang="de-DE" sz="3600" b="1" dirty="0" err="1"/>
              <a:t>components</a:t>
            </a:r>
            <a:r>
              <a:rPr lang="de-DE" sz="3600" b="1" dirty="0"/>
              <a:t> </a:t>
            </a:r>
            <a:r>
              <a:rPr lang="de-DE" sz="3600" b="1" dirty="0" err="1"/>
              <a:t>of</a:t>
            </a:r>
            <a:r>
              <a:rPr lang="de-DE" sz="3600" b="1" dirty="0"/>
              <a:t> a </a:t>
            </a:r>
            <a:r>
              <a:rPr lang="de-DE" sz="3600" b="1" dirty="0" err="1"/>
              <a:t>declaration</a:t>
            </a:r>
            <a:r>
              <a:rPr lang="de-DE" sz="3600" b="1" dirty="0"/>
              <a:t> </a:t>
            </a:r>
            <a:r>
              <a:rPr lang="de-DE" sz="3600" b="1" dirty="0" err="1"/>
              <a:t>system</a:t>
            </a:r>
            <a:endParaRPr lang="de-DE" sz="3600" b="1" dirty="0"/>
          </a:p>
        </p:txBody>
      </p:sp>
      <p:grpSp>
        <p:nvGrpSpPr>
          <p:cNvPr id="2" name="Gruppierung 1"/>
          <p:cNvGrpSpPr>
            <a:grpSpLocks noChangeAspect="1"/>
          </p:cNvGrpSpPr>
          <p:nvPr/>
        </p:nvGrpSpPr>
        <p:grpSpPr>
          <a:xfrm>
            <a:off x="2809860" y="1393519"/>
            <a:ext cx="3236936" cy="3236926"/>
            <a:chOff x="2809860" y="1393519"/>
            <a:chExt cx="3236936" cy="3236926"/>
          </a:xfrm>
        </p:grpSpPr>
        <p:sp>
          <p:nvSpPr>
            <p:cNvPr id="107"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063951"/>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08"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00B09B"/>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09"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F7931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0"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rgbClr val="4CC1E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1"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A2B969"/>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2"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FFCC4C"/>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3"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C13018"/>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4"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EB1E42"/>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nvGrpSpPr>
            <p:cNvPr id="115" name="Group 28">
              <a:extLst>
                <a:ext uri="{FF2B5EF4-FFF2-40B4-BE49-F238E27FC236}">
                  <a16:creationId xmlns:a16="http://schemas.microsoft.com/office/drawing/2014/main" id="{8B7DDBC8-AC0B-40EA-A268-D83A8BB33793}"/>
                </a:ext>
              </a:extLst>
            </p:cNvPr>
            <p:cNvGrpSpPr/>
            <p:nvPr/>
          </p:nvGrpSpPr>
          <p:grpSpPr>
            <a:xfrm>
              <a:off x="2809860" y="1393519"/>
              <a:ext cx="3236935" cy="3236926"/>
              <a:chOff x="3811259" y="1304700"/>
              <a:chExt cx="4569198" cy="4569184"/>
            </a:xfrm>
          </p:grpSpPr>
          <p:sp>
            <p:nvSpPr>
              <p:cNvPr id="148" name="Freeform: Shape 29">
                <a:extLst>
                  <a:ext uri="{FF2B5EF4-FFF2-40B4-BE49-F238E27FC236}">
                    <a16:creationId xmlns:a16="http://schemas.microsoft.com/office/drawing/2014/main" id="{F38A5319-1680-40B8-BB75-B4F3DB6A3E01}"/>
                  </a:ext>
                </a:extLst>
              </p:cNvPr>
              <p:cNvSpPr/>
              <p:nvPr/>
            </p:nvSpPr>
            <p:spPr>
              <a:xfrm>
                <a:off x="6126697" y="1304700"/>
                <a:ext cx="1555756" cy="856267"/>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49" name="Freeform: Shape 30">
                <a:extLst>
                  <a:ext uri="{FF2B5EF4-FFF2-40B4-BE49-F238E27FC236}">
                    <a16:creationId xmlns:a16="http://schemas.microsoft.com/office/drawing/2014/main" id="{9F9E93FB-51B8-4FD3-A011-6673CC1AB497}"/>
                  </a:ext>
                </a:extLst>
              </p:cNvPr>
              <p:cNvSpPr/>
              <p:nvPr/>
            </p:nvSpPr>
            <p:spPr>
              <a:xfrm>
                <a:off x="4509410" y="1304709"/>
                <a:ext cx="1555728" cy="856333"/>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0" name="Freeform: Shape 31">
                <a:extLst>
                  <a:ext uri="{FF2B5EF4-FFF2-40B4-BE49-F238E27FC236}">
                    <a16:creationId xmlns:a16="http://schemas.microsoft.com/office/drawing/2014/main" id="{DDA07DFD-416A-42F6-9BA6-E74C0A8098B8}"/>
                  </a:ext>
                </a:extLst>
              </p:cNvPr>
              <p:cNvSpPr/>
              <p:nvPr/>
            </p:nvSpPr>
            <p:spPr>
              <a:xfrm>
                <a:off x="7523625" y="2002513"/>
                <a:ext cx="856808" cy="155562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1" name="Freeform: Shape 32">
                <a:extLst>
                  <a:ext uri="{FF2B5EF4-FFF2-40B4-BE49-F238E27FC236}">
                    <a16:creationId xmlns:a16="http://schemas.microsoft.com/office/drawing/2014/main" id="{6C565C11-6704-4985-AD19-EC21FF6076E8}"/>
                  </a:ext>
                </a:extLst>
              </p:cNvPr>
              <p:cNvSpPr/>
              <p:nvPr/>
            </p:nvSpPr>
            <p:spPr>
              <a:xfrm>
                <a:off x="7515239" y="3619695"/>
                <a:ext cx="865218" cy="1555649"/>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2" name="Freeform: Shape 33">
                <a:extLst>
                  <a:ext uri="{FF2B5EF4-FFF2-40B4-BE49-F238E27FC236}">
                    <a16:creationId xmlns:a16="http://schemas.microsoft.com/office/drawing/2014/main" id="{D82BBEAA-F028-4F6E-9048-055BC7FD5220}"/>
                  </a:ext>
                </a:extLst>
              </p:cNvPr>
              <p:cNvSpPr/>
              <p:nvPr/>
            </p:nvSpPr>
            <p:spPr>
              <a:xfrm>
                <a:off x="3811259" y="3614084"/>
                <a:ext cx="862803" cy="155562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3" name="Freeform: Shape 34">
                <a:extLst>
                  <a:ext uri="{FF2B5EF4-FFF2-40B4-BE49-F238E27FC236}">
                    <a16:creationId xmlns:a16="http://schemas.microsoft.com/office/drawing/2014/main" id="{31397BD8-BFD1-42E3-BA0B-CF238B786C23}"/>
                  </a:ext>
                </a:extLst>
              </p:cNvPr>
              <p:cNvSpPr/>
              <p:nvPr/>
            </p:nvSpPr>
            <p:spPr>
              <a:xfrm>
                <a:off x="4509409" y="5007817"/>
                <a:ext cx="1555754" cy="865776"/>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4" name="Freeform: Shape 35">
                <a:extLst>
                  <a:ext uri="{FF2B5EF4-FFF2-40B4-BE49-F238E27FC236}">
                    <a16:creationId xmlns:a16="http://schemas.microsoft.com/office/drawing/2014/main" id="{609769DD-9D04-4ACA-A153-B303E9FA6113}"/>
                  </a:ext>
                </a:extLst>
              </p:cNvPr>
              <p:cNvSpPr/>
              <p:nvPr/>
            </p:nvSpPr>
            <p:spPr>
              <a:xfrm>
                <a:off x="6121089" y="5010279"/>
                <a:ext cx="1555728" cy="863605"/>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5" name="Freeform: Shape 36">
                <a:extLst>
                  <a:ext uri="{FF2B5EF4-FFF2-40B4-BE49-F238E27FC236}">
                    <a16:creationId xmlns:a16="http://schemas.microsoft.com/office/drawing/2014/main" id="{52183C44-90F4-4B43-8466-515392E996CD}"/>
                  </a:ext>
                </a:extLst>
              </p:cNvPr>
              <p:cNvSpPr/>
              <p:nvPr/>
            </p:nvSpPr>
            <p:spPr>
              <a:xfrm>
                <a:off x="3811565" y="2002513"/>
                <a:ext cx="856805" cy="1555649"/>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grpSp>
      </p:grpSp>
      <p:sp>
        <p:nvSpPr>
          <p:cNvPr id="146" name="TextBox 63">
            <a:extLst>
              <a:ext uri="{FF2B5EF4-FFF2-40B4-BE49-F238E27FC236}">
                <a16:creationId xmlns:a16="http://schemas.microsoft.com/office/drawing/2014/main" id="{8983E70A-CF46-4028-9798-4F52B3DABB24}"/>
              </a:ext>
            </a:extLst>
          </p:cNvPr>
          <p:cNvSpPr txBox="1">
            <a:spLocks noChangeAspect="1"/>
          </p:cNvSpPr>
          <p:nvPr/>
        </p:nvSpPr>
        <p:spPr>
          <a:xfrm>
            <a:off x="6239635" y="3272050"/>
            <a:ext cx="2079407" cy="5232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4CC1EF">
                    <a:lumMod val="75000"/>
                  </a:srgbClr>
                </a:solidFill>
                <a:effectLst/>
                <a:uLnTx/>
                <a:uFillTx/>
                <a:latin typeface="Roboto"/>
                <a:cs typeface="Roboto"/>
              </a:rPr>
              <a:t>3. REsponsible bodies</a:t>
            </a:r>
          </a:p>
        </p:txBody>
      </p:sp>
      <p:sp>
        <p:nvSpPr>
          <p:cNvPr id="144" name="TextBox 66">
            <a:extLst>
              <a:ext uri="{FF2B5EF4-FFF2-40B4-BE49-F238E27FC236}">
                <a16:creationId xmlns:a16="http://schemas.microsoft.com/office/drawing/2014/main" id="{9453837A-F8D3-4B73-8CAC-C77A483BE8E1}"/>
              </a:ext>
            </a:extLst>
          </p:cNvPr>
          <p:cNvSpPr txBox="1">
            <a:spLocks noChangeAspect="1"/>
          </p:cNvSpPr>
          <p:nvPr/>
        </p:nvSpPr>
        <p:spPr>
          <a:xfrm>
            <a:off x="523084" y="3413665"/>
            <a:ext cx="2079665" cy="30777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A2B969"/>
                </a:solidFill>
                <a:effectLst/>
                <a:uLnTx/>
                <a:uFillTx/>
                <a:latin typeface="Roboto"/>
                <a:cs typeface="Roboto"/>
              </a:rPr>
              <a:t>6. Sanctions</a:t>
            </a:r>
          </a:p>
        </p:txBody>
      </p:sp>
      <p:sp>
        <p:nvSpPr>
          <p:cNvPr id="142" name="TextBox 69">
            <a:extLst>
              <a:ext uri="{FF2B5EF4-FFF2-40B4-BE49-F238E27FC236}">
                <a16:creationId xmlns:a16="http://schemas.microsoft.com/office/drawing/2014/main" id="{971A9EF5-A8F5-41DA-9E67-5A2B92C92CB5}"/>
              </a:ext>
            </a:extLst>
          </p:cNvPr>
          <p:cNvSpPr txBox="1">
            <a:spLocks noChangeAspect="1"/>
          </p:cNvSpPr>
          <p:nvPr/>
        </p:nvSpPr>
        <p:spPr>
          <a:xfrm>
            <a:off x="6245157" y="1390931"/>
            <a:ext cx="2079407" cy="73866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063951"/>
                </a:solidFill>
                <a:effectLst/>
                <a:uLnTx/>
                <a:uFillTx/>
                <a:latin typeface="Roboto"/>
                <a:cs typeface="Roboto"/>
              </a:rPr>
              <a:t>1. Scope of Persons</a:t>
            </a:r>
            <a:r>
              <a:rPr kumimoji="0" lang="en-US" sz="1400" b="1" i="0" u="none" strike="noStrike" kern="0" cap="all" spc="0" normalizeH="0" noProof="1">
                <a:ln>
                  <a:noFill/>
                </a:ln>
                <a:solidFill>
                  <a:srgbClr val="063951"/>
                </a:solidFill>
                <a:effectLst/>
                <a:uLnTx/>
                <a:uFillTx/>
                <a:latin typeface="Roboto"/>
                <a:cs typeface="Roboto"/>
              </a:rPr>
              <a:t> who should disclose</a:t>
            </a:r>
            <a:endParaRPr kumimoji="0" lang="en-US" sz="1400" b="1" i="0" u="none" strike="noStrike" kern="0" cap="all" spc="0" normalizeH="0" baseline="0" noProof="1">
              <a:ln>
                <a:noFill/>
              </a:ln>
              <a:solidFill>
                <a:srgbClr val="063951"/>
              </a:solidFill>
              <a:effectLst/>
              <a:uLnTx/>
              <a:uFillTx/>
              <a:latin typeface="Roboto"/>
              <a:cs typeface="Roboto"/>
            </a:endParaRPr>
          </a:p>
        </p:txBody>
      </p:sp>
      <p:sp>
        <p:nvSpPr>
          <p:cNvPr id="140" name="TextBox 72">
            <a:extLst>
              <a:ext uri="{FF2B5EF4-FFF2-40B4-BE49-F238E27FC236}">
                <a16:creationId xmlns:a16="http://schemas.microsoft.com/office/drawing/2014/main" id="{1F851F6D-F981-473A-A0BB-9FD6070DEF3D}"/>
              </a:ext>
            </a:extLst>
          </p:cNvPr>
          <p:cNvSpPr txBox="1">
            <a:spLocks noChangeAspect="1"/>
          </p:cNvSpPr>
          <p:nvPr/>
        </p:nvSpPr>
        <p:spPr>
          <a:xfrm>
            <a:off x="528605" y="1519123"/>
            <a:ext cx="2079665"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00B09B"/>
                </a:solidFill>
                <a:effectLst/>
                <a:uLnTx/>
                <a:uFillTx/>
                <a:latin typeface="Roboto"/>
                <a:cs typeface="Roboto"/>
              </a:rPr>
              <a:t>8. Online disclosure</a:t>
            </a:r>
          </a:p>
        </p:txBody>
      </p:sp>
      <p:sp>
        <p:nvSpPr>
          <p:cNvPr id="138" name="TextBox 75">
            <a:extLst>
              <a:ext uri="{FF2B5EF4-FFF2-40B4-BE49-F238E27FC236}">
                <a16:creationId xmlns:a16="http://schemas.microsoft.com/office/drawing/2014/main" id="{2AB97307-2835-4530-8800-BC7061CF6DA8}"/>
              </a:ext>
            </a:extLst>
          </p:cNvPr>
          <p:cNvSpPr txBox="1">
            <a:spLocks noChangeAspect="1"/>
          </p:cNvSpPr>
          <p:nvPr/>
        </p:nvSpPr>
        <p:spPr>
          <a:xfrm>
            <a:off x="6245157" y="2230480"/>
            <a:ext cx="2079407" cy="73866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F7931F"/>
                </a:solidFill>
                <a:effectLst/>
                <a:uLnTx/>
                <a:uFillTx/>
                <a:latin typeface="Roboto"/>
                <a:cs typeface="Roboto"/>
              </a:rPr>
              <a:t>2. Scope of information to be disclosed</a:t>
            </a:r>
          </a:p>
        </p:txBody>
      </p:sp>
      <p:sp>
        <p:nvSpPr>
          <p:cNvPr id="136" name="TextBox 78">
            <a:extLst>
              <a:ext uri="{FF2B5EF4-FFF2-40B4-BE49-F238E27FC236}">
                <a16:creationId xmlns:a16="http://schemas.microsoft.com/office/drawing/2014/main" id="{E0BC86E7-71FC-44BD-BEEB-4AA9C538177B}"/>
              </a:ext>
            </a:extLst>
          </p:cNvPr>
          <p:cNvSpPr txBox="1">
            <a:spLocks noChangeAspect="1"/>
          </p:cNvSpPr>
          <p:nvPr/>
        </p:nvSpPr>
        <p:spPr>
          <a:xfrm>
            <a:off x="528605" y="2375262"/>
            <a:ext cx="2079665"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EB1E42"/>
                </a:solidFill>
                <a:effectLst/>
                <a:uLnTx/>
                <a:uFillTx/>
                <a:latin typeface="Roboto"/>
                <a:cs typeface="Roboto"/>
              </a:rPr>
              <a:t>7. Confidential</a:t>
            </a:r>
            <a:r>
              <a:rPr kumimoji="0" lang="en-US" sz="1400" b="1" i="0" u="none" strike="noStrike" kern="0" cap="all" spc="0" normalizeH="0" noProof="1">
                <a:ln>
                  <a:noFill/>
                </a:ln>
                <a:solidFill>
                  <a:srgbClr val="EB1E42"/>
                </a:solidFill>
                <a:effectLst/>
                <a:uLnTx/>
                <a:uFillTx/>
                <a:latin typeface="Roboto"/>
                <a:cs typeface="Roboto"/>
              </a:rPr>
              <a:t> vs. public disclosure</a:t>
            </a:r>
            <a:endParaRPr kumimoji="0" lang="en-US" sz="1400" b="1" i="0" u="none" strike="noStrike" kern="0" cap="all" spc="0" normalizeH="0" baseline="0" noProof="1">
              <a:ln>
                <a:noFill/>
              </a:ln>
              <a:solidFill>
                <a:srgbClr val="EB1E42"/>
              </a:solidFill>
              <a:effectLst/>
              <a:uLnTx/>
              <a:uFillTx/>
              <a:latin typeface="Roboto"/>
              <a:cs typeface="Roboto"/>
            </a:endParaRPr>
          </a:p>
        </p:txBody>
      </p:sp>
      <p:sp>
        <p:nvSpPr>
          <p:cNvPr id="134" name="TextBox 81">
            <a:extLst>
              <a:ext uri="{FF2B5EF4-FFF2-40B4-BE49-F238E27FC236}">
                <a16:creationId xmlns:a16="http://schemas.microsoft.com/office/drawing/2014/main" id="{124398C4-B0A4-43C0-AFC6-DF9AE5761377}"/>
              </a:ext>
            </a:extLst>
          </p:cNvPr>
          <p:cNvSpPr txBox="1">
            <a:spLocks noChangeAspect="1"/>
          </p:cNvSpPr>
          <p:nvPr/>
        </p:nvSpPr>
        <p:spPr>
          <a:xfrm>
            <a:off x="6239635" y="4111599"/>
            <a:ext cx="2079407" cy="5232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cap="all" noProof="1">
                <a:solidFill>
                  <a:srgbClr val="C13018"/>
                </a:solidFill>
                <a:latin typeface="Roboto"/>
                <a:cs typeface="Roboto"/>
              </a:rPr>
              <a:t>4. S</a:t>
            </a:r>
            <a:r>
              <a:rPr kumimoji="0" lang="en-US" sz="1400" b="1" i="0" u="none" strike="noStrike" kern="0" cap="all" spc="0" normalizeH="0" baseline="0" noProof="1">
                <a:ln>
                  <a:noFill/>
                </a:ln>
                <a:solidFill>
                  <a:srgbClr val="C13018"/>
                </a:solidFill>
                <a:effectLst/>
                <a:uLnTx/>
                <a:uFillTx/>
                <a:latin typeface="Roboto"/>
                <a:cs typeface="Roboto"/>
              </a:rPr>
              <a:t>ubmission Process </a:t>
            </a:r>
          </a:p>
        </p:txBody>
      </p:sp>
      <p:sp>
        <p:nvSpPr>
          <p:cNvPr id="132" name="TextBox 84">
            <a:extLst>
              <a:ext uri="{FF2B5EF4-FFF2-40B4-BE49-F238E27FC236}">
                <a16:creationId xmlns:a16="http://schemas.microsoft.com/office/drawing/2014/main" id="{58EA0AE2-23AC-4448-BFDF-9DA390D6DBE3}"/>
              </a:ext>
            </a:extLst>
          </p:cNvPr>
          <p:cNvSpPr txBox="1">
            <a:spLocks noChangeAspect="1"/>
          </p:cNvSpPr>
          <p:nvPr/>
        </p:nvSpPr>
        <p:spPr>
          <a:xfrm>
            <a:off x="523084" y="4253214"/>
            <a:ext cx="2079665" cy="30777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1">
                <a:ln>
                  <a:noFill/>
                </a:ln>
                <a:solidFill>
                  <a:srgbClr val="FFCC4C">
                    <a:lumMod val="75000"/>
                  </a:srgbClr>
                </a:solidFill>
                <a:effectLst/>
                <a:uLnTx/>
                <a:uFillTx/>
                <a:latin typeface="Roboto"/>
                <a:cs typeface="Roboto"/>
              </a:rPr>
              <a:t>5. Review process</a:t>
            </a:r>
          </a:p>
        </p:txBody>
      </p:sp>
    </p:spTree>
    <p:extLst>
      <p:ext uri="{BB962C8B-B14F-4D97-AF65-F5344CB8AC3E}">
        <p14:creationId xmlns:p14="http://schemas.microsoft.com/office/powerpoint/2010/main" val="116519731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nchor="ctr">
            <a:normAutofit/>
          </a:bodyPr>
          <a:lstStyle/>
          <a:p>
            <a:r>
              <a:rPr lang="de-DE" sz="2000" dirty="0">
                <a:solidFill>
                  <a:srgbClr val="FFFFFF"/>
                </a:solidFill>
              </a:rPr>
              <a:t>1. Who </a:t>
            </a:r>
            <a:r>
              <a:rPr lang="de-DE" sz="2000" dirty="0" err="1">
                <a:solidFill>
                  <a:srgbClr val="FFFFFF"/>
                </a:solidFill>
              </a:rPr>
              <a:t>should</a:t>
            </a:r>
            <a:r>
              <a:rPr lang="de-DE" sz="2000" dirty="0">
                <a:solidFill>
                  <a:srgbClr val="FFFFFF"/>
                </a:solidFill>
              </a:rPr>
              <a:t> </a:t>
            </a:r>
            <a:r>
              <a:rPr lang="de-DE" sz="2000" dirty="0" err="1">
                <a:solidFill>
                  <a:srgbClr val="FFFFFF"/>
                </a:solidFill>
              </a:rPr>
              <a:t>disclose</a:t>
            </a:r>
            <a:endParaRPr lang="de-DE" sz="2000" dirty="0">
              <a:solidFill>
                <a:srgbClr val="FFFFFF"/>
              </a:solidFill>
            </a:endParaRPr>
          </a:p>
        </p:txBody>
      </p:sp>
      <p:sp>
        <p:nvSpPr>
          <p:cNvPr id="3" name="Inhaltsplatzhalter 2"/>
          <p:cNvSpPr>
            <a:spLocks noGrp="1"/>
          </p:cNvSpPr>
          <p:nvPr>
            <p:ph sz="half" idx="2"/>
          </p:nvPr>
        </p:nvSpPr>
        <p:spPr>
          <a:ln>
            <a:solidFill>
              <a:srgbClr val="00B0F0"/>
            </a:solidFill>
          </a:ln>
        </p:spPr>
        <p:txBody>
          <a:bodyPr>
            <a:noAutofit/>
          </a:bodyPr>
          <a:lstStyle/>
          <a:p>
            <a:pPr marL="168244" indent="-168244">
              <a:defRPr/>
            </a:pPr>
            <a:r>
              <a:rPr lang="en-US" sz="1400" dirty="0"/>
              <a:t>At least the </a:t>
            </a:r>
            <a:r>
              <a:rPr lang="en-US" sz="1400" b="1" dirty="0"/>
              <a:t>leadership </a:t>
            </a:r>
            <a:r>
              <a:rPr lang="en-US" sz="1400" dirty="0"/>
              <a:t>of the executive, legislative and judiciary as well as the senior career civil service;</a:t>
            </a:r>
          </a:p>
          <a:p>
            <a:pPr marL="168244" indent="-168244">
              <a:defRPr/>
            </a:pPr>
            <a:r>
              <a:rPr lang="en-US" sz="1400" dirty="0"/>
              <a:t>Public servants in decision-making positions with large </a:t>
            </a:r>
            <a:r>
              <a:rPr lang="en-US" sz="1400" b="1" dirty="0"/>
              <a:t>discretionary powers</a:t>
            </a:r>
            <a:r>
              <a:rPr lang="en-US" sz="1400" dirty="0"/>
              <a:t>;</a:t>
            </a:r>
          </a:p>
          <a:p>
            <a:pPr marL="168244" indent="-168244">
              <a:defRPr/>
            </a:pPr>
            <a:r>
              <a:rPr lang="en-US" sz="1400" dirty="0">
                <a:sym typeface="Wingdings" pitchFamily="2" charset="2"/>
              </a:rPr>
              <a:t>A </a:t>
            </a:r>
            <a:r>
              <a:rPr lang="en-US" sz="1400" b="1" dirty="0">
                <a:sym typeface="Wingdings" pitchFamily="2" charset="2"/>
              </a:rPr>
              <a:t>two-tired system </a:t>
            </a:r>
            <a:r>
              <a:rPr lang="en-US" sz="1400" dirty="0">
                <a:sym typeface="Wingdings" pitchFamily="2" charset="2"/>
              </a:rPr>
              <a:t>for declarations made by public servants and members of government;</a:t>
            </a:r>
            <a:endParaRPr lang="en-US" sz="1400" dirty="0"/>
          </a:p>
          <a:p>
            <a:pPr marL="168244" indent="-168244">
              <a:defRPr/>
            </a:pPr>
            <a:r>
              <a:rPr lang="en-US" sz="1400" dirty="0"/>
              <a:t>Information about the assets of relevant public servants’ </a:t>
            </a:r>
            <a:r>
              <a:rPr lang="en-US" sz="1400" b="1" dirty="0"/>
              <a:t>spouses, children and other household members</a:t>
            </a:r>
            <a:r>
              <a:rPr lang="en-US" sz="1400" dirty="0"/>
              <a:t> (Martini 2013).</a:t>
            </a:r>
            <a:endParaRPr lang="de-DE" sz="1400" dirty="0"/>
          </a:p>
        </p:txBody>
      </p:sp>
      <p:sp>
        <p:nvSpPr>
          <p:cNvPr id="4" name="Textplatzhalter 3"/>
          <p:cNvSpPr>
            <a:spLocks noGrp="1"/>
          </p:cNvSpPr>
          <p:nvPr>
            <p:ph type="body" sz="quarter" idx="3"/>
          </p:nvPr>
        </p:nvSpPr>
        <p:spPr>
          <a:solidFill>
            <a:srgbClr val="00B0F0"/>
          </a:solidFill>
          <a:ln>
            <a:solidFill>
              <a:srgbClr val="00B0F0"/>
            </a:solidFill>
          </a:ln>
        </p:spPr>
        <p:txBody>
          <a:bodyPr anchor="ctr">
            <a:noAutofit/>
          </a:bodyPr>
          <a:lstStyle/>
          <a:p>
            <a:r>
              <a:rPr lang="de-DE" sz="2000" dirty="0">
                <a:solidFill>
                  <a:schemeClr val="bg1"/>
                </a:solidFill>
              </a:rPr>
              <a:t>2. Information </a:t>
            </a:r>
            <a:r>
              <a:rPr lang="de-DE" sz="2000" dirty="0" err="1">
                <a:solidFill>
                  <a:schemeClr val="bg1"/>
                </a:solidFill>
              </a:rPr>
              <a:t>to</a:t>
            </a:r>
            <a:r>
              <a:rPr lang="de-DE" sz="2000" dirty="0">
                <a:solidFill>
                  <a:schemeClr val="bg1"/>
                </a:solidFill>
              </a:rPr>
              <a:t> </a:t>
            </a:r>
            <a:r>
              <a:rPr lang="de-DE" sz="2000" dirty="0" err="1">
                <a:solidFill>
                  <a:schemeClr val="bg1"/>
                </a:solidFill>
              </a:rPr>
              <a:t>be</a:t>
            </a:r>
            <a:r>
              <a:rPr lang="de-DE" sz="2000" dirty="0">
                <a:solidFill>
                  <a:schemeClr val="bg1"/>
                </a:solidFill>
              </a:rPr>
              <a:t> </a:t>
            </a:r>
            <a:r>
              <a:rPr lang="de-DE" sz="2000" dirty="0" err="1">
                <a:solidFill>
                  <a:schemeClr val="bg1"/>
                </a:solidFill>
              </a:rPr>
              <a:t>disclosed</a:t>
            </a:r>
            <a:endParaRPr lang="de-DE" sz="2000" dirty="0">
              <a:solidFill>
                <a:schemeClr val="bg1"/>
              </a:solidFill>
            </a:endParaRPr>
          </a:p>
        </p:txBody>
      </p:sp>
      <p:sp>
        <p:nvSpPr>
          <p:cNvPr id="5" name="Inhaltsplatzhalter 4"/>
          <p:cNvSpPr>
            <a:spLocks noGrp="1"/>
          </p:cNvSpPr>
          <p:nvPr>
            <p:ph sz="quarter" idx="4"/>
          </p:nvPr>
        </p:nvSpPr>
        <p:spPr>
          <a:ln>
            <a:solidFill>
              <a:srgbClr val="00B0F0"/>
            </a:solidFill>
          </a:ln>
        </p:spPr>
        <p:txBody>
          <a:bodyPr>
            <a:noAutofit/>
          </a:bodyPr>
          <a:lstStyle/>
          <a:p>
            <a:pPr marL="0" indent="0" algn="just">
              <a:lnSpc>
                <a:spcPct val="100000"/>
              </a:lnSpc>
              <a:spcBef>
                <a:spcPts val="400"/>
              </a:spcBef>
              <a:buNone/>
              <a:defRPr/>
            </a:pPr>
            <a:r>
              <a:rPr lang="en-US" sz="1600" dirty="0"/>
              <a:t>Assets; Financial investments; Business assets; Bank accounts, interest-bearing instruments and cash; Vehicles; Liabilities; Sources of income; (Unpaid) private sector employment; (Unpaid) boards and directorships; Other public sector employment; Lotteries, gambling, …; Gifts; Participation in associations, not-for-profit organizations and trade unions; Post-tenure positions and employment (Martini 2013).</a:t>
            </a:r>
            <a:endParaRPr lang="de-DE" sz="1600" dirty="0"/>
          </a:p>
        </p:txBody>
      </p:sp>
      <p:sp>
        <p:nvSpPr>
          <p:cNvPr id="6" name="Foliennummernplatzhalter 5"/>
          <p:cNvSpPr>
            <a:spLocks noGrp="1"/>
          </p:cNvSpPr>
          <p:nvPr>
            <p:ph type="sldNum" sz="quarter" idx="12"/>
          </p:nvPr>
        </p:nvSpPr>
        <p:spPr/>
        <p:txBody>
          <a:bodyPr/>
          <a:lstStyle/>
          <a:p>
            <a:fld id="{961E0DA8-AC27-403E-90E8-404BCA9BAC80}" type="slidenum">
              <a:rPr lang="en-US" smtClean="0"/>
              <a:pPr/>
              <a:t>17</a:t>
            </a:fld>
            <a:endParaRPr lang="en-US"/>
          </a:p>
        </p:txBody>
      </p:sp>
      <p:sp>
        <p:nvSpPr>
          <p:cNvPr id="7" name="Fußzeilenplatzhalter 6"/>
          <p:cNvSpPr>
            <a:spLocks noGrp="1"/>
          </p:cNvSpPr>
          <p:nvPr>
            <p:ph type="ftr" sz="quarter" idx="13"/>
          </p:nvPr>
        </p:nvSpPr>
        <p:spPr/>
        <p:txBody>
          <a:bodyPr/>
          <a:lstStyle/>
          <a:p>
            <a:r>
              <a:rPr lang="en-US" b="1"/>
              <a:t>Module 9 – Managing conflict of interest</a:t>
            </a:r>
            <a:endParaRPr lang="en-US"/>
          </a:p>
        </p:txBody>
      </p:sp>
      <p:sp>
        <p:nvSpPr>
          <p:cNvPr id="8" name="Titel 7"/>
          <p:cNvSpPr>
            <a:spLocks noGrp="1"/>
          </p:cNvSpPr>
          <p:nvPr>
            <p:ph type="title"/>
          </p:nvPr>
        </p:nvSpPr>
        <p:spPr/>
        <p:txBody>
          <a:bodyPr>
            <a:normAutofit fontScale="90000"/>
          </a:bodyPr>
          <a:lstStyle/>
          <a:p>
            <a:r>
              <a:rPr lang="de-DE" b="1" dirty="0" err="1"/>
              <a:t>Scope</a:t>
            </a:r>
            <a:endParaRPr lang="de-DE" b="1" dirty="0"/>
          </a:p>
        </p:txBody>
      </p:sp>
      <p:grpSp>
        <p:nvGrpSpPr>
          <p:cNvPr id="54" name="Gruppierung 53"/>
          <p:cNvGrpSpPr>
            <a:grpSpLocks noChangeAspect="1"/>
          </p:cNvGrpSpPr>
          <p:nvPr/>
        </p:nvGrpSpPr>
        <p:grpSpPr>
          <a:xfrm>
            <a:off x="7664934" y="494354"/>
            <a:ext cx="755999" cy="755996"/>
            <a:chOff x="2809860" y="1393519"/>
            <a:chExt cx="3236936" cy="3236926"/>
          </a:xfrm>
        </p:grpSpPr>
        <p:sp>
          <p:nvSpPr>
            <p:cNvPr id="55"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063951"/>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56"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57"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F7931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58"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chemeClr val="bg1">
                <a:lumMod val="75000"/>
              </a:scheme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59"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60"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61"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62"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nvGrpSpPr>
            <p:cNvPr id="63" name="Group 28">
              <a:extLst>
                <a:ext uri="{FF2B5EF4-FFF2-40B4-BE49-F238E27FC236}">
                  <a16:creationId xmlns:a16="http://schemas.microsoft.com/office/drawing/2014/main" id="{8B7DDBC8-AC0B-40EA-A268-D83A8BB33793}"/>
                </a:ext>
              </a:extLst>
            </p:cNvPr>
            <p:cNvGrpSpPr/>
            <p:nvPr/>
          </p:nvGrpSpPr>
          <p:grpSpPr>
            <a:xfrm>
              <a:off x="2809860" y="1393519"/>
              <a:ext cx="3236935" cy="3236926"/>
              <a:chOff x="3811259" y="1304700"/>
              <a:chExt cx="4569198" cy="4569184"/>
            </a:xfrm>
          </p:grpSpPr>
          <p:sp>
            <p:nvSpPr>
              <p:cNvPr id="64" name="Freeform: Shape 29">
                <a:extLst>
                  <a:ext uri="{FF2B5EF4-FFF2-40B4-BE49-F238E27FC236}">
                    <a16:creationId xmlns:a16="http://schemas.microsoft.com/office/drawing/2014/main" id="{F38A5319-1680-40B8-BB75-B4F3DB6A3E01}"/>
                  </a:ext>
                </a:extLst>
              </p:cNvPr>
              <p:cNvSpPr/>
              <p:nvPr/>
            </p:nvSpPr>
            <p:spPr>
              <a:xfrm>
                <a:off x="6126697" y="1304700"/>
                <a:ext cx="1555756" cy="856267"/>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65" name="Freeform: Shape 30">
                <a:extLst>
                  <a:ext uri="{FF2B5EF4-FFF2-40B4-BE49-F238E27FC236}">
                    <a16:creationId xmlns:a16="http://schemas.microsoft.com/office/drawing/2014/main" id="{9F9E93FB-51B8-4FD3-A011-6673CC1AB497}"/>
                  </a:ext>
                </a:extLst>
              </p:cNvPr>
              <p:cNvSpPr/>
              <p:nvPr/>
            </p:nvSpPr>
            <p:spPr>
              <a:xfrm>
                <a:off x="4509410" y="1304709"/>
                <a:ext cx="1555728" cy="856333"/>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66" name="Freeform: Shape 31">
                <a:extLst>
                  <a:ext uri="{FF2B5EF4-FFF2-40B4-BE49-F238E27FC236}">
                    <a16:creationId xmlns:a16="http://schemas.microsoft.com/office/drawing/2014/main" id="{DDA07DFD-416A-42F6-9BA6-E74C0A8098B8}"/>
                  </a:ext>
                </a:extLst>
              </p:cNvPr>
              <p:cNvSpPr/>
              <p:nvPr/>
            </p:nvSpPr>
            <p:spPr>
              <a:xfrm>
                <a:off x="7523625" y="2002513"/>
                <a:ext cx="856808" cy="155562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67" name="Freeform: Shape 32">
                <a:extLst>
                  <a:ext uri="{FF2B5EF4-FFF2-40B4-BE49-F238E27FC236}">
                    <a16:creationId xmlns:a16="http://schemas.microsoft.com/office/drawing/2014/main" id="{6C565C11-6704-4985-AD19-EC21FF6076E8}"/>
                  </a:ext>
                </a:extLst>
              </p:cNvPr>
              <p:cNvSpPr/>
              <p:nvPr/>
            </p:nvSpPr>
            <p:spPr>
              <a:xfrm>
                <a:off x="7515239" y="3619695"/>
                <a:ext cx="865218" cy="1555649"/>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68" name="Freeform: Shape 33">
                <a:extLst>
                  <a:ext uri="{FF2B5EF4-FFF2-40B4-BE49-F238E27FC236}">
                    <a16:creationId xmlns:a16="http://schemas.microsoft.com/office/drawing/2014/main" id="{D82BBEAA-F028-4F6E-9048-055BC7FD5220}"/>
                  </a:ext>
                </a:extLst>
              </p:cNvPr>
              <p:cNvSpPr/>
              <p:nvPr/>
            </p:nvSpPr>
            <p:spPr>
              <a:xfrm>
                <a:off x="3811259" y="3614084"/>
                <a:ext cx="862803" cy="155562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69" name="Freeform: Shape 34">
                <a:extLst>
                  <a:ext uri="{FF2B5EF4-FFF2-40B4-BE49-F238E27FC236}">
                    <a16:creationId xmlns:a16="http://schemas.microsoft.com/office/drawing/2014/main" id="{31397BD8-BFD1-42E3-BA0B-CF238B786C23}"/>
                  </a:ext>
                </a:extLst>
              </p:cNvPr>
              <p:cNvSpPr/>
              <p:nvPr/>
            </p:nvSpPr>
            <p:spPr>
              <a:xfrm>
                <a:off x="4509409" y="5007817"/>
                <a:ext cx="1555754" cy="865776"/>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70" name="Freeform: Shape 35">
                <a:extLst>
                  <a:ext uri="{FF2B5EF4-FFF2-40B4-BE49-F238E27FC236}">
                    <a16:creationId xmlns:a16="http://schemas.microsoft.com/office/drawing/2014/main" id="{609769DD-9D04-4ACA-A153-B303E9FA6113}"/>
                  </a:ext>
                </a:extLst>
              </p:cNvPr>
              <p:cNvSpPr/>
              <p:nvPr/>
            </p:nvSpPr>
            <p:spPr>
              <a:xfrm>
                <a:off x="6121089" y="5010279"/>
                <a:ext cx="1555728" cy="863605"/>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71" name="Freeform: Shape 36">
                <a:extLst>
                  <a:ext uri="{FF2B5EF4-FFF2-40B4-BE49-F238E27FC236}">
                    <a16:creationId xmlns:a16="http://schemas.microsoft.com/office/drawing/2014/main" id="{52183C44-90F4-4B43-8466-515392E996CD}"/>
                  </a:ext>
                </a:extLst>
              </p:cNvPr>
              <p:cNvSpPr/>
              <p:nvPr/>
            </p:nvSpPr>
            <p:spPr>
              <a:xfrm>
                <a:off x="3811565" y="2002513"/>
                <a:ext cx="856805" cy="1555649"/>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grpSp>
      </p:grpSp>
    </p:spTree>
    <p:extLst>
      <p:ext uri="{BB962C8B-B14F-4D97-AF65-F5344CB8AC3E}">
        <p14:creationId xmlns:p14="http://schemas.microsoft.com/office/powerpoint/2010/main" val="8119476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nchor="ctr"/>
          <a:lstStyle/>
          <a:p>
            <a:r>
              <a:rPr lang="de-DE" dirty="0">
                <a:solidFill>
                  <a:srgbClr val="FFFFFF"/>
                </a:solidFill>
              </a:rPr>
              <a:t>3. </a:t>
            </a:r>
            <a:r>
              <a:rPr lang="de-DE" dirty="0" err="1">
                <a:solidFill>
                  <a:srgbClr val="FFFFFF"/>
                </a:solidFill>
              </a:rPr>
              <a:t>Responsible</a:t>
            </a:r>
            <a:r>
              <a:rPr lang="de-DE" dirty="0">
                <a:solidFill>
                  <a:srgbClr val="FFFFFF"/>
                </a:solidFill>
              </a:rPr>
              <a:t> </a:t>
            </a:r>
            <a:r>
              <a:rPr lang="de-DE" dirty="0" err="1">
                <a:solidFill>
                  <a:srgbClr val="FFFFFF"/>
                </a:solidFill>
              </a:rPr>
              <a:t>bodies</a:t>
            </a:r>
            <a:endParaRPr lang="de-DE" dirty="0">
              <a:solidFill>
                <a:srgbClr val="FFFFFF"/>
              </a:solidFill>
            </a:endParaRPr>
          </a:p>
        </p:txBody>
      </p:sp>
      <p:sp>
        <p:nvSpPr>
          <p:cNvPr id="3" name="Inhaltsplatzhalter 2"/>
          <p:cNvSpPr>
            <a:spLocks noGrp="1"/>
          </p:cNvSpPr>
          <p:nvPr>
            <p:ph sz="half" idx="2"/>
          </p:nvPr>
        </p:nvSpPr>
        <p:spPr>
          <a:ln>
            <a:solidFill>
              <a:srgbClr val="00B0F0"/>
            </a:solidFill>
          </a:ln>
        </p:spPr>
        <p:txBody>
          <a:bodyPr>
            <a:noAutofit/>
          </a:bodyPr>
          <a:lstStyle/>
          <a:p>
            <a:pPr marL="168244" indent="-168244">
              <a:spcBef>
                <a:spcPts val="400"/>
              </a:spcBef>
              <a:defRPr/>
            </a:pPr>
            <a:r>
              <a:rPr lang="en-US" sz="1400" dirty="0"/>
              <a:t>An </a:t>
            </a:r>
            <a:r>
              <a:rPr lang="en-US" sz="1400" b="1" dirty="0"/>
              <a:t>independent agency </a:t>
            </a:r>
            <a:r>
              <a:rPr lang="en-US" sz="1400" dirty="0"/>
              <a:t>should receive, review and/or enforce asset declaration rules, and give impartial advice on filing;</a:t>
            </a:r>
          </a:p>
          <a:p>
            <a:pPr marL="168244" indent="-168244">
              <a:spcBef>
                <a:spcPts val="400"/>
              </a:spcBef>
              <a:defRPr/>
            </a:pPr>
            <a:r>
              <a:rPr lang="en-US" sz="1400" dirty="0"/>
              <a:t>It should have </a:t>
            </a:r>
            <a:r>
              <a:rPr lang="de-DE" sz="1400" dirty="0" err="1"/>
              <a:t>the</a:t>
            </a:r>
            <a:r>
              <a:rPr lang="de-DE" sz="1400" dirty="0"/>
              <a:t> </a:t>
            </a:r>
            <a:r>
              <a:rPr lang="de-DE" sz="1400" b="1" dirty="0" err="1"/>
              <a:t>necessary</a:t>
            </a:r>
            <a:r>
              <a:rPr lang="de-DE" sz="1400" b="1" dirty="0"/>
              <a:t> </a:t>
            </a:r>
            <a:r>
              <a:rPr lang="de-DE" sz="1400" b="1" dirty="0" err="1"/>
              <a:t>skills</a:t>
            </a:r>
            <a:r>
              <a:rPr lang="de-DE" sz="1400" b="1" dirty="0"/>
              <a:t> </a:t>
            </a:r>
            <a:r>
              <a:rPr lang="de-DE" sz="1400" b="1" dirty="0" err="1"/>
              <a:t>and</a:t>
            </a:r>
            <a:r>
              <a:rPr lang="de-DE" sz="1400" b="1" dirty="0"/>
              <a:t> </a:t>
            </a:r>
            <a:r>
              <a:rPr lang="de-DE" sz="1400" b="1" dirty="0" err="1"/>
              <a:t>resources</a:t>
            </a:r>
            <a:r>
              <a:rPr lang="de-DE" sz="1400" b="1" dirty="0"/>
              <a:t> </a:t>
            </a:r>
            <a:r>
              <a:rPr lang="de-DE" sz="1400" dirty="0" err="1"/>
              <a:t>to</a:t>
            </a:r>
            <a:r>
              <a:rPr lang="de-DE" sz="1400" dirty="0"/>
              <a:t> </a:t>
            </a:r>
            <a:r>
              <a:rPr lang="de-DE" sz="1400" dirty="0" err="1"/>
              <a:t>review</a:t>
            </a:r>
            <a:r>
              <a:rPr lang="de-DE" sz="1400" dirty="0"/>
              <a:t> </a:t>
            </a:r>
            <a:r>
              <a:rPr lang="de-DE" sz="1400" dirty="0" err="1"/>
              <a:t>declarations</a:t>
            </a:r>
            <a:r>
              <a:rPr lang="de-DE" sz="1400" dirty="0"/>
              <a:t> </a:t>
            </a:r>
            <a:r>
              <a:rPr lang="de-DE" sz="1400" dirty="0" err="1"/>
              <a:t>to</a:t>
            </a:r>
            <a:r>
              <a:rPr lang="de-DE" sz="1400" dirty="0"/>
              <a:t> </a:t>
            </a:r>
            <a:r>
              <a:rPr lang="de-DE" sz="1400" dirty="0" err="1"/>
              <a:t>detect</a:t>
            </a:r>
            <a:r>
              <a:rPr lang="de-DE" sz="1400" dirty="0"/>
              <a:t> potential </a:t>
            </a:r>
            <a:r>
              <a:rPr lang="de-DE" sz="1400" dirty="0" err="1"/>
              <a:t>or</a:t>
            </a:r>
            <a:r>
              <a:rPr lang="de-DE" sz="1400" dirty="0"/>
              <a:t> </a:t>
            </a:r>
            <a:r>
              <a:rPr lang="de-DE" sz="1400" dirty="0" err="1"/>
              <a:t>actual</a:t>
            </a:r>
            <a:r>
              <a:rPr lang="de-DE" sz="1400" dirty="0"/>
              <a:t> </a:t>
            </a:r>
            <a:r>
              <a:rPr lang="de-DE" sz="1400" dirty="0" err="1"/>
              <a:t>conflicts</a:t>
            </a:r>
            <a:r>
              <a:rPr lang="de-DE" sz="1400" dirty="0"/>
              <a:t> </a:t>
            </a:r>
            <a:r>
              <a:rPr lang="de-DE" sz="1400" dirty="0" err="1"/>
              <a:t>of</a:t>
            </a:r>
            <a:r>
              <a:rPr lang="de-DE" sz="1400" dirty="0"/>
              <a:t> </a:t>
            </a:r>
            <a:r>
              <a:rPr lang="de-DE" sz="1400" dirty="0" err="1"/>
              <a:t>interest</a:t>
            </a:r>
            <a:r>
              <a:rPr lang="de-DE" sz="1400" dirty="0"/>
              <a:t>;</a:t>
            </a:r>
          </a:p>
          <a:p>
            <a:pPr marL="168244" indent="-168244">
              <a:spcBef>
                <a:spcPts val="400"/>
              </a:spcBef>
              <a:defRPr/>
            </a:pPr>
            <a:r>
              <a:rPr lang="en-US" sz="1400" dirty="0"/>
              <a:t>Need for </a:t>
            </a:r>
            <a:r>
              <a:rPr lang="en-US" sz="1400" b="1" dirty="0"/>
              <a:t>cooperation with other bodies </a:t>
            </a:r>
            <a:r>
              <a:rPr lang="en-US" sz="1400" dirty="0"/>
              <a:t>such as tax authorities, anti-corruption agencies or election bodies;</a:t>
            </a:r>
          </a:p>
          <a:p>
            <a:pPr marL="168244" indent="-168244">
              <a:spcBef>
                <a:spcPts val="400"/>
              </a:spcBef>
              <a:defRPr/>
            </a:pPr>
            <a:r>
              <a:rPr lang="en-US" sz="1400" dirty="0"/>
              <a:t>Agencies should enjoy </a:t>
            </a:r>
            <a:r>
              <a:rPr lang="en-US" sz="1400" b="1" dirty="0"/>
              <a:t>investigative powers and be able to request information</a:t>
            </a:r>
            <a:r>
              <a:rPr lang="en-US" sz="1400" dirty="0"/>
              <a:t> held by other agencies (Martini 2013).</a:t>
            </a:r>
          </a:p>
        </p:txBody>
      </p:sp>
      <p:sp>
        <p:nvSpPr>
          <p:cNvPr id="4" name="Textplatzhalter 3"/>
          <p:cNvSpPr>
            <a:spLocks noGrp="1"/>
          </p:cNvSpPr>
          <p:nvPr>
            <p:ph type="body" sz="quarter" idx="3"/>
          </p:nvPr>
        </p:nvSpPr>
        <p:spPr>
          <a:solidFill>
            <a:srgbClr val="00B0F0"/>
          </a:solidFill>
          <a:ln>
            <a:solidFill>
              <a:srgbClr val="00B0F0"/>
            </a:solidFill>
          </a:ln>
        </p:spPr>
        <p:txBody>
          <a:bodyPr anchor="ctr">
            <a:normAutofit/>
          </a:bodyPr>
          <a:lstStyle/>
          <a:p>
            <a:r>
              <a:rPr lang="de-DE" dirty="0">
                <a:solidFill>
                  <a:srgbClr val="FFFFFF"/>
                </a:solidFill>
              </a:rPr>
              <a:t>4. Submission </a:t>
            </a:r>
            <a:r>
              <a:rPr lang="de-DE" dirty="0" err="1">
                <a:solidFill>
                  <a:srgbClr val="FFFFFF"/>
                </a:solidFill>
              </a:rPr>
              <a:t>process</a:t>
            </a:r>
            <a:endParaRPr lang="de-DE" dirty="0">
              <a:solidFill>
                <a:srgbClr val="FFFFFF"/>
              </a:solidFill>
            </a:endParaRPr>
          </a:p>
        </p:txBody>
      </p:sp>
      <p:sp>
        <p:nvSpPr>
          <p:cNvPr id="5" name="Inhaltsplatzhalter 4"/>
          <p:cNvSpPr>
            <a:spLocks noGrp="1"/>
          </p:cNvSpPr>
          <p:nvPr>
            <p:ph sz="quarter" idx="4"/>
          </p:nvPr>
        </p:nvSpPr>
        <p:spPr>
          <a:ln>
            <a:solidFill>
              <a:srgbClr val="00B0F0"/>
            </a:solidFill>
          </a:ln>
        </p:spPr>
        <p:txBody>
          <a:bodyPr>
            <a:noAutofit/>
          </a:bodyPr>
          <a:lstStyle/>
          <a:p>
            <a:pPr marL="168244" indent="-168244">
              <a:defRPr/>
            </a:pPr>
            <a:r>
              <a:rPr lang="de-DE" sz="1400" dirty="0" err="1"/>
              <a:t>Ensuring</a:t>
            </a:r>
            <a:r>
              <a:rPr lang="de-DE" sz="1400" dirty="0"/>
              <a:t> </a:t>
            </a:r>
            <a:r>
              <a:rPr lang="de-DE" sz="1400" dirty="0" err="1"/>
              <a:t>that</a:t>
            </a:r>
            <a:r>
              <a:rPr lang="de-DE" sz="1400" dirty="0"/>
              <a:t> </a:t>
            </a:r>
            <a:r>
              <a:rPr lang="de-DE" sz="1400" dirty="0" err="1"/>
              <a:t>declarations</a:t>
            </a:r>
            <a:r>
              <a:rPr lang="de-DE" sz="1400" dirty="0"/>
              <a:t> </a:t>
            </a:r>
            <a:r>
              <a:rPr lang="de-DE" sz="1400" dirty="0" err="1"/>
              <a:t>are</a:t>
            </a:r>
            <a:r>
              <a:rPr lang="de-DE" sz="1400" dirty="0"/>
              <a:t> </a:t>
            </a:r>
            <a:r>
              <a:rPr lang="de-DE" sz="1400" dirty="0" err="1"/>
              <a:t>submitted</a:t>
            </a:r>
            <a:r>
              <a:rPr lang="de-DE" sz="1400" dirty="0"/>
              <a:t> </a:t>
            </a:r>
            <a:r>
              <a:rPr lang="de-DE" sz="1400" b="1" dirty="0"/>
              <a:t>on time </a:t>
            </a:r>
            <a:r>
              <a:rPr lang="de-DE" sz="1400" b="1" dirty="0" err="1"/>
              <a:t>and</a:t>
            </a:r>
            <a:r>
              <a:rPr lang="de-DE" sz="1400" b="1" dirty="0"/>
              <a:t> in </a:t>
            </a:r>
            <a:r>
              <a:rPr lang="de-DE" sz="1400" b="1" dirty="0" err="1"/>
              <a:t>adequate</a:t>
            </a:r>
            <a:r>
              <a:rPr lang="de-DE" sz="1400" b="1" dirty="0"/>
              <a:t> </a:t>
            </a:r>
            <a:r>
              <a:rPr lang="de-DE" sz="1400" b="1" dirty="0" err="1"/>
              <a:t>quality</a:t>
            </a:r>
            <a:r>
              <a:rPr lang="de-DE" sz="1400" dirty="0"/>
              <a:t>;</a:t>
            </a:r>
          </a:p>
          <a:p>
            <a:pPr marL="168244" indent="-168244">
              <a:defRPr/>
            </a:pPr>
            <a:r>
              <a:rPr lang="de-DE" sz="1400" b="1" dirty="0" err="1"/>
              <a:t>Frequency</a:t>
            </a:r>
            <a:r>
              <a:rPr lang="de-DE" sz="1400" b="1" dirty="0"/>
              <a:t>:</a:t>
            </a:r>
          </a:p>
          <a:p>
            <a:pPr marL="625444" lvl="1" indent="-168244">
              <a:defRPr/>
            </a:pPr>
            <a:r>
              <a:rPr lang="de-DE" sz="1200" b="1" dirty="0" err="1"/>
              <a:t>Regularly</a:t>
            </a:r>
            <a:r>
              <a:rPr lang="de-DE" sz="1200" dirty="0"/>
              <a:t>, e.g. </a:t>
            </a:r>
            <a:r>
              <a:rPr lang="de-DE" sz="1200" dirty="0" err="1"/>
              <a:t>annually</a:t>
            </a:r>
            <a:r>
              <a:rPr lang="de-DE" sz="1200" dirty="0"/>
              <a:t> </a:t>
            </a:r>
            <a:r>
              <a:rPr lang="de-DE" sz="1200" dirty="0" err="1"/>
              <a:t>or</a:t>
            </a:r>
            <a:r>
              <a:rPr lang="de-DE" sz="1200" dirty="0"/>
              <a:t> </a:t>
            </a:r>
            <a:r>
              <a:rPr lang="de-DE" sz="1200" dirty="0" err="1"/>
              <a:t>every</a:t>
            </a:r>
            <a:r>
              <a:rPr lang="de-DE" sz="1200" dirty="0"/>
              <a:t> </a:t>
            </a:r>
            <a:r>
              <a:rPr lang="de-DE" sz="1200" dirty="0" err="1"/>
              <a:t>two</a:t>
            </a:r>
            <a:r>
              <a:rPr lang="de-DE" sz="1200" dirty="0"/>
              <a:t> </a:t>
            </a:r>
            <a:r>
              <a:rPr lang="de-DE" sz="1200" dirty="0" err="1"/>
              <a:t>years</a:t>
            </a:r>
            <a:r>
              <a:rPr lang="de-DE" sz="1200" dirty="0"/>
              <a:t>; </a:t>
            </a:r>
          </a:p>
          <a:p>
            <a:pPr marL="625444" lvl="1" indent="-168244">
              <a:defRPr/>
            </a:pPr>
            <a:r>
              <a:rPr lang="de-DE" sz="1200" b="1" dirty="0"/>
              <a:t>“Event-</a:t>
            </a:r>
            <a:r>
              <a:rPr lang="de-DE" sz="1200" b="1" dirty="0" err="1"/>
              <a:t>driven</a:t>
            </a:r>
            <a:r>
              <a:rPr lang="de-DE" sz="1200" b="1" dirty="0"/>
              <a:t>”</a:t>
            </a:r>
            <a:r>
              <a:rPr lang="de-DE" sz="1200" dirty="0"/>
              <a:t>, i.e. after a </a:t>
            </a:r>
            <a:r>
              <a:rPr lang="de-DE" sz="1200" dirty="0" err="1"/>
              <a:t>significant</a:t>
            </a:r>
            <a:r>
              <a:rPr lang="de-DE" sz="1200" dirty="0"/>
              <a:t> </a:t>
            </a:r>
            <a:r>
              <a:rPr lang="de-DE" sz="1200" dirty="0" err="1"/>
              <a:t>change</a:t>
            </a:r>
            <a:r>
              <a:rPr lang="de-DE" sz="1200" dirty="0"/>
              <a:t>;</a:t>
            </a:r>
          </a:p>
          <a:p>
            <a:pPr marL="625444" lvl="1" indent="-168244">
              <a:defRPr/>
            </a:pPr>
            <a:r>
              <a:rPr lang="de-DE" sz="1200" b="1" dirty="0" err="1"/>
              <a:t>Twice</a:t>
            </a:r>
            <a:r>
              <a:rPr lang="de-DE" sz="1200" dirty="0"/>
              <a:t>, on </a:t>
            </a:r>
            <a:r>
              <a:rPr lang="de-DE" sz="1200" dirty="0" err="1"/>
              <a:t>entering</a:t>
            </a:r>
            <a:r>
              <a:rPr lang="de-DE" sz="1200" dirty="0"/>
              <a:t> </a:t>
            </a:r>
            <a:r>
              <a:rPr lang="de-DE" sz="1200" dirty="0" err="1"/>
              <a:t>office</a:t>
            </a:r>
            <a:r>
              <a:rPr lang="de-DE" sz="1200" dirty="0"/>
              <a:t> </a:t>
            </a:r>
            <a:r>
              <a:rPr lang="de-DE" sz="1200" dirty="0" err="1"/>
              <a:t>and</a:t>
            </a:r>
            <a:r>
              <a:rPr lang="de-DE" sz="1200" dirty="0"/>
              <a:t> on </a:t>
            </a:r>
            <a:r>
              <a:rPr lang="de-DE" sz="1200" dirty="0" err="1"/>
              <a:t>leaving</a:t>
            </a:r>
            <a:r>
              <a:rPr lang="de-DE" sz="1200" dirty="0"/>
              <a:t>. </a:t>
            </a:r>
          </a:p>
          <a:p>
            <a:pPr marL="168244" indent="-168244">
              <a:defRPr/>
            </a:pPr>
            <a:r>
              <a:rPr lang="de-DE" sz="1400" dirty="0" err="1"/>
              <a:t>Frequency</a:t>
            </a:r>
            <a:r>
              <a:rPr lang="de-DE" sz="1400" dirty="0"/>
              <a:t> </a:t>
            </a:r>
            <a:r>
              <a:rPr lang="de-DE" sz="1400" dirty="0" err="1"/>
              <a:t>and</a:t>
            </a:r>
            <a:r>
              <a:rPr lang="de-DE" sz="1400" dirty="0"/>
              <a:t> </a:t>
            </a:r>
            <a:r>
              <a:rPr lang="de-DE" sz="1400" dirty="0" err="1"/>
              <a:t>coverage</a:t>
            </a:r>
            <a:r>
              <a:rPr lang="de-DE" sz="1400" dirty="0"/>
              <a:t> </a:t>
            </a:r>
            <a:r>
              <a:rPr lang="de-DE" sz="1400" dirty="0" err="1"/>
              <a:t>should</a:t>
            </a:r>
            <a:r>
              <a:rPr lang="de-DE" sz="1400" dirty="0"/>
              <a:t> </a:t>
            </a:r>
            <a:r>
              <a:rPr lang="de-DE" sz="1400" dirty="0" err="1"/>
              <a:t>be</a:t>
            </a:r>
            <a:r>
              <a:rPr lang="de-DE" sz="1400" dirty="0"/>
              <a:t> </a:t>
            </a:r>
            <a:r>
              <a:rPr lang="de-DE" sz="1400" b="1" dirty="0" err="1"/>
              <a:t>proportionate</a:t>
            </a:r>
            <a:r>
              <a:rPr lang="de-DE" sz="1400" b="1" dirty="0"/>
              <a:t> </a:t>
            </a:r>
            <a:r>
              <a:rPr lang="de-DE" sz="1400" b="1" dirty="0" err="1"/>
              <a:t>to</a:t>
            </a:r>
            <a:r>
              <a:rPr lang="de-DE" sz="1400" b="1" dirty="0"/>
              <a:t> </a:t>
            </a:r>
            <a:r>
              <a:rPr lang="de-DE" sz="1400" b="1" dirty="0" err="1"/>
              <a:t>the</a:t>
            </a:r>
            <a:r>
              <a:rPr lang="de-DE" sz="1400" b="1" dirty="0"/>
              <a:t> </a:t>
            </a:r>
            <a:r>
              <a:rPr lang="de-DE" sz="1400" b="1" dirty="0" err="1"/>
              <a:t>oversight</a:t>
            </a:r>
            <a:r>
              <a:rPr lang="de-DE" sz="1400" b="1" dirty="0"/>
              <a:t> </a:t>
            </a:r>
            <a:r>
              <a:rPr lang="de-DE" sz="1400" b="1" dirty="0" err="1"/>
              <a:t>system’s</a:t>
            </a:r>
            <a:r>
              <a:rPr lang="de-DE" sz="1400" b="1" dirty="0"/>
              <a:t> </a:t>
            </a:r>
            <a:r>
              <a:rPr lang="de-DE" sz="1400" b="1" dirty="0" err="1"/>
              <a:t>capacity</a:t>
            </a:r>
            <a:r>
              <a:rPr lang="de-DE" sz="1400" dirty="0"/>
              <a:t> </a:t>
            </a:r>
            <a:r>
              <a:rPr lang="de-DE" sz="1400" dirty="0" err="1"/>
              <a:t>to</a:t>
            </a:r>
            <a:r>
              <a:rPr lang="de-DE" sz="1400" dirty="0"/>
              <a:t> </a:t>
            </a:r>
            <a:r>
              <a:rPr lang="de-DE" sz="1400" dirty="0" err="1"/>
              <a:t>process</a:t>
            </a:r>
            <a:r>
              <a:rPr lang="de-DE" sz="1400" dirty="0"/>
              <a:t> </a:t>
            </a:r>
            <a:r>
              <a:rPr lang="de-DE" sz="1400" dirty="0" err="1"/>
              <a:t>and</a:t>
            </a:r>
            <a:r>
              <a:rPr lang="de-DE" sz="1400" dirty="0"/>
              <a:t> manage </a:t>
            </a:r>
            <a:r>
              <a:rPr lang="de-DE" sz="1400" dirty="0" err="1"/>
              <a:t>info</a:t>
            </a:r>
            <a:r>
              <a:rPr lang="de-DE" sz="1400" dirty="0"/>
              <a:t> (Martini 2013).</a:t>
            </a:r>
            <a:endParaRPr lang="de-DE" sz="2000" dirty="0"/>
          </a:p>
          <a:p>
            <a:pPr marL="168244" indent="-168244">
              <a:defRPr/>
            </a:pPr>
            <a:endParaRPr lang="de-DE" sz="2000" dirty="0"/>
          </a:p>
          <a:p>
            <a:pPr marL="168244" indent="-168244">
              <a:defRPr/>
            </a:pPr>
            <a:endParaRPr lang="de-DE" sz="2000" dirty="0"/>
          </a:p>
        </p:txBody>
      </p:sp>
      <p:sp>
        <p:nvSpPr>
          <p:cNvPr id="6" name="Foliennummernplatzhalter 5"/>
          <p:cNvSpPr>
            <a:spLocks noGrp="1"/>
          </p:cNvSpPr>
          <p:nvPr>
            <p:ph type="sldNum" sz="quarter" idx="12"/>
          </p:nvPr>
        </p:nvSpPr>
        <p:spPr/>
        <p:txBody>
          <a:bodyPr/>
          <a:lstStyle/>
          <a:p>
            <a:fld id="{961E0DA8-AC27-403E-90E8-404BCA9BAC80}" type="slidenum">
              <a:rPr lang="en-US" smtClean="0"/>
              <a:pPr/>
              <a:t>18</a:t>
            </a:fld>
            <a:endParaRPr lang="en-US"/>
          </a:p>
        </p:txBody>
      </p:sp>
      <p:sp>
        <p:nvSpPr>
          <p:cNvPr id="7" name="Fußzeilenplatzhalter 6"/>
          <p:cNvSpPr>
            <a:spLocks noGrp="1"/>
          </p:cNvSpPr>
          <p:nvPr>
            <p:ph type="ftr" sz="quarter" idx="13"/>
          </p:nvPr>
        </p:nvSpPr>
        <p:spPr/>
        <p:txBody>
          <a:bodyPr/>
          <a:lstStyle/>
          <a:p>
            <a:r>
              <a:rPr lang="en-US" b="1"/>
              <a:t>Module 9 – Managing conflict of interest</a:t>
            </a:r>
            <a:endParaRPr lang="en-US"/>
          </a:p>
        </p:txBody>
      </p:sp>
      <p:sp>
        <p:nvSpPr>
          <p:cNvPr id="8" name="Titel 7"/>
          <p:cNvSpPr>
            <a:spLocks noGrp="1"/>
          </p:cNvSpPr>
          <p:nvPr>
            <p:ph type="title"/>
          </p:nvPr>
        </p:nvSpPr>
        <p:spPr/>
        <p:txBody>
          <a:bodyPr>
            <a:normAutofit/>
          </a:bodyPr>
          <a:lstStyle/>
          <a:p>
            <a:r>
              <a:rPr lang="de-DE" sz="4000" b="1" dirty="0"/>
              <a:t>Implementation (1)</a:t>
            </a:r>
          </a:p>
        </p:txBody>
      </p:sp>
      <p:grpSp>
        <p:nvGrpSpPr>
          <p:cNvPr id="9" name="Gruppierung 8"/>
          <p:cNvGrpSpPr>
            <a:grpSpLocks noChangeAspect="1"/>
          </p:cNvGrpSpPr>
          <p:nvPr/>
        </p:nvGrpSpPr>
        <p:grpSpPr>
          <a:xfrm>
            <a:off x="7664934" y="494354"/>
            <a:ext cx="755999" cy="755996"/>
            <a:chOff x="2809860" y="1393519"/>
            <a:chExt cx="3236936" cy="3236926"/>
          </a:xfrm>
        </p:grpSpPr>
        <p:sp>
          <p:nvSpPr>
            <p:cNvPr id="10"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2"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rgbClr val="4CC1E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4"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5"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6"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C13018"/>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7"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nvGrpSpPr>
            <p:cNvPr id="18" name="Group 28">
              <a:extLst>
                <a:ext uri="{FF2B5EF4-FFF2-40B4-BE49-F238E27FC236}">
                  <a16:creationId xmlns:a16="http://schemas.microsoft.com/office/drawing/2014/main" id="{8B7DDBC8-AC0B-40EA-A268-D83A8BB33793}"/>
                </a:ext>
              </a:extLst>
            </p:cNvPr>
            <p:cNvGrpSpPr/>
            <p:nvPr/>
          </p:nvGrpSpPr>
          <p:grpSpPr>
            <a:xfrm>
              <a:off x="2809860" y="1393519"/>
              <a:ext cx="3236935" cy="3236926"/>
              <a:chOff x="3811259" y="1304700"/>
              <a:chExt cx="4569198" cy="4569184"/>
            </a:xfrm>
          </p:grpSpPr>
          <p:sp>
            <p:nvSpPr>
              <p:cNvPr id="19" name="Freeform: Shape 29">
                <a:extLst>
                  <a:ext uri="{FF2B5EF4-FFF2-40B4-BE49-F238E27FC236}">
                    <a16:creationId xmlns:a16="http://schemas.microsoft.com/office/drawing/2014/main" id="{F38A5319-1680-40B8-BB75-B4F3DB6A3E01}"/>
                  </a:ext>
                </a:extLst>
              </p:cNvPr>
              <p:cNvSpPr/>
              <p:nvPr/>
            </p:nvSpPr>
            <p:spPr>
              <a:xfrm>
                <a:off x="6126697" y="1304700"/>
                <a:ext cx="1555756" cy="856267"/>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0" name="Freeform: Shape 30">
                <a:extLst>
                  <a:ext uri="{FF2B5EF4-FFF2-40B4-BE49-F238E27FC236}">
                    <a16:creationId xmlns:a16="http://schemas.microsoft.com/office/drawing/2014/main" id="{9F9E93FB-51B8-4FD3-A011-6673CC1AB497}"/>
                  </a:ext>
                </a:extLst>
              </p:cNvPr>
              <p:cNvSpPr/>
              <p:nvPr/>
            </p:nvSpPr>
            <p:spPr>
              <a:xfrm>
                <a:off x="4509410" y="1304709"/>
                <a:ext cx="1555728" cy="856333"/>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1" name="Freeform: Shape 31">
                <a:extLst>
                  <a:ext uri="{FF2B5EF4-FFF2-40B4-BE49-F238E27FC236}">
                    <a16:creationId xmlns:a16="http://schemas.microsoft.com/office/drawing/2014/main" id="{DDA07DFD-416A-42F6-9BA6-E74C0A8098B8}"/>
                  </a:ext>
                </a:extLst>
              </p:cNvPr>
              <p:cNvSpPr/>
              <p:nvPr/>
            </p:nvSpPr>
            <p:spPr>
              <a:xfrm>
                <a:off x="7523625" y="2002513"/>
                <a:ext cx="856808" cy="155562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2" name="Freeform: Shape 32">
                <a:extLst>
                  <a:ext uri="{FF2B5EF4-FFF2-40B4-BE49-F238E27FC236}">
                    <a16:creationId xmlns:a16="http://schemas.microsoft.com/office/drawing/2014/main" id="{6C565C11-6704-4985-AD19-EC21FF6076E8}"/>
                  </a:ext>
                </a:extLst>
              </p:cNvPr>
              <p:cNvSpPr/>
              <p:nvPr/>
            </p:nvSpPr>
            <p:spPr>
              <a:xfrm>
                <a:off x="7515239" y="3619695"/>
                <a:ext cx="865218" cy="1555649"/>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3" name="Freeform: Shape 33">
                <a:extLst>
                  <a:ext uri="{FF2B5EF4-FFF2-40B4-BE49-F238E27FC236}">
                    <a16:creationId xmlns:a16="http://schemas.microsoft.com/office/drawing/2014/main" id="{D82BBEAA-F028-4F6E-9048-055BC7FD5220}"/>
                  </a:ext>
                </a:extLst>
              </p:cNvPr>
              <p:cNvSpPr/>
              <p:nvPr/>
            </p:nvSpPr>
            <p:spPr>
              <a:xfrm>
                <a:off x="3811259" y="3614084"/>
                <a:ext cx="862803" cy="155562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4" name="Freeform: Shape 34">
                <a:extLst>
                  <a:ext uri="{FF2B5EF4-FFF2-40B4-BE49-F238E27FC236}">
                    <a16:creationId xmlns:a16="http://schemas.microsoft.com/office/drawing/2014/main" id="{31397BD8-BFD1-42E3-BA0B-CF238B786C23}"/>
                  </a:ext>
                </a:extLst>
              </p:cNvPr>
              <p:cNvSpPr/>
              <p:nvPr/>
            </p:nvSpPr>
            <p:spPr>
              <a:xfrm>
                <a:off x="4509409" y="5007817"/>
                <a:ext cx="1555754" cy="865776"/>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5" name="Freeform: Shape 35">
                <a:extLst>
                  <a:ext uri="{FF2B5EF4-FFF2-40B4-BE49-F238E27FC236}">
                    <a16:creationId xmlns:a16="http://schemas.microsoft.com/office/drawing/2014/main" id="{609769DD-9D04-4ACA-A153-B303E9FA6113}"/>
                  </a:ext>
                </a:extLst>
              </p:cNvPr>
              <p:cNvSpPr/>
              <p:nvPr/>
            </p:nvSpPr>
            <p:spPr>
              <a:xfrm>
                <a:off x="6121089" y="5010279"/>
                <a:ext cx="1555728" cy="863605"/>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6" name="Freeform: Shape 36">
                <a:extLst>
                  <a:ext uri="{FF2B5EF4-FFF2-40B4-BE49-F238E27FC236}">
                    <a16:creationId xmlns:a16="http://schemas.microsoft.com/office/drawing/2014/main" id="{52183C44-90F4-4B43-8466-515392E996CD}"/>
                  </a:ext>
                </a:extLst>
              </p:cNvPr>
              <p:cNvSpPr/>
              <p:nvPr/>
            </p:nvSpPr>
            <p:spPr>
              <a:xfrm>
                <a:off x="3811565" y="2002513"/>
                <a:ext cx="856805" cy="1555649"/>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grpSp>
      </p:grpSp>
    </p:spTree>
    <p:extLst>
      <p:ext uri="{BB962C8B-B14F-4D97-AF65-F5344CB8AC3E}">
        <p14:creationId xmlns:p14="http://schemas.microsoft.com/office/powerpoint/2010/main" val="18625061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nchor="ctr"/>
          <a:lstStyle/>
          <a:p>
            <a:r>
              <a:rPr lang="de-DE" dirty="0">
                <a:solidFill>
                  <a:srgbClr val="FFFFFF"/>
                </a:solidFill>
              </a:rPr>
              <a:t>5. Review </a:t>
            </a:r>
            <a:r>
              <a:rPr lang="de-DE" dirty="0" err="1">
                <a:solidFill>
                  <a:srgbClr val="FFFFFF"/>
                </a:solidFill>
              </a:rPr>
              <a:t>process</a:t>
            </a:r>
            <a:endParaRPr lang="de-DE" dirty="0">
              <a:solidFill>
                <a:srgbClr val="FFFFFF"/>
              </a:solidFill>
            </a:endParaRPr>
          </a:p>
        </p:txBody>
      </p:sp>
      <p:sp>
        <p:nvSpPr>
          <p:cNvPr id="3" name="Inhaltsplatzhalter 2"/>
          <p:cNvSpPr>
            <a:spLocks noGrp="1"/>
          </p:cNvSpPr>
          <p:nvPr>
            <p:ph sz="half" idx="2"/>
          </p:nvPr>
        </p:nvSpPr>
        <p:spPr>
          <a:ln>
            <a:solidFill>
              <a:srgbClr val="00B0F0"/>
            </a:solidFill>
          </a:ln>
        </p:spPr>
        <p:txBody>
          <a:bodyPr>
            <a:noAutofit/>
          </a:bodyPr>
          <a:lstStyle/>
          <a:p>
            <a:pPr>
              <a:lnSpc>
                <a:spcPct val="100000"/>
              </a:lnSpc>
              <a:spcBef>
                <a:spcPts val="400"/>
              </a:spcBef>
            </a:pPr>
            <a:r>
              <a:rPr lang="de-DE" sz="1400" dirty="0">
                <a:solidFill>
                  <a:srgbClr val="000000"/>
                </a:solidFill>
              </a:rPr>
              <a:t>Auditing </a:t>
            </a:r>
            <a:r>
              <a:rPr lang="de-DE" sz="1400" dirty="0" err="1">
                <a:solidFill>
                  <a:srgbClr val="000000"/>
                </a:solidFill>
              </a:rPr>
              <a:t>by</a:t>
            </a:r>
            <a:r>
              <a:rPr lang="de-DE" sz="1400" dirty="0">
                <a:solidFill>
                  <a:srgbClr val="000000"/>
                </a:solidFill>
              </a:rPr>
              <a:t> an </a:t>
            </a:r>
            <a:r>
              <a:rPr lang="de-DE" sz="1400" b="1" dirty="0" err="1">
                <a:solidFill>
                  <a:srgbClr val="000000"/>
                </a:solidFill>
              </a:rPr>
              <a:t>independent</a:t>
            </a:r>
            <a:r>
              <a:rPr lang="de-DE" sz="1400" b="1" dirty="0">
                <a:solidFill>
                  <a:srgbClr val="000000"/>
                </a:solidFill>
              </a:rPr>
              <a:t> </a:t>
            </a:r>
            <a:r>
              <a:rPr lang="de-DE" sz="1400" b="1" dirty="0" err="1">
                <a:solidFill>
                  <a:srgbClr val="000000"/>
                </a:solidFill>
              </a:rPr>
              <a:t>third</a:t>
            </a:r>
            <a:r>
              <a:rPr lang="de-DE" sz="1400" b="1" dirty="0">
                <a:solidFill>
                  <a:srgbClr val="000000"/>
                </a:solidFill>
              </a:rPr>
              <a:t> </a:t>
            </a:r>
            <a:r>
              <a:rPr lang="de-DE" sz="1400" b="1" dirty="0" err="1">
                <a:solidFill>
                  <a:srgbClr val="000000"/>
                </a:solidFill>
              </a:rPr>
              <a:t>party</a:t>
            </a:r>
            <a:r>
              <a:rPr lang="de-DE" sz="1400" dirty="0">
                <a:solidFill>
                  <a:srgbClr val="000000"/>
                </a:solidFill>
              </a:rPr>
              <a:t> (</a:t>
            </a:r>
            <a:r>
              <a:rPr lang="de-DE" sz="1400" dirty="0" err="1">
                <a:solidFill>
                  <a:srgbClr val="000000"/>
                </a:solidFill>
              </a:rPr>
              <a:t>e</a:t>
            </a:r>
            <a:r>
              <a:rPr lang="de-DE" sz="1400" dirty="0">
                <a:solidFill>
                  <a:srgbClr val="000000"/>
                </a:solidFill>
              </a:rPr>
              <a:t> g. an outside, non-</a:t>
            </a:r>
            <a:r>
              <a:rPr lang="de-DE" sz="1400" dirty="0" err="1">
                <a:solidFill>
                  <a:srgbClr val="000000"/>
                </a:solidFill>
              </a:rPr>
              <a:t>governmental</a:t>
            </a:r>
            <a:r>
              <a:rPr lang="de-DE" sz="1400" dirty="0">
                <a:solidFill>
                  <a:srgbClr val="000000"/>
                </a:solidFill>
              </a:rPr>
              <a:t> </a:t>
            </a:r>
            <a:r>
              <a:rPr lang="de-DE" sz="1400" dirty="0" err="1">
                <a:solidFill>
                  <a:srgbClr val="000000"/>
                </a:solidFill>
              </a:rPr>
              <a:t>auditor</a:t>
            </a:r>
            <a:r>
              <a:rPr lang="de-DE" sz="1400" dirty="0">
                <a:solidFill>
                  <a:srgbClr val="000000"/>
                </a:solidFill>
              </a:rPr>
              <a:t> (</a:t>
            </a:r>
            <a:r>
              <a:rPr lang="de-DE" sz="1400" dirty="0" err="1">
                <a:solidFill>
                  <a:srgbClr val="000000"/>
                </a:solidFill>
              </a:rPr>
              <a:t>whether</a:t>
            </a:r>
            <a:r>
              <a:rPr lang="de-DE" sz="1400" dirty="0">
                <a:solidFill>
                  <a:srgbClr val="000000"/>
                </a:solidFill>
              </a:rPr>
              <a:t> a private </a:t>
            </a:r>
            <a:r>
              <a:rPr lang="de-DE" sz="1400" dirty="0" err="1">
                <a:solidFill>
                  <a:srgbClr val="000000"/>
                </a:solidFill>
              </a:rPr>
              <a:t>auditing</a:t>
            </a:r>
            <a:r>
              <a:rPr lang="de-DE" sz="1400" dirty="0">
                <a:solidFill>
                  <a:srgbClr val="000000"/>
                </a:solidFill>
              </a:rPr>
              <a:t> firm </a:t>
            </a:r>
            <a:r>
              <a:rPr lang="de-DE" sz="1400" dirty="0" err="1">
                <a:solidFill>
                  <a:srgbClr val="000000"/>
                </a:solidFill>
              </a:rPr>
              <a:t>or</a:t>
            </a:r>
            <a:r>
              <a:rPr lang="de-DE" sz="1400" dirty="0">
                <a:solidFill>
                  <a:srgbClr val="000000"/>
                </a:solidFill>
              </a:rPr>
              <a:t> </a:t>
            </a:r>
            <a:r>
              <a:rPr lang="de-DE" sz="1400" dirty="0" err="1">
                <a:solidFill>
                  <a:srgbClr val="000000"/>
                </a:solidFill>
              </a:rPr>
              <a:t>other</a:t>
            </a:r>
            <a:r>
              <a:rPr lang="de-DE" sz="1400" dirty="0">
                <a:solidFill>
                  <a:srgbClr val="000000"/>
                </a:solidFill>
              </a:rPr>
              <a:t>);</a:t>
            </a:r>
          </a:p>
          <a:p>
            <a:pPr>
              <a:lnSpc>
                <a:spcPct val="100000"/>
              </a:lnSpc>
              <a:spcBef>
                <a:spcPts val="400"/>
              </a:spcBef>
            </a:pPr>
            <a:r>
              <a:rPr lang="de-DE" sz="1400" dirty="0" err="1">
                <a:solidFill>
                  <a:srgbClr val="000000"/>
                </a:solidFill>
              </a:rPr>
              <a:t>Combination</a:t>
            </a:r>
            <a:r>
              <a:rPr lang="de-DE" sz="1400" dirty="0">
                <a:solidFill>
                  <a:srgbClr val="000000"/>
                </a:solidFill>
              </a:rPr>
              <a:t> </a:t>
            </a:r>
            <a:r>
              <a:rPr lang="de-DE" sz="1400" dirty="0" err="1">
                <a:solidFill>
                  <a:srgbClr val="000000"/>
                </a:solidFill>
              </a:rPr>
              <a:t>of</a:t>
            </a:r>
            <a:r>
              <a:rPr lang="de-DE" sz="1400" dirty="0">
                <a:solidFill>
                  <a:srgbClr val="000000"/>
                </a:solidFill>
              </a:rPr>
              <a:t> </a:t>
            </a:r>
            <a:r>
              <a:rPr lang="de-DE" sz="1400" b="1" dirty="0" err="1">
                <a:solidFill>
                  <a:srgbClr val="000000"/>
                </a:solidFill>
              </a:rPr>
              <a:t>risk-based</a:t>
            </a:r>
            <a:r>
              <a:rPr lang="de-DE" sz="1400" b="1" dirty="0">
                <a:solidFill>
                  <a:srgbClr val="000000"/>
                </a:solidFill>
              </a:rPr>
              <a:t> </a:t>
            </a:r>
            <a:r>
              <a:rPr lang="de-DE" sz="1400" b="1" dirty="0" err="1">
                <a:solidFill>
                  <a:srgbClr val="000000"/>
                </a:solidFill>
              </a:rPr>
              <a:t>prioritization</a:t>
            </a:r>
            <a:r>
              <a:rPr lang="de-DE" sz="1400" b="1" dirty="0">
                <a:solidFill>
                  <a:srgbClr val="000000"/>
                </a:solidFill>
              </a:rPr>
              <a:t> </a:t>
            </a:r>
            <a:r>
              <a:rPr lang="de-DE" sz="1400" dirty="0" err="1">
                <a:solidFill>
                  <a:srgbClr val="000000"/>
                </a:solidFill>
              </a:rPr>
              <a:t>and</a:t>
            </a:r>
            <a:r>
              <a:rPr lang="de-DE" sz="1400" dirty="0">
                <a:solidFill>
                  <a:srgbClr val="000000"/>
                </a:solidFill>
              </a:rPr>
              <a:t> </a:t>
            </a:r>
            <a:r>
              <a:rPr lang="de-DE" sz="1400" b="1" dirty="0" err="1">
                <a:solidFill>
                  <a:srgbClr val="000000"/>
                </a:solidFill>
              </a:rPr>
              <a:t>random</a:t>
            </a:r>
            <a:r>
              <a:rPr lang="de-DE" sz="1400" b="1" dirty="0">
                <a:solidFill>
                  <a:srgbClr val="000000"/>
                </a:solidFill>
              </a:rPr>
              <a:t> </a:t>
            </a:r>
            <a:r>
              <a:rPr lang="de-DE" sz="1400" b="1" dirty="0" err="1">
                <a:solidFill>
                  <a:srgbClr val="000000"/>
                </a:solidFill>
              </a:rPr>
              <a:t>sampling</a:t>
            </a:r>
            <a:r>
              <a:rPr lang="de-DE" sz="1400" b="1" dirty="0">
                <a:solidFill>
                  <a:srgbClr val="000000"/>
                </a:solidFill>
              </a:rPr>
              <a:t> </a:t>
            </a:r>
            <a:r>
              <a:rPr lang="de-DE" sz="1400" dirty="0" err="1">
                <a:solidFill>
                  <a:srgbClr val="000000"/>
                </a:solidFill>
              </a:rPr>
              <a:t>to</a:t>
            </a:r>
            <a:r>
              <a:rPr lang="de-DE" sz="1400" dirty="0">
                <a:solidFill>
                  <a:srgbClr val="000000"/>
                </a:solidFill>
              </a:rPr>
              <a:t> </a:t>
            </a:r>
            <a:r>
              <a:rPr lang="de-DE" sz="1400" dirty="0" err="1">
                <a:solidFill>
                  <a:srgbClr val="000000"/>
                </a:solidFill>
              </a:rPr>
              <a:t>select</a:t>
            </a:r>
            <a:r>
              <a:rPr lang="de-DE" sz="1400" dirty="0">
                <a:solidFill>
                  <a:srgbClr val="000000"/>
                </a:solidFill>
              </a:rPr>
              <a:t> </a:t>
            </a:r>
            <a:r>
              <a:rPr lang="de-DE" sz="1400" dirty="0" err="1">
                <a:solidFill>
                  <a:srgbClr val="000000"/>
                </a:solidFill>
              </a:rPr>
              <a:t>disclosures</a:t>
            </a:r>
            <a:r>
              <a:rPr lang="de-DE" sz="1400" dirty="0">
                <a:solidFill>
                  <a:srgbClr val="000000"/>
                </a:solidFill>
              </a:rPr>
              <a:t> </a:t>
            </a:r>
            <a:r>
              <a:rPr lang="de-DE" sz="1400" dirty="0" err="1">
                <a:solidFill>
                  <a:srgbClr val="000000"/>
                </a:solidFill>
              </a:rPr>
              <a:t>for</a:t>
            </a:r>
            <a:r>
              <a:rPr lang="de-DE" sz="1400" dirty="0">
                <a:solidFill>
                  <a:srgbClr val="000000"/>
                </a:solidFill>
              </a:rPr>
              <a:t> </a:t>
            </a:r>
            <a:r>
              <a:rPr lang="de-DE" sz="1400" dirty="0" err="1">
                <a:solidFill>
                  <a:srgbClr val="000000"/>
                </a:solidFill>
              </a:rPr>
              <a:t>audits</a:t>
            </a:r>
            <a:r>
              <a:rPr lang="de-DE" sz="1400" dirty="0">
                <a:solidFill>
                  <a:srgbClr val="000000"/>
                </a:solidFill>
              </a:rPr>
              <a:t>. </a:t>
            </a:r>
            <a:r>
              <a:rPr lang="de-DE" sz="1400" dirty="0" err="1">
                <a:solidFill>
                  <a:srgbClr val="000000"/>
                </a:solidFill>
              </a:rPr>
              <a:t>Types</a:t>
            </a:r>
            <a:r>
              <a:rPr lang="de-DE" sz="1400" dirty="0">
                <a:solidFill>
                  <a:srgbClr val="000000"/>
                </a:solidFill>
              </a:rPr>
              <a:t> </a:t>
            </a:r>
            <a:r>
              <a:rPr lang="de-DE" sz="1400" dirty="0" err="1">
                <a:solidFill>
                  <a:srgbClr val="000000"/>
                </a:solidFill>
              </a:rPr>
              <a:t>of</a:t>
            </a:r>
            <a:r>
              <a:rPr lang="de-DE" sz="1400" dirty="0">
                <a:solidFill>
                  <a:srgbClr val="000000"/>
                </a:solidFill>
              </a:rPr>
              <a:t> </a:t>
            </a:r>
            <a:r>
              <a:rPr lang="de-DE" sz="1400" dirty="0" err="1">
                <a:solidFill>
                  <a:srgbClr val="000000"/>
                </a:solidFill>
              </a:rPr>
              <a:t>checks</a:t>
            </a:r>
            <a:r>
              <a:rPr lang="de-DE" sz="1400" dirty="0">
                <a:solidFill>
                  <a:srgbClr val="000000"/>
                </a:solidFill>
              </a:rPr>
              <a:t>:</a:t>
            </a:r>
          </a:p>
          <a:p>
            <a:pPr marL="471600" lvl="1">
              <a:lnSpc>
                <a:spcPct val="100000"/>
              </a:lnSpc>
              <a:spcBef>
                <a:spcPts val="400"/>
              </a:spcBef>
              <a:buFont typeface="Courier New"/>
              <a:buChar char="o"/>
            </a:pPr>
            <a:r>
              <a:rPr lang="en-US" sz="1050" dirty="0">
                <a:solidFill>
                  <a:srgbClr val="000000"/>
                </a:solidFill>
              </a:rPr>
              <a:t>Checks against public or private sector records; </a:t>
            </a:r>
          </a:p>
          <a:p>
            <a:pPr marL="471600" lvl="1">
              <a:lnSpc>
                <a:spcPct val="100000"/>
              </a:lnSpc>
              <a:spcBef>
                <a:spcPts val="400"/>
              </a:spcBef>
              <a:buFont typeface="Courier New"/>
              <a:buChar char="o"/>
            </a:pPr>
            <a:r>
              <a:rPr lang="en-US" sz="1050" dirty="0">
                <a:solidFill>
                  <a:srgbClr val="000000"/>
                </a:solidFill>
              </a:rPr>
              <a:t>Checks against previous disclosures by the same public servant;</a:t>
            </a:r>
          </a:p>
          <a:p>
            <a:pPr marL="471600" lvl="1">
              <a:lnSpc>
                <a:spcPct val="100000"/>
              </a:lnSpc>
              <a:spcBef>
                <a:spcPts val="400"/>
              </a:spcBef>
              <a:buFont typeface="Courier New"/>
              <a:buChar char="o"/>
            </a:pPr>
            <a:r>
              <a:rPr lang="en-US" sz="1050" dirty="0">
                <a:solidFill>
                  <a:srgbClr val="000000"/>
                </a:solidFill>
              </a:rPr>
              <a:t>Checks against the public servant’s lifestyle;</a:t>
            </a:r>
          </a:p>
          <a:p>
            <a:pPr marL="471600" lvl="1">
              <a:lnSpc>
                <a:spcPct val="100000"/>
              </a:lnSpc>
              <a:spcBef>
                <a:spcPts val="400"/>
              </a:spcBef>
              <a:buFont typeface="Courier New"/>
              <a:buChar char="o"/>
            </a:pPr>
            <a:r>
              <a:rPr lang="en-US" sz="1050" dirty="0">
                <a:solidFill>
                  <a:srgbClr val="000000"/>
                </a:solidFill>
              </a:rPr>
              <a:t>Whether the interests declared by the public servant are compatible with the exercise of his/her functions (Martini 2013).</a:t>
            </a:r>
            <a:endParaRPr lang="de-DE" sz="1000" dirty="0">
              <a:solidFill>
                <a:srgbClr val="000000"/>
              </a:solidFill>
            </a:endParaRPr>
          </a:p>
        </p:txBody>
      </p:sp>
      <p:sp>
        <p:nvSpPr>
          <p:cNvPr id="4" name="Textplatzhalter 3"/>
          <p:cNvSpPr>
            <a:spLocks noGrp="1"/>
          </p:cNvSpPr>
          <p:nvPr>
            <p:ph type="body" sz="quarter" idx="3"/>
          </p:nvPr>
        </p:nvSpPr>
        <p:spPr>
          <a:solidFill>
            <a:srgbClr val="00B0F0"/>
          </a:solidFill>
          <a:ln>
            <a:solidFill>
              <a:srgbClr val="00B0F0"/>
            </a:solidFill>
          </a:ln>
        </p:spPr>
        <p:txBody>
          <a:bodyPr anchor="ctr">
            <a:normAutofit/>
          </a:bodyPr>
          <a:lstStyle/>
          <a:p>
            <a:r>
              <a:rPr lang="de-DE" dirty="0">
                <a:solidFill>
                  <a:srgbClr val="FFFFFF"/>
                </a:solidFill>
              </a:rPr>
              <a:t>6. </a:t>
            </a:r>
            <a:r>
              <a:rPr lang="de-DE" dirty="0" err="1">
                <a:solidFill>
                  <a:srgbClr val="FFFFFF"/>
                </a:solidFill>
              </a:rPr>
              <a:t>Sanctions</a:t>
            </a:r>
            <a:endParaRPr lang="de-DE" dirty="0">
              <a:solidFill>
                <a:srgbClr val="FFFFFF"/>
              </a:solidFill>
            </a:endParaRPr>
          </a:p>
        </p:txBody>
      </p:sp>
      <p:sp>
        <p:nvSpPr>
          <p:cNvPr id="5" name="Inhaltsplatzhalter 4"/>
          <p:cNvSpPr>
            <a:spLocks noGrp="1"/>
          </p:cNvSpPr>
          <p:nvPr>
            <p:ph sz="quarter" idx="4"/>
          </p:nvPr>
        </p:nvSpPr>
        <p:spPr>
          <a:ln>
            <a:solidFill>
              <a:srgbClr val="00B0F0"/>
            </a:solidFill>
          </a:ln>
        </p:spPr>
        <p:txBody>
          <a:bodyPr>
            <a:noAutofit/>
          </a:bodyPr>
          <a:lstStyle/>
          <a:p>
            <a:pPr marL="0" indent="0">
              <a:spcBef>
                <a:spcPts val="400"/>
              </a:spcBef>
              <a:buNone/>
              <a:defRPr/>
            </a:pPr>
            <a:r>
              <a:rPr lang="en-US" altLang="en-US" sz="1400" b="1" dirty="0"/>
              <a:t>Sanctions for late submission, non-submission and submission of false / incomplete information</a:t>
            </a:r>
            <a:r>
              <a:rPr lang="en-US" altLang="en-US" sz="1400" dirty="0"/>
              <a:t>:</a:t>
            </a:r>
          </a:p>
          <a:p>
            <a:pPr>
              <a:spcBef>
                <a:spcPts val="400"/>
              </a:spcBef>
              <a:defRPr/>
            </a:pPr>
            <a:r>
              <a:rPr lang="en-US" altLang="en-US" sz="1300" dirty="0"/>
              <a:t>Summons;</a:t>
            </a:r>
          </a:p>
          <a:p>
            <a:pPr>
              <a:spcBef>
                <a:spcPts val="400"/>
              </a:spcBef>
              <a:defRPr/>
            </a:pPr>
            <a:r>
              <a:rPr lang="en-US" altLang="en-US" sz="1300" dirty="0"/>
              <a:t>Fines;</a:t>
            </a:r>
          </a:p>
          <a:p>
            <a:pPr>
              <a:spcBef>
                <a:spcPts val="400"/>
              </a:spcBef>
              <a:defRPr/>
            </a:pPr>
            <a:r>
              <a:rPr lang="en-US" altLang="en-US" sz="1300" dirty="0"/>
              <a:t>Temporary suspension of salary;</a:t>
            </a:r>
          </a:p>
          <a:p>
            <a:pPr>
              <a:spcBef>
                <a:spcPts val="400"/>
              </a:spcBef>
              <a:defRPr/>
            </a:pPr>
            <a:r>
              <a:rPr lang="en-US" altLang="en-US" sz="1300" dirty="0"/>
              <a:t>Suspension from the performance of public functions for a certain period;</a:t>
            </a:r>
          </a:p>
          <a:p>
            <a:pPr>
              <a:spcBef>
                <a:spcPts val="400"/>
              </a:spcBef>
              <a:defRPr/>
            </a:pPr>
            <a:r>
              <a:rPr lang="en-US" altLang="en-US" sz="1300" dirty="0"/>
              <a:t>Dismissal;</a:t>
            </a:r>
          </a:p>
          <a:p>
            <a:pPr>
              <a:spcBef>
                <a:spcPts val="400"/>
              </a:spcBef>
              <a:defRPr/>
            </a:pPr>
            <a:r>
              <a:rPr lang="en-US" altLang="en-US" sz="1300" dirty="0"/>
              <a:t>Imprisonment;</a:t>
            </a:r>
          </a:p>
          <a:p>
            <a:pPr>
              <a:spcBef>
                <a:spcPts val="400"/>
              </a:spcBef>
              <a:defRPr/>
            </a:pPr>
            <a:r>
              <a:rPr lang="en-US" altLang="en-US" sz="1300" dirty="0"/>
              <a:t>Reputational sanctions such as the publication of the names of non-filers on the agency’s website (Martini 2013: 4-5).</a:t>
            </a:r>
          </a:p>
        </p:txBody>
      </p:sp>
      <p:sp>
        <p:nvSpPr>
          <p:cNvPr id="6" name="Foliennummernplatzhalter 5"/>
          <p:cNvSpPr>
            <a:spLocks noGrp="1"/>
          </p:cNvSpPr>
          <p:nvPr>
            <p:ph type="sldNum" sz="quarter" idx="12"/>
          </p:nvPr>
        </p:nvSpPr>
        <p:spPr/>
        <p:txBody>
          <a:bodyPr/>
          <a:lstStyle/>
          <a:p>
            <a:fld id="{961E0DA8-AC27-403E-90E8-404BCA9BAC80}" type="slidenum">
              <a:rPr lang="en-US" smtClean="0"/>
              <a:pPr/>
              <a:t>19</a:t>
            </a:fld>
            <a:endParaRPr lang="en-US"/>
          </a:p>
        </p:txBody>
      </p:sp>
      <p:sp>
        <p:nvSpPr>
          <p:cNvPr id="7" name="Fußzeilenplatzhalter 6"/>
          <p:cNvSpPr>
            <a:spLocks noGrp="1"/>
          </p:cNvSpPr>
          <p:nvPr>
            <p:ph type="ftr" sz="quarter" idx="13"/>
          </p:nvPr>
        </p:nvSpPr>
        <p:spPr/>
        <p:txBody>
          <a:bodyPr/>
          <a:lstStyle/>
          <a:p>
            <a:r>
              <a:rPr lang="en-US" b="1"/>
              <a:t>Module 9 – Managing conflict of interest</a:t>
            </a:r>
            <a:endParaRPr lang="en-US"/>
          </a:p>
        </p:txBody>
      </p:sp>
      <p:sp>
        <p:nvSpPr>
          <p:cNvPr id="8" name="Titel 7"/>
          <p:cNvSpPr>
            <a:spLocks noGrp="1"/>
          </p:cNvSpPr>
          <p:nvPr>
            <p:ph type="title"/>
          </p:nvPr>
        </p:nvSpPr>
        <p:spPr/>
        <p:txBody>
          <a:bodyPr>
            <a:noAutofit/>
          </a:bodyPr>
          <a:lstStyle/>
          <a:p>
            <a:r>
              <a:rPr lang="de-DE" sz="4000" b="1"/>
              <a:t>Implementation (2)</a:t>
            </a:r>
          </a:p>
        </p:txBody>
      </p:sp>
      <p:grpSp>
        <p:nvGrpSpPr>
          <p:cNvPr id="9" name="Gruppierung 8"/>
          <p:cNvGrpSpPr>
            <a:grpSpLocks noChangeAspect="1"/>
          </p:cNvGrpSpPr>
          <p:nvPr/>
        </p:nvGrpSpPr>
        <p:grpSpPr>
          <a:xfrm>
            <a:off x="7664934" y="494354"/>
            <a:ext cx="755999" cy="755996"/>
            <a:chOff x="2809860" y="1393519"/>
            <a:chExt cx="3236936" cy="3236926"/>
          </a:xfrm>
        </p:grpSpPr>
        <p:sp>
          <p:nvSpPr>
            <p:cNvPr id="10"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2"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4"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A2B969"/>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5"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FFCC4C"/>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6"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7"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nvGrpSpPr>
            <p:cNvPr id="18" name="Group 28">
              <a:extLst>
                <a:ext uri="{FF2B5EF4-FFF2-40B4-BE49-F238E27FC236}">
                  <a16:creationId xmlns:a16="http://schemas.microsoft.com/office/drawing/2014/main" id="{8B7DDBC8-AC0B-40EA-A268-D83A8BB33793}"/>
                </a:ext>
              </a:extLst>
            </p:cNvPr>
            <p:cNvGrpSpPr/>
            <p:nvPr/>
          </p:nvGrpSpPr>
          <p:grpSpPr>
            <a:xfrm>
              <a:off x="2809860" y="1393519"/>
              <a:ext cx="3236935" cy="3236926"/>
              <a:chOff x="3811259" y="1304700"/>
              <a:chExt cx="4569198" cy="4569184"/>
            </a:xfrm>
          </p:grpSpPr>
          <p:sp>
            <p:nvSpPr>
              <p:cNvPr id="19" name="Freeform: Shape 29">
                <a:extLst>
                  <a:ext uri="{FF2B5EF4-FFF2-40B4-BE49-F238E27FC236}">
                    <a16:creationId xmlns:a16="http://schemas.microsoft.com/office/drawing/2014/main" id="{F38A5319-1680-40B8-BB75-B4F3DB6A3E01}"/>
                  </a:ext>
                </a:extLst>
              </p:cNvPr>
              <p:cNvSpPr/>
              <p:nvPr/>
            </p:nvSpPr>
            <p:spPr>
              <a:xfrm>
                <a:off x="6126697" y="1304700"/>
                <a:ext cx="1555756" cy="856267"/>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0" name="Freeform: Shape 30">
                <a:extLst>
                  <a:ext uri="{FF2B5EF4-FFF2-40B4-BE49-F238E27FC236}">
                    <a16:creationId xmlns:a16="http://schemas.microsoft.com/office/drawing/2014/main" id="{9F9E93FB-51B8-4FD3-A011-6673CC1AB497}"/>
                  </a:ext>
                </a:extLst>
              </p:cNvPr>
              <p:cNvSpPr/>
              <p:nvPr/>
            </p:nvSpPr>
            <p:spPr>
              <a:xfrm>
                <a:off x="4509410" y="1304709"/>
                <a:ext cx="1555728" cy="856333"/>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1" name="Freeform: Shape 31">
                <a:extLst>
                  <a:ext uri="{FF2B5EF4-FFF2-40B4-BE49-F238E27FC236}">
                    <a16:creationId xmlns:a16="http://schemas.microsoft.com/office/drawing/2014/main" id="{DDA07DFD-416A-42F6-9BA6-E74C0A8098B8}"/>
                  </a:ext>
                </a:extLst>
              </p:cNvPr>
              <p:cNvSpPr/>
              <p:nvPr/>
            </p:nvSpPr>
            <p:spPr>
              <a:xfrm>
                <a:off x="7523625" y="2002513"/>
                <a:ext cx="856808" cy="155562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2" name="Freeform: Shape 32">
                <a:extLst>
                  <a:ext uri="{FF2B5EF4-FFF2-40B4-BE49-F238E27FC236}">
                    <a16:creationId xmlns:a16="http://schemas.microsoft.com/office/drawing/2014/main" id="{6C565C11-6704-4985-AD19-EC21FF6076E8}"/>
                  </a:ext>
                </a:extLst>
              </p:cNvPr>
              <p:cNvSpPr/>
              <p:nvPr/>
            </p:nvSpPr>
            <p:spPr>
              <a:xfrm>
                <a:off x="7515239" y="3619695"/>
                <a:ext cx="865218" cy="1555649"/>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3" name="Freeform: Shape 33">
                <a:extLst>
                  <a:ext uri="{FF2B5EF4-FFF2-40B4-BE49-F238E27FC236}">
                    <a16:creationId xmlns:a16="http://schemas.microsoft.com/office/drawing/2014/main" id="{D82BBEAA-F028-4F6E-9048-055BC7FD5220}"/>
                  </a:ext>
                </a:extLst>
              </p:cNvPr>
              <p:cNvSpPr/>
              <p:nvPr/>
            </p:nvSpPr>
            <p:spPr>
              <a:xfrm>
                <a:off x="3811259" y="3614084"/>
                <a:ext cx="862803" cy="155562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4" name="Freeform: Shape 34">
                <a:extLst>
                  <a:ext uri="{FF2B5EF4-FFF2-40B4-BE49-F238E27FC236}">
                    <a16:creationId xmlns:a16="http://schemas.microsoft.com/office/drawing/2014/main" id="{31397BD8-BFD1-42E3-BA0B-CF238B786C23}"/>
                  </a:ext>
                </a:extLst>
              </p:cNvPr>
              <p:cNvSpPr/>
              <p:nvPr/>
            </p:nvSpPr>
            <p:spPr>
              <a:xfrm>
                <a:off x="4509409" y="5007817"/>
                <a:ext cx="1555754" cy="865776"/>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5" name="Freeform: Shape 35">
                <a:extLst>
                  <a:ext uri="{FF2B5EF4-FFF2-40B4-BE49-F238E27FC236}">
                    <a16:creationId xmlns:a16="http://schemas.microsoft.com/office/drawing/2014/main" id="{609769DD-9D04-4ACA-A153-B303E9FA6113}"/>
                  </a:ext>
                </a:extLst>
              </p:cNvPr>
              <p:cNvSpPr/>
              <p:nvPr/>
            </p:nvSpPr>
            <p:spPr>
              <a:xfrm>
                <a:off x="6121089" y="5010279"/>
                <a:ext cx="1555728" cy="863605"/>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6" name="Freeform: Shape 36">
                <a:extLst>
                  <a:ext uri="{FF2B5EF4-FFF2-40B4-BE49-F238E27FC236}">
                    <a16:creationId xmlns:a16="http://schemas.microsoft.com/office/drawing/2014/main" id="{52183C44-90F4-4B43-8466-515392E996CD}"/>
                  </a:ext>
                </a:extLst>
              </p:cNvPr>
              <p:cNvSpPr/>
              <p:nvPr/>
            </p:nvSpPr>
            <p:spPr>
              <a:xfrm>
                <a:off x="3811565" y="2002513"/>
                <a:ext cx="856805" cy="1555649"/>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grpSp>
      </p:grpSp>
    </p:spTree>
    <p:extLst>
      <p:ext uri="{BB962C8B-B14F-4D97-AF65-F5344CB8AC3E}">
        <p14:creationId xmlns:p14="http://schemas.microsoft.com/office/powerpoint/2010/main" val="18877673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additive="base">
                                        <p:cTn id="5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additive="base">
                                        <p:cTn id="5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aphicFrame>
        <p:nvGraphicFramePr>
          <p:cNvPr id="6" name="Tabelle 5">
            <a:extLst>
              <a:ext uri="{FF2B5EF4-FFF2-40B4-BE49-F238E27FC236}">
                <a16:creationId xmlns:a16="http://schemas.microsoft.com/office/drawing/2014/main" id="{213C0064-7F6B-E044-B6AD-2D12345F4F69}"/>
              </a:ext>
            </a:extLst>
          </p:cNvPr>
          <p:cNvGraphicFramePr>
            <a:graphicFrameLocks noGrp="1"/>
          </p:cNvGraphicFramePr>
          <p:nvPr>
            <p:extLst>
              <p:ext uri="{D42A27DB-BD31-4B8C-83A1-F6EECF244321}">
                <p14:modId xmlns:p14="http://schemas.microsoft.com/office/powerpoint/2010/main" val="2967967299"/>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 lik?</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a:latin typeface="Roboto"/>
                        </a:rPr>
                        <a:t>Module 6 - Oversight 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err="1">
                          <a:latin typeface="Roboto"/>
                          <a:cs typeface="Roboto"/>
                        </a:rPr>
                        <a:t>codes</a:t>
                      </a:r>
                      <a:endParaRPr lang="de-DE" sz="800" b="0" dirty="0">
                        <a:latin typeface="Roboto"/>
                        <a:cs typeface="Roboto"/>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13 - </a:t>
                      </a:r>
                      <a:r>
                        <a:rPr lang="de-DE" sz="800" dirty="0" err="1">
                          <a:latin typeface="Roboto"/>
                          <a:cs typeface="Roboto"/>
                        </a:rPr>
                        <a:t>Transpa</a:t>
                      </a:r>
                      <a:r>
                        <a:rPr lang="de-DE" sz="800" dirty="0">
                          <a:latin typeface="Roboto"/>
                          <a:cs typeface="Roboto"/>
                        </a:rPr>
                        <a: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err="1">
                          <a:latin typeface="Roboto"/>
                          <a:cs typeface="Roboto"/>
                        </a:rPr>
                        <a:t>conflict</a:t>
                      </a:r>
                      <a:r>
                        <a:rPr lang="de-DE" sz="800" dirty="0">
                          <a:latin typeface="Roboto"/>
                          <a:cs typeface="Roboto"/>
                        </a:rPr>
                        <a:t> </a:t>
                      </a:r>
                      <a:r>
                        <a:rPr lang="de-DE" sz="800" err="1">
                          <a:latin typeface="Roboto"/>
                          <a:cs typeface="Roboto"/>
                        </a:rPr>
                        <a:t>of</a:t>
                      </a:r>
                      <a:r>
                        <a:rPr lang="de-DE" sz="800" dirty="0">
                          <a:latin typeface="Roboto"/>
                          <a:cs typeface="Roboto"/>
                        </a:rPr>
                        <a:t> </a:t>
                      </a:r>
                      <a:r>
                        <a:rPr lang="de-DE" sz="800" err="1">
                          <a:latin typeface="Roboto"/>
                          <a:cs typeface="Roboto"/>
                        </a:rPr>
                        <a:t>interest</a:t>
                      </a:r>
                      <a:endParaRPr lang="de-DE" sz="800" b="0">
                        <a:latin typeface="Roboto"/>
                        <a:cs typeface="Roboto"/>
                      </a:endParaRPr>
                    </a:p>
                  </a:txBody>
                  <a:tcPr>
                    <a:solidFill>
                      <a:schemeClr val="accent6">
                        <a:lumMod val="40000"/>
                        <a:lumOff val="60000"/>
                      </a:schemeClr>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a:latin typeface="Roboto"/>
                        </a:rPr>
                        <a:t> and anti-corruption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nchor="ctr">
            <a:noAutofit/>
          </a:bodyPr>
          <a:lstStyle/>
          <a:p>
            <a:r>
              <a:rPr lang="de-DE" sz="1800" dirty="0">
                <a:solidFill>
                  <a:srgbClr val="FFFFFF"/>
                </a:solidFill>
              </a:rPr>
              <a:t>7. </a:t>
            </a:r>
            <a:r>
              <a:rPr lang="de-DE" sz="1800" dirty="0" err="1">
                <a:solidFill>
                  <a:srgbClr val="FFFFFF"/>
                </a:solidFill>
              </a:rPr>
              <a:t>Confidential</a:t>
            </a:r>
            <a:r>
              <a:rPr lang="de-DE" sz="1800" dirty="0">
                <a:solidFill>
                  <a:srgbClr val="FFFFFF"/>
                </a:solidFill>
              </a:rPr>
              <a:t> vs. </a:t>
            </a:r>
            <a:r>
              <a:rPr lang="de-DE" sz="1800" dirty="0" err="1">
                <a:solidFill>
                  <a:srgbClr val="FFFFFF"/>
                </a:solidFill>
              </a:rPr>
              <a:t>public</a:t>
            </a:r>
            <a:r>
              <a:rPr lang="de-DE" sz="1800" dirty="0">
                <a:solidFill>
                  <a:srgbClr val="FFFFFF"/>
                </a:solidFill>
              </a:rPr>
              <a:t> </a:t>
            </a:r>
            <a:r>
              <a:rPr lang="de-DE" sz="1800" dirty="0" err="1">
                <a:solidFill>
                  <a:srgbClr val="FFFFFF"/>
                </a:solidFill>
              </a:rPr>
              <a:t>disclosure</a:t>
            </a:r>
            <a:endParaRPr lang="de-DE" sz="1800" dirty="0">
              <a:solidFill>
                <a:srgbClr val="FFFFFF"/>
              </a:solidFill>
            </a:endParaRPr>
          </a:p>
        </p:txBody>
      </p:sp>
      <p:sp>
        <p:nvSpPr>
          <p:cNvPr id="3" name="Inhaltsplatzhalter 2"/>
          <p:cNvSpPr>
            <a:spLocks noGrp="1"/>
          </p:cNvSpPr>
          <p:nvPr>
            <p:ph sz="half" idx="2"/>
          </p:nvPr>
        </p:nvSpPr>
        <p:spPr>
          <a:ln>
            <a:solidFill>
              <a:srgbClr val="00B0F0"/>
            </a:solidFill>
          </a:ln>
        </p:spPr>
        <p:txBody>
          <a:bodyPr>
            <a:noAutofit/>
          </a:bodyPr>
          <a:lstStyle/>
          <a:p>
            <a:pPr marL="168244" indent="-168244">
              <a:spcBef>
                <a:spcPts val="400"/>
              </a:spcBef>
              <a:defRPr/>
            </a:pPr>
            <a:r>
              <a:rPr lang="en-US" sz="1400" b="1" dirty="0"/>
              <a:t>Public disclosure: </a:t>
            </a:r>
            <a:r>
              <a:rPr lang="en-US" sz="1400" dirty="0"/>
              <a:t>Publication of declarations filed through a public registry and in a timely and user-friendly manner;</a:t>
            </a:r>
          </a:p>
          <a:p>
            <a:pPr marL="168244" indent="-168244">
              <a:spcBef>
                <a:spcPts val="400"/>
              </a:spcBef>
              <a:defRPr/>
            </a:pPr>
            <a:r>
              <a:rPr lang="en-US" sz="1400" dirty="0"/>
              <a:t>Disclosure can be made public </a:t>
            </a:r>
            <a:r>
              <a:rPr lang="en-US" sz="1400" b="1" dirty="0"/>
              <a:t>in full or partially</a:t>
            </a:r>
            <a:r>
              <a:rPr lang="en-US" sz="1400" dirty="0"/>
              <a:t>, i.e. by omitting certain information;</a:t>
            </a:r>
          </a:p>
          <a:p>
            <a:pPr marL="168244" indent="-168244">
              <a:spcBef>
                <a:spcPts val="400"/>
              </a:spcBef>
              <a:defRPr/>
            </a:pPr>
            <a:r>
              <a:rPr lang="en-US" sz="1400" dirty="0"/>
              <a:t>Providing information on failed reporting obligations, disciplinary, administrative or criminal penalties and measures to avoid or terminate conflicts of interest;</a:t>
            </a:r>
          </a:p>
          <a:p>
            <a:pPr marL="168244" indent="-168244">
              <a:spcBef>
                <a:spcPts val="400"/>
              </a:spcBef>
              <a:defRPr/>
            </a:pPr>
            <a:r>
              <a:rPr lang="en-US" sz="1400" b="1" dirty="0"/>
              <a:t>Benefit: </a:t>
            </a:r>
            <a:r>
              <a:rPr lang="en-US" sz="1400" dirty="0"/>
              <a:t>Scrutiny by media, parliaments, government organizations, people and civil society enhances the effectiveness of declaration regimes (Martini 2013).</a:t>
            </a:r>
          </a:p>
        </p:txBody>
      </p:sp>
      <p:sp>
        <p:nvSpPr>
          <p:cNvPr id="4" name="Textplatzhalter 3"/>
          <p:cNvSpPr>
            <a:spLocks noGrp="1"/>
          </p:cNvSpPr>
          <p:nvPr>
            <p:ph type="body" sz="quarter" idx="3"/>
          </p:nvPr>
        </p:nvSpPr>
        <p:spPr>
          <a:solidFill>
            <a:srgbClr val="00B0F0"/>
          </a:solidFill>
          <a:ln>
            <a:solidFill>
              <a:srgbClr val="00B0F0"/>
            </a:solidFill>
          </a:ln>
        </p:spPr>
        <p:txBody>
          <a:bodyPr anchor="ctr">
            <a:normAutofit/>
          </a:bodyPr>
          <a:lstStyle/>
          <a:p>
            <a:r>
              <a:rPr lang="de-DE" sz="2000" dirty="0">
                <a:solidFill>
                  <a:srgbClr val="FFFFFF"/>
                </a:solidFill>
              </a:rPr>
              <a:t>8. Online </a:t>
            </a:r>
            <a:r>
              <a:rPr lang="de-DE" sz="2000" dirty="0" err="1">
                <a:solidFill>
                  <a:srgbClr val="FFFFFF"/>
                </a:solidFill>
              </a:rPr>
              <a:t>disclosure</a:t>
            </a:r>
            <a:endParaRPr lang="de-DE" sz="2000" dirty="0">
              <a:solidFill>
                <a:srgbClr val="FFFFFF"/>
              </a:solidFill>
            </a:endParaRPr>
          </a:p>
        </p:txBody>
      </p:sp>
      <p:sp>
        <p:nvSpPr>
          <p:cNvPr id="5" name="Inhaltsplatzhalter 4"/>
          <p:cNvSpPr>
            <a:spLocks noGrp="1"/>
          </p:cNvSpPr>
          <p:nvPr>
            <p:ph sz="quarter" idx="4"/>
          </p:nvPr>
        </p:nvSpPr>
        <p:spPr>
          <a:ln>
            <a:solidFill>
              <a:srgbClr val="00B0F0"/>
            </a:solidFill>
          </a:ln>
        </p:spPr>
        <p:txBody>
          <a:bodyPr>
            <a:noAutofit/>
          </a:bodyPr>
          <a:lstStyle/>
          <a:p>
            <a:pPr marL="169200" indent="-169200">
              <a:spcBef>
                <a:spcPts val="400"/>
              </a:spcBef>
              <a:defRPr/>
            </a:pPr>
            <a:r>
              <a:rPr lang="en" altLang="en-US" sz="1400" dirty="0">
                <a:solidFill>
                  <a:srgbClr val="000000"/>
                </a:solidFill>
              </a:rPr>
              <a:t>Searchable database</a:t>
            </a:r>
            <a:r>
              <a:rPr lang="de-DE" altLang="en-US" sz="1400" dirty="0">
                <a:solidFill>
                  <a:srgbClr val="000000"/>
                </a:solidFill>
              </a:rPr>
              <a:t> </a:t>
            </a:r>
            <a:r>
              <a:rPr lang="de-DE" altLang="en-US" sz="1400" dirty="0" err="1">
                <a:solidFill>
                  <a:srgbClr val="000000"/>
                </a:solidFill>
              </a:rPr>
              <a:t>of</a:t>
            </a:r>
            <a:r>
              <a:rPr lang="de-DE" altLang="en-US" sz="1400" dirty="0">
                <a:solidFill>
                  <a:srgbClr val="000000"/>
                </a:solidFill>
              </a:rPr>
              <a:t> </a:t>
            </a:r>
            <a:r>
              <a:rPr lang="de-DE" altLang="en-US" sz="1400" dirty="0" err="1">
                <a:solidFill>
                  <a:srgbClr val="000000"/>
                </a:solidFill>
              </a:rPr>
              <a:t>declarations</a:t>
            </a:r>
            <a:r>
              <a:rPr lang="en" altLang="en-US" sz="1400" dirty="0">
                <a:solidFill>
                  <a:srgbClr val="000000"/>
                </a:solidFill>
              </a:rPr>
              <a:t> by criteria such as submitter, </a:t>
            </a:r>
            <a:r>
              <a:rPr lang="de-DE" altLang="en-US" sz="1400" dirty="0">
                <a:solidFill>
                  <a:srgbClr val="000000"/>
                </a:solidFill>
              </a:rPr>
              <a:t>time </a:t>
            </a:r>
            <a:r>
              <a:rPr lang="de-DE" altLang="en-US" sz="1400" dirty="0" err="1">
                <a:solidFill>
                  <a:srgbClr val="000000"/>
                </a:solidFill>
              </a:rPr>
              <a:t>and</a:t>
            </a:r>
            <a:r>
              <a:rPr lang="de-DE" altLang="en-US" sz="1400" dirty="0">
                <a:solidFill>
                  <a:srgbClr val="000000"/>
                </a:solidFill>
              </a:rPr>
              <a:t> </a:t>
            </a:r>
            <a:r>
              <a:rPr lang="de-DE" altLang="en-US" sz="1400" dirty="0" err="1">
                <a:solidFill>
                  <a:srgbClr val="000000"/>
                </a:solidFill>
              </a:rPr>
              <a:t>date</a:t>
            </a:r>
            <a:r>
              <a:rPr lang="en" altLang="en-US" sz="1400" dirty="0">
                <a:solidFill>
                  <a:srgbClr val="000000"/>
                </a:solidFill>
              </a:rPr>
              <a:t> filed</a:t>
            </a:r>
            <a:r>
              <a:rPr lang="de-DE" altLang="en-US" sz="1400" dirty="0">
                <a:solidFill>
                  <a:srgbClr val="000000"/>
                </a:solidFill>
              </a:rPr>
              <a:t>, </a:t>
            </a:r>
            <a:r>
              <a:rPr lang="en" altLang="en-US" sz="1400" dirty="0">
                <a:solidFill>
                  <a:srgbClr val="000000"/>
                </a:solidFill>
              </a:rPr>
              <a:t>government agency </a:t>
            </a:r>
            <a:r>
              <a:rPr lang="de-DE" altLang="en-US" sz="1400" dirty="0">
                <a:solidFill>
                  <a:srgbClr val="000000"/>
                </a:solidFill>
              </a:rPr>
              <a:t>etc.;</a:t>
            </a:r>
          </a:p>
          <a:p>
            <a:pPr marL="169200" indent="-169200">
              <a:spcBef>
                <a:spcPts val="400"/>
              </a:spcBef>
              <a:defRPr/>
            </a:pPr>
            <a:r>
              <a:rPr lang="de-DE" altLang="en-US" sz="1400" dirty="0">
                <a:solidFill>
                  <a:srgbClr val="000000"/>
                </a:solidFill>
              </a:rPr>
              <a:t>Collection </a:t>
            </a:r>
            <a:r>
              <a:rPr lang="de-DE" altLang="en-US" sz="1400" dirty="0" err="1">
                <a:solidFill>
                  <a:srgbClr val="000000"/>
                </a:solidFill>
              </a:rPr>
              <a:t>of</a:t>
            </a:r>
            <a:r>
              <a:rPr lang="de-DE" altLang="en-US" sz="1400" dirty="0">
                <a:solidFill>
                  <a:srgbClr val="000000"/>
                </a:solidFill>
              </a:rPr>
              <a:t> </a:t>
            </a:r>
            <a:r>
              <a:rPr lang="de-DE" altLang="en-US" sz="1400" dirty="0" err="1">
                <a:solidFill>
                  <a:srgbClr val="000000"/>
                </a:solidFill>
              </a:rPr>
              <a:t>meta</a:t>
            </a:r>
            <a:r>
              <a:rPr lang="en" altLang="en-US" sz="1400" dirty="0">
                <a:solidFill>
                  <a:srgbClr val="000000"/>
                </a:solidFill>
              </a:rPr>
              <a:t>data</a:t>
            </a:r>
            <a:r>
              <a:rPr lang="de-DE" altLang="en-US" sz="1400" dirty="0">
                <a:solidFill>
                  <a:srgbClr val="000000"/>
                </a:solidFill>
              </a:rPr>
              <a:t> </a:t>
            </a:r>
            <a:r>
              <a:rPr lang="de-DE" altLang="en-US" sz="1400" dirty="0" err="1">
                <a:solidFill>
                  <a:srgbClr val="000000"/>
                </a:solidFill>
              </a:rPr>
              <a:t>for</a:t>
            </a:r>
            <a:r>
              <a:rPr lang="de-DE" altLang="en-US" sz="1400" dirty="0">
                <a:solidFill>
                  <a:srgbClr val="000000"/>
                </a:solidFill>
              </a:rPr>
              <a:t> </a:t>
            </a:r>
            <a:r>
              <a:rPr lang="de-DE" altLang="en-US" sz="1400" dirty="0" err="1">
                <a:solidFill>
                  <a:srgbClr val="000000"/>
                </a:solidFill>
              </a:rPr>
              <a:t>statistical</a:t>
            </a:r>
            <a:r>
              <a:rPr lang="de-DE" altLang="en-US" sz="1400" dirty="0">
                <a:solidFill>
                  <a:srgbClr val="000000"/>
                </a:solidFill>
              </a:rPr>
              <a:t> </a:t>
            </a:r>
            <a:r>
              <a:rPr lang="de-DE" altLang="en-US" sz="1400" dirty="0" err="1">
                <a:solidFill>
                  <a:srgbClr val="000000"/>
                </a:solidFill>
              </a:rPr>
              <a:t>analyses</a:t>
            </a:r>
            <a:r>
              <a:rPr lang="de-DE" altLang="en-US" sz="1400" dirty="0">
                <a:solidFill>
                  <a:srgbClr val="000000"/>
                </a:solidFill>
              </a:rPr>
              <a:t> on e.g. c</a:t>
            </a:r>
            <a:r>
              <a:rPr lang="en" altLang="en-US" sz="1400" dirty="0" err="1">
                <a:solidFill>
                  <a:srgbClr val="000000"/>
                </a:solidFill>
              </a:rPr>
              <a:t>ompliance</a:t>
            </a:r>
            <a:r>
              <a:rPr lang="en" altLang="en-US" sz="1400" dirty="0">
                <a:solidFill>
                  <a:srgbClr val="000000"/>
                </a:solidFill>
              </a:rPr>
              <a:t> rates;</a:t>
            </a:r>
          </a:p>
          <a:p>
            <a:pPr marL="169200" indent="-169200">
              <a:spcBef>
                <a:spcPts val="400"/>
              </a:spcBef>
              <a:defRPr/>
            </a:pPr>
            <a:r>
              <a:rPr lang="en" altLang="en-US" sz="1400" dirty="0" err="1">
                <a:solidFill>
                  <a:srgbClr val="000000"/>
                </a:solidFill>
              </a:rPr>
              <a:t>Remov</a:t>
            </a:r>
            <a:r>
              <a:rPr lang="de-DE" altLang="en-US" sz="1400" dirty="0">
                <a:solidFill>
                  <a:srgbClr val="000000"/>
                </a:solidFill>
              </a:rPr>
              <a:t>al </a:t>
            </a:r>
            <a:r>
              <a:rPr lang="de-DE" altLang="en-US" sz="1400" dirty="0" err="1">
                <a:solidFill>
                  <a:srgbClr val="000000"/>
                </a:solidFill>
              </a:rPr>
              <a:t>of</a:t>
            </a:r>
            <a:r>
              <a:rPr lang="en" altLang="en-US" sz="1400" dirty="0">
                <a:solidFill>
                  <a:srgbClr val="000000"/>
                </a:solidFill>
              </a:rPr>
              <a:t> proprietary </a:t>
            </a:r>
            <a:r>
              <a:rPr lang="de-DE" altLang="en-US" sz="1400" dirty="0" err="1">
                <a:solidFill>
                  <a:srgbClr val="000000"/>
                </a:solidFill>
              </a:rPr>
              <a:t>software</a:t>
            </a:r>
            <a:r>
              <a:rPr lang="de-DE" altLang="en-US" sz="1400" dirty="0">
                <a:solidFill>
                  <a:srgbClr val="000000"/>
                </a:solidFill>
              </a:rPr>
              <a:t> </a:t>
            </a:r>
            <a:r>
              <a:rPr lang="de-DE" altLang="en-US" sz="1400" dirty="0" err="1">
                <a:solidFill>
                  <a:srgbClr val="000000"/>
                </a:solidFill>
              </a:rPr>
              <a:t>and</a:t>
            </a:r>
            <a:r>
              <a:rPr lang="de-DE" altLang="en-US" sz="1400" dirty="0">
                <a:solidFill>
                  <a:srgbClr val="000000"/>
                </a:solidFill>
              </a:rPr>
              <a:t> </a:t>
            </a:r>
            <a:r>
              <a:rPr lang="de-DE" altLang="en-US" sz="1400" dirty="0" err="1">
                <a:solidFill>
                  <a:srgbClr val="000000"/>
                </a:solidFill>
              </a:rPr>
              <a:t>of</a:t>
            </a:r>
            <a:r>
              <a:rPr lang="en" altLang="en-US" sz="1400" dirty="0">
                <a:solidFill>
                  <a:srgbClr val="000000"/>
                </a:solidFill>
              </a:rPr>
              <a:t> economic barriers such as access fee</a:t>
            </a:r>
            <a:r>
              <a:rPr lang="de-DE" altLang="en-US" sz="1400" dirty="0">
                <a:solidFill>
                  <a:srgbClr val="000000"/>
                </a:solidFill>
              </a:rPr>
              <a:t>s;</a:t>
            </a:r>
          </a:p>
          <a:p>
            <a:pPr marL="169200" indent="-169200">
              <a:spcBef>
                <a:spcPts val="400"/>
              </a:spcBef>
              <a:defRPr/>
            </a:pPr>
            <a:r>
              <a:rPr lang="de-DE" altLang="en-US" sz="1400" dirty="0">
                <a:solidFill>
                  <a:srgbClr val="000000"/>
                </a:solidFill>
              </a:rPr>
              <a:t>Managing electronic </a:t>
            </a:r>
            <a:r>
              <a:rPr lang="de-DE" altLang="en-US" sz="1400" dirty="0" err="1">
                <a:solidFill>
                  <a:srgbClr val="000000"/>
                </a:solidFill>
              </a:rPr>
              <a:t>authentication</a:t>
            </a:r>
            <a:r>
              <a:rPr lang="de-DE" altLang="en-US" sz="1400" dirty="0">
                <a:solidFill>
                  <a:srgbClr val="000000"/>
                </a:solidFill>
              </a:rPr>
              <a:t>, </a:t>
            </a:r>
            <a:r>
              <a:rPr lang="de-DE" altLang="en-US" sz="1400" dirty="0" err="1">
                <a:solidFill>
                  <a:srgbClr val="000000"/>
                </a:solidFill>
              </a:rPr>
              <a:t>identification</a:t>
            </a:r>
            <a:r>
              <a:rPr lang="de-DE" altLang="en-US" sz="1400" dirty="0">
                <a:solidFill>
                  <a:srgbClr val="000000"/>
                </a:solidFill>
              </a:rPr>
              <a:t>, </a:t>
            </a:r>
            <a:r>
              <a:rPr lang="de-DE" altLang="en-US" sz="1400" dirty="0" err="1">
                <a:solidFill>
                  <a:srgbClr val="000000"/>
                </a:solidFill>
              </a:rPr>
              <a:t>signature</a:t>
            </a:r>
            <a:r>
              <a:rPr lang="de-DE" altLang="en-US" sz="1400" dirty="0">
                <a:solidFill>
                  <a:srgbClr val="000000"/>
                </a:solidFill>
              </a:rPr>
              <a:t> etc.;</a:t>
            </a:r>
          </a:p>
          <a:p>
            <a:pPr marL="169200" indent="-169200">
              <a:spcBef>
                <a:spcPts val="400"/>
              </a:spcBef>
              <a:defRPr/>
            </a:pPr>
            <a:r>
              <a:rPr lang="de-DE" altLang="en-US" sz="1400" dirty="0" err="1">
                <a:solidFill>
                  <a:srgbClr val="000000"/>
                </a:solidFill>
              </a:rPr>
              <a:t>Automatic</a:t>
            </a:r>
            <a:r>
              <a:rPr lang="de-DE" altLang="en-US" sz="1400" dirty="0">
                <a:solidFill>
                  <a:srgbClr val="000000"/>
                </a:solidFill>
              </a:rPr>
              <a:t> </a:t>
            </a:r>
            <a:r>
              <a:rPr lang="de-DE" altLang="en-US" sz="1400" dirty="0" err="1">
                <a:solidFill>
                  <a:srgbClr val="000000"/>
                </a:solidFill>
              </a:rPr>
              <a:t>alerts</a:t>
            </a:r>
            <a:r>
              <a:rPr lang="de-DE" altLang="en-US" sz="1400" dirty="0">
                <a:solidFill>
                  <a:srgbClr val="000000"/>
                </a:solidFill>
              </a:rPr>
              <a:t> on </a:t>
            </a:r>
            <a:r>
              <a:rPr lang="en" sz="1400" dirty="0"/>
              <a:t>missing, incomplete or erroneous entries</a:t>
            </a:r>
            <a:r>
              <a:rPr lang="de-DE" sz="1400" dirty="0"/>
              <a:t> </a:t>
            </a:r>
            <a:r>
              <a:rPr lang="de-DE" altLang="en-US" sz="1400" dirty="0"/>
              <a:t>(Open </a:t>
            </a:r>
            <a:r>
              <a:rPr lang="de-DE" altLang="en-US" sz="1400" dirty="0" err="1"/>
              <a:t>Government</a:t>
            </a:r>
            <a:r>
              <a:rPr lang="de-DE" altLang="en-US" sz="1400" dirty="0"/>
              <a:t> </a:t>
            </a:r>
            <a:r>
              <a:rPr lang="de-DE" altLang="en-US" sz="1400" dirty="0" err="1"/>
              <a:t>Partnership</a:t>
            </a:r>
            <a:r>
              <a:rPr lang="de-DE" altLang="en-US" sz="1400" dirty="0"/>
              <a:t> 2014: 15-18; </a:t>
            </a:r>
            <a:r>
              <a:rPr lang="de-DE" sz="1400" dirty="0" err="1"/>
              <a:t>Chêne</a:t>
            </a:r>
            <a:r>
              <a:rPr lang="de-DE" sz="1400" dirty="0"/>
              <a:t> et al. 2015: 2).</a:t>
            </a:r>
            <a:endParaRPr lang="en-US" altLang="en-US" sz="1400" dirty="0"/>
          </a:p>
        </p:txBody>
      </p:sp>
      <p:sp>
        <p:nvSpPr>
          <p:cNvPr id="6" name="Foliennummernplatzhalter 5"/>
          <p:cNvSpPr>
            <a:spLocks noGrp="1"/>
          </p:cNvSpPr>
          <p:nvPr>
            <p:ph type="sldNum" sz="quarter" idx="12"/>
          </p:nvPr>
        </p:nvSpPr>
        <p:spPr/>
        <p:txBody>
          <a:bodyPr/>
          <a:lstStyle/>
          <a:p>
            <a:fld id="{961E0DA8-AC27-403E-90E8-404BCA9BAC80}" type="slidenum">
              <a:rPr lang="en-US" smtClean="0"/>
              <a:pPr/>
              <a:t>20</a:t>
            </a:fld>
            <a:endParaRPr lang="en-US"/>
          </a:p>
        </p:txBody>
      </p:sp>
      <p:sp>
        <p:nvSpPr>
          <p:cNvPr id="7" name="Fußzeilenplatzhalter 6"/>
          <p:cNvSpPr>
            <a:spLocks noGrp="1"/>
          </p:cNvSpPr>
          <p:nvPr>
            <p:ph type="ftr" sz="quarter" idx="13"/>
          </p:nvPr>
        </p:nvSpPr>
        <p:spPr/>
        <p:txBody>
          <a:bodyPr/>
          <a:lstStyle/>
          <a:p>
            <a:r>
              <a:rPr lang="en-US" b="1"/>
              <a:t>Module 9 – Managing conflict of interest</a:t>
            </a:r>
            <a:endParaRPr lang="en-US"/>
          </a:p>
        </p:txBody>
      </p:sp>
      <p:sp>
        <p:nvSpPr>
          <p:cNvPr id="8" name="Titel 7"/>
          <p:cNvSpPr>
            <a:spLocks noGrp="1"/>
          </p:cNvSpPr>
          <p:nvPr>
            <p:ph type="title"/>
          </p:nvPr>
        </p:nvSpPr>
        <p:spPr/>
        <p:txBody>
          <a:bodyPr>
            <a:normAutofit fontScale="90000"/>
          </a:bodyPr>
          <a:lstStyle/>
          <a:p>
            <a:r>
              <a:rPr lang="de-DE" b="1" dirty="0" err="1"/>
              <a:t>Types</a:t>
            </a:r>
            <a:r>
              <a:rPr lang="de-DE" b="1" dirty="0"/>
              <a:t> </a:t>
            </a:r>
            <a:r>
              <a:rPr lang="de-DE" b="1" dirty="0" err="1"/>
              <a:t>of</a:t>
            </a:r>
            <a:r>
              <a:rPr lang="de-DE" b="1" dirty="0"/>
              <a:t> </a:t>
            </a:r>
            <a:r>
              <a:rPr lang="de-DE" b="1" dirty="0" err="1"/>
              <a:t>disclosure</a:t>
            </a:r>
            <a:endParaRPr lang="de-DE" b="1" dirty="0"/>
          </a:p>
        </p:txBody>
      </p:sp>
      <p:grpSp>
        <p:nvGrpSpPr>
          <p:cNvPr id="9" name="Gruppierung 8"/>
          <p:cNvGrpSpPr>
            <a:grpSpLocks noChangeAspect="1"/>
          </p:cNvGrpSpPr>
          <p:nvPr/>
        </p:nvGrpSpPr>
        <p:grpSpPr>
          <a:xfrm>
            <a:off x="7664934" y="494354"/>
            <a:ext cx="755999" cy="755996"/>
            <a:chOff x="2809860" y="1393519"/>
            <a:chExt cx="3236936" cy="3236926"/>
          </a:xfrm>
        </p:grpSpPr>
        <p:sp>
          <p:nvSpPr>
            <p:cNvPr id="10"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00B09B"/>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2"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4"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5"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6"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BFBFB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7"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EB1E42"/>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nvGrpSpPr>
            <p:cNvPr id="18" name="Group 28">
              <a:extLst>
                <a:ext uri="{FF2B5EF4-FFF2-40B4-BE49-F238E27FC236}">
                  <a16:creationId xmlns:a16="http://schemas.microsoft.com/office/drawing/2014/main" id="{8B7DDBC8-AC0B-40EA-A268-D83A8BB33793}"/>
                </a:ext>
              </a:extLst>
            </p:cNvPr>
            <p:cNvGrpSpPr/>
            <p:nvPr/>
          </p:nvGrpSpPr>
          <p:grpSpPr>
            <a:xfrm>
              <a:off x="2809860" y="1393519"/>
              <a:ext cx="3236935" cy="3236926"/>
              <a:chOff x="3811259" y="1304700"/>
              <a:chExt cx="4569198" cy="4569184"/>
            </a:xfrm>
          </p:grpSpPr>
          <p:sp>
            <p:nvSpPr>
              <p:cNvPr id="19" name="Freeform: Shape 29">
                <a:extLst>
                  <a:ext uri="{FF2B5EF4-FFF2-40B4-BE49-F238E27FC236}">
                    <a16:creationId xmlns:a16="http://schemas.microsoft.com/office/drawing/2014/main" id="{F38A5319-1680-40B8-BB75-B4F3DB6A3E01}"/>
                  </a:ext>
                </a:extLst>
              </p:cNvPr>
              <p:cNvSpPr/>
              <p:nvPr/>
            </p:nvSpPr>
            <p:spPr>
              <a:xfrm>
                <a:off x="6126697" y="1304700"/>
                <a:ext cx="1555756" cy="856267"/>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0" name="Freeform: Shape 30">
                <a:extLst>
                  <a:ext uri="{FF2B5EF4-FFF2-40B4-BE49-F238E27FC236}">
                    <a16:creationId xmlns:a16="http://schemas.microsoft.com/office/drawing/2014/main" id="{9F9E93FB-51B8-4FD3-A011-6673CC1AB497}"/>
                  </a:ext>
                </a:extLst>
              </p:cNvPr>
              <p:cNvSpPr/>
              <p:nvPr/>
            </p:nvSpPr>
            <p:spPr>
              <a:xfrm>
                <a:off x="4509410" y="1304709"/>
                <a:ext cx="1555728" cy="856333"/>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1" name="Freeform: Shape 31">
                <a:extLst>
                  <a:ext uri="{FF2B5EF4-FFF2-40B4-BE49-F238E27FC236}">
                    <a16:creationId xmlns:a16="http://schemas.microsoft.com/office/drawing/2014/main" id="{DDA07DFD-416A-42F6-9BA6-E74C0A8098B8}"/>
                  </a:ext>
                </a:extLst>
              </p:cNvPr>
              <p:cNvSpPr/>
              <p:nvPr/>
            </p:nvSpPr>
            <p:spPr>
              <a:xfrm>
                <a:off x="7523625" y="2002513"/>
                <a:ext cx="856808" cy="155562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2" name="Freeform: Shape 32">
                <a:extLst>
                  <a:ext uri="{FF2B5EF4-FFF2-40B4-BE49-F238E27FC236}">
                    <a16:creationId xmlns:a16="http://schemas.microsoft.com/office/drawing/2014/main" id="{6C565C11-6704-4985-AD19-EC21FF6076E8}"/>
                  </a:ext>
                </a:extLst>
              </p:cNvPr>
              <p:cNvSpPr/>
              <p:nvPr/>
            </p:nvSpPr>
            <p:spPr>
              <a:xfrm>
                <a:off x="7515239" y="3619695"/>
                <a:ext cx="865218" cy="1555649"/>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3" name="Freeform: Shape 33">
                <a:extLst>
                  <a:ext uri="{FF2B5EF4-FFF2-40B4-BE49-F238E27FC236}">
                    <a16:creationId xmlns:a16="http://schemas.microsoft.com/office/drawing/2014/main" id="{D82BBEAA-F028-4F6E-9048-055BC7FD5220}"/>
                  </a:ext>
                </a:extLst>
              </p:cNvPr>
              <p:cNvSpPr/>
              <p:nvPr/>
            </p:nvSpPr>
            <p:spPr>
              <a:xfrm>
                <a:off x="3811259" y="3614084"/>
                <a:ext cx="862803" cy="155562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4" name="Freeform: Shape 34">
                <a:extLst>
                  <a:ext uri="{FF2B5EF4-FFF2-40B4-BE49-F238E27FC236}">
                    <a16:creationId xmlns:a16="http://schemas.microsoft.com/office/drawing/2014/main" id="{31397BD8-BFD1-42E3-BA0B-CF238B786C23}"/>
                  </a:ext>
                </a:extLst>
              </p:cNvPr>
              <p:cNvSpPr/>
              <p:nvPr/>
            </p:nvSpPr>
            <p:spPr>
              <a:xfrm>
                <a:off x="4509409" y="5007817"/>
                <a:ext cx="1555754" cy="865776"/>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5" name="Freeform: Shape 35">
                <a:extLst>
                  <a:ext uri="{FF2B5EF4-FFF2-40B4-BE49-F238E27FC236}">
                    <a16:creationId xmlns:a16="http://schemas.microsoft.com/office/drawing/2014/main" id="{609769DD-9D04-4ACA-A153-B303E9FA6113}"/>
                  </a:ext>
                </a:extLst>
              </p:cNvPr>
              <p:cNvSpPr/>
              <p:nvPr/>
            </p:nvSpPr>
            <p:spPr>
              <a:xfrm>
                <a:off x="6121089" y="5010279"/>
                <a:ext cx="1555728" cy="863605"/>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26" name="Freeform: Shape 36">
                <a:extLst>
                  <a:ext uri="{FF2B5EF4-FFF2-40B4-BE49-F238E27FC236}">
                    <a16:creationId xmlns:a16="http://schemas.microsoft.com/office/drawing/2014/main" id="{52183C44-90F4-4B43-8466-515392E996CD}"/>
                  </a:ext>
                </a:extLst>
              </p:cNvPr>
              <p:cNvSpPr/>
              <p:nvPr/>
            </p:nvSpPr>
            <p:spPr>
              <a:xfrm>
                <a:off x="3811565" y="2002513"/>
                <a:ext cx="856805" cy="1555649"/>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grpSp>
      </p:grpSp>
    </p:spTree>
    <p:extLst>
      <p:ext uri="{BB962C8B-B14F-4D97-AF65-F5344CB8AC3E}">
        <p14:creationId xmlns:p14="http://schemas.microsoft.com/office/powerpoint/2010/main" val="17572857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21</a:t>
            </a:fld>
            <a:endParaRPr lang="en-US"/>
          </a:p>
        </p:txBody>
      </p:sp>
      <p:sp>
        <p:nvSpPr>
          <p:cNvPr id="5" name="Titel 4"/>
          <p:cNvSpPr>
            <a:spLocks noGrp="1"/>
          </p:cNvSpPr>
          <p:nvPr>
            <p:ph type="title"/>
          </p:nvPr>
        </p:nvSpPr>
        <p:spPr/>
        <p:txBody>
          <a:bodyPr>
            <a:normAutofit/>
          </a:bodyPr>
          <a:lstStyle/>
          <a:p>
            <a:r>
              <a:rPr lang="de-DE" sz="4000" b="1" dirty="0" err="1"/>
              <a:t>Challenges</a:t>
            </a:r>
            <a:r>
              <a:rPr lang="de-DE" sz="4000" b="1" dirty="0"/>
              <a:t> </a:t>
            </a:r>
            <a:r>
              <a:rPr lang="de-DE" sz="4000" b="1" dirty="0" err="1"/>
              <a:t>and</a:t>
            </a:r>
            <a:r>
              <a:rPr lang="de-DE" sz="4000" b="1" dirty="0"/>
              <a:t> </a:t>
            </a:r>
            <a:r>
              <a:rPr lang="de-DE" sz="4000" b="1" dirty="0" err="1"/>
              <a:t>lessons</a:t>
            </a:r>
            <a:r>
              <a:rPr lang="de-DE" sz="4000" b="1" dirty="0"/>
              <a:t> </a:t>
            </a:r>
            <a:r>
              <a:rPr lang="de-DE" sz="4000" b="1" dirty="0" err="1"/>
              <a:t>learned</a:t>
            </a:r>
            <a:endParaRPr lang="de-DE" sz="4000" b="1" dirty="0"/>
          </a:p>
        </p:txBody>
      </p:sp>
      <p:sp>
        <p:nvSpPr>
          <p:cNvPr id="7" name="Rechteck 6">
            <a:extLst>
              <a:ext uri="{FF2B5EF4-FFF2-40B4-BE49-F238E27FC236}">
                <a16:creationId xmlns:a16="http://schemas.microsoft.com/office/drawing/2014/main" id="{EE137C3A-3377-D849-83BF-A8EE35BFC00E}"/>
              </a:ext>
            </a:extLst>
          </p:cNvPr>
          <p:cNvSpPr/>
          <p:nvPr/>
        </p:nvSpPr>
        <p:spPr>
          <a:xfrm>
            <a:off x="629136" y="1270071"/>
            <a:ext cx="7945910" cy="3367398"/>
          </a:xfrm>
          <a:prstGeom prst="rect">
            <a:avLst/>
          </a:prstGeom>
          <a:noFill/>
          <a:ln>
            <a:solidFill>
              <a:srgbClr val="00B0F0"/>
            </a:solidFill>
          </a:ln>
        </p:spPr>
      </p:sp>
      <p:sp>
        <p:nvSpPr>
          <p:cNvPr id="8" name="Minus 7">
            <a:extLst>
              <a:ext uri="{FF2B5EF4-FFF2-40B4-BE49-F238E27FC236}">
                <a16:creationId xmlns:a16="http://schemas.microsoft.com/office/drawing/2014/main" id="{C931C3C6-4639-BF4A-956C-E721AADC6601}"/>
              </a:ext>
            </a:extLst>
          </p:cNvPr>
          <p:cNvSpPr/>
          <p:nvPr/>
        </p:nvSpPr>
        <p:spPr>
          <a:xfrm rot="21354393">
            <a:off x="905113" y="2630326"/>
            <a:ext cx="7393955" cy="646887"/>
          </a:xfrm>
          <a:prstGeom prst="mathMinus">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9" name="Pfeil nach unten 8">
            <a:extLst>
              <a:ext uri="{FF2B5EF4-FFF2-40B4-BE49-F238E27FC236}">
                <a16:creationId xmlns:a16="http://schemas.microsoft.com/office/drawing/2014/main" id="{868C6A57-69D0-C44D-956D-32CA3E6201C0}"/>
              </a:ext>
            </a:extLst>
          </p:cNvPr>
          <p:cNvSpPr/>
          <p:nvPr/>
        </p:nvSpPr>
        <p:spPr>
          <a:xfrm>
            <a:off x="1582645" y="1438440"/>
            <a:ext cx="2383773" cy="1346959"/>
          </a:xfrm>
          <a:prstGeom prst="downArrow">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Freihandform 9">
            <a:extLst>
              <a:ext uri="{FF2B5EF4-FFF2-40B4-BE49-F238E27FC236}">
                <a16:creationId xmlns:a16="http://schemas.microsoft.com/office/drawing/2014/main" id="{403FE672-D4D3-CB41-B773-FB964CCCB713}"/>
              </a:ext>
            </a:extLst>
          </p:cNvPr>
          <p:cNvSpPr/>
          <p:nvPr/>
        </p:nvSpPr>
        <p:spPr>
          <a:xfrm>
            <a:off x="4131934" y="1296575"/>
            <a:ext cx="3959758" cy="1414307"/>
          </a:xfrm>
          <a:custGeom>
            <a:avLst/>
            <a:gdLst>
              <a:gd name="connsiteX0" fmla="*/ 0 w 3959758"/>
              <a:gd name="connsiteY0" fmla="*/ 0 h 1414307"/>
              <a:gd name="connsiteX1" fmla="*/ 3959758 w 3959758"/>
              <a:gd name="connsiteY1" fmla="*/ 0 h 1414307"/>
              <a:gd name="connsiteX2" fmla="*/ 3959758 w 3959758"/>
              <a:gd name="connsiteY2" fmla="*/ 1414307 h 1414307"/>
              <a:gd name="connsiteX3" fmla="*/ 0 w 3959758"/>
              <a:gd name="connsiteY3" fmla="*/ 1414307 h 1414307"/>
              <a:gd name="connsiteX4" fmla="*/ 0 w 3959758"/>
              <a:gd name="connsiteY4" fmla="*/ 0 h 141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758" h="1414307">
                <a:moveTo>
                  <a:pt x="0" y="0"/>
                </a:moveTo>
                <a:lnTo>
                  <a:pt x="3959758" y="0"/>
                </a:lnTo>
                <a:lnTo>
                  <a:pt x="3959758" y="1414307"/>
                </a:lnTo>
                <a:lnTo>
                  <a:pt x="0" y="1414307"/>
                </a:lnTo>
                <a:lnTo>
                  <a:pt x="0" y="0"/>
                </a:lnTo>
                <a:close/>
              </a:path>
            </a:pathLst>
          </a:cu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de-DE" sz="1400" b="1" kern="1200" dirty="0" err="1">
                <a:solidFill>
                  <a:schemeClr val="tx1"/>
                </a:solidFill>
                <a:latin typeface="Roboto"/>
                <a:cs typeface="Roboto"/>
              </a:rPr>
              <a:t>Challenges</a:t>
            </a:r>
            <a:r>
              <a:rPr lang="de-DE" sz="1400" b="1" kern="1200" dirty="0">
                <a:solidFill>
                  <a:schemeClr val="tx1"/>
                </a:solidFill>
                <a:latin typeface="Roboto"/>
                <a:cs typeface="Roboto"/>
              </a:rPr>
              <a:t>:</a:t>
            </a:r>
          </a:p>
          <a:p>
            <a:pPr marL="0" lvl="0" indent="0" algn="l" defTabSz="488950">
              <a:lnSpc>
                <a:spcPct val="90000"/>
              </a:lnSpc>
              <a:spcBef>
                <a:spcPts val="200"/>
              </a:spcBef>
              <a:spcAft>
                <a:spcPts val="0"/>
              </a:spcAft>
              <a:buNone/>
            </a:pPr>
            <a:r>
              <a:rPr lang="de-DE" sz="1400" b="0" kern="1200" dirty="0">
                <a:solidFill>
                  <a:schemeClr val="tx1"/>
                </a:solidFill>
                <a:latin typeface="Roboto"/>
                <a:cs typeface="Roboto"/>
              </a:rPr>
              <a:t>- </a:t>
            </a:r>
            <a:r>
              <a:rPr lang="en-US" sz="1400" b="0" kern="1200" dirty="0">
                <a:solidFill>
                  <a:schemeClr val="tx1"/>
                </a:solidFill>
                <a:latin typeface="Roboto"/>
                <a:cs typeface="Roboto"/>
              </a:rPr>
              <a:t>Data protection and privacy issues;</a:t>
            </a:r>
          </a:p>
          <a:p>
            <a:pPr marL="0" lvl="0" indent="0" algn="l" defTabSz="488950">
              <a:lnSpc>
                <a:spcPct val="90000"/>
              </a:lnSpc>
              <a:spcBef>
                <a:spcPts val="200"/>
              </a:spcBef>
              <a:spcAft>
                <a:spcPts val="0"/>
              </a:spcAft>
              <a:buNone/>
            </a:pPr>
            <a:r>
              <a:rPr lang="en-US" sz="1400" b="0" kern="1200" dirty="0">
                <a:solidFill>
                  <a:schemeClr val="tx1"/>
                </a:solidFill>
                <a:latin typeface="Roboto"/>
                <a:cs typeface="Roboto"/>
              </a:rPr>
              <a:t>- Lack of capacity to handle administrative burden;</a:t>
            </a:r>
          </a:p>
          <a:p>
            <a:pPr marL="0" lvl="0" indent="0" algn="l" defTabSz="488950">
              <a:lnSpc>
                <a:spcPct val="90000"/>
              </a:lnSpc>
              <a:spcBef>
                <a:spcPts val="200"/>
              </a:spcBef>
              <a:spcAft>
                <a:spcPts val="0"/>
              </a:spcAft>
              <a:buNone/>
            </a:pPr>
            <a:r>
              <a:rPr lang="en-US" sz="1400" b="0" kern="1200" dirty="0">
                <a:solidFill>
                  <a:schemeClr val="tx1"/>
                </a:solidFill>
                <a:latin typeface="Roboto"/>
                <a:cs typeface="Roboto"/>
              </a:rPr>
              <a:t>- Inappropriate verification systems (OECD 2011).</a:t>
            </a:r>
          </a:p>
        </p:txBody>
      </p:sp>
      <p:sp>
        <p:nvSpPr>
          <p:cNvPr id="11" name="Pfeil nach oben 10">
            <a:extLst>
              <a:ext uri="{FF2B5EF4-FFF2-40B4-BE49-F238E27FC236}">
                <a16:creationId xmlns:a16="http://schemas.microsoft.com/office/drawing/2014/main" id="{87D79C0F-53D7-5C47-AB28-72E45A6B348E}"/>
              </a:ext>
            </a:extLst>
          </p:cNvPr>
          <p:cNvSpPr/>
          <p:nvPr/>
        </p:nvSpPr>
        <p:spPr>
          <a:xfrm>
            <a:off x="5237763" y="3122139"/>
            <a:ext cx="2383773" cy="1346959"/>
          </a:xfrm>
          <a:prstGeom prst="upArrow">
            <a:avLst/>
          </a:prstGeom>
          <a:solidFill>
            <a:schemeClr val="accent6">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Freihandform 11">
            <a:extLst>
              <a:ext uri="{FF2B5EF4-FFF2-40B4-BE49-F238E27FC236}">
                <a16:creationId xmlns:a16="http://schemas.microsoft.com/office/drawing/2014/main" id="{D8E73212-0C67-D244-872D-40EEE8FA749A}"/>
              </a:ext>
            </a:extLst>
          </p:cNvPr>
          <p:cNvSpPr/>
          <p:nvPr/>
        </p:nvSpPr>
        <p:spPr>
          <a:xfrm>
            <a:off x="1111077" y="3247990"/>
            <a:ext cx="3962580" cy="1364650"/>
          </a:xfrm>
          <a:custGeom>
            <a:avLst/>
            <a:gdLst>
              <a:gd name="connsiteX0" fmla="*/ 0 w 3962580"/>
              <a:gd name="connsiteY0" fmla="*/ 0 h 1364650"/>
              <a:gd name="connsiteX1" fmla="*/ 3962580 w 3962580"/>
              <a:gd name="connsiteY1" fmla="*/ 0 h 1364650"/>
              <a:gd name="connsiteX2" fmla="*/ 3962580 w 3962580"/>
              <a:gd name="connsiteY2" fmla="*/ 1364650 h 1364650"/>
              <a:gd name="connsiteX3" fmla="*/ 0 w 3962580"/>
              <a:gd name="connsiteY3" fmla="*/ 1364650 h 1364650"/>
              <a:gd name="connsiteX4" fmla="*/ 0 w 3962580"/>
              <a:gd name="connsiteY4" fmla="*/ 0 h 136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580" h="1364650">
                <a:moveTo>
                  <a:pt x="0" y="0"/>
                </a:moveTo>
                <a:lnTo>
                  <a:pt x="3962580" y="0"/>
                </a:lnTo>
                <a:lnTo>
                  <a:pt x="3962580" y="1364650"/>
                </a:lnTo>
                <a:lnTo>
                  <a:pt x="0" y="1364650"/>
                </a:lnTo>
                <a:lnTo>
                  <a:pt x="0" y="0"/>
                </a:lnTo>
                <a:close/>
              </a:path>
            </a:pathLst>
          </a:custGeom>
          <a:solidFill>
            <a:srgbClr val="F2F2F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de-DE" sz="1400" b="1" kern="1200" dirty="0" err="1">
                <a:latin typeface="Roboto"/>
                <a:cs typeface="Roboto"/>
              </a:rPr>
              <a:t>Lessons</a:t>
            </a:r>
            <a:r>
              <a:rPr lang="de-DE" sz="1400" b="1" kern="1200" dirty="0">
                <a:latin typeface="Roboto"/>
                <a:cs typeface="Roboto"/>
              </a:rPr>
              <a:t> </a:t>
            </a:r>
            <a:r>
              <a:rPr lang="de-DE" sz="1400" b="1" kern="1200" dirty="0" err="1">
                <a:latin typeface="Roboto"/>
                <a:cs typeface="Roboto"/>
              </a:rPr>
              <a:t>learned</a:t>
            </a:r>
            <a:r>
              <a:rPr lang="de-DE" sz="1400" b="1" kern="1200" dirty="0">
                <a:latin typeface="Roboto"/>
                <a:cs typeface="Roboto"/>
              </a:rPr>
              <a:t>:</a:t>
            </a:r>
          </a:p>
          <a:p>
            <a:pPr marL="0" lvl="0" indent="0" algn="l" defTabSz="488950">
              <a:lnSpc>
                <a:spcPct val="90000"/>
              </a:lnSpc>
              <a:spcBef>
                <a:spcPts val="200"/>
              </a:spcBef>
              <a:spcAft>
                <a:spcPts val="0"/>
              </a:spcAft>
              <a:buNone/>
            </a:pPr>
            <a:r>
              <a:rPr lang="de-DE" sz="1400" b="0" kern="1200" dirty="0">
                <a:latin typeface="Roboto"/>
                <a:cs typeface="Roboto"/>
              </a:rPr>
              <a:t>- </a:t>
            </a:r>
            <a:r>
              <a:rPr lang="de-DE" sz="1400" b="0" kern="1200" dirty="0" err="1">
                <a:latin typeface="Roboto"/>
                <a:cs typeface="Roboto"/>
              </a:rPr>
              <a:t>Consult</a:t>
            </a:r>
            <a:r>
              <a:rPr lang="de-DE" sz="1400" b="0" kern="1200" dirty="0">
                <a:latin typeface="Roboto"/>
                <a:cs typeface="Roboto"/>
              </a:rPr>
              <a:t> </a:t>
            </a:r>
            <a:r>
              <a:rPr lang="de-DE" sz="1400" b="0" kern="1200" dirty="0" err="1">
                <a:latin typeface="Roboto"/>
                <a:cs typeface="Roboto"/>
              </a:rPr>
              <a:t>public</a:t>
            </a:r>
            <a:r>
              <a:rPr lang="de-DE" sz="1400" b="0" kern="1200" dirty="0">
                <a:latin typeface="Roboto"/>
                <a:cs typeface="Roboto"/>
              </a:rPr>
              <a:t> </a:t>
            </a:r>
            <a:r>
              <a:rPr lang="de-DE" sz="1400" b="0" kern="1200" dirty="0" err="1">
                <a:latin typeface="Roboto"/>
                <a:cs typeface="Roboto"/>
              </a:rPr>
              <a:t>servants</a:t>
            </a:r>
            <a:r>
              <a:rPr lang="de-DE" sz="1400" b="0" kern="1200" dirty="0">
                <a:latin typeface="Roboto"/>
                <a:cs typeface="Roboto"/>
              </a:rPr>
              <a:t> </a:t>
            </a:r>
            <a:r>
              <a:rPr lang="de-DE" sz="1400" b="0" kern="1200" dirty="0" err="1">
                <a:latin typeface="Roboto"/>
                <a:cs typeface="Roboto"/>
              </a:rPr>
              <a:t>to</a:t>
            </a:r>
            <a:r>
              <a:rPr lang="de-DE" sz="1400" b="0" kern="1200" dirty="0">
                <a:latin typeface="Roboto"/>
                <a:cs typeface="Roboto"/>
              </a:rPr>
              <a:t> </a:t>
            </a:r>
            <a:r>
              <a:rPr lang="de-DE" sz="1400" b="0" kern="1200" dirty="0" err="1">
                <a:latin typeface="Roboto"/>
                <a:cs typeface="Roboto"/>
              </a:rPr>
              <a:t>create</a:t>
            </a:r>
            <a:r>
              <a:rPr lang="de-DE" sz="1400" b="0" kern="1200" dirty="0">
                <a:latin typeface="Roboto"/>
                <a:cs typeface="Roboto"/>
              </a:rPr>
              <a:t> </a:t>
            </a:r>
            <a:r>
              <a:rPr lang="de-DE" sz="1400" b="0" kern="1200" dirty="0" err="1">
                <a:latin typeface="Roboto"/>
                <a:cs typeface="Roboto"/>
              </a:rPr>
              <a:t>ownership</a:t>
            </a:r>
            <a:r>
              <a:rPr lang="de-DE" sz="1400" b="0" kern="1200" dirty="0">
                <a:latin typeface="Roboto"/>
                <a:cs typeface="Roboto"/>
              </a:rPr>
              <a:t>;</a:t>
            </a:r>
          </a:p>
          <a:p>
            <a:pPr marL="0" lvl="0" indent="0" algn="l" defTabSz="488950">
              <a:lnSpc>
                <a:spcPct val="90000"/>
              </a:lnSpc>
              <a:spcBef>
                <a:spcPts val="200"/>
              </a:spcBef>
              <a:spcAft>
                <a:spcPts val="0"/>
              </a:spcAft>
              <a:buNone/>
            </a:pPr>
            <a:r>
              <a:rPr lang="de-DE" sz="1400" b="0" kern="1200" dirty="0">
                <a:latin typeface="Roboto"/>
                <a:cs typeface="Roboto"/>
              </a:rPr>
              <a:t>- </a:t>
            </a:r>
            <a:r>
              <a:rPr lang="de-DE" sz="1400" dirty="0">
                <a:latin typeface="Roboto"/>
                <a:cs typeface="Roboto"/>
              </a:rPr>
              <a:t>K</a:t>
            </a:r>
            <a:r>
              <a:rPr lang="de-DE" sz="1400" b="0" kern="1200" dirty="0">
                <a:latin typeface="Roboto"/>
                <a:cs typeface="Roboto"/>
              </a:rPr>
              <a:t>eep </a:t>
            </a:r>
            <a:r>
              <a:rPr lang="de-DE" sz="1400" b="0" kern="1200" dirty="0" err="1">
                <a:latin typeface="Roboto"/>
                <a:cs typeface="Roboto"/>
              </a:rPr>
              <a:t>the</a:t>
            </a:r>
            <a:r>
              <a:rPr lang="de-DE" sz="1400" b="0" kern="1200" dirty="0">
                <a:latin typeface="Roboto"/>
                <a:cs typeface="Roboto"/>
              </a:rPr>
              <a:t> </a:t>
            </a:r>
            <a:r>
              <a:rPr lang="de-DE" sz="1400" b="0" kern="1200" dirty="0" err="1">
                <a:latin typeface="Roboto"/>
                <a:cs typeface="Roboto"/>
              </a:rPr>
              <a:t>system</a:t>
            </a:r>
            <a:r>
              <a:rPr lang="de-DE" sz="1400" b="0" kern="1200" dirty="0">
                <a:latin typeface="Roboto"/>
                <a:cs typeface="Roboto"/>
              </a:rPr>
              <a:t> </a:t>
            </a:r>
            <a:r>
              <a:rPr lang="de-DE" sz="1400" b="0" kern="1200" dirty="0" err="1">
                <a:latin typeface="Roboto"/>
                <a:cs typeface="Roboto"/>
              </a:rPr>
              <a:t>manageable</a:t>
            </a:r>
            <a:r>
              <a:rPr lang="de-DE" sz="1400" b="0" kern="1200" dirty="0">
                <a:latin typeface="Roboto"/>
                <a:cs typeface="Roboto"/>
              </a:rPr>
              <a:t> </a:t>
            </a:r>
            <a:r>
              <a:rPr lang="de-DE" sz="1400" b="0" kern="1200" dirty="0" err="1">
                <a:latin typeface="Roboto"/>
                <a:cs typeface="Roboto"/>
              </a:rPr>
              <a:t>through</a:t>
            </a:r>
            <a:r>
              <a:rPr lang="de-DE" sz="1400" b="0" kern="1200" dirty="0">
                <a:latin typeface="Roboto"/>
                <a:cs typeface="Roboto"/>
              </a:rPr>
              <a:t> </a:t>
            </a:r>
            <a:r>
              <a:rPr lang="de-DE" sz="1400" b="0" kern="1200" dirty="0" err="1">
                <a:latin typeface="Roboto"/>
                <a:cs typeface="Roboto"/>
              </a:rPr>
              <a:t>sound</a:t>
            </a:r>
            <a:r>
              <a:rPr lang="de-DE" sz="1400" b="0" kern="1200" dirty="0">
                <a:latin typeface="Roboto"/>
                <a:cs typeface="Roboto"/>
              </a:rPr>
              <a:t> </a:t>
            </a:r>
            <a:r>
              <a:rPr lang="de-DE" sz="1400" b="0" kern="1200" dirty="0" err="1">
                <a:latin typeface="Roboto"/>
                <a:cs typeface="Roboto"/>
              </a:rPr>
              <a:t>samples</a:t>
            </a:r>
            <a:r>
              <a:rPr lang="de-DE" sz="1400" b="0" kern="1200" dirty="0">
                <a:latin typeface="Roboto"/>
                <a:cs typeface="Roboto"/>
              </a:rPr>
              <a:t> </a:t>
            </a:r>
            <a:r>
              <a:rPr lang="de-DE" sz="1400" b="0" kern="1200" dirty="0" err="1">
                <a:latin typeface="Roboto"/>
                <a:cs typeface="Roboto"/>
              </a:rPr>
              <a:t>and</a:t>
            </a:r>
            <a:r>
              <a:rPr lang="de-DE" sz="1400" b="0" kern="1200" dirty="0">
                <a:latin typeface="Roboto"/>
                <a:cs typeface="Roboto"/>
              </a:rPr>
              <a:t> </a:t>
            </a:r>
            <a:r>
              <a:rPr lang="de-DE" sz="1400" b="0" kern="1200" dirty="0" err="1">
                <a:latin typeface="Roboto"/>
                <a:cs typeface="Roboto"/>
              </a:rPr>
              <a:t>widen</a:t>
            </a:r>
            <a:r>
              <a:rPr lang="de-DE" sz="1400" b="0" kern="1200" dirty="0">
                <a:latin typeface="Roboto"/>
                <a:cs typeface="Roboto"/>
              </a:rPr>
              <a:t> </a:t>
            </a:r>
            <a:r>
              <a:rPr lang="de-DE" sz="1400" b="0" kern="1200" dirty="0" err="1">
                <a:latin typeface="Roboto"/>
                <a:cs typeface="Roboto"/>
              </a:rPr>
              <a:t>capacity</a:t>
            </a:r>
            <a:r>
              <a:rPr lang="de-DE" sz="1400" b="0" kern="1200" dirty="0">
                <a:latin typeface="Roboto"/>
                <a:cs typeface="Roboto"/>
              </a:rPr>
              <a:t> </a:t>
            </a:r>
            <a:r>
              <a:rPr lang="de-DE" sz="1400" b="0" kern="1200" dirty="0" err="1">
                <a:latin typeface="Roboto"/>
                <a:cs typeface="Roboto"/>
              </a:rPr>
              <a:t>only</a:t>
            </a:r>
            <a:r>
              <a:rPr lang="de-DE" sz="1400" b="0" kern="1200" dirty="0">
                <a:latin typeface="Roboto"/>
                <a:cs typeface="Roboto"/>
              </a:rPr>
              <a:t> </a:t>
            </a:r>
            <a:r>
              <a:rPr lang="de-DE" sz="1400" b="0" kern="1200" dirty="0" err="1">
                <a:latin typeface="Roboto"/>
                <a:cs typeface="Roboto"/>
              </a:rPr>
              <a:t>incrementally</a:t>
            </a:r>
            <a:r>
              <a:rPr lang="de-DE" sz="1400" b="0" kern="1200" dirty="0">
                <a:latin typeface="Roboto"/>
                <a:cs typeface="Roboto"/>
              </a:rPr>
              <a:t>;</a:t>
            </a:r>
          </a:p>
          <a:p>
            <a:pPr marL="0" lvl="0" indent="0" algn="l" defTabSz="488950">
              <a:lnSpc>
                <a:spcPct val="90000"/>
              </a:lnSpc>
              <a:spcBef>
                <a:spcPts val="200"/>
              </a:spcBef>
              <a:spcAft>
                <a:spcPts val="0"/>
              </a:spcAft>
              <a:buNone/>
            </a:pPr>
            <a:r>
              <a:rPr lang="de-DE" sz="1400" b="0" kern="1200" dirty="0">
                <a:latin typeface="Roboto"/>
                <a:cs typeface="Roboto"/>
              </a:rPr>
              <a:t>- </a:t>
            </a:r>
            <a:r>
              <a:rPr lang="de-DE" sz="1400" b="0" kern="1200" dirty="0" err="1">
                <a:latin typeface="Roboto"/>
                <a:cs typeface="Roboto"/>
              </a:rPr>
              <a:t>Make</a:t>
            </a:r>
            <a:r>
              <a:rPr lang="de-DE" sz="1400" b="0" kern="1200" dirty="0">
                <a:latin typeface="Roboto"/>
                <a:cs typeface="Roboto"/>
              </a:rPr>
              <a:t> </a:t>
            </a:r>
            <a:r>
              <a:rPr lang="de-DE" sz="1400" b="0" kern="1200" dirty="0" err="1">
                <a:latin typeface="Roboto"/>
                <a:cs typeface="Roboto"/>
              </a:rPr>
              <a:t>filing</a:t>
            </a:r>
            <a:r>
              <a:rPr lang="de-DE" sz="1400" b="0" kern="1200" dirty="0">
                <a:latin typeface="Roboto"/>
                <a:cs typeface="Roboto"/>
              </a:rPr>
              <a:t> </a:t>
            </a:r>
            <a:r>
              <a:rPr lang="de-DE" sz="1400" b="0" kern="1200" dirty="0" err="1">
                <a:latin typeface="Roboto"/>
                <a:cs typeface="Roboto"/>
              </a:rPr>
              <a:t>requirements</a:t>
            </a:r>
            <a:r>
              <a:rPr lang="de-DE" sz="1400" b="0" kern="1200" dirty="0">
                <a:latin typeface="Roboto"/>
                <a:cs typeface="Roboto"/>
              </a:rPr>
              <a:t> </a:t>
            </a:r>
            <a:r>
              <a:rPr lang="de-DE" sz="1400" b="0" kern="1200" dirty="0" err="1">
                <a:latin typeface="Roboto"/>
                <a:cs typeface="Roboto"/>
              </a:rPr>
              <a:t>clear</a:t>
            </a:r>
            <a:r>
              <a:rPr lang="de-DE" sz="1400" b="0" kern="1200" dirty="0">
                <a:latin typeface="Roboto"/>
                <a:cs typeface="Roboto"/>
              </a:rPr>
              <a:t> </a:t>
            </a:r>
            <a:r>
              <a:rPr lang="de-DE" sz="1400" b="0" kern="1200" dirty="0" err="1">
                <a:latin typeface="Roboto"/>
                <a:cs typeface="Roboto"/>
              </a:rPr>
              <a:t>and</a:t>
            </a:r>
            <a:r>
              <a:rPr lang="de-DE" sz="1400" b="0" kern="1200" dirty="0">
                <a:latin typeface="Roboto"/>
                <a:cs typeface="Roboto"/>
              </a:rPr>
              <a:t> simple (Open </a:t>
            </a:r>
            <a:r>
              <a:rPr lang="de-DE" sz="1400" b="0" kern="1200" dirty="0" err="1">
                <a:latin typeface="Roboto"/>
                <a:cs typeface="Roboto"/>
              </a:rPr>
              <a:t>Government</a:t>
            </a:r>
            <a:r>
              <a:rPr lang="de-DE" sz="1400" b="0" kern="1200" dirty="0">
                <a:latin typeface="Roboto"/>
                <a:cs typeface="Roboto"/>
              </a:rPr>
              <a:t> </a:t>
            </a:r>
            <a:r>
              <a:rPr lang="de-DE" sz="1400" b="0" kern="1200" dirty="0" err="1">
                <a:latin typeface="Roboto"/>
                <a:cs typeface="Roboto"/>
              </a:rPr>
              <a:t>Partnership</a:t>
            </a:r>
            <a:r>
              <a:rPr lang="de-DE" sz="1400" b="0" kern="1200" dirty="0">
                <a:latin typeface="Roboto"/>
                <a:cs typeface="Roboto"/>
              </a:rPr>
              <a:t> 2014: 8-10).</a:t>
            </a:r>
          </a:p>
        </p:txBody>
      </p:sp>
    </p:spTree>
    <p:extLst>
      <p:ext uri="{BB962C8B-B14F-4D97-AF65-F5344CB8AC3E}">
        <p14:creationId xmlns:p14="http://schemas.microsoft.com/office/powerpoint/2010/main" val="13549311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22</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chemeClr val="bg1"/>
                  </a:solidFill>
                  <a:latin typeface="Roboto"/>
                  <a:cs typeface="Roboto"/>
                </a:rPr>
                <a:t>Good practices for:</a:t>
              </a:r>
            </a:p>
            <a:p>
              <a:pPr marL="342900" lvl="0" indent="-342900">
                <a:buFont typeface="+mj-lt"/>
                <a:buAutoNum type="arabicPeriod"/>
              </a:pPr>
              <a:r>
                <a:rPr lang="en-US" altLang="ko-KR" sz="1200" b="1">
                  <a:solidFill>
                    <a:schemeClr val="bg1">
                      <a:lumMod val="65000"/>
                    </a:schemeClr>
                  </a:solidFill>
                  <a:latin typeface="Roboto"/>
                  <a:cs typeface="Roboto"/>
                </a:rPr>
                <a:t>Legislation</a:t>
              </a:r>
            </a:p>
            <a:p>
              <a:pPr marL="342900" lvl="0" indent="-342900">
                <a:buFont typeface="+mj-lt"/>
                <a:buAutoNum type="arabicPeriod"/>
              </a:pPr>
              <a:r>
                <a:rPr lang="en-US" altLang="ko-KR" sz="1200" b="1">
                  <a:solidFill>
                    <a:schemeClr val="bg1">
                      <a:lumMod val="65000"/>
                    </a:schemeClr>
                  </a:solidFill>
                  <a:latin typeface="Roboto"/>
                  <a:cs typeface="Roboto"/>
                </a:rPr>
                <a:t>Interest and asset declarations</a:t>
              </a:r>
            </a:p>
            <a:p>
              <a:pPr marL="342900" lvl="0" indent="-342900">
                <a:buFont typeface="+mj-lt"/>
                <a:buAutoNum type="arabicPeriod"/>
              </a:pPr>
              <a:r>
                <a:rPr lang="en-US" altLang="ko-KR" sz="1200" b="1">
                  <a:solidFill>
                    <a:schemeClr val="bg1"/>
                  </a:solidFill>
                  <a:latin typeface="Roboto"/>
                  <a:cs typeface="Roboto"/>
                </a:rPr>
                <a:t>Resolutions</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340412988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5843AB2-3196-3F4A-83C7-70151C451821}"/>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23</a:t>
            </a:fld>
            <a:endParaRPr lang="en-US"/>
          </a:p>
        </p:txBody>
      </p:sp>
      <p:sp>
        <p:nvSpPr>
          <p:cNvPr id="5" name="Titel 4"/>
          <p:cNvSpPr>
            <a:spLocks noGrp="1"/>
          </p:cNvSpPr>
          <p:nvPr>
            <p:ph type="title"/>
          </p:nvPr>
        </p:nvSpPr>
        <p:spPr/>
        <p:txBody>
          <a:bodyPr>
            <a:normAutofit fontScale="90000"/>
          </a:bodyPr>
          <a:lstStyle/>
          <a:p>
            <a:r>
              <a:rPr lang="de-DE" b="1" dirty="0"/>
              <a:t>3. </a:t>
            </a:r>
            <a:r>
              <a:rPr lang="de-DE" b="1" dirty="0" err="1"/>
              <a:t>Resolutions</a:t>
            </a:r>
            <a:endParaRPr lang="de-DE" b="1" dirty="0"/>
          </a:p>
        </p:txBody>
      </p:sp>
      <p:grpSp>
        <p:nvGrpSpPr>
          <p:cNvPr id="58" name="Gruppierung 57"/>
          <p:cNvGrpSpPr/>
          <p:nvPr/>
        </p:nvGrpSpPr>
        <p:grpSpPr>
          <a:xfrm rot="1941864" flipV="1">
            <a:off x="1794524" y="2607814"/>
            <a:ext cx="5453527" cy="1284671"/>
            <a:chOff x="3097438" y="1984609"/>
            <a:chExt cx="5124329" cy="1968959"/>
          </a:xfrm>
        </p:grpSpPr>
        <p:sp>
          <p:nvSpPr>
            <p:cNvPr id="48" name="Shape">
              <a:extLst>
                <a:ext uri="{FF2B5EF4-FFF2-40B4-BE49-F238E27FC236}">
                  <a16:creationId xmlns:a16="http://schemas.microsoft.com/office/drawing/2014/main" id="{0EA50FCA-7EBD-4895-8400-494D853A81F6}"/>
                </a:ext>
              </a:extLst>
            </p:cNvPr>
            <p:cNvSpPr/>
            <p:nvPr/>
          </p:nvSpPr>
          <p:spPr>
            <a:xfrm>
              <a:off x="3097438" y="1984609"/>
              <a:ext cx="5124329" cy="1968959"/>
            </a:xfrm>
            <a:custGeom>
              <a:avLst/>
              <a:gdLst/>
              <a:ahLst/>
              <a:cxnLst>
                <a:cxn ang="0">
                  <a:pos x="wd2" y="hd2"/>
                </a:cxn>
                <a:cxn ang="5400000">
                  <a:pos x="wd2" y="hd2"/>
                </a:cxn>
                <a:cxn ang="10800000">
                  <a:pos x="wd2" y="hd2"/>
                </a:cxn>
                <a:cxn ang="16200000">
                  <a:pos x="wd2" y="hd2"/>
                </a:cxn>
              </a:cxnLst>
              <a:rect l="0" t="0" r="r" b="b"/>
              <a:pathLst>
                <a:path w="21578" h="20423" extrusionOk="0">
                  <a:moveTo>
                    <a:pt x="21227" y="10588"/>
                  </a:moveTo>
                  <a:lnTo>
                    <a:pt x="20847" y="11526"/>
                  </a:lnTo>
                  <a:lnTo>
                    <a:pt x="18058" y="7565"/>
                  </a:lnTo>
                  <a:lnTo>
                    <a:pt x="18353" y="6303"/>
                  </a:lnTo>
                  <a:cubicBezTo>
                    <a:pt x="18579" y="5346"/>
                    <a:pt x="18641" y="4217"/>
                    <a:pt x="18524" y="3146"/>
                  </a:cubicBezTo>
                  <a:cubicBezTo>
                    <a:pt x="18408" y="2074"/>
                    <a:pt x="18128" y="1175"/>
                    <a:pt x="17740" y="620"/>
                  </a:cubicBezTo>
                  <a:lnTo>
                    <a:pt x="17701" y="563"/>
                  </a:lnTo>
                  <a:cubicBezTo>
                    <a:pt x="17313" y="8"/>
                    <a:pt x="16854" y="-145"/>
                    <a:pt x="16419" y="142"/>
                  </a:cubicBezTo>
                  <a:cubicBezTo>
                    <a:pt x="15984" y="429"/>
                    <a:pt x="15619" y="1118"/>
                    <a:pt x="15394" y="2074"/>
                  </a:cubicBezTo>
                  <a:cubicBezTo>
                    <a:pt x="15169" y="3031"/>
                    <a:pt x="15107" y="4160"/>
                    <a:pt x="15223" y="5231"/>
                  </a:cubicBezTo>
                  <a:cubicBezTo>
                    <a:pt x="15340" y="6303"/>
                    <a:pt x="15619" y="7202"/>
                    <a:pt x="16008" y="7757"/>
                  </a:cubicBezTo>
                  <a:lnTo>
                    <a:pt x="16559" y="8541"/>
                  </a:lnTo>
                  <a:lnTo>
                    <a:pt x="16101" y="10492"/>
                  </a:lnTo>
                  <a:lnTo>
                    <a:pt x="14050" y="7565"/>
                  </a:lnTo>
                  <a:lnTo>
                    <a:pt x="14346" y="6303"/>
                  </a:lnTo>
                  <a:cubicBezTo>
                    <a:pt x="14812" y="4313"/>
                    <a:pt x="14532" y="1768"/>
                    <a:pt x="13732" y="620"/>
                  </a:cubicBezTo>
                  <a:lnTo>
                    <a:pt x="13693" y="563"/>
                  </a:lnTo>
                  <a:cubicBezTo>
                    <a:pt x="12885" y="-585"/>
                    <a:pt x="11852" y="104"/>
                    <a:pt x="11386" y="2074"/>
                  </a:cubicBezTo>
                  <a:cubicBezTo>
                    <a:pt x="10920" y="4064"/>
                    <a:pt x="11200" y="6609"/>
                    <a:pt x="12000" y="7757"/>
                  </a:cubicBezTo>
                  <a:lnTo>
                    <a:pt x="12551" y="8541"/>
                  </a:lnTo>
                  <a:lnTo>
                    <a:pt x="12093" y="10492"/>
                  </a:lnTo>
                  <a:lnTo>
                    <a:pt x="10050" y="7584"/>
                  </a:lnTo>
                  <a:lnTo>
                    <a:pt x="10346" y="6322"/>
                  </a:lnTo>
                  <a:cubicBezTo>
                    <a:pt x="10812" y="4332"/>
                    <a:pt x="10532" y="1787"/>
                    <a:pt x="9732" y="639"/>
                  </a:cubicBezTo>
                  <a:lnTo>
                    <a:pt x="9693" y="582"/>
                  </a:lnTo>
                  <a:cubicBezTo>
                    <a:pt x="8885" y="-566"/>
                    <a:pt x="7852" y="123"/>
                    <a:pt x="7386" y="2093"/>
                  </a:cubicBezTo>
                  <a:cubicBezTo>
                    <a:pt x="6920" y="4083"/>
                    <a:pt x="7200" y="6628"/>
                    <a:pt x="8000" y="7776"/>
                  </a:cubicBezTo>
                  <a:lnTo>
                    <a:pt x="8551" y="8560"/>
                  </a:lnTo>
                  <a:lnTo>
                    <a:pt x="8093" y="10512"/>
                  </a:lnTo>
                  <a:lnTo>
                    <a:pt x="6043" y="7584"/>
                  </a:lnTo>
                  <a:lnTo>
                    <a:pt x="6338" y="6322"/>
                  </a:lnTo>
                  <a:cubicBezTo>
                    <a:pt x="6563" y="5365"/>
                    <a:pt x="6625" y="4236"/>
                    <a:pt x="6509" y="3165"/>
                  </a:cubicBezTo>
                  <a:cubicBezTo>
                    <a:pt x="6392" y="2093"/>
                    <a:pt x="6113" y="1194"/>
                    <a:pt x="5724" y="639"/>
                  </a:cubicBezTo>
                  <a:lnTo>
                    <a:pt x="5685" y="582"/>
                  </a:lnTo>
                  <a:cubicBezTo>
                    <a:pt x="5297" y="27"/>
                    <a:pt x="4839" y="-126"/>
                    <a:pt x="4404" y="161"/>
                  </a:cubicBezTo>
                  <a:cubicBezTo>
                    <a:pt x="3969" y="448"/>
                    <a:pt x="3604" y="1137"/>
                    <a:pt x="3379" y="2093"/>
                  </a:cubicBezTo>
                  <a:cubicBezTo>
                    <a:pt x="3153" y="3050"/>
                    <a:pt x="3091" y="4179"/>
                    <a:pt x="3208" y="5250"/>
                  </a:cubicBezTo>
                  <a:cubicBezTo>
                    <a:pt x="3324" y="6322"/>
                    <a:pt x="3604" y="7221"/>
                    <a:pt x="3992" y="7776"/>
                  </a:cubicBezTo>
                  <a:lnTo>
                    <a:pt x="4544" y="8560"/>
                  </a:lnTo>
                  <a:lnTo>
                    <a:pt x="4085" y="10511"/>
                  </a:lnTo>
                  <a:lnTo>
                    <a:pt x="1569" y="6934"/>
                  </a:lnTo>
                  <a:lnTo>
                    <a:pt x="1895" y="6130"/>
                  </a:lnTo>
                  <a:cubicBezTo>
                    <a:pt x="2035" y="5786"/>
                    <a:pt x="1934" y="5212"/>
                    <a:pt x="1740" y="5212"/>
                  </a:cubicBezTo>
                  <a:lnTo>
                    <a:pt x="217" y="5212"/>
                  </a:lnTo>
                  <a:cubicBezTo>
                    <a:pt x="93" y="5212"/>
                    <a:pt x="0" y="5461"/>
                    <a:pt x="0" y="5748"/>
                  </a:cubicBezTo>
                  <a:lnTo>
                    <a:pt x="0" y="9497"/>
                  </a:lnTo>
                  <a:cubicBezTo>
                    <a:pt x="0" y="9976"/>
                    <a:pt x="233" y="10225"/>
                    <a:pt x="373" y="9880"/>
                  </a:cubicBezTo>
                  <a:lnTo>
                    <a:pt x="769" y="8904"/>
                  </a:lnTo>
                  <a:lnTo>
                    <a:pt x="3534" y="12846"/>
                  </a:lnTo>
                  <a:lnTo>
                    <a:pt x="3239" y="14108"/>
                  </a:lnTo>
                  <a:cubicBezTo>
                    <a:pt x="2773" y="16098"/>
                    <a:pt x="3052" y="18643"/>
                    <a:pt x="3852" y="19790"/>
                  </a:cubicBezTo>
                  <a:lnTo>
                    <a:pt x="3891" y="19848"/>
                  </a:lnTo>
                  <a:cubicBezTo>
                    <a:pt x="4699" y="20996"/>
                    <a:pt x="5732" y="20307"/>
                    <a:pt x="6198" y="18336"/>
                  </a:cubicBezTo>
                  <a:cubicBezTo>
                    <a:pt x="6423" y="17380"/>
                    <a:pt x="6485" y="16251"/>
                    <a:pt x="6369" y="15180"/>
                  </a:cubicBezTo>
                  <a:cubicBezTo>
                    <a:pt x="6252" y="14108"/>
                    <a:pt x="5973" y="13209"/>
                    <a:pt x="5584" y="12654"/>
                  </a:cubicBezTo>
                  <a:lnTo>
                    <a:pt x="5033" y="11870"/>
                  </a:lnTo>
                  <a:lnTo>
                    <a:pt x="5483" y="9938"/>
                  </a:lnTo>
                  <a:lnTo>
                    <a:pt x="7534" y="12865"/>
                  </a:lnTo>
                  <a:lnTo>
                    <a:pt x="7239" y="14127"/>
                  </a:lnTo>
                  <a:cubicBezTo>
                    <a:pt x="6773" y="16117"/>
                    <a:pt x="7052" y="18662"/>
                    <a:pt x="7852" y="19810"/>
                  </a:cubicBezTo>
                  <a:lnTo>
                    <a:pt x="7891" y="19867"/>
                  </a:lnTo>
                  <a:cubicBezTo>
                    <a:pt x="8148" y="20231"/>
                    <a:pt x="8443" y="20422"/>
                    <a:pt x="8730" y="20422"/>
                  </a:cubicBezTo>
                  <a:cubicBezTo>
                    <a:pt x="8878" y="20422"/>
                    <a:pt x="9025" y="20384"/>
                    <a:pt x="9173" y="20288"/>
                  </a:cubicBezTo>
                  <a:cubicBezTo>
                    <a:pt x="9608" y="20001"/>
                    <a:pt x="9973" y="19312"/>
                    <a:pt x="10198" y="18356"/>
                  </a:cubicBezTo>
                  <a:cubicBezTo>
                    <a:pt x="10423" y="17399"/>
                    <a:pt x="10485" y="16270"/>
                    <a:pt x="10369" y="15199"/>
                  </a:cubicBezTo>
                  <a:cubicBezTo>
                    <a:pt x="10252" y="14127"/>
                    <a:pt x="9973" y="13228"/>
                    <a:pt x="9584" y="12673"/>
                  </a:cubicBezTo>
                  <a:lnTo>
                    <a:pt x="9033" y="11889"/>
                  </a:lnTo>
                  <a:lnTo>
                    <a:pt x="9491" y="9938"/>
                  </a:lnTo>
                  <a:lnTo>
                    <a:pt x="11534" y="12846"/>
                  </a:lnTo>
                  <a:lnTo>
                    <a:pt x="11239" y="14108"/>
                  </a:lnTo>
                  <a:cubicBezTo>
                    <a:pt x="10773" y="16098"/>
                    <a:pt x="11052" y="18643"/>
                    <a:pt x="11852" y="19791"/>
                  </a:cubicBezTo>
                  <a:lnTo>
                    <a:pt x="11891" y="19848"/>
                  </a:lnTo>
                  <a:cubicBezTo>
                    <a:pt x="12280" y="20403"/>
                    <a:pt x="12738" y="20556"/>
                    <a:pt x="13173" y="20269"/>
                  </a:cubicBezTo>
                  <a:cubicBezTo>
                    <a:pt x="13608" y="19982"/>
                    <a:pt x="13973" y="19293"/>
                    <a:pt x="14198" y="18337"/>
                  </a:cubicBezTo>
                  <a:cubicBezTo>
                    <a:pt x="14423" y="17380"/>
                    <a:pt x="14485" y="16251"/>
                    <a:pt x="14369" y="15180"/>
                  </a:cubicBezTo>
                  <a:cubicBezTo>
                    <a:pt x="14252" y="14108"/>
                    <a:pt x="13973" y="13209"/>
                    <a:pt x="13584" y="12654"/>
                  </a:cubicBezTo>
                  <a:lnTo>
                    <a:pt x="13033" y="11870"/>
                  </a:lnTo>
                  <a:lnTo>
                    <a:pt x="13483" y="9938"/>
                  </a:lnTo>
                  <a:lnTo>
                    <a:pt x="15534" y="12865"/>
                  </a:lnTo>
                  <a:lnTo>
                    <a:pt x="15239" y="14127"/>
                  </a:lnTo>
                  <a:cubicBezTo>
                    <a:pt x="15014" y="15084"/>
                    <a:pt x="14951" y="16213"/>
                    <a:pt x="15068" y="17284"/>
                  </a:cubicBezTo>
                  <a:cubicBezTo>
                    <a:pt x="15184" y="18356"/>
                    <a:pt x="15464" y="19255"/>
                    <a:pt x="15852" y="19810"/>
                  </a:cubicBezTo>
                  <a:lnTo>
                    <a:pt x="15891" y="19867"/>
                  </a:lnTo>
                  <a:cubicBezTo>
                    <a:pt x="16699" y="21015"/>
                    <a:pt x="17732" y="20326"/>
                    <a:pt x="18198" y="18356"/>
                  </a:cubicBezTo>
                  <a:cubicBezTo>
                    <a:pt x="18423" y="17399"/>
                    <a:pt x="18485" y="16270"/>
                    <a:pt x="18369" y="15199"/>
                  </a:cubicBezTo>
                  <a:cubicBezTo>
                    <a:pt x="18252" y="14127"/>
                    <a:pt x="17973" y="13228"/>
                    <a:pt x="17584" y="12673"/>
                  </a:cubicBezTo>
                  <a:lnTo>
                    <a:pt x="17033" y="11889"/>
                  </a:lnTo>
                  <a:lnTo>
                    <a:pt x="17491" y="9938"/>
                  </a:lnTo>
                  <a:lnTo>
                    <a:pt x="20023" y="13534"/>
                  </a:lnTo>
                  <a:lnTo>
                    <a:pt x="19682" y="14376"/>
                  </a:lnTo>
                  <a:cubicBezTo>
                    <a:pt x="19542" y="14721"/>
                    <a:pt x="19643" y="15295"/>
                    <a:pt x="19837" y="15295"/>
                  </a:cubicBezTo>
                  <a:lnTo>
                    <a:pt x="21359" y="15295"/>
                  </a:lnTo>
                  <a:cubicBezTo>
                    <a:pt x="21483" y="15295"/>
                    <a:pt x="21577" y="15046"/>
                    <a:pt x="21577" y="14759"/>
                  </a:cubicBezTo>
                  <a:lnTo>
                    <a:pt x="21577" y="10971"/>
                  </a:lnTo>
                  <a:cubicBezTo>
                    <a:pt x="21600" y="10492"/>
                    <a:pt x="21367" y="10244"/>
                    <a:pt x="21227" y="10588"/>
                  </a:cubicBezTo>
                  <a:close/>
                </a:path>
              </a:pathLst>
            </a:custGeom>
            <a:solidFill>
              <a:srgbClr val="063951"/>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0" name="Shape">
              <a:extLst>
                <a:ext uri="{FF2B5EF4-FFF2-40B4-BE49-F238E27FC236}">
                  <a16:creationId xmlns:a16="http://schemas.microsoft.com/office/drawing/2014/main" id="{5ED7C043-4FF2-4514-8240-A9878BC7150B}"/>
                </a:ext>
              </a:extLst>
            </p:cNvPr>
            <p:cNvSpPr/>
            <p:nvPr/>
          </p:nvSpPr>
          <p:spPr>
            <a:xfrm>
              <a:off x="4093453" y="3349523"/>
              <a:ext cx="289874" cy="337687"/>
            </a:xfrm>
            <a:custGeom>
              <a:avLst/>
              <a:gdLst/>
              <a:ahLst/>
              <a:cxnLst>
                <a:cxn ang="0">
                  <a:pos x="wd2" y="hd2"/>
                </a:cxn>
                <a:cxn ang="5400000">
                  <a:pos x="wd2" y="hd2"/>
                </a:cxn>
                <a:cxn ang="10800000">
                  <a:pos x="wd2" y="hd2"/>
                </a:cxn>
                <a:cxn ang="16200000">
                  <a:pos x="wd2" y="hd2"/>
                </a:cxn>
              </a:cxnLst>
              <a:rect l="0" t="0" r="r" b="b"/>
              <a:pathLst>
                <a:path w="18964" h="20384" extrusionOk="0">
                  <a:moveTo>
                    <a:pt x="14369" y="4565"/>
                  </a:moveTo>
                  <a:cubicBezTo>
                    <a:pt x="18713" y="6903"/>
                    <a:pt x="20282" y="12136"/>
                    <a:pt x="17748" y="16144"/>
                  </a:cubicBezTo>
                  <a:cubicBezTo>
                    <a:pt x="15214" y="20153"/>
                    <a:pt x="9663" y="21600"/>
                    <a:pt x="5198" y="19262"/>
                  </a:cubicBezTo>
                  <a:lnTo>
                    <a:pt x="4595" y="18928"/>
                  </a:lnTo>
                  <a:cubicBezTo>
                    <a:pt x="251" y="16590"/>
                    <a:pt x="-1318" y="11357"/>
                    <a:pt x="1216" y="7348"/>
                  </a:cubicBezTo>
                  <a:lnTo>
                    <a:pt x="5802" y="0"/>
                  </a:lnTo>
                  <a:lnTo>
                    <a:pt x="14369" y="4565"/>
                  </a:ln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1" name="Shape">
              <a:extLst>
                <a:ext uri="{FF2B5EF4-FFF2-40B4-BE49-F238E27FC236}">
                  <a16:creationId xmlns:a16="http://schemas.microsoft.com/office/drawing/2014/main" id="{D004D9FC-66A7-4E21-AE85-BB81FF6577BB}"/>
                </a:ext>
              </a:extLst>
            </p:cNvPr>
            <p:cNvSpPr/>
            <p:nvPr/>
          </p:nvSpPr>
          <p:spPr>
            <a:xfrm>
              <a:off x="4111896" y="2242836"/>
              <a:ext cx="289529" cy="337538"/>
            </a:xfrm>
            <a:custGeom>
              <a:avLst/>
              <a:gdLst/>
              <a:ahLst/>
              <a:cxnLst>
                <a:cxn ang="0">
                  <a:pos x="wd2" y="hd2"/>
                </a:cxn>
                <a:cxn ang="5400000">
                  <a:pos x="wd2" y="hd2"/>
                </a:cxn>
                <a:cxn ang="10800000">
                  <a:pos x="wd2" y="hd2"/>
                </a:cxn>
                <a:cxn ang="16200000">
                  <a:pos x="wd2" y="hd2"/>
                </a:cxn>
              </a:cxnLst>
              <a:rect l="0" t="0" r="r" b="b"/>
              <a:pathLst>
                <a:path w="20929" h="21600" extrusionOk="0">
                  <a:moveTo>
                    <a:pt x="19546" y="13810"/>
                  </a:moveTo>
                  <a:lnTo>
                    <a:pt x="14479" y="21600"/>
                  </a:lnTo>
                  <a:lnTo>
                    <a:pt x="5012" y="16761"/>
                  </a:lnTo>
                  <a:cubicBezTo>
                    <a:pt x="2612" y="15580"/>
                    <a:pt x="1012" y="13574"/>
                    <a:pt x="346" y="11331"/>
                  </a:cubicBezTo>
                  <a:cubicBezTo>
                    <a:pt x="-321" y="8970"/>
                    <a:pt x="-54" y="6610"/>
                    <a:pt x="1412" y="4485"/>
                  </a:cubicBezTo>
                  <a:cubicBezTo>
                    <a:pt x="2879" y="2361"/>
                    <a:pt x="5012" y="944"/>
                    <a:pt x="7546" y="354"/>
                  </a:cubicBezTo>
                  <a:cubicBezTo>
                    <a:pt x="8479" y="118"/>
                    <a:pt x="9279" y="0"/>
                    <a:pt x="10212" y="0"/>
                  </a:cubicBezTo>
                  <a:cubicBezTo>
                    <a:pt x="11946" y="0"/>
                    <a:pt x="13679" y="354"/>
                    <a:pt x="15279" y="1180"/>
                  </a:cubicBezTo>
                  <a:lnTo>
                    <a:pt x="15946" y="1534"/>
                  </a:lnTo>
                  <a:cubicBezTo>
                    <a:pt x="18346" y="2715"/>
                    <a:pt x="19946" y="4721"/>
                    <a:pt x="20612" y="6964"/>
                  </a:cubicBezTo>
                  <a:cubicBezTo>
                    <a:pt x="21279" y="9325"/>
                    <a:pt x="20879" y="11685"/>
                    <a:pt x="19546" y="13810"/>
                  </a:cubicBez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2" name="Shape">
              <a:extLst>
                <a:ext uri="{FF2B5EF4-FFF2-40B4-BE49-F238E27FC236}">
                  <a16:creationId xmlns:a16="http://schemas.microsoft.com/office/drawing/2014/main" id="{DD542485-0C24-4D76-94CB-9E04934CA773}"/>
                </a:ext>
              </a:extLst>
            </p:cNvPr>
            <p:cNvSpPr/>
            <p:nvPr/>
          </p:nvSpPr>
          <p:spPr>
            <a:xfrm>
              <a:off x="5034134" y="3349523"/>
              <a:ext cx="290825" cy="337687"/>
            </a:xfrm>
            <a:custGeom>
              <a:avLst/>
              <a:gdLst/>
              <a:ahLst/>
              <a:cxnLst>
                <a:cxn ang="0">
                  <a:pos x="wd2" y="hd2"/>
                </a:cxn>
                <a:cxn ang="5400000">
                  <a:pos x="wd2" y="hd2"/>
                </a:cxn>
                <a:cxn ang="10800000">
                  <a:pos x="wd2" y="hd2"/>
                </a:cxn>
                <a:cxn ang="16200000">
                  <a:pos x="wd2" y="hd2"/>
                </a:cxn>
              </a:cxnLst>
              <a:rect l="0" t="0" r="r" b="b"/>
              <a:pathLst>
                <a:path w="19917" h="20384" extrusionOk="0">
                  <a:moveTo>
                    <a:pt x="15168" y="4565"/>
                  </a:moveTo>
                  <a:cubicBezTo>
                    <a:pt x="17442" y="5678"/>
                    <a:pt x="18958" y="7571"/>
                    <a:pt x="19589" y="9687"/>
                  </a:cubicBezTo>
                  <a:cubicBezTo>
                    <a:pt x="20221" y="11913"/>
                    <a:pt x="19968" y="14140"/>
                    <a:pt x="18579" y="16144"/>
                  </a:cubicBezTo>
                  <a:cubicBezTo>
                    <a:pt x="15926" y="20153"/>
                    <a:pt x="9989" y="21600"/>
                    <a:pt x="5442" y="19262"/>
                  </a:cubicBezTo>
                  <a:lnTo>
                    <a:pt x="4810" y="18928"/>
                  </a:lnTo>
                  <a:cubicBezTo>
                    <a:pt x="263" y="16590"/>
                    <a:pt x="-1379" y="11357"/>
                    <a:pt x="1274" y="7348"/>
                  </a:cubicBezTo>
                  <a:lnTo>
                    <a:pt x="6074" y="0"/>
                  </a:lnTo>
                  <a:lnTo>
                    <a:pt x="15168" y="4565"/>
                  </a:ln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3" name="Shape">
              <a:extLst>
                <a:ext uri="{FF2B5EF4-FFF2-40B4-BE49-F238E27FC236}">
                  <a16:creationId xmlns:a16="http://schemas.microsoft.com/office/drawing/2014/main" id="{B846FAFA-FD3F-48FA-A1D8-6859F3684391}"/>
                </a:ext>
              </a:extLst>
            </p:cNvPr>
            <p:cNvSpPr/>
            <p:nvPr/>
          </p:nvSpPr>
          <p:spPr>
            <a:xfrm>
              <a:off x="5071023" y="2242835"/>
              <a:ext cx="289875" cy="337542"/>
            </a:xfrm>
            <a:custGeom>
              <a:avLst/>
              <a:gdLst/>
              <a:ahLst/>
              <a:cxnLst>
                <a:cxn ang="0">
                  <a:pos x="wd2" y="hd2"/>
                </a:cxn>
                <a:cxn ang="5400000">
                  <a:pos x="wd2" y="hd2"/>
                </a:cxn>
                <a:cxn ang="10800000">
                  <a:pos x="wd2" y="hd2"/>
                </a:cxn>
                <a:cxn ang="16200000">
                  <a:pos x="wd2" y="hd2"/>
                </a:cxn>
              </a:cxnLst>
              <a:rect l="0" t="0" r="r" b="b"/>
              <a:pathLst>
                <a:path w="18964" h="21600" extrusionOk="0">
                  <a:moveTo>
                    <a:pt x="17748" y="13810"/>
                  </a:moveTo>
                  <a:lnTo>
                    <a:pt x="13162" y="21600"/>
                  </a:lnTo>
                  <a:lnTo>
                    <a:pt x="4595" y="16761"/>
                  </a:lnTo>
                  <a:cubicBezTo>
                    <a:pt x="251" y="14282"/>
                    <a:pt x="-1318" y="8734"/>
                    <a:pt x="1216" y="4485"/>
                  </a:cubicBezTo>
                  <a:cubicBezTo>
                    <a:pt x="2905" y="1652"/>
                    <a:pt x="6043" y="0"/>
                    <a:pt x="9180" y="0"/>
                  </a:cubicBezTo>
                  <a:cubicBezTo>
                    <a:pt x="10749" y="0"/>
                    <a:pt x="12318" y="354"/>
                    <a:pt x="13766" y="1180"/>
                  </a:cubicBezTo>
                  <a:lnTo>
                    <a:pt x="14369" y="1534"/>
                  </a:lnTo>
                  <a:cubicBezTo>
                    <a:pt x="18713" y="4131"/>
                    <a:pt x="20282" y="9561"/>
                    <a:pt x="17748" y="13810"/>
                  </a:cubicBez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4" name="Shape">
              <a:extLst>
                <a:ext uri="{FF2B5EF4-FFF2-40B4-BE49-F238E27FC236}">
                  <a16:creationId xmlns:a16="http://schemas.microsoft.com/office/drawing/2014/main" id="{4089E53E-236A-4335-97D7-E27A6D1546E9}"/>
                </a:ext>
              </a:extLst>
            </p:cNvPr>
            <p:cNvSpPr/>
            <p:nvPr/>
          </p:nvSpPr>
          <p:spPr>
            <a:xfrm>
              <a:off x="5993258" y="3349525"/>
              <a:ext cx="289877" cy="338638"/>
            </a:xfrm>
            <a:custGeom>
              <a:avLst/>
              <a:gdLst/>
              <a:ahLst/>
              <a:cxnLst>
                <a:cxn ang="0">
                  <a:pos x="wd2" y="hd2"/>
                </a:cxn>
                <a:cxn ang="5400000">
                  <a:pos x="wd2" y="hd2"/>
                </a:cxn>
                <a:cxn ang="10800000">
                  <a:pos x="wd2" y="hd2"/>
                </a:cxn>
                <a:cxn ang="16200000">
                  <a:pos x="wd2" y="hd2"/>
                </a:cxn>
              </a:cxnLst>
              <a:rect l="0" t="0" r="r" b="b"/>
              <a:pathLst>
                <a:path w="18964" h="21321" extrusionOk="0">
                  <a:moveTo>
                    <a:pt x="14369" y="4877"/>
                  </a:moveTo>
                  <a:cubicBezTo>
                    <a:pt x="18713" y="7316"/>
                    <a:pt x="20282" y="12774"/>
                    <a:pt x="17748" y="16955"/>
                  </a:cubicBezTo>
                  <a:cubicBezTo>
                    <a:pt x="16541" y="19045"/>
                    <a:pt x="14490" y="20439"/>
                    <a:pt x="12197" y="21019"/>
                  </a:cubicBezTo>
                  <a:cubicBezTo>
                    <a:pt x="9784" y="21600"/>
                    <a:pt x="7370" y="21368"/>
                    <a:pt x="5198" y="20090"/>
                  </a:cubicBezTo>
                  <a:lnTo>
                    <a:pt x="4595" y="19742"/>
                  </a:lnTo>
                  <a:cubicBezTo>
                    <a:pt x="251" y="17303"/>
                    <a:pt x="-1318" y="11845"/>
                    <a:pt x="1216" y="7664"/>
                  </a:cubicBezTo>
                  <a:lnTo>
                    <a:pt x="5802" y="0"/>
                  </a:lnTo>
                  <a:lnTo>
                    <a:pt x="14369" y="4877"/>
                  </a:ln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5" name="Shape">
              <a:extLst>
                <a:ext uri="{FF2B5EF4-FFF2-40B4-BE49-F238E27FC236}">
                  <a16:creationId xmlns:a16="http://schemas.microsoft.com/office/drawing/2014/main" id="{F5452079-A01F-4C19-B0D1-28D67247C69B}"/>
                </a:ext>
              </a:extLst>
            </p:cNvPr>
            <p:cNvSpPr/>
            <p:nvPr/>
          </p:nvSpPr>
          <p:spPr>
            <a:xfrm>
              <a:off x="6011704" y="2242835"/>
              <a:ext cx="290276" cy="337542"/>
            </a:xfrm>
            <a:custGeom>
              <a:avLst/>
              <a:gdLst/>
              <a:ahLst/>
              <a:cxnLst>
                <a:cxn ang="0">
                  <a:pos x="wd2" y="hd2"/>
                </a:cxn>
                <a:cxn ang="5400000">
                  <a:pos x="wd2" y="hd2"/>
                </a:cxn>
                <a:cxn ang="10800000">
                  <a:pos x="wd2" y="hd2"/>
                </a:cxn>
                <a:cxn ang="16200000">
                  <a:pos x="wd2" y="hd2"/>
                </a:cxn>
              </a:cxnLst>
              <a:rect l="0" t="0" r="r" b="b"/>
              <a:pathLst>
                <a:path w="18991" h="21600" extrusionOk="0">
                  <a:moveTo>
                    <a:pt x="17748" y="13810"/>
                  </a:moveTo>
                  <a:lnTo>
                    <a:pt x="13162" y="21600"/>
                  </a:lnTo>
                  <a:lnTo>
                    <a:pt x="4595" y="16761"/>
                  </a:lnTo>
                  <a:cubicBezTo>
                    <a:pt x="251" y="14282"/>
                    <a:pt x="-1318" y="8734"/>
                    <a:pt x="1216" y="4485"/>
                  </a:cubicBezTo>
                  <a:cubicBezTo>
                    <a:pt x="2905" y="1652"/>
                    <a:pt x="6043" y="0"/>
                    <a:pt x="9180" y="0"/>
                  </a:cubicBezTo>
                  <a:cubicBezTo>
                    <a:pt x="10749" y="0"/>
                    <a:pt x="12318" y="354"/>
                    <a:pt x="13766" y="1180"/>
                  </a:cubicBezTo>
                  <a:lnTo>
                    <a:pt x="14369" y="1534"/>
                  </a:lnTo>
                  <a:cubicBezTo>
                    <a:pt x="18834" y="4013"/>
                    <a:pt x="20282" y="9443"/>
                    <a:pt x="17748" y="13810"/>
                  </a:cubicBez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6" name="Shape">
              <a:extLst>
                <a:ext uri="{FF2B5EF4-FFF2-40B4-BE49-F238E27FC236}">
                  <a16:creationId xmlns:a16="http://schemas.microsoft.com/office/drawing/2014/main" id="{2A0C0420-5782-455B-90C3-57D2FC7A1E47}"/>
                </a:ext>
              </a:extLst>
            </p:cNvPr>
            <p:cNvSpPr/>
            <p:nvPr/>
          </p:nvSpPr>
          <p:spPr>
            <a:xfrm>
              <a:off x="6933940" y="3349523"/>
              <a:ext cx="290825" cy="337687"/>
            </a:xfrm>
            <a:custGeom>
              <a:avLst/>
              <a:gdLst/>
              <a:ahLst/>
              <a:cxnLst>
                <a:cxn ang="0">
                  <a:pos x="wd2" y="hd2"/>
                </a:cxn>
                <a:cxn ang="5400000">
                  <a:pos x="wd2" y="hd2"/>
                </a:cxn>
                <a:cxn ang="10800000">
                  <a:pos x="wd2" y="hd2"/>
                </a:cxn>
                <a:cxn ang="16200000">
                  <a:pos x="wd2" y="hd2"/>
                </a:cxn>
              </a:cxnLst>
              <a:rect l="0" t="0" r="r" b="b"/>
              <a:pathLst>
                <a:path w="19917" h="20384" extrusionOk="0">
                  <a:moveTo>
                    <a:pt x="15168" y="4565"/>
                  </a:moveTo>
                  <a:cubicBezTo>
                    <a:pt x="17442" y="5678"/>
                    <a:pt x="18958" y="7571"/>
                    <a:pt x="19589" y="9687"/>
                  </a:cubicBezTo>
                  <a:cubicBezTo>
                    <a:pt x="20221" y="11913"/>
                    <a:pt x="19968" y="14140"/>
                    <a:pt x="18579" y="16144"/>
                  </a:cubicBezTo>
                  <a:cubicBezTo>
                    <a:pt x="15926" y="20153"/>
                    <a:pt x="10116" y="21600"/>
                    <a:pt x="5442" y="19262"/>
                  </a:cubicBezTo>
                  <a:lnTo>
                    <a:pt x="4810" y="18928"/>
                  </a:lnTo>
                  <a:cubicBezTo>
                    <a:pt x="263" y="16590"/>
                    <a:pt x="-1379" y="11357"/>
                    <a:pt x="1274" y="7348"/>
                  </a:cubicBezTo>
                  <a:lnTo>
                    <a:pt x="6074" y="0"/>
                  </a:lnTo>
                  <a:lnTo>
                    <a:pt x="15168" y="4565"/>
                  </a:ln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sp>
          <p:nvSpPr>
            <p:cNvPr id="57" name="Shape">
              <a:extLst>
                <a:ext uri="{FF2B5EF4-FFF2-40B4-BE49-F238E27FC236}">
                  <a16:creationId xmlns:a16="http://schemas.microsoft.com/office/drawing/2014/main" id="{FF441A9F-AB3D-4443-ABA8-53D5C5DE9D45}"/>
                </a:ext>
              </a:extLst>
            </p:cNvPr>
            <p:cNvSpPr/>
            <p:nvPr/>
          </p:nvSpPr>
          <p:spPr>
            <a:xfrm>
              <a:off x="6970830" y="2242836"/>
              <a:ext cx="289448" cy="337538"/>
            </a:xfrm>
            <a:custGeom>
              <a:avLst/>
              <a:gdLst/>
              <a:ahLst/>
              <a:cxnLst>
                <a:cxn ang="0">
                  <a:pos x="wd2" y="hd2"/>
                </a:cxn>
                <a:cxn ang="5400000">
                  <a:pos x="wd2" y="hd2"/>
                </a:cxn>
                <a:cxn ang="10800000">
                  <a:pos x="wd2" y="hd2"/>
                </a:cxn>
                <a:cxn ang="16200000">
                  <a:pos x="wd2" y="hd2"/>
                </a:cxn>
              </a:cxnLst>
              <a:rect l="0" t="0" r="r" b="b"/>
              <a:pathLst>
                <a:path w="19939" h="21600" extrusionOk="0">
                  <a:moveTo>
                    <a:pt x="18626" y="13810"/>
                  </a:moveTo>
                  <a:lnTo>
                    <a:pt x="13797" y="21600"/>
                  </a:lnTo>
                  <a:lnTo>
                    <a:pt x="4776" y="16761"/>
                  </a:lnTo>
                  <a:cubicBezTo>
                    <a:pt x="2489" y="15580"/>
                    <a:pt x="965" y="13574"/>
                    <a:pt x="329" y="11331"/>
                  </a:cubicBezTo>
                  <a:cubicBezTo>
                    <a:pt x="-306" y="8970"/>
                    <a:pt x="-52" y="6610"/>
                    <a:pt x="1346" y="4485"/>
                  </a:cubicBezTo>
                  <a:cubicBezTo>
                    <a:pt x="3125" y="1652"/>
                    <a:pt x="6428" y="0"/>
                    <a:pt x="9732" y="0"/>
                  </a:cubicBezTo>
                  <a:cubicBezTo>
                    <a:pt x="11384" y="0"/>
                    <a:pt x="13035" y="354"/>
                    <a:pt x="14560" y="1180"/>
                  </a:cubicBezTo>
                  <a:lnTo>
                    <a:pt x="15195" y="1534"/>
                  </a:lnTo>
                  <a:cubicBezTo>
                    <a:pt x="19769" y="4013"/>
                    <a:pt x="21294" y="9561"/>
                    <a:pt x="18626" y="13810"/>
                  </a:cubicBezTo>
                  <a:close/>
                </a:path>
              </a:pathLst>
            </a:custGeom>
            <a:gradFill flip="none" rotWithShape="1">
              <a:gsLst>
                <a:gs pos="0">
                  <a:srgbClr val="EB1E42"/>
                </a:gs>
                <a:gs pos="100000">
                  <a:srgbClr val="A2B969"/>
                </a:gs>
              </a:gsLst>
              <a:lin ang="16200000" scaled="1"/>
              <a:tileRect/>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latin typeface="Roboto"/>
                <a:cs typeface="Roboto"/>
              </a:endParaRPr>
            </a:p>
          </p:txBody>
        </p:sp>
      </p:grpSp>
      <p:sp>
        <p:nvSpPr>
          <p:cNvPr id="34" name="TextBox 73">
            <a:extLst>
              <a:ext uri="{FF2B5EF4-FFF2-40B4-BE49-F238E27FC236}">
                <a16:creationId xmlns:a16="http://schemas.microsoft.com/office/drawing/2014/main" id="{57316422-4D49-4486-A1A0-84D24BCE6715}"/>
              </a:ext>
            </a:extLst>
          </p:cNvPr>
          <p:cNvSpPr txBox="1"/>
          <p:nvPr/>
        </p:nvSpPr>
        <p:spPr>
          <a:xfrm>
            <a:off x="687466" y="2502500"/>
            <a:ext cx="1871993" cy="769441"/>
          </a:xfrm>
          <a:prstGeom prst="rect">
            <a:avLst/>
          </a:prstGeom>
          <a:noFill/>
          <a:ln>
            <a:solidFill>
              <a:srgbClr val="00B0F0"/>
            </a:solidFill>
          </a:ln>
        </p:spPr>
        <p:txBody>
          <a:bodyPr wrap="square" lIns="36000" rIns="36000" rtlCol="0" anchor="t">
            <a:spAutoFit/>
          </a:bodyPr>
          <a:lstStyle/>
          <a:p>
            <a:pPr lvl="0" algn="r"/>
            <a:r>
              <a:rPr lang="en-US" sz="1100" kern="0" noProof="1">
                <a:solidFill>
                  <a:sysClr val="windowText" lastClr="000000"/>
                </a:solidFill>
                <a:latin typeface="Roboto"/>
                <a:cs typeface="Roboto"/>
              </a:rPr>
              <a:t>Recusal of the public servant from involvement in an affected decision-making process </a:t>
            </a:r>
          </a:p>
        </p:txBody>
      </p:sp>
      <p:sp>
        <p:nvSpPr>
          <p:cNvPr id="35" name="TextBox 74">
            <a:extLst>
              <a:ext uri="{FF2B5EF4-FFF2-40B4-BE49-F238E27FC236}">
                <a16:creationId xmlns:a16="http://schemas.microsoft.com/office/drawing/2014/main" id="{6BCCB7A6-66A1-4DB3-9A5E-0729F954D510}"/>
              </a:ext>
            </a:extLst>
          </p:cNvPr>
          <p:cNvSpPr txBox="1"/>
          <p:nvPr/>
        </p:nvSpPr>
        <p:spPr>
          <a:xfrm>
            <a:off x="5634345" y="2512017"/>
            <a:ext cx="1871993" cy="600164"/>
          </a:xfrm>
          <a:prstGeom prst="rect">
            <a:avLst/>
          </a:prstGeom>
          <a:noFill/>
          <a:ln>
            <a:solidFill>
              <a:srgbClr val="00B0F0"/>
            </a:solidFill>
          </a:ln>
        </p:spPr>
        <p:txBody>
          <a:bodyPr wrap="square" lIns="36000" rIns="36000" rtlCol="0" anchor="t">
            <a:spAutoFit/>
          </a:bodyPr>
          <a:lstStyle/>
          <a:p>
            <a:pPr lvl="0"/>
            <a:r>
              <a:rPr lang="en-US" sz="1100" kern="0" noProof="1">
                <a:solidFill>
                  <a:sysClr val="windowText" lastClr="000000"/>
                </a:solidFill>
                <a:latin typeface="Roboto"/>
                <a:cs typeface="Roboto"/>
              </a:rPr>
              <a:t>Re-arrangement of the public servant’s responsibilities</a:t>
            </a:r>
          </a:p>
        </p:txBody>
      </p:sp>
      <p:sp>
        <p:nvSpPr>
          <p:cNvPr id="36" name="TextBox 75">
            <a:extLst>
              <a:ext uri="{FF2B5EF4-FFF2-40B4-BE49-F238E27FC236}">
                <a16:creationId xmlns:a16="http://schemas.microsoft.com/office/drawing/2014/main" id="{57A17E69-7B13-4511-AD13-F6791D6A5B0B}"/>
              </a:ext>
            </a:extLst>
          </p:cNvPr>
          <p:cNvSpPr txBox="1"/>
          <p:nvPr/>
        </p:nvSpPr>
        <p:spPr>
          <a:xfrm>
            <a:off x="1611284" y="3338464"/>
            <a:ext cx="1871993" cy="600164"/>
          </a:xfrm>
          <a:prstGeom prst="rect">
            <a:avLst/>
          </a:prstGeom>
          <a:noFill/>
          <a:ln>
            <a:solidFill>
              <a:srgbClr val="00B0F0"/>
            </a:solidFill>
          </a:ln>
        </p:spPr>
        <p:txBody>
          <a:bodyPr wrap="square" lIns="36000" rIns="36000" rtlCol="0" anchor="t">
            <a:spAutoFit/>
          </a:bodyPr>
          <a:lstStyle/>
          <a:p>
            <a:pPr lvl="0" algn="r"/>
            <a:r>
              <a:rPr lang="en-US" sz="1100" kern="0" noProof="1">
                <a:solidFill>
                  <a:sysClr val="windowText" lastClr="000000"/>
                </a:solidFill>
                <a:latin typeface="Roboto"/>
                <a:cs typeface="Roboto"/>
              </a:rPr>
              <a:t>Resignation of the public servant from the conflicting private-capacity function </a:t>
            </a:r>
          </a:p>
        </p:txBody>
      </p:sp>
      <p:sp>
        <p:nvSpPr>
          <p:cNvPr id="38" name="TextBox 78">
            <a:extLst>
              <a:ext uri="{FF2B5EF4-FFF2-40B4-BE49-F238E27FC236}">
                <a16:creationId xmlns:a16="http://schemas.microsoft.com/office/drawing/2014/main" id="{AFC02290-EFE7-489D-B213-59265BBA9100}"/>
              </a:ext>
            </a:extLst>
          </p:cNvPr>
          <p:cNvSpPr txBox="1"/>
          <p:nvPr/>
        </p:nvSpPr>
        <p:spPr>
          <a:xfrm>
            <a:off x="2545370" y="3999811"/>
            <a:ext cx="1871993" cy="600164"/>
          </a:xfrm>
          <a:prstGeom prst="rect">
            <a:avLst/>
          </a:prstGeom>
          <a:noFill/>
          <a:ln>
            <a:solidFill>
              <a:srgbClr val="00B0F0"/>
            </a:solidFill>
          </a:ln>
        </p:spPr>
        <p:txBody>
          <a:bodyPr wrap="square" lIns="36000" rIns="36000" rtlCol="0" anchor="t">
            <a:spAutoFit/>
          </a:bodyPr>
          <a:lstStyle/>
          <a:p>
            <a:pPr lvl="0" algn="r"/>
            <a:r>
              <a:rPr lang="en-US" sz="1100" kern="0" noProof="1">
                <a:solidFill>
                  <a:sysClr val="windowText" lastClr="000000"/>
                </a:solidFill>
                <a:latin typeface="Roboto"/>
                <a:cs typeface="Roboto"/>
              </a:rPr>
              <a:t>Divestment or liquidation of the interest by the public servant</a:t>
            </a:r>
          </a:p>
        </p:txBody>
      </p:sp>
      <p:sp>
        <p:nvSpPr>
          <p:cNvPr id="39" name="TextBox 79">
            <a:extLst>
              <a:ext uri="{FF2B5EF4-FFF2-40B4-BE49-F238E27FC236}">
                <a16:creationId xmlns:a16="http://schemas.microsoft.com/office/drawing/2014/main" id="{8B9C55AB-BC84-4DBB-9459-E7EF81DDA595}"/>
              </a:ext>
            </a:extLst>
          </p:cNvPr>
          <p:cNvSpPr txBox="1"/>
          <p:nvPr/>
        </p:nvSpPr>
        <p:spPr>
          <a:xfrm>
            <a:off x="6586817" y="3204609"/>
            <a:ext cx="1871993" cy="938719"/>
          </a:xfrm>
          <a:prstGeom prst="rect">
            <a:avLst/>
          </a:prstGeom>
          <a:noFill/>
          <a:ln>
            <a:solidFill>
              <a:srgbClr val="00B0F0"/>
            </a:solidFill>
          </a:ln>
        </p:spPr>
        <p:txBody>
          <a:bodyPr wrap="square" lIns="36000" rIns="36000" rtlCol="0" anchor="t">
            <a:spAutoFit/>
          </a:bodyPr>
          <a:lstStyle/>
          <a:p>
            <a:pPr lvl="0"/>
            <a:r>
              <a:rPr lang="en-US" sz="1100" kern="0" noProof="1">
                <a:solidFill>
                  <a:sysClr val="windowText" lastClr="000000"/>
                </a:solidFill>
                <a:latin typeface="Roboto"/>
                <a:cs typeface="Roboto"/>
              </a:rPr>
              <a:t>Restriction of information access by the affected public servant transfer of the public servant to a non-conflicting function (OECD 2005: 103)</a:t>
            </a:r>
          </a:p>
        </p:txBody>
      </p:sp>
      <p:sp>
        <p:nvSpPr>
          <p:cNvPr id="40" name="TextBox 80">
            <a:extLst>
              <a:ext uri="{FF2B5EF4-FFF2-40B4-BE49-F238E27FC236}">
                <a16:creationId xmlns:a16="http://schemas.microsoft.com/office/drawing/2014/main" id="{EFBBCFEC-8065-47E6-802E-346C03192B59}"/>
              </a:ext>
            </a:extLst>
          </p:cNvPr>
          <p:cNvSpPr txBox="1"/>
          <p:nvPr/>
        </p:nvSpPr>
        <p:spPr>
          <a:xfrm>
            <a:off x="4688055" y="1843484"/>
            <a:ext cx="1871993" cy="600164"/>
          </a:xfrm>
          <a:prstGeom prst="rect">
            <a:avLst/>
          </a:prstGeom>
          <a:noFill/>
          <a:ln>
            <a:solidFill>
              <a:srgbClr val="00B0F0"/>
            </a:solidFill>
          </a:ln>
        </p:spPr>
        <p:txBody>
          <a:bodyPr wrap="square" lIns="36000" rIns="36000" rtlCol="0" anchor="t">
            <a:spAutoFit/>
          </a:bodyPr>
          <a:lstStyle/>
          <a:p>
            <a:pPr lvl="0"/>
            <a:r>
              <a:rPr lang="en-US" sz="1100" kern="0" noProof="1">
                <a:solidFill>
                  <a:sysClr val="windowText" lastClr="000000"/>
                </a:solidFill>
                <a:latin typeface="Roboto"/>
                <a:cs typeface="Roboto"/>
              </a:rPr>
              <a:t>Assignment of the conflicting interest in a genuinely “blind trust” arrangement </a:t>
            </a:r>
          </a:p>
        </p:txBody>
      </p:sp>
      <p:sp>
        <p:nvSpPr>
          <p:cNvPr id="44" name="TextBox 86">
            <a:extLst>
              <a:ext uri="{FF2B5EF4-FFF2-40B4-BE49-F238E27FC236}">
                <a16:creationId xmlns:a16="http://schemas.microsoft.com/office/drawing/2014/main" id="{A5807FB3-5F8A-43A3-A4E8-96DF5CDF6F6C}"/>
              </a:ext>
            </a:extLst>
          </p:cNvPr>
          <p:cNvSpPr txBox="1"/>
          <p:nvPr/>
        </p:nvSpPr>
        <p:spPr>
          <a:xfrm>
            <a:off x="732026" y="1422314"/>
            <a:ext cx="7679947" cy="307777"/>
          </a:xfrm>
          <a:prstGeom prst="rect">
            <a:avLst/>
          </a:prstGeom>
          <a:solidFill>
            <a:schemeClr val="bg1">
              <a:lumMod val="95000"/>
            </a:schemeClr>
          </a:solidFill>
          <a:ln>
            <a:solidFill>
              <a:srgbClr val="00B0F0"/>
            </a:solidFill>
          </a:ln>
        </p:spPr>
        <p:txBody>
          <a:bodyPr wrap="square" lIns="36000" rIns="36000" rtlCol="0" anchor="b">
            <a:spAutoFit/>
          </a:bodyPr>
          <a:lstStyle/>
          <a:p>
            <a:pPr lvl="0" algn="ctr"/>
            <a:r>
              <a:rPr lang="en-US" sz="1400" b="1" kern="0" noProof="1">
                <a:solidFill>
                  <a:sysClr val="windowText" lastClr="000000"/>
                </a:solidFill>
                <a:latin typeface="Roboto"/>
                <a:cs typeface="Roboto"/>
              </a:rPr>
              <a:t>Conflicts of interest, if properly identified, can be resolved or managed. Tools include:</a:t>
            </a:r>
          </a:p>
        </p:txBody>
      </p:sp>
    </p:spTree>
    <p:extLst>
      <p:ext uri="{BB962C8B-B14F-4D97-AF65-F5344CB8AC3E}">
        <p14:creationId xmlns:p14="http://schemas.microsoft.com/office/powerpoint/2010/main" val="29203714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24</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Good practices for:</a:t>
              </a:r>
            </a:p>
            <a:p>
              <a:pPr marL="342900" lvl="0" indent="-342900">
                <a:buFont typeface="+mj-lt"/>
                <a:buAutoNum type="arabicPeriod"/>
              </a:pPr>
              <a:r>
                <a:rPr lang="en-US" altLang="ko-KR" sz="1200" b="1">
                  <a:solidFill>
                    <a:schemeClr val="bg1">
                      <a:lumMod val="65000"/>
                    </a:schemeClr>
                  </a:solidFill>
                  <a:latin typeface="Roboto"/>
                  <a:cs typeface="Roboto"/>
                </a:rPr>
                <a:t>Legislation</a:t>
              </a:r>
            </a:p>
            <a:p>
              <a:pPr marL="342900" lvl="0" indent="-342900">
                <a:buFont typeface="+mj-lt"/>
                <a:buAutoNum type="arabicPeriod"/>
              </a:pPr>
              <a:r>
                <a:rPr lang="en-US" altLang="ko-KR" sz="1200" b="1">
                  <a:solidFill>
                    <a:schemeClr val="bg1">
                      <a:lumMod val="65000"/>
                    </a:schemeClr>
                  </a:solidFill>
                  <a:latin typeface="Roboto"/>
                  <a:cs typeface="Roboto"/>
                </a:rPr>
                <a:t>Interest and asset declarations</a:t>
              </a:r>
            </a:p>
            <a:p>
              <a:pPr marL="342900" lvl="0" indent="-342900">
                <a:buFont typeface="+mj-lt"/>
                <a:buAutoNum type="arabicPeriod"/>
              </a:pPr>
              <a:r>
                <a:rPr lang="en-US" altLang="ko-KR" sz="1200" b="1">
                  <a:solidFill>
                    <a:schemeClr val="bg1">
                      <a:lumMod val="65000"/>
                    </a:schemeClr>
                  </a:solidFill>
                  <a:latin typeface="Roboto"/>
                  <a:cs typeface="Roboto"/>
                </a:rPr>
                <a:t>Resolutions</a:t>
              </a: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2823643503"/>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25</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314" name="Gruppierung 313"/>
          <p:cNvGrpSpPr/>
          <p:nvPr/>
        </p:nvGrpSpPr>
        <p:grpSpPr>
          <a:xfrm>
            <a:off x="1490400" y="644418"/>
            <a:ext cx="7056000" cy="4006781"/>
            <a:chOff x="1490400" y="644418"/>
            <a:chExt cx="7056000" cy="4006781"/>
          </a:xfrm>
        </p:grpSpPr>
        <p:sp>
          <p:nvSpPr>
            <p:cNvPr id="10" name="Google Shape;32;p7"/>
            <p:cNvSpPr/>
            <p:nvPr/>
          </p:nvSpPr>
          <p:spPr>
            <a:xfrm>
              <a:off x="7745337" y="2902990"/>
              <a:ext cx="56176" cy="110636"/>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7487049" y="2652059"/>
              <a:ext cx="86129" cy="93604"/>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7535719" y="2937025"/>
              <a:ext cx="179690" cy="23822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3309601" y="686927"/>
              <a:ext cx="112328" cy="72336"/>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7752819" y="3064637"/>
              <a:ext cx="82376" cy="51067"/>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7767783" y="1639723"/>
              <a:ext cx="119810" cy="127640"/>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7666740" y="1758805"/>
              <a:ext cx="224607" cy="306291"/>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7640516" y="3234786"/>
              <a:ext cx="119810" cy="76573"/>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7213798" y="3166716"/>
              <a:ext cx="262041" cy="106371"/>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7539448" y="3226256"/>
              <a:ext cx="101093" cy="85103"/>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7307384" y="2788173"/>
              <a:ext cx="235842" cy="31903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7842652" y="3000831"/>
              <a:ext cx="479166" cy="327559"/>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7258714" y="2388334"/>
              <a:ext cx="59905" cy="76601"/>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7625552" y="2694597"/>
              <a:ext cx="116057" cy="144644"/>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7498285" y="2230952"/>
              <a:ext cx="74894" cy="106371"/>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7535719" y="2430871"/>
              <a:ext cx="190926" cy="306263"/>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3245967" y="4561860"/>
              <a:ext cx="149763" cy="89339"/>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2680747" y="2281991"/>
              <a:ext cx="228360" cy="127640"/>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2890365" y="2388334"/>
              <a:ext cx="149738" cy="68071"/>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2781815" y="2413839"/>
              <a:ext cx="82376" cy="59597"/>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3047585" y="2422369"/>
              <a:ext cx="52423" cy="4256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1490400" y="644418"/>
              <a:ext cx="2358247" cy="3921735"/>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5690294" y="3366635"/>
              <a:ext cx="209643" cy="399867"/>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4256648" y="784769"/>
              <a:ext cx="3945384" cy="3249696"/>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4294083" y="1035727"/>
              <a:ext cx="202136" cy="110608"/>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3631523" y="648655"/>
              <a:ext cx="939565" cy="565751"/>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6966745" y="2813679"/>
              <a:ext cx="277030" cy="370069"/>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8265642" y="3064637"/>
              <a:ext cx="138527" cy="144644"/>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2598396" y="835808"/>
              <a:ext cx="385580" cy="170177"/>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5409560" y="1916187"/>
              <a:ext cx="67387" cy="55332"/>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2983951" y="942151"/>
              <a:ext cx="78622" cy="68071"/>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4724554" y="1784338"/>
              <a:ext cx="52423" cy="55332"/>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7183845" y="3341102"/>
              <a:ext cx="962036" cy="820947"/>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8419108" y="4047203"/>
              <a:ext cx="127292" cy="212686"/>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8149610" y="4234356"/>
              <a:ext cx="247077" cy="187181"/>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5312221" y="3855786"/>
              <a:ext cx="56176" cy="55332"/>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5053958" y="3668633"/>
              <a:ext cx="400544" cy="35306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2856659" y="1720532"/>
              <a:ext cx="86129" cy="29799"/>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1909636" y="1533380"/>
              <a:ext cx="1336356" cy="701865"/>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3444350" y="1469574"/>
              <a:ext cx="138527" cy="97869"/>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1976999" y="2018265"/>
              <a:ext cx="617669" cy="531716"/>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4305293" y="1044229"/>
              <a:ext cx="179715" cy="89339"/>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4986571" y="1911950"/>
              <a:ext cx="37459" cy="38300"/>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3642758" y="661422"/>
              <a:ext cx="920848" cy="540218"/>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7509520" y="2239453"/>
              <a:ext cx="52423" cy="85103"/>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6558719" y="1444068"/>
              <a:ext cx="700019" cy="280757"/>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7269949" y="2401101"/>
              <a:ext cx="37459" cy="55304"/>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6352854" y="1401531"/>
              <a:ext cx="1220324" cy="974064"/>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7779018" y="1648225"/>
              <a:ext cx="97364" cy="106371"/>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7685432" y="1771572"/>
              <a:ext cx="194679" cy="229718"/>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7674222" y="1997025"/>
              <a:ext cx="48670" cy="63806"/>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7730373" y="1979993"/>
              <a:ext cx="37434" cy="38300"/>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7546954" y="2443638"/>
              <a:ext cx="116057" cy="161647"/>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7494531" y="2660561"/>
              <a:ext cx="67412" cy="72336"/>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7633034" y="2698834"/>
              <a:ext cx="97364" cy="127640"/>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7573154" y="2600992"/>
              <a:ext cx="29953" cy="4256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7603081" y="2643530"/>
              <a:ext cx="33731" cy="38328"/>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7666740" y="2622261"/>
              <a:ext cx="52423" cy="46830"/>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7651751" y="2664798"/>
              <a:ext cx="29977" cy="4256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7625552" y="2690332"/>
              <a:ext cx="26224" cy="38300"/>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7685432" y="3247525"/>
              <a:ext cx="63658" cy="25562"/>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7318594" y="2856216"/>
              <a:ext cx="213396" cy="23822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6974227" y="2826445"/>
              <a:ext cx="258313" cy="348800"/>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7221279" y="3179482"/>
              <a:ext cx="243349" cy="80838"/>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7576882" y="3239023"/>
              <a:ext cx="56176" cy="29799"/>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7546954" y="3277324"/>
              <a:ext cx="37434" cy="21269"/>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7648022" y="3247525"/>
              <a:ext cx="52423" cy="51067"/>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7546954" y="2949792"/>
              <a:ext cx="160973" cy="216951"/>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7764054" y="3077404"/>
              <a:ext cx="59905" cy="25534"/>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7756572" y="2911520"/>
              <a:ext cx="37459" cy="89339"/>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7850134" y="3013598"/>
              <a:ext cx="74894" cy="51067"/>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7883840" y="3039104"/>
              <a:ext cx="202161" cy="225481"/>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7543201" y="1835377"/>
              <a:ext cx="93611" cy="127640"/>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7479567" y="1720532"/>
              <a:ext cx="101093" cy="144644"/>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7318594" y="2800912"/>
              <a:ext cx="213396" cy="161675"/>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7094012" y="2800912"/>
              <a:ext cx="112328" cy="165912"/>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8085976" y="3081641"/>
              <a:ext cx="228360" cy="233983"/>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8269395" y="3128443"/>
              <a:ext cx="82376" cy="68071"/>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8314311" y="3077404"/>
              <a:ext cx="82376" cy="51067"/>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6891876" y="2158644"/>
              <a:ext cx="175962" cy="544483"/>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7049096" y="2333030"/>
              <a:ext cx="205890" cy="23822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7015415" y="2379832"/>
              <a:ext cx="187172" cy="425373"/>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7146411" y="2571222"/>
              <a:ext cx="108575" cy="106371"/>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7082777" y="2286256"/>
              <a:ext cx="217149" cy="446641"/>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6760855" y="2213948"/>
              <a:ext cx="134799" cy="174414"/>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6289221" y="1924689"/>
              <a:ext cx="673796" cy="808208"/>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6551237" y="2069332"/>
              <a:ext cx="202161" cy="136142"/>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6760855" y="2154379"/>
              <a:ext cx="59930" cy="5109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5701529" y="1354729"/>
              <a:ext cx="857214" cy="404104"/>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5694047" y="1814109"/>
              <a:ext cx="460449" cy="429638"/>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5836279" y="1712031"/>
              <a:ext cx="348145" cy="216951"/>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6113284" y="1886417"/>
              <a:ext cx="351899" cy="399867"/>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5918630" y="1635458"/>
              <a:ext cx="370616" cy="255252"/>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6072121" y="1848144"/>
              <a:ext cx="247077" cy="26372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6214352" y="1805607"/>
              <a:ext cx="179690" cy="93604"/>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6233069" y="1707766"/>
              <a:ext cx="232113" cy="119138"/>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5701529" y="1741801"/>
              <a:ext cx="89858" cy="80838"/>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5607943" y="1699264"/>
              <a:ext cx="116057" cy="76601"/>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5671577" y="1775836"/>
              <a:ext cx="74894" cy="51067"/>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5140037" y="1269654"/>
              <a:ext cx="131045" cy="85103"/>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5140037" y="1312191"/>
              <a:ext cx="112328" cy="97869"/>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5196189" y="1333460"/>
              <a:ext cx="187197" cy="13190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5169990" y="1222880"/>
              <a:ext cx="93611" cy="68071"/>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5177472" y="1444068"/>
              <a:ext cx="370616" cy="212686"/>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4937901" y="984688"/>
              <a:ext cx="224631" cy="35306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4814387" y="954918"/>
              <a:ext cx="378073" cy="314765"/>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5128802" y="950653"/>
              <a:ext cx="187197" cy="263754"/>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7629305" y="1418535"/>
              <a:ext cx="149738" cy="199948"/>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5140037" y="1346227"/>
              <a:ext cx="48694" cy="38300"/>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5237377" y="797535"/>
              <a:ext cx="2953421" cy="952796"/>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5035241" y="1541881"/>
              <a:ext cx="157220" cy="76601"/>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5046451" y="1507874"/>
              <a:ext cx="127317" cy="55304"/>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4848068" y="1575917"/>
              <a:ext cx="63658" cy="4256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4952890" y="1478076"/>
              <a:ext cx="127292" cy="55332"/>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4492466" y="1729034"/>
              <a:ext cx="56176" cy="161675"/>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5278540" y="1554648"/>
              <a:ext cx="56176" cy="72336"/>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5005288" y="1363231"/>
              <a:ext cx="209643" cy="15741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5147519" y="1554648"/>
              <a:ext cx="183444" cy="131877"/>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4836833" y="1363231"/>
              <a:ext cx="175962" cy="221216"/>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4874267" y="1290923"/>
              <a:ext cx="48694" cy="72336"/>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4926691" y="1320721"/>
              <a:ext cx="37434" cy="38300"/>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4900467" y="1533380"/>
              <a:ext cx="172233" cy="76601"/>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4967854" y="1852381"/>
              <a:ext cx="56176" cy="38328"/>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4874267" y="1758805"/>
              <a:ext cx="26224" cy="68099"/>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4844340" y="1597186"/>
              <a:ext cx="254559" cy="259489"/>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4889256" y="1712031"/>
              <a:ext cx="18742" cy="34063"/>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4612251" y="1465337"/>
              <a:ext cx="265795" cy="280757"/>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4769471" y="1444068"/>
              <a:ext cx="71140" cy="51067"/>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4795670" y="1414298"/>
              <a:ext cx="44941" cy="55304"/>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4821869" y="1486605"/>
              <a:ext cx="18742" cy="17032"/>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4597262" y="1282421"/>
              <a:ext cx="138527" cy="212714"/>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4552346" y="1354729"/>
              <a:ext cx="44941" cy="38328"/>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4507430" y="1354729"/>
              <a:ext cx="74894" cy="110636"/>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4496194" y="1690762"/>
              <a:ext cx="243349" cy="208449"/>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4732036" y="1792840"/>
              <a:ext cx="33706" cy="34063"/>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5147519" y="1720532"/>
              <a:ext cx="71165" cy="68099"/>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5110085" y="1605687"/>
              <a:ext cx="93611" cy="127640"/>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4971607" y="1597186"/>
              <a:ext cx="74869" cy="51067"/>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5278540" y="1758805"/>
              <a:ext cx="415532" cy="144672"/>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5278540" y="1729034"/>
              <a:ext cx="44941" cy="46830"/>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5042723" y="1635458"/>
              <a:ext cx="78622" cy="85103"/>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5125073" y="1741801"/>
              <a:ext cx="153491" cy="15741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5001535" y="1601451"/>
              <a:ext cx="108575" cy="114873"/>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5087639" y="1690762"/>
              <a:ext cx="63658" cy="106371"/>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5188707" y="1673758"/>
              <a:ext cx="131045" cy="89339"/>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5873713" y="2205446"/>
              <a:ext cx="33706" cy="51067"/>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5413289" y="1928954"/>
              <a:ext cx="52448" cy="29799"/>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5499393" y="1997025"/>
              <a:ext cx="86129" cy="119110"/>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5499393" y="2026795"/>
              <a:ext cx="497883" cy="472147"/>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5753928" y="2086336"/>
              <a:ext cx="59930" cy="51067"/>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5577991" y="1860911"/>
              <a:ext cx="232113" cy="255224"/>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5907394" y="2230952"/>
              <a:ext cx="116081" cy="89339"/>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5933618" y="2256485"/>
              <a:ext cx="157220" cy="242457"/>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5499393" y="1873650"/>
              <a:ext cx="138527" cy="153173"/>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5690294" y="2422369"/>
              <a:ext cx="277030" cy="199920"/>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5491911" y="1950222"/>
              <a:ext cx="29977" cy="55332"/>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5473194" y="1997025"/>
              <a:ext cx="26224" cy="119110"/>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5701529" y="3375137"/>
              <a:ext cx="190926" cy="378599"/>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4881749" y="2592490"/>
              <a:ext cx="179715" cy="327559"/>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4900467" y="2920022"/>
              <a:ext cx="123563" cy="20418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4732036" y="2592490"/>
              <a:ext cx="273276" cy="268018"/>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4455031" y="2681830"/>
              <a:ext cx="146009" cy="20418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4387644" y="2732869"/>
              <a:ext cx="86129" cy="153145"/>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4952890" y="3187984"/>
              <a:ext cx="291994" cy="336061"/>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4601016" y="2669063"/>
              <a:ext cx="86129" cy="174414"/>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4952890" y="2898753"/>
              <a:ext cx="175937" cy="267990"/>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5536828" y="2413839"/>
              <a:ext cx="157244" cy="221216"/>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4346481" y="2681830"/>
              <a:ext cx="82376" cy="97841"/>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5664095" y="2618024"/>
              <a:ext cx="52423" cy="63834"/>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5405807" y="3315596"/>
              <a:ext cx="239595" cy="463645"/>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5656613" y="2647794"/>
              <a:ext cx="262041" cy="404104"/>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4956618" y="3524017"/>
              <a:ext cx="329428" cy="31903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5488158" y="2851951"/>
              <a:ext cx="217149" cy="259489"/>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5383361" y="3009333"/>
              <a:ext cx="247077" cy="336061"/>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4275366" y="2167146"/>
              <a:ext cx="303204" cy="3871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5375855" y="3009333"/>
              <a:ext cx="52448" cy="59597"/>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5368373" y="3060372"/>
              <a:ext cx="41212" cy="76601"/>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4301565" y="2630791"/>
              <a:ext cx="175962" cy="140379"/>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4387644" y="2256485"/>
              <a:ext cx="389333" cy="438140"/>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5188707" y="3243288"/>
              <a:ext cx="277030" cy="280757"/>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5155026" y="3553788"/>
              <a:ext cx="202161" cy="23822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4541135" y="2562720"/>
              <a:ext cx="202161" cy="144644"/>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5465712" y="3273059"/>
              <a:ext cx="63658" cy="229718"/>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5465712" y="2558483"/>
              <a:ext cx="359356" cy="310528"/>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5387090" y="2860481"/>
              <a:ext cx="131045" cy="14888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4672131" y="2303259"/>
              <a:ext cx="385580" cy="336061"/>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4279094" y="2150142"/>
              <a:ext cx="190926" cy="199948"/>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4267859" y="2460642"/>
              <a:ext cx="149763" cy="170177"/>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4271612" y="2566985"/>
              <a:ext cx="71140" cy="25534"/>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5005288" y="2303259"/>
              <a:ext cx="243324" cy="450906"/>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4892985" y="2001262"/>
              <a:ext cx="370616" cy="416871"/>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4387644" y="1941721"/>
              <a:ext cx="265795" cy="208449"/>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4469995" y="1890682"/>
              <a:ext cx="464202" cy="531716"/>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4859304" y="1894918"/>
              <a:ext cx="97339" cy="182944"/>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5271058" y="3455947"/>
              <a:ext cx="194679" cy="212714"/>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5312221" y="3855786"/>
              <a:ext cx="56176" cy="55332"/>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5402078" y="3770711"/>
              <a:ext cx="26224" cy="46830"/>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5252341" y="2035297"/>
              <a:ext cx="277030" cy="289259"/>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5207424" y="2294758"/>
              <a:ext cx="385580" cy="578490"/>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4982818" y="2843449"/>
              <a:ext cx="464202" cy="54872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5016523" y="2660561"/>
              <a:ext cx="325675" cy="23822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4698330" y="2630791"/>
              <a:ext cx="63658" cy="174414"/>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4668403" y="2656296"/>
              <a:ext cx="52423" cy="15741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4267859" y="2630791"/>
              <a:ext cx="71165" cy="4256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1497882" y="942151"/>
              <a:ext cx="763628" cy="399839"/>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2018186" y="1473839"/>
              <a:ext cx="56176" cy="59569"/>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3440622" y="1469574"/>
              <a:ext cx="142256" cy="97869"/>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3201051" y="869843"/>
              <a:ext cx="389308" cy="297761"/>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2025668" y="920882"/>
              <a:ext cx="1545974" cy="765643"/>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3122429" y="1078265"/>
              <a:ext cx="97364" cy="51067"/>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2995161" y="954918"/>
              <a:ext cx="56176" cy="46802"/>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3025114" y="861341"/>
              <a:ext cx="97339" cy="63834"/>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3133664" y="861341"/>
              <a:ext cx="86129" cy="46802"/>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3245967" y="797535"/>
              <a:ext cx="209643" cy="55304"/>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3350764" y="657157"/>
              <a:ext cx="471684" cy="15741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3313354" y="699694"/>
              <a:ext cx="101093" cy="46830"/>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2609606" y="848574"/>
              <a:ext cx="175962" cy="76601"/>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2695710" y="878345"/>
              <a:ext cx="284512" cy="114873"/>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2688229" y="2294758"/>
              <a:ext cx="213371" cy="102106"/>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2793025" y="2426606"/>
              <a:ext cx="59930" cy="34063"/>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3058795" y="2435108"/>
              <a:ext cx="33731" cy="1706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2452411" y="2456377"/>
              <a:ext cx="101068" cy="123403"/>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2527255" y="2515946"/>
              <a:ext cx="138527" cy="93604"/>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2512292" y="2554218"/>
              <a:ext cx="48694" cy="51067"/>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2545973" y="2413839"/>
              <a:ext cx="44941" cy="85103"/>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2564690" y="2515946"/>
              <a:ext cx="104846" cy="15741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2706946" y="2949792"/>
              <a:ext cx="149738" cy="195683"/>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2759344" y="2647794"/>
              <a:ext cx="273276" cy="446641"/>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3253449" y="4574626"/>
              <a:ext cx="134774" cy="63834"/>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3051313" y="3647364"/>
              <a:ext cx="363134" cy="906021"/>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3339554" y="3885556"/>
              <a:ext cx="123539" cy="165912"/>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2905329" y="2647794"/>
              <a:ext cx="303229" cy="323294"/>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2602124" y="2669063"/>
              <a:ext cx="82376" cy="72336"/>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3186062" y="2728604"/>
              <a:ext cx="101093" cy="212714"/>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3021361" y="3315596"/>
              <a:ext cx="273301" cy="344563"/>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3354517" y="2817944"/>
              <a:ext cx="63658" cy="106343"/>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3186062" y="3579321"/>
              <a:ext cx="224631" cy="221188"/>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3260931" y="2813679"/>
              <a:ext cx="93611" cy="119138"/>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2886611" y="2839212"/>
              <a:ext cx="950801" cy="1144213"/>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2662029" y="2698834"/>
              <a:ext cx="142256" cy="85103"/>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2706946" y="3013598"/>
              <a:ext cx="314440" cy="552985"/>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3006397" y="3532519"/>
              <a:ext cx="232113" cy="1020866"/>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2957727" y="2401101"/>
              <a:ext cx="74894" cy="46802"/>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2901600" y="2401101"/>
              <a:ext cx="56152" cy="3403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7195080" y="3353868"/>
              <a:ext cx="1343838" cy="1054902"/>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ruppierung 269"/>
          <p:cNvGrpSpPr/>
          <p:nvPr/>
        </p:nvGrpSpPr>
        <p:grpSpPr>
          <a:xfrm>
            <a:off x="2013438" y="2452263"/>
            <a:ext cx="1063067" cy="716020"/>
            <a:chOff x="1790618" y="2162646"/>
            <a:chExt cx="1063067" cy="1063067"/>
          </a:xfrm>
        </p:grpSpPr>
        <p:pic>
          <p:nvPicPr>
            <p:cNvPr id="267" name="Bild 266"/>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9" name="Textfeld 268"/>
            <p:cNvSpPr txBox="1"/>
            <p:nvPr/>
          </p:nvSpPr>
          <p:spPr>
            <a:xfrm rot="21148738">
              <a:off x="1874430" y="2173116"/>
              <a:ext cx="949770" cy="1050991"/>
            </a:xfrm>
            <a:prstGeom prst="rect">
              <a:avLst/>
            </a:prstGeom>
            <a:noFill/>
          </p:spPr>
          <p:txBody>
            <a:bodyPr wrap="square" rtlCol="0">
              <a:spAutoFit/>
            </a:bodyPr>
            <a:lstStyle/>
            <a:p>
              <a:r>
                <a:rPr lang="de-DE" sz="1000">
                  <a:latin typeface="Apple Chancery"/>
                  <a:cs typeface="Apple Chancery"/>
                </a:rPr>
                <a:t>Guatemala: Asset </a:t>
              </a:r>
              <a:r>
                <a:rPr lang="de-DE" sz="1000" err="1">
                  <a:latin typeface="Apple Chancery"/>
                  <a:cs typeface="Apple Chancery"/>
                </a:rPr>
                <a:t>Disclosure</a:t>
              </a:r>
              <a:r>
                <a:rPr lang="de-DE" sz="1000">
                  <a:latin typeface="Apple Chancery"/>
                  <a:cs typeface="Apple Chancery"/>
                </a:rPr>
                <a:t> System</a:t>
              </a:r>
            </a:p>
          </p:txBody>
        </p:sp>
      </p:grpSp>
      <p:sp>
        <p:nvSpPr>
          <p:cNvPr id="268" name="Freeform 12"/>
          <p:cNvSpPr/>
          <p:nvPr/>
        </p:nvSpPr>
        <p:spPr>
          <a:xfrm flipV="1">
            <a:off x="2509948" y="2242137"/>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64" name="Gruppierung 263"/>
          <p:cNvGrpSpPr/>
          <p:nvPr/>
        </p:nvGrpSpPr>
        <p:grpSpPr>
          <a:xfrm>
            <a:off x="2692362" y="3715750"/>
            <a:ext cx="1177845" cy="716021"/>
            <a:chOff x="1790618" y="2162646"/>
            <a:chExt cx="1177845" cy="1063067"/>
          </a:xfrm>
        </p:grpSpPr>
        <p:pic>
          <p:nvPicPr>
            <p:cNvPr id="266" name="Bild 265"/>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1" name="Textfeld 270"/>
            <p:cNvSpPr txBox="1"/>
            <p:nvPr/>
          </p:nvSpPr>
          <p:spPr>
            <a:xfrm rot="21148738">
              <a:off x="1873807" y="2250428"/>
              <a:ext cx="1094656" cy="868209"/>
            </a:xfrm>
            <a:prstGeom prst="rect">
              <a:avLst/>
            </a:prstGeom>
            <a:noFill/>
          </p:spPr>
          <p:txBody>
            <a:bodyPr wrap="square" rtlCol="0">
              <a:spAutoFit/>
            </a:bodyPr>
            <a:lstStyle/>
            <a:p>
              <a:r>
                <a:rPr lang="de-DE" sz="800" err="1">
                  <a:latin typeface="Apple Chancery"/>
                  <a:cs typeface="Apple Chancery"/>
                </a:rPr>
                <a:t>Argentina</a:t>
              </a:r>
              <a:r>
                <a:rPr lang="de-DE" sz="800">
                  <a:latin typeface="Apple Chancery"/>
                  <a:cs typeface="Apple Chancery"/>
                </a:rPr>
                <a:t>: Asset </a:t>
              </a:r>
              <a:r>
                <a:rPr lang="de-DE" sz="800" err="1">
                  <a:latin typeface="Apple Chancery"/>
                  <a:cs typeface="Apple Chancery"/>
                </a:rPr>
                <a:t>Declaration</a:t>
              </a:r>
              <a:r>
                <a:rPr lang="de-DE" sz="800">
                  <a:latin typeface="Apple Chancery"/>
                  <a:cs typeface="Apple Chancery"/>
                </a:rPr>
                <a:t> Unit  (ADU) </a:t>
              </a:r>
              <a:r>
                <a:rPr lang="de-DE" sz="800" err="1">
                  <a:latin typeface="Apple Chancery"/>
                  <a:cs typeface="Apple Chancery"/>
                </a:rPr>
                <a:t>of</a:t>
              </a:r>
              <a:r>
                <a:rPr lang="de-DE" sz="800">
                  <a:latin typeface="Apple Chancery"/>
                  <a:cs typeface="Apple Chancery"/>
                </a:rPr>
                <a:t> </a:t>
              </a:r>
              <a:r>
                <a:rPr lang="de-DE" sz="800" err="1">
                  <a:latin typeface="Apple Chancery"/>
                  <a:cs typeface="Apple Chancery"/>
                </a:rPr>
                <a:t>the</a:t>
              </a:r>
              <a:r>
                <a:rPr lang="de-DE" sz="800">
                  <a:latin typeface="Apple Chancery"/>
                  <a:cs typeface="Apple Chancery"/>
                </a:rPr>
                <a:t> Anti-</a:t>
              </a:r>
              <a:r>
                <a:rPr lang="de-DE" sz="800" err="1">
                  <a:latin typeface="Apple Chancery"/>
                  <a:cs typeface="Apple Chancery"/>
                </a:rPr>
                <a:t>Corruption</a:t>
              </a:r>
              <a:r>
                <a:rPr lang="de-DE" sz="800">
                  <a:latin typeface="Apple Chancery"/>
                  <a:cs typeface="Apple Chancery"/>
                </a:rPr>
                <a:t> Office</a:t>
              </a:r>
            </a:p>
          </p:txBody>
        </p:sp>
      </p:grpSp>
      <p:sp>
        <p:nvSpPr>
          <p:cNvPr id="265" name="Freeform 12"/>
          <p:cNvSpPr/>
          <p:nvPr/>
        </p:nvSpPr>
        <p:spPr>
          <a:xfrm flipV="1">
            <a:off x="3188872" y="3505622"/>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3" name="Gruppierung 272"/>
          <p:cNvGrpSpPr/>
          <p:nvPr/>
        </p:nvGrpSpPr>
        <p:grpSpPr>
          <a:xfrm>
            <a:off x="6596298" y="1489149"/>
            <a:ext cx="1066000" cy="716021"/>
            <a:chOff x="1790618" y="2162646"/>
            <a:chExt cx="1066000" cy="1063067"/>
          </a:xfrm>
        </p:grpSpPr>
        <p:pic>
          <p:nvPicPr>
            <p:cNvPr id="275" name="Bild 274"/>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6" name="Textfeld 275"/>
            <p:cNvSpPr txBox="1"/>
            <p:nvPr/>
          </p:nvSpPr>
          <p:spPr>
            <a:xfrm rot="21148738">
              <a:off x="1874289" y="2169952"/>
              <a:ext cx="982329" cy="1050989"/>
            </a:xfrm>
            <a:prstGeom prst="rect">
              <a:avLst/>
            </a:prstGeom>
            <a:noFill/>
          </p:spPr>
          <p:txBody>
            <a:bodyPr wrap="square" rtlCol="0">
              <a:spAutoFit/>
            </a:bodyPr>
            <a:lstStyle/>
            <a:p>
              <a:r>
                <a:rPr lang="de-DE" sz="1000" err="1">
                  <a:latin typeface="Apple Chancery"/>
                  <a:cs typeface="Apple Chancery"/>
                </a:rPr>
                <a:t>Mongolia</a:t>
              </a:r>
              <a:r>
                <a:rPr lang="de-DE" sz="1000">
                  <a:latin typeface="Apple Chancery"/>
                  <a:cs typeface="Apple Chancery"/>
                </a:rPr>
                <a:t>: Asset </a:t>
              </a:r>
              <a:r>
                <a:rPr lang="de-DE" sz="1000" err="1">
                  <a:latin typeface="Apple Chancery"/>
                  <a:cs typeface="Apple Chancery"/>
                </a:rPr>
                <a:t>Declaration</a:t>
              </a:r>
              <a:r>
                <a:rPr lang="de-DE" sz="1000">
                  <a:latin typeface="Apple Chancery"/>
                  <a:cs typeface="Apple Chancery"/>
                </a:rPr>
                <a:t> System</a:t>
              </a:r>
            </a:p>
          </p:txBody>
        </p:sp>
      </p:grpSp>
      <p:sp>
        <p:nvSpPr>
          <p:cNvPr id="274" name="Freeform 12"/>
          <p:cNvSpPr/>
          <p:nvPr/>
        </p:nvSpPr>
        <p:spPr>
          <a:xfrm flipV="1">
            <a:off x="7092808" y="1279021"/>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8" name="Gruppierung 277"/>
          <p:cNvGrpSpPr/>
          <p:nvPr/>
        </p:nvGrpSpPr>
        <p:grpSpPr>
          <a:xfrm>
            <a:off x="5163952" y="1624131"/>
            <a:ext cx="1110881" cy="716021"/>
            <a:chOff x="1790618" y="2162646"/>
            <a:chExt cx="1110881" cy="1063067"/>
          </a:xfrm>
        </p:grpSpPr>
        <p:pic>
          <p:nvPicPr>
            <p:cNvPr id="280" name="Bild 279"/>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1" name="Textfeld 280"/>
            <p:cNvSpPr txBox="1"/>
            <p:nvPr/>
          </p:nvSpPr>
          <p:spPr>
            <a:xfrm rot="6631">
              <a:off x="1852657" y="2228903"/>
              <a:ext cx="1048842" cy="856784"/>
            </a:xfrm>
            <a:prstGeom prst="rect">
              <a:avLst/>
            </a:prstGeom>
            <a:noFill/>
          </p:spPr>
          <p:txBody>
            <a:bodyPr wrap="square" rtlCol="0">
              <a:spAutoFit/>
            </a:bodyPr>
            <a:lstStyle/>
            <a:p>
              <a:r>
                <a:rPr lang="de-DE" sz="1050">
                  <a:latin typeface="Apple Chancery"/>
                  <a:cs typeface="Apple Chancery"/>
                </a:rPr>
                <a:t>Georgia: Online Asset </a:t>
              </a:r>
              <a:r>
                <a:rPr lang="de-DE" sz="1050" err="1">
                  <a:latin typeface="Apple Chancery"/>
                  <a:cs typeface="Apple Chancery"/>
                </a:rPr>
                <a:t>Declaration</a:t>
              </a:r>
              <a:r>
                <a:rPr lang="de-DE" sz="1050">
                  <a:latin typeface="Apple Chancery"/>
                  <a:cs typeface="Apple Chancery"/>
                </a:rPr>
                <a:t> </a:t>
              </a:r>
            </a:p>
          </p:txBody>
        </p:sp>
      </p:grpSp>
      <p:sp>
        <p:nvSpPr>
          <p:cNvPr id="279" name="Freeform 12"/>
          <p:cNvSpPr/>
          <p:nvPr/>
        </p:nvSpPr>
        <p:spPr>
          <a:xfrm flipV="1">
            <a:off x="5660462" y="1414002"/>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8" name="Gruppierung 287"/>
          <p:cNvGrpSpPr/>
          <p:nvPr/>
        </p:nvGrpSpPr>
        <p:grpSpPr>
          <a:xfrm>
            <a:off x="7148342" y="2549240"/>
            <a:ext cx="1063067" cy="738664"/>
            <a:chOff x="1790618" y="2151093"/>
            <a:chExt cx="1063067" cy="1096685"/>
          </a:xfrm>
        </p:grpSpPr>
        <p:pic>
          <p:nvPicPr>
            <p:cNvPr id="290" name="Bild 289"/>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1" name="Textfeld 290"/>
            <p:cNvSpPr txBox="1"/>
            <p:nvPr/>
          </p:nvSpPr>
          <p:spPr>
            <a:xfrm rot="21148738">
              <a:off x="1874466" y="2151093"/>
              <a:ext cx="941275" cy="1096685"/>
            </a:xfrm>
            <a:prstGeom prst="rect">
              <a:avLst/>
            </a:prstGeom>
            <a:noFill/>
          </p:spPr>
          <p:txBody>
            <a:bodyPr wrap="square" rtlCol="0">
              <a:spAutoFit/>
            </a:bodyPr>
            <a:lstStyle/>
            <a:p>
              <a:r>
                <a:rPr lang="de-DE" sz="1050" err="1">
                  <a:latin typeface="Apple Chancery"/>
                  <a:cs typeface="Apple Chancery"/>
                </a:rPr>
                <a:t>Indonesia</a:t>
              </a:r>
              <a:r>
                <a:rPr lang="de-DE" sz="1050">
                  <a:latin typeface="Apple Chancery"/>
                  <a:cs typeface="Apple Chancery"/>
                </a:rPr>
                <a:t>: Asset </a:t>
              </a:r>
              <a:r>
                <a:rPr lang="de-DE" sz="1050" err="1">
                  <a:latin typeface="Apple Chancery"/>
                  <a:cs typeface="Apple Chancery"/>
                </a:rPr>
                <a:t>Declaration</a:t>
              </a:r>
              <a:r>
                <a:rPr lang="de-DE" sz="1050">
                  <a:latin typeface="Apple Chancery"/>
                  <a:cs typeface="Apple Chancery"/>
                </a:rPr>
                <a:t> System</a:t>
              </a:r>
            </a:p>
          </p:txBody>
        </p:sp>
      </p:grpSp>
      <p:sp>
        <p:nvSpPr>
          <p:cNvPr id="289" name="Freeform 12"/>
          <p:cNvSpPr/>
          <p:nvPr/>
        </p:nvSpPr>
        <p:spPr>
          <a:xfrm flipV="1">
            <a:off x="7644852" y="234689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uppierung 307"/>
          <p:cNvGrpSpPr/>
          <p:nvPr/>
        </p:nvGrpSpPr>
        <p:grpSpPr>
          <a:xfrm rot="713936">
            <a:off x="4865054" y="2922988"/>
            <a:ext cx="1063067" cy="716021"/>
            <a:chOff x="1790618" y="2162646"/>
            <a:chExt cx="1063067" cy="1063067"/>
          </a:xfrm>
        </p:grpSpPr>
        <p:pic>
          <p:nvPicPr>
            <p:cNvPr id="310" name="Bild 309"/>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1" name="Textfeld 310"/>
            <p:cNvSpPr txBox="1"/>
            <p:nvPr/>
          </p:nvSpPr>
          <p:spPr>
            <a:xfrm rot="21148738">
              <a:off x="1874466" y="2322448"/>
              <a:ext cx="941275" cy="753970"/>
            </a:xfrm>
            <a:prstGeom prst="rect">
              <a:avLst/>
            </a:prstGeom>
            <a:noFill/>
          </p:spPr>
          <p:txBody>
            <a:bodyPr wrap="square" rtlCol="0">
              <a:spAutoFit/>
            </a:bodyPr>
            <a:lstStyle/>
            <a:p>
              <a:r>
                <a:rPr lang="de-DE" sz="900">
                  <a:latin typeface="Apple Chancery"/>
                  <a:cs typeface="Apple Chancery"/>
                </a:rPr>
                <a:t>Rwanda: Asset </a:t>
              </a:r>
              <a:r>
                <a:rPr lang="de-DE" sz="900" err="1">
                  <a:latin typeface="Apple Chancery"/>
                  <a:cs typeface="Apple Chancery"/>
                </a:rPr>
                <a:t>Declaration</a:t>
              </a:r>
              <a:r>
                <a:rPr lang="de-DE" sz="900">
                  <a:latin typeface="Apple Chancery"/>
                  <a:cs typeface="Apple Chancery"/>
                </a:rPr>
                <a:t> System</a:t>
              </a:r>
            </a:p>
          </p:txBody>
        </p:sp>
      </p:grpSp>
      <p:sp>
        <p:nvSpPr>
          <p:cNvPr id="309" name="Freeform 12"/>
          <p:cNvSpPr/>
          <p:nvPr/>
        </p:nvSpPr>
        <p:spPr>
          <a:xfrm rot="713936" flipV="1">
            <a:off x="5448125" y="2734943"/>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770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Scale>
                                      <p:cBhvr>
                                        <p:cTn id="7" dur="1000" decel="50000" fill="hold">
                                          <p:stCondLst>
                                            <p:cond delay="0"/>
                                          </p:stCondLst>
                                        </p:cTn>
                                        <p:tgtEl>
                                          <p:spTgt spid="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0"/>
                                        </p:tgtEl>
                                        <p:attrNameLst>
                                          <p:attrName>ppt_x</p:attrName>
                                          <p:attrName>ppt_y</p:attrName>
                                        </p:attrNameLst>
                                      </p:cBhvr>
                                    </p:animMotion>
                                    <p:animEffect transition="in" filter="fade">
                                      <p:cBhvr>
                                        <p:cTn id="9" dur="1000"/>
                                        <p:tgtEl>
                                          <p:spTgt spid="270"/>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68"/>
                                        </p:tgtEl>
                                        <p:attrNameLst>
                                          <p:attrName>style.visibility</p:attrName>
                                        </p:attrNameLst>
                                      </p:cBhvr>
                                      <p:to>
                                        <p:strVal val="visible"/>
                                      </p:to>
                                    </p:set>
                                    <p:animScale>
                                      <p:cBhvr>
                                        <p:cTn id="13" dur="5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68"/>
                                        </p:tgtEl>
                                        <p:attrNameLst>
                                          <p:attrName>ppt_x</p:attrName>
                                          <p:attrName>ppt_y</p:attrName>
                                        </p:attrNameLst>
                                      </p:cBhvr>
                                    </p:animMotion>
                                    <p:animEffect transition="in" filter="fade">
                                      <p:cBhvr>
                                        <p:cTn id="15" dur="500"/>
                                        <p:tgtEl>
                                          <p:spTgt spid="268"/>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64"/>
                                        </p:tgtEl>
                                        <p:attrNameLst>
                                          <p:attrName>style.visibility</p:attrName>
                                        </p:attrNameLst>
                                      </p:cBhvr>
                                      <p:to>
                                        <p:strVal val="visible"/>
                                      </p:to>
                                    </p:set>
                                    <p:animScale>
                                      <p:cBhvr>
                                        <p:cTn id="20" dur="1000" decel="50000" fill="hold">
                                          <p:stCondLst>
                                            <p:cond delay="0"/>
                                          </p:stCondLst>
                                        </p:cTn>
                                        <p:tgtEl>
                                          <p:spTgt spid="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64"/>
                                        </p:tgtEl>
                                        <p:attrNameLst>
                                          <p:attrName>ppt_x</p:attrName>
                                          <p:attrName>ppt_y</p:attrName>
                                        </p:attrNameLst>
                                      </p:cBhvr>
                                    </p:animMotion>
                                    <p:animEffect transition="in" filter="fade">
                                      <p:cBhvr>
                                        <p:cTn id="22" dur="1000"/>
                                        <p:tgtEl>
                                          <p:spTgt spid="264"/>
                                        </p:tgtEl>
                                      </p:cBhvr>
                                    </p:animEffect>
                                  </p:childTnLst>
                                </p:cTn>
                              </p:par>
                            </p:childTnLst>
                          </p:cTn>
                        </p:par>
                        <p:par>
                          <p:cTn id="23" fill="hold">
                            <p:stCondLst>
                              <p:cond delay="1000"/>
                            </p:stCondLst>
                            <p:childTnLst>
                              <p:par>
                                <p:cTn id="24" presetID="52" presetClass="entr" presetSubtype="0" fill="hold" grpId="0" nodeType="afterEffect">
                                  <p:stCondLst>
                                    <p:cond delay="0"/>
                                  </p:stCondLst>
                                  <p:childTnLst>
                                    <p:set>
                                      <p:cBhvr>
                                        <p:cTn id="25" dur="1" fill="hold">
                                          <p:stCondLst>
                                            <p:cond delay="0"/>
                                          </p:stCondLst>
                                        </p:cTn>
                                        <p:tgtEl>
                                          <p:spTgt spid="265"/>
                                        </p:tgtEl>
                                        <p:attrNameLst>
                                          <p:attrName>style.visibility</p:attrName>
                                        </p:attrNameLst>
                                      </p:cBhvr>
                                      <p:to>
                                        <p:strVal val="visible"/>
                                      </p:to>
                                    </p:set>
                                    <p:animScale>
                                      <p:cBhvr>
                                        <p:cTn id="26" dur="500" decel="50000" fill="hold">
                                          <p:stCondLst>
                                            <p:cond delay="0"/>
                                          </p:stCondLst>
                                        </p:cTn>
                                        <p:tgtEl>
                                          <p:spTgt spid="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265"/>
                                        </p:tgtEl>
                                        <p:attrNameLst>
                                          <p:attrName>ppt_x</p:attrName>
                                          <p:attrName>ppt_y</p:attrName>
                                        </p:attrNameLst>
                                      </p:cBhvr>
                                    </p:animMotion>
                                    <p:animEffect transition="in" filter="fade">
                                      <p:cBhvr>
                                        <p:cTn id="28" dur="500"/>
                                        <p:tgtEl>
                                          <p:spTgt spid="26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278"/>
                                        </p:tgtEl>
                                        <p:attrNameLst>
                                          <p:attrName>style.visibility</p:attrName>
                                        </p:attrNameLst>
                                      </p:cBhvr>
                                      <p:to>
                                        <p:strVal val="visible"/>
                                      </p:to>
                                    </p:set>
                                    <p:animScale>
                                      <p:cBhvr>
                                        <p:cTn id="33" dur="1000" decel="50000" fill="hold">
                                          <p:stCondLst>
                                            <p:cond delay="0"/>
                                          </p:stCondLst>
                                        </p:cTn>
                                        <p:tgtEl>
                                          <p:spTgt spid="2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78"/>
                                        </p:tgtEl>
                                        <p:attrNameLst>
                                          <p:attrName>ppt_x</p:attrName>
                                          <p:attrName>ppt_y</p:attrName>
                                        </p:attrNameLst>
                                      </p:cBhvr>
                                    </p:animMotion>
                                    <p:animEffect transition="in" filter="fade">
                                      <p:cBhvr>
                                        <p:cTn id="35" dur="1000"/>
                                        <p:tgtEl>
                                          <p:spTgt spid="278"/>
                                        </p:tgtEl>
                                      </p:cBhvr>
                                    </p:animEffect>
                                  </p:childTnLst>
                                </p:cTn>
                              </p:par>
                            </p:childTnLst>
                          </p:cTn>
                        </p:par>
                        <p:par>
                          <p:cTn id="36" fill="hold">
                            <p:stCondLst>
                              <p:cond delay="1000"/>
                            </p:stCondLst>
                            <p:childTnLst>
                              <p:par>
                                <p:cTn id="37" presetID="52" presetClass="entr" presetSubtype="0" fill="hold" grpId="0" nodeType="afterEffect">
                                  <p:stCondLst>
                                    <p:cond delay="0"/>
                                  </p:stCondLst>
                                  <p:childTnLst>
                                    <p:set>
                                      <p:cBhvr>
                                        <p:cTn id="38" dur="1" fill="hold">
                                          <p:stCondLst>
                                            <p:cond delay="0"/>
                                          </p:stCondLst>
                                        </p:cTn>
                                        <p:tgtEl>
                                          <p:spTgt spid="279"/>
                                        </p:tgtEl>
                                        <p:attrNameLst>
                                          <p:attrName>style.visibility</p:attrName>
                                        </p:attrNameLst>
                                      </p:cBhvr>
                                      <p:to>
                                        <p:strVal val="visible"/>
                                      </p:to>
                                    </p:set>
                                    <p:animScale>
                                      <p:cBhvr>
                                        <p:cTn id="39" dur="500" decel="50000" fill="hold">
                                          <p:stCondLst>
                                            <p:cond delay="0"/>
                                          </p:stCondLst>
                                        </p:cTn>
                                        <p:tgtEl>
                                          <p:spTgt spid="2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279"/>
                                        </p:tgtEl>
                                        <p:attrNameLst>
                                          <p:attrName>ppt_x</p:attrName>
                                          <p:attrName>ppt_y</p:attrName>
                                        </p:attrNameLst>
                                      </p:cBhvr>
                                    </p:animMotion>
                                    <p:animEffect transition="in" filter="fade">
                                      <p:cBhvr>
                                        <p:cTn id="41" dur="500"/>
                                        <p:tgtEl>
                                          <p:spTgt spid="279"/>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08"/>
                                        </p:tgtEl>
                                        <p:attrNameLst>
                                          <p:attrName>style.visibility</p:attrName>
                                        </p:attrNameLst>
                                      </p:cBhvr>
                                      <p:to>
                                        <p:strVal val="visible"/>
                                      </p:to>
                                    </p:set>
                                    <p:animScale>
                                      <p:cBhvr>
                                        <p:cTn id="46" dur="1000" decel="50000" fill="hold">
                                          <p:stCondLst>
                                            <p:cond delay="0"/>
                                          </p:stCondLst>
                                        </p:cTn>
                                        <p:tgtEl>
                                          <p:spTgt spid="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08"/>
                                        </p:tgtEl>
                                        <p:attrNameLst>
                                          <p:attrName>ppt_x</p:attrName>
                                          <p:attrName>ppt_y</p:attrName>
                                        </p:attrNameLst>
                                      </p:cBhvr>
                                    </p:animMotion>
                                    <p:animEffect transition="in" filter="fade">
                                      <p:cBhvr>
                                        <p:cTn id="48" dur="1000"/>
                                        <p:tgtEl>
                                          <p:spTgt spid="308"/>
                                        </p:tgtEl>
                                      </p:cBhvr>
                                    </p:animEffect>
                                  </p:childTnLst>
                                </p:cTn>
                              </p:par>
                            </p:childTnLst>
                          </p:cTn>
                        </p:par>
                        <p:par>
                          <p:cTn id="49" fill="hold">
                            <p:stCondLst>
                              <p:cond delay="1000"/>
                            </p:stCondLst>
                            <p:childTnLst>
                              <p:par>
                                <p:cTn id="50" presetID="52" presetClass="entr" presetSubtype="0" fill="hold" grpId="0" nodeType="afterEffect">
                                  <p:stCondLst>
                                    <p:cond delay="0"/>
                                  </p:stCondLst>
                                  <p:childTnLst>
                                    <p:set>
                                      <p:cBhvr>
                                        <p:cTn id="51" dur="1" fill="hold">
                                          <p:stCondLst>
                                            <p:cond delay="0"/>
                                          </p:stCondLst>
                                        </p:cTn>
                                        <p:tgtEl>
                                          <p:spTgt spid="309"/>
                                        </p:tgtEl>
                                        <p:attrNameLst>
                                          <p:attrName>style.visibility</p:attrName>
                                        </p:attrNameLst>
                                      </p:cBhvr>
                                      <p:to>
                                        <p:strVal val="visible"/>
                                      </p:to>
                                    </p:set>
                                    <p:animScale>
                                      <p:cBhvr>
                                        <p:cTn id="52" dur="500" decel="50000" fill="hold">
                                          <p:stCondLst>
                                            <p:cond delay="0"/>
                                          </p:stCondLst>
                                        </p:cTn>
                                        <p:tgtEl>
                                          <p:spTgt spid="3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309"/>
                                        </p:tgtEl>
                                        <p:attrNameLst>
                                          <p:attrName>ppt_x</p:attrName>
                                          <p:attrName>ppt_y</p:attrName>
                                        </p:attrNameLst>
                                      </p:cBhvr>
                                    </p:animMotion>
                                    <p:animEffect transition="in" filter="fade">
                                      <p:cBhvr>
                                        <p:cTn id="54" dur="500"/>
                                        <p:tgtEl>
                                          <p:spTgt spid="309"/>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nodeType="clickEffect">
                                  <p:stCondLst>
                                    <p:cond delay="0"/>
                                  </p:stCondLst>
                                  <p:childTnLst>
                                    <p:set>
                                      <p:cBhvr>
                                        <p:cTn id="58" dur="1" fill="hold">
                                          <p:stCondLst>
                                            <p:cond delay="0"/>
                                          </p:stCondLst>
                                        </p:cTn>
                                        <p:tgtEl>
                                          <p:spTgt spid="273"/>
                                        </p:tgtEl>
                                        <p:attrNameLst>
                                          <p:attrName>style.visibility</p:attrName>
                                        </p:attrNameLst>
                                      </p:cBhvr>
                                      <p:to>
                                        <p:strVal val="visible"/>
                                      </p:to>
                                    </p:set>
                                    <p:animScale>
                                      <p:cBhvr>
                                        <p:cTn id="59" dur="1000" decel="50000" fill="hold">
                                          <p:stCondLst>
                                            <p:cond delay="0"/>
                                          </p:stCondLst>
                                        </p:cTn>
                                        <p:tgtEl>
                                          <p:spTgt spid="2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73"/>
                                        </p:tgtEl>
                                        <p:attrNameLst>
                                          <p:attrName>ppt_x</p:attrName>
                                          <p:attrName>ppt_y</p:attrName>
                                        </p:attrNameLst>
                                      </p:cBhvr>
                                    </p:animMotion>
                                    <p:animEffect transition="in" filter="fade">
                                      <p:cBhvr>
                                        <p:cTn id="61" dur="1000"/>
                                        <p:tgtEl>
                                          <p:spTgt spid="273"/>
                                        </p:tgtEl>
                                      </p:cBhvr>
                                    </p:animEffect>
                                  </p:childTnLst>
                                </p:cTn>
                              </p:par>
                            </p:childTnLst>
                          </p:cTn>
                        </p:par>
                        <p:par>
                          <p:cTn id="62" fill="hold">
                            <p:stCondLst>
                              <p:cond delay="1000"/>
                            </p:stCondLst>
                            <p:childTnLst>
                              <p:par>
                                <p:cTn id="63" presetID="52" presetClass="entr" presetSubtype="0" fill="hold" grpId="0" nodeType="afterEffect">
                                  <p:stCondLst>
                                    <p:cond delay="0"/>
                                  </p:stCondLst>
                                  <p:childTnLst>
                                    <p:set>
                                      <p:cBhvr>
                                        <p:cTn id="64" dur="1" fill="hold">
                                          <p:stCondLst>
                                            <p:cond delay="0"/>
                                          </p:stCondLst>
                                        </p:cTn>
                                        <p:tgtEl>
                                          <p:spTgt spid="274"/>
                                        </p:tgtEl>
                                        <p:attrNameLst>
                                          <p:attrName>style.visibility</p:attrName>
                                        </p:attrNameLst>
                                      </p:cBhvr>
                                      <p:to>
                                        <p:strVal val="visible"/>
                                      </p:to>
                                    </p:set>
                                    <p:animScale>
                                      <p:cBhvr>
                                        <p:cTn id="65" dur="500" decel="50000" fill="hold">
                                          <p:stCondLst>
                                            <p:cond delay="0"/>
                                          </p:stCondLst>
                                        </p:cTn>
                                        <p:tgtEl>
                                          <p:spTgt spid="2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500" decel="50000" fill="hold">
                                          <p:stCondLst>
                                            <p:cond delay="0"/>
                                          </p:stCondLst>
                                        </p:cTn>
                                        <p:tgtEl>
                                          <p:spTgt spid="274"/>
                                        </p:tgtEl>
                                        <p:attrNameLst>
                                          <p:attrName>ppt_x</p:attrName>
                                          <p:attrName>ppt_y</p:attrName>
                                        </p:attrNameLst>
                                      </p:cBhvr>
                                    </p:animMotion>
                                    <p:animEffect transition="in" filter="fade">
                                      <p:cBhvr>
                                        <p:cTn id="67" dur="500"/>
                                        <p:tgtEl>
                                          <p:spTgt spid="274"/>
                                        </p:tgtEl>
                                      </p:cBhvr>
                                    </p:animEffect>
                                  </p:childTnLst>
                                </p:cTn>
                              </p:par>
                            </p:childTnLst>
                          </p:cTn>
                        </p:par>
                      </p:childTnLst>
                    </p:cTn>
                  </p:par>
                  <p:par>
                    <p:cTn id="68" fill="hold">
                      <p:stCondLst>
                        <p:cond delay="indefinite"/>
                      </p:stCondLst>
                      <p:childTnLst>
                        <p:par>
                          <p:cTn id="69" fill="hold">
                            <p:stCondLst>
                              <p:cond delay="0"/>
                            </p:stCondLst>
                            <p:childTnLst>
                              <p:par>
                                <p:cTn id="70" presetID="52" presetClass="entr" presetSubtype="0" fill="hold" nodeType="clickEffect">
                                  <p:stCondLst>
                                    <p:cond delay="0"/>
                                  </p:stCondLst>
                                  <p:childTnLst>
                                    <p:set>
                                      <p:cBhvr>
                                        <p:cTn id="71" dur="1" fill="hold">
                                          <p:stCondLst>
                                            <p:cond delay="0"/>
                                          </p:stCondLst>
                                        </p:cTn>
                                        <p:tgtEl>
                                          <p:spTgt spid="288"/>
                                        </p:tgtEl>
                                        <p:attrNameLst>
                                          <p:attrName>style.visibility</p:attrName>
                                        </p:attrNameLst>
                                      </p:cBhvr>
                                      <p:to>
                                        <p:strVal val="visible"/>
                                      </p:to>
                                    </p:set>
                                    <p:animScale>
                                      <p:cBhvr>
                                        <p:cTn id="72" dur="1000" decel="50000" fill="hold">
                                          <p:stCondLst>
                                            <p:cond delay="0"/>
                                          </p:stCondLst>
                                        </p:cTn>
                                        <p:tgtEl>
                                          <p:spTgt spid="2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288"/>
                                        </p:tgtEl>
                                        <p:attrNameLst>
                                          <p:attrName>ppt_x</p:attrName>
                                          <p:attrName>ppt_y</p:attrName>
                                        </p:attrNameLst>
                                      </p:cBhvr>
                                    </p:animMotion>
                                    <p:animEffect transition="in" filter="fade">
                                      <p:cBhvr>
                                        <p:cTn id="74" dur="1000"/>
                                        <p:tgtEl>
                                          <p:spTgt spid="288"/>
                                        </p:tgtEl>
                                      </p:cBhvr>
                                    </p:animEffect>
                                  </p:childTnLst>
                                </p:cTn>
                              </p:par>
                            </p:childTnLst>
                          </p:cTn>
                        </p:par>
                        <p:par>
                          <p:cTn id="75" fill="hold">
                            <p:stCondLst>
                              <p:cond delay="1000"/>
                            </p:stCondLst>
                            <p:childTnLst>
                              <p:par>
                                <p:cTn id="76" presetID="52" presetClass="entr" presetSubtype="0" fill="hold" grpId="0" nodeType="afterEffect">
                                  <p:stCondLst>
                                    <p:cond delay="0"/>
                                  </p:stCondLst>
                                  <p:childTnLst>
                                    <p:set>
                                      <p:cBhvr>
                                        <p:cTn id="77" dur="1" fill="hold">
                                          <p:stCondLst>
                                            <p:cond delay="0"/>
                                          </p:stCondLst>
                                        </p:cTn>
                                        <p:tgtEl>
                                          <p:spTgt spid="289"/>
                                        </p:tgtEl>
                                        <p:attrNameLst>
                                          <p:attrName>style.visibility</p:attrName>
                                        </p:attrNameLst>
                                      </p:cBhvr>
                                      <p:to>
                                        <p:strVal val="visible"/>
                                      </p:to>
                                    </p:set>
                                    <p:animScale>
                                      <p:cBhvr>
                                        <p:cTn id="78" dur="500" decel="50000" fill="hold">
                                          <p:stCondLst>
                                            <p:cond delay="0"/>
                                          </p:stCondLst>
                                        </p:cTn>
                                        <p:tgtEl>
                                          <p:spTgt spid="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500" decel="50000" fill="hold">
                                          <p:stCondLst>
                                            <p:cond delay="0"/>
                                          </p:stCondLst>
                                        </p:cTn>
                                        <p:tgtEl>
                                          <p:spTgt spid="289"/>
                                        </p:tgtEl>
                                        <p:attrNameLst>
                                          <p:attrName>ppt_x</p:attrName>
                                          <p:attrName>ppt_y</p:attrName>
                                        </p:attrNameLst>
                                      </p:cBhvr>
                                    </p:animMotion>
                                    <p:animEffect transition="in" filter="fade">
                                      <p:cBhvr>
                                        <p:cTn id="80"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5" grpId="0" animBg="1"/>
      <p:bldP spid="274" grpId="0" animBg="1"/>
      <p:bldP spid="279" grpId="0" animBg="1"/>
      <p:bldP spid="289" grpId="0" animBg="1"/>
      <p:bldP spid="3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pierung 51"/>
          <p:cNvGrpSpPr/>
          <p:nvPr/>
        </p:nvGrpSpPr>
        <p:grpSpPr>
          <a:xfrm>
            <a:off x="3088537" y="1219200"/>
            <a:ext cx="3444343" cy="3931725"/>
            <a:chOff x="3088537" y="1219200"/>
            <a:chExt cx="3444343" cy="3931725"/>
          </a:xfrm>
        </p:grpSpPr>
        <p:grpSp>
          <p:nvGrpSpPr>
            <p:cNvPr id="9"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41"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872855"/>
            </a:xfrm>
            <a:prstGeom prst="rect">
              <a:avLst/>
            </a:prstGeom>
            <a:noFill/>
          </p:spPr>
          <p:txBody>
            <a:bodyPr wrap="square" rtlCol="0">
              <a:spAutoFit/>
            </a:bodyPr>
            <a:lstStyle/>
            <a:p>
              <a:pPr marL="171450" indent="-171450">
                <a:spcBef>
                  <a:spcPts val="100"/>
                </a:spcBef>
                <a:buFont typeface="Arial"/>
                <a:buChar char="•"/>
              </a:pPr>
              <a:r>
                <a:rPr lang="en-US" altLang="ko-KR" sz="1000">
                  <a:solidFill>
                    <a:srgbClr val="000000"/>
                  </a:solidFill>
                  <a:latin typeface="Roboto"/>
                  <a:cs typeface="Roboto"/>
                </a:rPr>
                <a:t>Difficulties stemming from legal framework;</a:t>
              </a:r>
            </a:p>
            <a:p>
              <a:pPr marL="171450" indent="-171450">
                <a:spcBef>
                  <a:spcPts val="100"/>
                </a:spcBef>
                <a:buFont typeface="Arial"/>
                <a:buChar char="•"/>
              </a:pPr>
              <a:r>
                <a:rPr lang="en-US" altLang="ko-KR" sz="1000">
                  <a:solidFill>
                    <a:srgbClr val="000000"/>
                  </a:solidFill>
                  <a:latin typeface="Roboto"/>
                  <a:cs typeface="Roboto"/>
                </a:rPr>
                <a:t>Until 2008, high personnel turnover, budget and staffing constraints in view of very large population required to file and lack of clear standards/criteria for submission and content verification;</a:t>
              </a:r>
            </a:p>
            <a:p>
              <a:pPr marL="171450" indent="-171450">
                <a:spcBef>
                  <a:spcPts val="100"/>
                </a:spcBef>
                <a:buFont typeface="Arial"/>
                <a:buChar char="•"/>
              </a:pPr>
              <a:r>
                <a:rPr lang="en-US" altLang="ko-KR" sz="1000">
                  <a:solidFill>
                    <a:srgbClr val="000000"/>
                  </a:solidFill>
                  <a:latin typeface="Roboto"/>
                  <a:cs typeface="Roboto"/>
                </a:rPr>
                <a:t>Declarations protected by confidentiality excluding public access as oversight;</a:t>
              </a:r>
            </a:p>
            <a:p>
              <a:pPr marL="171450" indent="-171450">
                <a:spcBef>
                  <a:spcPts val="100"/>
                </a:spcBef>
                <a:buFont typeface="Arial"/>
                <a:buChar char="•"/>
              </a:pPr>
              <a:r>
                <a:rPr lang="en-US" altLang="ko-KR" sz="1000">
                  <a:solidFill>
                    <a:srgbClr val="000000"/>
                  </a:solidFill>
                  <a:latin typeface="Roboto"/>
                  <a:cs typeface="Roboto"/>
                </a:rPr>
                <a:t>Poor reporting on disclosure statistics (</a:t>
              </a:r>
              <a:r>
                <a:rPr lang="en-US" altLang="ko-KR" sz="1000" err="1">
                  <a:solidFill>
                    <a:srgbClr val="000000"/>
                  </a:solidFill>
                  <a:latin typeface="Roboto"/>
                  <a:cs typeface="Roboto"/>
                </a:rPr>
                <a:t>Mastruzzi</a:t>
              </a:r>
              <a:r>
                <a:rPr lang="en-US" altLang="ko-KR" sz="1000">
                  <a:solidFill>
                    <a:srgbClr val="000000"/>
                  </a:solidFill>
                  <a:latin typeface="Roboto"/>
                  <a:cs typeface="Roboto"/>
                </a:rPr>
                <a:t> et al. 2013).</a:t>
              </a:r>
            </a:p>
            <a:p>
              <a:pPr marL="171450" indent="-171450">
                <a:spcBef>
                  <a:spcPts val="400"/>
                </a:spcBef>
                <a:buFont typeface="Arial"/>
                <a:buChar char="•"/>
              </a:pPr>
              <a:endParaRPr lang="en-US" altLang="ko-KR" sz="1000">
                <a:solidFill>
                  <a:srgbClr val="000000"/>
                </a:solidFill>
                <a:latin typeface="Roboto"/>
                <a:cs typeface="Roboto"/>
              </a:endParaRPr>
            </a:p>
            <a:p>
              <a:pPr marL="171450" indent="-171450">
                <a:spcBef>
                  <a:spcPts val="400"/>
                </a:spcBef>
                <a:buFont typeface="Arial"/>
                <a:buChar char="•"/>
              </a:pPr>
              <a:endParaRPr lang="en-US" altLang="ko-KR" sz="900">
                <a:solidFill>
                  <a:srgbClr val="000000"/>
                </a:solidFill>
                <a:latin typeface="Roboto"/>
                <a:cs typeface="Roboto"/>
              </a:endParaRPr>
            </a:p>
          </p:txBody>
        </p:sp>
        <p:sp>
          <p:nvSpPr>
            <p:cNvPr id="19"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p:cNvSpPr>
            <a:spLocks noGrp="1"/>
          </p:cNvSpPr>
          <p:nvPr>
            <p:ph type="title"/>
          </p:nvPr>
        </p:nvSpPr>
        <p:spPr/>
        <p:txBody>
          <a:bodyPr>
            <a:noAutofit/>
          </a:bodyPr>
          <a:lstStyle/>
          <a:p>
            <a:r>
              <a:rPr lang="de-DE" sz="4000" b="1" dirty="0"/>
              <a:t>Guatemala: Asset </a:t>
            </a:r>
            <a:r>
              <a:rPr lang="de-DE" sz="4000" b="1" dirty="0" err="1"/>
              <a:t>Disclosure</a:t>
            </a:r>
            <a:r>
              <a:rPr lang="de-DE" sz="4000" b="1" dirty="0"/>
              <a:t> System</a:t>
            </a:r>
          </a:p>
        </p:txBody>
      </p:sp>
      <p:grpSp>
        <p:nvGrpSpPr>
          <p:cNvPr id="6" name="Gruppierung 5"/>
          <p:cNvGrpSpPr/>
          <p:nvPr/>
        </p:nvGrpSpPr>
        <p:grpSpPr>
          <a:xfrm>
            <a:off x="1210871" y="1221010"/>
            <a:ext cx="3440766" cy="3381422"/>
            <a:chOff x="1210871" y="1221010"/>
            <a:chExt cx="3440766" cy="3381422"/>
          </a:xfrm>
        </p:grpSpPr>
        <p:grpSp>
          <p:nvGrpSpPr>
            <p:cNvPr id="2" name="Gruppierung 1"/>
            <p:cNvGrpSpPr/>
            <p:nvPr/>
          </p:nvGrpSpPr>
          <p:grpSpPr>
            <a:xfrm>
              <a:off x="1210871" y="1221010"/>
              <a:ext cx="3440766" cy="3381422"/>
              <a:chOff x="1210871" y="1221010"/>
              <a:chExt cx="3440766" cy="3381422"/>
            </a:xfrm>
          </p:grpSpPr>
          <p:grpSp>
            <p:nvGrpSpPr>
              <p:cNvPr id="10"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39"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TextBox 2118">
                <a:extLst>
                  <a:ext uri="{FF2B5EF4-FFF2-40B4-BE49-F238E27FC236}">
                    <a16:creationId xmlns:a16="http://schemas.microsoft.com/office/drawing/2014/main" id="{0A17CE83-88CA-4D9D-9DB3-8A26BFE43F42}"/>
                  </a:ext>
                </a:extLst>
              </p:cNvPr>
              <p:cNvSpPr txBox="1"/>
              <p:nvPr/>
            </p:nvSpPr>
            <p:spPr>
              <a:xfrm>
                <a:off x="2772711" y="1278070"/>
                <a:ext cx="1511332" cy="2759730"/>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a:latin typeface="Roboto"/>
                    <a:cs typeface="Roboto"/>
                  </a:rPr>
                  <a:t>Due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raising</a:t>
                </a:r>
                <a:r>
                  <a:rPr lang="de-DE" altLang="de-DE" sz="1000">
                    <a:latin typeface="Roboto"/>
                    <a:cs typeface="Roboto"/>
                  </a:rPr>
                  <a:t> </a:t>
                </a:r>
                <a:r>
                  <a:rPr lang="de-DE" altLang="de-DE" sz="1000" err="1">
                    <a:latin typeface="Roboto"/>
                    <a:cs typeface="Roboto"/>
                  </a:rPr>
                  <a:t>awareness</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requirement</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file</a:t>
                </a:r>
                <a:r>
                  <a:rPr lang="de-DE" altLang="de-DE" sz="1000">
                    <a:latin typeface="Roboto"/>
                    <a:cs typeface="Roboto"/>
                  </a:rPr>
                  <a:t> a </a:t>
                </a:r>
                <a:r>
                  <a:rPr lang="de-DE" altLang="de-DE" sz="1000" err="1">
                    <a:latin typeface="Roboto"/>
                    <a:cs typeface="Roboto"/>
                  </a:rPr>
                  <a:t>delcaration</a:t>
                </a:r>
                <a:r>
                  <a:rPr lang="de-DE" altLang="de-DE" sz="1000">
                    <a:latin typeface="Roboto"/>
                    <a:cs typeface="Roboto"/>
                  </a:rPr>
                  <a:t>, </a:t>
                </a:r>
                <a:r>
                  <a:rPr lang="de-DE" altLang="de-DE" sz="1000" err="1">
                    <a:latin typeface="Roboto"/>
                    <a:cs typeface="Roboto"/>
                  </a:rPr>
                  <a:t>compliance</a:t>
                </a:r>
                <a:r>
                  <a:rPr lang="de-DE" altLang="de-DE" sz="1000">
                    <a:latin typeface="Roboto"/>
                    <a:cs typeface="Roboto"/>
                  </a:rPr>
                  <a:t> </a:t>
                </a:r>
                <a:r>
                  <a:rPr lang="de-DE" altLang="de-DE" sz="1000" err="1">
                    <a:latin typeface="Roboto"/>
                    <a:cs typeface="Roboto"/>
                  </a:rPr>
                  <a:t>rates</a:t>
                </a:r>
                <a:r>
                  <a:rPr lang="de-DE" altLang="de-DE" sz="1000">
                    <a:latin typeface="Roboto"/>
                    <a:cs typeface="Roboto"/>
                  </a:rPr>
                  <a:t> </a:t>
                </a:r>
                <a:r>
                  <a:rPr lang="de-DE" altLang="de-DE" sz="1000" err="1">
                    <a:latin typeface="Roboto"/>
                    <a:cs typeface="Roboto"/>
                  </a:rPr>
                  <a:t>could</a:t>
                </a:r>
                <a:r>
                  <a:rPr lang="de-DE" altLang="de-DE" sz="1000">
                    <a:latin typeface="Roboto"/>
                    <a:cs typeface="Roboto"/>
                  </a:rPr>
                  <a:t> </a:t>
                </a:r>
                <a:r>
                  <a:rPr lang="de-DE" altLang="de-DE" sz="1000" err="1">
                    <a:latin typeface="Roboto"/>
                    <a:cs typeface="Roboto"/>
                  </a:rPr>
                  <a:t>almost</a:t>
                </a:r>
                <a:r>
                  <a:rPr lang="de-DE" altLang="de-DE" sz="1000">
                    <a:latin typeface="Roboto"/>
                    <a:cs typeface="Roboto"/>
                  </a:rPr>
                  <a:t> double </a:t>
                </a:r>
                <a:r>
                  <a:rPr lang="de-DE" altLang="de-DE" sz="1000" err="1">
                    <a:latin typeface="Roboto"/>
                    <a:cs typeface="Roboto"/>
                  </a:rPr>
                  <a:t>over</a:t>
                </a:r>
                <a:r>
                  <a:rPr lang="de-DE" altLang="de-DE" sz="1000">
                    <a:latin typeface="Roboto"/>
                    <a:cs typeface="Roboto"/>
                  </a:rPr>
                  <a:t> a </a:t>
                </a:r>
                <a:r>
                  <a:rPr lang="de-DE" altLang="de-DE" sz="1000" err="1">
                    <a:latin typeface="Roboto"/>
                    <a:cs typeface="Roboto"/>
                  </a:rPr>
                  <a:t>relatively</a:t>
                </a:r>
                <a:r>
                  <a:rPr lang="de-DE" altLang="de-DE" sz="1000">
                    <a:latin typeface="Roboto"/>
                    <a:cs typeface="Roboto"/>
                  </a:rPr>
                  <a:t> </a:t>
                </a:r>
                <a:r>
                  <a:rPr lang="de-DE" altLang="de-DE" sz="1000" err="1">
                    <a:latin typeface="Roboto"/>
                    <a:cs typeface="Roboto"/>
                  </a:rPr>
                  <a:t>short</a:t>
                </a:r>
                <a:r>
                  <a:rPr lang="de-DE" altLang="de-DE" sz="1000">
                    <a:latin typeface="Roboto"/>
                    <a:cs typeface="Roboto"/>
                  </a:rPr>
                  <a:t> </a:t>
                </a:r>
                <a:r>
                  <a:rPr lang="de-DE" altLang="de-DE" sz="1000" err="1">
                    <a:latin typeface="Roboto"/>
                    <a:cs typeface="Roboto"/>
                  </a:rPr>
                  <a:t>period</a:t>
                </a:r>
                <a:r>
                  <a:rPr lang="de-DE" altLang="de-DE" sz="1000">
                    <a:latin typeface="Roboto"/>
                    <a:cs typeface="Roboto"/>
                  </a:rPr>
                  <a:t> </a:t>
                </a:r>
                <a:r>
                  <a:rPr lang="de-DE" altLang="de-DE" sz="1000" err="1">
                    <a:latin typeface="Roboto"/>
                    <a:cs typeface="Roboto"/>
                  </a:rPr>
                  <a:t>to</a:t>
                </a:r>
                <a:r>
                  <a:rPr lang="de-DE" altLang="de-DE" sz="1000">
                    <a:latin typeface="Roboto"/>
                    <a:cs typeface="Roboto"/>
                  </a:rPr>
                  <a:t> ca. 75% in 2008;</a:t>
                </a:r>
              </a:p>
              <a:p>
                <a:pPr marL="171450" indent="-171450">
                  <a:spcBef>
                    <a:spcPts val="400"/>
                  </a:spcBef>
                  <a:buFont typeface="Arial" panose="020B0604020202020204" pitchFamily="34" charset="0"/>
                  <a:buChar char="•"/>
                  <a:defRPr/>
                </a:pPr>
                <a:r>
                  <a:rPr lang="de-DE" altLang="de-DE" sz="1000" err="1">
                    <a:latin typeface="Roboto"/>
                    <a:cs typeface="Roboto"/>
                  </a:rPr>
                  <a:t>Integrity</a:t>
                </a:r>
                <a:r>
                  <a:rPr lang="de-DE" altLang="de-DE" sz="1000">
                    <a:latin typeface="Roboto"/>
                    <a:cs typeface="Roboto"/>
                  </a:rPr>
                  <a:t> Department </a:t>
                </a:r>
                <a:r>
                  <a:rPr lang="de-DE" altLang="de-DE" sz="1000" err="1">
                    <a:latin typeface="Roboto"/>
                    <a:cs typeface="Roboto"/>
                  </a:rPr>
                  <a:t>has</a:t>
                </a:r>
                <a:r>
                  <a:rPr lang="de-DE" altLang="de-DE" sz="1000">
                    <a:latin typeface="Roboto"/>
                    <a:cs typeface="Roboto"/>
                  </a:rPr>
                  <a:t> </a:t>
                </a:r>
                <a:r>
                  <a:rPr lang="de-DE" altLang="de-DE" sz="1000" err="1">
                    <a:latin typeface="Roboto"/>
                    <a:cs typeface="Roboto"/>
                  </a:rPr>
                  <a:t>started</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build</a:t>
                </a:r>
                <a:r>
                  <a:rPr lang="de-DE" altLang="de-DE" sz="1000">
                    <a:latin typeface="Roboto"/>
                    <a:cs typeface="Roboto"/>
                  </a:rPr>
                  <a:t> </a:t>
                </a:r>
                <a:r>
                  <a:rPr lang="de-DE" altLang="de-DE" sz="1000" err="1">
                    <a:latin typeface="Roboto"/>
                    <a:cs typeface="Roboto"/>
                  </a:rPr>
                  <a:t>capacity</a:t>
                </a:r>
                <a:r>
                  <a:rPr lang="de-DE" altLang="de-DE" sz="1000">
                    <a:latin typeface="Roboto"/>
                    <a:cs typeface="Roboto"/>
                  </a:rPr>
                  <a:t> on </a:t>
                </a:r>
                <a:r>
                  <a:rPr lang="de-DE" altLang="de-DE" sz="1000" err="1">
                    <a:latin typeface="Roboto"/>
                    <a:cs typeface="Roboto"/>
                  </a:rPr>
                  <a:t>personnel</a:t>
                </a:r>
                <a:r>
                  <a:rPr lang="de-DE" altLang="de-DE" sz="1000">
                    <a:latin typeface="Roboto"/>
                    <a:cs typeface="Roboto"/>
                  </a:rPr>
                  <a:t> </a:t>
                </a:r>
                <a:r>
                  <a:rPr lang="de-DE" altLang="de-DE" sz="1000" err="1">
                    <a:latin typeface="Roboto"/>
                    <a:cs typeface="Roboto"/>
                  </a:rPr>
                  <a:t>retention</a:t>
                </a:r>
                <a:r>
                  <a:rPr lang="de-DE" altLang="de-DE" sz="1000">
                    <a:latin typeface="Roboto"/>
                    <a:cs typeface="Roboto"/>
                  </a:rPr>
                  <a:t>, </a:t>
                </a:r>
                <a:r>
                  <a:rPr lang="de-DE" altLang="de-DE" sz="1000" err="1">
                    <a:latin typeface="Roboto"/>
                    <a:cs typeface="Roboto"/>
                  </a:rPr>
                  <a:t>information</a:t>
                </a:r>
                <a:r>
                  <a:rPr lang="de-DE" altLang="de-DE" sz="1000">
                    <a:latin typeface="Roboto"/>
                    <a:cs typeface="Roboto"/>
                  </a:rPr>
                  <a:t> </a:t>
                </a:r>
                <a:r>
                  <a:rPr lang="de-DE" altLang="de-DE" sz="1000" err="1">
                    <a:latin typeface="Roboto"/>
                    <a:cs typeface="Roboto"/>
                  </a:rPr>
                  <a:t>technology</a:t>
                </a:r>
                <a:r>
                  <a:rPr lang="de-DE" altLang="de-DE" sz="1000">
                    <a:latin typeface="Roboto"/>
                    <a:cs typeface="Roboto"/>
                  </a:rPr>
                  <a:t> </a:t>
                </a:r>
                <a:r>
                  <a:rPr lang="de-DE" altLang="de-DE" sz="1000" err="1">
                    <a:latin typeface="Roboto"/>
                    <a:cs typeface="Roboto"/>
                  </a:rPr>
                  <a:t>capabilities</a:t>
                </a:r>
                <a:r>
                  <a:rPr lang="de-DE" altLang="de-DE" sz="1000">
                    <a:latin typeface="Roboto"/>
                    <a:cs typeface="Roboto"/>
                  </a:rPr>
                  <a:t> </a:t>
                </a:r>
                <a:r>
                  <a:rPr lang="de-DE" altLang="de-DE" sz="1000" err="1">
                    <a:latin typeface="Roboto"/>
                    <a:cs typeface="Roboto"/>
                  </a:rPr>
                  <a:t>internal</a:t>
                </a:r>
                <a:r>
                  <a:rPr lang="de-DE" altLang="de-DE" sz="1000">
                    <a:latin typeface="Roboto"/>
                    <a:cs typeface="Roboto"/>
                  </a:rPr>
                  <a:t> </a:t>
                </a:r>
                <a:r>
                  <a:rPr lang="de-DE" altLang="de-DE" sz="1000" err="1">
                    <a:latin typeface="Roboto"/>
                    <a:cs typeface="Roboto"/>
                  </a:rPr>
                  <a:t>processes</a:t>
                </a:r>
                <a:r>
                  <a:rPr lang="de-DE" altLang="de-DE" sz="1000">
                    <a:latin typeface="Roboto"/>
                    <a:cs typeface="Roboto"/>
                  </a:rPr>
                  <a:t>.</a:t>
                </a:r>
              </a:p>
            </p:txBody>
          </p:sp>
        </p:grpSp>
        <p:sp>
          <p:nvSpPr>
            <p:cNvPr id="18"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grpSp>
      <p:grpSp>
        <p:nvGrpSpPr>
          <p:cNvPr id="51" name="Gruppierung 50"/>
          <p:cNvGrpSpPr/>
          <p:nvPr/>
        </p:nvGrpSpPr>
        <p:grpSpPr>
          <a:xfrm>
            <a:off x="304800" y="1221010"/>
            <a:ext cx="2469168" cy="3945308"/>
            <a:chOff x="304800" y="1221010"/>
            <a:chExt cx="2469168" cy="3945308"/>
          </a:xfrm>
        </p:grpSpPr>
        <p:grpSp>
          <p:nvGrpSpPr>
            <p:cNvPr id="11"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37"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33" name="TextBox 2115">
              <a:extLst>
                <a:ext uri="{FF2B5EF4-FFF2-40B4-BE49-F238E27FC236}">
                  <a16:creationId xmlns:a16="http://schemas.microsoft.com/office/drawing/2014/main" id="{98AFD85A-1886-4BE8-A7DC-7EDE02A900E4}"/>
                </a:ext>
              </a:extLst>
            </p:cNvPr>
            <p:cNvSpPr txBox="1"/>
            <p:nvPr/>
          </p:nvSpPr>
          <p:spPr>
            <a:xfrm>
              <a:off x="386079" y="1278074"/>
              <a:ext cx="1940561" cy="3888244"/>
            </a:xfrm>
            <a:prstGeom prst="rect">
              <a:avLst/>
            </a:prstGeom>
            <a:noFill/>
          </p:spPr>
          <p:txBody>
            <a:bodyPr wrap="square" rtlCol="0">
              <a:spAutoFit/>
            </a:bodyPr>
            <a:lstStyle/>
            <a:p>
              <a:pPr marL="171450" indent="-171450">
                <a:spcBef>
                  <a:spcPts val="400"/>
                </a:spcBef>
                <a:buFont typeface="Arial"/>
                <a:buChar char="•"/>
              </a:pPr>
              <a:r>
                <a:rPr lang="en-US" altLang="ko-KR" sz="1000">
                  <a:solidFill>
                    <a:srgbClr val="000000"/>
                  </a:solidFill>
                  <a:latin typeface="Roboto"/>
                  <a:cs typeface="Roboto"/>
                </a:rPr>
                <a:t>System governed by 2002 Probity Law which created Integrity Department (staff of 15) in the Comptroller General’s Office;</a:t>
              </a:r>
            </a:p>
            <a:p>
              <a:pPr marL="171450" indent="-171450">
                <a:spcBef>
                  <a:spcPts val="400"/>
                </a:spcBef>
                <a:buFont typeface="Arial"/>
                <a:buChar char="•"/>
              </a:pPr>
              <a:r>
                <a:rPr lang="en-US" altLang="ko-KR" sz="1000">
                  <a:solidFill>
                    <a:srgbClr val="000000"/>
                  </a:solidFill>
                  <a:latin typeface="Roboto"/>
                  <a:cs typeface="Roboto"/>
                </a:rPr>
                <a:t>Focus on the detection of illicit enrichment;</a:t>
              </a:r>
            </a:p>
            <a:p>
              <a:pPr marL="171450" indent="-171450">
                <a:spcBef>
                  <a:spcPts val="400"/>
                </a:spcBef>
                <a:buFont typeface="Arial"/>
                <a:buChar char="•"/>
              </a:pPr>
              <a:r>
                <a:rPr lang="en-US" altLang="ko-KR" sz="1000">
                  <a:solidFill>
                    <a:srgbClr val="000000"/>
                  </a:solidFill>
                  <a:latin typeface="Roboto"/>
                  <a:cs typeface="Roboto"/>
                </a:rPr>
                <a:t>Declarations are confidential;</a:t>
              </a:r>
            </a:p>
            <a:p>
              <a:pPr marL="171450" indent="-171450">
                <a:spcBef>
                  <a:spcPts val="400"/>
                </a:spcBef>
                <a:buFont typeface="Arial"/>
                <a:buChar char="•"/>
              </a:pPr>
              <a:r>
                <a:rPr lang="en-US" altLang="ko-KR" sz="1000">
                  <a:solidFill>
                    <a:srgbClr val="000000"/>
                  </a:solidFill>
                  <a:latin typeface="Roboto"/>
                  <a:cs typeface="Roboto"/>
                </a:rPr>
                <a:t>Administrative sanctions for noncompliance with submission deadlines; enforcement at discretion of implementing agencies</a:t>
              </a:r>
            </a:p>
            <a:p>
              <a:pPr marL="171450" indent="-171450">
                <a:spcBef>
                  <a:spcPts val="400"/>
                </a:spcBef>
                <a:buFont typeface="Arial"/>
                <a:buChar char="•"/>
              </a:pPr>
              <a:r>
                <a:rPr lang="en-US" altLang="ko-KR" sz="1000">
                  <a:solidFill>
                    <a:srgbClr val="000000"/>
                  </a:solidFill>
                  <a:latin typeface="Roboto"/>
                  <a:cs typeface="Roboto"/>
                </a:rPr>
                <a:t>Content verification only upon departure from office;</a:t>
              </a:r>
            </a:p>
            <a:p>
              <a:pPr marL="171450" indent="-171450">
                <a:spcBef>
                  <a:spcPts val="400"/>
                </a:spcBef>
                <a:buFont typeface="Arial"/>
                <a:buChar char="•"/>
              </a:pPr>
              <a:r>
                <a:rPr lang="en-US" altLang="ko-KR" sz="1000">
                  <a:solidFill>
                    <a:srgbClr val="000000"/>
                  </a:solidFill>
                  <a:latin typeface="Roboto"/>
                  <a:cs typeface="Roboto"/>
                </a:rPr>
                <a:t>Centralized submission of hard copies from ca. 16,000 eligible individuals.</a:t>
              </a:r>
            </a:p>
            <a:p>
              <a:pPr marL="171450" indent="-171450">
                <a:spcBef>
                  <a:spcPts val="400"/>
                </a:spcBef>
                <a:buFont typeface="Arial"/>
                <a:buChar char="•"/>
              </a:pPr>
              <a:endParaRPr lang="en-US" altLang="ko-KR" sz="1000">
                <a:solidFill>
                  <a:srgbClr val="000000"/>
                </a:solidFill>
                <a:latin typeface="Roboto"/>
                <a:cs typeface="Roboto"/>
              </a:endParaRPr>
            </a:p>
            <a:p>
              <a:pPr marL="171450" indent="-171450">
                <a:spcBef>
                  <a:spcPts val="400"/>
                </a:spcBef>
                <a:buFont typeface="Arial"/>
                <a:buChar char="•"/>
              </a:pPr>
              <a:endParaRPr lang="en-US" altLang="ko-KR" sz="1000">
                <a:solidFill>
                  <a:srgbClr val="000000"/>
                </a:solidFill>
                <a:latin typeface="Roboto"/>
                <a:cs typeface="Roboto"/>
              </a:endParaRPr>
            </a:p>
            <a:p>
              <a:pPr marL="171450" indent="-171450">
                <a:spcBef>
                  <a:spcPts val="400"/>
                </a:spcBef>
                <a:buFont typeface="Arial"/>
                <a:buChar char="•"/>
              </a:pPr>
              <a:endParaRPr lang="en-US" altLang="ko-KR" sz="1000">
                <a:solidFill>
                  <a:srgbClr val="000000"/>
                </a:solidFill>
                <a:latin typeface="Roboto"/>
                <a:cs typeface="Roboto"/>
              </a:endParaRPr>
            </a:p>
          </p:txBody>
        </p:sp>
      </p:grpSp>
      <p:pic>
        <p:nvPicPr>
          <p:cNvPr id="8" name="Bild 7" descr="BES_08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002" y="2016160"/>
            <a:ext cx="3417396" cy="2360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0010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skd182040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109" y="1422005"/>
            <a:ext cx="3104635" cy="3721495"/>
          </a:xfrm>
          <a:prstGeom prst="rect">
            <a:avLst/>
          </a:prstGeom>
          <a:ln>
            <a:noFill/>
          </a:ln>
          <a:effectLst>
            <a:outerShdw blurRad="292100" dist="139700" dir="2700000" algn="tl" rotWithShape="0">
              <a:srgbClr val="333333">
                <a:alpha val="65000"/>
              </a:srgbClr>
            </a:outerShdw>
          </a:effectLst>
        </p:spPr>
      </p:pic>
      <p:grpSp>
        <p:nvGrpSpPr>
          <p:cNvPr id="15" name="Gruppierung 14"/>
          <p:cNvGrpSpPr/>
          <p:nvPr/>
        </p:nvGrpSpPr>
        <p:grpSpPr>
          <a:xfrm>
            <a:off x="3088537" y="1219200"/>
            <a:ext cx="3444343" cy="3383212"/>
            <a:chOff x="3088537" y="1219200"/>
            <a:chExt cx="3444343" cy="3383212"/>
          </a:xfrm>
        </p:grpSpPr>
        <p:grpSp>
          <p:nvGrpSpPr>
            <p:cNvPr id="9"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41"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221395"/>
            </a:xfrm>
            <a:prstGeom prst="rect">
              <a:avLst/>
            </a:prstGeom>
            <a:noFill/>
          </p:spPr>
          <p:txBody>
            <a:bodyPr wrap="square" rtlCol="0">
              <a:spAutoFit/>
            </a:bodyPr>
            <a:lstStyle/>
            <a:p>
              <a:pPr marL="171450" indent="-171450">
                <a:spcBef>
                  <a:spcPts val="400"/>
                </a:spcBef>
                <a:buFont typeface="Arial"/>
                <a:buChar char="•"/>
              </a:pPr>
              <a:r>
                <a:rPr lang="en-US" altLang="ko-KR" sz="1000">
                  <a:latin typeface="Roboto"/>
                  <a:cs typeface="Roboto"/>
                </a:rPr>
                <a:t>Administrative burden: Work with hard copies, limited storage capacity for declarations, some time-consuming manual kind of research for the verifications;</a:t>
              </a:r>
            </a:p>
            <a:p>
              <a:pPr marL="171450" indent="-171450">
                <a:spcBef>
                  <a:spcPts val="400"/>
                </a:spcBef>
                <a:buFont typeface="Arial"/>
                <a:buChar char="•"/>
              </a:pPr>
              <a:r>
                <a:rPr lang="en-US" altLang="ko-KR" sz="1000">
                  <a:solidFill>
                    <a:srgbClr val="000000"/>
                  </a:solidFill>
                  <a:latin typeface="Roboto"/>
                  <a:cs typeface="Roboto"/>
                </a:rPr>
                <a:t>Reliance on coordination with HR offices in line agencies, e.g. on communication of newly hired or appointed officials who are subject to the requirement to file (</a:t>
              </a:r>
              <a:r>
                <a:rPr lang="en-US" altLang="ko-KR" sz="1000" err="1">
                  <a:solidFill>
                    <a:srgbClr val="000000"/>
                  </a:solidFill>
                  <a:latin typeface="Roboto"/>
                  <a:cs typeface="Roboto"/>
                </a:rPr>
                <a:t>Habershorn</a:t>
              </a:r>
              <a:r>
                <a:rPr lang="en-US" altLang="ko-KR" sz="1000">
                  <a:solidFill>
                    <a:srgbClr val="000000"/>
                  </a:solidFill>
                  <a:latin typeface="Roboto"/>
                  <a:cs typeface="Roboto"/>
                </a:rPr>
                <a:t> et al. 2013: 7ff.).</a:t>
              </a:r>
            </a:p>
          </p:txBody>
        </p:sp>
        <p:sp>
          <p:nvSpPr>
            <p:cNvPr id="19"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27</a:t>
            </a:fld>
            <a:endParaRPr lang="en-US"/>
          </a:p>
        </p:txBody>
      </p:sp>
      <p:sp>
        <p:nvSpPr>
          <p:cNvPr id="5" name="Titel 4"/>
          <p:cNvSpPr>
            <a:spLocks noGrp="1"/>
          </p:cNvSpPr>
          <p:nvPr>
            <p:ph type="title"/>
          </p:nvPr>
        </p:nvSpPr>
        <p:spPr/>
        <p:txBody>
          <a:bodyPr>
            <a:noAutofit/>
          </a:bodyPr>
          <a:lstStyle/>
          <a:p>
            <a:r>
              <a:rPr lang="de-DE" sz="2400" b="1" dirty="0" err="1"/>
              <a:t>Argentina</a:t>
            </a:r>
            <a:r>
              <a:rPr lang="de-DE" sz="2400" b="1" dirty="0"/>
              <a:t>: Asset </a:t>
            </a:r>
            <a:r>
              <a:rPr lang="de-DE" sz="2400" b="1" dirty="0" err="1"/>
              <a:t>Declaration</a:t>
            </a:r>
            <a:r>
              <a:rPr lang="de-DE" sz="2400" b="1" dirty="0"/>
              <a:t> Unit (ADU) </a:t>
            </a:r>
            <a:r>
              <a:rPr lang="de-DE" sz="2400" b="1" dirty="0" err="1"/>
              <a:t>of</a:t>
            </a:r>
            <a:r>
              <a:rPr lang="de-DE" sz="2400" b="1" dirty="0"/>
              <a:t> </a:t>
            </a:r>
            <a:r>
              <a:rPr lang="de-DE" sz="2400" b="1" dirty="0" err="1"/>
              <a:t>the</a:t>
            </a:r>
            <a:r>
              <a:rPr lang="de-DE" sz="2400" b="1" dirty="0"/>
              <a:t> Anti-</a:t>
            </a:r>
            <a:r>
              <a:rPr lang="de-DE" sz="2400" b="1" dirty="0" err="1"/>
              <a:t>Corruption</a:t>
            </a:r>
            <a:r>
              <a:rPr lang="de-DE" sz="2400" b="1" dirty="0"/>
              <a:t> Office</a:t>
            </a:r>
          </a:p>
        </p:txBody>
      </p:sp>
      <p:grpSp>
        <p:nvGrpSpPr>
          <p:cNvPr id="14" name="Gruppierung 13"/>
          <p:cNvGrpSpPr/>
          <p:nvPr/>
        </p:nvGrpSpPr>
        <p:grpSpPr>
          <a:xfrm>
            <a:off x="1210871" y="1221010"/>
            <a:ext cx="3440766" cy="3483640"/>
            <a:chOff x="1210871" y="1221010"/>
            <a:chExt cx="3440766" cy="3483640"/>
          </a:xfrm>
        </p:grpSpPr>
        <p:grpSp>
          <p:nvGrpSpPr>
            <p:cNvPr id="2" name="Gruppierung 1"/>
            <p:cNvGrpSpPr/>
            <p:nvPr/>
          </p:nvGrpSpPr>
          <p:grpSpPr>
            <a:xfrm>
              <a:off x="1210871" y="1221010"/>
              <a:ext cx="3440766" cy="3483640"/>
              <a:chOff x="1210871" y="1221010"/>
              <a:chExt cx="3440766" cy="3483640"/>
            </a:xfrm>
          </p:grpSpPr>
          <p:grpSp>
            <p:nvGrpSpPr>
              <p:cNvPr id="10"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39"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TextBox 2118">
                <a:extLst>
                  <a:ext uri="{FF2B5EF4-FFF2-40B4-BE49-F238E27FC236}">
                    <a16:creationId xmlns:a16="http://schemas.microsoft.com/office/drawing/2014/main" id="{0A17CE83-88CA-4D9D-9DB3-8A26BFE43F42}"/>
                  </a:ext>
                </a:extLst>
              </p:cNvPr>
              <p:cNvSpPr txBox="1"/>
              <p:nvPr/>
            </p:nvSpPr>
            <p:spPr>
              <a:xfrm>
                <a:off x="2772711" y="1278070"/>
                <a:ext cx="1511332" cy="3426580"/>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50">
                    <a:latin typeface="Roboto"/>
                    <a:cs typeface="Roboto"/>
                  </a:rPr>
                  <a:t>Ca. 36,000 </a:t>
                </a:r>
                <a:r>
                  <a:rPr lang="de-DE" altLang="de-DE" sz="1050" err="1">
                    <a:latin typeface="Roboto"/>
                    <a:cs typeface="Roboto"/>
                  </a:rPr>
                  <a:t>public</a:t>
                </a:r>
                <a:r>
                  <a:rPr lang="de-DE" altLang="de-DE" sz="1050">
                    <a:latin typeface="Roboto"/>
                    <a:cs typeface="Roboto"/>
                  </a:rPr>
                  <a:t> </a:t>
                </a:r>
                <a:r>
                  <a:rPr lang="de-DE" altLang="de-DE" sz="1050" err="1">
                    <a:latin typeface="Roboto"/>
                    <a:cs typeface="Roboto"/>
                  </a:rPr>
                  <a:t>servants</a:t>
                </a:r>
                <a:r>
                  <a:rPr lang="de-DE" altLang="de-DE" sz="1050">
                    <a:latin typeface="Roboto"/>
                    <a:cs typeface="Roboto"/>
                  </a:rPr>
                  <a:t> </a:t>
                </a:r>
                <a:r>
                  <a:rPr lang="de-DE" altLang="de-DE" sz="1050" err="1">
                    <a:latin typeface="Roboto"/>
                    <a:cs typeface="Roboto"/>
                  </a:rPr>
                  <a:t>required</a:t>
                </a:r>
                <a:r>
                  <a:rPr lang="de-DE" altLang="de-DE" sz="1050">
                    <a:latin typeface="Roboto"/>
                    <a:cs typeface="Roboto"/>
                  </a:rPr>
                  <a:t> </a:t>
                </a:r>
                <a:r>
                  <a:rPr lang="de-DE" altLang="de-DE" sz="1050" err="1">
                    <a:latin typeface="Roboto"/>
                    <a:cs typeface="Roboto"/>
                  </a:rPr>
                  <a:t>to</a:t>
                </a:r>
                <a:r>
                  <a:rPr lang="de-DE" altLang="de-DE" sz="1050">
                    <a:latin typeface="Roboto"/>
                    <a:cs typeface="Roboto"/>
                  </a:rPr>
                  <a:t> </a:t>
                </a:r>
                <a:r>
                  <a:rPr lang="de-DE" altLang="de-DE" sz="1050" err="1">
                    <a:latin typeface="Roboto"/>
                    <a:cs typeface="Roboto"/>
                  </a:rPr>
                  <a:t>declare</a:t>
                </a:r>
                <a:r>
                  <a:rPr lang="de-DE" altLang="de-DE" sz="1050">
                    <a:latin typeface="Roboto"/>
                    <a:cs typeface="Roboto"/>
                  </a:rPr>
                  <a:t> per </a:t>
                </a:r>
                <a:r>
                  <a:rPr lang="de-DE" altLang="de-DE" sz="1050" err="1">
                    <a:latin typeface="Roboto"/>
                    <a:cs typeface="Roboto"/>
                  </a:rPr>
                  <a:t>year</a:t>
                </a:r>
                <a:r>
                  <a:rPr lang="de-DE" altLang="de-DE" sz="1050">
                    <a:latin typeface="Roboto"/>
                    <a:cs typeface="Roboto"/>
                  </a:rPr>
                  <a:t>;</a:t>
                </a:r>
              </a:p>
              <a:p>
                <a:pPr marL="171450" indent="-171450">
                  <a:spcBef>
                    <a:spcPts val="400"/>
                  </a:spcBef>
                  <a:buFont typeface="Arial" panose="020B0604020202020204" pitchFamily="34" charset="0"/>
                  <a:buChar char="•"/>
                  <a:defRPr/>
                </a:pPr>
                <a:r>
                  <a:rPr lang="de-DE" altLang="de-DE" sz="1050" err="1">
                    <a:latin typeface="Roboto"/>
                    <a:cs typeface="Roboto"/>
                  </a:rPr>
                  <a:t>Verification</a:t>
                </a:r>
                <a:r>
                  <a:rPr lang="de-DE" altLang="de-DE" sz="1050">
                    <a:latin typeface="Roboto"/>
                    <a:cs typeface="Roboto"/>
                  </a:rPr>
                  <a:t> </a:t>
                </a:r>
                <a:r>
                  <a:rPr lang="de-DE" altLang="de-DE" sz="1050" err="1">
                    <a:latin typeface="Roboto"/>
                    <a:cs typeface="Roboto"/>
                  </a:rPr>
                  <a:t>of</a:t>
                </a:r>
                <a:r>
                  <a:rPr lang="de-DE" altLang="de-DE" sz="1050">
                    <a:latin typeface="Roboto"/>
                    <a:cs typeface="Roboto"/>
                  </a:rPr>
                  <a:t> ca. 4,000 </a:t>
                </a:r>
                <a:r>
                  <a:rPr lang="de-DE" altLang="de-DE" sz="1050" err="1">
                    <a:latin typeface="Roboto"/>
                    <a:cs typeface="Roboto"/>
                  </a:rPr>
                  <a:t>declarations</a:t>
                </a:r>
                <a:r>
                  <a:rPr lang="de-DE" altLang="de-DE" sz="1050">
                    <a:latin typeface="Roboto"/>
                    <a:cs typeface="Roboto"/>
                  </a:rPr>
                  <a:t> in total per </a:t>
                </a:r>
                <a:r>
                  <a:rPr lang="de-DE" altLang="de-DE" sz="1050" err="1">
                    <a:latin typeface="Roboto"/>
                    <a:cs typeface="Roboto"/>
                  </a:rPr>
                  <a:t>year</a:t>
                </a:r>
                <a:r>
                  <a:rPr lang="de-DE" altLang="de-DE" sz="1050">
                    <a:latin typeface="Roboto"/>
                    <a:cs typeface="Roboto"/>
                  </a:rPr>
                  <a:t>, </a:t>
                </a:r>
                <a:r>
                  <a:rPr lang="de-DE" altLang="de-DE" sz="1050" err="1">
                    <a:latin typeface="Roboto"/>
                    <a:cs typeface="Roboto"/>
                  </a:rPr>
                  <a:t>including</a:t>
                </a:r>
                <a:r>
                  <a:rPr lang="de-DE" altLang="de-DE" sz="1050">
                    <a:latin typeface="Roboto"/>
                    <a:cs typeface="Roboto"/>
                  </a:rPr>
                  <a:t> </a:t>
                </a:r>
                <a:r>
                  <a:rPr lang="de-DE" altLang="de-DE" sz="1050" err="1">
                    <a:latin typeface="Roboto"/>
                    <a:cs typeface="Roboto"/>
                  </a:rPr>
                  <a:t>systematic</a:t>
                </a:r>
                <a:r>
                  <a:rPr lang="de-DE" altLang="de-DE" sz="1050">
                    <a:latin typeface="Roboto"/>
                    <a:cs typeface="Roboto"/>
                  </a:rPr>
                  <a:t> </a:t>
                </a:r>
                <a:r>
                  <a:rPr lang="de-DE" altLang="de-DE" sz="1050" err="1">
                    <a:latin typeface="Roboto"/>
                    <a:cs typeface="Roboto"/>
                  </a:rPr>
                  <a:t>review</a:t>
                </a:r>
                <a:r>
                  <a:rPr lang="de-DE" altLang="de-DE" sz="1050">
                    <a:latin typeface="Roboto"/>
                    <a:cs typeface="Roboto"/>
                  </a:rPr>
                  <a:t> </a:t>
                </a:r>
                <a:r>
                  <a:rPr lang="de-DE" altLang="de-DE" sz="1050" err="1">
                    <a:latin typeface="Roboto"/>
                    <a:cs typeface="Roboto"/>
                  </a:rPr>
                  <a:t>of</a:t>
                </a:r>
                <a:r>
                  <a:rPr lang="de-DE" altLang="de-DE" sz="1050">
                    <a:latin typeface="Roboto"/>
                    <a:cs typeface="Roboto"/>
                  </a:rPr>
                  <a:t> </a:t>
                </a:r>
                <a:r>
                  <a:rPr lang="de-DE" altLang="de-DE" sz="1050" err="1">
                    <a:latin typeface="Roboto"/>
                    <a:cs typeface="Roboto"/>
                  </a:rPr>
                  <a:t>the</a:t>
                </a:r>
                <a:r>
                  <a:rPr lang="de-DE" altLang="de-DE" sz="1050">
                    <a:latin typeface="Roboto"/>
                    <a:cs typeface="Roboto"/>
                  </a:rPr>
                  <a:t> most-high-ranking 5% </a:t>
                </a:r>
                <a:r>
                  <a:rPr lang="de-DE" altLang="de-DE" sz="1050" err="1">
                    <a:latin typeface="Roboto"/>
                    <a:cs typeface="Roboto"/>
                  </a:rPr>
                  <a:t>of</a:t>
                </a:r>
                <a:r>
                  <a:rPr lang="de-DE" altLang="de-DE" sz="1050">
                    <a:latin typeface="Roboto"/>
                    <a:cs typeface="Roboto"/>
                  </a:rPr>
                  <a:t> </a:t>
                </a:r>
                <a:r>
                  <a:rPr lang="de-DE" altLang="de-DE" sz="1050" err="1">
                    <a:latin typeface="Roboto"/>
                    <a:cs typeface="Roboto"/>
                  </a:rPr>
                  <a:t>staff</a:t>
                </a:r>
                <a:r>
                  <a:rPr lang="de-DE" altLang="de-DE" sz="1050">
                    <a:latin typeface="Roboto"/>
                    <a:cs typeface="Roboto"/>
                  </a:rPr>
                  <a:t> (1,600) </a:t>
                </a:r>
                <a:r>
                  <a:rPr lang="de-DE" altLang="de-DE" sz="1050" err="1">
                    <a:latin typeface="Roboto"/>
                    <a:cs typeface="Roboto"/>
                  </a:rPr>
                  <a:t>and</a:t>
                </a:r>
                <a:r>
                  <a:rPr lang="de-DE" altLang="de-DE" sz="1050">
                    <a:latin typeface="Roboto"/>
                    <a:cs typeface="Roboto"/>
                  </a:rPr>
                  <a:t> a </a:t>
                </a:r>
                <a:r>
                  <a:rPr lang="de-DE" altLang="de-DE" sz="1050" err="1">
                    <a:latin typeface="Roboto"/>
                    <a:cs typeface="Roboto"/>
                  </a:rPr>
                  <a:t>targeted</a:t>
                </a:r>
                <a:r>
                  <a:rPr lang="de-DE" altLang="de-DE" sz="1050">
                    <a:latin typeface="Roboto"/>
                    <a:cs typeface="Roboto"/>
                  </a:rPr>
                  <a:t> </a:t>
                </a:r>
                <a:r>
                  <a:rPr lang="de-DE" altLang="de-DE" sz="1050" err="1">
                    <a:latin typeface="Roboto"/>
                    <a:cs typeface="Roboto"/>
                  </a:rPr>
                  <a:t>risk-based</a:t>
                </a:r>
                <a:r>
                  <a:rPr lang="de-DE" altLang="de-DE" sz="1050">
                    <a:latin typeface="Roboto"/>
                    <a:cs typeface="Roboto"/>
                  </a:rPr>
                  <a:t> </a:t>
                </a:r>
                <a:r>
                  <a:rPr lang="de-DE" altLang="de-DE" sz="1050" err="1">
                    <a:latin typeface="Roboto"/>
                    <a:cs typeface="Roboto"/>
                  </a:rPr>
                  <a:t>review</a:t>
                </a:r>
                <a:r>
                  <a:rPr lang="de-DE" altLang="de-DE" sz="1050">
                    <a:latin typeface="Roboto"/>
                    <a:cs typeface="Roboto"/>
                  </a:rPr>
                  <a:t> </a:t>
                </a:r>
                <a:r>
                  <a:rPr lang="de-DE" altLang="de-DE" sz="1050" err="1">
                    <a:latin typeface="Roboto"/>
                    <a:cs typeface="Roboto"/>
                  </a:rPr>
                  <a:t>of</a:t>
                </a:r>
                <a:r>
                  <a:rPr lang="de-DE" altLang="de-DE" sz="1050">
                    <a:latin typeface="Roboto"/>
                    <a:cs typeface="Roboto"/>
                  </a:rPr>
                  <a:t> an additional ca. 2,500;</a:t>
                </a:r>
              </a:p>
              <a:p>
                <a:pPr marL="171450" indent="-171450">
                  <a:spcBef>
                    <a:spcPts val="400"/>
                  </a:spcBef>
                  <a:buFont typeface="Arial" panose="020B0604020202020204" pitchFamily="34" charset="0"/>
                  <a:buChar char="•"/>
                  <a:defRPr/>
                </a:pPr>
                <a:r>
                  <a:rPr lang="de-DE" altLang="de-DE" sz="1050">
                    <a:latin typeface="Roboto"/>
                    <a:cs typeface="Roboto"/>
                  </a:rPr>
                  <a:t>Cross-checks </a:t>
                </a:r>
                <a:r>
                  <a:rPr lang="de-DE" altLang="de-DE" sz="1050" err="1">
                    <a:latin typeface="Roboto"/>
                    <a:cs typeface="Roboto"/>
                  </a:rPr>
                  <a:t>of</a:t>
                </a:r>
                <a:r>
                  <a:rPr lang="de-DE" altLang="de-DE" sz="1050">
                    <a:latin typeface="Roboto"/>
                    <a:cs typeface="Roboto"/>
                  </a:rPr>
                  <a:t>  </a:t>
                </a:r>
                <a:r>
                  <a:rPr lang="de-DE" altLang="de-DE" sz="1050" err="1">
                    <a:latin typeface="Roboto"/>
                    <a:cs typeface="Roboto"/>
                  </a:rPr>
                  <a:t>movable</a:t>
                </a:r>
                <a:r>
                  <a:rPr lang="de-DE" altLang="de-DE" sz="1050">
                    <a:latin typeface="Roboto"/>
                    <a:cs typeface="Roboto"/>
                  </a:rPr>
                  <a:t> </a:t>
                </a:r>
                <a:r>
                  <a:rPr lang="de-DE" altLang="de-DE" sz="1050" err="1">
                    <a:latin typeface="Roboto"/>
                    <a:cs typeface="Roboto"/>
                  </a:rPr>
                  <a:t>and</a:t>
                </a:r>
                <a:r>
                  <a:rPr lang="de-DE" altLang="de-DE" sz="1050">
                    <a:latin typeface="Roboto"/>
                    <a:cs typeface="Roboto"/>
                  </a:rPr>
                  <a:t> </a:t>
                </a:r>
                <a:r>
                  <a:rPr lang="de-DE" altLang="de-DE" sz="1050" err="1">
                    <a:latin typeface="Roboto"/>
                    <a:cs typeface="Roboto"/>
                  </a:rPr>
                  <a:t>immovable</a:t>
                </a:r>
                <a:r>
                  <a:rPr lang="de-DE" altLang="de-DE" sz="1050">
                    <a:latin typeface="Roboto"/>
                    <a:cs typeface="Roboto"/>
                  </a:rPr>
                  <a:t> </a:t>
                </a:r>
                <a:r>
                  <a:rPr lang="de-DE" altLang="de-DE" sz="1050" err="1">
                    <a:latin typeface="Roboto"/>
                    <a:cs typeface="Roboto"/>
                  </a:rPr>
                  <a:t>assets</a:t>
                </a:r>
                <a:r>
                  <a:rPr lang="de-DE" altLang="de-DE" sz="1050">
                    <a:latin typeface="Roboto"/>
                    <a:cs typeface="Roboto"/>
                  </a:rPr>
                  <a:t> </a:t>
                </a:r>
                <a:r>
                  <a:rPr lang="de-DE" altLang="de-DE" sz="1050" err="1">
                    <a:latin typeface="Roboto"/>
                    <a:cs typeface="Roboto"/>
                  </a:rPr>
                  <a:t>against</a:t>
                </a:r>
                <a:r>
                  <a:rPr lang="de-DE" altLang="de-DE" sz="1050">
                    <a:latin typeface="Roboto"/>
                    <a:cs typeface="Roboto"/>
                  </a:rPr>
                  <a:t> </a:t>
                </a:r>
                <a:r>
                  <a:rPr lang="de-DE" altLang="de-DE" sz="1050" err="1">
                    <a:latin typeface="Roboto"/>
                    <a:cs typeface="Roboto"/>
                  </a:rPr>
                  <a:t>state</a:t>
                </a:r>
                <a:r>
                  <a:rPr lang="de-DE" altLang="de-DE" sz="1050">
                    <a:latin typeface="Roboto"/>
                    <a:cs typeface="Roboto"/>
                  </a:rPr>
                  <a:t> </a:t>
                </a:r>
                <a:r>
                  <a:rPr lang="de-DE" altLang="de-DE" sz="1050" err="1">
                    <a:latin typeface="Roboto"/>
                    <a:cs typeface="Roboto"/>
                  </a:rPr>
                  <a:t>registries</a:t>
                </a:r>
                <a:r>
                  <a:rPr lang="de-DE" altLang="de-DE" sz="1050">
                    <a:latin typeface="Roboto"/>
                    <a:cs typeface="Roboto"/>
                  </a:rPr>
                  <a:t>.</a:t>
                </a:r>
              </a:p>
            </p:txBody>
          </p:sp>
        </p:grpSp>
        <p:sp>
          <p:nvSpPr>
            <p:cNvPr id="25"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grpSp>
      <p:sp>
        <p:nvSpPr>
          <p:cNvPr id="28" name="Textfeld 27"/>
          <p:cNvSpPr txBox="1"/>
          <p:nvPr/>
        </p:nvSpPr>
        <p:spPr>
          <a:xfrm>
            <a:off x="6494253" y="3115345"/>
            <a:ext cx="2474625" cy="769441"/>
          </a:xfrm>
          <a:prstGeom prst="rect">
            <a:avLst/>
          </a:prstGeom>
          <a:noFill/>
        </p:spPr>
        <p:txBody>
          <a:bodyPr wrap="square" rtlCol="0">
            <a:spAutoFit/>
          </a:bodyPr>
          <a:lstStyle/>
          <a:p>
            <a:pPr algn="ctr"/>
            <a:r>
              <a:rPr lang="de-DE" sz="1100" i="1">
                <a:solidFill>
                  <a:srgbClr val="000000"/>
                </a:solidFill>
                <a:latin typeface="Arial Black"/>
                <a:cs typeface="Arial Black"/>
              </a:rPr>
              <a:t>‘Cross-</a:t>
            </a:r>
            <a:r>
              <a:rPr lang="de-DE" sz="1100" i="1" err="1">
                <a:solidFill>
                  <a:srgbClr val="000000"/>
                </a:solidFill>
                <a:latin typeface="Arial Black"/>
                <a:cs typeface="Arial Black"/>
              </a:rPr>
              <a:t>checking</a:t>
            </a:r>
            <a:r>
              <a:rPr lang="de-DE" sz="1100" i="1">
                <a:solidFill>
                  <a:srgbClr val="000000"/>
                </a:solidFill>
                <a:latin typeface="Arial Black"/>
                <a:cs typeface="Arial Black"/>
              </a:rPr>
              <a:t> an </a:t>
            </a:r>
            <a:r>
              <a:rPr lang="de-DE" sz="1100" i="1" err="1">
                <a:solidFill>
                  <a:srgbClr val="000000"/>
                </a:solidFill>
                <a:latin typeface="Arial Black"/>
                <a:cs typeface="Arial Black"/>
              </a:rPr>
              <a:t>asset</a:t>
            </a:r>
            <a:r>
              <a:rPr lang="de-DE" sz="1100" i="1">
                <a:solidFill>
                  <a:srgbClr val="000000"/>
                </a:solidFill>
                <a:latin typeface="Arial Black"/>
                <a:cs typeface="Arial Black"/>
              </a:rPr>
              <a:t> </a:t>
            </a:r>
            <a:r>
              <a:rPr lang="de-DE" sz="1100" i="1" err="1">
                <a:solidFill>
                  <a:srgbClr val="000000"/>
                </a:solidFill>
                <a:latin typeface="Arial Black"/>
                <a:cs typeface="Arial Black"/>
              </a:rPr>
              <a:t>declaration</a:t>
            </a:r>
            <a:r>
              <a:rPr lang="de-DE" sz="1100" i="1">
                <a:solidFill>
                  <a:srgbClr val="000000"/>
                </a:solidFill>
                <a:latin typeface="Arial Black"/>
                <a:cs typeface="Arial Black"/>
              </a:rPr>
              <a:t> form </a:t>
            </a:r>
            <a:r>
              <a:rPr lang="de-DE" sz="1100" i="1" err="1">
                <a:solidFill>
                  <a:srgbClr val="000000"/>
                </a:solidFill>
                <a:latin typeface="Arial Black"/>
                <a:cs typeface="Arial Black"/>
              </a:rPr>
              <a:t>can</a:t>
            </a:r>
            <a:r>
              <a:rPr lang="de-DE" sz="1100" i="1">
                <a:solidFill>
                  <a:srgbClr val="000000"/>
                </a:solidFill>
                <a:latin typeface="Arial Black"/>
                <a:cs typeface="Arial Black"/>
              </a:rPr>
              <a:t> </a:t>
            </a:r>
            <a:r>
              <a:rPr lang="de-DE" sz="1100" i="1" err="1">
                <a:solidFill>
                  <a:srgbClr val="000000"/>
                </a:solidFill>
                <a:latin typeface="Arial Black"/>
                <a:cs typeface="Arial Black"/>
              </a:rPr>
              <a:t>be</a:t>
            </a:r>
            <a:r>
              <a:rPr lang="de-DE" sz="1100" i="1">
                <a:solidFill>
                  <a:srgbClr val="000000"/>
                </a:solidFill>
                <a:latin typeface="Arial Black"/>
                <a:cs typeface="Arial Black"/>
              </a:rPr>
              <a:t> </a:t>
            </a:r>
            <a:r>
              <a:rPr lang="de-DE" sz="1100" i="1" err="1">
                <a:solidFill>
                  <a:srgbClr val="000000"/>
                </a:solidFill>
                <a:latin typeface="Arial Black"/>
                <a:cs typeface="Arial Black"/>
              </a:rPr>
              <a:t>completed</a:t>
            </a:r>
            <a:r>
              <a:rPr lang="de-DE" sz="1100" i="1">
                <a:solidFill>
                  <a:srgbClr val="000000"/>
                </a:solidFill>
                <a:latin typeface="Arial Black"/>
                <a:cs typeface="Arial Black"/>
              </a:rPr>
              <a:t> in </a:t>
            </a:r>
            <a:r>
              <a:rPr lang="de-DE" sz="1100" i="1" err="1">
                <a:solidFill>
                  <a:srgbClr val="000000"/>
                </a:solidFill>
                <a:latin typeface="Arial Black"/>
                <a:cs typeface="Arial Black"/>
              </a:rPr>
              <a:t>about</a:t>
            </a:r>
            <a:r>
              <a:rPr lang="de-DE" sz="1100" i="1">
                <a:solidFill>
                  <a:srgbClr val="000000"/>
                </a:solidFill>
                <a:latin typeface="Arial Black"/>
                <a:cs typeface="Arial Black"/>
              </a:rPr>
              <a:t> 20 </a:t>
            </a:r>
            <a:r>
              <a:rPr lang="de-DE" sz="1100" i="1" err="1">
                <a:solidFill>
                  <a:srgbClr val="000000"/>
                </a:solidFill>
                <a:latin typeface="Arial Black"/>
                <a:cs typeface="Arial Black"/>
              </a:rPr>
              <a:t>minutes</a:t>
            </a:r>
            <a:r>
              <a:rPr lang="de-DE" sz="1100">
                <a:solidFill>
                  <a:srgbClr val="000000"/>
                </a:solidFill>
                <a:latin typeface="Arial Black"/>
                <a:cs typeface="Arial Black"/>
              </a:rPr>
              <a:t>.'</a:t>
            </a:r>
          </a:p>
        </p:txBody>
      </p:sp>
      <p:grpSp>
        <p:nvGrpSpPr>
          <p:cNvPr id="13" name="Gruppierung 12"/>
          <p:cNvGrpSpPr/>
          <p:nvPr/>
        </p:nvGrpSpPr>
        <p:grpSpPr>
          <a:xfrm>
            <a:off x="304800" y="1221010"/>
            <a:ext cx="2469168" cy="3534939"/>
            <a:chOff x="304800" y="1221010"/>
            <a:chExt cx="2469168" cy="3534939"/>
          </a:xfrm>
        </p:grpSpPr>
        <p:grpSp>
          <p:nvGrpSpPr>
            <p:cNvPr id="11"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37"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33" name="TextBox 2115">
              <a:extLst>
                <a:ext uri="{FF2B5EF4-FFF2-40B4-BE49-F238E27FC236}">
                  <a16:creationId xmlns:a16="http://schemas.microsoft.com/office/drawing/2014/main" id="{98AFD85A-1886-4BE8-A7DC-7EDE02A900E4}"/>
                </a:ext>
              </a:extLst>
            </p:cNvPr>
            <p:cNvSpPr txBox="1"/>
            <p:nvPr/>
          </p:nvSpPr>
          <p:spPr>
            <a:xfrm>
              <a:off x="386079" y="1278074"/>
              <a:ext cx="1940561" cy="3477875"/>
            </a:xfrm>
            <a:prstGeom prst="rect">
              <a:avLst/>
            </a:prstGeom>
            <a:noFill/>
          </p:spPr>
          <p:txBody>
            <a:bodyPr wrap="square" rtlCol="0">
              <a:spAutoFit/>
            </a:bodyPr>
            <a:lstStyle/>
            <a:p>
              <a:pPr marL="171450" indent="-171450">
                <a:buFont typeface="Arial"/>
                <a:buChar char="•"/>
              </a:pPr>
              <a:r>
                <a:rPr lang="en-US" altLang="ko-KR" sz="1000">
                  <a:solidFill>
                    <a:srgbClr val="000000"/>
                  </a:solidFill>
                  <a:latin typeface="Roboto"/>
                  <a:cs typeface="Roboto"/>
                </a:rPr>
                <a:t>Anti-Corruption Office created in 1999 under the auspices of the Ministry of Justice; </a:t>
              </a:r>
            </a:p>
            <a:p>
              <a:pPr marL="171450" indent="-171450">
                <a:buFont typeface="Arial"/>
                <a:buChar char="•"/>
              </a:pPr>
              <a:r>
                <a:rPr lang="en-US" altLang="ko-KR" sz="1000" u="sng">
                  <a:solidFill>
                    <a:srgbClr val="000000"/>
                  </a:solidFill>
                  <a:latin typeface="Roboto"/>
                  <a:cs typeface="Roboto"/>
                </a:rPr>
                <a:t>Mandate:</a:t>
              </a:r>
            </a:p>
            <a:p>
              <a:pPr marL="244800" indent="-171450">
                <a:buFont typeface="Arial"/>
                <a:buChar char="•"/>
              </a:pPr>
              <a:r>
                <a:rPr lang="en-US" altLang="ko-KR" sz="1000">
                  <a:solidFill>
                    <a:srgbClr val="000000"/>
                  </a:solidFill>
                  <a:latin typeface="Roboto"/>
                  <a:cs typeface="Roboto"/>
                </a:rPr>
                <a:t>Manage submission compliance; </a:t>
              </a:r>
            </a:p>
            <a:p>
              <a:pPr marL="244800" indent="-171450">
                <a:buFont typeface="Arial"/>
                <a:buChar char="•"/>
              </a:pPr>
              <a:r>
                <a:rPr lang="en-US" altLang="ko-KR" sz="1000">
                  <a:solidFill>
                    <a:srgbClr val="000000"/>
                  </a:solidFill>
                  <a:latin typeface="Roboto"/>
                  <a:cs typeface="Roboto"/>
                </a:rPr>
                <a:t>Verify declarations for indicators of illicit enrichment;</a:t>
              </a:r>
            </a:p>
            <a:p>
              <a:pPr marL="244800" indent="-171450">
                <a:buFont typeface="Arial"/>
                <a:buChar char="•"/>
              </a:pPr>
              <a:r>
                <a:rPr lang="en-US" altLang="ko-KR" sz="1000">
                  <a:solidFill>
                    <a:srgbClr val="000000"/>
                  </a:solidFill>
                  <a:latin typeface="Roboto"/>
                  <a:cs typeface="Roboto"/>
                </a:rPr>
                <a:t>Control and advise on conflicts of interest;</a:t>
              </a:r>
            </a:p>
            <a:p>
              <a:pPr marL="244800" indent="-171450">
                <a:buFont typeface="Arial"/>
                <a:buChar char="•"/>
              </a:pPr>
              <a:r>
                <a:rPr lang="en-US" altLang="ko-KR" sz="1000">
                  <a:solidFill>
                    <a:srgbClr val="000000"/>
                  </a:solidFill>
                  <a:latin typeface="Roboto"/>
                  <a:cs typeface="Roboto"/>
                </a:rPr>
                <a:t>Manage public access to information about declarations. </a:t>
              </a:r>
            </a:p>
            <a:p>
              <a:pPr marL="171450" indent="-171450">
                <a:buFont typeface="Arial"/>
                <a:buChar char="•"/>
              </a:pPr>
              <a:r>
                <a:rPr lang="en-US" altLang="ko-KR" sz="1000" u="sng">
                  <a:solidFill>
                    <a:srgbClr val="000000"/>
                  </a:solidFill>
                  <a:latin typeface="Roboto"/>
                  <a:cs typeface="Roboto"/>
                </a:rPr>
                <a:t>Capacity:</a:t>
              </a:r>
              <a:r>
                <a:rPr lang="en-US" altLang="ko-KR" sz="1000">
                  <a:solidFill>
                    <a:srgbClr val="000000"/>
                  </a:solidFill>
                  <a:latin typeface="Roboto"/>
                  <a:cs typeface="Roboto"/>
                </a:rPr>
                <a:t> 12 staff (ADU) plus 37 (Investigation Department);</a:t>
              </a:r>
            </a:p>
            <a:p>
              <a:pPr marL="171450" indent="-171450">
                <a:buFont typeface="Arial"/>
                <a:buChar char="•"/>
              </a:pPr>
              <a:r>
                <a:rPr lang="en-US" altLang="ko-KR" sz="1000">
                  <a:solidFill>
                    <a:srgbClr val="000000"/>
                  </a:solidFill>
                  <a:latin typeface="Roboto"/>
                  <a:cs typeface="Roboto"/>
                </a:rPr>
                <a:t>ADU has oversight function with regard to HR offices in government agencies.</a:t>
              </a:r>
            </a:p>
            <a:p>
              <a:pPr marL="171450" indent="-171450">
                <a:buFont typeface="Arial"/>
                <a:buChar char="•"/>
              </a:pPr>
              <a:endParaRPr lang="en-US" altLang="ko-KR" sz="1000">
                <a:solidFill>
                  <a:srgbClr val="000000"/>
                </a:solidFill>
                <a:latin typeface="Roboto"/>
                <a:cs typeface="Roboto"/>
              </a:endParaRPr>
            </a:p>
          </p:txBody>
        </p:sp>
      </p:grpSp>
    </p:spTree>
    <p:extLst>
      <p:ext uri="{BB962C8B-B14F-4D97-AF65-F5344CB8AC3E}">
        <p14:creationId xmlns:p14="http://schemas.microsoft.com/office/powerpoint/2010/main" val="28930970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 33"/>
          <p:cNvPicPr>
            <a:picLocks noChangeAspect="1"/>
          </p:cNvPicPr>
          <p:nvPr/>
        </p:nvPicPr>
        <p:blipFill>
          <a:blip r:embed="rId3"/>
          <a:stretch>
            <a:fillRect/>
          </a:stretch>
        </p:blipFill>
        <p:spPr>
          <a:xfrm rot="584287">
            <a:off x="6452186" y="1382096"/>
            <a:ext cx="2660240" cy="309710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liennummernplatzhalter 3"/>
          <p:cNvSpPr>
            <a:spLocks noGrp="1"/>
          </p:cNvSpPr>
          <p:nvPr>
            <p:ph type="sldNum" sz="quarter" idx="12"/>
          </p:nvPr>
        </p:nvSpPr>
        <p:spPr/>
        <p:txBody>
          <a:bodyPr/>
          <a:lstStyle/>
          <a:p>
            <a:fld id="{961E0DA8-AC27-403E-90E8-404BCA9BAC80}" type="slidenum">
              <a:rPr lang="en-US" smtClean="0"/>
              <a:pPr/>
              <a:t>28</a:t>
            </a:fld>
            <a:endParaRPr lang="en-US"/>
          </a:p>
        </p:txBody>
      </p:sp>
      <p:sp>
        <p:nvSpPr>
          <p:cNvPr id="3" name="Fußzeilenplatzhalter 2"/>
          <p:cNvSpPr>
            <a:spLocks noGrp="1"/>
          </p:cNvSpPr>
          <p:nvPr>
            <p:ph type="ftr" sz="quarter" idx="13"/>
          </p:nvPr>
        </p:nvSpPr>
        <p:spPr/>
        <p:txBody>
          <a:bodyPr/>
          <a:lstStyle/>
          <a:p>
            <a:r>
              <a:rPr lang="en-US" b="1"/>
              <a:t>Module 9 – Managing conflict of interest</a:t>
            </a:r>
            <a:endParaRPr lang="en-US"/>
          </a:p>
        </p:txBody>
      </p:sp>
      <p:sp>
        <p:nvSpPr>
          <p:cNvPr id="5" name="Titel 4"/>
          <p:cNvSpPr>
            <a:spLocks noGrp="1"/>
          </p:cNvSpPr>
          <p:nvPr>
            <p:ph type="title"/>
          </p:nvPr>
        </p:nvSpPr>
        <p:spPr/>
        <p:txBody>
          <a:bodyPr>
            <a:noAutofit/>
          </a:bodyPr>
          <a:lstStyle/>
          <a:p>
            <a:r>
              <a:rPr lang="en-US" altLang="en-US" sz="3600" b="1" dirty="0">
                <a:solidFill>
                  <a:srgbClr val="000000"/>
                </a:solidFill>
                <a:latin typeface="Roboto"/>
                <a:cs typeface="Roboto"/>
              </a:rPr>
              <a:t>Georgia: Online Asset Declaration</a:t>
            </a:r>
            <a:endParaRPr lang="de-DE" sz="3600" b="1" dirty="0">
              <a:solidFill>
                <a:srgbClr val="000000"/>
              </a:solidFill>
              <a:latin typeface="Roboto"/>
              <a:cs typeface="Roboto"/>
            </a:endParaRPr>
          </a:p>
        </p:txBody>
      </p:sp>
      <p:grpSp>
        <p:nvGrpSpPr>
          <p:cNvPr id="36" name="Gruppierung 35"/>
          <p:cNvGrpSpPr/>
          <p:nvPr/>
        </p:nvGrpSpPr>
        <p:grpSpPr>
          <a:xfrm>
            <a:off x="3088537" y="1219200"/>
            <a:ext cx="3444343" cy="3547004"/>
            <a:chOff x="3088537" y="1219200"/>
            <a:chExt cx="3444343" cy="3547004"/>
          </a:xfrm>
        </p:grpSpPr>
        <p:grpSp>
          <p:nvGrpSpPr>
            <p:cNvPr id="10"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15"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 name="TextBox 2124">
              <a:extLst>
                <a:ext uri="{FF2B5EF4-FFF2-40B4-BE49-F238E27FC236}">
                  <a16:creationId xmlns:a16="http://schemas.microsoft.com/office/drawing/2014/main" id="{E967CEF3-A1A7-4630-B8CB-0FE6505E4BD4}"/>
                </a:ext>
              </a:extLst>
            </p:cNvPr>
            <p:cNvSpPr txBox="1"/>
            <p:nvPr/>
          </p:nvSpPr>
          <p:spPr>
            <a:xfrm>
              <a:off x="4650152" y="1278070"/>
              <a:ext cx="1608407" cy="3488134"/>
            </a:xfrm>
            <a:prstGeom prst="rect">
              <a:avLst/>
            </a:prstGeom>
            <a:noFill/>
          </p:spPr>
          <p:txBody>
            <a:bodyPr wrap="square" rtlCol="0">
              <a:spAutoFit/>
            </a:bodyPr>
            <a:lstStyle/>
            <a:p>
              <a:pPr marL="171450" indent="-171450">
                <a:spcBef>
                  <a:spcPts val="200"/>
                </a:spcBef>
                <a:buFont typeface="Arial"/>
                <a:buChar char="•"/>
              </a:pPr>
              <a:r>
                <a:rPr lang="en-US" altLang="ko-KR" sz="1000">
                  <a:solidFill>
                    <a:srgbClr val="000000"/>
                  </a:solidFill>
                  <a:latin typeface="Roboto"/>
                  <a:cs typeface="Roboto"/>
                </a:rPr>
                <a:t>Information was initially disclosed by the government in a format that made it difficult to search and use the data;</a:t>
              </a:r>
            </a:p>
            <a:p>
              <a:pPr marL="171450" indent="-171450">
                <a:spcBef>
                  <a:spcPts val="200"/>
                </a:spcBef>
                <a:buFont typeface="Arial"/>
                <a:buChar char="•"/>
              </a:pPr>
              <a:r>
                <a:rPr lang="en-US" altLang="ko-KR" sz="1000">
                  <a:solidFill>
                    <a:srgbClr val="000000"/>
                  </a:solidFill>
                  <a:latin typeface="Roboto"/>
                  <a:cs typeface="Roboto"/>
                </a:rPr>
                <a:t>Over time, the government also improved the data format of the declarations and added further functionalities to the online system;</a:t>
              </a:r>
            </a:p>
            <a:p>
              <a:pPr marL="171450" indent="-171450">
                <a:spcBef>
                  <a:spcPts val="200"/>
                </a:spcBef>
                <a:buFont typeface="Arial"/>
                <a:buChar char="•"/>
              </a:pPr>
              <a:r>
                <a:rPr lang="en-US" altLang="ko-KR" sz="1000">
                  <a:solidFill>
                    <a:srgbClr val="000000"/>
                  </a:solidFill>
                  <a:latin typeface="Roboto"/>
                  <a:cs typeface="Roboto"/>
                </a:rPr>
                <a:t>System design was outsourced at about USD 20,000 plus an annual maintenance cost of about USD 10,000 (</a:t>
              </a:r>
              <a:r>
                <a:rPr lang="de-DE" sz="1000" err="1">
                  <a:solidFill>
                    <a:prstClr val="black"/>
                  </a:solidFill>
                  <a:latin typeface="Roboto"/>
                  <a:cs typeface="Roboto"/>
                </a:rPr>
                <a:t>Chêne</a:t>
              </a:r>
              <a:r>
                <a:rPr lang="de-DE" sz="1000">
                  <a:solidFill>
                    <a:prstClr val="black"/>
                  </a:solidFill>
                  <a:latin typeface="Roboto"/>
                  <a:cs typeface="Roboto"/>
                </a:rPr>
                <a:t> et al. 2015: 9-10).</a:t>
              </a:r>
              <a:endParaRPr lang="en-US" altLang="ko-KR" sz="1000">
                <a:solidFill>
                  <a:srgbClr val="000000"/>
                </a:solidFill>
                <a:latin typeface="Roboto"/>
                <a:cs typeface="Roboto"/>
              </a:endParaRPr>
            </a:p>
          </p:txBody>
        </p:sp>
        <p:sp>
          <p:nvSpPr>
            <p:cNvPr id="14"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grpSp>
        <p:nvGrpSpPr>
          <p:cNvPr id="38" name="Gruppierung 37"/>
          <p:cNvGrpSpPr/>
          <p:nvPr/>
        </p:nvGrpSpPr>
        <p:grpSpPr>
          <a:xfrm>
            <a:off x="1210871" y="1221010"/>
            <a:ext cx="3440766" cy="3381422"/>
            <a:chOff x="1210871" y="1221010"/>
            <a:chExt cx="3440766" cy="3381422"/>
          </a:xfrm>
        </p:grpSpPr>
        <p:grpSp>
          <p:nvGrpSpPr>
            <p:cNvPr id="18" name="Gruppierung 17"/>
            <p:cNvGrpSpPr/>
            <p:nvPr/>
          </p:nvGrpSpPr>
          <p:grpSpPr>
            <a:xfrm>
              <a:off x="1210871" y="1221010"/>
              <a:ext cx="3440766" cy="3381422"/>
              <a:chOff x="1210871" y="1221010"/>
              <a:chExt cx="3440766" cy="3381422"/>
            </a:xfrm>
          </p:grpSpPr>
          <p:grpSp>
            <p:nvGrpSpPr>
              <p:cNvPr id="20"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22"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1" name="TextBox 2118">
                <a:extLst>
                  <a:ext uri="{FF2B5EF4-FFF2-40B4-BE49-F238E27FC236}">
                    <a16:creationId xmlns:a16="http://schemas.microsoft.com/office/drawing/2014/main" id="{0A17CE83-88CA-4D9D-9DB3-8A26BFE43F42}"/>
                  </a:ext>
                </a:extLst>
              </p:cNvPr>
              <p:cNvSpPr txBox="1"/>
              <p:nvPr/>
            </p:nvSpPr>
            <p:spPr>
              <a:xfrm>
                <a:off x="2772711" y="1278070"/>
                <a:ext cx="1511332" cy="253916"/>
              </a:xfrm>
              <a:prstGeom prst="rect">
                <a:avLst/>
              </a:prstGeom>
              <a:noFill/>
            </p:spPr>
            <p:txBody>
              <a:bodyPr wrap="square" rtlCol="0">
                <a:spAutoFit/>
              </a:bodyPr>
              <a:lstStyle/>
              <a:p>
                <a:pPr marL="171450" indent="-171450">
                  <a:buFont typeface="Arial" panose="020B0604020202020204" pitchFamily="34" charset="0"/>
                  <a:buChar char="•"/>
                  <a:defRPr/>
                </a:pPr>
                <a:endParaRPr lang="de-DE" altLang="de-DE" sz="1050">
                  <a:latin typeface="Roboto"/>
                  <a:cs typeface="Roboto"/>
                </a:endParaRPr>
              </a:p>
            </p:txBody>
          </p:sp>
        </p:grpSp>
        <p:sp>
          <p:nvSpPr>
            <p:cNvPr id="31" name="TextBox 2118">
              <a:extLst>
                <a:ext uri="{FF2B5EF4-FFF2-40B4-BE49-F238E27FC236}">
                  <a16:creationId xmlns:a16="http://schemas.microsoft.com/office/drawing/2014/main" id="{0A17CE83-88CA-4D9D-9DB3-8A26BFE43F42}"/>
                </a:ext>
              </a:extLst>
            </p:cNvPr>
            <p:cNvSpPr txBox="1"/>
            <p:nvPr/>
          </p:nvSpPr>
          <p:spPr>
            <a:xfrm>
              <a:off x="2772711" y="1278070"/>
              <a:ext cx="1511332" cy="3016210"/>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err="1">
                  <a:latin typeface="Roboto"/>
                  <a:cs typeface="Roboto"/>
                </a:rPr>
                <a:t>Watchdogs</a:t>
              </a:r>
              <a:r>
                <a:rPr lang="de-DE" altLang="de-DE" sz="1000">
                  <a:latin typeface="Roboto"/>
                  <a:cs typeface="Roboto"/>
                </a:rPr>
                <a:t> </a:t>
              </a:r>
              <a:r>
                <a:rPr lang="de-DE" altLang="de-DE" sz="1000" err="1">
                  <a:latin typeface="Roboto"/>
                  <a:cs typeface="Roboto"/>
                </a:rPr>
                <a:t>are</a:t>
              </a:r>
              <a:r>
                <a:rPr lang="de-DE" altLang="de-DE" sz="1000">
                  <a:latin typeface="Roboto"/>
                  <a:cs typeface="Roboto"/>
                </a:rPr>
                <a:t> in a </a:t>
              </a:r>
              <a:r>
                <a:rPr lang="de-DE" altLang="de-DE" sz="1000" err="1">
                  <a:latin typeface="Roboto"/>
                  <a:cs typeface="Roboto"/>
                </a:rPr>
                <a:t>better</a:t>
              </a:r>
              <a:r>
                <a:rPr lang="de-DE" altLang="de-DE" sz="1000">
                  <a:latin typeface="Roboto"/>
                  <a:cs typeface="Roboto"/>
                </a:rPr>
                <a:t> </a:t>
              </a:r>
              <a:r>
                <a:rPr lang="de-DE" altLang="de-DE" sz="1000" err="1">
                  <a:latin typeface="Roboto"/>
                  <a:cs typeface="Roboto"/>
                </a:rPr>
                <a:t>position</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monitor</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honesty</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legality</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incomes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expenditures</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Government</a:t>
              </a:r>
              <a:r>
                <a:rPr lang="de-DE" altLang="de-DE" sz="1000">
                  <a:latin typeface="Roboto"/>
                  <a:cs typeface="Roboto"/>
                </a:rPr>
                <a:t> </a:t>
              </a:r>
              <a:r>
                <a:rPr lang="de-DE" altLang="de-DE" sz="1000" err="1">
                  <a:latin typeface="Roboto"/>
                  <a:cs typeface="Roboto"/>
                </a:rPr>
                <a:t>has</a:t>
              </a:r>
              <a:r>
                <a:rPr lang="de-DE" altLang="de-DE" sz="1000">
                  <a:latin typeface="Roboto"/>
                  <a:cs typeface="Roboto"/>
                </a:rPr>
                <a:t> </a:t>
              </a:r>
              <a:r>
                <a:rPr lang="de-DE" altLang="de-DE" sz="1000" err="1">
                  <a:latin typeface="Roboto"/>
                  <a:cs typeface="Roboto"/>
                </a:rPr>
                <a:t>become</a:t>
              </a:r>
              <a:r>
                <a:rPr lang="de-DE" altLang="de-DE" sz="1000">
                  <a:latin typeface="Roboto"/>
                  <a:cs typeface="Roboto"/>
                </a:rPr>
                <a:t> </a:t>
              </a:r>
              <a:r>
                <a:rPr lang="de-DE" altLang="de-DE" sz="1000" err="1">
                  <a:latin typeface="Roboto"/>
                  <a:cs typeface="Roboto"/>
                </a:rPr>
                <a:t>more</a:t>
              </a:r>
              <a:r>
                <a:rPr lang="de-DE" altLang="de-DE" sz="1000">
                  <a:latin typeface="Roboto"/>
                  <a:cs typeface="Roboto"/>
                </a:rPr>
                <a:t> </a:t>
              </a:r>
              <a:r>
                <a:rPr lang="de-DE" altLang="de-DE" sz="1000" err="1">
                  <a:latin typeface="Roboto"/>
                  <a:cs typeface="Roboto"/>
                </a:rPr>
                <a:t>responsive</a:t>
              </a:r>
              <a:r>
                <a:rPr lang="de-DE" altLang="de-DE" sz="1000">
                  <a:latin typeface="Roboto"/>
                  <a:cs typeface="Roboto"/>
                </a:rPr>
                <a:t>, cleaner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less</a:t>
              </a:r>
              <a:r>
                <a:rPr lang="de-DE" altLang="de-DE" sz="1000">
                  <a:latin typeface="Roboto"/>
                  <a:cs typeface="Roboto"/>
                </a:rPr>
                <a:t> </a:t>
              </a:r>
              <a:r>
                <a:rPr lang="de-DE" altLang="de-DE" sz="1000" err="1">
                  <a:latin typeface="Roboto"/>
                  <a:cs typeface="Roboto"/>
                </a:rPr>
                <a:t>corrupt</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System </a:t>
              </a:r>
              <a:r>
                <a:rPr lang="de-DE" altLang="de-DE" sz="1000" err="1">
                  <a:latin typeface="Roboto"/>
                  <a:cs typeface="Roboto"/>
                </a:rPr>
                <a:t>has</a:t>
              </a:r>
              <a:r>
                <a:rPr lang="de-DE" altLang="de-DE" sz="1000">
                  <a:latin typeface="Roboto"/>
                  <a:cs typeface="Roboto"/>
                </a:rPr>
                <a:t> </a:t>
              </a:r>
              <a:r>
                <a:rPr lang="de-DE" altLang="de-DE" sz="1000" err="1">
                  <a:latin typeface="Roboto"/>
                  <a:cs typeface="Roboto"/>
                </a:rPr>
                <a:t>inspired</a:t>
              </a:r>
              <a:r>
                <a:rPr lang="de-DE" altLang="de-DE" sz="1000">
                  <a:latin typeface="Roboto"/>
                  <a:cs typeface="Roboto"/>
                </a:rPr>
                <a:t> </a:t>
              </a:r>
              <a:r>
                <a:rPr lang="de-DE" altLang="de-DE" sz="1000" err="1">
                  <a:latin typeface="Roboto"/>
                  <a:cs typeface="Roboto"/>
                </a:rPr>
                <a:t>other</a:t>
              </a:r>
              <a:r>
                <a:rPr lang="de-DE" altLang="de-DE" sz="1000">
                  <a:latin typeface="Roboto"/>
                  <a:cs typeface="Roboto"/>
                </a:rPr>
                <a:t> </a:t>
              </a:r>
              <a:r>
                <a:rPr lang="de-DE" altLang="de-DE" sz="1000" err="1">
                  <a:latin typeface="Roboto"/>
                  <a:cs typeface="Roboto"/>
                </a:rPr>
                <a:t>government</a:t>
              </a:r>
              <a:r>
                <a:rPr lang="de-DE" altLang="de-DE" sz="1000">
                  <a:latin typeface="Roboto"/>
                  <a:cs typeface="Roboto"/>
                </a:rPr>
                <a:t> </a:t>
              </a:r>
              <a:r>
                <a:rPr lang="de-DE" altLang="de-DE" sz="1000" err="1">
                  <a:latin typeface="Roboto"/>
                  <a:cs typeface="Roboto"/>
                </a:rPr>
                <a:t>agencies</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launch</a:t>
              </a:r>
              <a:r>
                <a:rPr lang="de-DE" altLang="de-DE" sz="1000">
                  <a:latin typeface="Roboto"/>
                  <a:cs typeface="Roboto"/>
                </a:rPr>
                <a:t> </a:t>
              </a:r>
              <a:r>
                <a:rPr lang="de-DE" altLang="de-DE" sz="1000" err="1">
                  <a:latin typeface="Roboto"/>
                  <a:cs typeface="Roboto"/>
                </a:rPr>
                <a:t>similar</a:t>
              </a:r>
              <a:r>
                <a:rPr lang="de-DE" altLang="de-DE" sz="1000">
                  <a:latin typeface="Roboto"/>
                  <a:cs typeface="Roboto"/>
                </a:rPr>
                <a:t> </a:t>
              </a:r>
              <a:r>
                <a:rPr lang="de-DE" altLang="de-DE" sz="1000" err="1">
                  <a:latin typeface="Roboto"/>
                  <a:cs typeface="Roboto"/>
                </a:rPr>
                <a:t>e-governance</a:t>
              </a:r>
              <a:r>
                <a:rPr lang="de-DE" altLang="de-DE" sz="1000">
                  <a:latin typeface="Roboto"/>
                  <a:cs typeface="Roboto"/>
                </a:rPr>
                <a:t> </a:t>
              </a:r>
              <a:r>
                <a:rPr lang="de-DE" altLang="de-DE" sz="1000" err="1">
                  <a:latin typeface="Roboto"/>
                  <a:cs typeface="Roboto"/>
                </a:rPr>
                <a:t>projects</a:t>
              </a:r>
              <a:r>
                <a:rPr lang="de-DE" altLang="de-DE" sz="1000">
                  <a:latin typeface="Roboto"/>
                  <a:cs typeface="Roboto"/>
                </a:rPr>
                <a:t>.</a:t>
              </a:r>
            </a:p>
            <a:p>
              <a:pPr marL="171450" indent="-171450">
                <a:spcBef>
                  <a:spcPts val="400"/>
                </a:spcBef>
                <a:buFont typeface="Arial" panose="020B0604020202020204" pitchFamily="34" charset="0"/>
                <a:buChar char="•"/>
                <a:defRPr/>
              </a:pPr>
              <a:endParaRPr lang="de-DE" altLang="de-DE" sz="1000">
                <a:latin typeface="Roboto"/>
                <a:cs typeface="Roboto"/>
              </a:endParaRPr>
            </a:p>
          </p:txBody>
        </p:sp>
        <p:sp>
          <p:nvSpPr>
            <p:cNvPr id="32"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grpSp>
      <p:graphicFrame>
        <p:nvGraphicFramePr>
          <p:cNvPr id="33" name="Diagramm 32"/>
          <p:cNvGraphicFramePr/>
          <p:nvPr>
            <p:extLst>
              <p:ext uri="{D42A27DB-BD31-4B8C-83A1-F6EECF244321}">
                <p14:modId xmlns:p14="http://schemas.microsoft.com/office/powerpoint/2010/main" val="3040064784"/>
              </p:ext>
            </p:extLst>
          </p:nvPr>
        </p:nvGraphicFramePr>
        <p:xfrm>
          <a:off x="6573520" y="1595120"/>
          <a:ext cx="2418080" cy="2734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7" name="Gruppierung 36"/>
          <p:cNvGrpSpPr/>
          <p:nvPr/>
        </p:nvGrpSpPr>
        <p:grpSpPr>
          <a:xfrm>
            <a:off x="304800" y="1221010"/>
            <a:ext cx="2469168" cy="3381422"/>
            <a:chOff x="304800" y="1221010"/>
            <a:chExt cx="2469168" cy="3381422"/>
          </a:xfrm>
        </p:grpSpPr>
        <p:grpSp>
          <p:nvGrpSpPr>
            <p:cNvPr id="24" name="Gruppierung 23"/>
            <p:cNvGrpSpPr/>
            <p:nvPr/>
          </p:nvGrpSpPr>
          <p:grpSpPr>
            <a:xfrm>
              <a:off x="304800" y="1221010"/>
              <a:ext cx="2469168" cy="3381422"/>
              <a:chOff x="304800" y="1221010"/>
              <a:chExt cx="2469168" cy="3381422"/>
            </a:xfrm>
          </p:grpSpPr>
          <p:grpSp>
            <p:nvGrpSpPr>
              <p:cNvPr id="25"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28"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en-US" sz="1400"/>
                </a:p>
              </p:txBody>
            </p:sp>
            <p:sp>
              <p:nvSpPr>
                <p:cNvPr id="29"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6"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27" name="TextBox 2115">
                <a:extLst>
                  <a:ext uri="{FF2B5EF4-FFF2-40B4-BE49-F238E27FC236}">
                    <a16:creationId xmlns:a16="http://schemas.microsoft.com/office/drawing/2014/main" id="{98AFD85A-1886-4BE8-A7DC-7EDE02A900E4}"/>
                  </a:ext>
                </a:extLst>
              </p:cNvPr>
              <p:cNvSpPr txBox="1"/>
              <p:nvPr/>
            </p:nvSpPr>
            <p:spPr>
              <a:xfrm>
                <a:off x="386079" y="1278074"/>
                <a:ext cx="1940561" cy="246221"/>
              </a:xfrm>
              <a:prstGeom prst="rect">
                <a:avLst/>
              </a:prstGeom>
              <a:noFill/>
            </p:spPr>
            <p:txBody>
              <a:bodyPr wrap="square" rtlCol="0">
                <a:spAutoFit/>
              </a:bodyPr>
              <a:lstStyle/>
              <a:p>
                <a:pPr marL="171450" indent="-171450">
                  <a:buFont typeface="Arial"/>
                  <a:buChar char="•"/>
                </a:pPr>
                <a:endParaRPr lang="en-US" altLang="ko-KR" sz="1000">
                  <a:solidFill>
                    <a:srgbClr val="000000"/>
                  </a:solidFill>
                  <a:latin typeface="Roboto"/>
                  <a:cs typeface="Roboto"/>
                </a:endParaRPr>
              </a:p>
            </p:txBody>
          </p:sp>
        </p:grpSp>
        <p:sp>
          <p:nvSpPr>
            <p:cNvPr id="30" name="TextBox 2115">
              <a:extLst>
                <a:ext uri="{FF2B5EF4-FFF2-40B4-BE49-F238E27FC236}">
                  <a16:creationId xmlns:a16="http://schemas.microsoft.com/office/drawing/2014/main" id="{98AFD85A-1886-4BE8-A7DC-7EDE02A900E4}"/>
                </a:ext>
              </a:extLst>
            </p:cNvPr>
            <p:cNvSpPr txBox="1"/>
            <p:nvPr/>
          </p:nvSpPr>
          <p:spPr>
            <a:xfrm>
              <a:off x="386079" y="1278074"/>
              <a:ext cx="1940561" cy="3323987"/>
            </a:xfrm>
            <a:prstGeom prst="rect">
              <a:avLst/>
            </a:prstGeom>
            <a:noFill/>
          </p:spPr>
          <p:txBody>
            <a:bodyPr wrap="square" rtlCol="0">
              <a:spAutoFit/>
            </a:bodyPr>
            <a:lstStyle/>
            <a:p>
              <a:pPr marL="171450" indent="-171450">
                <a:spcBef>
                  <a:spcPts val="400"/>
                </a:spcBef>
                <a:buFont typeface="Arial"/>
                <a:buChar char="•"/>
                <a:defRPr/>
              </a:pPr>
              <a:r>
                <a:rPr lang="en-US" altLang="en-US" sz="1000">
                  <a:solidFill>
                    <a:srgbClr val="000000"/>
                  </a:solidFill>
                  <a:latin typeface="Roboto"/>
                  <a:cs typeface="Roboto"/>
                </a:rPr>
                <a:t>Initiated by the Civil Service Bureau (CBS) to replace the previous paper-based declaration in force from 1998-2010 causing risks;</a:t>
              </a:r>
            </a:p>
            <a:p>
              <a:pPr marL="171450" indent="-171450">
                <a:spcBef>
                  <a:spcPts val="400"/>
                </a:spcBef>
                <a:buFont typeface="Arial"/>
                <a:buChar char="•"/>
                <a:defRPr/>
              </a:pPr>
              <a:r>
                <a:rPr lang="en-US" altLang="en-US" sz="1000">
                  <a:solidFill>
                    <a:srgbClr val="000000"/>
                  </a:solidFill>
                  <a:latin typeface="Roboto"/>
                  <a:cs typeface="Roboto"/>
                </a:rPr>
                <a:t>Ca. 2,800 senior public servants are obliged annually to declare assets owned by them and family;</a:t>
              </a:r>
            </a:p>
            <a:p>
              <a:pPr marL="171450" indent="-171450">
                <a:spcBef>
                  <a:spcPts val="400"/>
                </a:spcBef>
                <a:buFont typeface="Arial"/>
                <a:buChar char="•"/>
                <a:defRPr/>
              </a:pPr>
              <a:r>
                <a:rPr lang="en-US" altLang="en-US" sz="1000">
                  <a:solidFill>
                    <a:srgbClr val="000000"/>
                  </a:solidFill>
                  <a:latin typeface="Roboto"/>
                  <a:cs typeface="Roboto"/>
                </a:rPr>
                <a:t>Submitted declarations are published instantaneously into a searchable, publicly accessible database that allows downloading for free;</a:t>
              </a:r>
            </a:p>
            <a:p>
              <a:pPr marL="171450" indent="-171450">
                <a:spcBef>
                  <a:spcPts val="400"/>
                </a:spcBef>
                <a:buFont typeface="Arial"/>
                <a:buChar char="•"/>
                <a:defRPr/>
              </a:pPr>
              <a:r>
                <a:rPr lang="en-US" altLang="en-US" sz="1000">
                  <a:solidFill>
                    <a:srgbClr val="000000"/>
                  </a:solidFill>
                  <a:latin typeface="Roboto"/>
                  <a:cs typeface="Roboto"/>
                </a:rPr>
                <a:t>CBS facilitates process by sending reminders via text messages or email, and providing a hotline and online chat service to help with queries on declaring.</a:t>
              </a:r>
            </a:p>
          </p:txBody>
        </p:sp>
      </p:grpSp>
    </p:spTree>
    <p:extLst>
      <p:ext uri="{BB962C8B-B14F-4D97-AF65-F5344CB8AC3E}">
        <p14:creationId xmlns:p14="http://schemas.microsoft.com/office/powerpoint/2010/main" val="24237177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961E0DA8-AC27-403E-90E8-404BCA9BAC80}" type="slidenum">
              <a:rPr lang="en-US" smtClean="0"/>
              <a:pPr/>
              <a:t>29</a:t>
            </a:fld>
            <a:endParaRPr lang="en-US"/>
          </a:p>
        </p:txBody>
      </p:sp>
      <p:sp>
        <p:nvSpPr>
          <p:cNvPr id="3" name="Fußzeilenplatzhalter 2"/>
          <p:cNvSpPr>
            <a:spLocks noGrp="1"/>
          </p:cNvSpPr>
          <p:nvPr>
            <p:ph type="ftr" sz="quarter" idx="13"/>
          </p:nvPr>
        </p:nvSpPr>
        <p:spPr/>
        <p:txBody>
          <a:bodyPr/>
          <a:lstStyle/>
          <a:p>
            <a:r>
              <a:rPr lang="en-US" b="1"/>
              <a:t>Module 9 – Managing conflict of interest</a:t>
            </a:r>
            <a:endParaRPr lang="en-US"/>
          </a:p>
        </p:txBody>
      </p:sp>
      <p:sp>
        <p:nvSpPr>
          <p:cNvPr id="5" name="Titel 4"/>
          <p:cNvSpPr>
            <a:spLocks noGrp="1"/>
          </p:cNvSpPr>
          <p:nvPr>
            <p:ph type="title"/>
          </p:nvPr>
        </p:nvSpPr>
        <p:spPr/>
        <p:txBody>
          <a:bodyPr>
            <a:noAutofit/>
          </a:bodyPr>
          <a:lstStyle/>
          <a:p>
            <a:r>
              <a:rPr lang="en-US" altLang="en-US" sz="3600" b="1" dirty="0">
                <a:solidFill>
                  <a:srgbClr val="000000"/>
                </a:solidFill>
                <a:latin typeface="Roboto"/>
                <a:cs typeface="Roboto"/>
              </a:rPr>
              <a:t>Rwanda: Asset Declaration System</a:t>
            </a:r>
            <a:endParaRPr lang="de-DE" sz="3600" b="1" dirty="0">
              <a:solidFill>
                <a:srgbClr val="000000"/>
              </a:solidFill>
              <a:latin typeface="Roboto"/>
              <a:cs typeface="Roboto"/>
            </a:endParaRPr>
          </a:p>
        </p:txBody>
      </p:sp>
      <p:grpSp>
        <p:nvGrpSpPr>
          <p:cNvPr id="10" name="Gruppierung 9"/>
          <p:cNvGrpSpPr/>
          <p:nvPr/>
        </p:nvGrpSpPr>
        <p:grpSpPr>
          <a:xfrm>
            <a:off x="3088537" y="1219200"/>
            <a:ext cx="3444343" cy="3459801"/>
            <a:chOff x="3088537" y="1219200"/>
            <a:chExt cx="3444343" cy="3459801"/>
          </a:xfrm>
        </p:grpSpPr>
        <p:grpSp>
          <p:nvGrpSpPr>
            <p:cNvPr id="26"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29"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400931"/>
            </a:xfrm>
            <a:prstGeom prst="rect">
              <a:avLst/>
            </a:prstGeom>
            <a:noFill/>
          </p:spPr>
          <p:txBody>
            <a:bodyPr wrap="square" rtlCol="0">
              <a:spAutoFit/>
            </a:bodyPr>
            <a:lstStyle/>
            <a:p>
              <a:pPr marL="171450" indent="-171450">
                <a:spcBef>
                  <a:spcPts val="600"/>
                </a:spcBef>
                <a:buFont typeface="Arial"/>
                <a:buChar char="•"/>
              </a:pPr>
              <a:r>
                <a:rPr lang="en-US" altLang="ko-KR" sz="1000" dirty="0">
                  <a:solidFill>
                    <a:srgbClr val="000000"/>
                  </a:solidFill>
                  <a:latin typeface="Roboto"/>
                  <a:cs typeface="Roboto"/>
                </a:rPr>
                <a:t>Declarations are not publicly available;</a:t>
              </a:r>
            </a:p>
            <a:p>
              <a:pPr marL="171450" indent="-171450">
                <a:spcBef>
                  <a:spcPts val="600"/>
                </a:spcBef>
                <a:buFont typeface="Arial"/>
                <a:buChar char="•"/>
              </a:pPr>
              <a:r>
                <a:rPr lang="en-US" altLang="ko-KR" sz="1000" dirty="0">
                  <a:solidFill>
                    <a:srgbClr val="000000"/>
                  </a:solidFill>
                  <a:latin typeface="Roboto"/>
                  <a:cs typeface="Roboto"/>
                </a:rPr>
                <a:t>Conflicts between agencies on the gap between recommendations and enforcement;</a:t>
              </a:r>
            </a:p>
            <a:p>
              <a:pPr marL="171450" indent="-171450">
                <a:spcBef>
                  <a:spcPts val="600"/>
                </a:spcBef>
                <a:buFont typeface="Arial"/>
                <a:buChar char="•"/>
              </a:pPr>
              <a:r>
                <a:rPr lang="en-US" altLang="ko-KR" sz="1000" dirty="0">
                  <a:solidFill>
                    <a:srgbClr val="000000"/>
                  </a:solidFill>
                  <a:latin typeface="Roboto"/>
                  <a:cs typeface="Roboto"/>
                </a:rPr>
                <a:t>While Office of the Ombudsman recommends imposition of administrative sanctions for wrongdoings, however these remain at the discretion of the agencies in which the individual works;</a:t>
              </a:r>
            </a:p>
            <a:p>
              <a:pPr marL="171450" indent="-171450">
                <a:spcBef>
                  <a:spcPts val="600"/>
                </a:spcBef>
                <a:buFont typeface="Arial"/>
                <a:buChar char="•"/>
              </a:pPr>
              <a:r>
                <a:rPr lang="en-US" altLang="ko-KR" sz="1000" dirty="0">
                  <a:solidFill>
                    <a:srgbClr val="000000"/>
                  </a:solidFill>
                  <a:latin typeface="Roboto"/>
                  <a:cs typeface="Roboto"/>
                </a:rPr>
                <a:t>Limited staff (Barnes 2013a: 173ff.).</a:t>
              </a:r>
            </a:p>
          </p:txBody>
        </p:sp>
        <p:sp>
          <p:nvSpPr>
            <p:cNvPr id="28"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grpSp>
        <p:nvGrpSpPr>
          <p:cNvPr id="20" name="Gruppierung 19"/>
          <p:cNvGrpSpPr/>
          <p:nvPr/>
        </p:nvGrpSpPr>
        <p:grpSpPr>
          <a:xfrm>
            <a:off x="1210871" y="1221010"/>
            <a:ext cx="3440766" cy="3381422"/>
            <a:chOff x="1210871" y="1221010"/>
            <a:chExt cx="3440766" cy="3381422"/>
          </a:xfrm>
        </p:grpSpPr>
        <p:grpSp>
          <p:nvGrpSpPr>
            <p:cNvPr id="22"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24"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 name="TextBox 2118">
              <a:extLst>
                <a:ext uri="{FF2B5EF4-FFF2-40B4-BE49-F238E27FC236}">
                  <a16:creationId xmlns:a16="http://schemas.microsoft.com/office/drawing/2014/main" id="{0A17CE83-88CA-4D9D-9DB3-8A26BFE43F42}"/>
                </a:ext>
              </a:extLst>
            </p:cNvPr>
            <p:cNvSpPr txBox="1"/>
            <p:nvPr/>
          </p:nvSpPr>
          <p:spPr>
            <a:xfrm>
              <a:off x="2772711" y="1278070"/>
              <a:ext cx="1511332" cy="253916"/>
            </a:xfrm>
            <a:prstGeom prst="rect">
              <a:avLst/>
            </a:prstGeom>
            <a:noFill/>
          </p:spPr>
          <p:txBody>
            <a:bodyPr wrap="square" rtlCol="0">
              <a:spAutoFit/>
            </a:bodyPr>
            <a:lstStyle/>
            <a:p>
              <a:pPr marL="171450" indent="-171450">
                <a:buFont typeface="Arial" panose="020B0604020202020204" pitchFamily="34" charset="0"/>
                <a:buChar char="•"/>
                <a:defRPr/>
              </a:pPr>
              <a:endParaRPr lang="de-DE" altLang="de-DE" sz="1050">
                <a:latin typeface="Roboto"/>
                <a:cs typeface="Roboto"/>
              </a:endParaRPr>
            </a:p>
          </p:txBody>
        </p:sp>
      </p:grpSp>
      <p:grpSp>
        <p:nvGrpSpPr>
          <p:cNvPr id="39" name="Gruppierung 38"/>
          <p:cNvGrpSpPr/>
          <p:nvPr/>
        </p:nvGrpSpPr>
        <p:grpSpPr>
          <a:xfrm>
            <a:off x="304800" y="1221010"/>
            <a:ext cx="2469168" cy="4535213"/>
            <a:chOff x="304800" y="1221010"/>
            <a:chExt cx="2469168" cy="4535213"/>
          </a:xfrm>
        </p:grpSpPr>
        <p:grpSp>
          <p:nvGrpSpPr>
            <p:cNvPr id="14" name="Gruppierung 13"/>
            <p:cNvGrpSpPr/>
            <p:nvPr/>
          </p:nvGrpSpPr>
          <p:grpSpPr>
            <a:xfrm>
              <a:off x="304800" y="1221010"/>
              <a:ext cx="2469168" cy="3381422"/>
              <a:chOff x="304800" y="1221010"/>
              <a:chExt cx="2469168" cy="3381422"/>
            </a:xfrm>
          </p:grpSpPr>
          <p:grpSp>
            <p:nvGrpSpPr>
              <p:cNvPr id="15"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18"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17" name="TextBox 2115">
                <a:extLst>
                  <a:ext uri="{FF2B5EF4-FFF2-40B4-BE49-F238E27FC236}">
                    <a16:creationId xmlns:a16="http://schemas.microsoft.com/office/drawing/2014/main" id="{98AFD85A-1886-4BE8-A7DC-7EDE02A900E4}"/>
                  </a:ext>
                </a:extLst>
              </p:cNvPr>
              <p:cNvSpPr txBox="1"/>
              <p:nvPr/>
            </p:nvSpPr>
            <p:spPr>
              <a:xfrm>
                <a:off x="386079" y="1278074"/>
                <a:ext cx="1940561" cy="246221"/>
              </a:xfrm>
              <a:prstGeom prst="rect">
                <a:avLst/>
              </a:prstGeom>
              <a:noFill/>
            </p:spPr>
            <p:txBody>
              <a:bodyPr wrap="square" rtlCol="0">
                <a:spAutoFit/>
              </a:bodyPr>
              <a:lstStyle/>
              <a:p>
                <a:pPr marL="171450" indent="-171450">
                  <a:buFont typeface="Arial"/>
                  <a:buChar char="•"/>
                </a:pPr>
                <a:endParaRPr lang="en-US" altLang="ko-KR" sz="1000">
                  <a:solidFill>
                    <a:srgbClr val="000000"/>
                  </a:solidFill>
                  <a:latin typeface="Roboto"/>
                  <a:cs typeface="Roboto"/>
                </a:endParaRPr>
              </a:p>
            </p:txBody>
          </p:sp>
        </p:grpSp>
        <p:sp>
          <p:nvSpPr>
            <p:cNvPr id="31" name="TextBox 2115">
              <a:extLst>
                <a:ext uri="{FF2B5EF4-FFF2-40B4-BE49-F238E27FC236}">
                  <a16:creationId xmlns:a16="http://schemas.microsoft.com/office/drawing/2014/main" id="{98AFD85A-1886-4BE8-A7DC-7EDE02A900E4}"/>
                </a:ext>
              </a:extLst>
            </p:cNvPr>
            <p:cNvSpPr txBox="1"/>
            <p:nvPr/>
          </p:nvSpPr>
          <p:spPr>
            <a:xfrm>
              <a:off x="386079" y="1278074"/>
              <a:ext cx="1940561" cy="4478149"/>
            </a:xfrm>
            <a:prstGeom prst="rect">
              <a:avLst/>
            </a:prstGeom>
            <a:noFill/>
          </p:spPr>
          <p:txBody>
            <a:bodyPr wrap="square" rtlCol="0">
              <a:spAutoFit/>
            </a:bodyPr>
            <a:lstStyle/>
            <a:p>
              <a:pPr marL="171450" indent="-171450">
                <a:spcBef>
                  <a:spcPts val="600"/>
                </a:spcBef>
                <a:buFont typeface="Arial"/>
                <a:buChar char="•"/>
                <a:defRPr/>
              </a:pPr>
              <a:r>
                <a:rPr lang="en-US" altLang="en-US" sz="1000">
                  <a:solidFill>
                    <a:srgbClr val="000000"/>
                  </a:solidFill>
                  <a:latin typeface="Roboto"/>
                  <a:cs typeface="Roboto"/>
                </a:rPr>
                <a:t>Administered by the Office of the Ombudsman of Rwanda which maintains a staff of nine to oversee submission and analysis;</a:t>
              </a:r>
            </a:p>
            <a:p>
              <a:pPr marL="171450" indent="-171450">
                <a:spcBef>
                  <a:spcPts val="600"/>
                </a:spcBef>
                <a:buFont typeface="Arial"/>
                <a:buChar char="•"/>
                <a:defRPr/>
              </a:pPr>
              <a:r>
                <a:rPr lang="en-US" altLang="en-US" sz="1000">
                  <a:solidFill>
                    <a:srgbClr val="000000"/>
                  </a:solidFill>
                  <a:latin typeface="Roboto"/>
                  <a:cs typeface="Roboto"/>
                </a:rPr>
                <a:t>As of 2011, there were ca. 5,000 individuals who must declare annually directly to the Office;</a:t>
              </a:r>
            </a:p>
            <a:p>
              <a:pPr marL="171450" indent="-171450">
                <a:spcBef>
                  <a:spcPts val="600"/>
                </a:spcBef>
                <a:buFont typeface="Arial"/>
                <a:buChar char="•"/>
                <a:defRPr/>
              </a:pPr>
              <a:r>
                <a:rPr lang="en-US" altLang="en-US" sz="1000">
                  <a:solidFill>
                    <a:srgbClr val="000000"/>
                  </a:solidFill>
                  <a:latin typeface="Roboto"/>
                  <a:cs typeface="Roboto"/>
                </a:rPr>
                <a:t>Design intended to detect and prosecute illicit enrichment;</a:t>
              </a:r>
            </a:p>
            <a:p>
              <a:pPr marL="171450" indent="-171450">
                <a:spcBef>
                  <a:spcPts val="600"/>
                </a:spcBef>
                <a:buFont typeface="Arial"/>
                <a:buChar char="•"/>
                <a:defRPr/>
              </a:pPr>
              <a:r>
                <a:rPr lang="en-US" altLang="en-US" sz="1000">
                  <a:solidFill>
                    <a:srgbClr val="000000"/>
                  </a:solidFill>
                  <a:latin typeface="Roboto"/>
                  <a:cs typeface="Roboto"/>
                </a:rPr>
                <a:t>Declarations can be submitted electronically;</a:t>
              </a:r>
            </a:p>
            <a:p>
              <a:pPr marL="171450" indent="-171450">
                <a:spcBef>
                  <a:spcPts val="600"/>
                </a:spcBef>
                <a:buFont typeface="Arial"/>
                <a:buChar char="•"/>
                <a:defRPr/>
              </a:pPr>
              <a:r>
                <a:rPr lang="en-US" altLang="en-US" sz="1000">
                  <a:solidFill>
                    <a:srgbClr val="000000"/>
                  </a:solidFill>
                  <a:latin typeface="Roboto"/>
                  <a:cs typeface="Roboto"/>
                </a:rPr>
                <a:t>Detailed audit procedures;</a:t>
              </a:r>
            </a:p>
            <a:p>
              <a:pPr marL="171450" indent="-171450">
                <a:spcBef>
                  <a:spcPts val="600"/>
                </a:spcBef>
                <a:buFont typeface="Arial"/>
                <a:buChar char="•"/>
                <a:defRPr/>
              </a:pPr>
              <a:r>
                <a:rPr lang="en-US" altLang="en-US" sz="1000">
                  <a:solidFill>
                    <a:srgbClr val="000000"/>
                  </a:solidFill>
                  <a:latin typeface="Roboto"/>
                  <a:cs typeface="Roboto"/>
                </a:rPr>
                <a:t>Declarations are confidential; privacy of filers is protected specifically by law.</a:t>
              </a:r>
            </a:p>
            <a:p>
              <a:pPr>
                <a:spcBef>
                  <a:spcPts val="600"/>
                </a:spcBef>
                <a:defRPr/>
              </a:pPr>
              <a:endParaRPr lang="en-US" altLang="en-US" sz="1000">
                <a:solidFill>
                  <a:srgbClr val="000000"/>
                </a:solidFill>
                <a:latin typeface="Roboto"/>
                <a:cs typeface="Roboto"/>
              </a:endParaRPr>
            </a:p>
            <a:p>
              <a:pPr>
                <a:spcBef>
                  <a:spcPts val="600"/>
                </a:spcBef>
                <a:defRPr/>
              </a:pPr>
              <a:endParaRPr lang="en-US" altLang="en-US" sz="1000">
                <a:solidFill>
                  <a:srgbClr val="000000"/>
                </a:solidFill>
                <a:latin typeface="Roboto"/>
                <a:cs typeface="Roboto"/>
              </a:endParaRPr>
            </a:p>
            <a:p>
              <a:pPr>
                <a:spcBef>
                  <a:spcPts val="600"/>
                </a:spcBef>
                <a:defRPr/>
              </a:pPr>
              <a:endParaRPr lang="en-US" altLang="en-US" sz="1000">
                <a:solidFill>
                  <a:srgbClr val="000000"/>
                </a:solidFill>
                <a:latin typeface="Roboto"/>
                <a:cs typeface="Roboto"/>
              </a:endParaRPr>
            </a:p>
            <a:p>
              <a:pPr>
                <a:spcBef>
                  <a:spcPts val="600"/>
                </a:spcBef>
                <a:defRPr/>
              </a:pPr>
              <a:endParaRPr lang="en-US" altLang="en-US" sz="1000">
                <a:solidFill>
                  <a:srgbClr val="000000"/>
                </a:solidFill>
                <a:latin typeface="Roboto"/>
                <a:cs typeface="Roboto"/>
              </a:endParaRPr>
            </a:p>
            <a:p>
              <a:pPr marL="171450" indent="-171450">
                <a:buFont typeface="Arial"/>
                <a:buChar char="•"/>
              </a:pPr>
              <a:endParaRPr lang="en-US" altLang="ko-KR" sz="1000">
                <a:solidFill>
                  <a:srgbClr val="000000"/>
                </a:solidFill>
                <a:latin typeface="Roboto"/>
                <a:cs typeface="Roboto"/>
              </a:endParaRPr>
            </a:p>
          </p:txBody>
        </p:sp>
      </p:grpSp>
      <p:sp>
        <p:nvSpPr>
          <p:cNvPr id="32" name="TextBox 2118">
            <a:extLst>
              <a:ext uri="{FF2B5EF4-FFF2-40B4-BE49-F238E27FC236}">
                <a16:creationId xmlns:a16="http://schemas.microsoft.com/office/drawing/2014/main" id="{0A17CE83-88CA-4D9D-9DB3-8A26BFE43F42}"/>
              </a:ext>
            </a:extLst>
          </p:cNvPr>
          <p:cNvSpPr txBox="1"/>
          <p:nvPr/>
        </p:nvSpPr>
        <p:spPr>
          <a:xfrm>
            <a:off x="2772711" y="1278070"/>
            <a:ext cx="1511332" cy="3485570"/>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de-DE" altLang="de-DE" sz="1000">
                <a:latin typeface="Roboto"/>
                <a:cs typeface="Roboto"/>
              </a:rPr>
              <a:t>Office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Ombudsman</a:t>
            </a:r>
            <a:r>
              <a:rPr lang="de-DE" altLang="de-DE" sz="1000">
                <a:latin typeface="Roboto"/>
                <a:cs typeface="Roboto"/>
              </a:rPr>
              <a:t>, </a:t>
            </a:r>
            <a:r>
              <a:rPr lang="de-DE" altLang="de-DE" sz="1000" err="1">
                <a:latin typeface="Roboto"/>
                <a:cs typeface="Roboto"/>
              </a:rPr>
              <a:t>police</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Office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Prosecutor</a:t>
            </a:r>
            <a:r>
              <a:rPr lang="de-DE" altLang="de-DE" sz="1000">
                <a:latin typeface="Roboto"/>
                <a:cs typeface="Roboto"/>
              </a:rPr>
              <a:t> General </a:t>
            </a:r>
            <a:r>
              <a:rPr lang="de-DE" altLang="de-DE" sz="1000" err="1">
                <a:latin typeface="Roboto"/>
                <a:cs typeface="Roboto"/>
              </a:rPr>
              <a:t>regularly</a:t>
            </a:r>
            <a:r>
              <a:rPr lang="de-DE" altLang="de-DE" sz="1000">
                <a:latin typeface="Roboto"/>
                <a:cs typeface="Roboto"/>
              </a:rPr>
              <a:t> </a:t>
            </a:r>
            <a:r>
              <a:rPr lang="de-DE" altLang="de-DE" sz="1000" err="1">
                <a:latin typeface="Roboto"/>
                <a:cs typeface="Roboto"/>
              </a:rPr>
              <a:t>use</a:t>
            </a:r>
            <a:r>
              <a:rPr lang="de-DE" altLang="de-DE" sz="1000">
                <a:latin typeface="Roboto"/>
                <a:cs typeface="Roboto"/>
              </a:rPr>
              <a:t> </a:t>
            </a:r>
            <a:r>
              <a:rPr lang="de-DE" altLang="de-DE" sz="1000" err="1">
                <a:latin typeface="Roboto"/>
                <a:cs typeface="Roboto"/>
              </a:rPr>
              <a:t>declarations</a:t>
            </a:r>
            <a:r>
              <a:rPr lang="de-DE" altLang="de-DE" sz="1000">
                <a:latin typeface="Roboto"/>
                <a:cs typeface="Roboto"/>
              </a:rPr>
              <a:t> </a:t>
            </a:r>
            <a:r>
              <a:rPr lang="de-DE" altLang="de-DE" sz="1000" err="1">
                <a:latin typeface="Roboto"/>
                <a:cs typeface="Roboto"/>
              </a:rPr>
              <a:t>for</a:t>
            </a:r>
            <a:r>
              <a:rPr lang="de-DE" altLang="de-DE" sz="1000">
                <a:latin typeface="Roboto"/>
                <a:cs typeface="Roboto"/>
              </a:rPr>
              <a:t> </a:t>
            </a:r>
            <a:r>
              <a:rPr lang="de-DE" altLang="de-DE" sz="1000" err="1">
                <a:latin typeface="Roboto"/>
                <a:cs typeface="Roboto"/>
              </a:rPr>
              <a:t>investigations</a:t>
            </a:r>
            <a:r>
              <a:rPr lang="de-DE" altLang="de-DE" sz="1000">
                <a:latin typeface="Roboto"/>
                <a:cs typeface="Roboto"/>
              </a:rPr>
              <a:t> </a:t>
            </a:r>
            <a:r>
              <a:rPr lang="de-DE" altLang="de-DE" sz="1000" err="1">
                <a:latin typeface="Roboto"/>
                <a:cs typeface="Roboto"/>
              </a:rPr>
              <a:t>into</a:t>
            </a:r>
            <a:r>
              <a:rPr lang="de-DE" altLang="de-DE" sz="1000">
                <a:latin typeface="Roboto"/>
                <a:cs typeface="Roboto"/>
              </a:rPr>
              <a:t> </a:t>
            </a:r>
            <a:r>
              <a:rPr lang="de-DE" altLang="de-DE" sz="1000" err="1">
                <a:latin typeface="Roboto"/>
                <a:cs typeface="Roboto"/>
              </a:rPr>
              <a:t>corruption</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criminal</a:t>
            </a:r>
            <a:r>
              <a:rPr lang="de-DE" altLang="de-DE" sz="1000">
                <a:latin typeface="Roboto"/>
                <a:cs typeface="Roboto"/>
              </a:rPr>
              <a:t> </a:t>
            </a:r>
            <a:r>
              <a:rPr lang="de-DE" altLang="de-DE" sz="1000" err="1">
                <a:latin typeface="Roboto"/>
                <a:cs typeface="Roboto"/>
              </a:rPr>
              <a:t>behavior</a:t>
            </a:r>
            <a:r>
              <a:rPr lang="de-DE" altLang="de-DE" sz="1000">
                <a:latin typeface="Roboto"/>
                <a:cs typeface="Roboto"/>
              </a:rPr>
              <a:t>;</a:t>
            </a:r>
          </a:p>
          <a:p>
            <a:pPr marL="171450" indent="-171450">
              <a:spcBef>
                <a:spcPts val="600"/>
              </a:spcBef>
              <a:buFont typeface="Arial" panose="020B0604020202020204" pitchFamily="34" charset="0"/>
              <a:buChar char="•"/>
              <a:defRPr/>
            </a:pPr>
            <a:r>
              <a:rPr lang="de-DE" altLang="de-DE" sz="1000">
                <a:latin typeface="Roboto"/>
                <a:cs typeface="Roboto"/>
              </a:rPr>
              <a:t>Submission </a:t>
            </a:r>
            <a:r>
              <a:rPr lang="de-DE" altLang="de-DE" sz="1000" err="1">
                <a:latin typeface="Roboto"/>
                <a:cs typeface="Roboto"/>
              </a:rPr>
              <a:t>compliance</a:t>
            </a:r>
            <a:r>
              <a:rPr lang="de-DE" altLang="de-DE" sz="1000">
                <a:latin typeface="Roboto"/>
                <a:cs typeface="Roboto"/>
              </a:rPr>
              <a:t> rate </a:t>
            </a:r>
            <a:r>
              <a:rPr lang="de-DE" altLang="de-DE" sz="1000" err="1">
                <a:latin typeface="Roboto"/>
                <a:cs typeface="Roboto"/>
              </a:rPr>
              <a:t>raised</a:t>
            </a:r>
            <a:r>
              <a:rPr lang="de-DE" altLang="de-DE" sz="1000">
                <a:latin typeface="Roboto"/>
                <a:cs typeface="Roboto"/>
              </a:rPr>
              <a:t> </a:t>
            </a:r>
            <a:r>
              <a:rPr lang="de-DE" altLang="de-DE" sz="1000" err="1">
                <a:latin typeface="Roboto"/>
                <a:cs typeface="Roboto"/>
              </a:rPr>
              <a:t>to</a:t>
            </a:r>
            <a:r>
              <a:rPr lang="de-DE" altLang="de-DE" sz="1000">
                <a:latin typeface="Roboto"/>
                <a:cs typeface="Roboto"/>
              </a:rPr>
              <a:t> 91% in 2008;</a:t>
            </a:r>
          </a:p>
          <a:p>
            <a:pPr marL="171450" indent="-171450">
              <a:spcBef>
                <a:spcPts val="600"/>
              </a:spcBef>
              <a:buFont typeface="Arial" panose="020B0604020202020204" pitchFamily="34" charset="0"/>
              <a:buChar char="•"/>
              <a:defRPr/>
            </a:pPr>
            <a:r>
              <a:rPr lang="de-DE" altLang="de-DE" sz="1000" err="1">
                <a:latin typeface="Roboto"/>
                <a:cs typeface="Roboto"/>
              </a:rPr>
              <a:t>Deterrence</a:t>
            </a:r>
            <a:r>
              <a:rPr lang="de-DE" altLang="de-DE" sz="1000">
                <a:latin typeface="Roboto"/>
                <a:cs typeface="Roboto"/>
              </a:rPr>
              <a:t> </a:t>
            </a:r>
            <a:r>
              <a:rPr lang="de-DE" altLang="de-DE" sz="1000" err="1">
                <a:latin typeface="Roboto"/>
                <a:cs typeface="Roboto"/>
              </a:rPr>
              <a:t>with</a:t>
            </a:r>
            <a:r>
              <a:rPr lang="de-DE" altLang="de-DE" sz="1000">
                <a:latin typeface="Roboto"/>
                <a:cs typeface="Roboto"/>
              </a:rPr>
              <a:t> </a:t>
            </a:r>
            <a:r>
              <a:rPr lang="de-DE" altLang="de-DE" sz="1000" err="1">
                <a:latin typeface="Roboto"/>
                <a:cs typeface="Roboto"/>
              </a:rPr>
              <a:t>only</a:t>
            </a:r>
            <a:r>
              <a:rPr lang="de-DE" altLang="de-DE" sz="1000">
                <a:latin typeface="Roboto"/>
                <a:cs typeface="Roboto"/>
              </a:rPr>
              <a:t> limited </a:t>
            </a:r>
            <a:r>
              <a:rPr lang="de-DE" altLang="de-DE" sz="1000" err="1">
                <a:latin typeface="Roboto"/>
                <a:cs typeface="Roboto"/>
              </a:rPr>
              <a:t>staff</a:t>
            </a:r>
            <a:r>
              <a:rPr lang="de-DE" altLang="de-DE" sz="1000">
                <a:latin typeface="Roboto"/>
                <a:cs typeface="Roboto"/>
              </a:rPr>
              <a:t> due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random</a:t>
            </a:r>
            <a:r>
              <a:rPr lang="de-DE" altLang="de-DE" sz="1000">
                <a:latin typeface="Roboto"/>
                <a:cs typeface="Roboto"/>
              </a:rPr>
              <a:t> </a:t>
            </a:r>
            <a:r>
              <a:rPr lang="de-DE" altLang="de-DE" sz="1000" err="1">
                <a:latin typeface="Roboto"/>
                <a:cs typeface="Roboto"/>
              </a:rPr>
              <a:t>audits</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declarations</a:t>
            </a:r>
            <a:r>
              <a:rPr lang="de-DE" altLang="de-DE" sz="1000">
                <a:latin typeface="Roboto"/>
                <a:cs typeface="Roboto"/>
              </a:rPr>
              <a:t> </a:t>
            </a:r>
            <a:r>
              <a:rPr lang="de-DE" altLang="de-DE" sz="1000" err="1">
                <a:latin typeface="Roboto"/>
                <a:cs typeface="Roboto"/>
              </a:rPr>
              <a:t>submitted</a:t>
            </a:r>
            <a:r>
              <a:rPr lang="de-DE" altLang="de-DE" sz="1000">
                <a:latin typeface="Roboto"/>
                <a:cs typeface="Roboto"/>
              </a:rPr>
              <a:t> (ca. 6% per </a:t>
            </a:r>
            <a:r>
              <a:rPr lang="de-DE" altLang="de-DE" sz="1000" err="1">
                <a:latin typeface="Roboto"/>
                <a:cs typeface="Roboto"/>
              </a:rPr>
              <a:t>year</a:t>
            </a:r>
            <a:r>
              <a:rPr lang="de-DE" altLang="de-DE" sz="1000">
                <a:latin typeface="Roboto"/>
                <a:cs typeface="Roboto"/>
              </a:rPr>
              <a:t>) </a:t>
            </a:r>
            <a:r>
              <a:rPr lang="de-DE" altLang="de-DE" sz="1000" err="1">
                <a:latin typeface="Roboto"/>
                <a:cs typeface="Roboto"/>
              </a:rPr>
              <a:t>targeting</a:t>
            </a:r>
            <a:r>
              <a:rPr lang="de-DE" altLang="de-DE" sz="1000">
                <a:latin typeface="Roboto"/>
                <a:cs typeface="Roboto"/>
              </a:rPr>
              <a:t> high-</a:t>
            </a:r>
            <a:r>
              <a:rPr lang="de-DE" altLang="de-DE" sz="1000" err="1">
                <a:latin typeface="Roboto"/>
                <a:cs typeface="Roboto"/>
              </a:rPr>
              <a:t>risk</a:t>
            </a:r>
            <a:r>
              <a:rPr lang="de-DE" altLang="de-DE" sz="1000">
                <a:latin typeface="Roboto"/>
                <a:cs typeface="Roboto"/>
              </a:rPr>
              <a:t> </a:t>
            </a:r>
            <a:r>
              <a:rPr lang="de-DE" altLang="de-DE" sz="1000" err="1">
                <a:latin typeface="Roboto"/>
                <a:cs typeface="Roboto"/>
              </a:rPr>
              <a:t>areas</a:t>
            </a:r>
            <a:r>
              <a:rPr lang="de-DE" altLang="de-DE" sz="1000">
                <a:latin typeface="Roboto"/>
                <a:cs typeface="Roboto"/>
              </a:rPr>
              <a:t>.</a:t>
            </a:r>
          </a:p>
          <a:p>
            <a:pPr marL="171450" indent="-171450">
              <a:buFont typeface="Arial" panose="020B0604020202020204" pitchFamily="34" charset="0"/>
              <a:buChar char="•"/>
              <a:defRPr/>
            </a:pPr>
            <a:endParaRPr lang="de-DE" altLang="de-DE" sz="1050">
              <a:latin typeface="Roboto"/>
              <a:cs typeface="Roboto"/>
            </a:endParaRPr>
          </a:p>
        </p:txBody>
      </p:sp>
      <p:sp>
        <p:nvSpPr>
          <p:cNvPr id="33"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pic>
        <p:nvPicPr>
          <p:cNvPr id="36" name="Bild 35" descr="AA05384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897" y="2090891"/>
            <a:ext cx="1679100" cy="5134768"/>
          </a:xfrm>
          <a:prstGeom prst="rect">
            <a:avLst/>
          </a:prstGeom>
          <a:ln>
            <a:noFill/>
          </a:ln>
          <a:effectLst>
            <a:outerShdw blurRad="292100" dist="139700" dir="2700000" algn="tl" rotWithShape="0">
              <a:srgbClr val="333333">
                <a:alpha val="65000"/>
              </a:srgbClr>
            </a:outerShdw>
          </a:effectLst>
        </p:spPr>
      </p:pic>
      <p:sp>
        <p:nvSpPr>
          <p:cNvPr id="38" name="Ovale Legende 37"/>
          <p:cNvSpPr/>
          <p:nvPr/>
        </p:nvSpPr>
        <p:spPr>
          <a:xfrm>
            <a:off x="6965610" y="1112816"/>
            <a:ext cx="2178390" cy="1256827"/>
          </a:xfrm>
          <a:prstGeom prst="wedgeEllipseCallout">
            <a:avLst>
              <a:gd name="adj1" fmla="val -27320"/>
              <a:gd name="adj2" fmla="val 76041"/>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100">
                <a:solidFill>
                  <a:srgbClr val="000000"/>
                </a:solidFill>
              </a:rPr>
              <a:t>‘</a:t>
            </a:r>
            <a:r>
              <a:rPr lang="de-DE" sz="1100" err="1">
                <a:solidFill>
                  <a:srgbClr val="000000"/>
                </a:solidFill>
              </a:rPr>
              <a:t>We</a:t>
            </a:r>
            <a:r>
              <a:rPr lang="de-DE" sz="1100">
                <a:solidFill>
                  <a:srgbClr val="000000"/>
                </a:solidFill>
              </a:rPr>
              <a:t> </a:t>
            </a:r>
            <a:r>
              <a:rPr lang="de-DE" sz="1100" err="1">
                <a:solidFill>
                  <a:srgbClr val="000000"/>
                </a:solidFill>
              </a:rPr>
              <a:t>maximize</a:t>
            </a:r>
            <a:r>
              <a:rPr lang="de-DE" sz="1100">
                <a:solidFill>
                  <a:srgbClr val="000000"/>
                </a:solidFill>
              </a:rPr>
              <a:t> </a:t>
            </a:r>
            <a:r>
              <a:rPr lang="de-DE" sz="1100" err="1">
                <a:solidFill>
                  <a:srgbClr val="000000"/>
                </a:solidFill>
              </a:rPr>
              <a:t>performance</a:t>
            </a:r>
            <a:r>
              <a:rPr lang="de-DE" sz="1100">
                <a:solidFill>
                  <a:srgbClr val="000000"/>
                </a:solidFill>
              </a:rPr>
              <a:t> </a:t>
            </a:r>
            <a:r>
              <a:rPr lang="de-DE" sz="1100" err="1">
                <a:solidFill>
                  <a:srgbClr val="000000"/>
                </a:solidFill>
              </a:rPr>
              <a:t>of</a:t>
            </a:r>
            <a:r>
              <a:rPr lang="de-DE" sz="1100">
                <a:solidFill>
                  <a:srgbClr val="000000"/>
                </a:solidFill>
              </a:rPr>
              <a:t> limited </a:t>
            </a:r>
            <a:r>
              <a:rPr lang="de-DE" sz="1100" err="1">
                <a:solidFill>
                  <a:srgbClr val="000000"/>
                </a:solidFill>
              </a:rPr>
              <a:t>staff</a:t>
            </a:r>
            <a:r>
              <a:rPr lang="de-DE" sz="1100">
                <a:solidFill>
                  <a:srgbClr val="000000"/>
                </a:solidFill>
              </a:rPr>
              <a:t> </a:t>
            </a:r>
            <a:r>
              <a:rPr lang="de-DE" sz="1100" err="1">
                <a:solidFill>
                  <a:srgbClr val="000000"/>
                </a:solidFill>
              </a:rPr>
              <a:t>through</a:t>
            </a:r>
            <a:r>
              <a:rPr lang="de-DE" sz="1100">
                <a:solidFill>
                  <a:srgbClr val="000000"/>
                </a:solidFill>
              </a:rPr>
              <a:t> </a:t>
            </a:r>
            <a:r>
              <a:rPr lang="de-DE" sz="1100" err="1">
                <a:solidFill>
                  <a:srgbClr val="000000"/>
                </a:solidFill>
              </a:rPr>
              <a:t>verfications</a:t>
            </a:r>
            <a:r>
              <a:rPr lang="de-DE" sz="1100">
                <a:solidFill>
                  <a:srgbClr val="000000"/>
                </a:solidFill>
              </a:rPr>
              <a:t> </a:t>
            </a:r>
            <a:r>
              <a:rPr lang="de-DE" sz="1100" err="1">
                <a:solidFill>
                  <a:srgbClr val="000000"/>
                </a:solidFill>
              </a:rPr>
              <a:t>based</a:t>
            </a:r>
            <a:r>
              <a:rPr lang="de-DE" sz="1100">
                <a:solidFill>
                  <a:srgbClr val="000000"/>
                </a:solidFill>
              </a:rPr>
              <a:t> on </a:t>
            </a:r>
            <a:r>
              <a:rPr lang="de-DE" sz="1100" err="1">
                <a:solidFill>
                  <a:srgbClr val="000000"/>
                </a:solidFill>
              </a:rPr>
              <a:t>randomization</a:t>
            </a:r>
            <a:r>
              <a:rPr lang="de-DE" sz="1100">
                <a:solidFill>
                  <a:srgbClr val="000000"/>
                </a:solidFill>
              </a:rPr>
              <a:t> </a:t>
            </a:r>
            <a:r>
              <a:rPr lang="de-DE" sz="1100" err="1">
                <a:solidFill>
                  <a:srgbClr val="000000"/>
                </a:solidFill>
              </a:rPr>
              <a:t>and</a:t>
            </a:r>
            <a:r>
              <a:rPr lang="de-DE" sz="1100">
                <a:solidFill>
                  <a:srgbClr val="000000"/>
                </a:solidFill>
              </a:rPr>
              <a:t> </a:t>
            </a:r>
            <a:r>
              <a:rPr lang="de-DE" sz="1100" err="1">
                <a:solidFill>
                  <a:srgbClr val="000000"/>
                </a:solidFill>
              </a:rPr>
              <a:t>focus</a:t>
            </a:r>
            <a:r>
              <a:rPr lang="de-DE" sz="1100">
                <a:solidFill>
                  <a:srgbClr val="000000"/>
                </a:solidFill>
              </a:rPr>
              <a:t> on high-</a:t>
            </a:r>
            <a:r>
              <a:rPr lang="de-DE" sz="1100" err="1">
                <a:solidFill>
                  <a:srgbClr val="000000"/>
                </a:solidFill>
              </a:rPr>
              <a:t>risk</a:t>
            </a:r>
            <a:r>
              <a:rPr lang="de-DE" sz="1100">
                <a:solidFill>
                  <a:srgbClr val="000000"/>
                </a:solidFill>
              </a:rPr>
              <a:t> </a:t>
            </a:r>
            <a:r>
              <a:rPr lang="de-DE" sz="1100" err="1">
                <a:solidFill>
                  <a:srgbClr val="000000"/>
                </a:solidFill>
              </a:rPr>
              <a:t>areas</a:t>
            </a:r>
            <a:r>
              <a:rPr lang="de-DE" sz="1100">
                <a:solidFill>
                  <a:srgbClr val="000000"/>
                </a:solidFill>
              </a:rPr>
              <a:t>.</a:t>
            </a:r>
            <a:r>
              <a:rPr lang="mr-IN" sz="1100">
                <a:solidFill>
                  <a:srgbClr val="000000"/>
                </a:solidFill>
              </a:rPr>
              <a:t>‘</a:t>
            </a:r>
          </a:p>
        </p:txBody>
      </p:sp>
    </p:spTree>
    <p:extLst>
      <p:ext uri="{BB962C8B-B14F-4D97-AF65-F5344CB8AC3E}">
        <p14:creationId xmlns:p14="http://schemas.microsoft.com/office/powerpoint/2010/main" val="30356660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prstClr val="white"/>
                  </a:solidFill>
                  <a:latin typeface="Roboto"/>
                  <a:cs typeface="Roboto"/>
                </a:rPr>
                <a:t>Good practices for:</a:t>
              </a:r>
            </a:p>
            <a:p>
              <a:pPr marL="342900" lvl="0" indent="-342900">
                <a:buFont typeface="+mj-lt"/>
                <a:buAutoNum type="arabicPeriod"/>
              </a:pPr>
              <a:r>
                <a:rPr lang="en-US" altLang="ko-KR" sz="1200" b="1">
                  <a:solidFill>
                    <a:prstClr val="white"/>
                  </a:solidFill>
                  <a:latin typeface="Roboto"/>
                  <a:cs typeface="Roboto"/>
                </a:rPr>
                <a:t>Legislation</a:t>
              </a:r>
            </a:p>
            <a:p>
              <a:pPr marL="342900" lvl="0" indent="-342900">
                <a:buFont typeface="+mj-lt"/>
                <a:buAutoNum type="arabicPeriod"/>
              </a:pPr>
              <a:r>
                <a:rPr lang="en-US" altLang="ko-KR" sz="1200" b="1">
                  <a:solidFill>
                    <a:prstClr val="white"/>
                  </a:solidFill>
                  <a:latin typeface="Roboto"/>
                  <a:cs typeface="Roboto"/>
                </a:rPr>
                <a:t>Interest and asset declarations</a:t>
              </a:r>
            </a:p>
            <a:p>
              <a:pPr marL="342900" lvl="0" indent="-342900">
                <a:buFont typeface="+mj-lt"/>
                <a:buAutoNum type="arabicPeriod"/>
              </a:pPr>
              <a:r>
                <a:rPr lang="en-US" altLang="ko-KR" sz="1200" b="1">
                  <a:solidFill>
                    <a:prstClr val="white"/>
                  </a:solidFill>
                  <a:latin typeface="Roboto"/>
                  <a:cs typeface="Roboto"/>
                </a:rPr>
                <a:t>Resolutions</a:t>
              </a:r>
              <a:endParaRPr lang="ko-KR" altLang="en-US" sz="1200" b="1">
                <a:solidFill>
                  <a:prstClr val="white"/>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Key terminology</a:t>
              </a:r>
              <a:endParaRPr lang="ko-KR" altLang="en-US" sz="1600" b="1">
                <a:solidFill>
                  <a:schemeClr val="bg1"/>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Why is managing conflict of interest important?</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chemeClr val="bg1"/>
                  </a:solidFill>
                  <a:latin typeface="Roboto"/>
                  <a:ea typeface="맑은 고딕"/>
                  <a:cs typeface="Roboto"/>
                </a:rPr>
                <a:t>Activity: Case studies </a:t>
              </a:r>
              <a:r>
                <a:rPr lang="mr-IN" altLang="ko-KR" sz="1600" b="1">
                  <a:solidFill>
                    <a:schemeClr val="bg1"/>
                  </a:solidFill>
                  <a:latin typeface="Roboto"/>
                  <a:ea typeface="맑은 고딕"/>
                  <a:cs typeface="Roboto"/>
                </a:rPr>
                <a:t>–</a:t>
              </a:r>
              <a:r>
                <a:rPr lang="en-US" altLang="ko-KR" sz="1600" b="1">
                  <a:solidFill>
                    <a:schemeClr val="bg1"/>
                  </a:solidFill>
                  <a:latin typeface="Roboto"/>
                  <a:ea typeface="맑은 고딕"/>
                  <a:cs typeface="Roboto"/>
                </a:rPr>
                <a:t> Conflict of interest or not?</a:t>
              </a:r>
              <a:endParaRPr lang="ko-KR" altLang="en-US" sz="1600" b="1">
                <a:solidFill>
                  <a:schemeClr val="bg1"/>
                </a:solidFill>
                <a:latin typeface="Roboto"/>
                <a:ea typeface="맑은 고딕"/>
                <a:cs typeface="Roboto"/>
              </a:endParaRPr>
            </a:p>
          </p:txBody>
        </p:sp>
      </p:grpSp>
    </p:spTree>
    <p:extLst>
      <p:ext uri="{BB962C8B-B14F-4D97-AF65-F5344CB8AC3E}">
        <p14:creationId xmlns:p14="http://schemas.microsoft.com/office/powerpoint/2010/main" val="195633056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961E0DA8-AC27-403E-90E8-404BCA9BAC80}" type="slidenum">
              <a:rPr lang="en-US" smtClean="0"/>
              <a:pPr/>
              <a:t>30</a:t>
            </a:fld>
            <a:endParaRPr lang="en-US"/>
          </a:p>
        </p:txBody>
      </p:sp>
      <p:sp>
        <p:nvSpPr>
          <p:cNvPr id="3" name="Fußzeilenplatzhalter 2"/>
          <p:cNvSpPr>
            <a:spLocks noGrp="1"/>
          </p:cNvSpPr>
          <p:nvPr>
            <p:ph type="ftr" sz="quarter" idx="13"/>
          </p:nvPr>
        </p:nvSpPr>
        <p:spPr/>
        <p:txBody>
          <a:bodyPr/>
          <a:lstStyle/>
          <a:p>
            <a:r>
              <a:rPr lang="en-US" b="1"/>
              <a:t>Module 9 – Managing conflict of interest</a:t>
            </a:r>
            <a:endParaRPr lang="en-US"/>
          </a:p>
        </p:txBody>
      </p:sp>
      <p:sp>
        <p:nvSpPr>
          <p:cNvPr id="5" name="Titel 4"/>
          <p:cNvSpPr>
            <a:spLocks noGrp="1"/>
          </p:cNvSpPr>
          <p:nvPr>
            <p:ph type="title"/>
          </p:nvPr>
        </p:nvSpPr>
        <p:spPr/>
        <p:txBody>
          <a:bodyPr>
            <a:noAutofit/>
          </a:bodyPr>
          <a:lstStyle/>
          <a:p>
            <a:r>
              <a:rPr lang="en-US" altLang="en-US" sz="3200" b="1" dirty="0">
                <a:solidFill>
                  <a:srgbClr val="000000"/>
                </a:solidFill>
                <a:latin typeface="Roboto"/>
                <a:cs typeface="Roboto"/>
              </a:rPr>
              <a:t>Mongolia: Asset Declaration System</a:t>
            </a:r>
            <a:endParaRPr lang="de-DE" sz="3200" b="1" dirty="0">
              <a:solidFill>
                <a:srgbClr val="000000"/>
              </a:solidFill>
              <a:latin typeface="Roboto"/>
              <a:cs typeface="Roboto"/>
            </a:endParaRPr>
          </a:p>
        </p:txBody>
      </p:sp>
      <p:grpSp>
        <p:nvGrpSpPr>
          <p:cNvPr id="10" name="Gruppierung 9"/>
          <p:cNvGrpSpPr/>
          <p:nvPr/>
        </p:nvGrpSpPr>
        <p:grpSpPr>
          <a:xfrm>
            <a:off x="3088537" y="1219200"/>
            <a:ext cx="3444343" cy="3383212"/>
            <a:chOff x="3088537" y="1219200"/>
            <a:chExt cx="3444343" cy="3383212"/>
          </a:xfrm>
        </p:grpSpPr>
        <p:grpSp>
          <p:nvGrpSpPr>
            <p:cNvPr id="26"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29"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016210"/>
            </a:xfrm>
            <a:prstGeom prst="rect">
              <a:avLst/>
            </a:prstGeom>
            <a:noFill/>
          </p:spPr>
          <p:txBody>
            <a:bodyPr wrap="square" rtlCol="0">
              <a:spAutoFit/>
            </a:bodyPr>
            <a:lstStyle/>
            <a:p>
              <a:pPr marL="171450" indent="-171450">
                <a:spcBef>
                  <a:spcPts val="600"/>
                </a:spcBef>
                <a:buFont typeface="Arial"/>
                <a:buChar char="•"/>
              </a:pPr>
              <a:r>
                <a:rPr lang="en-US" altLang="ko-KR" sz="900" dirty="0">
                  <a:solidFill>
                    <a:srgbClr val="000000"/>
                  </a:solidFill>
                  <a:latin typeface="Roboto"/>
                  <a:cs typeface="Roboto"/>
                </a:rPr>
                <a:t>No criminal penalties for false statements on forms and vague criminal code vague on illicit enrichment;</a:t>
              </a:r>
            </a:p>
            <a:p>
              <a:pPr marL="171450" indent="-171450">
                <a:spcBef>
                  <a:spcPts val="600"/>
                </a:spcBef>
                <a:buFont typeface="Arial"/>
                <a:buChar char="•"/>
              </a:pPr>
              <a:r>
                <a:rPr lang="en-US" altLang="ko-KR" sz="900" dirty="0">
                  <a:solidFill>
                    <a:srgbClr val="000000"/>
                  </a:solidFill>
                  <a:latin typeface="Roboto"/>
                  <a:cs typeface="Roboto"/>
                </a:rPr>
                <a:t>System focuses on establishing a baseline of all income and assets of staff, i.e. transparency, rather than law enforcement which can be seen critical in view of weak media;</a:t>
              </a:r>
            </a:p>
            <a:p>
              <a:pPr marL="171450" indent="-171450">
                <a:spcBef>
                  <a:spcPts val="600"/>
                </a:spcBef>
                <a:buFont typeface="Arial"/>
                <a:buChar char="•"/>
              </a:pPr>
              <a:r>
                <a:rPr lang="en-US" altLang="ko-KR" sz="900" dirty="0">
                  <a:solidFill>
                    <a:srgbClr val="000000"/>
                  </a:solidFill>
                  <a:latin typeface="Roboto"/>
                  <a:cs typeface="Roboto"/>
                </a:rPr>
                <a:t>Resource constraints for verifications and reliance on 120 line agencies to receive declarations in a decentralized way (Barnes 2013b: 153ff.).</a:t>
              </a:r>
            </a:p>
          </p:txBody>
        </p:sp>
        <p:sp>
          <p:nvSpPr>
            <p:cNvPr id="28"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grpSp>
        <p:nvGrpSpPr>
          <p:cNvPr id="20" name="Gruppierung 19"/>
          <p:cNvGrpSpPr/>
          <p:nvPr/>
        </p:nvGrpSpPr>
        <p:grpSpPr>
          <a:xfrm>
            <a:off x="1210871" y="1221010"/>
            <a:ext cx="3440766" cy="3381422"/>
            <a:chOff x="1210871" y="1221010"/>
            <a:chExt cx="3440766" cy="3381422"/>
          </a:xfrm>
        </p:grpSpPr>
        <p:grpSp>
          <p:nvGrpSpPr>
            <p:cNvPr id="22"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24"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 name="TextBox 2118">
              <a:extLst>
                <a:ext uri="{FF2B5EF4-FFF2-40B4-BE49-F238E27FC236}">
                  <a16:creationId xmlns:a16="http://schemas.microsoft.com/office/drawing/2014/main" id="{0A17CE83-88CA-4D9D-9DB3-8A26BFE43F42}"/>
                </a:ext>
              </a:extLst>
            </p:cNvPr>
            <p:cNvSpPr txBox="1"/>
            <p:nvPr/>
          </p:nvSpPr>
          <p:spPr>
            <a:xfrm>
              <a:off x="2772711" y="1278070"/>
              <a:ext cx="1511332" cy="253916"/>
            </a:xfrm>
            <a:prstGeom prst="rect">
              <a:avLst/>
            </a:prstGeom>
            <a:noFill/>
          </p:spPr>
          <p:txBody>
            <a:bodyPr wrap="square" rtlCol="0">
              <a:spAutoFit/>
            </a:bodyPr>
            <a:lstStyle/>
            <a:p>
              <a:pPr marL="171450" indent="-171450">
                <a:buFont typeface="Arial" panose="020B0604020202020204" pitchFamily="34" charset="0"/>
                <a:buChar char="•"/>
                <a:defRPr/>
              </a:pPr>
              <a:endParaRPr lang="de-DE" altLang="de-DE" sz="1050">
                <a:latin typeface="Roboto"/>
                <a:cs typeface="Roboto"/>
              </a:endParaRPr>
            </a:p>
          </p:txBody>
        </p:sp>
      </p:grpSp>
      <p:grpSp>
        <p:nvGrpSpPr>
          <p:cNvPr id="14" name="Gruppierung 13"/>
          <p:cNvGrpSpPr/>
          <p:nvPr/>
        </p:nvGrpSpPr>
        <p:grpSpPr>
          <a:xfrm>
            <a:off x="304800" y="1221010"/>
            <a:ext cx="2469168" cy="3381422"/>
            <a:chOff x="304800" y="1221010"/>
            <a:chExt cx="2469168" cy="3381422"/>
          </a:xfrm>
        </p:grpSpPr>
        <p:grpSp>
          <p:nvGrpSpPr>
            <p:cNvPr id="15"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18"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17" name="TextBox 2115">
              <a:extLst>
                <a:ext uri="{FF2B5EF4-FFF2-40B4-BE49-F238E27FC236}">
                  <a16:creationId xmlns:a16="http://schemas.microsoft.com/office/drawing/2014/main" id="{98AFD85A-1886-4BE8-A7DC-7EDE02A900E4}"/>
                </a:ext>
              </a:extLst>
            </p:cNvPr>
            <p:cNvSpPr txBox="1"/>
            <p:nvPr/>
          </p:nvSpPr>
          <p:spPr>
            <a:xfrm>
              <a:off x="386079" y="1278074"/>
              <a:ext cx="1940561" cy="246221"/>
            </a:xfrm>
            <a:prstGeom prst="rect">
              <a:avLst/>
            </a:prstGeom>
            <a:noFill/>
          </p:spPr>
          <p:txBody>
            <a:bodyPr wrap="square" rtlCol="0">
              <a:spAutoFit/>
            </a:bodyPr>
            <a:lstStyle/>
            <a:p>
              <a:pPr marL="171450" indent="-171450">
                <a:buFont typeface="Arial"/>
                <a:buChar char="•"/>
              </a:pPr>
              <a:endParaRPr lang="en-US" altLang="ko-KR" sz="1000">
                <a:solidFill>
                  <a:srgbClr val="000000"/>
                </a:solidFill>
                <a:latin typeface="Roboto"/>
                <a:cs typeface="Roboto"/>
              </a:endParaRPr>
            </a:p>
          </p:txBody>
        </p:sp>
      </p:grpSp>
      <p:sp>
        <p:nvSpPr>
          <p:cNvPr id="31" name="TextBox 2115">
            <a:extLst>
              <a:ext uri="{FF2B5EF4-FFF2-40B4-BE49-F238E27FC236}">
                <a16:creationId xmlns:a16="http://schemas.microsoft.com/office/drawing/2014/main" id="{98AFD85A-1886-4BE8-A7DC-7EDE02A900E4}"/>
              </a:ext>
            </a:extLst>
          </p:cNvPr>
          <p:cNvSpPr txBox="1"/>
          <p:nvPr/>
        </p:nvSpPr>
        <p:spPr>
          <a:xfrm>
            <a:off x="386079" y="1278074"/>
            <a:ext cx="1940561" cy="3785652"/>
          </a:xfrm>
          <a:prstGeom prst="rect">
            <a:avLst/>
          </a:prstGeom>
          <a:noFill/>
        </p:spPr>
        <p:txBody>
          <a:bodyPr wrap="square" rtlCol="0">
            <a:spAutoFit/>
          </a:bodyPr>
          <a:lstStyle/>
          <a:p>
            <a:pPr marL="171450" indent="-171450">
              <a:spcBef>
                <a:spcPts val="600"/>
              </a:spcBef>
              <a:buFont typeface="Arial"/>
              <a:buChar char="•"/>
              <a:defRPr/>
            </a:pPr>
            <a:r>
              <a:rPr lang="en-US" altLang="en-US" sz="1000">
                <a:solidFill>
                  <a:srgbClr val="000000"/>
                </a:solidFill>
                <a:latin typeface="Roboto"/>
                <a:cs typeface="Roboto"/>
              </a:rPr>
              <a:t>The Anti-Corruption Law of 2006 created the system and Independent Agency against Corruption (IAAC) is responsible for its management (staff of nine).</a:t>
            </a:r>
          </a:p>
          <a:p>
            <a:pPr marL="171450" indent="-171450">
              <a:spcBef>
                <a:spcPts val="600"/>
              </a:spcBef>
              <a:buFont typeface="Arial"/>
              <a:buChar char="•"/>
              <a:defRPr/>
            </a:pPr>
            <a:r>
              <a:rPr lang="en-US" altLang="en-US" sz="1000">
                <a:solidFill>
                  <a:srgbClr val="000000"/>
                </a:solidFill>
                <a:latin typeface="Roboto"/>
                <a:cs typeface="Roboto"/>
              </a:rPr>
              <a:t>Decentralized submission system with centralized monitoring;</a:t>
            </a:r>
          </a:p>
          <a:p>
            <a:pPr marL="171450" indent="-171450">
              <a:spcBef>
                <a:spcPts val="600"/>
              </a:spcBef>
              <a:buFont typeface="Arial"/>
              <a:buChar char="•"/>
              <a:defRPr/>
            </a:pPr>
            <a:r>
              <a:rPr lang="en-US" altLang="en-US" sz="1000">
                <a:solidFill>
                  <a:srgbClr val="000000"/>
                </a:solidFill>
                <a:latin typeface="Roboto"/>
                <a:cs typeface="Roboto"/>
              </a:rPr>
              <a:t>Verification procedures and trained staff who investigate;</a:t>
            </a:r>
          </a:p>
          <a:p>
            <a:pPr marL="171450" indent="-171450">
              <a:spcBef>
                <a:spcPts val="600"/>
              </a:spcBef>
              <a:buFont typeface="Arial"/>
              <a:buChar char="•"/>
              <a:defRPr/>
            </a:pPr>
            <a:r>
              <a:rPr lang="en-US" altLang="en-US" sz="1000">
                <a:solidFill>
                  <a:srgbClr val="000000"/>
                </a:solidFill>
                <a:latin typeface="Roboto"/>
                <a:cs typeface="Roboto"/>
              </a:rPr>
              <a:t>Enforcement of sanctions of administrative nature;</a:t>
            </a:r>
          </a:p>
          <a:p>
            <a:pPr marL="171450" indent="-171450">
              <a:spcBef>
                <a:spcPts val="600"/>
              </a:spcBef>
              <a:buFont typeface="Arial"/>
              <a:buChar char="•"/>
              <a:defRPr/>
            </a:pPr>
            <a:r>
              <a:rPr lang="en-US" altLang="en-US" sz="1000">
                <a:solidFill>
                  <a:srgbClr val="000000"/>
                </a:solidFill>
                <a:latin typeface="Roboto"/>
                <a:cs typeface="Roboto"/>
              </a:rPr>
              <a:t>Public access to modified income and asset declarations enabling public to do limited lifestyle checks.</a:t>
            </a:r>
          </a:p>
          <a:p>
            <a:pPr>
              <a:spcBef>
                <a:spcPts val="600"/>
              </a:spcBef>
              <a:defRPr/>
            </a:pPr>
            <a:endParaRPr lang="en-US" altLang="en-US" sz="1000">
              <a:solidFill>
                <a:srgbClr val="000000"/>
              </a:solidFill>
              <a:latin typeface="Roboto"/>
              <a:cs typeface="Roboto"/>
            </a:endParaRPr>
          </a:p>
          <a:p>
            <a:pPr marL="171450" indent="-171450">
              <a:buFont typeface="Arial"/>
              <a:buChar char="•"/>
            </a:pPr>
            <a:endParaRPr lang="en-US" altLang="ko-KR" sz="1000">
              <a:solidFill>
                <a:srgbClr val="000000"/>
              </a:solidFill>
              <a:latin typeface="Roboto"/>
              <a:cs typeface="Roboto"/>
            </a:endParaRPr>
          </a:p>
        </p:txBody>
      </p:sp>
      <p:sp>
        <p:nvSpPr>
          <p:cNvPr id="32" name="TextBox 2118">
            <a:extLst>
              <a:ext uri="{FF2B5EF4-FFF2-40B4-BE49-F238E27FC236}">
                <a16:creationId xmlns:a16="http://schemas.microsoft.com/office/drawing/2014/main" id="{0A17CE83-88CA-4D9D-9DB3-8A26BFE43F42}"/>
              </a:ext>
            </a:extLst>
          </p:cNvPr>
          <p:cNvSpPr txBox="1"/>
          <p:nvPr/>
        </p:nvSpPr>
        <p:spPr>
          <a:xfrm>
            <a:off x="2772711" y="1278070"/>
            <a:ext cx="1511332" cy="3272691"/>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err="1">
                <a:latin typeface="Roboto"/>
                <a:cs typeface="Roboto"/>
              </a:rPr>
              <a:t>Enforcement</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admin</a:t>
            </a:r>
            <a:r>
              <a:rPr lang="de-DE" altLang="de-DE" sz="1000">
                <a:latin typeface="Roboto"/>
                <a:cs typeface="Roboto"/>
              </a:rPr>
              <a:t>. </a:t>
            </a:r>
            <a:r>
              <a:rPr lang="de-DE" altLang="de-DE" sz="1000" err="1">
                <a:latin typeface="Roboto"/>
                <a:cs typeface="Roboto"/>
              </a:rPr>
              <a:t>sanctions</a:t>
            </a:r>
            <a:r>
              <a:rPr lang="de-DE" altLang="de-DE" sz="1000">
                <a:latin typeface="Roboto"/>
                <a:cs typeface="Roboto"/>
              </a:rPr>
              <a:t> on 50 </a:t>
            </a:r>
            <a:r>
              <a:rPr lang="de-DE" altLang="de-DE" sz="1000" err="1">
                <a:latin typeface="Roboto"/>
                <a:cs typeface="Roboto"/>
              </a:rPr>
              <a:t>public</a:t>
            </a:r>
            <a:r>
              <a:rPr lang="de-DE" altLang="de-DE" sz="1000">
                <a:latin typeface="Roboto"/>
                <a:cs typeface="Roboto"/>
              </a:rPr>
              <a:t> </a:t>
            </a:r>
            <a:r>
              <a:rPr lang="de-DE" altLang="de-DE" sz="1000" err="1">
                <a:latin typeface="Roboto"/>
                <a:cs typeface="Roboto"/>
              </a:rPr>
              <a:t>servants</a:t>
            </a:r>
            <a:r>
              <a:rPr lang="de-DE" altLang="de-DE" sz="1000">
                <a:latin typeface="Roboto"/>
                <a:cs typeface="Roboto"/>
              </a:rPr>
              <a:t> </a:t>
            </a:r>
            <a:r>
              <a:rPr lang="de-DE" altLang="de-DE" sz="1000" err="1">
                <a:latin typeface="Roboto"/>
                <a:cs typeface="Roboto"/>
              </a:rPr>
              <a:t>failing</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submit</a:t>
            </a:r>
            <a:r>
              <a:rPr lang="de-DE" altLang="de-DE" sz="1000">
                <a:latin typeface="Roboto"/>
                <a:cs typeface="Roboto"/>
              </a:rPr>
              <a:t> </a:t>
            </a:r>
            <a:r>
              <a:rPr lang="de-DE" altLang="de-DE" sz="1000" err="1">
                <a:latin typeface="Roboto"/>
                <a:cs typeface="Roboto"/>
              </a:rPr>
              <a:t>asset</a:t>
            </a:r>
            <a:r>
              <a:rPr lang="de-DE" altLang="de-DE" sz="1000">
                <a:latin typeface="Roboto"/>
                <a:cs typeface="Roboto"/>
              </a:rPr>
              <a:t> </a:t>
            </a:r>
            <a:r>
              <a:rPr lang="de-DE" altLang="de-DE" sz="1000" err="1">
                <a:latin typeface="Roboto"/>
                <a:cs typeface="Roboto"/>
              </a:rPr>
              <a:t>declarations</a:t>
            </a:r>
            <a:r>
              <a:rPr lang="de-DE" altLang="de-DE" sz="1000">
                <a:latin typeface="Roboto"/>
                <a:cs typeface="Roboto"/>
              </a:rPr>
              <a:t> in 2008;</a:t>
            </a:r>
          </a:p>
          <a:p>
            <a:pPr marL="171450" indent="-171450">
              <a:spcBef>
                <a:spcPts val="400"/>
              </a:spcBef>
              <a:buFont typeface="Arial" panose="020B0604020202020204" pitchFamily="34" charset="0"/>
              <a:buChar char="•"/>
              <a:defRPr/>
            </a:pPr>
            <a:r>
              <a:rPr lang="de-DE" altLang="de-DE" sz="1000">
                <a:latin typeface="Roboto"/>
                <a:cs typeface="Roboto"/>
              </a:rPr>
              <a:t>High </a:t>
            </a:r>
            <a:r>
              <a:rPr lang="de-DE" altLang="de-DE" sz="1000" err="1">
                <a:latin typeface="Roboto"/>
                <a:cs typeface="Roboto"/>
              </a:rPr>
              <a:t>submission</a:t>
            </a:r>
            <a:r>
              <a:rPr lang="de-DE" altLang="de-DE" sz="1000">
                <a:latin typeface="Roboto"/>
                <a:cs typeface="Roboto"/>
              </a:rPr>
              <a:t> </a:t>
            </a:r>
            <a:r>
              <a:rPr lang="de-DE" altLang="de-DE" sz="1000" err="1">
                <a:latin typeface="Roboto"/>
                <a:cs typeface="Roboto"/>
              </a:rPr>
              <a:t>compliance</a:t>
            </a:r>
            <a:r>
              <a:rPr lang="de-DE" altLang="de-DE" sz="1000">
                <a:latin typeface="Roboto"/>
                <a:cs typeface="Roboto"/>
              </a:rPr>
              <a:t> rate </a:t>
            </a:r>
            <a:r>
              <a:rPr lang="de-DE" altLang="de-DE" sz="1000" err="1">
                <a:latin typeface="Roboto"/>
                <a:cs typeface="Roboto"/>
              </a:rPr>
              <a:t>for</a:t>
            </a:r>
            <a:r>
              <a:rPr lang="de-DE" altLang="de-DE" sz="1000">
                <a:latin typeface="Roboto"/>
                <a:cs typeface="Roboto"/>
              </a:rPr>
              <a:t> </a:t>
            </a:r>
            <a:r>
              <a:rPr lang="de-DE" altLang="de-DE" sz="1000" err="1">
                <a:latin typeface="Roboto"/>
                <a:cs typeface="Roboto"/>
              </a:rPr>
              <a:t>some</a:t>
            </a:r>
            <a:r>
              <a:rPr lang="de-DE" altLang="de-DE" sz="1000">
                <a:latin typeface="Roboto"/>
                <a:cs typeface="Roboto"/>
              </a:rPr>
              <a:t> 250 top </a:t>
            </a:r>
            <a:r>
              <a:rPr lang="de-DE" altLang="de-DE" sz="1000" err="1">
                <a:latin typeface="Roboto"/>
                <a:cs typeface="Roboto"/>
              </a:rPr>
              <a:t>government</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 </a:t>
            </a:r>
            <a:r>
              <a:rPr lang="de-DE" altLang="de-DE" sz="1000" err="1">
                <a:latin typeface="Roboto"/>
                <a:cs typeface="Roboto"/>
              </a:rPr>
              <a:t>declaring</a:t>
            </a:r>
            <a:r>
              <a:rPr lang="de-DE" altLang="de-DE" sz="1000">
                <a:latin typeface="Roboto"/>
                <a:cs typeface="Roboto"/>
              </a:rPr>
              <a:t> </a:t>
            </a:r>
            <a:r>
              <a:rPr lang="de-DE" altLang="de-DE" sz="1000" err="1">
                <a:latin typeface="Roboto"/>
                <a:cs typeface="Roboto"/>
              </a:rPr>
              <a:t>to</a:t>
            </a:r>
            <a:r>
              <a:rPr lang="de-DE" altLang="de-DE" sz="1000">
                <a:latin typeface="Roboto"/>
                <a:cs typeface="Roboto"/>
              </a:rPr>
              <a:t> IACC </a:t>
            </a:r>
            <a:r>
              <a:rPr lang="de-DE" altLang="de-DE" sz="1000" err="1">
                <a:latin typeface="Roboto"/>
                <a:cs typeface="Roboto"/>
              </a:rPr>
              <a:t>and</a:t>
            </a:r>
            <a:r>
              <a:rPr lang="de-DE" altLang="de-DE" sz="1000">
                <a:latin typeface="Roboto"/>
                <a:cs typeface="Roboto"/>
              </a:rPr>
              <a:t> 50,000 </a:t>
            </a:r>
            <a:r>
              <a:rPr lang="de-DE" altLang="de-DE" sz="1000" err="1">
                <a:latin typeface="Roboto"/>
                <a:cs typeface="Roboto"/>
              </a:rPr>
              <a:t>public</a:t>
            </a:r>
            <a:r>
              <a:rPr lang="de-DE" altLang="de-DE" sz="1000">
                <a:latin typeface="Roboto"/>
                <a:cs typeface="Roboto"/>
              </a:rPr>
              <a:t> </a:t>
            </a:r>
            <a:r>
              <a:rPr lang="de-DE" altLang="de-DE" sz="1000" err="1">
                <a:latin typeface="Roboto"/>
                <a:cs typeface="Roboto"/>
              </a:rPr>
              <a:t>servants</a:t>
            </a:r>
            <a:r>
              <a:rPr lang="de-DE" altLang="de-DE" sz="1000">
                <a:latin typeface="Roboto"/>
                <a:cs typeface="Roboto"/>
              </a:rPr>
              <a:t> </a:t>
            </a:r>
            <a:r>
              <a:rPr lang="de-DE" altLang="de-DE" sz="1000" err="1">
                <a:latin typeface="Roboto"/>
                <a:cs typeface="Roboto"/>
              </a:rPr>
              <a:t>declaring</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designated</a:t>
            </a:r>
            <a:r>
              <a:rPr lang="de-DE" altLang="de-DE" sz="1000">
                <a:latin typeface="Roboto"/>
                <a:cs typeface="Roboto"/>
              </a:rPr>
              <a:t> </a:t>
            </a:r>
            <a:r>
              <a:rPr lang="de-DE" altLang="de-DE" sz="1000" err="1">
                <a:latin typeface="Roboto"/>
                <a:cs typeface="Roboto"/>
              </a:rPr>
              <a:t>ethics</a:t>
            </a:r>
            <a:r>
              <a:rPr lang="de-DE" altLang="de-DE" sz="1000">
                <a:latin typeface="Roboto"/>
                <a:cs typeface="Roboto"/>
              </a:rPr>
              <a:t> </a:t>
            </a:r>
            <a:r>
              <a:rPr lang="de-DE" altLang="de-DE" sz="1000" err="1">
                <a:latin typeface="Roboto"/>
                <a:cs typeface="Roboto"/>
              </a:rPr>
              <a:t>officers</a:t>
            </a:r>
            <a:r>
              <a:rPr lang="de-DE" altLang="de-DE" sz="1000">
                <a:latin typeface="Roboto"/>
                <a:cs typeface="Roboto"/>
              </a:rPr>
              <a:t> in </a:t>
            </a:r>
            <a:r>
              <a:rPr lang="de-DE" altLang="de-DE" sz="1000" err="1">
                <a:latin typeface="Roboto"/>
                <a:cs typeface="Roboto"/>
              </a:rPr>
              <a:t>agencies</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Demonstration </a:t>
            </a:r>
            <a:r>
              <a:rPr lang="de-DE" altLang="de-DE" sz="1000" err="1">
                <a:latin typeface="Roboto"/>
                <a:cs typeface="Roboto"/>
              </a:rPr>
              <a:t>that</a:t>
            </a:r>
            <a:r>
              <a:rPr lang="de-DE" altLang="de-DE" sz="1000">
                <a:latin typeface="Roboto"/>
                <a:cs typeface="Roboto"/>
              </a:rPr>
              <a:t> a </a:t>
            </a:r>
            <a:r>
              <a:rPr lang="de-DE" altLang="de-DE" sz="1000" err="1">
                <a:latin typeface="Roboto"/>
                <a:cs typeface="Roboto"/>
              </a:rPr>
              <a:t>decentralized</a:t>
            </a:r>
            <a:r>
              <a:rPr lang="de-DE" altLang="de-DE" sz="1000">
                <a:latin typeface="Roboto"/>
                <a:cs typeface="Roboto"/>
              </a:rPr>
              <a:t> </a:t>
            </a:r>
            <a:r>
              <a:rPr lang="de-DE" altLang="de-DE" sz="1000" err="1">
                <a:latin typeface="Roboto"/>
                <a:cs typeface="Roboto"/>
              </a:rPr>
              <a:t>system</a:t>
            </a:r>
            <a:r>
              <a:rPr lang="de-DE" altLang="de-DE" sz="1000">
                <a:latin typeface="Roboto"/>
                <a:cs typeface="Roboto"/>
              </a:rPr>
              <a:t> </a:t>
            </a:r>
            <a:r>
              <a:rPr lang="de-DE" altLang="de-DE" sz="1000" err="1">
                <a:latin typeface="Roboto"/>
                <a:cs typeface="Roboto"/>
              </a:rPr>
              <a:t>can</a:t>
            </a:r>
            <a:r>
              <a:rPr lang="de-DE" altLang="de-DE" sz="1000">
                <a:latin typeface="Roboto"/>
                <a:cs typeface="Roboto"/>
              </a:rPr>
              <a:t> </a:t>
            </a:r>
            <a:r>
              <a:rPr lang="de-DE" altLang="de-DE" sz="1000" err="1">
                <a:latin typeface="Roboto"/>
                <a:cs typeface="Roboto"/>
              </a:rPr>
              <a:t>work</a:t>
            </a:r>
            <a:r>
              <a:rPr lang="de-DE" altLang="de-DE" sz="1000">
                <a:latin typeface="Roboto"/>
                <a:cs typeface="Roboto"/>
              </a:rPr>
              <a:t> </a:t>
            </a:r>
            <a:r>
              <a:rPr lang="de-DE" altLang="de-DE" sz="1000" err="1">
                <a:latin typeface="Roboto"/>
                <a:cs typeface="Roboto"/>
              </a:rPr>
              <a:t>with</a:t>
            </a:r>
            <a:r>
              <a:rPr lang="de-DE" altLang="de-DE" sz="1000">
                <a:latin typeface="Roboto"/>
                <a:cs typeface="Roboto"/>
              </a:rPr>
              <a:t> </a:t>
            </a:r>
            <a:r>
              <a:rPr lang="de-DE" altLang="de-DE" sz="1000" err="1">
                <a:latin typeface="Roboto"/>
                <a:cs typeface="Roboto"/>
              </a:rPr>
              <a:t>centralized</a:t>
            </a:r>
            <a:r>
              <a:rPr lang="de-DE" altLang="de-DE" sz="1000">
                <a:latin typeface="Roboto"/>
                <a:cs typeface="Roboto"/>
              </a:rPr>
              <a:t> </a:t>
            </a:r>
            <a:r>
              <a:rPr lang="de-DE" altLang="de-DE" sz="1000" err="1">
                <a:latin typeface="Roboto"/>
                <a:cs typeface="Roboto"/>
              </a:rPr>
              <a:t>monitoring</a:t>
            </a:r>
            <a:r>
              <a:rPr lang="de-DE" altLang="de-DE" sz="1000">
                <a:latin typeface="Roboto"/>
                <a:cs typeface="Roboto"/>
              </a:rPr>
              <a:t>.</a:t>
            </a:r>
          </a:p>
        </p:txBody>
      </p:sp>
      <p:sp>
        <p:nvSpPr>
          <p:cNvPr id="33"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pic>
        <p:nvPicPr>
          <p:cNvPr id="7" name="Bild 6" descr="skd181979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228" y="1498468"/>
            <a:ext cx="2641669" cy="5307708"/>
          </a:xfrm>
          <a:prstGeom prst="rect">
            <a:avLst/>
          </a:prstGeom>
          <a:ln>
            <a:noFill/>
          </a:ln>
          <a:effectLst>
            <a:outerShdw blurRad="292100" dist="139700" dir="2700000" algn="tl" rotWithShape="0">
              <a:srgbClr val="333333">
                <a:alpha val="65000"/>
              </a:srgbClr>
            </a:outerShdw>
          </a:effectLst>
        </p:spPr>
      </p:pic>
      <p:sp>
        <p:nvSpPr>
          <p:cNvPr id="34" name="Textfeld 33"/>
          <p:cNvSpPr txBox="1"/>
          <p:nvPr/>
        </p:nvSpPr>
        <p:spPr>
          <a:xfrm rot="21320246">
            <a:off x="6454973" y="2539300"/>
            <a:ext cx="2474625" cy="1277273"/>
          </a:xfrm>
          <a:prstGeom prst="rect">
            <a:avLst/>
          </a:prstGeom>
          <a:noFill/>
        </p:spPr>
        <p:txBody>
          <a:bodyPr wrap="square" rtlCol="0">
            <a:spAutoFit/>
          </a:bodyPr>
          <a:lstStyle/>
          <a:p>
            <a:pPr algn="ctr"/>
            <a:r>
              <a:rPr lang="de-DE" sz="1100">
                <a:solidFill>
                  <a:srgbClr val="000000"/>
                </a:solidFill>
                <a:latin typeface="Arial Black"/>
                <a:cs typeface="Arial Black"/>
              </a:rPr>
              <a:t>‘</a:t>
            </a:r>
            <a:r>
              <a:rPr lang="de-DE" sz="1100" err="1">
                <a:solidFill>
                  <a:srgbClr val="000000"/>
                </a:solidFill>
                <a:latin typeface="Arial Black"/>
                <a:cs typeface="Arial Black"/>
              </a:rPr>
              <a:t>Given</a:t>
            </a:r>
            <a:r>
              <a:rPr lang="de-DE" sz="1100">
                <a:solidFill>
                  <a:srgbClr val="000000"/>
                </a:solidFill>
                <a:latin typeface="Arial Black"/>
                <a:cs typeface="Arial Black"/>
              </a:rPr>
              <a:t> </a:t>
            </a:r>
            <a:r>
              <a:rPr lang="de-DE" sz="1100" err="1">
                <a:solidFill>
                  <a:srgbClr val="000000"/>
                </a:solidFill>
                <a:latin typeface="Arial Black"/>
                <a:cs typeface="Arial Black"/>
              </a:rPr>
              <a:t>resource</a:t>
            </a:r>
            <a:r>
              <a:rPr lang="de-DE" sz="1100">
                <a:solidFill>
                  <a:srgbClr val="000000"/>
                </a:solidFill>
                <a:latin typeface="Arial Black"/>
                <a:cs typeface="Arial Black"/>
              </a:rPr>
              <a:t> </a:t>
            </a:r>
            <a:r>
              <a:rPr lang="de-DE" sz="1100" err="1">
                <a:solidFill>
                  <a:srgbClr val="000000"/>
                </a:solidFill>
                <a:latin typeface="Arial Black"/>
                <a:cs typeface="Arial Black"/>
              </a:rPr>
              <a:t>constraints</a:t>
            </a:r>
            <a:r>
              <a:rPr lang="de-DE" sz="1100">
                <a:solidFill>
                  <a:srgbClr val="000000"/>
                </a:solidFill>
                <a:latin typeface="Arial Black"/>
                <a:cs typeface="Arial Black"/>
              </a:rPr>
              <a:t>, </a:t>
            </a:r>
            <a:r>
              <a:rPr lang="de-DE" sz="1100" err="1">
                <a:solidFill>
                  <a:srgbClr val="000000"/>
                </a:solidFill>
                <a:latin typeface="Arial Black"/>
                <a:cs typeface="Arial Black"/>
              </a:rPr>
              <a:t>our</a:t>
            </a:r>
            <a:r>
              <a:rPr lang="de-DE" sz="1100">
                <a:solidFill>
                  <a:srgbClr val="000000"/>
                </a:solidFill>
                <a:latin typeface="Arial Black"/>
                <a:cs typeface="Arial Black"/>
              </a:rPr>
              <a:t> </a:t>
            </a:r>
            <a:r>
              <a:rPr lang="de-DE" sz="1100" err="1">
                <a:solidFill>
                  <a:srgbClr val="000000"/>
                </a:solidFill>
                <a:latin typeface="Arial Black"/>
                <a:cs typeface="Arial Black"/>
              </a:rPr>
              <a:t>dedicated</a:t>
            </a:r>
            <a:r>
              <a:rPr lang="de-DE" sz="1100">
                <a:solidFill>
                  <a:srgbClr val="000000"/>
                </a:solidFill>
                <a:latin typeface="Arial Black"/>
                <a:cs typeface="Arial Black"/>
              </a:rPr>
              <a:t> IAAC </a:t>
            </a:r>
            <a:r>
              <a:rPr lang="de-DE" sz="1100" err="1">
                <a:solidFill>
                  <a:srgbClr val="000000"/>
                </a:solidFill>
                <a:latin typeface="Arial Black"/>
                <a:cs typeface="Arial Black"/>
              </a:rPr>
              <a:t>focuses</a:t>
            </a:r>
            <a:r>
              <a:rPr lang="de-DE" sz="1100">
                <a:solidFill>
                  <a:srgbClr val="000000"/>
                </a:solidFill>
                <a:latin typeface="Arial Black"/>
                <a:cs typeface="Arial Black"/>
              </a:rPr>
              <a:t> on </a:t>
            </a:r>
            <a:r>
              <a:rPr lang="de-DE" sz="1100" err="1">
                <a:solidFill>
                  <a:srgbClr val="000000"/>
                </a:solidFill>
                <a:latin typeface="Arial Black"/>
                <a:cs typeface="Arial Black"/>
              </a:rPr>
              <a:t>following</a:t>
            </a:r>
            <a:r>
              <a:rPr lang="de-DE" sz="1100">
                <a:solidFill>
                  <a:srgbClr val="000000"/>
                </a:solidFill>
                <a:latin typeface="Arial Black"/>
                <a:cs typeface="Arial Black"/>
              </a:rPr>
              <a:t> </a:t>
            </a:r>
            <a:r>
              <a:rPr lang="de-DE" sz="1100" err="1">
                <a:solidFill>
                  <a:srgbClr val="000000"/>
                </a:solidFill>
                <a:latin typeface="Arial Black"/>
                <a:cs typeface="Arial Black"/>
              </a:rPr>
              <a:t>up</a:t>
            </a:r>
            <a:r>
              <a:rPr lang="de-DE" sz="1100">
                <a:solidFill>
                  <a:srgbClr val="000000"/>
                </a:solidFill>
                <a:latin typeface="Arial Black"/>
                <a:cs typeface="Arial Black"/>
              </a:rPr>
              <a:t> on </a:t>
            </a:r>
            <a:r>
              <a:rPr lang="de-DE" sz="1100" err="1">
                <a:solidFill>
                  <a:srgbClr val="000000"/>
                </a:solidFill>
                <a:latin typeface="Arial Black"/>
                <a:cs typeface="Arial Black"/>
              </a:rPr>
              <a:t>declarations</a:t>
            </a:r>
            <a:r>
              <a:rPr lang="de-DE" sz="1100">
                <a:solidFill>
                  <a:srgbClr val="000000"/>
                </a:solidFill>
                <a:latin typeface="Arial Black"/>
                <a:cs typeface="Arial Black"/>
              </a:rPr>
              <a:t> </a:t>
            </a:r>
            <a:r>
              <a:rPr lang="de-DE" sz="1100" err="1">
                <a:solidFill>
                  <a:srgbClr val="000000"/>
                </a:solidFill>
                <a:latin typeface="Arial Black"/>
                <a:cs typeface="Arial Black"/>
              </a:rPr>
              <a:t>of</a:t>
            </a:r>
            <a:r>
              <a:rPr lang="de-DE" sz="1100">
                <a:solidFill>
                  <a:srgbClr val="000000"/>
                </a:solidFill>
                <a:latin typeface="Arial Black"/>
                <a:cs typeface="Arial Black"/>
              </a:rPr>
              <a:t> top </a:t>
            </a:r>
            <a:r>
              <a:rPr lang="de-DE" sz="1100" err="1">
                <a:solidFill>
                  <a:srgbClr val="000000"/>
                </a:solidFill>
                <a:latin typeface="Arial Black"/>
                <a:cs typeface="Arial Black"/>
              </a:rPr>
              <a:t>government</a:t>
            </a:r>
            <a:r>
              <a:rPr lang="de-DE" sz="1100">
                <a:solidFill>
                  <a:srgbClr val="000000"/>
                </a:solidFill>
                <a:latin typeface="Arial Black"/>
                <a:cs typeface="Arial Black"/>
              </a:rPr>
              <a:t> </a:t>
            </a:r>
            <a:r>
              <a:rPr lang="de-DE" sz="1100" err="1">
                <a:solidFill>
                  <a:srgbClr val="000000"/>
                </a:solidFill>
                <a:latin typeface="Arial Black"/>
                <a:cs typeface="Arial Black"/>
              </a:rPr>
              <a:t>staff</a:t>
            </a:r>
            <a:r>
              <a:rPr lang="de-DE" sz="1100">
                <a:solidFill>
                  <a:srgbClr val="000000"/>
                </a:solidFill>
                <a:latin typeface="Arial Black"/>
                <a:cs typeface="Arial Black"/>
              </a:rPr>
              <a:t> </a:t>
            </a:r>
            <a:r>
              <a:rPr lang="de-DE" sz="1100" err="1">
                <a:solidFill>
                  <a:srgbClr val="000000"/>
                </a:solidFill>
                <a:latin typeface="Arial Black"/>
                <a:cs typeface="Arial Black"/>
              </a:rPr>
              <a:t>only</a:t>
            </a:r>
            <a:r>
              <a:rPr lang="de-DE" sz="1100">
                <a:solidFill>
                  <a:srgbClr val="000000"/>
                </a:solidFill>
                <a:latin typeface="Arial Black"/>
                <a:cs typeface="Arial Black"/>
              </a:rPr>
              <a:t>, </a:t>
            </a:r>
            <a:r>
              <a:rPr lang="de-DE" sz="1100" err="1">
                <a:solidFill>
                  <a:srgbClr val="000000"/>
                </a:solidFill>
                <a:latin typeface="Arial Black"/>
                <a:cs typeface="Arial Black"/>
              </a:rPr>
              <a:t>whilst</a:t>
            </a:r>
            <a:r>
              <a:rPr lang="de-DE" sz="1100">
                <a:solidFill>
                  <a:srgbClr val="000000"/>
                </a:solidFill>
                <a:latin typeface="Arial Black"/>
                <a:cs typeface="Arial Black"/>
              </a:rPr>
              <a:t> not </a:t>
            </a:r>
            <a:r>
              <a:rPr lang="de-DE" sz="1100" err="1">
                <a:solidFill>
                  <a:srgbClr val="000000"/>
                </a:solidFill>
                <a:latin typeface="Arial Black"/>
                <a:cs typeface="Arial Black"/>
              </a:rPr>
              <a:t>forgetting</a:t>
            </a:r>
            <a:r>
              <a:rPr lang="de-DE" sz="1100">
                <a:solidFill>
                  <a:srgbClr val="000000"/>
                </a:solidFill>
                <a:latin typeface="Arial Black"/>
                <a:cs typeface="Arial Black"/>
              </a:rPr>
              <a:t> </a:t>
            </a:r>
            <a:r>
              <a:rPr lang="de-DE" sz="1100" err="1">
                <a:solidFill>
                  <a:srgbClr val="000000"/>
                </a:solidFill>
                <a:latin typeface="Arial Black"/>
                <a:cs typeface="Arial Black"/>
              </a:rPr>
              <a:t>about</a:t>
            </a:r>
            <a:r>
              <a:rPr lang="de-DE" sz="1100">
                <a:solidFill>
                  <a:srgbClr val="000000"/>
                </a:solidFill>
                <a:latin typeface="Arial Black"/>
                <a:cs typeface="Arial Black"/>
              </a:rPr>
              <a:t> </a:t>
            </a:r>
            <a:r>
              <a:rPr lang="de-DE" sz="1100" err="1">
                <a:solidFill>
                  <a:srgbClr val="000000"/>
                </a:solidFill>
                <a:latin typeface="Arial Black"/>
                <a:cs typeface="Arial Black"/>
              </a:rPr>
              <a:t>the</a:t>
            </a:r>
            <a:r>
              <a:rPr lang="de-DE" sz="1100">
                <a:solidFill>
                  <a:srgbClr val="000000"/>
                </a:solidFill>
                <a:latin typeface="Arial Black"/>
                <a:cs typeface="Arial Black"/>
              </a:rPr>
              <a:t> </a:t>
            </a:r>
            <a:r>
              <a:rPr lang="de-DE" sz="1100" err="1">
                <a:solidFill>
                  <a:srgbClr val="000000"/>
                </a:solidFill>
                <a:latin typeface="Arial Black"/>
                <a:cs typeface="Arial Black"/>
              </a:rPr>
              <a:t>bigger</a:t>
            </a:r>
            <a:r>
              <a:rPr lang="de-DE" sz="1100">
                <a:solidFill>
                  <a:srgbClr val="000000"/>
                </a:solidFill>
                <a:latin typeface="Arial Black"/>
                <a:cs typeface="Arial Black"/>
              </a:rPr>
              <a:t> </a:t>
            </a:r>
            <a:r>
              <a:rPr lang="de-DE" sz="1100" err="1">
                <a:solidFill>
                  <a:srgbClr val="000000"/>
                </a:solidFill>
                <a:latin typeface="Arial Black"/>
                <a:cs typeface="Arial Black"/>
              </a:rPr>
              <a:t>picture</a:t>
            </a:r>
            <a:r>
              <a:rPr lang="de-DE" sz="1100">
                <a:solidFill>
                  <a:srgbClr val="000000"/>
                </a:solidFill>
                <a:latin typeface="Arial Black"/>
                <a:cs typeface="Arial Black"/>
              </a:rPr>
              <a:t>.'</a:t>
            </a:r>
          </a:p>
        </p:txBody>
      </p:sp>
    </p:spTree>
    <p:extLst>
      <p:ext uri="{BB962C8B-B14F-4D97-AF65-F5344CB8AC3E}">
        <p14:creationId xmlns:p14="http://schemas.microsoft.com/office/powerpoint/2010/main" val="30983221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BES_07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458" y="2396675"/>
            <a:ext cx="3447288" cy="2328672"/>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12"/>
          </p:nvPr>
        </p:nvSpPr>
        <p:spPr/>
        <p:txBody>
          <a:bodyPr/>
          <a:lstStyle/>
          <a:p>
            <a:fld id="{961E0DA8-AC27-403E-90E8-404BCA9BAC80}" type="slidenum">
              <a:rPr lang="en-US" smtClean="0"/>
              <a:pPr/>
              <a:t>31</a:t>
            </a:fld>
            <a:endParaRPr lang="en-US"/>
          </a:p>
        </p:txBody>
      </p:sp>
      <p:sp>
        <p:nvSpPr>
          <p:cNvPr id="3" name="Fußzeilenplatzhalter 2"/>
          <p:cNvSpPr>
            <a:spLocks noGrp="1"/>
          </p:cNvSpPr>
          <p:nvPr>
            <p:ph type="ftr" sz="quarter" idx="13"/>
          </p:nvPr>
        </p:nvSpPr>
        <p:spPr/>
        <p:txBody>
          <a:bodyPr/>
          <a:lstStyle/>
          <a:p>
            <a:r>
              <a:rPr lang="en-US" b="1"/>
              <a:t>Module 9 – Managing conflict of interest</a:t>
            </a:r>
            <a:endParaRPr lang="en-US"/>
          </a:p>
        </p:txBody>
      </p:sp>
      <p:sp>
        <p:nvSpPr>
          <p:cNvPr id="5" name="Titel 4"/>
          <p:cNvSpPr>
            <a:spLocks noGrp="1"/>
          </p:cNvSpPr>
          <p:nvPr>
            <p:ph type="title"/>
          </p:nvPr>
        </p:nvSpPr>
        <p:spPr/>
        <p:txBody>
          <a:bodyPr>
            <a:noAutofit/>
          </a:bodyPr>
          <a:lstStyle/>
          <a:p>
            <a:r>
              <a:rPr lang="en-US" altLang="en-US" sz="3200" b="1" dirty="0">
                <a:solidFill>
                  <a:srgbClr val="000000"/>
                </a:solidFill>
                <a:latin typeface="Roboto"/>
                <a:cs typeface="Roboto"/>
              </a:rPr>
              <a:t>Indonesia: Asset Declaration System</a:t>
            </a:r>
            <a:endParaRPr lang="de-DE" sz="3200" b="1" dirty="0">
              <a:solidFill>
                <a:srgbClr val="000000"/>
              </a:solidFill>
              <a:latin typeface="Roboto"/>
              <a:cs typeface="Roboto"/>
            </a:endParaRPr>
          </a:p>
        </p:txBody>
      </p:sp>
      <p:grpSp>
        <p:nvGrpSpPr>
          <p:cNvPr id="10" name="Gruppierung 9"/>
          <p:cNvGrpSpPr/>
          <p:nvPr/>
        </p:nvGrpSpPr>
        <p:grpSpPr>
          <a:xfrm>
            <a:off x="3088537" y="1219200"/>
            <a:ext cx="3444343" cy="3536745"/>
            <a:chOff x="3088537" y="1219200"/>
            <a:chExt cx="3444343" cy="3536745"/>
          </a:xfrm>
        </p:grpSpPr>
        <p:grpSp>
          <p:nvGrpSpPr>
            <p:cNvPr id="26"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29"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477875"/>
            </a:xfrm>
            <a:prstGeom prst="rect">
              <a:avLst/>
            </a:prstGeom>
            <a:noFill/>
          </p:spPr>
          <p:txBody>
            <a:bodyPr wrap="square" rtlCol="0">
              <a:spAutoFit/>
            </a:bodyPr>
            <a:lstStyle/>
            <a:p>
              <a:pPr marL="171450" indent="-171450">
                <a:spcBef>
                  <a:spcPts val="200"/>
                </a:spcBef>
                <a:buFont typeface="Arial"/>
                <a:buChar char="•"/>
              </a:pPr>
              <a:r>
                <a:rPr lang="en-US" altLang="ko-KR" sz="1000">
                  <a:solidFill>
                    <a:srgbClr val="000000"/>
                  </a:solidFill>
                  <a:latin typeface="Roboto"/>
                  <a:cs typeface="Roboto"/>
                </a:rPr>
                <a:t>Fierce opposition to the KPK has caused it to suffer setbacks that, although serious, have to date hindered but not derailed the institution;</a:t>
              </a:r>
            </a:p>
            <a:p>
              <a:pPr marL="171450" indent="-171450">
                <a:spcBef>
                  <a:spcPts val="200"/>
                </a:spcBef>
                <a:buFont typeface="Arial"/>
                <a:buChar char="•"/>
              </a:pPr>
              <a:r>
                <a:rPr lang="en-US" altLang="ko-KR" sz="1000">
                  <a:solidFill>
                    <a:srgbClr val="000000"/>
                  </a:solidFill>
                  <a:latin typeface="Roboto"/>
                  <a:cs typeface="Roboto"/>
                </a:rPr>
                <a:t>By law, sanctions apply for failure to submit a declaration, but the nature of sanctions is not specified. Wealth-reporting requirement might be seen as a sole bureaucratic formality; </a:t>
              </a:r>
            </a:p>
            <a:p>
              <a:pPr marL="171450" indent="-171450">
                <a:spcBef>
                  <a:spcPts val="200"/>
                </a:spcBef>
                <a:buFont typeface="Arial"/>
                <a:buChar char="•"/>
              </a:pPr>
              <a:r>
                <a:rPr lang="en-US" altLang="ko-KR" sz="1000">
                  <a:solidFill>
                    <a:srgbClr val="000000"/>
                  </a:solidFill>
                  <a:latin typeface="Roboto"/>
                  <a:cs typeface="Roboto"/>
                </a:rPr>
                <a:t>Strengthening of verification capacity (</a:t>
              </a:r>
              <a:r>
                <a:rPr lang="en-US" altLang="ko-KR" sz="1000" err="1">
                  <a:solidFill>
                    <a:srgbClr val="000000"/>
                  </a:solidFill>
                  <a:latin typeface="Roboto"/>
                  <a:cs typeface="Roboto"/>
                </a:rPr>
                <a:t>Habershorn</a:t>
              </a:r>
              <a:r>
                <a:rPr lang="en-US" altLang="ko-KR" sz="1000">
                  <a:solidFill>
                    <a:srgbClr val="000000"/>
                  </a:solidFill>
                  <a:latin typeface="Roboto"/>
                  <a:cs typeface="Roboto"/>
                </a:rPr>
                <a:t> 013: 97ff.).</a:t>
              </a:r>
            </a:p>
          </p:txBody>
        </p:sp>
        <p:sp>
          <p:nvSpPr>
            <p:cNvPr id="28"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grpSp>
        <p:nvGrpSpPr>
          <p:cNvPr id="20" name="Gruppierung 19"/>
          <p:cNvGrpSpPr/>
          <p:nvPr/>
        </p:nvGrpSpPr>
        <p:grpSpPr>
          <a:xfrm>
            <a:off x="1210871" y="1221010"/>
            <a:ext cx="3440766" cy="3381422"/>
            <a:chOff x="1210871" y="1221010"/>
            <a:chExt cx="3440766" cy="3381422"/>
          </a:xfrm>
        </p:grpSpPr>
        <p:grpSp>
          <p:nvGrpSpPr>
            <p:cNvPr id="22"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24"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 name="TextBox 2118">
              <a:extLst>
                <a:ext uri="{FF2B5EF4-FFF2-40B4-BE49-F238E27FC236}">
                  <a16:creationId xmlns:a16="http://schemas.microsoft.com/office/drawing/2014/main" id="{0A17CE83-88CA-4D9D-9DB3-8A26BFE43F42}"/>
                </a:ext>
              </a:extLst>
            </p:cNvPr>
            <p:cNvSpPr txBox="1"/>
            <p:nvPr/>
          </p:nvSpPr>
          <p:spPr>
            <a:xfrm>
              <a:off x="2772711" y="1278070"/>
              <a:ext cx="1511332" cy="253916"/>
            </a:xfrm>
            <a:prstGeom prst="rect">
              <a:avLst/>
            </a:prstGeom>
            <a:noFill/>
          </p:spPr>
          <p:txBody>
            <a:bodyPr wrap="square" rtlCol="0">
              <a:spAutoFit/>
            </a:bodyPr>
            <a:lstStyle/>
            <a:p>
              <a:pPr marL="171450" indent="-171450">
                <a:buFont typeface="Arial" panose="020B0604020202020204" pitchFamily="34" charset="0"/>
                <a:buChar char="•"/>
                <a:defRPr/>
              </a:pPr>
              <a:endParaRPr lang="de-DE" altLang="de-DE" sz="1050">
                <a:latin typeface="Roboto"/>
                <a:cs typeface="Roboto"/>
              </a:endParaRPr>
            </a:p>
          </p:txBody>
        </p:sp>
      </p:grpSp>
      <p:grpSp>
        <p:nvGrpSpPr>
          <p:cNvPr id="14" name="Gruppierung 13"/>
          <p:cNvGrpSpPr/>
          <p:nvPr/>
        </p:nvGrpSpPr>
        <p:grpSpPr>
          <a:xfrm>
            <a:off x="304800" y="1221010"/>
            <a:ext cx="2469168" cy="3381422"/>
            <a:chOff x="304800" y="1221010"/>
            <a:chExt cx="2469168" cy="3381422"/>
          </a:xfrm>
        </p:grpSpPr>
        <p:grpSp>
          <p:nvGrpSpPr>
            <p:cNvPr id="15"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18"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17" name="TextBox 2115">
              <a:extLst>
                <a:ext uri="{FF2B5EF4-FFF2-40B4-BE49-F238E27FC236}">
                  <a16:creationId xmlns:a16="http://schemas.microsoft.com/office/drawing/2014/main" id="{98AFD85A-1886-4BE8-A7DC-7EDE02A900E4}"/>
                </a:ext>
              </a:extLst>
            </p:cNvPr>
            <p:cNvSpPr txBox="1"/>
            <p:nvPr/>
          </p:nvSpPr>
          <p:spPr>
            <a:xfrm>
              <a:off x="386079" y="1278074"/>
              <a:ext cx="1940561" cy="246221"/>
            </a:xfrm>
            <a:prstGeom prst="rect">
              <a:avLst/>
            </a:prstGeom>
            <a:noFill/>
          </p:spPr>
          <p:txBody>
            <a:bodyPr wrap="square" rtlCol="0">
              <a:spAutoFit/>
            </a:bodyPr>
            <a:lstStyle/>
            <a:p>
              <a:pPr marL="171450" indent="-171450">
                <a:buFont typeface="Arial"/>
                <a:buChar char="•"/>
              </a:pPr>
              <a:endParaRPr lang="en-US" altLang="ko-KR" sz="1000">
                <a:solidFill>
                  <a:srgbClr val="000000"/>
                </a:solidFill>
                <a:latin typeface="Roboto"/>
                <a:cs typeface="Roboto"/>
              </a:endParaRPr>
            </a:p>
          </p:txBody>
        </p:sp>
      </p:grpSp>
      <p:sp>
        <p:nvSpPr>
          <p:cNvPr id="31" name="TextBox 2115">
            <a:extLst>
              <a:ext uri="{FF2B5EF4-FFF2-40B4-BE49-F238E27FC236}">
                <a16:creationId xmlns:a16="http://schemas.microsoft.com/office/drawing/2014/main" id="{98AFD85A-1886-4BE8-A7DC-7EDE02A900E4}"/>
              </a:ext>
            </a:extLst>
          </p:cNvPr>
          <p:cNvSpPr txBox="1"/>
          <p:nvPr/>
        </p:nvSpPr>
        <p:spPr>
          <a:xfrm>
            <a:off x="386079" y="1278074"/>
            <a:ext cx="1940561" cy="3400931"/>
          </a:xfrm>
          <a:prstGeom prst="rect">
            <a:avLst/>
          </a:prstGeom>
          <a:noFill/>
        </p:spPr>
        <p:txBody>
          <a:bodyPr wrap="square" rtlCol="0">
            <a:spAutoFit/>
          </a:bodyPr>
          <a:lstStyle/>
          <a:p>
            <a:pPr marL="171450" indent="-171450">
              <a:spcBef>
                <a:spcPts val="600"/>
              </a:spcBef>
              <a:buFont typeface="Arial"/>
              <a:buChar char="•"/>
              <a:defRPr/>
            </a:pPr>
            <a:r>
              <a:rPr lang="en-US" altLang="en-US" sz="1000">
                <a:solidFill>
                  <a:srgbClr val="000000"/>
                </a:solidFill>
                <a:latin typeface="Roboto"/>
                <a:cs typeface="Roboto"/>
              </a:rPr>
              <a:t>Established in 2001 and managed by Corruption Eradication Commission (KPK) - a specialized agency with a broad mandate to prevent, investigate and prosecute corruption and ca. 80 staff;</a:t>
            </a:r>
          </a:p>
          <a:p>
            <a:pPr marL="171450" indent="-171450">
              <a:spcBef>
                <a:spcPts val="600"/>
              </a:spcBef>
              <a:buFont typeface="Arial"/>
              <a:buChar char="•"/>
              <a:defRPr/>
            </a:pPr>
            <a:r>
              <a:rPr lang="en-US" altLang="en-US" sz="1000">
                <a:solidFill>
                  <a:srgbClr val="000000"/>
                </a:solidFill>
                <a:latin typeface="Roboto"/>
                <a:cs typeface="Roboto"/>
              </a:rPr>
              <a:t>Wealth-reporting function and ensuring compliance of officials required to submit a declaration;</a:t>
            </a:r>
          </a:p>
          <a:p>
            <a:pPr marL="171450" indent="-171450">
              <a:spcBef>
                <a:spcPts val="600"/>
              </a:spcBef>
              <a:buFont typeface="Arial"/>
              <a:buChar char="•"/>
              <a:defRPr/>
            </a:pPr>
            <a:r>
              <a:rPr lang="en-US" altLang="en-US" sz="1000">
                <a:solidFill>
                  <a:srgbClr val="000000"/>
                </a:solidFill>
                <a:latin typeface="Roboto"/>
                <a:cs typeface="Roboto"/>
              </a:rPr>
              <a:t>Sample of 1-5 % of declarations is verified, primarily targeting staff in high-risk agencies;</a:t>
            </a:r>
          </a:p>
          <a:p>
            <a:pPr marL="171450" indent="-171450">
              <a:spcBef>
                <a:spcPts val="600"/>
              </a:spcBef>
              <a:buFont typeface="Arial"/>
              <a:buChar char="•"/>
              <a:defRPr/>
            </a:pPr>
            <a:r>
              <a:rPr lang="en-US" altLang="en-US" sz="1000">
                <a:solidFill>
                  <a:srgbClr val="000000"/>
                </a:solidFill>
                <a:latin typeface="Roboto"/>
                <a:cs typeface="Roboto"/>
              </a:rPr>
              <a:t>Wealth disclosure reports published in the state gazette and online for public access.</a:t>
            </a:r>
            <a:endParaRPr lang="en-US" altLang="ko-KR" sz="1000">
              <a:solidFill>
                <a:srgbClr val="000000"/>
              </a:solidFill>
              <a:latin typeface="Roboto"/>
              <a:cs typeface="Roboto"/>
            </a:endParaRPr>
          </a:p>
        </p:txBody>
      </p:sp>
      <p:sp>
        <p:nvSpPr>
          <p:cNvPr id="32" name="TextBox 2118">
            <a:extLst>
              <a:ext uri="{FF2B5EF4-FFF2-40B4-BE49-F238E27FC236}">
                <a16:creationId xmlns:a16="http://schemas.microsoft.com/office/drawing/2014/main" id="{0A17CE83-88CA-4D9D-9DB3-8A26BFE43F42}"/>
              </a:ext>
            </a:extLst>
          </p:cNvPr>
          <p:cNvSpPr txBox="1"/>
          <p:nvPr/>
        </p:nvSpPr>
        <p:spPr>
          <a:xfrm>
            <a:off x="2772711" y="1278070"/>
            <a:ext cx="1511332" cy="1785104"/>
          </a:xfrm>
          <a:prstGeom prst="rect">
            <a:avLst/>
          </a:prstGeom>
          <a:noFill/>
        </p:spPr>
        <p:txBody>
          <a:bodyPr wrap="square" rtlCol="0">
            <a:spAutoFit/>
          </a:bodyPr>
          <a:lstStyle/>
          <a:p>
            <a:pPr marL="171450" indent="-171450">
              <a:spcBef>
                <a:spcPts val="600"/>
              </a:spcBef>
              <a:buFont typeface="Arial"/>
              <a:buChar char="•"/>
              <a:defRPr/>
            </a:pPr>
            <a:r>
              <a:rPr lang="en-US" altLang="en-US" sz="1000">
                <a:solidFill>
                  <a:srgbClr val="000000"/>
                </a:solidFill>
                <a:latin typeface="Roboto"/>
                <a:cs typeface="Roboto"/>
              </a:rPr>
              <a:t>Increased compliance rate from 56% in 2006 to 85% in 2009 by exerting pressure within agencies and creating a culture of compliance through internal administrative processes.</a:t>
            </a:r>
          </a:p>
        </p:txBody>
      </p:sp>
      <p:sp>
        <p:nvSpPr>
          <p:cNvPr id="33"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Achievements</a:t>
            </a:r>
            <a:endParaRPr lang="ko-KR" altLang="en-US" sz="900" b="1">
              <a:solidFill>
                <a:srgbClr val="000000"/>
              </a:solidFill>
              <a:latin typeface="Roboto"/>
              <a:cs typeface="Roboto"/>
            </a:endParaRPr>
          </a:p>
        </p:txBody>
      </p:sp>
    </p:spTree>
    <p:extLst>
      <p:ext uri="{BB962C8B-B14F-4D97-AF65-F5344CB8AC3E}">
        <p14:creationId xmlns:p14="http://schemas.microsoft.com/office/powerpoint/2010/main" val="3446365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32</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1088337"/>
            <a:chOff x="1593920" y="1809059"/>
            <a:chExt cx="6933881" cy="1088337"/>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1077218"/>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Good practices for:</a:t>
              </a:r>
            </a:p>
            <a:p>
              <a:pPr marL="342900" lvl="0" indent="-342900">
                <a:buFont typeface="+mj-lt"/>
                <a:buAutoNum type="arabicPeriod"/>
              </a:pPr>
              <a:r>
                <a:rPr lang="en-US" altLang="ko-KR" sz="1200" b="1">
                  <a:solidFill>
                    <a:schemeClr val="bg1">
                      <a:lumMod val="65000"/>
                    </a:schemeClr>
                  </a:solidFill>
                  <a:latin typeface="Roboto"/>
                  <a:cs typeface="Roboto"/>
                </a:rPr>
                <a:t>Legislation,</a:t>
              </a:r>
            </a:p>
            <a:p>
              <a:pPr marL="342900" lvl="0" indent="-342900">
                <a:buFont typeface="+mj-lt"/>
                <a:buAutoNum type="arabicPeriod"/>
              </a:pPr>
              <a:r>
                <a:rPr lang="en-US" altLang="ko-KR" sz="1200" b="1">
                  <a:solidFill>
                    <a:schemeClr val="bg1">
                      <a:lumMod val="65000"/>
                    </a:schemeClr>
                  </a:solidFill>
                  <a:latin typeface="Roboto"/>
                  <a:cs typeface="Roboto"/>
                </a:rPr>
                <a:t>Interest and asset declarations,</a:t>
              </a:r>
            </a:p>
            <a:p>
              <a:pPr marL="342900" lvl="0" indent="-342900">
                <a:buFont typeface="+mj-lt"/>
                <a:buAutoNum type="arabicPeriod"/>
              </a:pPr>
              <a:r>
                <a:rPr lang="en-US" altLang="ko-KR" sz="1200" b="1">
                  <a:solidFill>
                    <a:schemeClr val="bg1">
                      <a:lumMod val="65000"/>
                    </a:schemeClr>
                  </a:solidFill>
                  <a:latin typeface="Roboto"/>
                  <a:cs typeface="Roboto"/>
                </a:rPr>
                <a:t>Resolutions and</a:t>
              </a:r>
            </a:p>
            <a:p>
              <a:pPr marL="342900" lvl="0" indent="-342900">
                <a:buFont typeface="+mj-lt"/>
                <a:buAutoNum type="arabicPeriod"/>
              </a:pPr>
              <a:r>
                <a:rPr lang="en-US" altLang="ko-KR" sz="1200" b="1">
                  <a:solidFill>
                    <a:schemeClr val="bg1">
                      <a:lumMod val="65000"/>
                    </a:schemeClr>
                  </a:solidFill>
                  <a:latin typeface="Roboto"/>
                  <a:cs typeface="Roboto"/>
                </a:rPr>
                <a:t>Preventive measures</a:t>
              </a:r>
              <a:endParaRPr lang="ko-KR" altLang="en-US" sz="1200" b="1">
                <a:solidFill>
                  <a:schemeClr val="bg1">
                    <a:lumMod val="65000"/>
                  </a:schemeClr>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05</a:t>
              </a:r>
              <a:endParaRPr lang="ko-KR" altLang="en-US" sz="2400" b="1">
                <a:solidFill>
                  <a:srgbClr val="FFFFFF"/>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chemeClr val="bg1"/>
                  </a:solidFill>
                  <a:latin typeface="Roboto"/>
                  <a:ea typeface="맑은 고딕"/>
                  <a:cs typeface="Roboto"/>
                </a:rPr>
                <a:t>Activity: Case studies </a:t>
              </a:r>
              <a:r>
                <a:rPr lang="mr-IN" altLang="ko-KR" sz="1600" b="1">
                  <a:solidFill>
                    <a:schemeClr val="bg1"/>
                  </a:solidFill>
                  <a:latin typeface="Roboto"/>
                  <a:ea typeface="맑은 고딕"/>
                  <a:cs typeface="Roboto"/>
                </a:rPr>
                <a:t>–</a:t>
              </a:r>
              <a:r>
                <a:rPr lang="en-US" altLang="ko-KR" sz="1600" b="1">
                  <a:solidFill>
                    <a:schemeClr val="bg1"/>
                  </a:solidFill>
                  <a:latin typeface="Roboto"/>
                  <a:ea typeface="맑은 고딕"/>
                  <a:cs typeface="Roboto"/>
                </a:rPr>
                <a:t> Conflict of interest or not?</a:t>
              </a:r>
              <a:endParaRPr lang="ko-KR" altLang="en-US" sz="1600" b="1">
                <a:solidFill>
                  <a:schemeClr val="bg1"/>
                </a:solidFill>
                <a:latin typeface="Roboto"/>
                <a:ea typeface="맑은 고딕"/>
                <a:cs typeface="Roboto"/>
              </a:endParaRPr>
            </a:p>
          </p:txBody>
        </p:sp>
      </p:grpSp>
    </p:spTree>
    <p:extLst>
      <p:ext uri="{BB962C8B-B14F-4D97-AF65-F5344CB8AC3E}">
        <p14:creationId xmlns:p14="http://schemas.microsoft.com/office/powerpoint/2010/main" val="3157635333"/>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a:solidFill>
                  <a:srgbClr val="000000"/>
                </a:solidFill>
              </a:rPr>
              <a:t>Activity</a:t>
            </a:r>
            <a:endParaRPr lang="en-US"/>
          </a:p>
        </p:txBody>
      </p:sp>
      <p:sp>
        <p:nvSpPr>
          <p:cNvPr id="3" name="Foliennummernplatzhalter 2"/>
          <p:cNvSpPr>
            <a:spLocks noGrp="1"/>
          </p:cNvSpPr>
          <p:nvPr>
            <p:ph type="sldNum" sz="quarter" idx="12"/>
          </p:nvPr>
        </p:nvSpPr>
        <p:spPr/>
        <p:txBody>
          <a:bodyPr/>
          <a:lstStyle/>
          <a:p>
            <a:fld id="{961E0DA8-AC27-403E-90E8-404BCA9BAC80}" type="slidenum">
              <a:rPr lang="en-US" smtClean="0"/>
              <a:pPr/>
              <a:t>33</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dirty="0">
                <a:solidFill>
                  <a:srgbClr val="FFFFFF"/>
                </a:solidFill>
                <a:latin typeface="Roboto"/>
                <a:cs typeface="Roboto"/>
              </a:rPr>
              <a:t>UN </a:t>
            </a:r>
            <a:r>
              <a:rPr lang="de-DE" sz="700" dirty="0" err="1">
                <a:solidFill>
                  <a:srgbClr val="FFFFFF"/>
                </a:solidFill>
                <a:latin typeface="Roboto"/>
                <a:cs typeface="Roboto"/>
              </a:rPr>
              <a:t>Photo</a:t>
            </a:r>
            <a:r>
              <a:rPr lang="de-DE" sz="700" dirty="0">
                <a:solidFill>
                  <a:srgbClr val="FFFFFF"/>
                </a:solidFill>
                <a:latin typeface="Roboto"/>
                <a:cs typeface="Roboto"/>
              </a:rPr>
              <a:t>/Mark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BF5C3223-7D8A-CC42-A51D-E077626C9D08}"/>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grpSp>
        <p:nvGrpSpPr>
          <p:cNvPr id="2" name="Gruppieren 1">
            <a:extLst>
              <a:ext uri="{FF2B5EF4-FFF2-40B4-BE49-F238E27FC236}">
                <a16:creationId xmlns:a16="http://schemas.microsoft.com/office/drawing/2014/main" id="{225FA75F-3224-0E43-808F-AA9B51AB2C48}"/>
              </a:ext>
            </a:extLst>
          </p:cNvPr>
          <p:cNvGrpSpPr/>
          <p:nvPr/>
        </p:nvGrpSpPr>
        <p:grpSpPr>
          <a:xfrm>
            <a:off x="312984" y="1309999"/>
            <a:ext cx="8255013" cy="3250992"/>
            <a:chOff x="312984" y="1309999"/>
            <a:chExt cx="8255013" cy="2885986"/>
          </a:xfrm>
        </p:grpSpPr>
        <p:sp>
          <p:nvSpPr>
            <p:cNvPr id="7" name="Freihandform 6">
              <a:extLst>
                <a:ext uri="{FF2B5EF4-FFF2-40B4-BE49-F238E27FC236}">
                  <a16:creationId xmlns:a16="http://schemas.microsoft.com/office/drawing/2014/main" id="{C282C35D-7DD7-0042-A046-E2417C9FDB56}"/>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solidFill>
                    <a:schemeClr val="tx1"/>
                  </a:solidFill>
                  <a:latin typeface="Roboto"/>
                  <a:cs typeface="Roboto"/>
                </a:rPr>
                <a:t>Why</a:t>
              </a:r>
              <a:r>
                <a:rPr lang="de-DE" sz="900" b="1" kern="1200" dirty="0">
                  <a:solidFill>
                    <a:schemeClr val="tx1"/>
                  </a:solidFill>
                  <a:latin typeface="Roboto"/>
                  <a:cs typeface="Roboto"/>
                </a:rPr>
                <a:t>?</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The purpose of this </a:t>
              </a:r>
              <a:r>
                <a:rPr lang="en-US" sz="900" dirty="0">
                  <a:solidFill>
                    <a:schemeClr val="tx1"/>
                  </a:solidFill>
                  <a:latin typeface="Roboto"/>
                  <a:cs typeface="Roboto"/>
                </a:rPr>
                <a:t>activity</a:t>
              </a:r>
              <a:r>
                <a:rPr lang="en-US" sz="900" kern="1200" dirty="0">
                  <a:solidFill>
                    <a:schemeClr val="tx1"/>
                  </a:solidFill>
                  <a:effectLst/>
                  <a:latin typeface="Roboto"/>
                  <a:ea typeface="+mn-ea"/>
                  <a:cs typeface="Roboto"/>
                </a:rPr>
                <a:t> is to assist participants to develop practical skills in recognizing conflict-of-interest problems and in applying a sound decision-making procedure in a process of ethical reasoning.</a:t>
              </a:r>
              <a:endParaRPr lang="de-DE" sz="900" kern="1200" dirty="0">
                <a:solidFill>
                  <a:schemeClr val="tx1"/>
                </a:solidFill>
                <a:latin typeface="Roboto"/>
                <a:cs typeface="Roboto"/>
              </a:endParaRPr>
            </a:p>
          </p:txBody>
        </p:sp>
        <p:sp>
          <p:nvSpPr>
            <p:cNvPr id="8" name="Rechteck 7">
              <a:extLst>
                <a:ext uri="{FF2B5EF4-FFF2-40B4-BE49-F238E27FC236}">
                  <a16:creationId xmlns:a16="http://schemas.microsoft.com/office/drawing/2014/main" id="{3531B3BE-DEF9-4A48-B270-60C85F256053}"/>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DBA47CD8-D6AF-BE48-BAC6-E1A62216DD3E}"/>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
                </a:rPr>
                <a:t>What</a:t>
              </a:r>
              <a:r>
                <a:rPr lang="de-DE" sz="900" b="1"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en-US" sz="900" kern="1200" dirty="0">
                  <a:solidFill>
                    <a:schemeClr val="tx1"/>
                  </a:solidFill>
                  <a:effectLst/>
                  <a:latin typeface="Roboto"/>
                  <a:ea typeface="+mn-ea"/>
                  <a:cs typeface="Roboto"/>
                </a:rPr>
                <a:t>On the following pages, you find a number of case studies that may (or not) constitute conflict-of-interest situations;</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 I</a:t>
              </a:r>
              <a:r>
                <a:rPr lang="en-US" sz="900" strike="noStrike" kern="1200" dirty="0">
                  <a:solidFill>
                    <a:schemeClr val="tx1"/>
                  </a:solidFill>
                  <a:effectLst/>
                  <a:latin typeface="Roboto"/>
                  <a:ea typeface="+mn-ea"/>
                  <a:cs typeface="Roboto"/>
                </a:rPr>
                <a:t>dentify whether situations presented constitute a real conflict of interest or not, give reasons for your decision and, if applicable, propose how the conflict of interest could be resolved.</a:t>
              </a:r>
              <a:endParaRPr lang="de-DE" sz="900" kern="1200" dirty="0">
                <a:latin typeface="Roboto"/>
                <a:cs typeface="Roboto"/>
              </a:endParaRPr>
            </a:p>
          </p:txBody>
        </p:sp>
        <p:sp>
          <p:nvSpPr>
            <p:cNvPr id="10" name="Rechteck 9">
              <a:extLst>
                <a:ext uri="{FF2B5EF4-FFF2-40B4-BE49-F238E27FC236}">
                  <a16:creationId xmlns:a16="http://schemas.microsoft.com/office/drawing/2014/main" id="{D194811B-4C82-554B-A0B4-2946BD599855}"/>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0EAA247D-9126-7742-ABE5-43ED60B1D66F}"/>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Time</a:t>
              </a:r>
            </a:p>
            <a:p>
              <a:pPr marL="0" lvl="0" indent="0" algn="l" defTabSz="400050">
                <a:lnSpc>
                  <a:spcPct val="90000"/>
                </a:lnSpc>
                <a:spcBef>
                  <a:spcPct val="0"/>
                </a:spcBef>
                <a:spcAft>
                  <a:spcPct val="35000"/>
                </a:spcAft>
                <a:buNone/>
              </a:pPr>
              <a:r>
                <a:rPr lang="de-DE" sz="900" kern="1200" dirty="0">
                  <a:latin typeface="Roboto"/>
                  <a:cs typeface="Roboto"/>
                </a:rPr>
                <a:t>- Reserve ca. 30 </a:t>
              </a:r>
              <a:r>
                <a:rPr lang="de-DE" sz="900" kern="1200" dirty="0" err="1">
                  <a:latin typeface="Roboto"/>
                  <a:cs typeface="Roboto"/>
                </a:rPr>
                <a:t>minutes</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this</a:t>
              </a:r>
              <a:r>
                <a:rPr lang="de-DE" sz="900" kern="1200" dirty="0">
                  <a:latin typeface="Roboto"/>
                  <a:cs typeface="Roboto"/>
                </a:rPr>
                <a:t> </a:t>
              </a:r>
              <a:r>
                <a:rPr lang="de-DE" sz="900" kern="1200" dirty="0" err="1">
                  <a:latin typeface="Roboto"/>
                  <a:cs typeface="Roboto"/>
                </a:rPr>
                <a:t>exercise</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adapt</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number</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cases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be</a:t>
              </a:r>
              <a:r>
                <a:rPr lang="de-DE" sz="900" kern="1200" dirty="0">
                  <a:latin typeface="Roboto"/>
                  <a:cs typeface="Roboto"/>
                </a:rPr>
                <a:t> </a:t>
              </a:r>
              <a:r>
                <a:rPr lang="de-DE" sz="900" kern="1200" dirty="0" err="1">
                  <a:latin typeface="Roboto"/>
                  <a:cs typeface="Roboto"/>
                </a:rPr>
                <a:t>examined</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this</a:t>
              </a:r>
              <a:r>
                <a:rPr lang="de-DE" sz="900" kern="1200" dirty="0">
                  <a:latin typeface="Roboto"/>
                  <a:cs typeface="Roboto"/>
                </a:rPr>
                <a:t> time </a:t>
              </a:r>
              <a:r>
                <a:rPr lang="de-DE" sz="900" kern="1200" dirty="0" err="1">
                  <a:latin typeface="Roboto"/>
                  <a:cs typeface="Roboto"/>
                </a:rPr>
                <a:t>limit</a:t>
              </a:r>
              <a:r>
                <a:rPr lang="de-DE" sz="900"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You</a:t>
              </a:r>
              <a:r>
                <a:rPr lang="de-DE" sz="900" kern="1200" dirty="0">
                  <a:latin typeface="Roboto"/>
                  <a:cs typeface="Roboto"/>
                </a:rPr>
                <a:t> </a:t>
              </a:r>
              <a:r>
                <a:rPr lang="de-DE" sz="900" kern="1200" dirty="0" err="1">
                  <a:latin typeface="Roboto"/>
                  <a:cs typeface="Roboto"/>
                </a:rPr>
                <a:t>may</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example</a:t>
              </a:r>
              <a:r>
                <a:rPr lang="de-DE" sz="900" kern="1200" dirty="0">
                  <a:latin typeface="Roboto"/>
                  <a:cs typeface="Roboto"/>
                </a:rPr>
                <a:t> </a:t>
              </a:r>
              <a:r>
                <a:rPr lang="de-DE" sz="900" kern="1200" dirty="0" err="1">
                  <a:latin typeface="Roboto"/>
                  <a:cs typeface="Roboto"/>
                </a:rPr>
                <a:t>select</a:t>
              </a:r>
              <a:r>
                <a:rPr lang="de-DE" sz="900" kern="1200" dirty="0">
                  <a:latin typeface="Roboto"/>
                  <a:cs typeface="Roboto"/>
                </a:rPr>
                <a:t> </a:t>
              </a:r>
              <a:r>
                <a:rPr lang="de-DE" sz="900" kern="1200" dirty="0" err="1">
                  <a:latin typeface="Roboto"/>
                  <a:cs typeface="Roboto"/>
                </a:rPr>
                <a:t>five</a:t>
              </a:r>
              <a:r>
                <a:rPr lang="de-DE" sz="900" kern="1200" dirty="0">
                  <a:latin typeface="Roboto"/>
                  <a:cs typeface="Roboto"/>
                </a:rPr>
                <a:t> </a:t>
              </a:r>
              <a:r>
                <a:rPr lang="de-DE" sz="900" kern="1200" dirty="0" err="1">
                  <a:latin typeface="Roboto"/>
                  <a:cs typeface="Roboto"/>
                </a:rPr>
                <a:t>cases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discuss</a:t>
              </a:r>
              <a:r>
                <a:rPr lang="de-DE" sz="900" kern="1200" dirty="0">
                  <a:latin typeface="Roboto"/>
                  <a:cs typeface="Roboto"/>
                </a:rPr>
                <a:t> </a:t>
              </a:r>
              <a:r>
                <a:rPr lang="de-DE" sz="900" kern="1200" dirty="0" err="1">
                  <a:latin typeface="Roboto"/>
                  <a:cs typeface="Roboto"/>
                </a:rPr>
                <a:t>each</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5 </a:t>
              </a:r>
              <a:r>
                <a:rPr lang="de-DE" sz="900" kern="1200" dirty="0" err="1">
                  <a:latin typeface="Roboto"/>
                  <a:cs typeface="Roboto"/>
                </a:rPr>
                <a:t>minutes</a:t>
              </a:r>
              <a:r>
                <a:rPr lang="de-DE" sz="900"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Discussion</a:t>
              </a:r>
              <a:r>
                <a:rPr lang="de-DE" sz="900" kern="1200" dirty="0">
                  <a:latin typeface="Roboto"/>
                  <a:cs typeface="Roboto"/>
                </a:rPr>
                <a:t> </a:t>
              </a:r>
              <a:r>
                <a:rPr lang="de-DE" sz="900" kern="1200" dirty="0" err="1">
                  <a:latin typeface="Roboto"/>
                  <a:cs typeface="Roboto"/>
                </a:rPr>
                <a:t>can</a:t>
              </a:r>
              <a:r>
                <a:rPr lang="de-DE" sz="900" kern="1200" dirty="0">
                  <a:latin typeface="Roboto"/>
                  <a:cs typeface="Roboto"/>
                </a:rPr>
                <a:t> happen </a:t>
              </a:r>
              <a:r>
                <a:rPr lang="de-DE" sz="900" kern="1200" dirty="0" err="1">
                  <a:latin typeface="Roboto"/>
                  <a:cs typeface="Roboto"/>
                </a:rPr>
                <a:t>with</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full</a:t>
              </a:r>
              <a:r>
                <a:rPr lang="de-DE" sz="900" kern="1200" dirty="0">
                  <a:latin typeface="Roboto"/>
                  <a:cs typeface="Roboto"/>
                </a:rPr>
                <a:t> </a:t>
              </a:r>
              <a:r>
                <a:rPr lang="de-DE" sz="900" kern="1200" dirty="0" err="1">
                  <a:latin typeface="Roboto"/>
                  <a:cs typeface="Roboto"/>
                </a:rPr>
                <a:t>group</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participants</a:t>
              </a:r>
              <a:r>
                <a:rPr lang="de-DE" sz="900" kern="1200" dirty="0">
                  <a:latin typeface="Roboto"/>
                  <a:cs typeface="Roboto"/>
                </a:rPr>
                <a:t> </a:t>
              </a:r>
              <a:r>
                <a:rPr lang="de-DE" sz="900" kern="1200" dirty="0" err="1">
                  <a:latin typeface="Roboto"/>
                  <a:cs typeface="Roboto"/>
                </a:rPr>
                <a:t>or</a:t>
              </a:r>
              <a:r>
                <a:rPr lang="de-DE" sz="900" kern="1200" dirty="0">
                  <a:latin typeface="Roboto"/>
                  <a:cs typeface="Roboto"/>
                </a:rPr>
                <a:t> </a:t>
              </a:r>
              <a:r>
                <a:rPr lang="de-DE" sz="900" kern="1200" dirty="0" err="1">
                  <a:latin typeface="Roboto"/>
                  <a:cs typeface="Roboto"/>
                </a:rPr>
                <a:t>participants</a:t>
              </a:r>
              <a:r>
                <a:rPr lang="de-DE" sz="900" kern="1200" dirty="0">
                  <a:latin typeface="Roboto"/>
                  <a:cs typeface="Roboto"/>
                </a:rPr>
                <a:t> </a:t>
              </a:r>
              <a:r>
                <a:rPr lang="de-DE" sz="900" kern="1200" dirty="0" err="1">
                  <a:latin typeface="Roboto"/>
                  <a:cs typeface="Roboto"/>
                </a:rPr>
                <a:t>can</a:t>
              </a:r>
              <a:r>
                <a:rPr lang="de-DE" sz="900" kern="1200" dirty="0">
                  <a:latin typeface="Roboto"/>
                  <a:cs typeface="Roboto"/>
                </a:rPr>
                <a:t> </a:t>
              </a:r>
              <a:r>
                <a:rPr lang="de-DE" sz="900" kern="1200" dirty="0" err="1">
                  <a:latin typeface="Roboto"/>
                  <a:cs typeface="Roboto"/>
                </a:rPr>
                <a:t>discuss</a:t>
              </a:r>
              <a:r>
                <a:rPr lang="de-DE" sz="900" kern="1200" dirty="0">
                  <a:latin typeface="Roboto"/>
                  <a:cs typeface="Roboto"/>
                </a:rPr>
                <a:t> </a:t>
              </a:r>
              <a:r>
                <a:rPr lang="de-DE" sz="900" kern="1200" dirty="0" err="1">
                  <a:latin typeface="Roboto"/>
                  <a:cs typeface="Roboto"/>
                </a:rPr>
                <a:t>with</a:t>
              </a:r>
              <a:r>
                <a:rPr lang="de-DE" sz="900" kern="1200" dirty="0">
                  <a:latin typeface="Roboto"/>
                  <a:cs typeface="Roboto"/>
                </a:rPr>
                <a:t> </a:t>
              </a:r>
              <a:r>
                <a:rPr lang="de-DE" sz="900" kern="1200" dirty="0" err="1">
                  <a:latin typeface="Roboto"/>
                  <a:cs typeface="Roboto"/>
                </a:rPr>
                <a:t>each</a:t>
              </a:r>
              <a:r>
                <a:rPr lang="de-DE" sz="900" kern="1200" dirty="0">
                  <a:latin typeface="Roboto"/>
                  <a:cs typeface="Roboto"/>
                </a:rPr>
                <a:t> </a:t>
              </a:r>
              <a:r>
                <a:rPr lang="de-DE" sz="900" kern="1200" dirty="0" err="1">
                  <a:latin typeface="Roboto"/>
                  <a:cs typeface="Roboto"/>
                </a:rPr>
                <a:t>other</a:t>
              </a:r>
              <a:r>
                <a:rPr lang="de-DE" sz="900" kern="1200" dirty="0">
                  <a:latin typeface="Roboto"/>
                  <a:cs typeface="Roboto"/>
                </a:rPr>
                <a:t> in </a:t>
              </a:r>
              <a:r>
                <a:rPr lang="de-DE" sz="900" kern="1200" dirty="0" err="1">
                  <a:latin typeface="Roboto"/>
                  <a:cs typeface="Roboto"/>
                </a:rPr>
                <a:t>small</a:t>
              </a:r>
              <a:r>
                <a:rPr lang="de-DE" sz="900" kern="1200" dirty="0">
                  <a:latin typeface="Roboto"/>
                  <a:cs typeface="Roboto"/>
                </a:rPr>
                <a:t> </a:t>
              </a:r>
              <a:r>
                <a:rPr lang="de-DE" sz="900" kern="1200" dirty="0" err="1">
                  <a:latin typeface="Roboto"/>
                  <a:cs typeface="Roboto"/>
                </a:rPr>
                <a:t>groups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present</a:t>
              </a:r>
              <a:r>
                <a:rPr lang="de-DE" sz="900" kern="1200" dirty="0">
                  <a:latin typeface="Roboto"/>
                  <a:cs typeface="Roboto"/>
                </a:rPr>
                <a:t> </a:t>
              </a:r>
              <a:r>
                <a:rPr lang="de-DE" sz="900" kern="1200" dirty="0" err="1">
                  <a:latin typeface="Roboto"/>
                  <a:cs typeface="Roboto"/>
                </a:rPr>
                <a:t>their</a:t>
              </a:r>
              <a:r>
                <a:rPr lang="de-DE" sz="900" kern="1200" dirty="0">
                  <a:latin typeface="Roboto"/>
                  <a:cs typeface="Roboto"/>
                </a:rPr>
                <a:t> </a:t>
              </a:r>
              <a:r>
                <a:rPr lang="de-DE" sz="900" kern="1200" dirty="0" err="1">
                  <a:latin typeface="Roboto"/>
                  <a:cs typeface="Roboto"/>
                </a:rPr>
                <a:t>resolution</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cases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others</a:t>
              </a:r>
              <a:r>
                <a:rPr lang="de-DE" sz="900" kern="1200" dirty="0">
                  <a:latin typeface="Roboto"/>
                  <a:cs typeface="Roboto"/>
                </a:rPr>
                <a:t>.</a:t>
              </a:r>
            </a:p>
          </p:txBody>
        </p:sp>
        <p:sp>
          <p:nvSpPr>
            <p:cNvPr id="12" name="Rechteck 11">
              <a:extLst>
                <a:ext uri="{FF2B5EF4-FFF2-40B4-BE49-F238E27FC236}">
                  <a16:creationId xmlns:a16="http://schemas.microsoft.com/office/drawing/2014/main" id="{C20D1C73-9BBF-1545-9006-F15D8673AF14}"/>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D6659CEC-AE09-CD40-8389-D9A799ABAEF5}"/>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Resources</a:t>
              </a:r>
            </a:p>
            <a:p>
              <a:pPr marL="0" lvl="0" indent="0" algn="l" defTabSz="400050">
                <a:lnSpc>
                  <a:spcPct val="90000"/>
                </a:lnSpc>
                <a:spcBef>
                  <a:spcPct val="0"/>
                </a:spcBef>
                <a:spcAft>
                  <a:spcPct val="35000"/>
                </a:spcAft>
                <a:buNone/>
              </a:pPr>
              <a:r>
                <a:rPr lang="de-DE" sz="900" kern="1200" dirty="0">
                  <a:latin typeface="Roboto"/>
                  <a:cs typeface="Roboto"/>
                </a:rPr>
                <a:t>- Versions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case</a:t>
              </a:r>
              <a:r>
                <a:rPr lang="de-DE" sz="900" kern="1200" dirty="0">
                  <a:latin typeface="Roboto"/>
                  <a:cs typeface="Roboto"/>
                </a:rPr>
                <a:t> </a:t>
              </a:r>
              <a:r>
                <a:rPr lang="de-DE" sz="900" kern="1200" dirty="0" err="1">
                  <a:latin typeface="Roboto"/>
                  <a:cs typeface="Roboto"/>
                </a:rPr>
                <a:t>studies</a:t>
              </a:r>
              <a:r>
                <a:rPr lang="de-DE" sz="900" kern="1200" dirty="0">
                  <a:latin typeface="Roboto"/>
                  <a:cs typeface="Roboto"/>
                </a:rPr>
                <a:t> </a:t>
              </a:r>
              <a:r>
                <a:rPr lang="de-DE" sz="900" kern="1200" dirty="0" err="1">
                  <a:latin typeface="Roboto"/>
                  <a:cs typeface="Roboto"/>
                </a:rPr>
                <a:t>can</a:t>
              </a:r>
              <a:r>
                <a:rPr lang="de-DE" sz="900" kern="1200" dirty="0">
                  <a:latin typeface="Roboto"/>
                  <a:cs typeface="Roboto"/>
                </a:rPr>
                <a:t> </a:t>
              </a:r>
              <a:r>
                <a:rPr lang="de-DE" sz="900" kern="1200" dirty="0" err="1">
                  <a:latin typeface="Roboto"/>
                  <a:cs typeface="Roboto"/>
                </a:rPr>
                <a:t>be</a:t>
              </a:r>
              <a:r>
                <a:rPr lang="de-DE" sz="900" kern="1200" dirty="0">
                  <a:latin typeface="Roboto"/>
                  <a:cs typeface="Roboto"/>
                </a:rPr>
                <a:t> </a:t>
              </a:r>
              <a:r>
                <a:rPr lang="de-DE" sz="900" kern="1200" dirty="0" err="1">
                  <a:latin typeface="Roboto"/>
                  <a:cs typeface="Roboto"/>
                </a:rPr>
                <a:t>made</a:t>
              </a:r>
              <a:r>
                <a:rPr lang="de-DE" sz="900" kern="1200" dirty="0">
                  <a:latin typeface="Roboto"/>
                  <a:cs typeface="Roboto"/>
                </a:rPr>
                <a:t> </a:t>
              </a:r>
              <a:r>
                <a:rPr lang="de-DE" sz="900" kern="1200" dirty="0" err="1">
                  <a:latin typeface="Roboto"/>
                  <a:cs typeface="Roboto"/>
                </a:rPr>
                <a:t>available</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participants</a:t>
              </a:r>
              <a:r>
                <a:rPr lang="de-DE" sz="900" kern="1200" dirty="0">
                  <a:latin typeface="Roboto"/>
                  <a:cs typeface="Roboto"/>
                </a:rPr>
                <a:t> on </a:t>
              </a:r>
              <a:r>
                <a:rPr lang="de-DE" sz="900" kern="1200" dirty="0" err="1">
                  <a:latin typeface="Roboto"/>
                  <a:cs typeface="Roboto"/>
                </a:rPr>
                <a:t>paper</a:t>
              </a:r>
              <a:r>
                <a:rPr lang="de-DE" sz="900" kern="1200" dirty="0">
                  <a:latin typeface="Roboto"/>
                  <a:cs typeface="Roboto"/>
                </a:rPr>
                <a:t> </a:t>
              </a:r>
              <a:r>
                <a:rPr lang="de-DE" sz="900" kern="1200" dirty="0" err="1">
                  <a:latin typeface="Roboto"/>
                  <a:cs typeface="Roboto"/>
                </a:rPr>
                <a:t>or</a:t>
              </a:r>
              <a:r>
                <a:rPr lang="de-DE" sz="900" kern="1200" dirty="0">
                  <a:latin typeface="Roboto"/>
                  <a:cs typeface="Roboto"/>
                </a:rPr>
                <a:t> </a:t>
              </a:r>
              <a:r>
                <a:rPr lang="de-DE" sz="900" kern="1200" dirty="0" err="1">
                  <a:latin typeface="Roboto"/>
                  <a:cs typeface="Roboto"/>
                </a:rPr>
                <a:t>digitally</a:t>
              </a:r>
              <a:r>
                <a:rPr lang="de-DE" sz="900" dirty="0">
                  <a:latin typeface="Roboto"/>
                  <a:cs typeface="Roboto"/>
                </a:rPr>
                <a:t>.</a:t>
              </a:r>
              <a:endParaRPr lang="de-DE" sz="900" kern="1200" dirty="0">
                <a:latin typeface="Roboto"/>
                <a:cs typeface="Roboto"/>
              </a:endParaRPr>
            </a:p>
          </p:txBody>
        </p:sp>
        <p:sp>
          <p:nvSpPr>
            <p:cNvPr id="14" name="Rechteck 13">
              <a:extLst>
                <a:ext uri="{FF2B5EF4-FFF2-40B4-BE49-F238E27FC236}">
                  <a16:creationId xmlns:a16="http://schemas.microsoft.com/office/drawing/2014/main" id="{DD30D1F5-5DBF-C74B-A98A-5862FBDF1BC9}"/>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34</a:t>
            </a:fld>
            <a:endParaRPr lang="en-US"/>
          </a:p>
        </p:txBody>
      </p:sp>
      <p:sp>
        <p:nvSpPr>
          <p:cNvPr id="5" name="Titel 4"/>
          <p:cNvSpPr>
            <a:spLocks noGrp="1"/>
          </p:cNvSpPr>
          <p:nvPr>
            <p:ph type="title"/>
          </p:nvPr>
        </p:nvSpPr>
        <p:spPr/>
        <p:txBody>
          <a:bodyPr>
            <a:noAutofit/>
          </a:bodyPr>
          <a:lstStyle/>
          <a:p>
            <a:r>
              <a:rPr lang="de-DE" sz="3200" b="1" dirty="0"/>
              <a:t>Case </a:t>
            </a:r>
            <a:r>
              <a:rPr lang="de-DE" sz="3200" b="1" dirty="0" err="1"/>
              <a:t>studies</a:t>
            </a:r>
            <a:r>
              <a:rPr lang="de-DE" sz="3200" b="1" dirty="0"/>
              <a:t> – </a:t>
            </a:r>
            <a:r>
              <a:rPr lang="de-DE" sz="3200" b="1" dirty="0" err="1"/>
              <a:t>Conflict</a:t>
            </a:r>
            <a:r>
              <a:rPr lang="de-DE" sz="3200" b="1" dirty="0"/>
              <a:t> </a:t>
            </a:r>
            <a:r>
              <a:rPr lang="de-DE" sz="3200" b="1" dirty="0" err="1"/>
              <a:t>of</a:t>
            </a:r>
            <a:r>
              <a:rPr lang="de-DE" sz="3200" b="1" dirty="0"/>
              <a:t> </a:t>
            </a:r>
            <a:r>
              <a:rPr lang="de-DE" sz="3200" b="1" dirty="0" err="1"/>
              <a:t>interest</a:t>
            </a:r>
            <a:r>
              <a:rPr lang="de-DE" sz="3200" b="1" dirty="0"/>
              <a:t> </a:t>
            </a:r>
            <a:r>
              <a:rPr lang="de-DE" sz="3200" b="1" dirty="0" err="1"/>
              <a:t>or</a:t>
            </a:r>
            <a:r>
              <a:rPr lang="de-DE" sz="3200" b="1" dirty="0"/>
              <a:t> not?</a:t>
            </a:r>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35</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1: Soccer World Cup</a:t>
            </a:r>
          </a:p>
        </p:txBody>
      </p:sp>
      <p:pic>
        <p:nvPicPr>
          <p:cNvPr id="6" name="Bild 5" descr="vector-stadium-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4151"/>
            <a:ext cx="8524240" cy="3222221"/>
          </a:xfrm>
          <a:prstGeom prst="rect">
            <a:avLst/>
          </a:prstGeom>
        </p:spPr>
      </p:pic>
      <p:grpSp>
        <p:nvGrpSpPr>
          <p:cNvPr id="17" name="Gruppierung 16"/>
          <p:cNvGrpSpPr/>
          <p:nvPr/>
        </p:nvGrpSpPr>
        <p:grpSpPr>
          <a:xfrm>
            <a:off x="450187" y="1463423"/>
            <a:ext cx="7620897" cy="3104026"/>
            <a:chOff x="450187" y="1453182"/>
            <a:chExt cx="7620897" cy="3104026"/>
          </a:xfrm>
        </p:grpSpPr>
        <p:sp>
          <p:nvSpPr>
            <p:cNvPr id="14" name="Rechteck 13"/>
            <p:cNvSpPr/>
            <p:nvPr/>
          </p:nvSpPr>
          <p:spPr>
            <a:xfrm>
              <a:off x="450187" y="1453182"/>
              <a:ext cx="7620897" cy="3099012"/>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200"/>
              <a:ext cx="7357834" cy="3084008"/>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en-US" sz="1400" dirty="0">
                  <a:latin typeface="American Typewriter"/>
                  <a:cs typeface="American Typewriter"/>
                </a:rPr>
                <a:t>You are the chief Anti-Corruption Officer for the Ministry of Justice. Your Deputy Minister has overall responsibility for the ministry’s current major review of the national Criminal Code. A consultant from the company which is advising on the review project asks you whether it would “cause difficulties” if the company were to invite your Deputy Minister to attend the forthcoming Soccer World Cup finals in a neighboring country. The consultant says that the company would provide the airfares and accommodation, and the Deputy Minister would also be a guest in the company’s corporate hospitality tent at the National Stadium. This would give the Deputy Minister a good opportunity to meet other ministers from neighboring countries who will also be there. The Deputy Minister is very keen on soccer and is a former President of your country’s national Soccer Federation. </a:t>
              </a:r>
            </a:p>
            <a:p>
              <a:endParaRPr lang="en-US" sz="1400" b="1" dirty="0">
                <a:latin typeface="American Typewriter"/>
                <a:cs typeface="American Typewriter"/>
              </a:endParaRPr>
            </a:p>
            <a:p>
              <a:r>
                <a:rPr lang="en-US" sz="1400" b="1" dirty="0">
                  <a:latin typeface="American Typewriter"/>
                  <a:cs typeface="American Typewriter"/>
                </a:rPr>
                <a:t>Question 1:</a:t>
              </a:r>
              <a:r>
                <a:rPr lang="en-US" sz="1400" dirty="0">
                  <a:latin typeface="American Typewriter"/>
                  <a:cs typeface="American Typewriter"/>
                </a:rPr>
                <a:t> Is a conflict of interest issue involved in this offer? </a:t>
              </a:r>
            </a:p>
            <a:p>
              <a:r>
                <a:rPr lang="de-DE" sz="1400" b="1" dirty="0" err="1">
                  <a:latin typeface="American Typewriter"/>
                  <a:cs typeface="American Typewriter"/>
                </a:rPr>
                <a:t>Question</a:t>
              </a:r>
              <a:r>
                <a:rPr lang="de-DE" sz="1400" b="1" dirty="0">
                  <a:latin typeface="American Typewriter"/>
                  <a:cs typeface="American Typewriter"/>
                </a:rPr>
                <a:t> 2: </a:t>
              </a:r>
              <a:r>
                <a:rPr lang="de-DE" sz="1400" dirty="0" err="1">
                  <a:latin typeface="American Typewriter"/>
                  <a:cs typeface="American Typewriter"/>
                </a:rPr>
                <a:t>How</a:t>
              </a:r>
              <a:r>
                <a:rPr lang="de-DE" sz="1400" dirty="0">
                  <a:latin typeface="American Typewriter"/>
                  <a:cs typeface="American Typewriter"/>
                </a:rPr>
                <a:t> </a:t>
              </a:r>
              <a:r>
                <a:rPr lang="de-DE" sz="1400" dirty="0" err="1">
                  <a:latin typeface="American Typewriter"/>
                  <a:cs typeface="American Typewriter"/>
                </a:rPr>
                <a:t>would</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a:t>
              </a:r>
              <a:r>
                <a:rPr lang="de-DE" sz="1400" dirty="0" err="1">
                  <a:latin typeface="American Typewriter"/>
                  <a:cs typeface="American Typewriter"/>
                </a:rPr>
                <a:t>advise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Minister </a:t>
              </a:r>
              <a:r>
                <a:rPr lang="de-DE" sz="1400" dirty="0" err="1">
                  <a:latin typeface="American Typewriter"/>
                  <a:cs typeface="American Typewriter"/>
                </a:rPr>
                <a:t>if</a:t>
              </a:r>
              <a:r>
                <a:rPr lang="de-DE" sz="1400" dirty="0">
                  <a:latin typeface="American Typewriter"/>
                  <a:cs typeface="American Typewriter"/>
                </a:rPr>
                <a:t> </a:t>
              </a:r>
              <a:r>
                <a:rPr lang="de-DE" sz="1400" dirty="0" err="1">
                  <a:latin typeface="American Typewriter"/>
                  <a:cs typeface="American Typewriter"/>
                </a:rPr>
                <a:t>asked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a:t>
              </a:r>
            </a:p>
          </p:txBody>
        </p:sp>
      </p:grpSp>
      <p:sp>
        <p:nvSpPr>
          <p:cNvPr id="8" name="Textfeld 7"/>
          <p:cNvSpPr txBox="1"/>
          <p:nvPr/>
        </p:nvSpPr>
        <p:spPr>
          <a:xfrm>
            <a:off x="249681" y="2067602"/>
            <a:ext cx="8058253" cy="1815882"/>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1: Is a conflict of interest issue involved in this offer? </a:t>
            </a:r>
            <a:endParaRPr lang="de-DE" sz="1400" dirty="0">
              <a:latin typeface="American Typewriter"/>
              <a:cs typeface="American Typewriter"/>
            </a:endParaRPr>
          </a:p>
          <a:p>
            <a:r>
              <a:rPr lang="en-US" sz="1400" dirty="0">
                <a:latin typeface="American Typewriter"/>
                <a:cs typeface="American Typewriter"/>
              </a:rPr>
              <a:t>A: Yes. The gift from the consultant risks being seen as an attempt to compromise the deputy minister’s independent decision on the review. The gift may also be seen as intended to influence the minister’s decision-making on further projects in which the company may be interested.</a:t>
            </a:r>
          </a:p>
          <a:p>
            <a:endParaRPr lang="de-DE" sz="1400" dirty="0">
              <a:latin typeface="American Typewriter"/>
              <a:cs typeface="American Typewriter"/>
            </a:endParaRPr>
          </a:p>
          <a:p>
            <a:r>
              <a:rPr lang="en-US" sz="1400" b="1" dirty="0">
                <a:latin typeface="American Typewriter"/>
                <a:cs typeface="American Typewriter"/>
              </a:rPr>
              <a:t>Question 2: How would you advise the Minister if asked to? </a:t>
            </a:r>
            <a:endParaRPr lang="de-DE" sz="1400" dirty="0">
              <a:latin typeface="American Typewriter"/>
              <a:cs typeface="American Typewriter"/>
            </a:endParaRPr>
          </a:p>
          <a:p>
            <a:r>
              <a:rPr lang="en-US" sz="1400" dirty="0">
                <a:latin typeface="American Typewriter"/>
                <a:cs typeface="American Typewriter"/>
              </a:rPr>
              <a:t>A: To refuse the offer. The event is unrelated to the minister’s official responsibilities. </a:t>
            </a:r>
            <a:endParaRPr lang="de-DE" sz="1400" dirty="0">
              <a:latin typeface="American Typewriter"/>
              <a:cs typeface="American Typewriter"/>
            </a:endParaRPr>
          </a:p>
        </p:txBody>
      </p:sp>
      <p:sp>
        <p:nvSpPr>
          <p:cNvPr id="10" name="Textfeld 9">
            <a:extLst>
              <a:ext uri="{FF2B5EF4-FFF2-40B4-BE49-F238E27FC236}">
                <a16:creationId xmlns:a16="http://schemas.microsoft.com/office/drawing/2014/main" id="{EAEE0E44-73AD-6B4E-9B32-69DC8FA9BAC6}"/>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3898232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images.png"/>
          <p:cNvPicPr>
            <a:picLocks/>
          </p:cNvPicPr>
          <p:nvPr/>
        </p:nvPicPr>
        <p:blipFill>
          <a:blip r:embed="rId3">
            <a:extLs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36</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2: The lunch</a:t>
            </a:r>
          </a:p>
        </p:txBody>
      </p:sp>
      <p:grpSp>
        <p:nvGrpSpPr>
          <p:cNvPr id="17" name="Gruppierung 16"/>
          <p:cNvGrpSpPr/>
          <p:nvPr/>
        </p:nvGrpSpPr>
        <p:grpSpPr>
          <a:xfrm>
            <a:off x="450187" y="1268017"/>
            <a:ext cx="7620897" cy="3345175"/>
            <a:chOff x="450187" y="1453182"/>
            <a:chExt cx="7620897" cy="3160493"/>
          </a:xfrm>
        </p:grpSpPr>
        <p:sp>
          <p:nvSpPr>
            <p:cNvPr id="14" name="Rechteck 13"/>
            <p:cNvSpPr/>
            <p:nvPr/>
          </p:nvSpPr>
          <p:spPr>
            <a:xfrm>
              <a:off x="450187" y="1453182"/>
              <a:ext cx="7620897" cy="3099012"/>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200"/>
              <a:ext cx="7357834" cy="3140475"/>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On </a:t>
              </a:r>
              <a:r>
                <a:rPr lang="de-DE" sz="1400" dirty="0" err="1">
                  <a:latin typeface="American Typewriter"/>
                  <a:cs typeface="American Typewriter"/>
                </a:rPr>
                <a:t>occasions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often</a:t>
              </a:r>
              <a:r>
                <a:rPr lang="de-DE" sz="1400" dirty="0">
                  <a:latin typeface="American Typewriter"/>
                  <a:cs typeface="American Typewriter"/>
                </a:rPr>
                <a:t> in </a:t>
              </a:r>
              <a:r>
                <a:rPr lang="de-DE" sz="1400" dirty="0" err="1">
                  <a:latin typeface="American Typewriter"/>
                  <a:cs typeface="American Typewriter"/>
                </a:rPr>
                <a:t>their</a:t>
              </a:r>
              <a:r>
                <a:rPr lang="de-DE" sz="1400" dirty="0">
                  <a:latin typeface="American Typewriter"/>
                  <a:cs typeface="American Typewriter"/>
                </a:rPr>
                <a:t> </a:t>
              </a:r>
              <a:r>
                <a:rPr lang="de-DE" sz="1400" dirty="0" err="1">
                  <a:latin typeface="American Typewriter"/>
                  <a:cs typeface="American Typewriter"/>
                </a:rPr>
                <a:t>own</a:t>
              </a:r>
              <a:r>
                <a:rPr lang="de-DE" sz="1400" dirty="0">
                  <a:latin typeface="American Typewriter"/>
                  <a:cs typeface="American Typewriter"/>
                </a:rPr>
                <a:t> time,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most</a:t>
              </a:r>
              <a:r>
                <a:rPr lang="de-DE" sz="1400" dirty="0">
                  <a:latin typeface="American Typewriter"/>
                  <a:cs typeface="American Typewriter"/>
                </a:rPr>
                <a:t> </a:t>
              </a:r>
              <a:r>
                <a:rPr lang="de-DE" sz="1400" dirty="0" err="1">
                  <a:latin typeface="American Typewriter"/>
                  <a:cs typeface="American Typewriter"/>
                </a:rPr>
                <a:t>senior</a:t>
              </a:r>
              <a:r>
                <a:rPr lang="de-DE" sz="1400" dirty="0">
                  <a:latin typeface="American Typewriter"/>
                  <a:cs typeface="American Typewriter"/>
                </a:rPr>
                <a:t>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 </a:t>
              </a:r>
              <a:r>
                <a:rPr lang="de-DE" sz="1400" dirty="0" err="1">
                  <a:latin typeface="American Typewriter"/>
                  <a:cs typeface="American Typewriter"/>
                </a:rPr>
                <a:t>government</a:t>
              </a:r>
              <a:r>
                <a:rPr lang="de-DE" sz="1400" dirty="0">
                  <a:latin typeface="American Typewriter"/>
                  <a:cs typeface="American Typewriter"/>
                </a:rPr>
                <a:t> </a:t>
              </a:r>
              <a:r>
                <a:rPr lang="de-DE" sz="1400" dirty="0" err="1">
                  <a:latin typeface="American Typewriter"/>
                  <a:cs typeface="American Typewriter"/>
                </a:rPr>
                <a:t>agency</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Infrastructure Development) </a:t>
              </a:r>
              <a:r>
                <a:rPr lang="de-DE" sz="1400" dirty="0" err="1">
                  <a:latin typeface="American Typewriter"/>
                  <a:cs typeface="American Typewriter"/>
                </a:rPr>
                <a:t>attend</a:t>
              </a:r>
              <a:r>
                <a:rPr lang="de-DE" sz="1400" dirty="0">
                  <a:latin typeface="American Typewriter"/>
                  <a:cs typeface="American Typewriter"/>
                </a:rPr>
                <a:t> </a:t>
              </a:r>
              <a:r>
                <a:rPr lang="de-DE" sz="1400" dirty="0" err="1">
                  <a:latin typeface="American Typewriter"/>
                  <a:cs typeface="American Typewriter"/>
                </a:rPr>
                <a:t>lunches</a:t>
              </a:r>
              <a:r>
                <a:rPr lang="de-DE" sz="1400" dirty="0">
                  <a:latin typeface="American Typewriter"/>
                  <a:cs typeface="American Typewriter"/>
                </a:rPr>
                <a:t> </a:t>
              </a:r>
              <a:r>
                <a:rPr lang="de-DE" sz="1400" dirty="0" err="1">
                  <a:latin typeface="American Typewriter"/>
                  <a:cs typeface="American Typewriter"/>
                </a:rPr>
                <a:t>or</a:t>
              </a:r>
              <a:r>
                <a:rPr lang="de-DE" sz="1400" dirty="0">
                  <a:latin typeface="American Typewriter"/>
                  <a:cs typeface="American Typewriter"/>
                </a:rPr>
                <a:t> </a:t>
              </a:r>
              <a:r>
                <a:rPr lang="de-DE" sz="1400" dirty="0" err="1">
                  <a:latin typeface="American Typewriter"/>
                  <a:cs typeface="American Typewriter"/>
                </a:rPr>
                <a:t>dinners</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 </a:t>
              </a:r>
              <a:r>
                <a:rPr lang="de-DE" sz="1400" dirty="0" err="1">
                  <a:latin typeface="American Typewriter"/>
                  <a:cs typeface="American Typewriter"/>
                </a:rPr>
                <a:t>wide</a:t>
              </a:r>
              <a:r>
                <a:rPr lang="de-DE" sz="1400" dirty="0">
                  <a:latin typeface="American Typewriter"/>
                  <a:cs typeface="American Typewriter"/>
                </a:rPr>
                <a:t> </a:t>
              </a:r>
              <a:r>
                <a:rPr lang="de-DE" sz="1400" dirty="0" err="1">
                  <a:latin typeface="American Typewriter"/>
                  <a:cs typeface="American Typewriter"/>
                </a:rPr>
                <a:t>range</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business</a:t>
              </a:r>
              <a:r>
                <a:rPr lang="de-DE" sz="1400" dirty="0">
                  <a:latin typeface="American Typewriter"/>
                  <a:cs typeface="American Typewriter"/>
                </a:rPr>
                <a:t> </a:t>
              </a:r>
              <a:r>
                <a:rPr lang="de-DE" sz="1400" dirty="0" err="1">
                  <a:latin typeface="American Typewriter"/>
                  <a:cs typeface="American Typewriter"/>
                </a:rPr>
                <a:t>people</a:t>
              </a:r>
              <a:r>
                <a:rPr lang="de-DE" sz="1400" dirty="0">
                  <a:latin typeface="American Typewriter"/>
                  <a:cs typeface="American Typewriter"/>
                </a:rPr>
                <a:t>, </a:t>
              </a:r>
              <a:r>
                <a:rPr lang="de-DE" sz="1400" dirty="0" err="1">
                  <a:latin typeface="American Typewriter"/>
                  <a:cs typeface="American Typewriter"/>
                </a:rPr>
                <a:t>including</a:t>
              </a:r>
              <a:r>
                <a:rPr lang="de-DE" sz="1400" dirty="0">
                  <a:latin typeface="American Typewriter"/>
                  <a:cs typeface="American Typewriter"/>
                </a:rPr>
                <a:t> </a:t>
              </a:r>
              <a:r>
                <a:rPr lang="de-DE" sz="1400" dirty="0" err="1">
                  <a:latin typeface="American Typewriter"/>
                  <a:cs typeface="American Typewriter"/>
                </a:rPr>
                <a:t>representatives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schools</a:t>
              </a:r>
              <a:r>
                <a:rPr lang="de-DE" sz="1400" dirty="0">
                  <a:latin typeface="American Typewriter"/>
                  <a:cs typeface="American Typewriter"/>
                </a:rPr>
                <a:t>, </a:t>
              </a:r>
              <a:r>
                <a:rPr lang="de-DE" sz="1400" dirty="0" err="1">
                  <a:latin typeface="American Typewriter"/>
                  <a:cs typeface="American Typewriter"/>
                </a:rPr>
                <a:t>churches</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local</a:t>
              </a:r>
              <a:r>
                <a:rPr lang="de-DE" sz="1400" dirty="0">
                  <a:latin typeface="American Typewriter"/>
                  <a:cs typeface="American Typewriter"/>
                </a:rPr>
                <a:t> </a:t>
              </a:r>
              <a:r>
                <a:rPr lang="de-DE" sz="1400" dirty="0" err="1">
                  <a:latin typeface="American Typewriter"/>
                  <a:cs typeface="American Typewriter"/>
                </a:rPr>
                <a:t>newspapers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TV, </a:t>
              </a:r>
              <a:r>
                <a:rPr lang="de-DE" sz="1400" dirty="0" err="1">
                  <a:latin typeface="American Typewriter"/>
                  <a:cs typeface="American Typewriter"/>
                </a:rPr>
                <a:t>property</a:t>
              </a:r>
              <a:r>
                <a:rPr lang="de-DE" sz="1400" dirty="0">
                  <a:latin typeface="American Typewriter"/>
                  <a:cs typeface="American Typewriter"/>
                </a:rPr>
                <a:t> </a:t>
              </a:r>
              <a:r>
                <a:rPr lang="de-DE" sz="1400" dirty="0" err="1">
                  <a:latin typeface="American Typewriter"/>
                  <a:cs typeface="American Typewriter"/>
                </a:rPr>
                <a:t>developers</a:t>
              </a:r>
              <a:r>
                <a:rPr lang="de-DE" sz="1400" dirty="0">
                  <a:latin typeface="American Typewriter"/>
                  <a:cs typeface="American Typewriter"/>
                </a:rPr>
                <a:t>, </a:t>
              </a:r>
              <a:r>
                <a:rPr lang="de-DE" sz="1400" dirty="0" err="1">
                  <a:latin typeface="American Typewriter"/>
                  <a:cs typeface="American Typewriter"/>
                </a:rPr>
                <a:t>consultants</a:t>
              </a:r>
              <a:r>
                <a:rPr lang="de-DE" sz="1400" dirty="0">
                  <a:latin typeface="American Typewriter"/>
                  <a:cs typeface="American Typewriter"/>
                </a:rPr>
                <a:t>, </a:t>
              </a:r>
              <a:r>
                <a:rPr lang="de-DE" sz="1400" dirty="0" err="1">
                  <a:latin typeface="American Typewriter"/>
                  <a:cs typeface="American Typewriter"/>
                </a:rPr>
                <a:t>manufacturers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construction</a:t>
              </a:r>
              <a:r>
                <a:rPr lang="de-DE" sz="1400" dirty="0">
                  <a:latin typeface="American Typewriter"/>
                  <a:cs typeface="American Typewriter"/>
                </a:rPr>
                <a:t> </a:t>
              </a:r>
              <a:r>
                <a:rPr lang="de-DE" sz="1400" dirty="0" err="1">
                  <a:latin typeface="American Typewriter"/>
                  <a:cs typeface="American Typewriter"/>
                </a:rPr>
                <a:t>companies</a:t>
              </a:r>
              <a:r>
                <a:rPr lang="de-DE" sz="1400" dirty="0">
                  <a:latin typeface="American Typewriter"/>
                  <a:cs typeface="American Typewriter"/>
                </a:rPr>
                <a:t>. This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understood</a:t>
              </a:r>
              <a:r>
                <a:rPr lang="de-DE" sz="1400" dirty="0">
                  <a:latin typeface="American Typewriter"/>
                  <a:cs typeface="American Typewriter"/>
                </a:rPr>
                <a:t> </a:t>
              </a:r>
              <a:r>
                <a:rPr lang="de-DE" sz="1400" dirty="0" err="1">
                  <a:latin typeface="American Typewriter"/>
                  <a:cs typeface="American Typewriter"/>
                </a:rPr>
                <a:t>part</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senior</a:t>
              </a:r>
              <a:r>
                <a:rPr lang="de-DE" sz="1400" dirty="0">
                  <a:latin typeface="American Typewriter"/>
                  <a:cs typeface="American Typewriter"/>
                </a:rPr>
                <a:t>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servants</a:t>
              </a:r>
              <a:r>
                <a:rPr lang="de-DE" sz="1400" dirty="0">
                  <a:latin typeface="American Typewriter"/>
                  <a:cs typeface="American Typewriter"/>
                </a:rPr>
                <a:t>’ </a:t>
              </a:r>
              <a:r>
                <a:rPr lang="de-DE" sz="1400" dirty="0" err="1">
                  <a:latin typeface="American Typewriter"/>
                  <a:cs typeface="American Typewriter"/>
                </a:rPr>
                <a:t>activities</a:t>
              </a:r>
              <a:r>
                <a:rPr lang="de-DE" sz="1400" dirty="0">
                  <a:latin typeface="American Typewriter"/>
                  <a:cs typeface="American Typewriter"/>
                </a:rPr>
                <a:t> in </a:t>
              </a:r>
              <a:r>
                <a:rPr lang="de-DE" sz="1400" dirty="0" err="1">
                  <a:latin typeface="American Typewriter"/>
                  <a:cs typeface="American Typewriter"/>
                </a:rPr>
                <a:t>this</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there</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no</a:t>
              </a:r>
              <a:r>
                <a:rPr lang="de-DE" sz="1400" dirty="0">
                  <a:latin typeface="American Typewriter"/>
                  <a:cs typeface="American Typewriter"/>
                </a:rPr>
                <a:t> </a:t>
              </a:r>
              <a:r>
                <a:rPr lang="de-DE" sz="1400" dirty="0" err="1">
                  <a:latin typeface="American Typewriter"/>
                  <a:cs typeface="American Typewriter"/>
                </a:rPr>
                <a:t>fee</a:t>
              </a:r>
              <a:r>
                <a:rPr lang="de-DE" sz="1400" dirty="0">
                  <a:latin typeface="American Typewriter"/>
                  <a:cs typeface="American Typewriter"/>
                </a:rPr>
                <a:t> </a:t>
              </a:r>
              <a:r>
                <a:rPr lang="de-DE" sz="1400" dirty="0" err="1">
                  <a:latin typeface="American Typewriter"/>
                  <a:cs typeface="American Typewriter"/>
                </a:rPr>
                <a:t>or</a:t>
              </a:r>
              <a:r>
                <a:rPr lang="de-DE" sz="1400" dirty="0">
                  <a:latin typeface="American Typewriter"/>
                  <a:cs typeface="American Typewriter"/>
                </a:rPr>
                <a:t> </a:t>
              </a:r>
              <a:r>
                <a:rPr lang="de-DE" sz="1400" dirty="0" err="1">
                  <a:latin typeface="American Typewriter"/>
                  <a:cs typeface="American Typewriter"/>
                </a:rPr>
                <a:t>other</a:t>
              </a:r>
              <a:r>
                <a:rPr lang="de-DE" sz="1400" dirty="0">
                  <a:latin typeface="American Typewriter"/>
                  <a:cs typeface="American Typewriter"/>
                </a:rPr>
                <a:t> </a:t>
              </a:r>
              <a:r>
                <a:rPr lang="de-DE" sz="1400" dirty="0" err="1">
                  <a:latin typeface="American Typewriter"/>
                  <a:cs typeface="American Typewriter"/>
                </a:rPr>
                <a:t>money</a:t>
              </a:r>
              <a:r>
                <a:rPr lang="de-DE" sz="1400" dirty="0">
                  <a:latin typeface="American Typewriter"/>
                  <a:cs typeface="American Typewriter"/>
                </a:rPr>
                <a:t> </a:t>
              </a:r>
              <a:r>
                <a:rPr lang="de-DE" sz="1400" dirty="0" err="1">
                  <a:latin typeface="American Typewriter"/>
                  <a:cs typeface="American Typewriter"/>
                </a:rPr>
                <a:t>involved</a:t>
              </a:r>
              <a:r>
                <a:rPr lang="de-DE" sz="1400" dirty="0">
                  <a:latin typeface="American Typewriter"/>
                  <a:cs typeface="American Typewriter"/>
                </a:rPr>
                <a:t>. These </a:t>
              </a:r>
              <a:r>
                <a:rPr lang="de-DE" sz="1400" dirty="0" err="1">
                  <a:latin typeface="American Typewriter"/>
                  <a:cs typeface="American Typewriter"/>
                </a:rPr>
                <a:t>activities</a:t>
              </a:r>
              <a:r>
                <a:rPr lang="de-DE" sz="1400" dirty="0">
                  <a:latin typeface="American Typewriter"/>
                  <a:cs typeface="American Typewriter"/>
                </a:rPr>
                <a:t> </a:t>
              </a:r>
              <a:r>
                <a:rPr lang="de-DE" sz="1400" dirty="0" err="1">
                  <a:latin typeface="American Typewriter"/>
                  <a:cs typeface="American Typewriter"/>
                </a:rPr>
                <a:t>have</a:t>
              </a:r>
              <a:r>
                <a:rPr lang="de-DE" sz="1400" dirty="0">
                  <a:latin typeface="American Typewriter"/>
                  <a:cs typeface="American Typewriter"/>
                </a:rPr>
                <a:t> </a:t>
              </a:r>
              <a:r>
                <a:rPr lang="de-DE" sz="1400" dirty="0" err="1">
                  <a:latin typeface="American Typewriter"/>
                  <a:cs typeface="American Typewriter"/>
                </a:rPr>
                <a:t>never</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seen</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 </a:t>
              </a:r>
              <a:r>
                <a:rPr lang="de-DE" sz="1400" dirty="0" err="1">
                  <a:latin typeface="American Typewriter"/>
                  <a:cs typeface="American Typewriter"/>
                </a:rPr>
                <a:t>problem</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p>
            <a:p>
              <a:r>
                <a:rPr lang="de-DE" sz="1400" dirty="0">
                  <a:latin typeface="American Typewriter"/>
                  <a:cs typeface="American Typewriter"/>
                </a:rPr>
                <a:t>On </a:t>
              </a:r>
              <a:r>
                <a:rPr lang="de-DE" sz="1400" dirty="0" err="1">
                  <a:latin typeface="American Typewriter"/>
                  <a:cs typeface="American Typewriter"/>
                </a:rPr>
                <a:t>one</a:t>
              </a:r>
              <a:r>
                <a:rPr lang="de-DE" sz="1400" dirty="0">
                  <a:latin typeface="American Typewriter"/>
                  <a:cs typeface="American Typewriter"/>
                </a:rPr>
                <a:t> </a:t>
              </a:r>
              <a:r>
                <a:rPr lang="de-DE" sz="1400" dirty="0" err="1">
                  <a:latin typeface="American Typewriter"/>
                  <a:cs typeface="American Typewriter"/>
                </a:rPr>
                <a:t>recent</a:t>
              </a:r>
              <a:r>
                <a:rPr lang="de-DE" sz="1400" dirty="0">
                  <a:latin typeface="American Typewriter"/>
                  <a:cs typeface="American Typewriter"/>
                </a:rPr>
                <a:t> </a:t>
              </a:r>
              <a:r>
                <a:rPr lang="de-DE" sz="1400" dirty="0" err="1">
                  <a:latin typeface="American Typewriter"/>
                  <a:cs typeface="American Typewriter"/>
                </a:rPr>
                <a:t>occasion</a:t>
              </a:r>
              <a:r>
                <a:rPr lang="de-DE" sz="1400" dirty="0">
                  <a:latin typeface="American Typewriter"/>
                  <a:cs typeface="American Typewriter"/>
                </a:rPr>
                <a:t>, </a:t>
              </a:r>
              <a:r>
                <a:rPr lang="de-DE" sz="1400" dirty="0" err="1">
                  <a:latin typeface="American Typewriter"/>
                  <a:cs typeface="American Typewriter"/>
                </a:rPr>
                <a:t>three</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these</a:t>
              </a:r>
              <a:r>
                <a:rPr lang="de-DE" sz="1400" dirty="0">
                  <a:latin typeface="American Typewriter"/>
                  <a:cs typeface="American Typewriter"/>
                </a:rPr>
                <a:t>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servants</a:t>
              </a:r>
              <a:r>
                <a:rPr lang="de-DE" sz="1400" dirty="0">
                  <a:latin typeface="American Typewriter"/>
                  <a:cs typeface="American Typewriter"/>
                </a:rPr>
                <a:t> </a:t>
              </a:r>
              <a:r>
                <a:rPr lang="de-DE" sz="1400" dirty="0" err="1">
                  <a:latin typeface="American Typewriter"/>
                  <a:cs typeface="American Typewriter"/>
                </a:rPr>
                <a:t>attended</a:t>
              </a:r>
              <a:r>
                <a:rPr lang="de-DE" sz="1400" dirty="0">
                  <a:latin typeface="American Typewriter"/>
                  <a:cs typeface="American Typewriter"/>
                </a:rPr>
                <a:t> </a:t>
              </a:r>
              <a:r>
                <a:rPr lang="de-DE" sz="1400" dirty="0" err="1">
                  <a:latin typeface="American Typewriter"/>
                  <a:cs typeface="American Typewriter"/>
                </a:rPr>
                <a:t>what</a:t>
              </a:r>
              <a:r>
                <a:rPr lang="de-DE" sz="1400" dirty="0">
                  <a:latin typeface="American Typewriter"/>
                  <a:cs typeface="American Typewriter"/>
                </a:rPr>
                <a:t> was </a:t>
              </a:r>
              <a:r>
                <a:rPr lang="de-DE" sz="1400" dirty="0" err="1">
                  <a:latin typeface="American Typewriter"/>
                  <a:cs typeface="American Typewriter"/>
                </a:rPr>
                <a:t>reported</a:t>
              </a:r>
              <a:r>
                <a:rPr lang="de-DE" sz="1400" dirty="0">
                  <a:latin typeface="American Typewriter"/>
                  <a:cs typeface="American Typewriter"/>
                </a:rPr>
                <a:t> in a </a:t>
              </a:r>
              <a:r>
                <a:rPr lang="de-DE" sz="1400" dirty="0" err="1">
                  <a:latin typeface="American Typewriter"/>
                  <a:cs typeface="American Typewriter"/>
                </a:rPr>
                <a:t>newspaper</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next</a:t>
              </a:r>
              <a:r>
                <a:rPr lang="de-DE" sz="1400" dirty="0">
                  <a:latin typeface="American Typewriter"/>
                  <a:cs typeface="American Typewriter"/>
                </a:rPr>
                <a:t> </a:t>
              </a:r>
              <a:r>
                <a:rPr lang="de-DE" sz="1400" dirty="0" err="1">
                  <a:latin typeface="American Typewriter"/>
                  <a:cs typeface="American Typewriter"/>
                </a:rPr>
                <a:t>day</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 “</a:t>
              </a:r>
              <a:r>
                <a:rPr lang="de-DE" sz="1400" dirty="0" err="1">
                  <a:latin typeface="American Typewriter"/>
                  <a:cs typeface="American Typewriter"/>
                </a:rPr>
                <a:t>lavish</a:t>
              </a:r>
              <a:r>
                <a:rPr lang="de-DE" sz="1400" dirty="0">
                  <a:latin typeface="American Typewriter"/>
                  <a:cs typeface="American Typewriter"/>
                </a:rPr>
                <a:t>” lunch </a:t>
              </a:r>
              <a:r>
                <a:rPr lang="de-DE" sz="1400" dirty="0" err="1">
                  <a:latin typeface="American Typewriter"/>
                  <a:cs typeface="American Typewriter"/>
                </a:rPr>
                <a:t>hosted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 prominent </a:t>
              </a:r>
              <a:r>
                <a:rPr lang="de-DE" sz="1400" dirty="0" err="1">
                  <a:latin typeface="American Typewriter"/>
                  <a:cs typeface="American Typewriter"/>
                </a:rPr>
                <a:t>local</a:t>
              </a:r>
              <a:r>
                <a:rPr lang="de-DE" sz="1400" dirty="0">
                  <a:latin typeface="American Typewriter"/>
                  <a:cs typeface="American Typewriter"/>
                </a:rPr>
                <a:t> </a:t>
              </a:r>
              <a:r>
                <a:rPr lang="de-DE" sz="1400" dirty="0" err="1">
                  <a:latin typeface="American Typewriter"/>
                  <a:cs typeface="American Typewriter"/>
                </a:rPr>
                <a:t>construction</a:t>
              </a:r>
              <a:r>
                <a:rPr lang="de-DE" sz="1400" dirty="0">
                  <a:latin typeface="American Typewriter"/>
                  <a:cs typeface="American Typewriter"/>
                </a:rPr>
                <a:t> </a:t>
              </a:r>
              <a:r>
                <a:rPr lang="de-DE" sz="1400" dirty="0" err="1">
                  <a:latin typeface="American Typewriter"/>
                  <a:cs typeface="American Typewriter"/>
                </a:rPr>
                <a:t>company</a:t>
              </a:r>
              <a:r>
                <a:rPr lang="de-DE" sz="1400" dirty="0">
                  <a:latin typeface="American Typewriter"/>
                  <a:cs typeface="American Typewriter"/>
                </a:rPr>
                <a:t>. This </a:t>
              </a:r>
              <a:r>
                <a:rPr lang="de-DE" sz="1400" dirty="0" err="1">
                  <a:latin typeface="American Typewriter"/>
                  <a:cs typeface="American Typewriter"/>
                </a:rPr>
                <a:t>occurred</a:t>
              </a:r>
              <a:r>
                <a:rPr lang="de-DE" sz="1400" dirty="0">
                  <a:latin typeface="American Typewriter"/>
                  <a:cs typeface="American Typewriter"/>
                </a:rPr>
                <a:t> a </a:t>
              </a:r>
              <a:r>
                <a:rPr lang="de-DE" sz="1400" dirty="0" err="1">
                  <a:latin typeface="American Typewriter"/>
                  <a:cs typeface="American Typewriter"/>
                </a:rPr>
                <a:t>week</a:t>
              </a:r>
              <a:r>
                <a:rPr lang="de-DE" sz="1400" dirty="0">
                  <a:latin typeface="American Typewriter"/>
                  <a:cs typeface="American Typewriter"/>
                </a:rPr>
                <a:t> </a:t>
              </a:r>
              <a:r>
                <a:rPr lang="de-DE" sz="1400" dirty="0" err="1">
                  <a:latin typeface="American Typewriter"/>
                  <a:cs typeface="American Typewriter"/>
                </a:rPr>
                <a:t>before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decided</a:t>
              </a:r>
              <a:r>
                <a:rPr lang="de-DE" sz="1400" dirty="0">
                  <a:latin typeface="American Typewriter"/>
                  <a:cs typeface="American Typewriter"/>
                </a:rPr>
                <a:t> </a:t>
              </a:r>
              <a:r>
                <a:rPr lang="de-DE" sz="1400" dirty="0" err="1">
                  <a:latin typeface="American Typewriter"/>
                  <a:cs typeface="American Typewriter"/>
                </a:rPr>
                <a:t>finally</a:t>
              </a:r>
              <a:r>
                <a:rPr lang="de-DE" sz="1400" dirty="0">
                  <a:latin typeface="American Typewriter"/>
                  <a:cs typeface="American Typewriter"/>
                </a:rPr>
                <a:t> on </a:t>
              </a:r>
              <a:r>
                <a:rPr lang="de-DE" sz="1400" dirty="0" err="1">
                  <a:latin typeface="American Typewriter"/>
                  <a:cs typeface="American Typewriter"/>
                </a:rPr>
                <a:t>awarding</a:t>
              </a:r>
              <a:r>
                <a:rPr lang="de-DE" sz="1400" dirty="0">
                  <a:latin typeface="American Typewriter"/>
                  <a:cs typeface="American Typewriter"/>
                </a:rPr>
                <a:t> a </a:t>
              </a:r>
              <a:r>
                <a:rPr lang="de-DE" sz="1400" dirty="0" err="1">
                  <a:latin typeface="American Typewriter"/>
                  <a:cs typeface="American Typewriter"/>
                </a:rPr>
                <a:t>number</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major</a:t>
              </a:r>
              <a:r>
                <a:rPr lang="de-DE" sz="1400" dirty="0">
                  <a:latin typeface="American Typewriter"/>
                  <a:cs typeface="American Typewriter"/>
                </a:rPr>
                <a:t> </a:t>
              </a:r>
              <a:r>
                <a:rPr lang="de-DE" sz="1400" dirty="0" err="1">
                  <a:latin typeface="American Typewriter"/>
                  <a:cs typeface="American Typewriter"/>
                </a:rPr>
                <a:t>construction</a:t>
              </a:r>
              <a:r>
                <a:rPr lang="de-DE" sz="1400" dirty="0">
                  <a:latin typeface="American Typewriter"/>
                  <a:cs typeface="American Typewriter"/>
                </a:rPr>
                <a:t> </a:t>
              </a:r>
              <a:r>
                <a:rPr lang="de-DE" sz="1400" dirty="0" err="1">
                  <a:latin typeface="American Typewriter"/>
                  <a:cs typeface="American Typewriter"/>
                </a:rPr>
                <a:t>contracts</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was </a:t>
              </a:r>
              <a:r>
                <a:rPr lang="de-DE" sz="1400" dirty="0" err="1">
                  <a:latin typeface="American Typewriter"/>
                  <a:cs typeface="American Typewriter"/>
                </a:rPr>
                <a:t>reported</a:t>
              </a:r>
              <a:r>
                <a:rPr lang="de-DE" sz="1400" dirty="0">
                  <a:latin typeface="American Typewriter"/>
                  <a:cs typeface="American Typewriter"/>
                </a:rPr>
                <a:t> </a:t>
              </a:r>
              <a:r>
                <a:rPr lang="de-DE" sz="1400" dirty="0" err="1">
                  <a:latin typeface="American Typewriter"/>
                  <a:cs typeface="American Typewriter"/>
                </a:rPr>
                <a:t>that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company</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had</a:t>
              </a:r>
              <a:r>
                <a:rPr lang="de-DE" sz="1400" dirty="0">
                  <a:latin typeface="American Typewriter"/>
                  <a:cs typeface="American Typewriter"/>
                </a:rPr>
                <a:t> </a:t>
              </a:r>
              <a:r>
                <a:rPr lang="de-DE" sz="1400" dirty="0" err="1">
                  <a:latin typeface="American Typewriter"/>
                  <a:cs typeface="American Typewriter"/>
                </a:rPr>
                <a:t>hosted</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lunch </a:t>
              </a:r>
              <a:r>
                <a:rPr lang="de-DE" sz="1400" dirty="0" err="1">
                  <a:latin typeface="American Typewriter"/>
                  <a:cs typeface="American Typewriter"/>
                </a:rPr>
                <a:t>won</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majority</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contracts</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What are the integrity issues here?</a:t>
              </a:r>
              <a:endParaRPr lang="de-DE" sz="1400" dirty="0">
                <a:latin typeface="American Typewriter"/>
                <a:cs typeface="American Typewriter"/>
              </a:endParaRPr>
            </a:p>
          </p:txBody>
        </p:sp>
      </p:grpSp>
      <p:sp>
        <p:nvSpPr>
          <p:cNvPr id="8" name="Textfeld 7"/>
          <p:cNvSpPr txBox="1"/>
          <p:nvPr/>
        </p:nvSpPr>
        <p:spPr>
          <a:xfrm>
            <a:off x="231508" y="1439977"/>
            <a:ext cx="8058253" cy="2677656"/>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What are the integrity issues here? </a:t>
            </a:r>
          </a:p>
          <a:p>
            <a:r>
              <a:rPr lang="en-US" sz="1400" dirty="0">
                <a:latin typeface="American Typewriter"/>
                <a:cs typeface="American Typewriter"/>
              </a:rPr>
              <a:t>A: While some social contact between public servants and representatives of the private sector is inevitable, and may often be desirable, the provision and timing of the (reportedly) “lavish” lunch is likely to raise suspicions about the integrity of the public servants involved in the decision, and the integrity of the contract process of the ministry. The lunch also creates, at minimum, an apparent conflict of interest for the public servants. In this example, it is irrelevant that the lunch occurred during their free time (they cannot claim to be present in a “private capacity”). </a:t>
            </a:r>
          </a:p>
          <a:p>
            <a:r>
              <a:rPr lang="en-US" sz="1400" dirty="0">
                <a:latin typeface="American Typewriter"/>
                <a:cs typeface="American Typewriter"/>
              </a:rPr>
              <a:t>The ministry must be able to demonstrate that the contracting process was appropriately free of improper or corrupt influences. If it cannot, this situation may be an example of a form of “state capture” – obtaining a favorable official decision by covert influence of public servants through corrupt methods and should be investigated. </a:t>
            </a:r>
          </a:p>
        </p:txBody>
      </p:sp>
      <p:sp>
        <p:nvSpPr>
          <p:cNvPr id="10" name="Textfeld 9">
            <a:extLst>
              <a:ext uri="{FF2B5EF4-FFF2-40B4-BE49-F238E27FC236}">
                <a16:creationId xmlns:a16="http://schemas.microsoft.com/office/drawing/2014/main" id="{1823420A-3793-FE49-9198-263F132E8BBF}"/>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22495579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unnamed.png"/>
          <p:cNvPicPr>
            <a:picLocks/>
          </p:cNvPicPr>
          <p:nvPr/>
        </p:nvPicPr>
        <p:blipFill>
          <a:blip r:embed="rId3">
            <a:extLs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37</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3: The </a:t>
            </a:r>
            <a:r>
              <a:rPr lang="de-DE" sz="4000" b="1" dirty="0" err="1"/>
              <a:t>recruitment</a:t>
            </a:r>
            <a:endParaRPr lang="de-DE" sz="4000" b="1" dirty="0"/>
          </a:p>
        </p:txBody>
      </p:sp>
      <p:grpSp>
        <p:nvGrpSpPr>
          <p:cNvPr id="17" name="Gruppierung 16"/>
          <p:cNvGrpSpPr/>
          <p:nvPr/>
        </p:nvGrpSpPr>
        <p:grpSpPr>
          <a:xfrm>
            <a:off x="450187" y="1463424"/>
            <a:ext cx="7620897" cy="1637940"/>
            <a:chOff x="450187" y="1453182"/>
            <a:chExt cx="7620897" cy="3099012"/>
          </a:xfrm>
        </p:grpSpPr>
        <p:sp>
          <p:nvSpPr>
            <p:cNvPr id="14" name="Rechteck 13"/>
            <p:cNvSpPr/>
            <p:nvPr/>
          </p:nvSpPr>
          <p:spPr>
            <a:xfrm>
              <a:off x="450187" y="1453182"/>
              <a:ext cx="7620897" cy="3099012"/>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200"/>
              <a:ext cx="7493042" cy="3028058"/>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A </a:t>
              </a:r>
              <a:r>
                <a:rPr lang="de-DE" sz="1400" dirty="0" err="1">
                  <a:latin typeface="American Typewriter"/>
                  <a:cs typeface="American Typewriter"/>
                </a:rPr>
                <a:t>middle</a:t>
              </a:r>
              <a:r>
                <a:rPr lang="de-DE" sz="1400" dirty="0">
                  <a:latin typeface="American Typewriter"/>
                  <a:cs typeface="American Typewriter"/>
                </a:rPr>
                <a:t>-level </a:t>
              </a:r>
              <a:r>
                <a:rPr lang="de-DE" sz="1400" dirty="0" err="1">
                  <a:latin typeface="American Typewriter"/>
                  <a:cs typeface="American Typewriter"/>
                </a:rPr>
                <a:t>manager</a:t>
              </a:r>
              <a:r>
                <a:rPr lang="de-DE" sz="1400" dirty="0">
                  <a:latin typeface="American Typewriter"/>
                  <a:cs typeface="American Typewriter"/>
                </a:rPr>
                <a:t> </a:t>
              </a:r>
              <a:r>
                <a:rPr lang="de-DE" sz="1400" dirty="0" err="1">
                  <a:latin typeface="American Typewriter"/>
                  <a:cs typeface="American Typewriter"/>
                </a:rPr>
                <a:t>employed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authority</a:t>
              </a:r>
              <a:r>
                <a:rPr lang="de-DE" sz="1400" dirty="0">
                  <a:latin typeface="American Typewriter"/>
                  <a:cs typeface="American Typewriter"/>
                </a:rPr>
                <a:t> </a:t>
              </a:r>
              <a:r>
                <a:rPr lang="de-DE" sz="1400" dirty="0" err="1">
                  <a:latin typeface="American Typewriter"/>
                  <a:cs typeface="American Typewriter"/>
                </a:rPr>
                <a:t>repeatedly</a:t>
              </a:r>
              <a:r>
                <a:rPr lang="de-DE" sz="1400" dirty="0">
                  <a:latin typeface="American Typewriter"/>
                  <a:cs typeface="American Typewriter"/>
                </a:rPr>
                <a:t> </a:t>
              </a:r>
              <a:r>
                <a:rPr lang="de-DE" sz="1400" dirty="0" err="1">
                  <a:latin typeface="American Typewriter"/>
                  <a:cs typeface="American Typewriter"/>
                </a:rPr>
                <a:t>refuses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recruit</a:t>
              </a:r>
              <a:r>
                <a:rPr lang="de-DE" sz="1400" dirty="0">
                  <a:latin typeface="American Typewriter"/>
                  <a:cs typeface="American Typewriter"/>
                </a:rPr>
                <a:t>, </a:t>
              </a:r>
              <a:r>
                <a:rPr lang="de-DE" sz="1400" dirty="0" err="1">
                  <a:latin typeface="American Typewriter"/>
                  <a:cs typeface="American Typewriter"/>
                </a:rPr>
                <a:t>or</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select</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training</a:t>
              </a:r>
              <a:r>
                <a:rPr lang="de-DE" sz="1400" dirty="0">
                  <a:latin typeface="American Typewriter"/>
                  <a:cs typeface="American Typewriter"/>
                </a:rPr>
                <a:t> </a:t>
              </a:r>
              <a:r>
                <a:rPr lang="de-DE" sz="1400" dirty="0" err="1">
                  <a:latin typeface="American Typewriter"/>
                  <a:cs typeface="American Typewriter"/>
                </a:rPr>
                <a:t>opportunities</a:t>
              </a:r>
              <a:r>
                <a:rPr lang="de-DE" sz="1400" dirty="0">
                  <a:latin typeface="American Typewriter"/>
                  <a:cs typeface="American Typewriter"/>
                </a:rPr>
                <a:t>, </a:t>
              </a:r>
              <a:r>
                <a:rPr lang="de-DE" sz="1400" dirty="0" err="1">
                  <a:latin typeface="American Typewriter"/>
                  <a:cs typeface="American Typewriter"/>
                </a:rPr>
                <a:t>staff</a:t>
              </a:r>
              <a:r>
                <a:rPr lang="de-DE" sz="1400" dirty="0">
                  <a:latin typeface="American Typewriter"/>
                  <a:cs typeface="American Typewriter"/>
                </a:rPr>
                <a:t> </a:t>
              </a:r>
              <a:r>
                <a:rPr lang="de-DE" sz="1400" dirty="0" err="1">
                  <a:latin typeface="American Typewriter"/>
                  <a:cs typeface="American Typewriter"/>
                </a:rPr>
                <a:t>from</a:t>
              </a:r>
              <a:r>
                <a:rPr lang="de-DE" sz="1400" dirty="0">
                  <a:latin typeface="American Typewriter"/>
                  <a:cs typeface="American Typewriter"/>
                </a:rPr>
                <a:t> a </a:t>
              </a:r>
              <a:r>
                <a:rPr lang="de-DE" sz="1400" dirty="0" err="1">
                  <a:latin typeface="American Typewriter"/>
                  <a:cs typeface="American Typewriter"/>
                </a:rPr>
                <a:t>particular</a:t>
              </a:r>
              <a:r>
                <a:rPr lang="de-DE" sz="1400" dirty="0">
                  <a:latin typeface="American Typewriter"/>
                  <a:cs typeface="American Typewriter"/>
                </a:rPr>
                <a:t> </a:t>
              </a:r>
              <a:r>
                <a:rPr lang="de-DE" sz="1400" dirty="0" err="1">
                  <a:latin typeface="American Typewriter"/>
                  <a:cs typeface="American Typewriter"/>
                </a:rPr>
                <a:t>religious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ethnic</a:t>
              </a:r>
              <a:r>
                <a:rPr lang="de-DE" sz="1400" dirty="0">
                  <a:latin typeface="American Typewriter"/>
                  <a:cs typeface="American Typewriter"/>
                </a:rPr>
                <a:t> </a:t>
              </a:r>
              <a:r>
                <a:rPr lang="de-DE" sz="1400" dirty="0" err="1">
                  <a:latin typeface="American Typewriter"/>
                  <a:cs typeface="American Typewriter"/>
                </a:rPr>
                <a:t>background</a:t>
              </a:r>
              <a:r>
                <a:rPr lang="de-DE" sz="1400" dirty="0">
                  <a:latin typeface="American Typewriter"/>
                  <a:cs typeface="American Typewriter"/>
                </a:rPr>
                <a:t>, </a:t>
              </a:r>
              <a:r>
                <a:rPr lang="de-DE" sz="1400" dirty="0" err="1">
                  <a:latin typeface="American Typewriter"/>
                  <a:cs typeface="American Typewriter"/>
                </a:rPr>
                <a:t>even</a:t>
              </a:r>
              <a:r>
                <a:rPr lang="de-DE" sz="1400" dirty="0">
                  <a:latin typeface="American Typewriter"/>
                  <a:cs typeface="American Typewriter"/>
                </a:rPr>
                <a:t> </a:t>
              </a:r>
              <a:r>
                <a:rPr lang="de-DE" sz="1400" dirty="0" err="1">
                  <a:latin typeface="American Typewriter"/>
                  <a:cs typeface="American Typewriter"/>
                </a:rPr>
                <a:t>when</a:t>
              </a:r>
              <a:r>
                <a:rPr lang="de-DE" sz="1400" dirty="0">
                  <a:latin typeface="American Typewriter"/>
                  <a:cs typeface="American Typewriter"/>
                </a:rPr>
                <a:t> </a:t>
              </a:r>
              <a:r>
                <a:rPr lang="de-DE" sz="1400" dirty="0" err="1">
                  <a:latin typeface="American Typewriter"/>
                  <a:cs typeface="American Typewriter"/>
                </a:rPr>
                <a:t>individuals</a:t>
              </a:r>
              <a:r>
                <a:rPr lang="de-DE" sz="1400" dirty="0">
                  <a:latin typeface="American Typewriter"/>
                  <a:cs typeface="American Typewriter"/>
                </a:rPr>
                <a:t> </a:t>
              </a:r>
              <a:r>
                <a:rPr lang="de-DE" sz="1400" dirty="0" err="1">
                  <a:latin typeface="American Typewriter"/>
                  <a:cs typeface="American Typewriter"/>
                </a:rPr>
                <a:t>are</a:t>
              </a:r>
              <a:r>
                <a:rPr lang="de-DE" sz="1400" dirty="0">
                  <a:latin typeface="American Typewriter"/>
                  <a:cs typeface="American Typewriter"/>
                </a:rPr>
                <a:t> </a:t>
              </a:r>
              <a:r>
                <a:rPr lang="de-DE" sz="1400" dirty="0" err="1">
                  <a:latin typeface="American Typewriter"/>
                  <a:cs typeface="American Typewriter"/>
                </a:rPr>
                <a:t>well</a:t>
              </a:r>
              <a:r>
                <a:rPr lang="de-DE" sz="1400" dirty="0">
                  <a:latin typeface="American Typewriter"/>
                  <a:cs typeface="American Typewriter"/>
                </a:rPr>
                <a:t> </a:t>
              </a:r>
              <a:r>
                <a:rPr lang="de-DE" sz="1400" dirty="0" err="1">
                  <a:latin typeface="American Typewriter"/>
                  <a:cs typeface="American Typewriter"/>
                </a:rPr>
                <a:t>qualified</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skilled</a:t>
              </a:r>
              <a:r>
                <a:rPr lang="de-DE" sz="1400" dirty="0">
                  <a:latin typeface="American Typewriter"/>
                  <a:cs typeface="American Typewriter"/>
                </a:rPr>
                <a:t>, </a:t>
              </a:r>
              <a:r>
                <a:rPr lang="de-DE" sz="1400" dirty="0" err="1">
                  <a:latin typeface="American Typewriter"/>
                  <a:cs typeface="American Typewriter"/>
                </a:rPr>
                <a:t>because</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he </a:t>
              </a:r>
              <a:r>
                <a:rPr lang="de-DE" sz="1400" dirty="0" err="1">
                  <a:latin typeface="American Typewriter"/>
                  <a:cs typeface="American Typewriter"/>
                </a:rPr>
                <a:t>says</a:t>
              </a:r>
              <a:r>
                <a:rPr lang="de-DE" sz="1400" dirty="0">
                  <a:latin typeface="American Typewriter"/>
                  <a:cs typeface="American Typewriter"/>
                </a:rPr>
                <a:t>, “</a:t>
              </a:r>
              <a:r>
                <a:rPr lang="de-DE" sz="1400" dirty="0" err="1">
                  <a:latin typeface="American Typewriter"/>
                  <a:cs typeface="American Typewriter"/>
                </a:rPr>
                <a:t>those</a:t>
              </a:r>
              <a:r>
                <a:rPr lang="de-DE" sz="1400" dirty="0">
                  <a:latin typeface="American Typewriter"/>
                  <a:cs typeface="American Typewriter"/>
                </a:rPr>
                <a:t> </a:t>
              </a:r>
              <a:r>
                <a:rPr lang="de-DE" sz="1400" dirty="0" err="1">
                  <a:latin typeface="American Typewriter"/>
                  <a:cs typeface="American Typewriter"/>
                </a:rPr>
                <a:t>people</a:t>
              </a:r>
              <a:r>
                <a:rPr lang="de-DE" sz="1400" dirty="0">
                  <a:latin typeface="American Typewriter"/>
                  <a:cs typeface="American Typewriter"/>
                </a:rPr>
                <a:t> </a:t>
              </a:r>
              <a:r>
                <a:rPr lang="de-DE" sz="1400" dirty="0" err="1">
                  <a:latin typeface="American Typewriter"/>
                  <a:cs typeface="American Typewriter"/>
                </a:rPr>
                <a:t>are</a:t>
              </a:r>
              <a:r>
                <a:rPr lang="de-DE" sz="1400" dirty="0">
                  <a:latin typeface="American Typewriter"/>
                  <a:cs typeface="American Typewriter"/>
                </a:rPr>
                <a:t> </a:t>
              </a:r>
              <a:r>
                <a:rPr lang="de-DE" sz="1400" dirty="0" err="1">
                  <a:latin typeface="American Typewriter"/>
                  <a:cs typeface="American Typewriter"/>
                </a:rPr>
                <a:t>nothing</a:t>
              </a:r>
              <a:r>
                <a:rPr lang="de-DE" sz="1400" dirty="0">
                  <a:latin typeface="American Typewriter"/>
                  <a:cs typeface="American Typewriter"/>
                </a:rPr>
                <a:t> but </a:t>
              </a:r>
              <a:r>
                <a:rPr lang="de-DE" sz="1400" dirty="0" err="1">
                  <a:latin typeface="American Typewriter"/>
                  <a:cs typeface="American Typewriter"/>
                </a:rPr>
                <a:t>trouble</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Is there a serious conflict of interest here, or is it just a matter of personal preference? </a:t>
              </a:r>
            </a:p>
          </p:txBody>
        </p:sp>
      </p:grpSp>
      <p:sp>
        <p:nvSpPr>
          <p:cNvPr id="8" name="Textfeld 7"/>
          <p:cNvSpPr txBox="1"/>
          <p:nvPr/>
        </p:nvSpPr>
        <p:spPr>
          <a:xfrm>
            <a:off x="174594" y="1475507"/>
            <a:ext cx="8058253" cy="2893100"/>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Is there a serious conflict of interest here, or is it just a matter of personal preference? </a:t>
            </a:r>
          </a:p>
          <a:p>
            <a:r>
              <a:rPr lang="en-US" sz="1400" dirty="0">
                <a:latin typeface="American Typewriter"/>
                <a:cs typeface="American Typewriter"/>
              </a:rPr>
              <a:t>A: This is an example of a serious conflict, and actual abuse of office, in the form of self-dealing. The manager uses indulges his/her personal prejudice against the ethnic group concerned, at the expense of the employer’s interests [in obtaining trained staff, and in having a reputation as a good employer, for treating all staff equally and fairly]. </a:t>
            </a:r>
          </a:p>
          <a:p>
            <a:r>
              <a:rPr lang="en-US" sz="1400" dirty="0">
                <a:latin typeface="American Typewriter"/>
                <a:cs typeface="American Typewriter"/>
              </a:rPr>
              <a:t>Of course, the legitimate interests of those staff who are excluded from training are also being denied. </a:t>
            </a:r>
          </a:p>
          <a:p>
            <a:r>
              <a:rPr lang="en-US" sz="1400" dirty="0">
                <a:latin typeface="American Typewriter"/>
                <a:cs typeface="American Typewriter"/>
              </a:rPr>
              <a:t>The community at large may also be seen as disadvantaged, in that equal access to public employment opportunities for all qualified people is being prevented by this manager’s conduct. The manager’s conduct may also cause the organization to breach applicable anti-discrimination/equal opportunity law(s), potentially exposing the organization (and the government) to penalties, including the payment of compensation. </a:t>
            </a:r>
          </a:p>
        </p:txBody>
      </p:sp>
      <p:sp>
        <p:nvSpPr>
          <p:cNvPr id="10" name="Textfeld 9">
            <a:extLst>
              <a:ext uri="{FF2B5EF4-FFF2-40B4-BE49-F238E27FC236}">
                <a16:creationId xmlns:a16="http://schemas.microsoft.com/office/drawing/2014/main" id="{60353401-078C-9A4D-A44C-FD927FB6077C}"/>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3594757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104234370-stock-vector-view-of-the-road-from-the-car-interior-vector-illustration-.jpg"/>
          <p:cNvPicPr>
            <a:picLocks/>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38</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4: The </a:t>
            </a:r>
            <a:r>
              <a:rPr lang="de-DE" sz="4000" b="1" dirty="0" err="1"/>
              <a:t>driver</a:t>
            </a:r>
            <a:endParaRPr lang="de-DE" sz="4000" b="1" dirty="0"/>
          </a:p>
        </p:txBody>
      </p:sp>
      <p:grpSp>
        <p:nvGrpSpPr>
          <p:cNvPr id="17" name="Gruppierung 16"/>
          <p:cNvGrpSpPr/>
          <p:nvPr/>
        </p:nvGrpSpPr>
        <p:grpSpPr>
          <a:xfrm>
            <a:off x="450187" y="1463424"/>
            <a:ext cx="7620897" cy="2491172"/>
            <a:chOff x="450187" y="1453182"/>
            <a:chExt cx="7620897" cy="4713343"/>
          </a:xfrm>
        </p:grpSpPr>
        <p:sp>
          <p:nvSpPr>
            <p:cNvPr id="14" name="Rechteck 13"/>
            <p:cNvSpPr/>
            <p:nvPr/>
          </p:nvSpPr>
          <p:spPr>
            <a:xfrm>
              <a:off x="450187" y="1453182"/>
              <a:ext cx="7620897" cy="4713343"/>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200"/>
              <a:ext cx="7493042" cy="4658552"/>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As </a:t>
              </a:r>
              <a:r>
                <a:rPr lang="de-DE" sz="1400" dirty="0" err="1">
                  <a:latin typeface="American Typewriter"/>
                  <a:cs typeface="American Typewriter"/>
                </a:rPr>
                <a:t>part</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official</a:t>
              </a:r>
              <a:r>
                <a:rPr lang="de-DE" sz="1400" dirty="0">
                  <a:latin typeface="American Typewriter"/>
                  <a:cs typeface="American Typewriter"/>
                </a:rPr>
                <a:t> </a:t>
              </a:r>
              <a:r>
                <a:rPr lang="de-DE" sz="1400" dirty="0" err="1">
                  <a:latin typeface="American Typewriter"/>
                  <a:cs typeface="American Typewriter"/>
                </a:rPr>
                <a:t>duties</a:t>
              </a:r>
              <a:r>
                <a:rPr lang="de-DE" sz="1400" dirty="0">
                  <a:latin typeface="American Typewriter"/>
                  <a:cs typeface="American Typewriter"/>
                </a:rPr>
                <a:t>, an </a:t>
              </a:r>
              <a:r>
                <a:rPr lang="de-DE" sz="1400" dirty="0" err="1">
                  <a:latin typeface="American Typewriter"/>
                  <a:cs typeface="American Typewriter"/>
                </a:rPr>
                <a:t>official</a:t>
              </a:r>
              <a:r>
                <a:rPr lang="de-DE" sz="1400" dirty="0">
                  <a:latin typeface="American Typewriter"/>
                  <a:cs typeface="American Typewriter"/>
                </a:rPr>
                <a:t> </a:t>
              </a:r>
              <a:r>
                <a:rPr lang="de-DE" sz="1400" dirty="0" err="1">
                  <a:latin typeface="American Typewriter"/>
                  <a:cs typeface="American Typewriter"/>
                </a:rPr>
                <a:t>driver</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required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use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ministry’s</a:t>
              </a:r>
              <a:r>
                <a:rPr lang="de-DE" sz="1400" dirty="0">
                  <a:latin typeface="American Typewriter"/>
                  <a:cs typeface="American Typewriter"/>
                </a:rPr>
                <a:t> </a:t>
              </a:r>
              <a:r>
                <a:rPr lang="de-DE" sz="1400" dirty="0" err="1">
                  <a:latin typeface="American Typewriter"/>
                  <a:cs typeface="American Typewriter"/>
                </a:rPr>
                <a:t>vehicle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deliver</a:t>
              </a:r>
              <a:r>
                <a:rPr lang="de-DE" sz="1400" dirty="0">
                  <a:latin typeface="American Typewriter"/>
                  <a:cs typeface="American Typewriter"/>
                </a:rPr>
                <a:t> </a:t>
              </a:r>
              <a:r>
                <a:rPr lang="de-DE" sz="1400" dirty="0" err="1">
                  <a:latin typeface="American Typewriter"/>
                  <a:cs typeface="American Typewriter"/>
                </a:rPr>
                <a:t>messages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carry out </a:t>
              </a:r>
              <a:r>
                <a:rPr lang="de-DE" sz="1400" dirty="0" err="1">
                  <a:latin typeface="American Typewriter"/>
                  <a:cs typeface="American Typewriter"/>
                </a:rPr>
                <a:t>official</a:t>
              </a:r>
              <a:r>
                <a:rPr lang="de-DE" sz="1400" dirty="0">
                  <a:latin typeface="American Typewriter"/>
                  <a:cs typeface="American Typewriter"/>
                </a:rPr>
                <a:t> </a:t>
              </a:r>
              <a:r>
                <a:rPr lang="de-DE" sz="1400" dirty="0" err="1">
                  <a:latin typeface="American Typewriter"/>
                  <a:cs typeface="American Typewriter"/>
                </a:rPr>
                <a:t>errands</a:t>
              </a:r>
              <a:r>
                <a:rPr lang="de-DE" sz="1400" dirty="0">
                  <a:latin typeface="American Typewriter"/>
                  <a:cs typeface="American Typewriter"/>
                </a:rPr>
                <a:t>. His </a:t>
              </a:r>
              <a:r>
                <a:rPr lang="de-DE" sz="1400" dirty="0" err="1">
                  <a:latin typeface="American Typewriter"/>
                  <a:cs typeface="American Typewriter"/>
                </a:rPr>
                <a:t>job</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not </a:t>
              </a:r>
              <a:r>
                <a:rPr lang="de-DE" sz="1400" dirty="0" err="1">
                  <a:latin typeface="American Typewriter"/>
                  <a:cs typeface="American Typewriter"/>
                </a:rPr>
                <a:t>well</a:t>
              </a:r>
              <a:r>
                <a:rPr lang="de-DE" sz="1400" dirty="0">
                  <a:latin typeface="American Typewriter"/>
                  <a:cs typeface="American Typewriter"/>
                </a:rPr>
                <a:t> </a:t>
              </a:r>
              <a:r>
                <a:rPr lang="de-DE" sz="1400" dirty="0" err="1">
                  <a:latin typeface="American Typewriter"/>
                  <a:cs typeface="American Typewriter"/>
                </a:rPr>
                <a:t>paid</a:t>
              </a:r>
              <a:r>
                <a:rPr lang="de-DE" sz="1400" dirty="0">
                  <a:latin typeface="American Typewriter"/>
                  <a:cs typeface="American Typewriter"/>
                </a:rPr>
                <a:t>, </a:t>
              </a:r>
              <a:r>
                <a:rPr lang="de-DE" sz="1400" dirty="0" err="1">
                  <a:latin typeface="American Typewriter"/>
                  <a:cs typeface="American Typewriter"/>
                </a:rPr>
                <a:t>requires</a:t>
              </a:r>
              <a:r>
                <a:rPr lang="de-DE" sz="1400" dirty="0">
                  <a:latin typeface="American Typewriter"/>
                  <a:cs typeface="American Typewriter"/>
                </a:rPr>
                <a:t> </a:t>
              </a:r>
              <a:r>
                <a:rPr lang="de-DE" sz="1400" dirty="0" err="1">
                  <a:latin typeface="American Typewriter"/>
                  <a:cs typeface="American Typewriter"/>
                </a:rPr>
                <a:t>him</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be</a:t>
              </a:r>
              <a:r>
                <a:rPr lang="de-DE" sz="1400" dirty="0">
                  <a:latin typeface="American Typewriter"/>
                  <a:cs typeface="American Typewriter"/>
                </a:rPr>
                <a:t> “on </a:t>
              </a:r>
              <a:r>
                <a:rPr lang="de-DE" sz="1400" dirty="0" err="1">
                  <a:latin typeface="American Typewriter"/>
                  <a:cs typeface="American Typewriter"/>
                </a:rPr>
                <a:t>call</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away</a:t>
              </a:r>
              <a:r>
                <a:rPr lang="de-DE" sz="1400" dirty="0">
                  <a:latin typeface="American Typewriter"/>
                  <a:cs typeface="American Typewriter"/>
                </a:rPr>
                <a:t> </a:t>
              </a:r>
              <a:r>
                <a:rPr lang="de-DE" sz="1400" dirty="0" err="1">
                  <a:latin typeface="American Typewriter"/>
                  <a:cs typeface="American Typewriter"/>
                </a:rPr>
                <a:t>from</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lengthy</a:t>
              </a:r>
              <a:r>
                <a:rPr lang="de-DE" sz="1400" dirty="0">
                  <a:latin typeface="American Typewriter"/>
                  <a:cs typeface="American Typewriter"/>
                </a:rPr>
                <a:t> </a:t>
              </a:r>
              <a:r>
                <a:rPr lang="de-DE" sz="1400" dirty="0" err="1">
                  <a:latin typeface="American Typewriter"/>
                  <a:cs typeface="American Typewriter"/>
                </a:rPr>
                <a:t>periods</a:t>
              </a:r>
              <a:r>
                <a:rPr lang="de-DE" sz="1400" dirty="0">
                  <a:latin typeface="American Typewriter"/>
                  <a:cs typeface="American Typewriter"/>
                </a:rPr>
                <a:t> on </a:t>
              </a:r>
              <a:r>
                <a:rPr lang="de-DE" sz="1400" dirty="0" err="1">
                  <a:latin typeface="American Typewriter"/>
                  <a:cs typeface="American Typewriter"/>
                </a:rPr>
                <a:t>most</a:t>
              </a:r>
              <a:r>
                <a:rPr lang="de-DE" sz="1400" dirty="0">
                  <a:latin typeface="American Typewriter"/>
                  <a:cs typeface="American Typewriter"/>
                </a:rPr>
                <a:t> </a:t>
              </a:r>
              <a:r>
                <a:rPr lang="de-DE" sz="1400" dirty="0" err="1">
                  <a:latin typeface="American Typewriter"/>
                  <a:cs typeface="American Typewriter"/>
                </a:rPr>
                <a:t>days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he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trusted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carry out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duties</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minimal </a:t>
              </a:r>
              <a:r>
                <a:rPr lang="de-DE" sz="1400" dirty="0" err="1">
                  <a:latin typeface="American Typewriter"/>
                  <a:cs typeface="American Typewriter"/>
                </a:rPr>
                <a:t>supervision</a:t>
              </a:r>
              <a:r>
                <a:rPr lang="de-DE" sz="1400" dirty="0">
                  <a:latin typeface="American Typewriter"/>
                  <a:cs typeface="American Typewriter"/>
                </a:rPr>
                <a:t>. The </a:t>
              </a:r>
              <a:r>
                <a:rPr lang="de-DE" sz="1400" dirty="0" err="1">
                  <a:latin typeface="American Typewriter"/>
                  <a:cs typeface="American Typewriter"/>
                </a:rPr>
                <a:t>driver</a:t>
              </a:r>
              <a:r>
                <a:rPr lang="de-DE" sz="1400" dirty="0">
                  <a:latin typeface="American Typewriter"/>
                  <a:cs typeface="American Typewriter"/>
                </a:rPr>
                <a:t>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many</a:t>
              </a:r>
              <a:r>
                <a:rPr lang="de-DE" sz="1400" dirty="0">
                  <a:latin typeface="American Typewriter"/>
                  <a:cs typeface="American Typewriter"/>
                </a:rPr>
                <a:t> </a:t>
              </a:r>
              <a:r>
                <a:rPr lang="de-DE" sz="1400" dirty="0" err="1">
                  <a:latin typeface="American Typewriter"/>
                  <a:cs typeface="American Typewriter"/>
                </a:rPr>
                <a:t>years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never</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any</a:t>
              </a:r>
              <a:r>
                <a:rPr lang="de-DE" sz="1400" dirty="0">
                  <a:latin typeface="American Typewriter"/>
                  <a:cs typeface="American Typewriter"/>
                </a:rPr>
                <a:t> </a:t>
              </a:r>
              <a:r>
                <a:rPr lang="de-DE" sz="1400" dirty="0" err="1">
                  <a:latin typeface="American Typewriter"/>
                  <a:cs typeface="American Typewriter"/>
                </a:rPr>
                <a:t>trouble</a:t>
              </a:r>
              <a:r>
                <a:rPr lang="de-DE" sz="1400" dirty="0">
                  <a:latin typeface="American Typewriter"/>
                  <a:cs typeface="American Typewriter"/>
                </a:rPr>
                <a:t>. </a:t>
              </a:r>
              <a:r>
                <a:rPr lang="de-DE" sz="1400" dirty="0" err="1">
                  <a:latin typeface="American Typewriter"/>
                  <a:cs typeface="American Typewriter"/>
                </a:rPr>
                <a:t>Because</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flexibility</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driver’s</a:t>
              </a:r>
              <a:r>
                <a:rPr lang="de-DE" sz="1400" dirty="0">
                  <a:latin typeface="American Typewriter"/>
                  <a:cs typeface="American Typewriter"/>
                </a:rPr>
                <a:t> </a:t>
              </a:r>
              <a:r>
                <a:rPr lang="de-DE" sz="1400" dirty="0" err="1">
                  <a:latin typeface="American Typewriter"/>
                  <a:cs typeface="American Typewriter"/>
                </a:rPr>
                <a:t>work</a:t>
              </a:r>
              <a:r>
                <a:rPr lang="de-DE" sz="1400" dirty="0">
                  <a:latin typeface="American Typewriter"/>
                  <a:cs typeface="American Typewriter"/>
                </a:rPr>
                <a:t> </a:t>
              </a:r>
              <a:r>
                <a:rPr lang="de-DE" sz="1400" dirty="0" err="1">
                  <a:latin typeface="American Typewriter"/>
                  <a:cs typeface="American Typewriter"/>
                </a:rPr>
                <a:t>arrangements</a:t>
              </a:r>
              <a:r>
                <a:rPr lang="de-DE" sz="1400" dirty="0">
                  <a:latin typeface="American Typewriter"/>
                  <a:cs typeface="American Typewriter"/>
                </a:rPr>
                <a:t>, he </a:t>
              </a:r>
              <a:r>
                <a:rPr lang="de-DE" sz="1400" dirty="0" err="1">
                  <a:latin typeface="American Typewriter"/>
                  <a:cs typeface="American Typewriter"/>
                </a:rPr>
                <a:t>finds</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a:t>
              </a:r>
              <a:r>
                <a:rPr lang="de-DE" sz="1400" dirty="0" err="1">
                  <a:latin typeface="American Typewriter"/>
                  <a:cs typeface="American Typewriter"/>
                </a:rPr>
                <a:t>very</a:t>
              </a:r>
              <a:r>
                <a:rPr lang="de-DE" sz="1400" dirty="0">
                  <a:latin typeface="American Typewriter"/>
                  <a:cs typeface="American Typewriter"/>
                </a:rPr>
                <a:t> </a:t>
              </a:r>
              <a:r>
                <a:rPr lang="de-DE" sz="1400" dirty="0" err="1">
                  <a:latin typeface="American Typewriter"/>
                  <a:cs typeface="American Typewriter"/>
                </a:rPr>
                <a:t>useful</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carry out personal </a:t>
              </a:r>
              <a:r>
                <a:rPr lang="de-DE" sz="1400" dirty="0" err="1">
                  <a:latin typeface="American Typewriter"/>
                  <a:cs typeface="American Typewriter"/>
                </a:rPr>
                <a:t>business</a:t>
              </a:r>
              <a:r>
                <a:rPr lang="de-DE" sz="1400" dirty="0">
                  <a:latin typeface="American Typewriter"/>
                  <a:cs typeface="American Typewriter"/>
                </a:rPr>
                <a:t>, such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shopping</a:t>
              </a:r>
              <a:r>
                <a:rPr lang="de-DE" sz="1400" dirty="0">
                  <a:latin typeface="American Typewriter"/>
                  <a:cs typeface="American Typewriter"/>
                </a:rPr>
                <a:t>, </a:t>
              </a:r>
              <a:r>
                <a:rPr lang="de-DE" sz="1400" dirty="0" err="1">
                  <a:latin typeface="American Typewriter"/>
                  <a:cs typeface="American Typewriter"/>
                </a:rPr>
                <a:t>or</a:t>
              </a:r>
              <a:r>
                <a:rPr lang="de-DE" sz="1400" dirty="0">
                  <a:latin typeface="American Typewriter"/>
                  <a:cs typeface="American Typewriter"/>
                </a:rPr>
                <a:t> </a:t>
              </a:r>
              <a:r>
                <a:rPr lang="de-DE" sz="1400" dirty="0" err="1">
                  <a:latin typeface="American Typewriter"/>
                  <a:cs typeface="American Typewriter"/>
                </a:rPr>
                <a:t>taking</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children</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school</a:t>
              </a:r>
              <a:r>
                <a:rPr lang="de-DE" sz="1400" dirty="0">
                  <a:latin typeface="American Typewriter"/>
                  <a:cs typeface="American Typewriter"/>
                </a:rPr>
                <a:t>, </a:t>
              </a:r>
              <a:r>
                <a:rPr lang="de-DE" sz="1400" dirty="0" err="1">
                  <a:latin typeface="American Typewriter"/>
                  <a:cs typeface="American Typewriter"/>
                </a:rPr>
                <a:t>during</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working</a:t>
              </a:r>
              <a:r>
                <a:rPr lang="de-DE" sz="1400" dirty="0">
                  <a:latin typeface="American Typewriter"/>
                  <a:cs typeface="American Typewriter"/>
                </a:rPr>
                <a:t> </a:t>
              </a:r>
              <a:r>
                <a:rPr lang="de-DE" sz="1400" dirty="0" err="1">
                  <a:latin typeface="American Typewriter"/>
                  <a:cs typeface="American Typewriter"/>
                </a:rPr>
                <a:t>day</a:t>
              </a:r>
              <a:r>
                <a:rPr lang="de-DE" sz="1400" dirty="0">
                  <a:latin typeface="American Typewriter"/>
                  <a:cs typeface="American Typewriter"/>
                </a:rPr>
                <a:t>.</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Is it acceptable for the driver to carry out his private business in the ministry’s vehicle? Or is this a case of corruption? </a:t>
              </a:r>
            </a:p>
          </p:txBody>
        </p:sp>
      </p:grpSp>
      <p:sp>
        <p:nvSpPr>
          <p:cNvPr id="8" name="Textfeld 7"/>
          <p:cNvSpPr txBox="1"/>
          <p:nvPr/>
        </p:nvSpPr>
        <p:spPr>
          <a:xfrm>
            <a:off x="231508" y="1497468"/>
            <a:ext cx="8058253" cy="2462213"/>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Is it acceptable for the driver to carry out his private business in the ministry’s vehicle? Or is this a case of corruption? </a:t>
            </a:r>
          </a:p>
          <a:p>
            <a:r>
              <a:rPr lang="en-US" sz="1400" dirty="0">
                <a:latin typeface="American Typewriter"/>
                <a:cs typeface="American Typewriter"/>
              </a:rPr>
              <a:t>A: This arrangement may be seen as “reasonable” if other official business is not delayed, and there is no significant additional cost or risk to the organization. </a:t>
            </a:r>
          </a:p>
          <a:p>
            <a:r>
              <a:rPr lang="en-US" sz="1400" dirty="0">
                <a:latin typeface="American Typewriter"/>
                <a:cs typeface="American Typewriter"/>
              </a:rPr>
              <a:t>But it may also be seen as an apparent conflict of interest, and favoritism of the individual concerned: The appearance of a public servant using a government vehicle for private purposes may also be problematic. </a:t>
            </a:r>
          </a:p>
          <a:p>
            <a:r>
              <a:rPr lang="en-US" sz="1400" dirty="0">
                <a:latin typeface="American Typewriter"/>
                <a:cs typeface="American Typewriter"/>
              </a:rPr>
              <a:t>Using the ministry vehicle for private purposes is not “corrupt” provided that the ministry knows of, and approves of, the practice. But “personal” arrangements (e.g. tacit approval by a local manager, without formal documentation) can be misunderstood, and may be unlawful. </a:t>
            </a:r>
          </a:p>
        </p:txBody>
      </p:sp>
      <p:sp>
        <p:nvSpPr>
          <p:cNvPr id="10" name="Textfeld 9">
            <a:extLst>
              <a:ext uri="{FF2B5EF4-FFF2-40B4-BE49-F238E27FC236}">
                <a16:creationId xmlns:a16="http://schemas.microsoft.com/office/drawing/2014/main" id="{89B32C6B-879B-9A46-94B9-278C8671E240}"/>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41541384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40D8719-6C55-0146-9702-7B6CF84B1CE7}"/>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pic>
        <p:nvPicPr>
          <p:cNvPr id="2" name="Bild 1" descr="istockphoto-468698292-612x612.jp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39</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5: The </a:t>
            </a:r>
            <a:r>
              <a:rPr lang="de-DE" sz="4000" b="1" dirty="0" err="1"/>
              <a:t>market</a:t>
            </a:r>
            <a:endParaRPr lang="de-DE" sz="4000" b="1" dirty="0"/>
          </a:p>
        </p:txBody>
      </p:sp>
      <p:grpSp>
        <p:nvGrpSpPr>
          <p:cNvPr id="17" name="Gruppierung 16"/>
          <p:cNvGrpSpPr/>
          <p:nvPr/>
        </p:nvGrpSpPr>
        <p:grpSpPr>
          <a:xfrm>
            <a:off x="450187" y="1232496"/>
            <a:ext cx="7620897" cy="3761263"/>
            <a:chOff x="450187" y="1453182"/>
            <a:chExt cx="7620897" cy="7124308"/>
          </a:xfrm>
        </p:grpSpPr>
        <p:sp>
          <p:nvSpPr>
            <p:cNvPr id="14" name="Rechteck 13"/>
            <p:cNvSpPr/>
            <p:nvPr/>
          </p:nvSpPr>
          <p:spPr>
            <a:xfrm>
              <a:off x="450187" y="1453182"/>
              <a:ext cx="7620897" cy="6962771"/>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200"/>
              <a:ext cx="7493042" cy="7104290"/>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Office </a:t>
              </a:r>
              <a:r>
                <a:rPr lang="de-DE" sz="1400" dirty="0" err="1">
                  <a:latin typeface="American Typewriter"/>
                  <a:cs typeface="American Typewriter"/>
                </a:rPr>
                <a:t>issues</a:t>
              </a:r>
              <a:r>
                <a:rPr lang="de-DE" sz="1400" dirty="0">
                  <a:latin typeface="American Typewriter"/>
                  <a:cs typeface="American Typewriter"/>
                </a:rPr>
                <a:t> </a:t>
              </a:r>
              <a:r>
                <a:rPr lang="de-DE" sz="1400" dirty="0" err="1">
                  <a:latin typeface="American Typewriter"/>
                  <a:cs typeface="American Typewriter"/>
                </a:rPr>
                <a:t>licenses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traders</a:t>
              </a:r>
              <a:r>
                <a:rPr lang="de-DE" sz="1400" dirty="0">
                  <a:latin typeface="American Typewriter"/>
                  <a:cs typeface="American Typewriter"/>
                </a:rPr>
                <a:t> </a:t>
              </a:r>
              <a:r>
                <a:rPr lang="de-DE" sz="1400" dirty="0" err="1">
                  <a:latin typeface="American Typewriter"/>
                  <a:cs typeface="American Typewriter"/>
                </a:rPr>
                <a:t>who</a:t>
              </a:r>
              <a:r>
                <a:rPr lang="de-DE" sz="1400" dirty="0">
                  <a:latin typeface="American Typewriter"/>
                  <a:cs typeface="American Typewriter"/>
                </a:rPr>
                <a:t> </a:t>
              </a:r>
              <a:r>
                <a:rPr lang="de-DE" sz="1400" dirty="0" err="1">
                  <a:latin typeface="American Typewriter"/>
                  <a:cs typeface="American Typewriter"/>
                </a:rPr>
                <a:t>have</a:t>
              </a:r>
              <a:r>
                <a:rPr lang="de-DE" sz="1400" dirty="0">
                  <a:latin typeface="American Typewriter"/>
                  <a:cs typeface="American Typewriter"/>
                </a:rPr>
                <a:t> </a:t>
              </a:r>
              <a:r>
                <a:rPr lang="de-DE" sz="1400" dirty="0" err="1">
                  <a:latin typeface="American Typewriter"/>
                  <a:cs typeface="American Typewriter"/>
                </a:rPr>
                <a:t>restaurants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food</a:t>
              </a:r>
              <a:r>
                <a:rPr lang="de-DE" sz="1400" dirty="0">
                  <a:latin typeface="American Typewriter"/>
                  <a:cs typeface="American Typewriter"/>
                </a:rPr>
                <a:t> </a:t>
              </a:r>
              <a:r>
                <a:rPr lang="de-DE" sz="1400" dirty="0" err="1">
                  <a:latin typeface="American Typewriter"/>
                  <a:cs typeface="American Typewriter"/>
                </a:rPr>
                <a:t>stalls</a:t>
              </a:r>
              <a:r>
                <a:rPr lang="de-DE" sz="1400" dirty="0">
                  <a:latin typeface="American Typewriter"/>
                  <a:cs typeface="American Typewriter"/>
                </a:rPr>
                <a:t> in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town</a:t>
              </a:r>
              <a:r>
                <a:rPr lang="de-DE" sz="1400"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a:t>
              </a:r>
              <a:r>
                <a:rPr lang="de-DE" sz="1400" dirty="0" err="1">
                  <a:latin typeface="American Typewriter"/>
                  <a:cs typeface="American Typewriter"/>
                </a:rPr>
                <a:t>job</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process</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applications</a:t>
              </a:r>
              <a:r>
                <a:rPr lang="de-DE" sz="1400" dirty="0">
                  <a:latin typeface="American Typewriter"/>
                  <a:cs typeface="American Typewriter"/>
                </a:rPr>
                <a:t>. </a:t>
              </a:r>
              <a:r>
                <a:rPr lang="de-DE" sz="1400" dirty="0" err="1">
                  <a:latin typeface="American Typewriter"/>
                  <a:cs typeface="American Typewriter"/>
                </a:rPr>
                <a:t>One</a:t>
              </a:r>
              <a:r>
                <a:rPr lang="de-DE" sz="1400" dirty="0">
                  <a:latin typeface="American Typewriter"/>
                  <a:cs typeface="American Typewriter"/>
                </a:rPr>
                <a:t> </a:t>
              </a:r>
              <a:r>
                <a:rPr lang="de-DE" sz="1400" dirty="0" err="1">
                  <a:latin typeface="American Typewriter"/>
                  <a:cs typeface="American Typewriter"/>
                </a:rPr>
                <a:t>day</a:t>
              </a:r>
              <a:r>
                <a:rPr lang="de-DE" sz="1400" dirty="0">
                  <a:latin typeface="American Typewriter"/>
                  <a:cs typeface="American Typewriter"/>
                </a:rPr>
                <a:t> a </a:t>
              </a:r>
              <a:r>
                <a:rPr lang="de-DE" sz="1400" dirty="0" err="1">
                  <a:latin typeface="American Typewriter"/>
                  <a:cs typeface="American Typewriter"/>
                </a:rPr>
                <a:t>popular</a:t>
              </a:r>
              <a:r>
                <a:rPr lang="de-DE" sz="1400" dirty="0">
                  <a:latin typeface="American Typewriter"/>
                  <a:cs typeface="American Typewriter"/>
                </a:rPr>
                <a:t> </a:t>
              </a:r>
              <a:r>
                <a:rPr lang="de-DE" sz="1400" dirty="0" err="1">
                  <a:latin typeface="American Typewriter"/>
                  <a:cs typeface="American Typewriter"/>
                </a:rPr>
                <a:t>food</a:t>
              </a:r>
              <a:r>
                <a:rPr lang="de-DE" sz="1400" dirty="0">
                  <a:latin typeface="American Typewriter"/>
                  <a:cs typeface="American Typewriter"/>
                </a:rPr>
                <a:t> stall </a:t>
              </a:r>
              <a:r>
                <a:rPr lang="de-DE" sz="1400" dirty="0" err="1">
                  <a:latin typeface="American Typewriter"/>
                  <a:cs typeface="American Typewriter"/>
                </a:rPr>
                <a:t>operator</a:t>
              </a:r>
              <a:r>
                <a:rPr lang="de-DE" sz="1400" dirty="0">
                  <a:latin typeface="American Typewriter"/>
                  <a:cs typeface="American Typewriter"/>
                </a:rPr>
                <a:t>, </a:t>
              </a:r>
              <a:r>
                <a:rPr lang="de-DE" sz="1400" dirty="0" err="1">
                  <a:latin typeface="American Typewriter"/>
                  <a:cs typeface="American Typewriter"/>
                </a:rPr>
                <a:t>Mr</a:t>
              </a:r>
              <a:r>
                <a:rPr lang="de-DE" sz="1400" dirty="0">
                  <a:latin typeface="American Typewriter"/>
                  <a:cs typeface="American Typewriter"/>
                </a:rPr>
                <a:t> A, </a:t>
              </a:r>
              <a:r>
                <a:rPr lang="de-DE" sz="1400" dirty="0" err="1">
                  <a:latin typeface="American Typewriter"/>
                  <a:cs typeface="American Typewriter"/>
                </a:rPr>
                <a:t>comes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a:t>
              </a:r>
              <a:r>
                <a:rPr lang="de-DE" sz="1400" dirty="0" err="1">
                  <a:latin typeface="American Typewriter"/>
                  <a:cs typeface="American Typewriter"/>
                </a:rPr>
                <a:t>office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seek</a:t>
              </a:r>
              <a:r>
                <a:rPr lang="de-DE" sz="1400" dirty="0">
                  <a:latin typeface="American Typewriter"/>
                  <a:cs typeface="American Typewriter"/>
                </a:rPr>
                <a:t> urgent </a:t>
              </a:r>
              <a:r>
                <a:rPr lang="de-DE" sz="1400" dirty="0" err="1">
                  <a:latin typeface="American Typewriter"/>
                  <a:cs typeface="American Typewriter"/>
                </a:rPr>
                <a:t>renewal</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business</a:t>
              </a:r>
              <a:r>
                <a:rPr lang="de-DE" sz="1400" dirty="0">
                  <a:latin typeface="American Typewriter"/>
                  <a:cs typeface="American Typewriter"/>
                </a:rPr>
                <a:t>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expires</a:t>
              </a:r>
              <a:r>
                <a:rPr lang="de-DE" sz="1400" dirty="0">
                  <a:latin typeface="American Typewriter"/>
                  <a:cs typeface="American Typewriter"/>
                </a:rPr>
                <a:t> </a:t>
              </a:r>
              <a:r>
                <a:rPr lang="de-DE" sz="1400" dirty="0" err="1">
                  <a:latin typeface="American Typewriter"/>
                  <a:cs typeface="American Typewriter"/>
                </a:rPr>
                <a:t>tomorrow</a:t>
              </a:r>
              <a:r>
                <a:rPr lang="de-DE" sz="1400" dirty="0">
                  <a:latin typeface="American Typewriter"/>
                  <a:cs typeface="American Typewriter"/>
                </a:rPr>
                <a:t>. He </a:t>
              </a:r>
              <a:r>
                <a:rPr lang="de-DE" sz="1400" dirty="0" err="1">
                  <a:latin typeface="American Typewriter"/>
                  <a:cs typeface="American Typewriter"/>
                </a:rPr>
                <a:t>says</a:t>
              </a:r>
              <a:r>
                <a:rPr lang="de-DE" sz="1400" dirty="0">
                  <a:latin typeface="American Typewriter"/>
                  <a:cs typeface="American Typewriter"/>
                </a:rPr>
                <a:t> he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away</a:t>
              </a:r>
              <a:r>
                <a:rPr lang="de-DE" sz="1400" dirty="0">
                  <a:latin typeface="American Typewriter"/>
                  <a:cs typeface="American Typewriter"/>
                </a:rPr>
                <a:t> on urgent </a:t>
              </a:r>
              <a:r>
                <a:rPr lang="de-DE" sz="1400" dirty="0" err="1">
                  <a:latin typeface="American Typewriter"/>
                  <a:cs typeface="American Typewriter"/>
                </a:rPr>
                <a:t>business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did</a:t>
              </a:r>
              <a:r>
                <a:rPr lang="de-DE" sz="1400" dirty="0">
                  <a:latin typeface="American Typewriter"/>
                  <a:cs typeface="American Typewriter"/>
                </a:rPr>
                <a:t> not </a:t>
              </a:r>
              <a:r>
                <a:rPr lang="de-DE" sz="1400" dirty="0" err="1">
                  <a:latin typeface="American Typewriter"/>
                  <a:cs typeface="American Typewriter"/>
                </a:rPr>
                <a:t>notice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renewal</a:t>
              </a:r>
              <a:r>
                <a:rPr lang="de-DE" sz="1400" dirty="0">
                  <a:latin typeface="American Typewriter"/>
                  <a:cs typeface="American Typewriter"/>
                </a:rPr>
                <a:t> </a:t>
              </a:r>
              <a:r>
                <a:rPr lang="de-DE" sz="1400" dirty="0" err="1">
                  <a:latin typeface="American Typewriter"/>
                  <a:cs typeface="American Typewriter"/>
                </a:rPr>
                <a:t>date</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a:t>
              </a:r>
              <a:r>
                <a:rPr lang="de-DE" sz="1400" dirty="0" err="1">
                  <a:latin typeface="American Typewriter"/>
                  <a:cs typeface="American Typewriter"/>
                </a:rPr>
                <a:t>normally</a:t>
              </a:r>
              <a:r>
                <a:rPr lang="de-DE" sz="1400" dirty="0">
                  <a:latin typeface="American Typewriter"/>
                  <a:cs typeface="American Typewriter"/>
                </a:rPr>
                <a:t> </a:t>
              </a:r>
              <a:r>
                <a:rPr lang="de-DE" sz="1400" dirty="0" err="1">
                  <a:latin typeface="American Typewriter"/>
                  <a:cs typeface="American Typewriter"/>
                </a:rPr>
                <a:t>takes</a:t>
              </a:r>
              <a:r>
                <a:rPr lang="de-DE" sz="1400" dirty="0">
                  <a:latin typeface="American Typewriter"/>
                  <a:cs typeface="American Typewriter"/>
                </a:rPr>
                <a:t> a </a:t>
              </a:r>
              <a:r>
                <a:rPr lang="de-DE" sz="1400" dirty="0" err="1">
                  <a:latin typeface="American Typewriter"/>
                  <a:cs typeface="American Typewriter"/>
                </a:rPr>
                <a:t>week</a:t>
              </a:r>
              <a:r>
                <a:rPr lang="de-DE" sz="1400" dirty="0">
                  <a:latin typeface="American Typewriter"/>
                  <a:cs typeface="American Typewriter"/>
                </a:rPr>
                <a:t> in total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Office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process</a:t>
              </a:r>
              <a:r>
                <a:rPr lang="de-DE" sz="1400" dirty="0">
                  <a:latin typeface="American Typewriter"/>
                  <a:cs typeface="American Typewriter"/>
                </a:rPr>
                <a:t> a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application</a:t>
              </a:r>
              <a:r>
                <a:rPr lang="de-DE" sz="1400" dirty="0">
                  <a:latin typeface="American Typewriter"/>
                  <a:cs typeface="American Typewriter"/>
                </a:rPr>
                <a:t> </a:t>
              </a:r>
              <a:r>
                <a:rPr lang="de-DE" sz="1400" dirty="0" err="1">
                  <a:latin typeface="American Typewriter"/>
                  <a:cs typeface="American Typewriter"/>
                </a:rPr>
                <a:t>through</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various</a:t>
              </a:r>
              <a:r>
                <a:rPr lang="de-DE" sz="1400" dirty="0">
                  <a:latin typeface="American Typewriter"/>
                  <a:cs typeface="American Typewriter"/>
                </a:rPr>
                <a:t> </a:t>
              </a:r>
              <a:r>
                <a:rPr lang="de-DE" sz="1400" dirty="0" err="1">
                  <a:latin typeface="American Typewriter"/>
                  <a:cs typeface="American Typewriter"/>
                </a:rPr>
                <a:t>steps</a:t>
              </a:r>
              <a:r>
                <a:rPr lang="de-DE" sz="1400"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Office </a:t>
              </a:r>
              <a:r>
                <a:rPr lang="de-DE" sz="1400" dirty="0" err="1">
                  <a:latin typeface="American Typewriter"/>
                  <a:cs typeface="American Typewriter"/>
                </a:rPr>
                <a:t>has</a:t>
              </a:r>
              <a:r>
                <a:rPr lang="de-DE" sz="1400" dirty="0">
                  <a:latin typeface="American Typewriter"/>
                  <a:cs typeface="American Typewriter"/>
                </a:rPr>
                <a:t> a </a:t>
              </a:r>
              <a:r>
                <a:rPr lang="de-DE" sz="1400" dirty="0" err="1">
                  <a:latin typeface="American Typewriter"/>
                  <a:cs typeface="American Typewriter"/>
                </a:rPr>
                <a:t>strict</a:t>
              </a:r>
              <a:r>
                <a:rPr lang="de-DE" sz="1400" dirty="0">
                  <a:latin typeface="American Typewriter"/>
                  <a:cs typeface="American Typewriter"/>
                </a:rPr>
                <a:t> </a:t>
              </a:r>
              <a:r>
                <a:rPr lang="de-DE" sz="1400" dirty="0" err="1">
                  <a:latin typeface="American Typewriter"/>
                  <a:cs typeface="American Typewriter"/>
                </a:rPr>
                <a:t>policy</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prosecuting</a:t>
              </a:r>
              <a:r>
                <a:rPr lang="de-DE" sz="1400" dirty="0">
                  <a:latin typeface="American Typewriter"/>
                  <a:cs typeface="American Typewriter"/>
                </a:rPr>
                <a:t> </a:t>
              </a:r>
              <a:r>
                <a:rPr lang="de-DE" sz="1400" dirty="0" err="1">
                  <a:latin typeface="American Typewriter"/>
                  <a:cs typeface="American Typewriter"/>
                </a:rPr>
                <a:t>unlicensed</a:t>
              </a:r>
              <a:r>
                <a:rPr lang="de-DE" sz="1400" dirty="0">
                  <a:latin typeface="American Typewriter"/>
                  <a:cs typeface="American Typewriter"/>
                </a:rPr>
                <a:t> </a:t>
              </a:r>
              <a:r>
                <a:rPr lang="de-DE" sz="1400" dirty="0" err="1">
                  <a:latin typeface="American Typewriter"/>
                  <a:cs typeface="American Typewriter"/>
                </a:rPr>
                <a:t>traders</a:t>
              </a:r>
              <a:r>
                <a:rPr lang="de-DE" sz="1400" dirty="0">
                  <a:latin typeface="American Typewriter"/>
                  <a:cs typeface="American Typewriter"/>
                </a:rPr>
                <a:t>: </a:t>
              </a:r>
              <a:r>
                <a:rPr lang="de-DE" sz="1400" dirty="0" err="1">
                  <a:latin typeface="American Typewriter"/>
                  <a:cs typeface="American Typewriter"/>
                </a:rPr>
                <a:t>if</a:t>
              </a:r>
              <a:r>
                <a:rPr lang="de-DE" sz="1400" dirty="0">
                  <a:latin typeface="American Typewriter"/>
                  <a:cs typeface="American Typewriter"/>
                </a:rPr>
                <a:t> </a:t>
              </a:r>
              <a:r>
                <a:rPr lang="de-DE" sz="1400" dirty="0" err="1">
                  <a:latin typeface="American Typewriter"/>
                  <a:cs typeface="American Typewriter"/>
                </a:rPr>
                <a:t>Mr</a:t>
              </a:r>
              <a:r>
                <a:rPr lang="de-DE" sz="1400" dirty="0">
                  <a:latin typeface="American Typewriter"/>
                  <a:cs typeface="American Typewriter"/>
                </a:rPr>
                <a:t> A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caught</a:t>
              </a:r>
              <a:r>
                <a:rPr lang="de-DE" sz="1400" dirty="0">
                  <a:latin typeface="American Typewriter"/>
                  <a:cs typeface="American Typewriter"/>
                </a:rPr>
                <a:t> </a:t>
              </a:r>
              <a:r>
                <a:rPr lang="de-DE" sz="1400" dirty="0" err="1">
                  <a:latin typeface="American Typewriter"/>
                  <a:cs typeface="American Typewriter"/>
                </a:rPr>
                <a:t>trading</a:t>
              </a:r>
              <a:r>
                <a:rPr lang="de-DE" sz="1400" dirty="0">
                  <a:latin typeface="American Typewriter"/>
                  <a:cs typeface="American Typewriter"/>
                </a:rPr>
                <a:t> </a:t>
              </a:r>
              <a:r>
                <a:rPr lang="de-DE" sz="1400" dirty="0" err="1">
                  <a:latin typeface="American Typewriter"/>
                  <a:cs typeface="American Typewriter"/>
                </a:rPr>
                <a:t>without</a:t>
              </a:r>
              <a:r>
                <a:rPr lang="de-DE" sz="1400" dirty="0">
                  <a:latin typeface="American Typewriter"/>
                  <a:cs typeface="American Typewriter"/>
                </a:rPr>
                <a:t> a </a:t>
              </a:r>
              <a:r>
                <a:rPr lang="de-DE" sz="1400" dirty="0" err="1">
                  <a:latin typeface="American Typewriter"/>
                  <a:cs typeface="American Typewriter"/>
                </a:rPr>
                <a:t>license</a:t>
              </a:r>
              <a:r>
                <a:rPr lang="de-DE" sz="1400" dirty="0">
                  <a:latin typeface="American Typewriter"/>
                  <a:cs typeface="American Typewriter"/>
                </a:rPr>
                <a:t> he </a:t>
              </a:r>
              <a:r>
                <a:rPr lang="de-DE" sz="1400" dirty="0" err="1">
                  <a:latin typeface="American Typewriter"/>
                  <a:cs typeface="American Typewriter"/>
                </a:rPr>
                <a:t>could</a:t>
              </a:r>
              <a:r>
                <a:rPr lang="de-DE" sz="1400" dirty="0">
                  <a:latin typeface="American Typewriter"/>
                  <a:cs typeface="American Typewriter"/>
                </a:rPr>
                <a:t> </a:t>
              </a:r>
              <a:r>
                <a:rPr lang="de-DE" sz="1400" dirty="0" err="1">
                  <a:latin typeface="American Typewriter"/>
                  <a:cs typeface="American Typewriter"/>
                </a:rPr>
                <a:t>be</a:t>
              </a:r>
              <a:r>
                <a:rPr lang="de-DE" sz="1400" dirty="0">
                  <a:latin typeface="American Typewriter"/>
                  <a:cs typeface="American Typewriter"/>
                </a:rPr>
                <a:t> </a:t>
              </a:r>
              <a:r>
                <a:rPr lang="de-DE" sz="1400" dirty="0" err="1">
                  <a:latin typeface="American Typewriter"/>
                  <a:cs typeface="American Typewriter"/>
                </a:rPr>
                <a:t>disqualified</a:t>
              </a:r>
              <a:r>
                <a:rPr lang="de-DE" sz="1400" dirty="0">
                  <a:latin typeface="American Typewriter"/>
                  <a:cs typeface="American Typewriter"/>
                </a:rPr>
                <a:t> </a:t>
              </a:r>
              <a:r>
                <a:rPr lang="de-DE" sz="1400" dirty="0" err="1">
                  <a:latin typeface="American Typewriter"/>
                  <a:cs typeface="American Typewriter"/>
                </a:rPr>
                <a:t>from</a:t>
              </a:r>
              <a:r>
                <a:rPr lang="de-DE" sz="1400" dirty="0">
                  <a:latin typeface="American Typewriter"/>
                  <a:cs typeface="American Typewriter"/>
                </a:rPr>
                <a:t> </a:t>
              </a:r>
              <a:r>
                <a:rPr lang="de-DE" sz="1400" dirty="0" err="1">
                  <a:latin typeface="American Typewriter"/>
                  <a:cs typeface="American Typewriter"/>
                </a:rPr>
                <a:t>holding</a:t>
              </a:r>
              <a:r>
                <a:rPr lang="de-DE" sz="1400" dirty="0">
                  <a:latin typeface="American Typewriter"/>
                  <a:cs typeface="American Typewriter"/>
                </a:rPr>
                <a:t> a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lose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place</a:t>
              </a:r>
              <a:r>
                <a:rPr lang="de-DE" sz="1400" dirty="0">
                  <a:latin typeface="American Typewriter"/>
                  <a:cs typeface="American Typewriter"/>
                </a:rPr>
                <a:t> in </a:t>
              </a:r>
              <a:r>
                <a:rPr lang="de-DE" sz="1400" dirty="0" err="1">
                  <a:latin typeface="American Typewriter"/>
                  <a:cs typeface="American Typewriter"/>
                </a:rPr>
                <a:t>the</a:t>
              </a:r>
              <a:r>
                <a:rPr lang="de-DE" sz="1400" dirty="0">
                  <a:latin typeface="American Typewriter"/>
                  <a:cs typeface="American Typewriter"/>
                </a:rPr>
                <a:t> Market.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show</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appreciation</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helping</a:t>
              </a:r>
              <a:r>
                <a:rPr lang="de-DE" sz="1400" dirty="0">
                  <a:latin typeface="American Typewriter"/>
                  <a:cs typeface="American Typewriter"/>
                </a:rPr>
                <a:t> </a:t>
              </a:r>
              <a:r>
                <a:rPr lang="de-DE" sz="1400" dirty="0" err="1">
                  <a:latin typeface="American Typewriter"/>
                  <a:cs typeface="American Typewriter"/>
                </a:rPr>
                <a:t>him</a:t>
              </a:r>
              <a:r>
                <a:rPr lang="de-DE" sz="1400" dirty="0">
                  <a:latin typeface="American Typewriter"/>
                  <a:cs typeface="American Typewriter"/>
                </a:rPr>
                <a:t>, </a:t>
              </a:r>
              <a:r>
                <a:rPr lang="de-DE" sz="1400" dirty="0" err="1">
                  <a:latin typeface="American Typewriter"/>
                  <a:cs typeface="American Typewriter"/>
                </a:rPr>
                <a:t>Mr</a:t>
              </a:r>
              <a:r>
                <a:rPr lang="de-DE" sz="1400" dirty="0">
                  <a:latin typeface="American Typewriter"/>
                  <a:cs typeface="American Typewriter"/>
                </a:rPr>
                <a:t> A </a:t>
              </a:r>
              <a:r>
                <a:rPr lang="de-DE" sz="1400" dirty="0" err="1">
                  <a:latin typeface="American Typewriter"/>
                  <a:cs typeface="American Typewriter"/>
                </a:rPr>
                <a:t>offers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provide</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your</a:t>
              </a:r>
              <a:r>
                <a:rPr lang="de-DE" sz="1400" dirty="0">
                  <a:latin typeface="American Typewriter"/>
                  <a:cs typeface="American Typewriter"/>
                </a:rPr>
                <a:t> </a:t>
              </a:r>
              <a:r>
                <a:rPr lang="de-DE" sz="1400" dirty="0" err="1">
                  <a:latin typeface="American Typewriter"/>
                  <a:cs typeface="American Typewriter"/>
                </a:rPr>
                <a:t>family</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t>
              </a:r>
              <a:r>
                <a:rPr lang="de-DE" sz="1400" dirty="0" err="1">
                  <a:latin typeface="American Typewriter"/>
                  <a:cs typeface="American Typewriter"/>
                </a:rPr>
                <a:t>free</a:t>
              </a:r>
              <a:r>
                <a:rPr lang="de-DE" sz="1400" dirty="0">
                  <a:latin typeface="American Typewriter"/>
                  <a:cs typeface="American Typewriter"/>
                </a:rPr>
                <a:t> </a:t>
              </a:r>
              <a:r>
                <a:rPr lang="de-DE" sz="1400" dirty="0" err="1">
                  <a:latin typeface="American Typewriter"/>
                  <a:cs typeface="American Typewriter"/>
                </a:rPr>
                <a:t>meals</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 </a:t>
              </a:r>
              <a:r>
                <a:rPr lang="de-DE" sz="1400" dirty="0" err="1">
                  <a:latin typeface="American Typewriter"/>
                  <a:cs typeface="American Typewriter"/>
                </a:rPr>
                <a:t>month</a:t>
              </a:r>
              <a:r>
                <a:rPr lang="de-DE" sz="1400" dirty="0">
                  <a:latin typeface="American Typewriter"/>
                  <a:cs typeface="American Typewriter"/>
                </a:rPr>
                <a:t> </a:t>
              </a:r>
              <a:r>
                <a:rPr lang="de-DE" sz="1400" dirty="0" err="1">
                  <a:latin typeface="American Typewriter"/>
                  <a:cs typeface="American Typewriter"/>
                </a:rPr>
                <a:t>if</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will </a:t>
              </a:r>
              <a:r>
                <a:rPr lang="de-DE" sz="1400" dirty="0" err="1">
                  <a:latin typeface="American Typewriter"/>
                  <a:cs typeface="American Typewriter"/>
                </a:rPr>
                <a:t>agree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process</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renewal</a:t>
              </a:r>
              <a:r>
                <a:rPr lang="de-DE" sz="1400" dirty="0">
                  <a:latin typeface="American Typewriter"/>
                  <a:cs typeface="American Typewriter"/>
                </a:rPr>
                <a:t> </a:t>
              </a:r>
              <a:r>
                <a:rPr lang="de-DE" sz="1400" dirty="0" err="1">
                  <a:latin typeface="American Typewriter"/>
                  <a:cs typeface="American Typewriter"/>
                </a:rPr>
                <a:t>application</a:t>
              </a:r>
              <a:r>
                <a:rPr lang="de-DE" sz="1400" dirty="0">
                  <a:latin typeface="American Typewriter"/>
                  <a:cs typeface="American Typewriter"/>
                </a:rPr>
                <a:t> </a:t>
              </a:r>
              <a:r>
                <a:rPr lang="de-DE" sz="1400" dirty="0" err="1">
                  <a:latin typeface="American Typewriter"/>
                  <a:cs typeface="American Typewriter"/>
                </a:rPr>
                <a:t>today</a:t>
              </a:r>
              <a:r>
                <a:rPr lang="de-DE" sz="1400" dirty="0">
                  <a:latin typeface="American Typewriter"/>
                  <a:cs typeface="American Typewriter"/>
                </a:rPr>
                <a:t>. This </a:t>
              </a:r>
              <a:r>
                <a:rPr lang="de-DE" sz="1400" dirty="0" err="1">
                  <a:latin typeface="American Typewriter"/>
                  <a:cs typeface="American Typewriter"/>
                </a:rPr>
                <a:t>is</a:t>
              </a:r>
              <a:r>
                <a:rPr lang="de-DE" sz="1400" dirty="0">
                  <a:latin typeface="American Typewriter"/>
                  <a:cs typeface="American Typewriter"/>
                </a:rPr>
                <a:t> a </a:t>
              </a:r>
              <a:r>
                <a:rPr lang="de-DE" sz="1400" dirty="0" err="1">
                  <a:latin typeface="American Typewriter"/>
                  <a:cs typeface="American Typewriter"/>
                </a:rPr>
                <a:t>valuable</a:t>
              </a:r>
              <a:r>
                <a:rPr lang="de-DE" sz="1400" dirty="0">
                  <a:latin typeface="American Typewriter"/>
                  <a:cs typeface="American Typewriter"/>
                </a:rPr>
                <a:t> </a:t>
              </a:r>
              <a:r>
                <a:rPr lang="de-DE" sz="1400" dirty="0" err="1">
                  <a:latin typeface="American Typewriter"/>
                  <a:cs typeface="American Typewriter"/>
                </a:rPr>
                <a:t>offer</a:t>
              </a:r>
              <a:r>
                <a:rPr lang="de-DE" sz="1400" dirty="0">
                  <a:latin typeface="American Typewriter"/>
                  <a:cs typeface="American Typewriter"/>
                </a:rPr>
                <a:t>, </a:t>
              </a:r>
              <a:r>
                <a:rPr lang="de-DE" sz="1400" dirty="0" err="1">
                  <a:latin typeface="American Typewriter"/>
                  <a:cs typeface="American Typewriter"/>
                </a:rPr>
                <a:t>amounting</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 </a:t>
              </a:r>
              <a:r>
                <a:rPr lang="de-DE" sz="1400" dirty="0" err="1">
                  <a:latin typeface="American Typewriter"/>
                  <a:cs typeface="American Typewriter"/>
                </a:rPr>
                <a:t>week’s</a:t>
              </a:r>
              <a:r>
                <a:rPr lang="de-DE" sz="1400" dirty="0">
                  <a:latin typeface="American Typewriter"/>
                  <a:cs typeface="American Typewriter"/>
                </a:rPr>
                <a:t> </a:t>
              </a:r>
              <a:r>
                <a:rPr lang="de-DE" sz="1400" dirty="0" err="1">
                  <a:latin typeface="American Typewriter"/>
                  <a:cs typeface="American Typewriter"/>
                </a:rPr>
                <a:t>salary</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He will </a:t>
              </a:r>
              <a:r>
                <a:rPr lang="de-DE" sz="1400" dirty="0" err="1">
                  <a:latin typeface="American Typewriter"/>
                  <a:cs typeface="American Typewriter"/>
                </a:rPr>
                <a:t>be</a:t>
              </a:r>
              <a:r>
                <a:rPr lang="de-DE" sz="1400" dirty="0">
                  <a:latin typeface="American Typewriter"/>
                  <a:cs typeface="American Typewriter"/>
                </a:rPr>
                <a:t> </a:t>
              </a:r>
              <a:r>
                <a:rPr lang="de-DE" sz="1400" dirty="0" err="1">
                  <a:latin typeface="American Typewriter"/>
                  <a:cs typeface="American Typewriter"/>
                </a:rPr>
                <a:t>very</a:t>
              </a:r>
              <a:r>
                <a:rPr lang="de-DE" sz="1400" dirty="0">
                  <a:latin typeface="American Typewriter"/>
                  <a:cs typeface="American Typewriter"/>
                </a:rPr>
                <a:t> </a:t>
              </a:r>
              <a:r>
                <a:rPr lang="de-DE" sz="1400" dirty="0" err="1">
                  <a:latin typeface="American Typewriter"/>
                  <a:cs typeface="American Typewriter"/>
                </a:rPr>
                <a:t>offended</a:t>
              </a:r>
              <a:r>
                <a:rPr lang="de-DE" sz="1400" dirty="0">
                  <a:latin typeface="American Typewriter"/>
                  <a:cs typeface="American Typewriter"/>
                </a:rPr>
                <a:t> </a:t>
              </a:r>
              <a:r>
                <a:rPr lang="de-DE" sz="1400" dirty="0" err="1">
                  <a:latin typeface="American Typewriter"/>
                  <a:cs typeface="American Typewriter"/>
                </a:rPr>
                <a:t>if</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a:t>
              </a:r>
              <a:r>
                <a:rPr lang="de-DE" sz="1400" dirty="0" err="1">
                  <a:latin typeface="American Typewriter"/>
                  <a:cs typeface="American Typewriter"/>
                </a:rPr>
                <a:t>refuse</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gift</a:t>
              </a:r>
              <a:r>
                <a:rPr lang="de-DE" sz="1400" dirty="0">
                  <a:latin typeface="American Typewriter"/>
                  <a:cs typeface="American Typewriter"/>
                </a:rPr>
                <a:t>. The Office </a:t>
              </a:r>
              <a:r>
                <a:rPr lang="de-DE" sz="1400" dirty="0" err="1">
                  <a:latin typeface="American Typewriter"/>
                  <a:cs typeface="American Typewriter"/>
                </a:rPr>
                <a:t>has</a:t>
              </a:r>
              <a:r>
                <a:rPr lang="de-DE" sz="1400" dirty="0">
                  <a:latin typeface="American Typewriter"/>
                  <a:cs typeface="American Typewriter"/>
                </a:rPr>
                <a:t> a </a:t>
              </a:r>
              <a:r>
                <a:rPr lang="de-DE" sz="1400" dirty="0" err="1">
                  <a:latin typeface="American Typewriter"/>
                  <a:cs typeface="American Typewriter"/>
                </a:rPr>
                <a:t>strict</a:t>
              </a:r>
              <a:r>
                <a:rPr lang="de-DE" sz="1400" dirty="0">
                  <a:latin typeface="American Typewriter"/>
                  <a:cs typeface="American Typewriter"/>
                </a:rPr>
                <a:t> anti-</a:t>
              </a:r>
              <a:r>
                <a:rPr lang="de-DE" sz="1400" dirty="0" err="1">
                  <a:latin typeface="American Typewriter"/>
                  <a:cs typeface="American Typewriter"/>
                </a:rPr>
                <a:t>bribery</a:t>
              </a:r>
              <a:r>
                <a:rPr lang="de-DE" sz="1400" dirty="0">
                  <a:latin typeface="American Typewriter"/>
                  <a:cs typeface="American Typewriter"/>
                </a:rPr>
                <a:t> </a:t>
              </a:r>
              <a:r>
                <a:rPr lang="de-DE" sz="1400" dirty="0" err="1">
                  <a:latin typeface="American Typewriter"/>
                  <a:cs typeface="American Typewriter"/>
                </a:rPr>
                <a:t>rule</a:t>
              </a:r>
              <a:r>
                <a:rPr lang="de-DE" sz="1400" dirty="0">
                  <a:latin typeface="American Typewriter"/>
                  <a:cs typeface="American Typewriter"/>
                </a:rPr>
                <a:t>, but </a:t>
              </a:r>
              <a:r>
                <a:rPr lang="de-DE" sz="1400" dirty="0" err="1">
                  <a:latin typeface="American Typewriter"/>
                  <a:cs typeface="American Typewriter"/>
                </a:rPr>
                <a:t>you</a:t>
              </a:r>
              <a:r>
                <a:rPr lang="de-DE" sz="1400" dirty="0">
                  <a:latin typeface="American Typewriter"/>
                  <a:cs typeface="American Typewriter"/>
                </a:rPr>
                <a:t> </a:t>
              </a:r>
              <a:r>
                <a:rPr lang="de-DE" sz="1400" dirty="0" err="1">
                  <a:latin typeface="American Typewriter"/>
                  <a:cs typeface="American Typewriter"/>
                </a:rPr>
                <a:t>know</a:t>
              </a:r>
              <a:r>
                <a:rPr lang="de-DE" sz="1400" dirty="0">
                  <a:latin typeface="American Typewriter"/>
                  <a:cs typeface="American Typewriter"/>
                </a:rPr>
                <a:t> </a:t>
              </a:r>
              <a:r>
                <a:rPr lang="de-DE" sz="1400" dirty="0" err="1">
                  <a:latin typeface="American Typewriter"/>
                  <a:cs typeface="American Typewriter"/>
                </a:rPr>
                <a:t>that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rule</a:t>
              </a:r>
              <a:r>
                <a:rPr lang="de-DE" sz="1400" dirty="0">
                  <a:latin typeface="American Typewriter"/>
                  <a:cs typeface="American Typewriter"/>
                </a:rPr>
                <a:t> </a:t>
              </a:r>
              <a:r>
                <a:rPr lang="de-DE" sz="1400" dirty="0" err="1">
                  <a:latin typeface="American Typewriter"/>
                  <a:cs typeface="American Typewriter"/>
                </a:rPr>
                <a:t>does</a:t>
              </a:r>
              <a:r>
                <a:rPr lang="de-DE" sz="1400" dirty="0">
                  <a:latin typeface="American Typewriter"/>
                  <a:cs typeface="American Typewriter"/>
                </a:rPr>
                <a:t> not </a:t>
              </a:r>
              <a:r>
                <a:rPr lang="de-DE" sz="1400" dirty="0" err="1">
                  <a:latin typeface="American Typewriter"/>
                  <a:cs typeface="American Typewriter"/>
                </a:rPr>
                <a:t>prohibit</a:t>
              </a:r>
              <a:r>
                <a:rPr lang="de-DE" sz="1400" dirty="0">
                  <a:latin typeface="American Typewriter"/>
                  <a:cs typeface="American Typewriter"/>
                </a:rPr>
                <a:t> </a:t>
              </a:r>
              <a:r>
                <a:rPr lang="de-DE" sz="1400" dirty="0" err="1">
                  <a:latin typeface="American Typewriter"/>
                  <a:cs typeface="American Typewriter"/>
                </a:rPr>
                <a:t>gifts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food</a:t>
              </a:r>
              <a:r>
                <a:rPr lang="de-DE" sz="1400" dirty="0">
                  <a:latin typeface="American Typewriter"/>
                  <a:cs typeface="American Typewriter"/>
                </a:rPr>
                <a:t>. </a:t>
              </a:r>
              <a:r>
                <a:rPr lang="de-DE" sz="1400" dirty="0" err="1">
                  <a:latin typeface="American Typewriter"/>
                  <a:cs typeface="American Typewriter"/>
                </a:rPr>
                <a:t>If</a:t>
              </a:r>
              <a:r>
                <a:rPr lang="de-DE" sz="1400" dirty="0">
                  <a:latin typeface="American Typewriter"/>
                  <a:cs typeface="American Typewriter"/>
                </a:rPr>
                <a:t> </a:t>
              </a:r>
              <a:r>
                <a:rPr lang="de-DE" sz="1400" dirty="0" err="1">
                  <a:latin typeface="American Typewriter"/>
                  <a:cs typeface="American Typewriter"/>
                </a:rPr>
                <a:t>you</a:t>
              </a:r>
              <a:r>
                <a:rPr lang="de-DE" sz="1400" dirty="0">
                  <a:latin typeface="American Typewriter"/>
                  <a:cs typeface="American Typewriter"/>
                </a:rPr>
                <a:t> </a:t>
              </a:r>
              <a:r>
                <a:rPr lang="de-DE" sz="1400" dirty="0" err="1">
                  <a:latin typeface="American Typewriter"/>
                  <a:cs typeface="American Typewriter"/>
                </a:rPr>
                <a:t>agree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do </a:t>
              </a:r>
              <a:r>
                <a:rPr lang="de-DE" sz="1400" dirty="0" err="1">
                  <a:latin typeface="American Typewriter"/>
                  <a:cs typeface="American Typewriter"/>
                </a:rPr>
                <a:t>as</a:t>
              </a:r>
              <a:r>
                <a:rPr lang="de-DE" sz="1400" dirty="0">
                  <a:latin typeface="American Typewriter"/>
                  <a:cs typeface="American Typewriter"/>
                </a:rPr>
                <a:t> he </a:t>
              </a:r>
              <a:r>
                <a:rPr lang="de-DE" sz="1400" dirty="0" err="1">
                  <a:latin typeface="American Typewriter"/>
                  <a:cs typeface="American Typewriter"/>
                </a:rPr>
                <a:t>asks</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inevitable</a:t>
              </a:r>
              <a:r>
                <a:rPr lang="de-DE" sz="1400" dirty="0">
                  <a:latin typeface="American Typewriter"/>
                  <a:cs typeface="American Typewriter"/>
                </a:rPr>
                <a:t> </a:t>
              </a:r>
              <a:r>
                <a:rPr lang="de-DE" sz="1400" dirty="0" err="1">
                  <a:latin typeface="American Typewriter"/>
                  <a:cs typeface="American Typewriter"/>
                </a:rPr>
                <a:t>that</a:t>
              </a:r>
              <a:r>
                <a:rPr lang="de-DE" sz="1400" dirty="0">
                  <a:latin typeface="American Typewriter"/>
                  <a:cs typeface="American Typewriter"/>
                </a:rPr>
                <a:t> </a:t>
              </a:r>
              <a:r>
                <a:rPr lang="de-DE" sz="1400" dirty="0" err="1">
                  <a:latin typeface="American Typewriter"/>
                  <a:cs typeface="American Typewriter"/>
                </a:rPr>
                <a:t>approval</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several</a:t>
              </a:r>
              <a:r>
                <a:rPr lang="de-DE" sz="1400" dirty="0">
                  <a:latin typeface="American Typewriter"/>
                  <a:cs typeface="American Typewriter"/>
                </a:rPr>
                <a:t> </a:t>
              </a:r>
              <a:r>
                <a:rPr lang="de-DE" sz="1400" dirty="0" err="1">
                  <a:latin typeface="American Typewriter"/>
                  <a:cs typeface="American Typewriter"/>
                </a:rPr>
                <a:t>other</a:t>
              </a:r>
              <a:r>
                <a:rPr lang="de-DE" sz="1400" dirty="0">
                  <a:latin typeface="American Typewriter"/>
                  <a:cs typeface="American Typewriter"/>
                </a:rPr>
                <a:t> </a:t>
              </a:r>
              <a:r>
                <a:rPr lang="de-DE" sz="1400" dirty="0" err="1">
                  <a:latin typeface="American Typewriter"/>
                  <a:cs typeface="American Typewriter"/>
                </a:rPr>
                <a:t>applications</a:t>
              </a:r>
              <a:r>
                <a:rPr lang="de-DE" sz="1400" dirty="0">
                  <a:latin typeface="American Typewriter"/>
                  <a:cs typeface="American Typewriter"/>
                </a:rPr>
                <a:t> will </a:t>
              </a:r>
              <a:r>
                <a:rPr lang="de-DE" sz="1400" dirty="0" err="1">
                  <a:latin typeface="American Typewriter"/>
                  <a:cs typeface="American Typewriter"/>
                </a:rPr>
                <a:t>be</a:t>
              </a:r>
              <a:r>
                <a:rPr lang="de-DE" sz="1400" dirty="0">
                  <a:latin typeface="American Typewriter"/>
                  <a:cs typeface="American Typewriter"/>
                </a:rPr>
                <a:t> </a:t>
              </a:r>
              <a:r>
                <a:rPr lang="de-DE" sz="1400" dirty="0" err="1">
                  <a:latin typeface="American Typewriter"/>
                  <a:cs typeface="American Typewriter"/>
                </a:rPr>
                <a:t>delayed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three</a:t>
              </a:r>
              <a:r>
                <a:rPr lang="de-DE" sz="1400" dirty="0">
                  <a:latin typeface="American Typewriter"/>
                  <a:cs typeface="American Typewriter"/>
                </a:rPr>
                <a:t> </a:t>
              </a:r>
              <a:r>
                <a:rPr lang="de-DE" sz="1400" dirty="0" err="1">
                  <a:latin typeface="American Typewriter"/>
                  <a:cs typeface="American Typewriter"/>
                </a:rPr>
                <a:t>days</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today</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Friday</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Monday</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 </a:t>
              </a:r>
              <a:r>
                <a:rPr lang="de-DE" sz="1400" dirty="0" err="1">
                  <a:latin typeface="American Typewriter"/>
                  <a:cs typeface="American Typewriter"/>
                </a:rPr>
                <a:t>religious</a:t>
              </a:r>
              <a:r>
                <a:rPr lang="de-DE" sz="1400" dirty="0">
                  <a:latin typeface="American Typewriter"/>
                  <a:cs typeface="American Typewriter"/>
                </a:rPr>
                <a:t> </a:t>
              </a:r>
              <a:r>
                <a:rPr lang="de-DE" sz="1400" dirty="0" err="1">
                  <a:latin typeface="American Typewriter"/>
                  <a:cs typeface="American Typewriter"/>
                </a:rPr>
                <a:t>holiday</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What are the ethical issues here? </a:t>
              </a:r>
            </a:p>
          </p:txBody>
        </p:sp>
      </p:grpSp>
      <p:sp>
        <p:nvSpPr>
          <p:cNvPr id="8" name="Textfeld 7"/>
          <p:cNvSpPr txBox="1"/>
          <p:nvPr/>
        </p:nvSpPr>
        <p:spPr>
          <a:xfrm>
            <a:off x="225257" y="1347206"/>
            <a:ext cx="8058253" cy="1600438"/>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What are the ethical issues here? </a:t>
            </a:r>
          </a:p>
          <a:p>
            <a:r>
              <a:rPr lang="en-US" sz="1400" dirty="0">
                <a:latin typeface="American Typewriter"/>
                <a:cs typeface="American Typewriter"/>
              </a:rPr>
              <a:t>A: The offer of a valuable gift in these circumstances creates a conflict of interest. </a:t>
            </a:r>
          </a:p>
          <a:p>
            <a:r>
              <a:rPr lang="en-US" sz="1400" dirty="0">
                <a:latin typeface="American Typewriter"/>
                <a:cs typeface="American Typewriter"/>
              </a:rPr>
              <a:t>Unwarranted delay in processing the applications of those traders who had applied in time is also an issue. </a:t>
            </a:r>
          </a:p>
          <a:p>
            <a:r>
              <a:rPr lang="en-US" sz="1400" dirty="0">
                <a:latin typeface="American Typewriter"/>
                <a:cs typeface="American Typewriter"/>
              </a:rPr>
              <a:t>The claim that the trader will be offended if you refuse his “gift” is irrelevant. The gift offered is actually a bribe to influence you to not apply the office’s administration procedures in this case, that is, to treat him more favorably than other traders. </a:t>
            </a:r>
          </a:p>
        </p:txBody>
      </p:sp>
    </p:spTree>
    <p:extLst>
      <p:ext uri="{BB962C8B-B14F-4D97-AF65-F5344CB8AC3E}">
        <p14:creationId xmlns:p14="http://schemas.microsoft.com/office/powerpoint/2010/main" val="12594460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sp>
        <p:nvSpPr>
          <p:cNvPr id="48" name="Textplatzhalter 47"/>
          <p:cNvSpPr>
            <a:spLocks noGrp="1"/>
          </p:cNvSpPr>
          <p:nvPr>
            <p:ph type="body" sz="quarter" idx="13"/>
          </p:nvPr>
        </p:nvSpPr>
        <p:spPr>
          <a:xfrm>
            <a:off x="1724526" y="588211"/>
            <a:ext cx="6657474" cy="4050464"/>
          </a:xfrm>
        </p:spPr>
        <p:txBody>
          <a:bodyPr vert="horz" lIns="91440" tIns="45720" rIns="91440" bIns="45720" rtlCol="0" anchor="t">
            <a:normAutofit/>
          </a:bodyPr>
          <a:lstStyle/>
          <a:p>
            <a:pPr marL="0" indent="0">
              <a:buNone/>
            </a:pPr>
            <a:endParaRPr lang="de-DE" sz="2000" u="sng">
              <a:solidFill>
                <a:schemeClr val="bg1"/>
              </a:solidFill>
            </a:endParaRPr>
          </a:p>
          <a:p>
            <a:pPr marL="0" indent="0">
              <a:buNone/>
            </a:pPr>
            <a:r>
              <a:rPr lang="de-DE" sz="1600" b="1" u="sng" dirty="0">
                <a:solidFill>
                  <a:srgbClr val="000090"/>
                </a:solidFill>
                <a:latin typeface="Lucida Handwriting"/>
                <a:cs typeface="Lucida Handwriting"/>
              </a:rPr>
              <a:t>In </a:t>
            </a:r>
            <a:r>
              <a:rPr lang="de-DE" sz="1600" b="1" u="sng" dirty="0" err="1">
                <a:solidFill>
                  <a:srgbClr val="000090"/>
                </a:solidFill>
                <a:latin typeface="Lucida Handwriting"/>
                <a:cs typeface="Lucida Handwriting"/>
              </a:rPr>
              <a:t>this</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module</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you</a:t>
            </a:r>
            <a:r>
              <a:rPr lang="de-DE" sz="1600" b="1" u="sng" dirty="0">
                <a:solidFill>
                  <a:srgbClr val="000090"/>
                </a:solidFill>
                <a:latin typeface="Lucida Handwriting"/>
                <a:cs typeface="Lucida Handwriting"/>
              </a:rPr>
              <a:t> will </a:t>
            </a:r>
            <a:r>
              <a:rPr lang="de-DE" sz="1600" b="1" u="sng" dirty="0" err="1">
                <a:solidFill>
                  <a:srgbClr val="000090"/>
                </a:solidFill>
                <a:latin typeface="Lucida Handwriting"/>
                <a:cs typeface="Lucida Handwriting"/>
              </a:rPr>
              <a:t>learn</a:t>
            </a:r>
            <a:r>
              <a:rPr lang="de-DE" sz="1600" b="1" u="sng" dirty="0">
                <a:solidFill>
                  <a:srgbClr val="000090"/>
                </a:solidFill>
                <a:latin typeface="Lucida Handwriting"/>
                <a:cs typeface="Lucida Handwriting"/>
              </a:rPr>
              <a:t>:</a:t>
            </a:r>
            <a:endParaRPr lang="de-DE" sz="1600" b="1" dirty="0">
              <a:solidFill>
                <a:srgbClr val="000090"/>
              </a:solidFill>
              <a:latin typeface="Lucida Handwriting"/>
              <a:cs typeface="Lucida Handwriting"/>
            </a:endParaRPr>
          </a:p>
          <a:p>
            <a:r>
              <a:rPr lang="de-DE" sz="1600" dirty="0" err="1">
                <a:solidFill>
                  <a:srgbClr val="000090"/>
                </a:solidFill>
                <a:latin typeface="Lucida Handwriting"/>
                <a:cs typeface="Lucida Handwriting"/>
              </a:rPr>
              <a:t>What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conflicts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interests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why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risky</a:t>
            </a:r>
            <a:r>
              <a:rPr lang="de-DE" sz="1600" dirty="0">
                <a:solidFill>
                  <a:srgbClr val="000090"/>
                </a:solidFill>
                <a:latin typeface="Lucida Handwriting"/>
                <a:cs typeface="Lucida Handwriting"/>
              </a:rPr>
              <a:t> and </a:t>
            </a:r>
            <a:r>
              <a:rPr lang="de-DE" sz="1600" dirty="0" err="1">
                <a:solidFill>
                  <a:srgbClr val="000090"/>
                </a:solidFill>
                <a:latin typeface="Lucida Handwriting"/>
                <a:cs typeface="Lucida Handwriting"/>
              </a:rPr>
              <a:t>need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be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managed</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What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key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components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an </a:t>
            </a:r>
            <a:r>
              <a:rPr lang="de-DE" sz="1600" dirty="0" err="1">
                <a:solidFill>
                  <a:srgbClr val="000090"/>
                </a:solidFill>
                <a:latin typeface="Lucida Handwriting"/>
                <a:cs typeface="Lucida Handwriting"/>
              </a:rPr>
              <a:t>interest</a:t>
            </a:r>
            <a:r>
              <a:rPr lang="de-DE" sz="1600" dirty="0">
                <a:solidFill>
                  <a:srgbClr val="000090"/>
                </a:solidFill>
                <a:latin typeface="Lucida Handwriting"/>
                <a:cs typeface="Lucida Handwriting"/>
              </a:rPr>
              <a:t> and </a:t>
            </a:r>
            <a:r>
              <a:rPr lang="de-DE" sz="1600" dirty="0" err="1">
                <a:solidFill>
                  <a:srgbClr val="000090"/>
                </a:solidFill>
                <a:latin typeface="Lucida Handwriting"/>
                <a:cs typeface="Lucida Handwriting"/>
              </a:rPr>
              <a:t>asset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declaration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system</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and </a:t>
            </a:r>
            <a:r>
              <a:rPr lang="de-DE" sz="1600" dirty="0" err="1">
                <a:solidFill>
                  <a:srgbClr val="000090"/>
                </a:solidFill>
                <a:latin typeface="Lucida Handwriting"/>
                <a:cs typeface="Lucida Handwriting"/>
              </a:rPr>
              <a:t>where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challenges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may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exist</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How</a:t>
            </a:r>
            <a:r>
              <a:rPr lang="de-DE" sz="1600" dirty="0">
                <a:solidFill>
                  <a:srgbClr val="000090"/>
                </a:solidFill>
                <a:latin typeface="Lucida Handwriting"/>
                <a:cs typeface="Lucida Handwriting"/>
              </a:rPr>
              <a:t> countries </a:t>
            </a:r>
            <a:r>
              <a:rPr lang="de-DE" sz="1600" dirty="0" err="1">
                <a:solidFill>
                  <a:srgbClr val="000090"/>
                </a:solidFill>
                <a:latin typeface="Lucida Handwriting"/>
                <a:cs typeface="Lucida Handwriting"/>
              </a:rPr>
              <a:t>across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globe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managing</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conflicts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interest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through</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information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disclosure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policies</a:t>
            </a:r>
            <a:r>
              <a:rPr lang="de-DE" sz="1600" dirty="0">
                <a:solidFill>
                  <a:srgbClr val="000090"/>
                </a:solidFill>
                <a:latin typeface="Lucida Handwriting"/>
                <a:cs typeface="Lucida Handwriting"/>
              </a:rPr>
              <a:t>;</a:t>
            </a:r>
          </a:p>
          <a:p>
            <a:r>
              <a:rPr lang="de-DE" sz="1600" dirty="0">
                <a:solidFill>
                  <a:srgbClr val="000090"/>
                </a:solidFill>
                <a:latin typeface="Lucida Handwriting"/>
                <a:cs typeface="Lucida Handwriting"/>
              </a:rPr>
              <a:t>Through </a:t>
            </a:r>
            <a:r>
              <a:rPr lang="de-DE" sz="1600" dirty="0" err="1">
                <a:solidFill>
                  <a:srgbClr val="000090"/>
                </a:solidFill>
                <a:latin typeface="Lucida Handwriting"/>
                <a:cs typeface="Lucida Handwriting"/>
              </a:rPr>
              <a:t>case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studies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how</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determine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whether</a:t>
            </a:r>
            <a:r>
              <a:rPr lang="de-DE" sz="1600" dirty="0">
                <a:solidFill>
                  <a:srgbClr val="000090"/>
                </a:solidFill>
                <a:latin typeface="Lucida Handwriting"/>
                <a:cs typeface="Lucida Handwriting"/>
              </a:rPr>
              <a:t> a </a:t>
            </a:r>
            <a:r>
              <a:rPr lang="de-DE" sz="1600" dirty="0" err="1">
                <a:solidFill>
                  <a:srgbClr val="000090"/>
                </a:solidFill>
                <a:latin typeface="Lucida Handwriting"/>
                <a:cs typeface="Lucida Handwriting"/>
              </a:rPr>
              <a:t>situation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is</a:t>
            </a:r>
            <a:r>
              <a:rPr lang="de-DE" sz="1600" dirty="0">
                <a:solidFill>
                  <a:srgbClr val="000090"/>
                </a:solidFill>
                <a:latin typeface="Lucida Handwriting"/>
                <a:cs typeface="Lucida Handwriting"/>
              </a:rPr>
              <a:t> a </a:t>
            </a:r>
            <a:r>
              <a:rPr lang="de-DE" sz="1600" dirty="0" err="1">
                <a:solidFill>
                  <a:srgbClr val="000090"/>
                </a:solidFill>
                <a:latin typeface="Lucida Handwriting"/>
                <a:cs typeface="Lucida Handwriting"/>
              </a:rPr>
              <a:t>conflict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interest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or</a:t>
            </a:r>
            <a:r>
              <a:rPr lang="de-DE" sz="1600" dirty="0">
                <a:solidFill>
                  <a:srgbClr val="000090"/>
                </a:solidFill>
                <a:latin typeface="Lucida Handwriting"/>
                <a:cs typeface="Lucida Handwriting"/>
              </a:rPr>
              <a:t> not.</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 calcmode="lin" valueType="num">
                                      <p:cBhvr additive="base">
                                        <p:cTn id="7"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anim calcmode="lin" valueType="num">
                                      <p:cBhvr additive="base">
                                        <p:cTn id="13"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 calcmode="lin" valueType="num">
                                      <p:cBhvr additive="base">
                                        <p:cTn id="19"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5" end="5"/>
                                            </p:txEl>
                                          </p:spTgt>
                                        </p:tgtEl>
                                        <p:attrNameLst>
                                          <p:attrName>style.visibility</p:attrName>
                                        </p:attrNameLst>
                                      </p:cBhvr>
                                      <p:to>
                                        <p:strVal val="visible"/>
                                      </p:to>
                                    </p:set>
                                    <p:anim calcmode="lin" valueType="num">
                                      <p:cBhvr additive="base">
                                        <p:cTn id="25"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sunset-mountains-landscape-with-gradient-colors_23-2148266711.jpg"/>
          <p:cNvPicPr>
            <a:picLocks/>
          </p:cNvPicPr>
          <p:nvPr/>
        </p:nvPicPr>
        <p:blipFill rotWithShape="1">
          <a:blip r:embed="rId3">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6833"/>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40</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6: The </a:t>
            </a:r>
            <a:r>
              <a:rPr lang="de-DE" sz="4000" b="1" dirty="0" err="1"/>
              <a:t>survey</a:t>
            </a:r>
            <a:endParaRPr lang="de-DE" sz="4000" b="1" dirty="0"/>
          </a:p>
        </p:txBody>
      </p:sp>
      <p:grpSp>
        <p:nvGrpSpPr>
          <p:cNvPr id="17" name="Gruppierung 16"/>
          <p:cNvGrpSpPr/>
          <p:nvPr/>
        </p:nvGrpSpPr>
        <p:grpSpPr>
          <a:xfrm>
            <a:off x="450187" y="1565071"/>
            <a:ext cx="7620897" cy="2469250"/>
            <a:chOff x="450187" y="1453182"/>
            <a:chExt cx="7620897" cy="7023567"/>
          </a:xfrm>
        </p:grpSpPr>
        <p:sp>
          <p:nvSpPr>
            <p:cNvPr id="14" name="Rechteck 13"/>
            <p:cNvSpPr/>
            <p:nvPr/>
          </p:nvSpPr>
          <p:spPr>
            <a:xfrm>
              <a:off x="450187" y="1453182"/>
              <a:ext cx="7620897" cy="6962771"/>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198"/>
              <a:ext cx="7493042" cy="7003551"/>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A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directed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summarize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public’s</a:t>
              </a:r>
              <a:r>
                <a:rPr lang="de-DE" sz="1400" dirty="0">
                  <a:latin typeface="American Typewriter"/>
                  <a:cs typeface="American Typewriter"/>
                </a:rPr>
                <a:t> </a:t>
              </a:r>
              <a:r>
                <a:rPr lang="de-DE" sz="1400" dirty="0" err="1">
                  <a:latin typeface="American Typewriter"/>
                  <a:cs typeface="American Typewriter"/>
                </a:rPr>
                <a:t>responses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ministry’s</a:t>
              </a:r>
              <a:r>
                <a:rPr lang="de-DE" sz="1400" dirty="0">
                  <a:latin typeface="American Typewriter"/>
                  <a:cs typeface="American Typewriter"/>
                </a:rPr>
                <a:t> </a:t>
              </a:r>
              <a:r>
                <a:rPr lang="de-DE" sz="1400" dirty="0" err="1">
                  <a:latin typeface="American Typewriter"/>
                  <a:cs typeface="American Typewriter"/>
                </a:rPr>
                <a:t>recent</a:t>
              </a:r>
              <a:r>
                <a:rPr lang="de-DE" sz="1400" dirty="0">
                  <a:latin typeface="American Typewriter"/>
                  <a:cs typeface="American Typewriter"/>
                </a:rPr>
                <a:t> </a:t>
              </a:r>
              <a:r>
                <a:rPr lang="de-DE" sz="1400" dirty="0" err="1">
                  <a:latin typeface="American Typewriter"/>
                  <a:cs typeface="American Typewriter"/>
                </a:rPr>
                <a:t>survey</a:t>
              </a:r>
              <a:r>
                <a:rPr lang="de-DE" sz="1400" dirty="0">
                  <a:latin typeface="American Typewriter"/>
                  <a:cs typeface="American Typewriter"/>
                </a:rPr>
                <a:t> on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Government’s</a:t>
              </a:r>
              <a:r>
                <a:rPr lang="de-DE" sz="1400" dirty="0">
                  <a:latin typeface="American Typewriter"/>
                  <a:cs typeface="American Typewriter"/>
                </a:rPr>
                <a:t> </a:t>
              </a:r>
              <a:r>
                <a:rPr lang="de-DE" sz="1400" dirty="0" err="1">
                  <a:latin typeface="American Typewriter"/>
                  <a:cs typeface="American Typewriter"/>
                </a:rPr>
                <a:t>proposed</a:t>
              </a:r>
              <a:r>
                <a:rPr lang="de-DE" sz="1400" dirty="0">
                  <a:latin typeface="American Typewriter"/>
                  <a:cs typeface="American Typewriter"/>
                </a:rPr>
                <a:t> </a:t>
              </a:r>
              <a:r>
                <a:rPr lang="de-DE" sz="1400" dirty="0" err="1">
                  <a:latin typeface="American Typewriter"/>
                  <a:cs typeface="American Typewriter"/>
                </a:rPr>
                <a:t>changes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laws</a:t>
              </a:r>
              <a:r>
                <a:rPr lang="de-DE" sz="1400" dirty="0">
                  <a:latin typeface="American Typewriter"/>
                  <a:cs typeface="American Typewriter"/>
                </a:rPr>
                <a:t> </a:t>
              </a:r>
              <a:r>
                <a:rPr lang="de-DE" sz="1400" dirty="0" err="1">
                  <a:latin typeface="American Typewriter"/>
                  <a:cs typeface="American Typewriter"/>
                </a:rPr>
                <a:t>regulating</a:t>
              </a:r>
              <a:r>
                <a:rPr lang="de-DE" sz="1400" dirty="0">
                  <a:latin typeface="American Typewriter"/>
                  <a:cs typeface="American Typewriter"/>
                </a:rPr>
                <a:t> environmental </a:t>
              </a:r>
              <a:r>
                <a:rPr lang="de-DE" sz="1400" dirty="0" err="1">
                  <a:latin typeface="American Typewriter"/>
                  <a:cs typeface="American Typewriter"/>
                </a:rPr>
                <a:t>protection</a:t>
              </a:r>
              <a:r>
                <a:rPr lang="de-DE" sz="1400" dirty="0">
                  <a:latin typeface="American Typewriter"/>
                  <a:cs typeface="American Typewriter"/>
                </a:rPr>
                <a:t> in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forestry</a:t>
              </a:r>
              <a:r>
                <a:rPr lang="de-DE" sz="1400" dirty="0">
                  <a:latin typeface="American Typewriter"/>
                  <a:cs typeface="American Typewriter"/>
                </a:rPr>
                <a:t> </a:t>
              </a:r>
              <a:r>
                <a:rPr lang="de-DE" sz="1400" dirty="0" err="1">
                  <a:latin typeface="American Typewriter"/>
                  <a:cs typeface="American Typewriter"/>
                </a:rPr>
                <a:t>industry</a:t>
              </a:r>
              <a:r>
                <a:rPr lang="de-DE" sz="1400" dirty="0">
                  <a:latin typeface="American Typewriter"/>
                  <a:cs typeface="American Typewriter"/>
                </a:rPr>
                <a:t>. The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a:t>
              </a:r>
              <a:r>
                <a:rPr lang="de-DE" sz="1400" dirty="0">
                  <a:latin typeface="American Typewriter"/>
                  <a:cs typeface="American Typewriter"/>
                </a:rPr>
                <a:t> </a:t>
              </a:r>
              <a:r>
                <a:rPr lang="de-DE" sz="1400" dirty="0" err="1">
                  <a:latin typeface="American Typewriter"/>
                  <a:cs typeface="American Typewriter"/>
                </a:rPr>
                <a:t>secretly</a:t>
              </a:r>
              <a:r>
                <a:rPr lang="de-DE" sz="1400" dirty="0">
                  <a:latin typeface="American Typewriter"/>
                  <a:cs typeface="American Typewriter"/>
                </a:rPr>
                <a:t> </a:t>
              </a:r>
              <a:r>
                <a:rPr lang="de-DE" sz="1400" dirty="0" err="1">
                  <a:latin typeface="American Typewriter"/>
                  <a:cs typeface="American Typewriter"/>
                </a:rPr>
                <a:t>discards</a:t>
              </a:r>
              <a:r>
                <a:rPr lang="de-DE" sz="1400" dirty="0">
                  <a:latin typeface="American Typewriter"/>
                  <a:cs typeface="American Typewriter"/>
                </a:rPr>
                <a:t> </a:t>
              </a:r>
              <a:r>
                <a:rPr lang="de-DE" sz="1400" dirty="0" err="1">
                  <a:latin typeface="American Typewriter"/>
                  <a:cs typeface="American Typewriter"/>
                </a:rPr>
                <a:t>those</a:t>
              </a:r>
              <a:r>
                <a:rPr lang="de-DE" sz="1400" dirty="0">
                  <a:latin typeface="American Typewriter"/>
                  <a:cs typeface="American Typewriter"/>
                </a:rPr>
                <a:t> </a:t>
              </a:r>
              <a:r>
                <a:rPr lang="de-DE" sz="1400" dirty="0" err="1">
                  <a:latin typeface="American Typewriter"/>
                  <a:cs typeface="American Typewriter"/>
                </a:rPr>
                <a:t>survey</a:t>
              </a:r>
              <a:r>
                <a:rPr lang="de-DE" sz="1400" dirty="0">
                  <a:latin typeface="American Typewriter"/>
                  <a:cs typeface="American Typewriter"/>
                </a:rPr>
                <a:t> </a:t>
              </a:r>
              <a:r>
                <a:rPr lang="de-DE" sz="1400" dirty="0" err="1">
                  <a:latin typeface="American Typewriter"/>
                  <a:cs typeface="American Typewriter"/>
                </a:rPr>
                <a:t>responses</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are</a:t>
              </a:r>
              <a:r>
                <a:rPr lang="de-DE" sz="1400" dirty="0">
                  <a:latin typeface="American Typewriter"/>
                  <a:cs typeface="American Typewriter"/>
                </a:rPr>
                <a:t> in </a:t>
              </a:r>
              <a:r>
                <a:rPr lang="de-DE" sz="1400" dirty="0" err="1">
                  <a:latin typeface="American Typewriter"/>
                  <a:cs typeface="American Typewriter"/>
                </a:rPr>
                <a:t>conflict</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her / </a:t>
              </a:r>
              <a:r>
                <a:rPr lang="de-DE" sz="1400" dirty="0" err="1">
                  <a:latin typeface="American Typewriter"/>
                  <a:cs typeface="American Typewriter"/>
                </a:rPr>
                <a:t>his</a:t>
              </a:r>
              <a:r>
                <a:rPr lang="de-DE" sz="1400" dirty="0">
                  <a:latin typeface="American Typewriter"/>
                  <a:cs typeface="American Typewriter"/>
                </a:rPr>
                <a:t> well-</a:t>
              </a:r>
              <a:r>
                <a:rPr lang="de-DE" sz="1400" dirty="0" err="1">
                  <a:latin typeface="American Typewriter"/>
                  <a:cs typeface="American Typewriter"/>
                </a:rPr>
                <a:t>considered</a:t>
              </a:r>
              <a:r>
                <a:rPr lang="de-DE" sz="1400" dirty="0">
                  <a:latin typeface="American Typewriter"/>
                  <a:cs typeface="American Typewriter"/>
                </a:rPr>
                <a:t> personal </a:t>
              </a:r>
              <a:r>
                <a:rPr lang="de-DE" sz="1400" dirty="0" err="1">
                  <a:latin typeface="American Typewriter"/>
                  <a:cs typeface="American Typewriter"/>
                </a:rPr>
                <a:t>beliefs</a:t>
              </a:r>
              <a:r>
                <a:rPr lang="de-DE" sz="1400" dirty="0">
                  <a:latin typeface="American Typewriter"/>
                  <a:cs typeface="American Typewriter"/>
                </a:rPr>
                <a:t> </a:t>
              </a:r>
              <a:r>
                <a:rPr lang="de-DE" sz="1400" dirty="0" err="1">
                  <a:latin typeface="American Typewriter"/>
                  <a:cs typeface="American Typewriter"/>
                </a:rPr>
                <a:t>about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need</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stronger</a:t>
              </a:r>
              <a:r>
                <a:rPr lang="de-DE" sz="1400" dirty="0">
                  <a:latin typeface="American Typewriter"/>
                  <a:cs typeface="American Typewriter"/>
                </a:rPr>
                <a:t> </a:t>
              </a:r>
              <a:r>
                <a:rPr lang="de-DE" sz="1400" dirty="0" err="1">
                  <a:latin typeface="American Typewriter"/>
                  <a:cs typeface="American Typewriter"/>
                </a:rPr>
                <a:t>government</a:t>
              </a:r>
              <a:r>
                <a:rPr lang="de-DE" sz="1400" dirty="0">
                  <a:latin typeface="American Typewriter"/>
                  <a:cs typeface="American Typewriter"/>
                </a:rPr>
                <a:t> </a:t>
              </a:r>
              <a:r>
                <a:rPr lang="de-DE" sz="1400" dirty="0" err="1">
                  <a:latin typeface="American Typewriter"/>
                  <a:cs typeface="American Typewriter"/>
                </a:rPr>
                <a:t>protection</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environment</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forests</a:t>
              </a:r>
              <a:r>
                <a:rPr lang="de-DE" sz="1400" dirty="0">
                  <a:latin typeface="American Typewriter"/>
                  <a:cs typeface="American Typewriter"/>
                </a:rPr>
                <a:t> in </a:t>
              </a:r>
              <a:r>
                <a:rPr lang="de-DE" sz="1400" dirty="0" err="1">
                  <a:latin typeface="American Typewriter"/>
                  <a:cs typeface="American Typewriter"/>
                </a:rPr>
                <a:t>particular</a:t>
              </a:r>
              <a:r>
                <a:rPr lang="de-DE" sz="1400" dirty="0">
                  <a:latin typeface="American Typewriter"/>
                  <a:cs typeface="American Typewriter"/>
                </a:rPr>
                <a:t>. The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servant</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 well-</a:t>
              </a:r>
              <a:r>
                <a:rPr lang="de-DE" sz="1400" dirty="0" err="1">
                  <a:latin typeface="American Typewriter"/>
                  <a:cs typeface="American Typewriter"/>
                </a:rPr>
                <a:t>qualified</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experienced</a:t>
              </a:r>
              <a:r>
                <a:rPr lang="de-DE" sz="1400" dirty="0">
                  <a:latin typeface="American Typewriter"/>
                  <a:cs typeface="American Typewriter"/>
                </a:rPr>
                <a:t> </a:t>
              </a:r>
              <a:r>
                <a:rPr lang="de-DE" sz="1400" dirty="0" err="1">
                  <a:latin typeface="American Typewriter"/>
                  <a:cs typeface="American Typewriter"/>
                </a:rPr>
                <a:t>forestry</a:t>
              </a:r>
              <a:r>
                <a:rPr lang="de-DE" sz="1400" dirty="0">
                  <a:latin typeface="American Typewriter"/>
                  <a:cs typeface="American Typewriter"/>
                </a:rPr>
                <a:t> </a:t>
              </a:r>
              <a:r>
                <a:rPr lang="de-DE" sz="1400" dirty="0" err="1">
                  <a:latin typeface="American Typewriter"/>
                  <a:cs typeface="American Typewriter"/>
                </a:rPr>
                <a:t>scientist</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 1:</a:t>
              </a:r>
              <a:r>
                <a:rPr lang="en-US" sz="1400" dirty="0">
                  <a:latin typeface="American Typewriter"/>
                  <a:cs typeface="American Typewriter"/>
                </a:rPr>
                <a:t> Is the public servant acting wrongly in this example? </a:t>
              </a:r>
            </a:p>
            <a:p>
              <a:r>
                <a:rPr lang="en-US" sz="1400" b="1" dirty="0">
                  <a:latin typeface="American Typewriter"/>
                  <a:cs typeface="American Typewriter"/>
                </a:rPr>
                <a:t>Question 2: </a:t>
              </a:r>
              <a:r>
                <a:rPr lang="en-US" sz="1400" dirty="0">
                  <a:latin typeface="American Typewriter"/>
                  <a:cs typeface="American Typewriter"/>
                </a:rPr>
                <a:t>What is wrong with putting forward your own views, as long as you have a clear conscience that you are right? </a:t>
              </a:r>
            </a:p>
          </p:txBody>
        </p:sp>
      </p:grpSp>
      <p:sp>
        <p:nvSpPr>
          <p:cNvPr id="8" name="Textfeld 7"/>
          <p:cNvSpPr txBox="1"/>
          <p:nvPr/>
        </p:nvSpPr>
        <p:spPr>
          <a:xfrm>
            <a:off x="231508" y="1539958"/>
            <a:ext cx="8058253" cy="2462213"/>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1: Is the public servant acting wrongly in this example? </a:t>
            </a:r>
          </a:p>
          <a:p>
            <a:r>
              <a:rPr lang="en-US" sz="1400" dirty="0">
                <a:latin typeface="American Typewriter"/>
                <a:cs typeface="American Typewriter"/>
              </a:rPr>
              <a:t>A: Yes. This is an actual conflict of interest.</a:t>
            </a:r>
          </a:p>
          <a:p>
            <a:endParaRPr lang="en-US" sz="1400" dirty="0">
              <a:latin typeface="American Typewriter"/>
              <a:cs typeface="American Typewriter"/>
            </a:endParaRPr>
          </a:p>
          <a:p>
            <a:r>
              <a:rPr lang="en-US" sz="1400" b="1" dirty="0">
                <a:latin typeface="American Typewriter"/>
                <a:cs typeface="American Typewriter"/>
              </a:rPr>
              <a:t>Question 2: What is wrong with putting forward your own views, as long as you have a clear conscience that you are right?</a:t>
            </a:r>
          </a:p>
          <a:p>
            <a:r>
              <a:rPr lang="en-US" sz="1400" dirty="0">
                <a:latin typeface="American Typewriter"/>
                <a:cs typeface="American Typewriter"/>
              </a:rPr>
              <a:t>A: The public servant is “putting forward her / his views” in this example: S/he is secretly distorting the survey by destroying government information to advance a personal objective. This is in a strict sense, corrupt conduct – i.e. acting dishonestly, or in breach of trust, as a public servant and gaining an advantage for a private interest in so doing. </a:t>
            </a:r>
          </a:p>
          <a:p>
            <a:r>
              <a:rPr lang="en-US" sz="1400" dirty="0">
                <a:latin typeface="American Typewriter"/>
                <a:cs typeface="American Typewriter"/>
              </a:rPr>
              <a:t>The fact that protecting forests generally might be argued to be “in the public interest” does not remove the conflict of interest in this case. </a:t>
            </a:r>
          </a:p>
        </p:txBody>
      </p:sp>
      <p:sp>
        <p:nvSpPr>
          <p:cNvPr id="11" name="Textfeld 10">
            <a:extLst>
              <a:ext uri="{FF2B5EF4-FFF2-40B4-BE49-F238E27FC236}">
                <a16:creationId xmlns:a16="http://schemas.microsoft.com/office/drawing/2014/main" id="{FA25255F-A769-9C49-A061-C3B46F535472}"/>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30602552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1006908-24CA-5948-A3A0-3D8E9ACD603D}"/>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pic>
        <p:nvPicPr>
          <p:cNvPr id="2" name="Bild 1" descr="mountain_landscape_background_road_rock_icons_multicolored_design_6838274.jpg"/>
          <p:cNvPicPr>
            <a:picLocks/>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41</a:t>
            </a:fld>
            <a:endParaRPr lang="en-US"/>
          </a:p>
        </p:txBody>
      </p:sp>
      <p:sp>
        <p:nvSpPr>
          <p:cNvPr id="5" name="Titel 4"/>
          <p:cNvSpPr>
            <a:spLocks noGrp="1"/>
          </p:cNvSpPr>
          <p:nvPr>
            <p:ph type="title"/>
          </p:nvPr>
        </p:nvSpPr>
        <p:spPr/>
        <p:txBody>
          <a:bodyPr>
            <a:normAutofit fontScale="90000"/>
          </a:bodyPr>
          <a:lstStyle/>
          <a:p>
            <a:r>
              <a:rPr lang="de-DE" b="1" dirty="0"/>
              <a:t>Case </a:t>
            </a:r>
            <a:r>
              <a:rPr lang="de-DE" b="1" dirty="0" err="1"/>
              <a:t>study</a:t>
            </a:r>
            <a:r>
              <a:rPr lang="de-DE" b="1" dirty="0"/>
              <a:t> 7: The </a:t>
            </a:r>
            <a:r>
              <a:rPr lang="de-DE" b="1" dirty="0" err="1"/>
              <a:t>road</a:t>
            </a:r>
            <a:endParaRPr lang="de-DE" b="1" dirty="0"/>
          </a:p>
        </p:txBody>
      </p:sp>
      <p:grpSp>
        <p:nvGrpSpPr>
          <p:cNvPr id="17" name="Gruppierung 16"/>
          <p:cNvGrpSpPr/>
          <p:nvPr/>
        </p:nvGrpSpPr>
        <p:grpSpPr>
          <a:xfrm>
            <a:off x="450187" y="1247610"/>
            <a:ext cx="7620897" cy="3761912"/>
            <a:chOff x="450187" y="1453179"/>
            <a:chExt cx="7620897" cy="10700432"/>
          </a:xfrm>
        </p:grpSpPr>
        <p:sp>
          <p:nvSpPr>
            <p:cNvPr id="14" name="Rechteck 13"/>
            <p:cNvSpPr/>
            <p:nvPr/>
          </p:nvSpPr>
          <p:spPr>
            <a:xfrm>
              <a:off x="450187" y="1453179"/>
              <a:ext cx="7620897" cy="10621340"/>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198"/>
              <a:ext cx="7493042" cy="10680413"/>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An </a:t>
              </a:r>
              <a:r>
                <a:rPr lang="de-DE" sz="1400" dirty="0" err="1">
                  <a:latin typeface="American Typewriter"/>
                  <a:cs typeface="American Typewriter"/>
                </a:rPr>
                <a:t>elected</a:t>
              </a:r>
              <a:r>
                <a:rPr lang="de-DE" sz="1400" dirty="0">
                  <a:latin typeface="American Typewriter"/>
                  <a:cs typeface="American Typewriter"/>
                </a:rPr>
                <a:t> </a:t>
              </a:r>
              <a:r>
                <a:rPr lang="de-DE" sz="1400" dirty="0" err="1">
                  <a:latin typeface="American Typewriter"/>
                  <a:cs typeface="American Typewriter"/>
                </a:rPr>
                <a:t>Councillor</a:t>
              </a:r>
              <a:r>
                <a:rPr lang="de-DE" sz="1400" dirty="0">
                  <a:latin typeface="American Typewriter"/>
                  <a:cs typeface="American Typewriter"/>
                </a:rPr>
                <a:t> in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municipal</a:t>
              </a:r>
              <a:r>
                <a:rPr lang="de-DE" sz="1400" dirty="0">
                  <a:latin typeface="American Typewriter"/>
                  <a:cs typeface="American Typewriter"/>
                </a:rPr>
                <a:t> </a:t>
              </a:r>
              <a:r>
                <a:rPr lang="de-DE" sz="1400" dirty="0" err="1">
                  <a:latin typeface="American Typewriter"/>
                  <a:cs typeface="American Typewriter"/>
                </a:rPr>
                <a:t>council</a:t>
              </a:r>
              <a:r>
                <a:rPr lang="de-DE" sz="1400" dirty="0">
                  <a:latin typeface="American Typewriter"/>
                  <a:cs typeface="American Typewriter"/>
                </a:rPr>
                <a:t> in a </a:t>
              </a:r>
              <a:r>
                <a:rPr lang="de-DE" sz="1400" dirty="0" err="1">
                  <a:latin typeface="American Typewriter"/>
                  <a:cs typeface="American Typewriter"/>
                </a:rPr>
                <a:t>small</a:t>
              </a:r>
              <a:r>
                <a:rPr lang="de-DE" sz="1400" dirty="0">
                  <a:latin typeface="American Typewriter"/>
                  <a:cs typeface="American Typewriter"/>
                </a:rPr>
                <a:t> </a:t>
              </a:r>
              <a:r>
                <a:rPr lang="de-DE" sz="1400" dirty="0" err="1">
                  <a:latin typeface="American Typewriter"/>
                  <a:cs typeface="American Typewriter"/>
                </a:rPr>
                <a:t>community</a:t>
              </a:r>
              <a:r>
                <a:rPr lang="de-DE" sz="1400" dirty="0">
                  <a:latin typeface="American Typewriter"/>
                  <a:cs typeface="American Typewriter"/>
                </a:rPr>
                <a:t>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voted</a:t>
              </a:r>
              <a:r>
                <a:rPr lang="de-DE" sz="1400" dirty="0">
                  <a:latin typeface="American Typewriter"/>
                  <a:cs typeface="American Typewriter"/>
                </a:rPr>
                <a:t> in </a:t>
              </a:r>
              <a:r>
                <a:rPr lang="de-DE" sz="1400" dirty="0" err="1">
                  <a:latin typeface="American Typewriter"/>
                  <a:cs typeface="American Typewriter"/>
                </a:rPr>
                <a:t>favor</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 </a:t>
              </a:r>
              <a:r>
                <a:rPr lang="de-DE" sz="1400" dirty="0" err="1">
                  <a:latin typeface="American Typewriter"/>
                  <a:cs typeface="American Typewriter"/>
                </a:rPr>
                <a:t>new</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controversial</a:t>
              </a:r>
              <a:r>
                <a:rPr lang="de-DE" sz="1400" dirty="0">
                  <a:latin typeface="American Typewriter"/>
                  <a:cs typeface="American Typewriter"/>
                </a:rPr>
                <a:t>, </a:t>
              </a:r>
              <a:r>
                <a:rPr lang="de-DE" sz="1400" dirty="0" err="1">
                  <a:latin typeface="American Typewriter"/>
                  <a:cs typeface="American Typewriter"/>
                </a:rPr>
                <a:t>road</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be</a:t>
              </a:r>
              <a:r>
                <a:rPr lang="de-DE" sz="1400" dirty="0">
                  <a:latin typeface="American Typewriter"/>
                  <a:cs typeface="American Typewriter"/>
                </a:rPr>
                <a:t> </a:t>
              </a:r>
              <a:r>
                <a:rPr lang="de-DE" sz="1400" dirty="0" err="1">
                  <a:latin typeface="American Typewriter"/>
                  <a:cs typeface="American Typewriter"/>
                </a:rPr>
                <a:t>built</a:t>
              </a:r>
              <a:r>
                <a:rPr lang="de-DE" sz="1400" dirty="0">
                  <a:latin typeface="American Typewriter"/>
                  <a:cs typeface="American Typewriter"/>
                </a:rPr>
                <a:t> </a:t>
              </a:r>
              <a:r>
                <a:rPr lang="de-DE" sz="1400" dirty="0" err="1">
                  <a:latin typeface="American Typewriter"/>
                  <a:cs typeface="American Typewriter"/>
                </a:rPr>
                <a:t>through</a:t>
              </a:r>
              <a:r>
                <a:rPr lang="de-DE" sz="1400" dirty="0">
                  <a:latin typeface="American Typewriter"/>
                  <a:cs typeface="American Typewriter"/>
                </a:rPr>
                <a:t> an </a:t>
              </a:r>
              <a:r>
                <a:rPr lang="de-DE" sz="1400" dirty="0" err="1">
                  <a:latin typeface="American Typewriter"/>
                  <a:cs typeface="American Typewriter"/>
                </a:rPr>
                <a:t>old</a:t>
              </a:r>
              <a:r>
                <a:rPr lang="de-DE" sz="1400" dirty="0">
                  <a:latin typeface="American Typewriter"/>
                  <a:cs typeface="American Typewriter"/>
                </a:rPr>
                <a:t> </a:t>
              </a:r>
              <a:r>
                <a:rPr lang="de-DE" sz="1400" dirty="0" err="1">
                  <a:latin typeface="American Typewriter"/>
                  <a:cs typeface="American Typewriter"/>
                </a:rPr>
                <a:t>forest</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was a </a:t>
              </a:r>
              <a:r>
                <a:rPr lang="de-DE" sz="1400" dirty="0" err="1">
                  <a:latin typeface="American Typewriter"/>
                  <a:cs typeface="American Typewriter"/>
                </a:rPr>
                <a:t>popular</a:t>
              </a:r>
              <a:r>
                <a:rPr lang="de-DE" sz="1400" dirty="0">
                  <a:latin typeface="American Typewriter"/>
                  <a:cs typeface="American Typewriter"/>
                </a:rPr>
                <a:t> </a:t>
              </a:r>
              <a:r>
                <a:rPr lang="de-DE" sz="1400" dirty="0" err="1">
                  <a:latin typeface="American Typewriter"/>
                  <a:cs typeface="American Typewriter"/>
                </a:rPr>
                <a:t>place</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wilderness</a:t>
              </a:r>
              <a:r>
                <a:rPr lang="de-DE" sz="1400" dirty="0">
                  <a:latin typeface="American Typewriter"/>
                  <a:cs typeface="American Typewriter"/>
                </a:rPr>
                <a:t> </a:t>
              </a:r>
              <a:r>
                <a:rPr lang="de-DE" sz="1400" dirty="0" err="1">
                  <a:latin typeface="American Typewriter"/>
                  <a:cs typeface="American Typewriter"/>
                </a:rPr>
                <a:t>tourism</a:t>
              </a:r>
              <a:r>
                <a:rPr lang="de-DE" sz="1400" dirty="0">
                  <a:latin typeface="American Typewriter"/>
                  <a:cs typeface="American Typewriter"/>
                </a:rPr>
                <a:t>. The </a:t>
              </a:r>
              <a:r>
                <a:rPr lang="de-DE" sz="1400" dirty="0" err="1">
                  <a:latin typeface="American Typewriter"/>
                  <a:cs typeface="American Typewriter"/>
                </a:rPr>
                <a:t>road</a:t>
              </a:r>
              <a:r>
                <a:rPr lang="de-DE" sz="1400" dirty="0">
                  <a:latin typeface="American Typewriter"/>
                  <a:cs typeface="American Typewriter"/>
                </a:rPr>
                <a:t> will </a:t>
              </a:r>
              <a:r>
                <a:rPr lang="de-DE" sz="1400" dirty="0" err="1">
                  <a:latin typeface="American Typewriter"/>
                  <a:cs typeface="American Typewriter"/>
                </a:rPr>
                <a:t>benefit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Councillor’s</a:t>
              </a:r>
              <a:r>
                <a:rPr lang="de-DE" sz="1400" dirty="0">
                  <a:latin typeface="American Typewriter"/>
                  <a:cs typeface="American Typewriter"/>
                </a:rPr>
                <a:t> </a:t>
              </a:r>
              <a:r>
                <a:rPr lang="de-DE" sz="1400" dirty="0" err="1">
                  <a:latin typeface="American Typewriter"/>
                  <a:cs typeface="American Typewriter"/>
                </a:rPr>
                <a:t>brother</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giving</a:t>
              </a:r>
              <a:r>
                <a:rPr lang="de-DE" sz="1400" dirty="0">
                  <a:latin typeface="American Typewriter"/>
                  <a:cs typeface="American Typewriter"/>
                </a:rPr>
                <a:t> </a:t>
              </a:r>
              <a:r>
                <a:rPr lang="de-DE" sz="1400" dirty="0" err="1">
                  <a:latin typeface="American Typewriter"/>
                  <a:cs typeface="American Typewriter"/>
                </a:rPr>
                <a:t>better</a:t>
              </a:r>
              <a:r>
                <a:rPr lang="de-DE" sz="1400" dirty="0">
                  <a:latin typeface="American Typewriter"/>
                  <a:cs typeface="American Typewriter"/>
                </a:rPr>
                <a:t> </a:t>
              </a:r>
              <a:r>
                <a:rPr lang="de-DE" sz="1400" dirty="0" err="1">
                  <a:latin typeface="American Typewriter"/>
                  <a:cs typeface="American Typewriter"/>
                </a:rPr>
                <a:t>access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farm</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alleged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opponents</a:t>
              </a:r>
              <a:r>
                <a:rPr lang="de-DE" sz="1400" dirty="0">
                  <a:latin typeface="American Typewriter"/>
                  <a:cs typeface="American Typewriter"/>
                </a:rPr>
                <a:t> </a:t>
              </a:r>
              <a:r>
                <a:rPr lang="de-DE" sz="1400" dirty="0" err="1">
                  <a:latin typeface="American Typewriter"/>
                  <a:cs typeface="American Typewriter"/>
                </a:rPr>
                <a:t>that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road</a:t>
              </a:r>
              <a:r>
                <a:rPr lang="de-DE" sz="1400" dirty="0">
                  <a:latin typeface="American Typewriter"/>
                  <a:cs typeface="American Typewriter"/>
                </a:rPr>
                <a:t> will </a:t>
              </a:r>
              <a:r>
                <a:rPr lang="de-DE" sz="1400" dirty="0" err="1">
                  <a:latin typeface="American Typewriter"/>
                  <a:cs typeface="American Typewriter"/>
                </a:rPr>
                <a:t>drive</a:t>
              </a:r>
              <a:r>
                <a:rPr lang="de-DE" sz="1400" dirty="0">
                  <a:latin typeface="American Typewriter"/>
                  <a:cs typeface="American Typewriter"/>
                </a:rPr>
                <a:t> </a:t>
              </a:r>
              <a:r>
                <a:rPr lang="de-DE" sz="1400" dirty="0" err="1">
                  <a:latin typeface="American Typewriter"/>
                  <a:cs typeface="American Typewriter"/>
                </a:rPr>
                <a:t>away</a:t>
              </a:r>
              <a:r>
                <a:rPr lang="de-DE" sz="1400" dirty="0">
                  <a:latin typeface="American Typewriter"/>
                  <a:cs typeface="American Typewriter"/>
                </a:rPr>
                <a:t> </a:t>
              </a:r>
              <a:r>
                <a:rPr lang="de-DE" sz="1400" dirty="0" err="1">
                  <a:latin typeface="American Typewriter"/>
                  <a:cs typeface="American Typewriter"/>
                </a:rPr>
                <a:t>hikers</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reducing</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remoteness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area</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increasing</a:t>
              </a:r>
              <a:r>
                <a:rPr lang="de-DE" sz="1400" dirty="0">
                  <a:latin typeface="American Typewriter"/>
                  <a:cs typeface="American Typewriter"/>
                </a:rPr>
                <a:t> </a:t>
              </a:r>
              <a:r>
                <a:rPr lang="de-DE" sz="1400" dirty="0" err="1">
                  <a:latin typeface="American Typewriter"/>
                  <a:cs typeface="American Typewriter"/>
                </a:rPr>
                <a:t>pollution</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local</a:t>
              </a:r>
              <a:r>
                <a:rPr lang="de-DE" sz="1400" dirty="0">
                  <a:latin typeface="American Typewriter"/>
                  <a:cs typeface="American Typewriter"/>
                </a:rPr>
                <a:t> </a:t>
              </a:r>
              <a:r>
                <a:rPr lang="de-DE" sz="1400" dirty="0" err="1">
                  <a:latin typeface="American Typewriter"/>
                  <a:cs typeface="American Typewriter"/>
                </a:rPr>
                <a:t>streams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rivers</a:t>
              </a:r>
              <a:r>
                <a:rPr lang="de-DE" sz="1400" dirty="0">
                  <a:latin typeface="American Typewriter"/>
                  <a:cs typeface="American Typewriter"/>
                </a:rPr>
                <a:t>. </a:t>
              </a:r>
              <a:r>
                <a:rPr lang="de-DE" sz="1400" dirty="0" err="1">
                  <a:latin typeface="American Typewriter"/>
                  <a:cs typeface="American Typewriter"/>
                </a:rPr>
                <a:t>Opponents</a:t>
              </a:r>
              <a:r>
                <a:rPr lang="de-DE" sz="1400" dirty="0">
                  <a:latin typeface="American Typewriter"/>
                  <a:cs typeface="American Typewriter"/>
                </a:rPr>
                <a:t> </a:t>
              </a:r>
              <a:r>
                <a:rPr lang="de-DE" sz="1400" dirty="0" err="1">
                  <a:latin typeface="American Typewriter"/>
                  <a:cs typeface="American Typewriter"/>
                </a:rPr>
                <a:t>have</a:t>
              </a:r>
              <a:r>
                <a:rPr lang="de-DE" sz="1400" dirty="0">
                  <a:latin typeface="American Typewriter"/>
                  <a:cs typeface="American Typewriter"/>
                </a:rPr>
                <a:t> </a:t>
              </a:r>
              <a:r>
                <a:rPr lang="de-DE" sz="1400" dirty="0" err="1">
                  <a:latin typeface="American Typewriter"/>
                  <a:cs typeface="American Typewriter"/>
                </a:rPr>
                <a:t>claimed</a:t>
              </a:r>
              <a:r>
                <a:rPr lang="de-DE" sz="1400" dirty="0">
                  <a:latin typeface="American Typewriter"/>
                  <a:cs typeface="American Typewriter"/>
                </a:rPr>
                <a:t> </a:t>
              </a:r>
              <a:r>
                <a:rPr lang="de-DE" sz="1400" dirty="0" err="1">
                  <a:latin typeface="American Typewriter"/>
                  <a:cs typeface="American Typewriter"/>
                </a:rPr>
                <a:t>that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Councillor</a:t>
              </a:r>
              <a:r>
                <a:rPr lang="de-DE" sz="1400" dirty="0">
                  <a:latin typeface="American Typewriter"/>
                  <a:cs typeface="American Typewriter"/>
                </a:rPr>
                <a:t> </a:t>
              </a:r>
              <a:r>
                <a:rPr lang="de-DE" sz="1400" dirty="0" err="1">
                  <a:latin typeface="American Typewriter"/>
                  <a:cs typeface="American Typewriter"/>
                </a:rPr>
                <a:t>had</a:t>
              </a:r>
              <a:r>
                <a:rPr lang="de-DE" sz="1400" dirty="0">
                  <a:latin typeface="American Typewriter"/>
                  <a:cs typeface="American Typewriter"/>
                </a:rPr>
                <a:t> a </a:t>
              </a:r>
              <a:r>
                <a:rPr lang="de-DE" sz="1400" dirty="0" err="1">
                  <a:latin typeface="American Typewriter"/>
                  <a:cs typeface="American Typewriter"/>
                </a:rPr>
                <a:t>conflict</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interest</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should</a:t>
              </a:r>
              <a:r>
                <a:rPr lang="de-DE" sz="1400" dirty="0">
                  <a:latin typeface="American Typewriter"/>
                  <a:cs typeface="American Typewriter"/>
                </a:rPr>
                <a:t> </a:t>
              </a:r>
              <a:r>
                <a:rPr lang="de-DE" sz="1400" dirty="0" err="1">
                  <a:latin typeface="American Typewriter"/>
                  <a:cs typeface="American Typewriter"/>
                </a:rPr>
                <a:t>have</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declared</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it</a:t>
              </a:r>
              <a:r>
                <a:rPr lang="de-DE" sz="1400" dirty="0">
                  <a:latin typeface="American Typewriter"/>
                  <a:cs typeface="American Typewriter"/>
                </a:rPr>
                <a:t> was a </a:t>
              </a:r>
              <a:r>
                <a:rPr lang="de-DE" sz="1400" dirty="0" err="1">
                  <a:latin typeface="American Typewriter"/>
                  <a:cs typeface="American Typewriter"/>
                </a:rPr>
                <a:t>breach</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Council’s</a:t>
              </a:r>
              <a:r>
                <a:rPr lang="de-DE" sz="1400" dirty="0">
                  <a:latin typeface="American Typewriter"/>
                  <a:cs typeface="American Typewriter"/>
                </a:rPr>
                <a:t> </a:t>
              </a:r>
              <a:r>
                <a:rPr lang="de-DE" sz="1400" dirty="0" err="1">
                  <a:latin typeface="American Typewriter"/>
                  <a:cs typeface="American Typewriter"/>
                </a:rPr>
                <a:t>new</a:t>
              </a:r>
              <a:r>
                <a:rPr lang="de-DE" sz="1400" dirty="0">
                  <a:latin typeface="American Typewriter"/>
                  <a:cs typeface="American Typewriter"/>
                </a:rPr>
                <a:t> </a:t>
              </a:r>
              <a:r>
                <a:rPr lang="de-DE" sz="1400" dirty="0" err="1">
                  <a:latin typeface="American Typewriter"/>
                  <a:cs typeface="American Typewriter"/>
                </a:rPr>
                <a:t>code</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ethics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vote</a:t>
              </a:r>
              <a:r>
                <a:rPr lang="de-DE" sz="1400" dirty="0">
                  <a:latin typeface="American Typewriter"/>
                  <a:cs typeface="American Typewriter"/>
                </a:rPr>
                <a:t> on a Council matter in a </a:t>
              </a:r>
              <a:r>
                <a:rPr lang="de-DE" sz="1400" dirty="0" err="1">
                  <a:latin typeface="American Typewriter"/>
                  <a:cs typeface="American Typewriter"/>
                </a:rPr>
                <a:t>way</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secretly</a:t>
              </a:r>
              <a:r>
                <a:rPr lang="de-DE" sz="1400" dirty="0">
                  <a:latin typeface="American Typewriter"/>
                  <a:cs typeface="American Typewriter"/>
                </a:rPr>
                <a:t> </a:t>
              </a:r>
              <a:r>
                <a:rPr lang="de-DE" sz="1400" dirty="0" err="1">
                  <a:latin typeface="American Typewriter"/>
                  <a:cs typeface="American Typewriter"/>
                </a:rPr>
                <a:t>benefited</a:t>
              </a:r>
              <a:r>
                <a:rPr lang="de-DE" sz="1400" dirty="0">
                  <a:latin typeface="American Typewriter"/>
                  <a:cs typeface="American Typewriter"/>
                </a:rPr>
                <a:t> a relative. In </a:t>
              </a:r>
              <a:r>
                <a:rPr lang="de-DE" sz="1400" dirty="0" err="1">
                  <a:latin typeface="American Typewriter"/>
                  <a:cs typeface="American Typewriter"/>
                </a:rPr>
                <a:t>response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Councillor</a:t>
              </a:r>
              <a:r>
                <a:rPr lang="de-DE" sz="1400" dirty="0">
                  <a:latin typeface="American Typewriter"/>
                  <a:cs typeface="American Typewriter"/>
                </a:rPr>
                <a:t> </a:t>
              </a:r>
              <a:r>
                <a:rPr lang="de-DE" sz="1400" dirty="0" err="1">
                  <a:latin typeface="American Typewriter"/>
                  <a:cs typeface="American Typewriter"/>
                </a:rPr>
                <a:t>used</a:t>
              </a:r>
              <a:r>
                <a:rPr lang="de-DE" sz="1400" dirty="0">
                  <a:latin typeface="American Typewriter"/>
                  <a:cs typeface="American Typewriter"/>
                </a:rPr>
                <a:t> </a:t>
              </a:r>
              <a:r>
                <a:rPr lang="de-DE" sz="1400" dirty="0" err="1">
                  <a:latin typeface="American Typewriter"/>
                  <a:cs typeface="American Typewriter"/>
                </a:rPr>
                <a:t>his</a:t>
              </a:r>
              <a:r>
                <a:rPr lang="de-DE" sz="1400" dirty="0">
                  <a:latin typeface="American Typewriter"/>
                  <a:cs typeface="American Typewriter"/>
                </a:rPr>
                <a:t> </a:t>
              </a:r>
              <a:r>
                <a:rPr lang="de-DE" sz="1400" dirty="0" err="1">
                  <a:latin typeface="American Typewriter"/>
                  <a:cs typeface="American Typewriter"/>
                </a:rPr>
                <a:t>influence</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t>
              </a:r>
              <a:r>
                <a:rPr lang="de-DE" sz="1400" dirty="0" err="1">
                  <a:latin typeface="American Typewriter"/>
                  <a:cs typeface="American Typewriter"/>
                </a:rPr>
                <a:t>local</a:t>
              </a:r>
              <a:r>
                <a:rPr lang="de-DE" sz="1400" dirty="0">
                  <a:latin typeface="American Typewriter"/>
                  <a:cs typeface="American Typewriter"/>
                </a:rPr>
                <a:t> </a:t>
              </a:r>
              <a:r>
                <a:rPr lang="de-DE" sz="1400" dirty="0" err="1">
                  <a:latin typeface="American Typewriter"/>
                  <a:cs typeface="American Typewriter"/>
                </a:rPr>
                <a:t>newspapers</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conduct</a:t>
              </a:r>
              <a:r>
                <a:rPr lang="de-DE" sz="1400" dirty="0">
                  <a:latin typeface="American Typewriter"/>
                  <a:cs typeface="American Typewriter"/>
                </a:rPr>
                <a:t> a </a:t>
              </a:r>
              <a:r>
                <a:rPr lang="de-DE" sz="1400" dirty="0" err="1">
                  <a:latin typeface="American Typewriter"/>
                  <a:cs typeface="American Typewriter"/>
                </a:rPr>
                <a:t>campaign</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damage</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reputations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those</a:t>
              </a:r>
              <a:r>
                <a:rPr lang="de-DE" sz="1400" dirty="0">
                  <a:latin typeface="American Typewriter"/>
                  <a:cs typeface="American Typewriter"/>
                </a:rPr>
                <a:t> </a:t>
              </a:r>
              <a:r>
                <a:rPr lang="de-DE" sz="1400" dirty="0" err="1">
                  <a:latin typeface="American Typewriter"/>
                  <a:cs typeface="American Typewriter"/>
                </a:rPr>
                <a:t>people</a:t>
              </a:r>
              <a:r>
                <a:rPr lang="de-DE" sz="1400" dirty="0">
                  <a:latin typeface="American Typewriter"/>
                  <a:cs typeface="American Typewriter"/>
                </a:rPr>
                <a:t> </a:t>
              </a:r>
              <a:r>
                <a:rPr lang="de-DE" sz="1400" dirty="0" err="1">
                  <a:latin typeface="American Typewriter"/>
                  <a:cs typeface="American Typewriter"/>
                </a:rPr>
                <a:t>who</a:t>
              </a:r>
              <a:r>
                <a:rPr lang="de-DE" sz="1400" dirty="0">
                  <a:latin typeface="American Typewriter"/>
                  <a:cs typeface="American Typewriter"/>
                </a:rPr>
                <a:t> </a:t>
              </a:r>
              <a:r>
                <a:rPr lang="de-DE" sz="1400" dirty="0" err="1">
                  <a:latin typeface="American Typewriter"/>
                  <a:cs typeface="American Typewriter"/>
                </a:rPr>
                <a:t>have</a:t>
              </a:r>
              <a:r>
                <a:rPr lang="de-DE" sz="1400" dirty="0">
                  <a:latin typeface="American Typewriter"/>
                  <a:cs typeface="American Typewriter"/>
                </a:rPr>
                <a:t> </a:t>
              </a:r>
              <a:r>
                <a:rPr lang="de-DE" sz="1400" dirty="0" err="1">
                  <a:latin typeface="American Typewriter"/>
                  <a:cs typeface="American Typewriter"/>
                </a:rPr>
                <a:t>complained</a:t>
              </a:r>
              <a:r>
                <a:rPr lang="de-DE" sz="1400" dirty="0">
                  <a:latin typeface="American Typewriter"/>
                  <a:cs typeface="American Typewriter"/>
                </a:rPr>
                <a:t> </a:t>
              </a:r>
              <a:r>
                <a:rPr lang="de-DE" sz="1400" dirty="0" err="1">
                  <a:latin typeface="American Typewriter"/>
                  <a:cs typeface="American Typewriter"/>
                </a:rPr>
                <a:t>about</a:t>
              </a:r>
              <a:r>
                <a:rPr lang="de-DE" sz="1400" dirty="0">
                  <a:latin typeface="American Typewriter"/>
                  <a:cs typeface="American Typewriter"/>
                </a:rPr>
                <a:t> </a:t>
              </a:r>
              <a:r>
                <a:rPr lang="de-DE" sz="1400" dirty="0" err="1">
                  <a:latin typeface="American Typewriter"/>
                  <a:cs typeface="American Typewriter"/>
                </a:rPr>
                <a:t>him</a:t>
              </a:r>
              <a:r>
                <a:rPr lang="de-DE" sz="1400" dirty="0">
                  <a:latin typeface="American Typewriter"/>
                  <a:cs typeface="American Typewriter"/>
                </a:rPr>
                <a:t>. </a:t>
              </a:r>
              <a:r>
                <a:rPr lang="de-DE" sz="1400" dirty="0" err="1">
                  <a:latin typeface="American Typewriter"/>
                  <a:cs typeface="American Typewriter"/>
                </a:rPr>
                <a:t>When</a:t>
              </a:r>
              <a:r>
                <a:rPr lang="de-DE" sz="1400" dirty="0">
                  <a:latin typeface="American Typewriter"/>
                  <a:cs typeface="American Typewriter"/>
                </a:rPr>
                <a:t> </a:t>
              </a:r>
              <a:r>
                <a:rPr lang="de-DE" sz="1400" dirty="0" err="1">
                  <a:latin typeface="American Typewriter"/>
                  <a:cs typeface="American Typewriter"/>
                </a:rPr>
                <a:t>questioned</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Councillor</a:t>
              </a:r>
              <a:r>
                <a:rPr lang="de-DE" sz="1400" dirty="0">
                  <a:latin typeface="American Typewriter"/>
                  <a:cs typeface="American Typewriter"/>
                </a:rPr>
                <a:t> </a:t>
              </a:r>
              <a:r>
                <a:rPr lang="de-DE" sz="1400" dirty="0" err="1">
                  <a:latin typeface="American Typewriter"/>
                  <a:cs typeface="American Typewriter"/>
                </a:rPr>
                <a:t>said</a:t>
              </a:r>
              <a:r>
                <a:rPr lang="de-DE" sz="1400" dirty="0">
                  <a:latin typeface="American Typewriter"/>
                  <a:cs typeface="American Typewriter"/>
                </a:rPr>
                <a:t>: “This </a:t>
              </a:r>
              <a:r>
                <a:rPr lang="de-DE" sz="1400" dirty="0" err="1">
                  <a:latin typeface="American Typewriter"/>
                  <a:cs typeface="American Typewriter"/>
                </a:rPr>
                <a:t>is</a:t>
              </a:r>
              <a:r>
                <a:rPr lang="de-DE" sz="1400" dirty="0">
                  <a:latin typeface="American Typewriter"/>
                  <a:cs typeface="American Typewriter"/>
                </a:rPr>
                <a:t> a </a:t>
              </a:r>
              <a:r>
                <a:rPr lang="de-DE" sz="1400" dirty="0" err="1">
                  <a:latin typeface="American Typewriter"/>
                  <a:cs typeface="American Typewriter"/>
                </a:rPr>
                <a:t>small</a:t>
              </a:r>
              <a:r>
                <a:rPr lang="de-DE" sz="1400" dirty="0">
                  <a:latin typeface="American Typewriter"/>
                  <a:cs typeface="American Typewriter"/>
                </a:rPr>
                <a:t> </a:t>
              </a:r>
              <a:r>
                <a:rPr lang="de-DE" sz="1400" dirty="0" err="1">
                  <a:latin typeface="American Typewriter"/>
                  <a:cs typeface="American Typewriter"/>
                </a:rPr>
                <a:t>community</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conflicts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interest</a:t>
              </a:r>
              <a:r>
                <a:rPr lang="de-DE" sz="1400" dirty="0">
                  <a:latin typeface="American Typewriter"/>
                  <a:cs typeface="American Typewriter"/>
                </a:rPr>
                <a:t> </a:t>
              </a:r>
              <a:r>
                <a:rPr lang="de-DE" sz="1400" dirty="0" err="1">
                  <a:latin typeface="American Typewriter"/>
                  <a:cs typeface="American Typewriter"/>
                </a:rPr>
                <a:t>don’t</a:t>
              </a:r>
              <a:r>
                <a:rPr lang="de-DE" sz="1400" dirty="0">
                  <a:latin typeface="American Typewriter"/>
                  <a:cs typeface="American Typewriter"/>
                </a:rPr>
                <a:t> </a:t>
              </a:r>
              <a:r>
                <a:rPr lang="de-DE" sz="1400" dirty="0" err="1">
                  <a:latin typeface="American Typewriter"/>
                  <a:cs typeface="American Typewriter"/>
                </a:rPr>
                <a:t>mean</a:t>
              </a:r>
              <a:r>
                <a:rPr lang="de-DE" sz="1400" dirty="0">
                  <a:latin typeface="American Typewriter"/>
                  <a:cs typeface="American Typewriter"/>
                </a:rPr>
                <a:t> </a:t>
              </a:r>
              <a:r>
                <a:rPr lang="de-DE" sz="1400" dirty="0" err="1">
                  <a:latin typeface="American Typewriter"/>
                  <a:cs typeface="American Typewriter"/>
                </a:rPr>
                <a:t>anything</a:t>
              </a:r>
              <a:r>
                <a:rPr lang="de-DE" sz="1400" dirty="0">
                  <a:latin typeface="American Typewriter"/>
                  <a:cs typeface="American Typewriter"/>
                </a:rPr>
                <a:t> </a:t>
              </a:r>
              <a:r>
                <a:rPr lang="de-DE" sz="1400" dirty="0" err="1">
                  <a:latin typeface="American Typewriter"/>
                  <a:cs typeface="American Typewriter"/>
                </a:rPr>
                <a:t>here</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everyone</a:t>
              </a:r>
              <a:r>
                <a:rPr lang="de-DE" sz="1400" dirty="0">
                  <a:latin typeface="American Typewriter"/>
                  <a:cs typeface="American Typewriter"/>
                </a:rPr>
                <a:t> </a:t>
              </a:r>
              <a:r>
                <a:rPr lang="de-DE" sz="1400" dirty="0" err="1">
                  <a:latin typeface="American Typewriter"/>
                  <a:cs typeface="American Typewriter"/>
                </a:rPr>
                <a:t>knows</a:t>
              </a:r>
              <a:r>
                <a:rPr lang="de-DE" sz="1400" dirty="0">
                  <a:latin typeface="American Typewriter"/>
                  <a:cs typeface="American Typewriter"/>
                </a:rPr>
                <a:t> </a:t>
              </a:r>
              <a:r>
                <a:rPr lang="de-DE" sz="1400" dirty="0" err="1">
                  <a:latin typeface="American Typewriter"/>
                  <a:cs typeface="American Typewriter"/>
                </a:rPr>
                <a:t>everyone</a:t>
              </a:r>
              <a:r>
                <a:rPr lang="de-DE" sz="1400" dirty="0">
                  <a:latin typeface="American Typewriter"/>
                  <a:cs typeface="American Typewriter"/>
                </a:rPr>
                <a:t> </a:t>
              </a:r>
              <a:r>
                <a:rPr lang="de-DE" sz="1400" dirty="0" err="1">
                  <a:latin typeface="American Typewriter"/>
                  <a:cs typeface="American Typewriter"/>
                </a:rPr>
                <a:t>else</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many</a:t>
              </a:r>
              <a:r>
                <a:rPr lang="de-DE" sz="1400" dirty="0">
                  <a:latin typeface="American Typewriter"/>
                  <a:cs typeface="American Typewriter"/>
                </a:rPr>
                <a:t> </a:t>
              </a:r>
              <a:r>
                <a:rPr lang="de-DE" sz="1400" dirty="0" err="1">
                  <a:latin typeface="American Typewriter"/>
                  <a:cs typeface="American Typewriter"/>
                </a:rPr>
                <a:t>people</a:t>
              </a:r>
              <a:r>
                <a:rPr lang="de-DE" sz="1400" dirty="0">
                  <a:latin typeface="American Typewriter"/>
                  <a:cs typeface="American Typewriter"/>
                </a:rPr>
                <a:t> </a:t>
              </a:r>
              <a:r>
                <a:rPr lang="de-DE" sz="1400" dirty="0" err="1">
                  <a:latin typeface="American Typewriter"/>
                  <a:cs typeface="American Typewriter"/>
                </a:rPr>
                <a:t>are</a:t>
              </a:r>
              <a:r>
                <a:rPr lang="de-DE" sz="1400" dirty="0">
                  <a:latin typeface="American Typewriter"/>
                  <a:cs typeface="American Typewriter"/>
                </a:rPr>
                <a:t> </a:t>
              </a:r>
              <a:r>
                <a:rPr lang="de-DE" sz="1400" dirty="0" err="1">
                  <a:latin typeface="American Typewriter"/>
                  <a:cs typeface="American Typewriter"/>
                </a:rPr>
                <a:t>related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family</a:t>
              </a:r>
              <a:r>
                <a:rPr lang="de-DE" sz="1400" dirty="0">
                  <a:latin typeface="American Typewriter"/>
                  <a:cs typeface="American Typewriter"/>
                </a:rPr>
                <a:t> </a:t>
              </a:r>
              <a:r>
                <a:rPr lang="de-DE" sz="1400" dirty="0" err="1">
                  <a:latin typeface="American Typewriter"/>
                  <a:cs typeface="American Typewriter"/>
                </a:rPr>
                <a:t>or</a:t>
              </a:r>
              <a:r>
                <a:rPr lang="de-DE" sz="1400" dirty="0">
                  <a:latin typeface="American Typewriter"/>
                  <a:cs typeface="American Typewriter"/>
                </a:rPr>
                <a:t> </a:t>
              </a:r>
              <a:r>
                <a:rPr lang="de-DE" sz="1400" dirty="0" err="1">
                  <a:latin typeface="American Typewriter"/>
                  <a:cs typeface="American Typewriter"/>
                </a:rPr>
                <a:t>marriage</a:t>
              </a:r>
              <a:r>
                <a:rPr lang="de-DE" sz="1400" dirty="0">
                  <a:latin typeface="American Typewriter"/>
                  <a:cs typeface="American Typewriter"/>
                </a:rPr>
                <a:t>. </a:t>
              </a:r>
              <a:r>
                <a:rPr lang="de-DE" sz="1400" dirty="0" err="1">
                  <a:latin typeface="American Typewriter"/>
                  <a:cs typeface="American Typewriter"/>
                </a:rPr>
                <a:t>Anyway</a:t>
              </a:r>
              <a:r>
                <a:rPr lang="de-DE" sz="1400" dirty="0">
                  <a:latin typeface="American Typewriter"/>
                  <a:cs typeface="American Typewriter"/>
                </a:rPr>
                <a:t>, </a:t>
              </a:r>
              <a:r>
                <a:rPr lang="de-DE" sz="1400" dirty="0" err="1">
                  <a:latin typeface="American Typewriter"/>
                  <a:cs typeface="American Typewriter"/>
                </a:rPr>
                <a:t>everyone</a:t>
              </a:r>
              <a:r>
                <a:rPr lang="de-DE" sz="1400" dirty="0">
                  <a:latin typeface="American Typewriter"/>
                  <a:cs typeface="American Typewriter"/>
                </a:rPr>
                <a:t> </a:t>
              </a:r>
              <a:r>
                <a:rPr lang="de-DE" sz="1400" dirty="0" err="1">
                  <a:latin typeface="American Typewriter"/>
                  <a:cs typeface="American Typewriter"/>
                </a:rPr>
                <a:t>knows</a:t>
              </a:r>
              <a:r>
                <a:rPr lang="de-DE" sz="1400" dirty="0">
                  <a:latin typeface="American Typewriter"/>
                  <a:cs typeface="American Typewriter"/>
                </a:rPr>
                <a:t> </a:t>
              </a:r>
              <a:r>
                <a:rPr lang="de-DE" sz="1400" dirty="0" err="1">
                  <a:latin typeface="American Typewriter"/>
                  <a:cs typeface="American Typewriter"/>
                </a:rPr>
                <a:t>what</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being</a:t>
              </a:r>
              <a:r>
                <a:rPr lang="de-DE" sz="1400" dirty="0">
                  <a:latin typeface="American Typewriter"/>
                  <a:cs typeface="American Typewriter"/>
                </a:rPr>
                <a:t> </a:t>
              </a:r>
              <a:r>
                <a:rPr lang="de-DE" sz="1400" dirty="0" err="1">
                  <a:latin typeface="American Typewriter"/>
                  <a:cs typeface="American Typewriter"/>
                </a:rPr>
                <a:t>decided</a:t>
              </a:r>
              <a:r>
                <a:rPr lang="de-DE" sz="1400" dirty="0">
                  <a:latin typeface="American Typewriter"/>
                  <a:cs typeface="American Typewriter"/>
                </a:rPr>
                <a:t> </a:t>
              </a:r>
              <a:r>
                <a:rPr lang="de-DE" sz="1400" dirty="0" err="1">
                  <a:latin typeface="American Typewriter"/>
                  <a:cs typeface="American Typewriter"/>
                </a:rPr>
                <a:t>by</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Council,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academic</a:t>
              </a:r>
              <a:r>
                <a:rPr lang="de-DE" sz="1400" dirty="0">
                  <a:latin typeface="American Typewriter"/>
                  <a:cs typeface="American Typewriter"/>
                </a:rPr>
                <a:t>’ </a:t>
              </a:r>
              <a:r>
                <a:rPr lang="de-DE" sz="1400" dirty="0" err="1">
                  <a:latin typeface="American Typewriter"/>
                  <a:cs typeface="American Typewriter"/>
                </a:rPr>
                <a:t>codes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ethics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so on </a:t>
              </a:r>
              <a:r>
                <a:rPr lang="de-DE" sz="1400" dirty="0" err="1">
                  <a:latin typeface="American Typewriter"/>
                  <a:cs typeface="American Typewriter"/>
                </a:rPr>
                <a:t>are</a:t>
              </a:r>
              <a:r>
                <a:rPr lang="de-DE" sz="1400" dirty="0">
                  <a:latin typeface="American Typewriter"/>
                  <a:cs typeface="American Typewriter"/>
                </a:rPr>
                <a:t> </a:t>
              </a:r>
              <a:r>
                <a:rPr lang="de-DE" sz="1400" dirty="0" err="1">
                  <a:latin typeface="American Typewriter"/>
                  <a:cs typeface="American Typewriter"/>
                </a:rPr>
                <a:t>unnecessary</a:t>
              </a:r>
              <a:r>
                <a:rPr lang="de-DE" sz="1400" dirty="0">
                  <a:latin typeface="American Typewriter"/>
                  <a:cs typeface="American Typewriter"/>
                </a:rPr>
                <a:t>: </a:t>
              </a:r>
              <a:r>
                <a:rPr lang="de-DE" sz="1400" dirty="0" err="1">
                  <a:latin typeface="American Typewriter"/>
                  <a:cs typeface="American Typewriter"/>
                </a:rPr>
                <a:t>that’s</a:t>
              </a:r>
              <a:r>
                <a:rPr lang="de-DE" sz="1400" dirty="0">
                  <a:latin typeface="American Typewriter"/>
                  <a:cs typeface="American Typewriter"/>
                </a:rPr>
                <a:t> just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way</a:t>
              </a:r>
              <a:r>
                <a:rPr lang="de-DE" sz="1400" dirty="0">
                  <a:latin typeface="American Typewriter"/>
                  <a:cs typeface="American Typewriter"/>
                </a:rPr>
                <a:t> </a:t>
              </a:r>
              <a:r>
                <a:rPr lang="de-DE" sz="1400" dirty="0" err="1">
                  <a:latin typeface="American Typewriter"/>
                  <a:cs typeface="American Typewriter"/>
                </a:rPr>
                <a:t>we</a:t>
              </a:r>
              <a:r>
                <a:rPr lang="de-DE" sz="1400" dirty="0">
                  <a:latin typeface="American Typewriter"/>
                  <a:cs typeface="American Typewriter"/>
                </a:rPr>
                <a:t> do </a:t>
              </a:r>
              <a:r>
                <a:rPr lang="de-DE" sz="1400" dirty="0" err="1">
                  <a:latin typeface="American Typewriter"/>
                  <a:cs typeface="American Typewriter"/>
                </a:rPr>
                <a:t>things</a:t>
              </a:r>
              <a:r>
                <a:rPr lang="de-DE" sz="1400" dirty="0">
                  <a:latin typeface="American Typewriter"/>
                  <a:cs typeface="American Typewriter"/>
                </a:rPr>
                <a:t> </a:t>
              </a:r>
              <a:r>
                <a:rPr lang="de-DE" sz="1400" dirty="0" err="1">
                  <a:latin typeface="American Typewriter"/>
                  <a:cs typeface="American Typewriter"/>
                </a:rPr>
                <a:t>here</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What are the integrity issues here?</a:t>
              </a:r>
            </a:p>
          </p:txBody>
        </p:sp>
      </p:grpSp>
      <p:sp>
        <p:nvSpPr>
          <p:cNvPr id="8" name="Textfeld 7"/>
          <p:cNvSpPr txBox="1"/>
          <p:nvPr/>
        </p:nvSpPr>
        <p:spPr>
          <a:xfrm>
            <a:off x="174594" y="1830479"/>
            <a:ext cx="8058253" cy="2677656"/>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What are the integrity issues here? </a:t>
            </a:r>
          </a:p>
          <a:p>
            <a:r>
              <a:rPr lang="en-US" sz="1400" dirty="0">
                <a:latin typeface="American Typewriter"/>
                <a:cs typeface="American Typewriter"/>
              </a:rPr>
              <a:t>A: The Councilor has a clear conflict of interest in this case, as a relative is involved in the decision. In some countries this form of conflict may be prohibited by law as an “incompatible” relationship (“incompatibility”). </a:t>
            </a:r>
          </a:p>
          <a:p>
            <a:r>
              <a:rPr lang="en-US" sz="1400" dirty="0">
                <a:latin typeface="American Typewriter"/>
                <a:cs typeface="American Typewriter"/>
              </a:rPr>
              <a:t>It is not acceptable for the Councilor to decide not to observe the code of ethics simply because he assumes that “everyone knows” all the relevant facts about who has an interest in matters before council. Codes of ethics for public servants set important public standards or benchmarks and can establish a kind of contract with a relevant community as to how positions of trust will be exercised. </a:t>
            </a:r>
          </a:p>
          <a:p>
            <a:r>
              <a:rPr lang="en-US" sz="1400" dirty="0">
                <a:latin typeface="American Typewriter"/>
                <a:cs typeface="American Typewriter"/>
              </a:rPr>
              <a:t>While it may be a small community, transparency as a process has an important value in keeping public servants accountable. Ensuring everyone is informed about important governance matters can be very important, even at the level of very small communities. </a:t>
            </a:r>
          </a:p>
        </p:txBody>
      </p:sp>
    </p:spTree>
    <p:extLst>
      <p:ext uri="{BB962C8B-B14F-4D97-AF65-F5344CB8AC3E}">
        <p14:creationId xmlns:p14="http://schemas.microsoft.com/office/powerpoint/2010/main" val="5126483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employee-fraud.png"/>
          <p:cNvPicPr>
            <a:picLocks/>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1364400"/>
            <a:ext cx="8532000" cy="3240000"/>
          </a:xfrm>
          <a:prstGeom prst="rect">
            <a:avLst/>
          </a:prstGeom>
        </p:spPr>
      </p:pic>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42</a:t>
            </a:fld>
            <a:endParaRPr lang="en-US"/>
          </a:p>
        </p:txBody>
      </p:sp>
      <p:sp>
        <p:nvSpPr>
          <p:cNvPr id="5" name="Titel 4"/>
          <p:cNvSpPr>
            <a:spLocks noGrp="1"/>
          </p:cNvSpPr>
          <p:nvPr>
            <p:ph type="title"/>
          </p:nvPr>
        </p:nvSpPr>
        <p:spPr/>
        <p:txBody>
          <a:bodyPr>
            <a:normAutofit/>
          </a:bodyPr>
          <a:lstStyle/>
          <a:p>
            <a:r>
              <a:rPr lang="de-DE" sz="4000" b="1" dirty="0"/>
              <a:t>Case </a:t>
            </a:r>
            <a:r>
              <a:rPr lang="de-DE" sz="4000" b="1" dirty="0" err="1"/>
              <a:t>study</a:t>
            </a:r>
            <a:r>
              <a:rPr lang="de-DE" sz="4000" b="1" dirty="0"/>
              <a:t> 8: The </a:t>
            </a:r>
            <a:r>
              <a:rPr lang="de-DE" sz="4000" b="1" dirty="0" err="1"/>
              <a:t>business</a:t>
            </a:r>
            <a:r>
              <a:rPr lang="de-DE" sz="4000" b="1" dirty="0"/>
              <a:t> </a:t>
            </a:r>
            <a:r>
              <a:rPr lang="de-DE" sz="4000" b="1" dirty="0" err="1"/>
              <a:t>dispute</a:t>
            </a:r>
            <a:endParaRPr lang="de-DE" sz="4000" b="1" dirty="0"/>
          </a:p>
        </p:txBody>
      </p:sp>
      <p:grpSp>
        <p:nvGrpSpPr>
          <p:cNvPr id="17" name="Gruppierung 16"/>
          <p:cNvGrpSpPr/>
          <p:nvPr/>
        </p:nvGrpSpPr>
        <p:grpSpPr>
          <a:xfrm>
            <a:off x="455551" y="1428447"/>
            <a:ext cx="7620897" cy="2693483"/>
            <a:chOff x="450187" y="1453179"/>
            <a:chExt cx="7620897" cy="10621340"/>
          </a:xfrm>
        </p:grpSpPr>
        <p:sp>
          <p:nvSpPr>
            <p:cNvPr id="14" name="Rechteck 13"/>
            <p:cNvSpPr/>
            <p:nvPr/>
          </p:nvSpPr>
          <p:spPr>
            <a:xfrm>
              <a:off x="450187" y="1453179"/>
              <a:ext cx="7620897" cy="10621340"/>
            </a:xfrm>
            <a:prstGeom prst="rect">
              <a:avLst/>
            </a:prstGeom>
            <a:solidFill>
              <a:schemeClr val="accent4">
                <a:lumMod val="20000"/>
                <a:lumOff val="80000"/>
                <a:alpha val="94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endParaRPr lang="de-DE" sz="1400">
                <a:solidFill>
                  <a:schemeClr val="tx1"/>
                </a:solidFill>
                <a:latin typeface="American Typewriter"/>
                <a:cs typeface="American Typewriter"/>
              </a:endParaRPr>
            </a:p>
          </p:txBody>
        </p:sp>
        <p:sp>
          <p:nvSpPr>
            <p:cNvPr id="15" name="Textfeld 14"/>
            <p:cNvSpPr txBox="1"/>
            <p:nvPr/>
          </p:nvSpPr>
          <p:spPr>
            <a:xfrm>
              <a:off x="457200" y="1473198"/>
              <a:ext cx="7493042" cy="7616360"/>
            </a:xfrm>
            <a:prstGeom prst="rect">
              <a:avLst/>
            </a:prstGeom>
            <a:noFill/>
          </p:spPr>
          <p:txBody>
            <a:bodyPr wrap="square" rtlCol="0">
              <a:spAutoFit/>
            </a:bodyPr>
            <a:lstStyle/>
            <a:p>
              <a:r>
                <a:rPr lang="de-DE" sz="1400" b="1" dirty="0">
                  <a:latin typeface="American Typewriter"/>
                  <a:cs typeface="American Typewriter"/>
                </a:rPr>
                <a:t>The </a:t>
              </a:r>
              <a:r>
                <a:rPr lang="de-DE" sz="1400" b="1" dirty="0" err="1">
                  <a:latin typeface="American Typewriter"/>
                  <a:cs typeface="American Typewriter"/>
                </a:rPr>
                <a:t>case</a:t>
              </a:r>
              <a:r>
                <a:rPr lang="de-DE" sz="1400" b="1" dirty="0">
                  <a:latin typeface="American Typewriter"/>
                  <a:cs typeface="American Typewriter"/>
                </a:rPr>
                <a:t>: </a:t>
              </a:r>
              <a:r>
                <a:rPr lang="de-DE" sz="1400" dirty="0">
                  <a:latin typeface="American Typewriter"/>
                  <a:cs typeface="American Typewriter"/>
                </a:rPr>
                <a:t>The </a:t>
              </a:r>
              <a:r>
                <a:rPr lang="de-DE" sz="1400" dirty="0" err="1">
                  <a:latin typeface="American Typewriter"/>
                  <a:cs typeface="American Typewriter"/>
                </a:rPr>
                <a:t>husband</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 </a:t>
              </a:r>
              <a:r>
                <a:rPr lang="de-DE" sz="1400" dirty="0" err="1">
                  <a:latin typeface="American Typewriter"/>
                  <a:cs typeface="American Typewriter"/>
                </a:rPr>
                <a:t>Parliamentary</a:t>
              </a:r>
              <a:r>
                <a:rPr lang="de-DE" sz="1400" dirty="0">
                  <a:latin typeface="American Typewriter"/>
                  <a:cs typeface="American Typewriter"/>
                </a:rPr>
                <a:t> </a:t>
              </a:r>
              <a:r>
                <a:rPr lang="de-DE" sz="1400" dirty="0" err="1">
                  <a:latin typeface="American Typewriter"/>
                  <a:cs typeface="American Typewriter"/>
                </a:rPr>
                <a:t>Deputy</a:t>
              </a:r>
              <a:r>
                <a:rPr lang="de-DE" sz="1400" dirty="0">
                  <a:latin typeface="American Typewriter"/>
                  <a:cs typeface="American Typewriter"/>
                </a:rPr>
                <a:t> </a:t>
              </a:r>
              <a:r>
                <a:rPr lang="de-DE" sz="1400" dirty="0" err="1">
                  <a:latin typeface="American Typewriter"/>
                  <a:cs typeface="American Typewriter"/>
                </a:rPr>
                <a:t>is</a:t>
              </a:r>
              <a:r>
                <a:rPr lang="de-DE" sz="1400" dirty="0">
                  <a:latin typeface="American Typewriter"/>
                  <a:cs typeface="American Typewriter"/>
                </a:rPr>
                <a:t> </a:t>
              </a:r>
              <a:r>
                <a:rPr lang="de-DE" sz="1400" dirty="0" err="1">
                  <a:latin typeface="American Typewriter"/>
                  <a:cs typeface="American Typewriter"/>
                </a:rPr>
                <a:t>involved</a:t>
              </a:r>
              <a:r>
                <a:rPr lang="de-DE" sz="1400" dirty="0">
                  <a:latin typeface="American Typewriter"/>
                  <a:cs typeface="American Typewriter"/>
                </a:rPr>
                <a:t> in a </a:t>
              </a:r>
              <a:r>
                <a:rPr lang="de-DE" sz="1400" dirty="0" err="1">
                  <a:latin typeface="American Typewriter"/>
                  <a:cs typeface="American Typewriter"/>
                </a:rPr>
                <a:t>business</a:t>
              </a:r>
              <a:r>
                <a:rPr lang="de-DE" sz="1400" dirty="0">
                  <a:latin typeface="American Typewriter"/>
                  <a:cs typeface="American Typewriter"/>
                </a:rPr>
                <a:t> </a:t>
              </a:r>
              <a:r>
                <a:rPr lang="de-DE" sz="1400" dirty="0" err="1">
                  <a:latin typeface="American Typewriter"/>
                  <a:cs typeface="American Typewriter"/>
                </a:rPr>
                <a:t>dispute</a:t>
              </a:r>
              <a:r>
                <a:rPr lang="de-DE" sz="1400" dirty="0">
                  <a:latin typeface="American Typewriter"/>
                  <a:cs typeface="American Typewriter"/>
                </a:rPr>
                <a:t> </a:t>
              </a:r>
              <a:r>
                <a:rPr lang="de-DE" sz="1400" dirty="0" err="1">
                  <a:latin typeface="American Typewriter"/>
                  <a:cs typeface="American Typewriter"/>
                </a:rPr>
                <a:t>over</a:t>
              </a:r>
              <a:r>
                <a:rPr lang="de-DE" sz="1400" dirty="0">
                  <a:latin typeface="American Typewriter"/>
                  <a:cs typeface="American Typewriter"/>
                </a:rPr>
                <a:t> a </a:t>
              </a:r>
              <a:r>
                <a:rPr lang="de-DE" sz="1400" dirty="0" err="1">
                  <a:latin typeface="American Typewriter"/>
                  <a:cs typeface="American Typewriter"/>
                </a:rPr>
                <a:t>contract</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 private </a:t>
              </a:r>
              <a:r>
                <a:rPr lang="de-DE" sz="1400" dirty="0" err="1">
                  <a:latin typeface="American Typewriter"/>
                  <a:cs typeface="American Typewriter"/>
                </a:rPr>
                <a:t>sector</a:t>
              </a:r>
              <a:r>
                <a:rPr lang="de-DE" sz="1400" dirty="0">
                  <a:latin typeface="American Typewriter"/>
                  <a:cs typeface="American Typewriter"/>
                </a:rPr>
                <a:t> </a:t>
              </a:r>
              <a:r>
                <a:rPr lang="de-DE" sz="1400" dirty="0" err="1">
                  <a:latin typeface="American Typewriter"/>
                  <a:cs typeface="American Typewriter"/>
                </a:rPr>
                <a:t>company</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provide</a:t>
              </a:r>
              <a:r>
                <a:rPr lang="de-DE" sz="1400" dirty="0">
                  <a:latin typeface="American Typewriter"/>
                  <a:cs typeface="American Typewriter"/>
                </a:rPr>
                <a:t> </a:t>
              </a:r>
              <a:r>
                <a:rPr lang="de-DE" sz="1400" dirty="0" err="1">
                  <a:latin typeface="American Typewriter"/>
                  <a:cs typeface="American Typewriter"/>
                </a:rPr>
                <a:t>security</a:t>
              </a:r>
              <a:r>
                <a:rPr lang="de-DE" sz="1400" dirty="0">
                  <a:latin typeface="American Typewriter"/>
                  <a:cs typeface="American Typewriter"/>
                </a:rPr>
                <a:t> </a:t>
              </a:r>
              <a:r>
                <a:rPr lang="de-DE" sz="1400" dirty="0" err="1">
                  <a:latin typeface="American Typewriter"/>
                  <a:cs typeface="American Typewriter"/>
                </a:rPr>
                <a:t>services</a:t>
              </a:r>
              <a:r>
                <a:rPr lang="de-DE" sz="1400" dirty="0">
                  <a:latin typeface="American Typewriter"/>
                  <a:cs typeface="American Typewriter"/>
                </a:rPr>
                <a:t> </a:t>
              </a:r>
              <a:r>
                <a:rPr lang="de-DE" sz="1400" dirty="0" err="1">
                  <a:latin typeface="American Typewriter"/>
                  <a:cs typeface="American Typewriter"/>
                </a:rPr>
                <a:t>including</a:t>
              </a:r>
              <a:r>
                <a:rPr lang="de-DE" sz="1400" dirty="0">
                  <a:latin typeface="American Typewriter"/>
                  <a:cs typeface="American Typewriter"/>
                </a:rPr>
                <a:t> </a:t>
              </a:r>
              <a:r>
                <a:rPr lang="de-DE" sz="1400" dirty="0" err="1">
                  <a:latin typeface="American Typewriter"/>
                  <a:cs typeface="American Typewriter"/>
                </a:rPr>
                <a:t>armed</a:t>
              </a:r>
              <a:r>
                <a:rPr lang="de-DE" sz="1400" dirty="0">
                  <a:latin typeface="American Typewriter"/>
                  <a:cs typeface="American Typewriter"/>
                </a:rPr>
                <a:t> </a:t>
              </a:r>
              <a:r>
                <a:rPr lang="de-DE" sz="1400" dirty="0" err="1">
                  <a:latin typeface="American Typewriter"/>
                  <a:cs typeface="American Typewriter"/>
                </a:rPr>
                <a:t>guards</a:t>
              </a:r>
              <a:r>
                <a:rPr lang="de-DE" sz="1400" dirty="0">
                  <a:latin typeface="American Typewriter"/>
                  <a:cs typeface="American Typewriter"/>
                </a:rPr>
                <a:t>. </a:t>
              </a:r>
              <a:r>
                <a:rPr lang="de-DE" sz="1400" dirty="0" err="1">
                  <a:latin typeface="American Typewriter"/>
                  <a:cs typeface="American Typewriter"/>
                </a:rPr>
                <a:t>There</a:t>
              </a:r>
              <a:r>
                <a:rPr lang="de-DE" sz="1400" dirty="0">
                  <a:latin typeface="American Typewriter"/>
                  <a:cs typeface="American Typewriter"/>
                </a:rPr>
                <a:t> </a:t>
              </a:r>
              <a:r>
                <a:rPr lang="de-DE" sz="1400" dirty="0" err="1">
                  <a:latin typeface="American Typewriter"/>
                  <a:cs typeface="American Typewriter"/>
                </a:rPr>
                <a:t>has</a:t>
              </a:r>
              <a:r>
                <a:rPr lang="de-DE" sz="1400" dirty="0">
                  <a:latin typeface="American Typewriter"/>
                  <a:cs typeface="American Typewriter"/>
                </a:rPr>
                <a:t> </a:t>
              </a:r>
              <a:r>
                <a:rPr lang="de-DE" sz="1400" dirty="0" err="1">
                  <a:latin typeface="American Typewriter"/>
                  <a:cs typeface="American Typewriter"/>
                </a:rPr>
                <a:t>been</a:t>
              </a:r>
              <a:r>
                <a:rPr lang="de-DE" sz="1400" dirty="0">
                  <a:latin typeface="American Typewriter"/>
                  <a:cs typeface="American Typewriter"/>
                </a:rPr>
                <a:t> </a:t>
              </a:r>
              <a:r>
                <a:rPr lang="de-DE" sz="1400" dirty="0" err="1">
                  <a:latin typeface="American Typewriter"/>
                  <a:cs typeface="American Typewriter"/>
                </a:rPr>
                <a:t>considerable</a:t>
              </a:r>
              <a:r>
                <a:rPr lang="de-DE" sz="1400" dirty="0">
                  <a:latin typeface="American Typewriter"/>
                  <a:cs typeface="American Typewriter"/>
                </a:rPr>
                <a:t> </a:t>
              </a:r>
              <a:r>
                <a:rPr lang="de-DE" sz="1400" dirty="0" err="1">
                  <a:latin typeface="American Typewriter"/>
                  <a:cs typeface="American Typewriter"/>
                </a:rPr>
                <a:t>public</a:t>
              </a:r>
              <a:r>
                <a:rPr lang="de-DE" sz="1400" dirty="0">
                  <a:latin typeface="American Typewriter"/>
                  <a:cs typeface="American Typewriter"/>
                </a:rPr>
                <a:t> </a:t>
              </a:r>
              <a:r>
                <a:rPr lang="de-DE" sz="1400" dirty="0" err="1">
                  <a:latin typeface="American Typewriter"/>
                  <a:cs typeface="American Typewriter"/>
                </a:rPr>
                <a:t>debate</a:t>
              </a:r>
              <a:r>
                <a:rPr lang="de-DE" sz="1400" dirty="0">
                  <a:latin typeface="American Typewriter"/>
                  <a:cs typeface="American Typewriter"/>
                </a:rPr>
                <a:t> in </a:t>
              </a:r>
              <a:r>
                <a:rPr lang="de-DE" sz="1400" dirty="0" err="1">
                  <a:latin typeface="American Typewriter"/>
                  <a:cs typeface="American Typewriter"/>
                </a:rPr>
                <a:t>the</a:t>
              </a:r>
              <a:r>
                <a:rPr lang="de-DE" sz="1400" dirty="0">
                  <a:latin typeface="American Typewriter"/>
                  <a:cs typeface="American Typewriter"/>
                </a:rPr>
                <a:t> national </a:t>
              </a:r>
              <a:r>
                <a:rPr lang="de-DE" sz="1400" dirty="0" err="1">
                  <a:latin typeface="American Typewriter"/>
                  <a:cs typeface="American Typewriter"/>
                </a:rPr>
                <a:t>newspapers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TV </a:t>
              </a:r>
              <a:r>
                <a:rPr lang="de-DE" sz="1400" dirty="0" err="1">
                  <a:latin typeface="American Typewriter"/>
                  <a:cs typeface="American Typewriter"/>
                </a:rPr>
                <a:t>recently</a:t>
              </a:r>
              <a:r>
                <a:rPr lang="de-DE" sz="1400" dirty="0">
                  <a:latin typeface="American Typewriter"/>
                  <a:cs typeface="American Typewriter"/>
                </a:rPr>
                <a:t>, </a:t>
              </a:r>
              <a:r>
                <a:rPr lang="de-DE" sz="1400" dirty="0" err="1">
                  <a:latin typeface="American Typewriter"/>
                  <a:cs typeface="American Typewriter"/>
                </a:rPr>
                <a:t>concerning</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need</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reform</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security</a:t>
              </a:r>
              <a:r>
                <a:rPr lang="de-DE" sz="1400" dirty="0">
                  <a:latin typeface="American Typewriter"/>
                  <a:cs typeface="American Typewriter"/>
                </a:rPr>
                <a:t> </a:t>
              </a:r>
              <a:r>
                <a:rPr lang="de-DE" sz="1400" dirty="0" err="1">
                  <a:latin typeface="American Typewriter"/>
                  <a:cs typeface="American Typewriter"/>
                </a:rPr>
                <a:t>service</a:t>
              </a:r>
              <a:r>
                <a:rPr lang="de-DE" sz="1400" dirty="0">
                  <a:latin typeface="American Typewriter"/>
                  <a:cs typeface="American Typewriter"/>
                </a:rPr>
                <a:t> </a:t>
              </a:r>
              <a:r>
                <a:rPr lang="de-DE" sz="1400" dirty="0" err="1">
                  <a:latin typeface="American Typewriter"/>
                  <a:cs typeface="American Typewriter"/>
                </a:rPr>
                <a:t>industry</a:t>
              </a:r>
              <a:r>
                <a:rPr lang="de-DE" sz="1400" dirty="0">
                  <a:latin typeface="American Typewriter"/>
                  <a:cs typeface="American Typewriter"/>
                </a:rPr>
                <a:t>, </a:t>
              </a:r>
              <a:r>
                <a:rPr lang="de-DE" sz="1400" dirty="0" err="1">
                  <a:latin typeface="American Typewriter"/>
                  <a:cs typeface="American Typewriter"/>
                </a:rPr>
                <a:t>involving</a:t>
              </a:r>
              <a:r>
                <a:rPr lang="de-DE" sz="1400" dirty="0">
                  <a:latin typeface="American Typewriter"/>
                  <a:cs typeface="American Typewriter"/>
                </a:rPr>
                <a:t> </a:t>
              </a:r>
              <a:r>
                <a:rPr lang="de-DE" sz="1400" dirty="0" err="1">
                  <a:latin typeface="American Typewriter"/>
                  <a:cs typeface="American Typewriter"/>
                </a:rPr>
                <a:t>allegations</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connections</a:t>
              </a:r>
              <a:r>
                <a:rPr lang="de-DE" sz="1400" dirty="0">
                  <a:latin typeface="American Typewriter"/>
                  <a:cs typeface="American Typewriter"/>
                </a:rPr>
                <a:t> </a:t>
              </a:r>
              <a:r>
                <a:rPr lang="de-DE" sz="1400" dirty="0" err="1">
                  <a:latin typeface="American Typewriter"/>
                  <a:cs typeface="American Typewriter"/>
                </a:rPr>
                <a:t>with</a:t>
              </a:r>
              <a:r>
                <a:rPr lang="de-DE" sz="1400" dirty="0">
                  <a:latin typeface="American Typewriter"/>
                  <a:cs typeface="American Typewriter"/>
                </a:rPr>
                <a:t> </a:t>
              </a:r>
              <a:r>
                <a:rPr lang="de-DE" sz="1400" dirty="0" err="1">
                  <a:latin typeface="American Typewriter"/>
                  <a:cs typeface="American Typewriter"/>
                </a:rPr>
                <a:t>organized</a:t>
              </a:r>
              <a:r>
                <a:rPr lang="de-DE" sz="1400" dirty="0">
                  <a:latin typeface="American Typewriter"/>
                  <a:cs typeface="American Typewriter"/>
                </a:rPr>
                <a:t> </a:t>
              </a:r>
              <a:r>
                <a:rPr lang="de-DE" sz="1400" dirty="0" err="1">
                  <a:latin typeface="American Typewriter"/>
                  <a:cs typeface="American Typewriter"/>
                </a:rPr>
                <a:t>crime</a:t>
              </a:r>
              <a:r>
                <a:rPr lang="de-DE" sz="1400" dirty="0">
                  <a:latin typeface="American Typewriter"/>
                  <a:cs typeface="American Typewriter"/>
                </a:rPr>
                <a:t>, </a:t>
              </a:r>
              <a:r>
                <a:rPr lang="de-DE" sz="1400" dirty="0" err="1">
                  <a:latin typeface="American Typewriter"/>
                  <a:cs typeface="American Typewriter"/>
                </a:rPr>
                <a:t>using</a:t>
              </a:r>
              <a:r>
                <a:rPr lang="de-DE" sz="1400" dirty="0">
                  <a:latin typeface="American Typewriter"/>
                  <a:cs typeface="American Typewriter"/>
                </a:rPr>
                <a:t> illegal </a:t>
              </a:r>
              <a:r>
                <a:rPr lang="de-DE" sz="1400" dirty="0" err="1">
                  <a:latin typeface="American Typewriter"/>
                  <a:cs typeface="American Typewriter"/>
                </a:rPr>
                <a:t>immigrants</a:t>
              </a:r>
              <a:r>
                <a:rPr lang="de-DE" sz="1400" dirty="0">
                  <a:latin typeface="American Typewriter"/>
                  <a:cs typeface="American Typewriter"/>
                </a:rPr>
                <a:t> </a:t>
              </a:r>
              <a:r>
                <a:rPr lang="de-DE" sz="1400" dirty="0" err="1">
                  <a:latin typeface="American Typewriter"/>
                  <a:cs typeface="American Typewriter"/>
                </a:rPr>
                <a:t>as</a:t>
              </a:r>
              <a:r>
                <a:rPr lang="de-DE" sz="1400" dirty="0">
                  <a:latin typeface="American Typewriter"/>
                  <a:cs typeface="American Typewriter"/>
                </a:rPr>
                <a:t> </a:t>
              </a:r>
              <a:r>
                <a:rPr lang="de-DE" sz="1400" dirty="0" err="1">
                  <a:latin typeface="American Typewriter"/>
                  <a:cs typeface="American Typewriter"/>
                </a:rPr>
                <a:t>employees</a:t>
              </a:r>
              <a:r>
                <a:rPr lang="de-DE" sz="1400" dirty="0">
                  <a:latin typeface="American Typewriter"/>
                  <a:cs typeface="American Typewriter"/>
                </a:rPr>
                <a:t>, </a:t>
              </a:r>
              <a:r>
                <a:rPr lang="de-DE" sz="1400" dirty="0" err="1">
                  <a:latin typeface="American Typewriter"/>
                  <a:cs typeface="American Typewriter"/>
                </a:rPr>
                <a:t>failure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perform</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services</a:t>
              </a:r>
              <a:r>
                <a:rPr lang="de-DE" sz="1400" dirty="0">
                  <a:latin typeface="American Typewriter"/>
                  <a:cs typeface="American Typewriter"/>
                </a:rPr>
                <a:t> </a:t>
              </a:r>
              <a:r>
                <a:rPr lang="de-DE" sz="1400" dirty="0" err="1">
                  <a:latin typeface="American Typewriter"/>
                  <a:cs typeface="American Typewriter"/>
                </a:rPr>
                <a:t>contracted</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tax</a:t>
              </a:r>
              <a:r>
                <a:rPr lang="de-DE" sz="1400" dirty="0">
                  <a:latin typeface="American Typewriter"/>
                  <a:cs typeface="American Typewriter"/>
                </a:rPr>
                <a:t> </a:t>
              </a:r>
              <a:r>
                <a:rPr lang="de-DE" sz="1400" dirty="0" err="1">
                  <a:latin typeface="American Typewriter"/>
                  <a:cs typeface="American Typewriter"/>
                </a:rPr>
                <a:t>evasion</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trafficking</a:t>
              </a:r>
              <a:r>
                <a:rPr lang="de-DE" sz="1400" dirty="0">
                  <a:latin typeface="American Typewriter"/>
                  <a:cs typeface="American Typewriter"/>
                </a:rPr>
                <a:t> in </a:t>
              </a:r>
              <a:r>
                <a:rPr lang="de-DE" sz="1400" dirty="0" err="1">
                  <a:latin typeface="American Typewriter"/>
                  <a:cs typeface="American Typewriter"/>
                </a:rPr>
                <a:t>drugs</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illegal </a:t>
              </a:r>
              <a:r>
                <a:rPr lang="de-DE" sz="1400" dirty="0" err="1">
                  <a:latin typeface="American Typewriter"/>
                  <a:cs typeface="American Typewriter"/>
                </a:rPr>
                <a:t>weapons</a:t>
              </a:r>
              <a:r>
                <a:rPr lang="de-DE" sz="1400" dirty="0">
                  <a:latin typeface="American Typewriter"/>
                  <a:cs typeface="American Typewriter"/>
                </a:rPr>
                <a:t>. The </a:t>
              </a:r>
              <a:r>
                <a:rPr lang="de-DE" sz="1400" dirty="0" err="1">
                  <a:latin typeface="American Typewriter"/>
                  <a:cs typeface="American Typewriter"/>
                </a:rPr>
                <a:t>Parliamentary</a:t>
              </a:r>
              <a:r>
                <a:rPr lang="de-DE" sz="1400" dirty="0">
                  <a:latin typeface="American Typewriter"/>
                  <a:cs typeface="American Typewriter"/>
                </a:rPr>
                <a:t> </a:t>
              </a:r>
              <a:r>
                <a:rPr lang="de-DE" sz="1400" dirty="0" err="1">
                  <a:latin typeface="American Typewriter"/>
                  <a:cs typeface="American Typewriter"/>
                </a:rPr>
                <a:t>Deputy</a:t>
              </a:r>
              <a:r>
                <a:rPr lang="de-DE" sz="1400" dirty="0">
                  <a:latin typeface="American Typewriter"/>
                  <a:cs typeface="American Typewriter"/>
                </a:rPr>
                <a:t> </a:t>
              </a:r>
              <a:r>
                <a:rPr lang="de-DE" sz="1400" dirty="0" err="1">
                  <a:latin typeface="American Typewriter"/>
                  <a:cs typeface="American Typewriter"/>
                </a:rPr>
                <a:t>writes</a:t>
              </a:r>
              <a:r>
                <a:rPr lang="de-DE" sz="1400" dirty="0">
                  <a:latin typeface="American Typewriter"/>
                  <a:cs typeface="American Typewriter"/>
                </a:rPr>
                <a:t> on </a:t>
              </a:r>
              <a:r>
                <a:rPr lang="de-DE" sz="1400" dirty="0" err="1">
                  <a:latin typeface="American Typewriter"/>
                  <a:cs typeface="American Typewriter"/>
                </a:rPr>
                <a:t>parliamentary</a:t>
              </a:r>
              <a:r>
                <a:rPr lang="de-DE" sz="1400" dirty="0">
                  <a:latin typeface="American Typewriter"/>
                  <a:cs typeface="American Typewriter"/>
                </a:rPr>
                <a:t> </a:t>
              </a:r>
              <a:r>
                <a:rPr lang="de-DE" sz="1400" dirty="0" err="1">
                  <a:latin typeface="American Typewriter"/>
                  <a:cs typeface="American Typewriter"/>
                </a:rPr>
                <a:t>letterhead</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head</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ministry</a:t>
              </a:r>
              <a:r>
                <a:rPr lang="de-DE" sz="1400" dirty="0">
                  <a:latin typeface="American Typewriter"/>
                  <a:cs typeface="American Typewriter"/>
                </a:rPr>
                <a:t> </a:t>
              </a:r>
              <a:r>
                <a:rPr lang="de-DE" sz="1400" dirty="0" err="1">
                  <a:latin typeface="American Typewriter"/>
                  <a:cs typeface="American Typewriter"/>
                </a:rPr>
                <a:t>which</a:t>
              </a:r>
              <a:r>
                <a:rPr lang="de-DE" sz="1400" dirty="0">
                  <a:latin typeface="American Typewriter"/>
                  <a:cs typeface="American Typewriter"/>
                </a:rPr>
                <a:t> </a:t>
              </a:r>
              <a:r>
                <a:rPr lang="de-DE" sz="1400" dirty="0" err="1">
                  <a:latin typeface="American Typewriter"/>
                  <a:cs typeface="American Typewriter"/>
                </a:rPr>
                <a:t>licenses</a:t>
              </a:r>
              <a:r>
                <a:rPr lang="de-DE" sz="1400" dirty="0">
                  <a:latin typeface="American Typewriter"/>
                  <a:cs typeface="American Typewriter"/>
                </a:rPr>
                <a:t> </a:t>
              </a:r>
              <a:r>
                <a:rPr lang="de-DE" sz="1400" dirty="0" err="1">
                  <a:latin typeface="American Typewriter"/>
                  <a:cs typeface="American Typewriter"/>
                </a:rPr>
                <a:t>companies</a:t>
              </a:r>
              <a:r>
                <a:rPr lang="de-DE" sz="1400" dirty="0">
                  <a:latin typeface="American Typewriter"/>
                  <a:cs typeface="American Typewriter"/>
                </a:rPr>
                <a:t> </a:t>
              </a:r>
              <a:r>
                <a:rPr lang="de-DE" sz="1400" dirty="0" err="1">
                  <a:latin typeface="American Typewriter"/>
                  <a:cs typeface="American Typewriter"/>
                </a:rPr>
                <a:t>who</a:t>
              </a:r>
              <a:r>
                <a:rPr lang="de-DE" sz="1400" dirty="0">
                  <a:latin typeface="American Typewriter"/>
                  <a:cs typeface="American Typewriter"/>
                </a:rPr>
                <a:t> </a:t>
              </a:r>
              <a:r>
                <a:rPr lang="de-DE" sz="1400" dirty="0" err="1">
                  <a:latin typeface="American Typewriter"/>
                  <a:cs typeface="American Typewriter"/>
                </a:rPr>
                <a:t>provide</a:t>
              </a:r>
              <a:r>
                <a:rPr lang="de-DE" sz="1400" dirty="0">
                  <a:latin typeface="American Typewriter"/>
                  <a:cs typeface="American Typewriter"/>
                </a:rPr>
                <a:t> </a:t>
              </a:r>
              <a:r>
                <a:rPr lang="de-DE" sz="1400" dirty="0" err="1">
                  <a:latin typeface="American Typewriter"/>
                  <a:cs typeface="American Typewriter"/>
                </a:rPr>
                <a:t>security</a:t>
              </a:r>
              <a:r>
                <a:rPr lang="de-DE" sz="1400" dirty="0">
                  <a:latin typeface="American Typewriter"/>
                  <a:cs typeface="American Typewriter"/>
                </a:rPr>
                <a:t> </a:t>
              </a:r>
              <a:r>
                <a:rPr lang="de-DE" sz="1400" dirty="0" err="1">
                  <a:latin typeface="American Typewriter"/>
                  <a:cs typeface="American Typewriter"/>
                </a:rPr>
                <a:t>services</a:t>
              </a:r>
              <a:r>
                <a:rPr lang="de-DE" sz="1400" dirty="0">
                  <a:latin typeface="American Typewriter"/>
                  <a:cs typeface="American Typewriter"/>
                </a:rPr>
                <a:t>: </a:t>
              </a:r>
              <a:r>
                <a:rPr lang="de-DE" sz="1400" dirty="0" err="1">
                  <a:latin typeface="American Typewriter"/>
                  <a:cs typeface="American Typewriter"/>
                </a:rPr>
                <a:t>She</a:t>
              </a:r>
              <a:r>
                <a:rPr lang="de-DE" sz="1400" dirty="0">
                  <a:latin typeface="American Typewriter"/>
                  <a:cs typeface="American Typewriter"/>
                </a:rPr>
                <a:t> </a:t>
              </a:r>
              <a:r>
                <a:rPr lang="de-DE" sz="1400" dirty="0" err="1">
                  <a:latin typeface="American Typewriter"/>
                  <a:cs typeface="American Typewriter"/>
                </a:rPr>
                <a:t>complains</a:t>
              </a:r>
              <a:r>
                <a:rPr lang="de-DE" sz="1400" dirty="0">
                  <a:latin typeface="American Typewriter"/>
                  <a:cs typeface="American Typewriter"/>
                </a:rPr>
                <a:t> </a:t>
              </a:r>
              <a:r>
                <a:rPr lang="de-DE" sz="1400" dirty="0" err="1">
                  <a:latin typeface="American Typewriter"/>
                  <a:cs typeface="American Typewriter"/>
                </a:rPr>
                <a:t>about</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conduct</a:t>
              </a:r>
              <a:r>
                <a:rPr lang="de-DE" sz="1400" dirty="0">
                  <a:latin typeface="American Typewriter"/>
                  <a:cs typeface="American Typewriter"/>
                </a:rPr>
                <a:t> </a:t>
              </a:r>
              <a:r>
                <a:rPr lang="de-DE" sz="1400" dirty="0" err="1">
                  <a:latin typeface="American Typewriter"/>
                  <a:cs typeface="American Typewriter"/>
                </a:rPr>
                <a:t>of</a:t>
              </a:r>
              <a:r>
                <a:rPr lang="de-DE" sz="1400" dirty="0">
                  <a:latin typeface="American Typewriter"/>
                  <a:cs typeface="American Typewriter"/>
                </a:rPr>
                <a:t> </a:t>
              </a:r>
              <a:r>
                <a:rPr lang="de-DE" sz="1400" dirty="0" err="1">
                  <a:latin typeface="American Typewriter"/>
                  <a:cs typeface="American Typewriter"/>
                </a:rPr>
                <a:t>the</a:t>
              </a:r>
              <a:r>
                <a:rPr lang="de-DE" sz="1400" dirty="0">
                  <a:latin typeface="American Typewriter"/>
                  <a:cs typeface="American Typewriter"/>
                </a:rPr>
                <a:t> </a:t>
              </a:r>
              <a:r>
                <a:rPr lang="de-DE" sz="1400" dirty="0" err="1">
                  <a:latin typeface="American Typewriter"/>
                  <a:cs typeface="American Typewriter"/>
                </a:rPr>
                <a:t>company</a:t>
              </a:r>
              <a:r>
                <a:rPr lang="de-DE" sz="1400" dirty="0">
                  <a:latin typeface="American Typewriter"/>
                  <a:cs typeface="American Typewriter"/>
                </a:rPr>
                <a:t> </a:t>
              </a:r>
              <a:r>
                <a:rPr lang="de-DE" sz="1400" dirty="0" err="1">
                  <a:latin typeface="American Typewriter"/>
                  <a:cs typeface="American Typewriter"/>
                </a:rPr>
                <a:t>and</a:t>
              </a:r>
              <a:r>
                <a:rPr lang="de-DE" sz="1400" dirty="0">
                  <a:latin typeface="American Typewriter"/>
                  <a:cs typeface="American Typewriter"/>
                </a:rPr>
                <a:t> </a:t>
              </a:r>
              <a:r>
                <a:rPr lang="de-DE" sz="1400" dirty="0" err="1">
                  <a:latin typeface="American Typewriter"/>
                  <a:cs typeface="American Typewriter"/>
                </a:rPr>
                <a:t>asks</a:t>
              </a:r>
              <a:r>
                <a:rPr lang="de-DE" sz="1400" dirty="0">
                  <a:latin typeface="American Typewriter"/>
                  <a:cs typeface="American Typewriter"/>
                </a:rPr>
                <a:t> </a:t>
              </a:r>
              <a:r>
                <a:rPr lang="de-DE" sz="1400" dirty="0" err="1">
                  <a:latin typeface="American Typewriter"/>
                  <a:cs typeface="American Typewriter"/>
                </a:rPr>
                <a:t>for</a:t>
              </a:r>
              <a:r>
                <a:rPr lang="de-DE" sz="1400" dirty="0">
                  <a:latin typeface="American Typewriter"/>
                  <a:cs typeface="American Typewriter"/>
                </a:rPr>
                <a:t> </a:t>
              </a:r>
              <a:r>
                <a:rPr lang="de-DE" sz="1400" dirty="0" err="1">
                  <a:latin typeface="American Typewriter"/>
                  <a:cs typeface="American Typewriter"/>
                </a:rPr>
                <a:t>their</a:t>
              </a:r>
              <a:r>
                <a:rPr lang="de-DE" sz="1400" dirty="0">
                  <a:latin typeface="American Typewriter"/>
                  <a:cs typeface="American Typewriter"/>
                </a:rPr>
                <a:t> </a:t>
              </a:r>
              <a:r>
                <a:rPr lang="de-DE" sz="1400" dirty="0" err="1">
                  <a:latin typeface="American Typewriter"/>
                  <a:cs typeface="American Typewriter"/>
                </a:rPr>
                <a:t>business</a:t>
              </a:r>
              <a:r>
                <a:rPr lang="de-DE" sz="1400" dirty="0">
                  <a:latin typeface="American Typewriter"/>
                  <a:cs typeface="American Typewriter"/>
                </a:rPr>
                <a:t> </a:t>
              </a:r>
              <a:r>
                <a:rPr lang="de-DE" sz="1400" dirty="0" err="1">
                  <a:latin typeface="American Typewriter"/>
                  <a:cs typeface="American Typewriter"/>
                </a:rPr>
                <a:t>license</a:t>
              </a:r>
              <a:r>
                <a:rPr lang="de-DE" sz="1400" dirty="0">
                  <a:latin typeface="American Typewriter"/>
                  <a:cs typeface="American Typewriter"/>
                </a:rPr>
                <a:t> </a:t>
              </a:r>
              <a:r>
                <a:rPr lang="de-DE" sz="1400" dirty="0" err="1">
                  <a:latin typeface="American Typewriter"/>
                  <a:cs typeface="American Typewriter"/>
                </a:rPr>
                <a:t>to</a:t>
              </a:r>
              <a:r>
                <a:rPr lang="de-DE" sz="1400" dirty="0">
                  <a:latin typeface="American Typewriter"/>
                  <a:cs typeface="American Typewriter"/>
                </a:rPr>
                <a:t> </a:t>
              </a:r>
              <a:r>
                <a:rPr lang="de-DE" sz="1400" dirty="0" err="1">
                  <a:latin typeface="American Typewriter"/>
                  <a:cs typeface="American Typewriter"/>
                </a:rPr>
                <a:t>be</a:t>
              </a:r>
              <a:r>
                <a:rPr lang="de-DE" sz="1400" dirty="0">
                  <a:latin typeface="American Typewriter"/>
                  <a:cs typeface="American Typewriter"/>
                </a:rPr>
                <a:t> </a:t>
              </a:r>
              <a:r>
                <a:rPr lang="de-DE" sz="1400" dirty="0" err="1">
                  <a:latin typeface="American Typewriter"/>
                  <a:cs typeface="American Typewriter"/>
                </a:rPr>
                <a:t>reviewed</a:t>
              </a:r>
              <a:r>
                <a:rPr lang="de-DE" sz="1400" dirty="0">
                  <a:latin typeface="American Typewriter"/>
                  <a:cs typeface="American Typewriter"/>
                </a:rPr>
                <a:t>. </a:t>
              </a:r>
            </a:p>
            <a:p>
              <a:endParaRPr lang="en-US" sz="1400" b="1" dirty="0">
                <a:latin typeface="American Typewriter"/>
                <a:cs typeface="American Typewriter"/>
              </a:endParaRPr>
            </a:p>
            <a:p>
              <a:r>
                <a:rPr lang="en-US" sz="1400" b="1" dirty="0">
                  <a:latin typeface="American Typewriter"/>
                  <a:cs typeface="American Typewriter"/>
                </a:rPr>
                <a:t>Question:</a:t>
              </a:r>
              <a:r>
                <a:rPr lang="en-US" sz="1400" dirty="0">
                  <a:latin typeface="American Typewriter"/>
                  <a:cs typeface="American Typewriter"/>
                </a:rPr>
                <a:t> What are the integrity issues here?</a:t>
              </a:r>
            </a:p>
          </p:txBody>
        </p:sp>
      </p:grpSp>
      <p:sp>
        <p:nvSpPr>
          <p:cNvPr id="8" name="Textfeld 7"/>
          <p:cNvSpPr txBox="1"/>
          <p:nvPr/>
        </p:nvSpPr>
        <p:spPr>
          <a:xfrm>
            <a:off x="179958" y="1268017"/>
            <a:ext cx="8058253" cy="3323987"/>
          </a:xfrm>
          <a:prstGeom prst="rect">
            <a:avLst/>
          </a:prstGeom>
          <a:solidFill>
            <a:schemeClr val="bg1">
              <a:alpha val="94000"/>
            </a:schemeClr>
          </a:solidFill>
          <a:ln w="57150" cmpd="sng">
            <a:solidFill>
              <a:srgbClr val="70AD47"/>
            </a:solidFill>
          </a:ln>
          <a:effectLst/>
        </p:spPr>
        <p:txBody>
          <a:bodyPr wrap="square" rtlCol="0">
            <a:spAutoFit/>
          </a:bodyPr>
          <a:lstStyle/>
          <a:p>
            <a:r>
              <a:rPr lang="en-US" sz="1400" b="1" dirty="0">
                <a:latin typeface="American Typewriter"/>
                <a:cs typeface="American Typewriter"/>
              </a:rPr>
              <a:t>Question: What are the integrity issues here? </a:t>
            </a:r>
          </a:p>
          <a:p>
            <a:r>
              <a:rPr lang="en-US" sz="1400" dirty="0">
                <a:latin typeface="American Typewriter"/>
                <a:cs typeface="American Typewriter"/>
              </a:rPr>
              <a:t>A: This is a difficult case: On the one hand, the deputy has a role in advocating about “public interest” concerns, and the specific concerns of a constituent. The deputy concerned appears not to be a minister or to have a specific responsibility for the public policy issues involved.</a:t>
            </a:r>
          </a:p>
          <a:p>
            <a:r>
              <a:rPr lang="en-US" sz="1400" dirty="0">
                <a:latin typeface="American Typewriter"/>
                <a:cs typeface="American Typewriter"/>
              </a:rPr>
              <a:t>On the other hand, the deputy’s husband’s interests are commercial, and apparently not closely related to the matters about which there is public concern. Nothing is known about the facts of the dispute: It should not be assumed that the deputy’s husband has a justified cause of complaint. </a:t>
            </a:r>
          </a:p>
          <a:p>
            <a:r>
              <a:rPr lang="en-US" sz="1400" dirty="0">
                <a:latin typeface="American Typewriter"/>
                <a:cs typeface="American Typewriter"/>
              </a:rPr>
              <a:t>The deputy’s husband may or may not be entitled to have this particular deputy advocate on his behalf: This must be established as a question of fact. In these circumstances, writing as a parliamentary deputy, on official parliamentary letterhead, and requesting review of the company’s license to operate, could appear to be an improper use of public office and resources for private advantage. The deputy has, at minimum, an apparent conflict of interest.</a:t>
            </a:r>
          </a:p>
        </p:txBody>
      </p:sp>
      <p:sp>
        <p:nvSpPr>
          <p:cNvPr id="10" name="Textfeld 9">
            <a:extLst>
              <a:ext uri="{FF2B5EF4-FFF2-40B4-BE49-F238E27FC236}">
                <a16:creationId xmlns:a16="http://schemas.microsoft.com/office/drawing/2014/main" id="{71C3C851-8D14-B641-9E97-551BF98857B7}"/>
              </a:ext>
            </a:extLst>
          </p:cNvPr>
          <p:cNvSpPr txBox="1"/>
          <p:nvPr/>
        </p:nvSpPr>
        <p:spPr>
          <a:xfrm>
            <a:off x="7660830" y="4556326"/>
            <a:ext cx="907167" cy="200055"/>
          </a:xfrm>
          <a:prstGeom prst="rect">
            <a:avLst/>
          </a:prstGeom>
          <a:noFill/>
        </p:spPr>
        <p:txBody>
          <a:bodyPr wrap="square" rtlCol="0">
            <a:spAutoFit/>
          </a:bodyPr>
          <a:lstStyle/>
          <a:p>
            <a:pPr algn="r"/>
            <a:r>
              <a:rPr lang="de-DE" sz="700" dirty="0">
                <a:latin typeface="Roboto"/>
                <a:cs typeface="Roboto"/>
              </a:rPr>
              <a:t>OECD 2005: 75ff.</a:t>
            </a:r>
          </a:p>
        </p:txBody>
      </p:sp>
    </p:spTree>
    <p:extLst>
      <p:ext uri="{BB962C8B-B14F-4D97-AF65-F5344CB8AC3E}">
        <p14:creationId xmlns:p14="http://schemas.microsoft.com/office/powerpoint/2010/main" val="7367979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43</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sp>
        <p:nvSpPr>
          <p:cNvPr id="48" name="Textplatzhalter 47"/>
          <p:cNvSpPr>
            <a:spLocks noGrp="1"/>
          </p:cNvSpPr>
          <p:nvPr>
            <p:ph type="body" sz="quarter" idx="13"/>
          </p:nvPr>
        </p:nvSpPr>
        <p:spPr>
          <a:xfrm>
            <a:off x="1724526" y="588211"/>
            <a:ext cx="6701508" cy="4050464"/>
          </a:xfrm>
        </p:spPr>
        <p:txBody>
          <a:bodyPr>
            <a:normAutofit/>
          </a:bodyPr>
          <a:lstStyle/>
          <a:p>
            <a:pPr marL="0" indent="0">
              <a:buNone/>
            </a:pPr>
            <a:endParaRPr lang="de-DE" sz="1800" u="sng">
              <a:solidFill>
                <a:srgbClr val="385723"/>
              </a:solidFill>
              <a:latin typeface="Lucida Handwriting"/>
              <a:cs typeface="Lucida Handwriting"/>
            </a:endParaRPr>
          </a:p>
          <a:p>
            <a:pPr marL="0" indent="0">
              <a:buNone/>
            </a:pPr>
            <a:r>
              <a:rPr lang="de-DE" sz="1800" b="1" u="sng">
                <a:solidFill>
                  <a:srgbClr val="385723"/>
                </a:solidFill>
                <a:latin typeface="Lucida Handwriting"/>
                <a:cs typeface="Lucida Handwriting"/>
              </a:rPr>
              <a:t>In </a:t>
            </a:r>
            <a:r>
              <a:rPr lang="de-DE" sz="1800" b="1" u="sng" err="1">
                <a:solidFill>
                  <a:srgbClr val="385723"/>
                </a:solidFill>
                <a:latin typeface="Lucida Handwriting"/>
                <a:cs typeface="Lucida Handwriting"/>
              </a:rPr>
              <a:t>this</a:t>
            </a:r>
            <a:r>
              <a:rPr lang="de-DE" sz="1800" b="1" u="sng">
                <a:solidFill>
                  <a:srgbClr val="385723"/>
                </a:solidFill>
                <a:latin typeface="Lucida Handwriting"/>
                <a:cs typeface="Lucida Handwriting"/>
              </a:rPr>
              <a:t> module </a:t>
            </a:r>
            <a:r>
              <a:rPr lang="de-DE" sz="1800" b="1" u="sng" err="1">
                <a:solidFill>
                  <a:srgbClr val="385723"/>
                </a:solidFill>
                <a:latin typeface="Lucida Handwriting"/>
                <a:cs typeface="Lucida Handwriting"/>
              </a:rPr>
              <a:t>you</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have</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learned</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that</a:t>
            </a:r>
            <a:r>
              <a:rPr lang="de-DE" sz="1800" b="1" u="sng">
                <a:solidFill>
                  <a:srgbClr val="385723"/>
                </a:solidFill>
                <a:latin typeface="Lucida Handwriting"/>
                <a:cs typeface="Lucida Handwriting"/>
              </a:rPr>
              <a:t>:</a:t>
            </a:r>
            <a:endParaRPr lang="de-DE" sz="1800" b="1">
              <a:solidFill>
                <a:srgbClr val="385723"/>
              </a:solidFill>
              <a:latin typeface="Lucida Handwriting"/>
              <a:cs typeface="Lucida Handwriting"/>
            </a:endParaRPr>
          </a:p>
          <a:p>
            <a:pPr>
              <a:buFont typeface="Wingdings" charset="2"/>
              <a:buChar char="ü"/>
            </a:pPr>
            <a:r>
              <a:rPr lang="de-DE" sz="1800">
                <a:solidFill>
                  <a:srgbClr val="385723"/>
                </a:solidFill>
                <a:latin typeface="Lucida Handwriting"/>
                <a:cs typeface="Lucida Handwriting"/>
              </a:rPr>
              <a:t>Public </a:t>
            </a:r>
            <a:r>
              <a:rPr lang="de-DE" sz="1800" err="1">
                <a:solidFill>
                  <a:srgbClr val="385723"/>
                </a:solidFill>
                <a:latin typeface="Lucida Handwriting"/>
                <a:cs typeface="Lucida Handwriting"/>
              </a:rPr>
              <a:t>servants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are</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required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to</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take</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much</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care</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to</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avoid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apparent</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conflicts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of</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interest</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to</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avoid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actual</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or</a:t>
            </a:r>
            <a:r>
              <a:rPr lang="de-DE" sz="1800">
                <a:solidFill>
                  <a:srgbClr val="385723"/>
                </a:solidFill>
                <a:latin typeface="Lucida Handwriting"/>
                <a:cs typeface="Lucida Handwriting"/>
              </a:rPr>
              <a:t> potential </a:t>
            </a:r>
            <a:r>
              <a:rPr lang="de-DE" sz="1800" err="1">
                <a:solidFill>
                  <a:srgbClr val="385723"/>
                </a:solidFill>
                <a:latin typeface="Lucida Handwriting"/>
                <a:cs typeface="Lucida Handwriting"/>
              </a:rPr>
              <a:t>ones</a:t>
            </a:r>
            <a:r>
              <a:rPr lang="de-DE" sz="1800">
                <a:solidFill>
                  <a:srgbClr val="385723"/>
                </a:solidFill>
                <a:latin typeface="Lucida Handwriting"/>
                <a:cs typeface="Lucida Handwriting"/>
              </a:rPr>
              <a:t>;</a:t>
            </a:r>
          </a:p>
          <a:p>
            <a:pPr>
              <a:buFont typeface="Wingdings" charset="2"/>
              <a:buChar char="ü"/>
            </a:pPr>
            <a:r>
              <a:rPr lang="de-DE" sz="1800" err="1">
                <a:solidFill>
                  <a:srgbClr val="385723"/>
                </a:solidFill>
                <a:latin typeface="Lucida Handwriting"/>
                <a:cs typeface="Lucida Handwriting"/>
              </a:rPr>
              <a:t>If</a:t>
            </a:r>
            <a:r>
              <a:rPr lang="de-DE" sz="1800">
                <a:solidFill>
                  <a:srgbClr val="385723"/>
                </a:solidFill>
                <a:latin typeface="Lucida Handwriting"/>
                <a:cs typeface="Lucida Handwriting"/>
              </a:rPr>
              <a:t> not </a:t>
            </a:r>
            <a:r>
              <a:rPr lang="de-DE" sz="1800" err="1">
                <a:solidFill>
                  <a:srgbClr val="385723"/>
                </a:solidFill>
                <a:latin typeface="Lucida Handwriting"/>
                <a:cs typeface="Lucida Handwriting"/>
              </a:rPr>
              <a:t>managed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properly</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conflicts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of</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interest</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can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be</a:t>
            </a:r>
            <a:r>
              <a:rPr lang="de-DE" sz="1800">
                <a:solidFill>
                  <a:srgbClr val="385723"/>
                </a:solidFill>
                <a:latin typeface="Lucida Handwriting"/>
                <a:cs typeface="Lucida Handwriting"/>
              </a:rPr>
              <a:t> a </a:t>
            </a:r>
            <a:r>
              <a:rPr lang="de-DE" sz="1800" err="1">
                <a:solidFill>
                  <a:srgbClr val="385723"/>
                </a:solidFill>
                <a:latin typeface="Lucida Handwriting"/>
                <a:cs typeface="Lucida Handwriting"/>
              </a:rPr>
              <a:t>serious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risk</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for</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corruption</a:t>
            </a:r>
            <a:r>
              <a:rPr lang="de-DE" sz="1800">
                <a:solidFill>
                  <a:srgbClr val="385723"/>
                </a:solidFill>
                <a:latin typeface="Lucida Handwriting"/>
                <a:cs typeface="Lucida Handwriting"/>
              </a:rPr>
              <a:t>;</a:t>
            </a:r>
          </a:p>
          <a:p>
            <a:pPr>
              <a:buFont typeface="Wingdings" charset="2"/>
              <a:buChar char="ü"/>
            </a:pPr>
            <a:r>
              <a:rPr lang="de-DE" sz="1800">
                <a:solidFill>
                  <a:srgbClr val="385723"/>
                </a:solidFill>
                <a:latin typeface="Lucida Handwriting"/>
                <a:cs typeface="Lucida Handwriting"/>
              </a:rPr>
              <a:t>Managing </a:t>
            </a:r>
            <a:r>
              <a:rPr lang="de-DE" sz="1800" err="1">
                <a:solidFill>
                  <a:srgbClr val="385723"/>
                </a:solidFill>
                <a:latin typeface="Lucida Handwriting"/>
                <a:cs typeface="Lucida Handwriting"/>
              </a:rPr>
              <a:t>conflicts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of</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interests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requires</a:t>
            </a:r>
            <a:r>
              <a:rPr lang="de-DE" sz="1800">
                <a:solidFill>
                  <a:srgbClr val="385723"/>
                </a:solidFill>
                <a:latin typeface="Lucida Handwriting"/>
                <a:cs typeface="Lucida Handwriting"/>
              </a:rPr>
              <a:t> a </a:t>
            </a:r>
            <a:r>
              <a:rPr lang="de-DE" sz="1800" err="1">
                <a:solidFill>
                  <a:srgbClr val="385723"/>
                </a:solidFill>
                <a:latin typeface="Lucida Handwriting"/>
                <a:cs typeface="Lucida Handwriting"/>
              </a:rPr>
              <a:t>holistic</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approach</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Prevention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and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detection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through</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legislation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declaration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regimes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resolution</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and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measures</a:t>
            </a:r>
            <a:r>
              <a:rPr lang="de-DE" sz="1800">
                <a:solidFill>
                  <a:srgbClr val="385723"/>
                </a:solidFill>
                <a:latin typeface="Lucida Handwriting"/>
                <a:cs typeface="Lucida Handwriting"/>
              </a:rPr>
              <a:t> such </a:t>
            </a:r>
            <a:r>
              <a:rPr lang="de-DE" sz="1800" err="1">
                <a:solidFill>
                  <a:srgbClr val="385723"/>
                </a:solidFill>
                <a:latin typeface="Lucida Handwriting"/>
                <a:cs typeface="Lucida Handwriting"/>
              </a:rPr>
              <a:t>as</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awareness-raising</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and</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training</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work</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best</a:t>
            </a:r>
            <a:r>
              <a:rPr lang="de-DE" sz="1800">
                <a:solidFill>
                  <a:srgbClr val="385723"/>
                </a:solidFill>
                <a:latin typeface="Lucida Handwriting"/>
                <a:cs typeface="Lucida Handwriting"/>
              </a:rPr>
              <a:t> </a:t>
            </a:r>
            <a:r>
              <a:rPr lang="de-DE" sz="1800" err="1">
                <a:solidFill>
                  <a:srgbClr val="385723"/>
                </a:solidFill>
                <a:latin typeface="Lucida Handwriting"/>
                <a:cs typeface="Lucida Handwriting"/>
              </a:rPr>
              <a:t>as</a:t>
            </a:r>
            <a:r>
              <a:rPr lang="de-DE" sz="1800">
                <a:solidFill>
                  <a:srgbClr val="385723"/>
                </a:solidFill>
                <a:latin typeface="Lucida Handwriting"/>
                <a:cs typeface="Lucida Handwriting"/>
              </a:rPr>
              <a:t> a </a:t>
            </a:r>
            <a:r>
              <a:rPr lang="de-DE" sz="1800" err="1">
                <a:solidFill>
                  <a:srgbClr val="385723"/>
                </a:solidFill>
                <a:latin typeface="Lucida Handwriting"/>
                <a:cs typeface="Lucida Handwriting"/>
              </a:rPr>
              <a:t>system</a:t>
            </a:r>
            <a:r>
              <a:rPr lang="de-DE" sz="1800">
                <a:solidFill>
                  <a:srgbClr val="385723"/>
                </a:solidFill>
                <a:latin typeface="Lucida Handwriting"/>
                <a:cs typeface="Lucida Handwriting"/>
              </a:rPr>
              <a:t>.</a:t>
            </a:r>
          </a:p>
          <a:p>
            <a:pPr>
              <a:buFont typeface="Wingdings" charset="2"/>
              <a:buChar char="ü"/>
            </a:pPr>
            <a:endParaRPr lang="de-DE" sz="1600">
              <a:solidFill>
                <a:srgbClr val="385723"/>
              </a:solidFill>
              <a:latin typeface="Lucida Handwriting"/>
              <a:cs typeface="Lucida Handwriting"/>
            </a:endParaRPr>
          </a:p>
          <a:p>
            <a:pPr marL="0" indent="0">
              <a:buNone/>
            </a:pPr>
            <a:endParaRPr lang="de-DE" sz="1600">
              <a:solidFill>
                <a:srgbClr val="385723"/>
              </a:solidFill>
              <a:latin typeface="Lucida Handwriting"/>
              <a:cs typeface="Lucida Handwriting"/>
            </a:endParaRP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44</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sp>
        <p:nvSpPr>
          <p:cNvPr id="5" name="Textplatzhalter 4"/>
          <p:cNvSpPr>
            <a:spLocks noGrp="1"/>
          </p:cNvSpPr>
          <p:nvPr>
            <p:ph type="body" sz="quarter" idx="13"/>
          </p:nvPr>
        </p:nvSpPr>
        <p:spPr>
          <a:xfrm>
            <a:off x="2573638" y="719331"/>
            <a:ext cx="5776636" cy="3720292"/>
          </a:xfrm>
        </p:spPr>
        <p:txBody>
          <a:bodyPr>
            <a:noAutofit/>
          </a:bodyPr>
          <a:lstStyle/>
          <a:p>
            <a:pPr marL="360000" indent="-457200">
              <a:spcBef>
                <a:spcPts val="400"/>
              </a:spcBef>
              <a:buNone/>
            </a:pPr>
            <a:r>
              <a:rPr lang="de-DE" sz="600" b="1" dirty="0"/>
              <a:t>Barnes, D. W. (2013a).</a:t>
            </a:r>
            <a:r>
              <a:rPr lang="de-DE" sz="600" dirty="0"/>
              <a:t> Rwanda, </a:t>
            </a:r>
            <a:r>
              <a:rPr lang="de-DE" sz="600" dirty="0" err="1"/>
              <a:t>Ch</a:t>
            </a:r>
            <a:r>
              <a:rPr lang="de-DE" sz="600" dirty="0"/>
              <a:t>. 9. In World Bank (Ed.). Income </a:t>
            </a:r>
            <a:r>
              <a:rPr lang="de-DE" sz="600" dirty="0" err="1"/>
              <a:t>and</a:t>
            </a:r>
            <a:r>
              <a:rPr lang="de-DE" sz="600" dirty="0"/>
              <a:t> Asset </a:t>
            </a:r>
            <a:r>
              <a:rPr lang="de-DE" sz="600" dirty="0" err="1"/>
              <a:t>Disclosure</a:t>
            </a:r>
            <a:r>
              <a:rPr lang="de-DE" sz="600" dirty="0"/>
              <a:t> Case Study </a:t>
            </a:r>
            <a:r>
              <a:rPr lang="de-DE" sz="600" dirty="0" err="1"/>
              <a:t>Illustrations</a:t>
            </a:r>
            <a:r>
              <a:rPr lang="de-DE" sz="600" dirty="0"/>
              <a:t> - A </a:t>
            </a:r>
            <a:r>
              <a:rPr lang="de-DE" sz="600" dirty="0" err="1"/>
              <a:t>companion</a:t>
            </a:r>
            <a:r>
              <a:rPr lang="de-DE" sz="600" dirty="0"/>
              <a:t> </a:t>
            </a:r>
            <a:r>
              <a:rPr lang="de-DE" sz="600" dirty="0" err="1"/>
              <a:t>volume</a:t>
            </a:r>
            <a:r>
              <a:rPr lang="de-DE" sz="600" dirty="0"/>
              <a:t> </a:t>
            </a:r>
            <a:r>
              <a:rPr lang="de-DE" sz="600" dirty="0" err="1"/>
              <a:t>to</a:t>
            </a:r>
            <a:r>
              <a:rPr lang="de-DE" sz="600" dirty="0"/>
              <a:t> Public Office, Private </a:t>
            </a:r>
            <a:r>
              <a:rPr lang="de-DE" sz="600" dirty="0" err="1"/>
              <a:t>Interests</a:t>
            </a:r>
            <a:r>
              <a:rPr lang="de-DE" sz="600" dirty="0"/>
              <a:t>: </a:t>
            </a:r>
            <a:r>
              <a:rPr lang="de-DE" sz="600" dirty="0" err="1"/>
              <a:t>Accountability</a:t>
            </a:r>
            <a:r>
              <a:rPr lang="de-DE" sz="600" dirty="0"/>
              <a:t> </a:t>
            </a:r>
            <a:r>
              <a:rPr lang="de-DE" sz="600" dirty="0" err="1"/>
              <a:t>through</a:t>
            </a:r>
            <a:r>
              <a:rPr lang="de-DE" sz="600" dirty="0"/>
              <a:t> Income </a:t>
            </a:r>
            <a:r>
              <a:rPr lang="de-DE" sz="600" dirty="0" err="1"/>
              <a:t>and</a:t>
            </a:r>
            <a:r>
              <a:rPr lang="de-DE" sz="600" dirty="0"/>
              <a:t> Asset </a:t>
            </a:r>
            <a:r>
              <a:rPr lang="de-DE" sz="600" dirty="0" err="1"/>
              <a:t>Disclosure</a:t>
            </a:r>
            <a:r>
              <a:rPr lang="de-DE" sz="600" dirty="0"/>
              <a:t> (pp. 173-186). Washington: International Bank </a:t>
            </a:r>
            <a:r>
              <a:rPr lang="de-DE" sz="600" dirty="0" err="1"/>
              <a:t>for</a:t>
            </a:r>
            <a:r>
              <a:rPr lang="de-DE" sz="600" dirty="0"/>
              <a:t> </a:t>
            </a:r>
            <a:r>
              <a:rPr lang="de-DE" sz="600" dirty="0" err="1"/>
              <a:t>Reconstruction</a:t>
            </a:r>
            <a:r>
              <a:rPr lang="de-DE" sz="600" dirty="0"/>
              <a:t> </a:t>
            </a:r>
            <a:r>
              <a:rPr lang="de-DE" sz="600" dirty="0" err="1"/>
              <a:t>and</a:t>
            </a:r>
            <a:r>
              <a:rPr lang="de-DE" sz="600" dirty="0"/>
              <a:t> Development / The World Bank. </a:t>
            </a:r>
            <a:r>
              <a:rPr lang="de-DE" sz="600" dirty="0" err="1"/>
              <a:t>Retrieved</a:t>
            </a:r>
            <a:r>
              <a:rPr lang="de-DE" sz="600" dirty="0"/>
              <a:t> </a:t>
            </a:r>
            <a:r>
              <a:rPr lang="de-DE" sz="600" dirty="0" err="1"/>
              <a:t>from</a:t>
            </a:r>
            <a:r>
              <a:rPr lang="de-DE" sz="600" dirty="0"/>
              <a:t> </a:t>
            </a:r>
            <a:r>
              <a:rPr lang="de-DE" sz="600" u="sng" dirty="0">
                <a:hlinkClick r:id="rId4"/>
              </a:rPr>
              <a:t>http://documents.worldbank.org/curated/en/664561468340842190/pdf/Income-and-asset-disclosure-case-study-illustrations.pdf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Barnes, D. W. (2013b).</a:t>
            </a:r>
            <a:r>
              <a:rPr lang="de-DE" sz="600" dirty="0"/>
              <a:t> </a:t>
            </a:r>
            <a:r>
              <a:rPr lang="de-DE" sz="600" dirty="0" err="1"/>
              <a:t>Mongolia</a:t>
            </a:r>
            <a:r>
              <a:rPr lang="de-DE" sz="600" dirty="0"/>
              <a:t>, </a:t>
            </a:r>
            <a:r>
              <a:rPr lang="de-DE" sz="600" dirty="0" err="1"/>
              <a:t>Ch</a:t>
            </a:r>
            <a:r>
              <a:rPr lang="de-DE" sz="600" dirty="0"/>
              <a:t>. 8. In World Bank (Ed.). Income </a:t>
            </a:r>
            <a:r>
              <a:rPr lang="de-DE" sz="600" dirty="0" err="1"/>
              <a:t>and</a:t>
            </a:r>
            <a:r>
              <a:rPr lang="de-DE" sz="600" dirty="0"/>
              <a:t> Asset </a:t>
            </a:r>
            <a:r>
              <a:rPr lang="de-DE" sz="600" dirty="0" err="1"/>
              <a:t>Disclosure</a:t>
            </a:r>
            <a:r>
              <a:rPr lang="de-DE" sz="600" dirty="0"/>
              <a:t> Case Study </a:t>
            </a:r>
            <a:r>
              <a:rPr lang="de-DE" sz="600" dirty="0" err="1"/>
              <a:t>Illustrations</a:t>
            </a:r>
            <a:r>
              <a:rPr lang="de-DE" sz="600" dirty="0"/>
              <a:t> - A </a:t>
            </a:r>
            <a:r>
              <a:rPr lang="de-DE" sz="600" dirty="0" err="1"/>
              <a:t>companion</a:t>
            </a:r>
            <a:r>
              <a:rPr lang="de-DE" sz="600" dirty="0"/>
              <a:t> </a:t>
            </a:r>
            <a:r>
              <a:rPr lang="de-DE" sz="600" dirty="0" err="1"/>
              <a:t>volume</a:t>
            </a:r>
            <a:r>
              <a:rPr lang="de-DE" sz="600" dirty="0"/>
              <a:t> </a:t>
            </a:r>
            <a:r>
              <a:rPr lang="de-DE" sz="600" dirty="0" err="1"/>
              <a:t>to</a:t>
            </a:r>
            <a:r>
              <a:rPr lang="de-DE" sz="600" dirty="0"/>
              <a:t> Public Office, Private </a:t>
            </a:r>
            <a:r>
              <a:rPr lang="de-DE" sz="600" dirty="0" err="1"/>
              <a:t>Interests</a:t>
            </a:r>
            <a:r>
              <a:rPr lang="de-DE" sz="600" dirty="0"/>
              <a:t>: </a:t>
            </a:r>
            <a:r>
              <a:rPr lang="de-DE" sz="600" dirty="0" err="1"/>
              <a:t>Accountability</a:t>
            </a:r>
            <a:r>
              <a:rPr lang="de-DE" sz="600" dirty="0"/>
              <a:t> </a:t>
            </a:r>
            <a:r>
              <a:rPr lang="de-DE" sz="600" dirty="0" err="1"/>
              <a:t>through</a:t>
            </a:r>
            <a:r>
              <a:rPr lang="de-DE" sz="600" dirty="0"/>
              <a:t> Income </a:t>
            </a:r>
            <a:r>
              <a:rPr lang="de-DE" sz="600" dirty="0" err="1"/>
              <a:t>and</a:t>
            </a:r>
            <a:r>
              <a:rPr lang="de-DE" sz="600" dirty="0"/>
              <a:t> Asset </a:t>
            </a:r>
            <a:r>
              <a:rPr lang="de-DE" sz="600" dirty="0" err="1"/>
              <a:t>Disclosure</a:t>
            </a:r>
            <a:r>
              <a:rPr lang="de-DE" sz="600" dirty="0"/>
              <a:t> (pp. 153-172). Washington: International Bank </a:t>
            </a:r>
            <a:r>
              <a:rPr lang="de-DE" sz="600" dirty="0" err="1"/>
              <a:t>for</a:t>
            </a:r>
            <a:r>
              <a:rPr lang="de-DE" sz="600" dirty="0"/>
              <a:t> </a:t>
            </a:r>
            <a:r>
              <a:rPr lang="de-DE" sz="600" dirty="0" err="1"/>
              <a:t>Reconstruction</a:t>
            </a:r>
            <a:r>
              <a:rPr lang="de-DE" sz="600" dirty="0"/>
              <a:t> </a:t>
            </a:r>
            <a:r>
              <a:rPr lang="de-DE" sz="600" dirty="0" err="1"/>
              <a:t>and</a:t>
            </a:r>
            <a:r>
              <a:rPr lang="de-DE" sz="600" dirty="0"/>
              <a:t> Development / The World Bank. </a:t>
            </a:r>
            <a:r>
              <a:rPr lang="de-DE" sz="600" dirty="0" err="1"/>
              <a:t>Retrieved</a:t>
            </a:r>
            <a:r>
              <a:rPr lang="de-DE" sz="600" dirty="0"/>
              <a:t> </a:t>
            </a:r>
            <a:r>
              <a:rPr lang="de-DE" sz="600" dirty="0" err="1"/>
              <a:t>from</a:t>
            </a:r>
            <a:r>
              <a:rPr lang="de-DE" sz="600" dirty="0"/>
              <a:t> </a:t>
            </a:r>
            <a:r>
              <a:rPr lang="de-DE" sz="600" u="sng" dirty="0">
                <a:hlinkClick r:id="rId4"/>
              </a:rPr>
              <a:t>http://documents.worldbank.org/curated/en/664561468340842190/pdf/Income-and-asset-disclosure-case-study-illustrations.pdf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Bertók</a:t>
            </a:r>
            <a:r>
              <a:rPr lang="de-DE" sz="600" b="1" dirty="0"/>
              <a:t>, J. (August 2007).</a:t>
            </a:r>
            <a:r>
              <a:rPr lang="de-DE" sz="600" dirty="0"/>
              <a:t> </a:t>
            </a:r>
            <a:r>
              <a:rPr lang="de-DE" sz="600" dirty="0" err="1"/>
              <a:t>Conflict</a:t>
            </a:r>
            <a:r>
              <a:rPr lang="de-DE" sz="600" dirty="0"/>
              <a:t> </a:t>
            </a:r>
            <a:r>
              <a:rPr lang="de-DE" sz="600" dirty="0" err="1"/>
              <a:t>of</a:t>
            </a:r>
            <a:r>
              <a:rPr lang="de-DE" sz="600" dirty="0"/>
              <a:t> Interest: Tools </a:t>
            </a:r>
            <a:r>
              <a:rPr lang="de-DE" sz="600" dirty="0" err="1"/>
              <a:t>for</a:t>
            </a:r>
            <a:r>
              <a:rPr lang="de-DE" sz="600" dirty="0"/>
              <a:t> </a:t>
            </a:r>
            <a:r>
              <a:rPr lang="de-DE" sz="600" dirty="0" err="1"/>
              <a:t>implementation</a:t>
            </a:r>
            <a:r>
              <a:rPr lang="de-DE" sz="600" dirty="0"/>
              <a:t> </a:t>
            </a:r>
            <a:r>
              <a:rPr lang="de-DE" sz="600" dirty="0" err="1"/>
              <a:t>and</a:t>
            </a:r>
            <a:r>
              <a:rPr lang="de-DE" sz="600" dirty="0"/>
              <a:t> </a:t>
            </a:r>
            <a:r>
              <a:rPr lang="de-DE" sz="600" dirty="0" err="1"/>
              <a:t>enforcement</a:t>
            </a:r>
            <a:r>
              <a:rPr lang="de-DE" sz="600" dirty="0"/>
              <a:t>. OECD Public </a:t>
            </a:r>
            <a:r>
              <a:rPr lang="de-DE" sz="600" dirty="0" err="1"/>
              <a:t>Governance</a:t>
            </a:r>
            <a:r>
              <a:rPr lang="de-DE" sz="600" dirty="0"/>
              <a:t> </a:t>
            </a:r>
            <a:r>
              <a:rPr lang="de-DE" sz="600" dirty="0" err="1"/>
              <a:t>and</a:t>
            </a:r>
            <a:r>
              <a:rPr lang="de-DE" sz="600" dirty="0"/>
              <a:t> Territorial Development </a:t>
            </a:r>
            <a:r>
              <a:rPr lang="de-DE" sz="600" dirty="0" err="1"/>
              <a:t>Directorate</a:t>
            </a:r>
            <a:r>
              <a:rPr lang="de-DE" sz="600" dirty="0"/>
              <a:t>. </a:t>
            </a:r>
            <a:r>
              <a:rPr lang="de-DE" sz="600" dirty="0" err="1"/>
              <a:t>Retrieved</a:t>
            </a:r>
            <a:r>
              <a:rPr lang="de-DE" sz="600" dirty="0"/>
              <a:t> </a:t>
            </a:r>
            <a:r>
              <a:rPr lang="de-DE" sz="600" dirty="0" err="1"/>
              <a:t>from</a:t>
            </a:r>
            <a:r>
              <a:rPr lang="de-DE" sz="600" dirty="0"/>
              <a:t> </a:t>
            </a:r>
            <a:r>
              <a:rPr lang="de-DE" sz="600" u="sng" dirty="0">
                <a:hlinkClick r:id="rId5"/>
              </a:rPr>
              <a:t>https://www.oecd.org/site/adboecdanti-corruptioninitiative/39368002.pdf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Chêne</a:t>
            </a:r>
            <a:r>
              <a:rPr lang="de-DE" sz="600" b="1" dirty="0"/>
              <a:t>, M., </a:t>
            </a:r>
            <a:r>
              <a:rPr lang="de-DE" sz="600" b="1" dirty="0" err="1"/>
              <a:t>Messick</a:t>
            </a:r>
            <a:r>
              <a:rPr lang="de-DE" sz="600" b="1" dirty="0"/>
              <a:t>, R., </a:t>
            </a:r>
            <a:r>
              <a:rPr lang="de-DE" sz="600" b="1" dirty="0" err="1"/>
              <a:t>Mulukutla</a:t>
            </a:r>
            <a:r>
              <a:rPr lang="de-DE" sz="600" b="1" dirty="0"/>
              <a:t>, H. &amp; Hoppe, T. (September 2015).</a:t>
            </a:r>
            <a:r>
              <a:rPr lang="de-DE" sz="600" dirty="0"/>
              <a:t> The </a:t>
            </a:r>
            <a:r>
              <a:rPr lang="de-DE" sz="600" dirty="0" err="1"/>
              <a:t>use</a:t>
            </a:r>
            <a:r>
              <a:rPr lang="de-DE" sz="600" dirty="0"/>
              <a:t> </a:t>
            </a:r>
            <a:r>
              <a:rPr lang="de-DE" sz="600" dirty="0" err="1"/>
              <a:t>of</a:t>
            </a:r>
            <a:r>
              <a:rPr lang="de-DE" sz="600" dirty="0"/>
              <a:t> </a:t>
            </a:r>
            <a:r>
              <a:rPr lang="de-DE" sz="600" dirty="0" err="1"/>
              <a:t>technology</a:t>
            </a:r>
            <a:r>
              <a:rPr lang="de-DE" sz="600" dirty="0"/>
              <a:t> </a:t>
            </a:r>
            <a:r>
              <a:rPr lang="de-DE" sz="600" dirty="0" err="1"/>
              <a:t>for</a:t>
            </a:r>
            <a:r>
              <a:rPr lang="de-DE" sz="600" dirty="0"/>
              <a:t> </a:t>
            </a:r>
            <a:r>
              <a:rPr lang="de-DE" sz="600" dirty="0" err="1"/>
              <a:t>managing</a:t>
            </a:r>
            <a:r>
              <a:rPr lang="de-DE" sz="600" dirty="0"/>
              <a:t> </a:t>
            </a:r>
            <a:r>
              <a:rPr lang="de-DE" sz="600" dirty="0" err="1"/>
              <a:t>income</a:t>
            </a:r>
            <a:r>
              <a:rPr lang="de-DE" sz="600" dirty="0"/>
              <a:t> </a:t>
            </a:r>
            <a:r>
              <a:rPr lang="de-DE" sz="600" dirty="0" err="1"/>
              <a:t>and</a:t>
            </a:r>
            <a:r>
              <a:rPr lang="de-DE" sz="600" dirty="0"/>
              <a:t> </a:t>
            </a:r>
            <a:r>
              <a:rPr lang="de-DE" sz="600" dirty="0" err="1"/>
              <a:t>asset</a:t>
            </a:r>
            <a:r>
              <a:rPr lang="de-DE" sz="600" dirty="0"/>
              <a:t> </a:t>
            </a:r>
            <a:r>
              <a:rPr lang="de-DE" sz="600" dirty="0" err="1"/>
              <a:t>declarations</a:t>
            </a:r>
            <a:r>
              <a:rPr lang="de-DE" sz="600" dirty="0"/>
              <a:t>. U4 Expert </a:t>
            </a:r>
            <a:r>
              <a:rPr lang="de-DE" sz="600" dirty="0" err="1"/>
              <a:t>Answer</a:t>
            </a:r>
            <a:r>
              <a:rPr lang="de-DE" sz="600" dirty="0"/>
              <a:t>.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u="sng" dirty="0">
                <a:hlinkClick r:id="rId6"/>
              </a:rPr>
              <a:t>https://www.u4.no/publications/the-use-of-technology-for-managing-income-and-asset-declarations.pdf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Council </a:t>
            </a:r>
            <a:r>
              <a:rPr lang="de-DE" sz="600" b="1" dirty="0" err="1"/>
              <a:t>of</a:t>
            </a:r>
            <a:r>
              <a:rPr lang="de-DE" sz="600" b="1" dirty="0"/>
              <a:t> Europe (2000).</a:t>
            </a:r>
            <a:r>
              <a:rPr lang="de-DE" sz="600" dirty="0"/>
              <a:t> </a:t>
            </a:r>
            <a:r>
              <a:rPr lang="de-DE" sz="600" dirty="0" err="1"/>
              <a:t>Recommendation</a:t>
            </a:r>
            <a:r>
              <a:rPr lang="de-DE" sz="600" dirty="0"/>
              <a:t> </a:t>
            </a:r>
            <a:r>
              <a:rPr lang="de-DE" sz="600" dirty="0" err="1"/>
              <a:t>No</a:t>
            </a:r>
            <a:r>
              <a:rPr lang="de-DE" sz="600" dirty="0"/>
              <a:t>. R 10 </a:t>
            </a:r>
            <a:r>
              <a:rPr lang="de-DE" sz="600" dirty="0" err="1"/>
              <a:t>of</a:t>
            </a:r>
            <a:r>
              <a:rPr lang="de-DE" sz="600" dirty="0"/>
              <a:t> </a:t>
            </a:r>
            <a:r>
              <a:rPr lang="de-DE" sz="600" dirty="0" err="1"/>
              <a:t>the</a:t>
            </a:r>
            <a:r>
              <a:rPr lang="de-DE" sz="600" dirty="0"/>
              <a:t> Council </a:t>
            </a:r>
            <a:r>
              <a:rPr lang="de-DE" sz="600" dirty="0" err="1"/>
              <a:t>of</a:t>
            </a:r>
            <a:r>
              <a:rPr lang="de-DE" sz="600" dirty="0"/>
              <a:t> Europe </a:t>
            </a:r>
            <a:r>
              <a:rPr lang="de-DE" sz="600" dirty="0" err="1"/>
              <a:t>committee</a:t>
            </a:r>
            <a:r>
              <a:rPr lang="de-DE" sz="600" dirty="0"/>
              <a:t> </a:t>
            </a:r>
            <a:r>
              <a:rPr lang="de-DE" sz="600" dirty="0" err="1"/>
              <a:t>of</a:t>
            </a:r>
            <a:r>
              <a:rPr lang="de-DE" sz="600" dirty="0"/>
              <a:t> </a:t>
            </a:r>
            <a:r>
              <a:rPr lang="de-DE" sz="600" dirty="0" err="1"/>
              <a:t>ministers</a:t>
            </a:r>
            <a:r>
              <a:rPr lang="de-DE" sz="600" dirty="0"/>
              <a:t> </a:t>
            </a:r>
            <a:r>
              <a:rPr lang="de-DE" sz="600" dirty="0" err="1"/>
              <a:t>to</a:t>
            </a:r>
            <a:r>
              <a:rPr lang="de-DE" sz="600" dirty="0"/>
              <a:t> </a:t>
            </a:r>
            <a:r>
              <a:rPr lang="de-DE" sz="600" dirty="0" err="1"/>
              <a:t>member</a:t>
            </a:r>
            <a:r>
              <a:rPr lang="de-DE" sz="600" dirty="0"/>
              <a:t> </a:t>
            </a:r>
            <a:r>
              <a:rPr lang="de-DE" sz="600" dirty="0" err="1"/>
              <a:t>states</a:t>
            </a:r>
            <a:r>
              <a:rPr lang="de-DE" sz="600" dirty="0"/>
              <a:t> on </a:t>
            </a:r>
            <a:r>
              <a:rPr lang="de-DE" sz="600" dirty="0" err="1"/>
              <a:t>codes</a:t>
            </a:r>
            <a:r>
              <a:rPr lang="de-DE" sz="600" dirty="0"/>
              <a:t> </a:t>
            </a:r>
            <a:r>
              <a:rPr lang="de-DE" sz="600" dirty="0" err="1"/>
              <a:t>of</a:t>
            </a:r>
            <a:r>
              <a:rPr lang="de-DE" sz="600" dirty="0"/>
              <a:t> </a:t>
            </a:r>
            <a:r>
              <a:rPr lang="de-DE" sz="600" dirty="0" err="1"/>
              <a:t>conduct</a:t>
            </a:r>
            <a:r>
              <a:rPr lang="de-DE" sz="600" dirty="0"/>
              <a:t> </a:t>
            </a:r>
            <a:r>
              <a:rPr lang="de-DE" sz="600" dirty="0" err="1"/>
              <a:t>for</a:t>
            </a:r>
            <a:r>
              <a:rPr lang="de-DE" sz="600" dirty="0"/>
              <a:t> </a:t>
            </a:r>
            <a:r>
              <a:rPr lang="de-DE" sz="600" dirty="0" err="1"/>
              <a:t>public</a:t>
            </a:r>
            <a:r>
              <a:rPr lang="de-DE" sz="600" dirty="0"/>
              <a:t> </a:t>
            </a:r>
            <a:r>
              <a:rPr lang="de-DE" sz="600" dirty="0" err="1"/>
              <a:t>officials</a:t>
            </a:r>
            <a:r>
              <a:rPr lang="de-DE" sz="600" dirty="0"/>
              <a:t>. </a:t>
            </a:r>
            <a:r>
              <a:rPr lang="de-DE" sz="600" dirty="0" err="1"/>
              <a:t>Retrieved</a:t>
            </a:r>
            <a:r>
              <a:rPr lang="de-DE" sz="600" dirty="0"/>
              <a:t> </a:t>
            </a:r>
            <a:r>
              <a:rPr lang="de-DE" sz="600" dirty="0" err="1"/>
              <a:t>from</a:t>
            </a:r>
            <a:r>
              <a:rPr lang="de-DE" sz="600" dirty="0"/>
              <a:t> </a:t>
            </a:r>
            <a:r>
              <a:rPr lang="de-DE" sz="600" u="sng" dirty="0">
                <a:hlinkClick r:id="rId7"/>
              </a:rPr>
              <a:t>https://search.coe.int/cm/Pages/result_details.aspx?ObjectID=09000016805e2e52</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Habershon</a:t>
            </a:r>
            <a:r>
              <a:rPr lang="de-DE" sz="600" b="1" dirty="0"/>
              <a:t>, A. &amp; Berger, T. (2013).</a:t>
            </a:r>
            <a:r>
              <a:rPr lang="de-DE" sz="600" dirty="0"/>
              <a:t> </a:t>
            </a:r>
            <a:r>
              <a:rPr lang="de-DE" sz="600" dirty="0" err="1"/>
              <a:t>Argentinia</a:t>
            </a:r>
            <a:r>
              <a:rPr lang="de-DE" sz="600" dirty="0"/>
              <a:t>, </a:t>
            </a:r>
            <a:r>
              <a:rPr lang="de-DE" sz="600" dirty="0" err="1"/>
              <a:t>Ch</a:t>
            </a:r>
            <a:r>
              <a:rPr lang="de-DE" sz="600" dirty="0"/>
              <a:t>. 1. In World Bank (Ed.). Income </a:t>
            </a:r>
            <a:r>
              <a:rPr lang="de-DE" sz="600" dirty="0" err="1"/>
              <a:t>and</a:t>
            </a:r>
            <a:r>
              <a:rPr lang="de-DE" sz="600" dirty="0"/>
              <a:t> Asset </a:t>
            </a:r>
            <a:r>
              <a:rPr lang="de-DE" sz="600" dirty="0" err="1"/>
              <a:t>Disclosure</a:t>
            </a:r>
            <a:r>
              <a:rPr lang="de-DE" sz="600" dirty="0"/>
              <a:t> Case Study </a:t>
            </a:r>
            <a:r>
              <a:rPr lang="de-DE" sz="600" dirty="0" err="1"/>
              <a:t>Illustrations</a:t>
            </a:r>
            <a:r>
              <a:rPr lang="de-DE" sz="600" dirty="0"/>
              <a:t> - A </a:t>
            </a:r>
            <a:r>
              <a:rPr lang="de-DE" sz="600" dirty="0" err="1"/>
              <a:t>companion</a:t>
            </a:r>
            <a:r>
              <a:rPr lang="de-DE" sz="600" dirty="0"/>
              <a:t> </a:t>
            </a:r>
            <a:r>
              <a:rPr lang="de-DE" sz="600" dirty="0" err="1"/>
              <a:t>volume</a:t>
            </a:r>
            <a:r>
              <a:rPr lang="de-DE" sz="600" dirty="0"/>
              <a:t> </a:t>
            </a:r>
            <a:r>
              <a:rPr lang="de-DE" sz="600" dirty="0" err="1"/>
              <a:t>to</a:t>
            </a:r>
            <a:r>
              <a:rPr lang="de-DE" sz="600" dirty="0"/>
              <a:t> Public Office, Private </a:t>
            </a:r>
            <a:r>
              <a:rPr lang="de-DE" sz="600" dirty="0" err="1"/>
              <a:t>Interests</a:t>
            </a:r>
            <a:r>
              <a:rPr lang="de-DE" sz="600" dirty="0"/>
              <a:t>: </a:t>
            </a:r>
            <a:r>
              <a:rPr lang="de-DE" sz="600" dirty="0" err="1"/>
              <a:t>Accountability</a:t>
            </a:r>
            <a:r>
              <a:rPr lang="de-DE" sz="600" dirty="0"/>
              <a:t> </a:t>
            </a:r>
            <a:r>
              <a:rPr lang="de-DE" sz="600" dirty="0" err="1"/>
              <a:t>through</a:t>
            </a:r>
            <a:r>
              <a:rPr lang="de-DE" sz="600" dirty="0"/>
              <a:t> Income </a:t>
            </a:r>
            <a:r>
              <a:rPr lang="de-DE" sz="600" dirty="0" err="1"/>
              <a:t>and</a:t>
            </a:r>
            <a:r>
              <a:rPr lang="de-DE" sz="600" dirty="0"/>
              <a:t> Asset </a:t>
            </a:r>
            <a:r>
              <a:rPr lang="de-DE" sz="600" dirty="0" err="1"/>
              <a:t>Disclosure</a:t>
            </a:r>
            <a:r>
              <a:rPr lang="de-DE" sz="600" dirty="0"/>
              <a:t> (pp. 7-26). Washington: International Bank </a:t>
            </a:r>
            <a:r>
              <a:rPr lang="de-DE" sz="600" dirty="0" err="1"/>
              <a:t>for</a:t>
            </a:r>
            <a:r>
              <a:rPr lang="de-DE" sz="600" dirty="0"/>
              <a:t> </a:t>
            </a:r>
            <a:r>
              <a:rPr lang="de-DE" sz="600" dirty="0" err="1"/>
              <a:t>Reconstruction</a:t>
            </a:r>
            <a:r>
              <a:rPr lang="de-DE" sz="600" dirty="0"/>
              <a:t> </a:t>
            </a:r>
            <a:r>
              <a:rPr lang="de-DE" sz="600" dirty="0" err="1"/>
              <a:t>and</a:t>
            </a:r>
            <a:r>
              <a:rPr lang="de-DE" sz="600" dirty="0"/>
              <a:t> Development / The World Bank. </a:t>
            </a:r>
            <a:r>
              <a:rPr lang="de-DE" sz="600" dirty="0" err="1"/>
              <a:t>Retrieved</a:t>
            </a:r>
            <a:r>
              <a:rPr lang="de-DE" sz="600" dirty="0"/>
              <a:t> </a:t>
            </a:r>
            <a:r>
              <a:rPr lang="de-DE" sz="600" dirty="0" err="1"/>
              <a:t>from</a:t>
            </a:r>
            <a:r>
              <a:rPr lang="de-DE" sz="600" dirty="0"/>
              <a:t> </a:t>
            </a:r>
            <a:r>
              <a:rPr lang="de-DE" sz="600" u="sng" dirty="0">
                <a:hlinkClick r:id="rId4"/>
              </a:rPr>
              <a:t>http://documents.worldbank.org/curated/en/664561468340842190/pdf/Income-and-asset-disclosure-case-study-illustrations.pdf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Habershon</a:t>
            </a:r>
            <a:r>
              <a:rPr lang="de-DE" sz="600" b="1" dirty="0"/>
              <a:t>, A. &amp; </a:t>
            </a:r>
            <a:r>
              <a:rPr lang="de-DE" sz="600" b="1" dirty="0" err="1"/>
              <a:t>Mulukutla</a:t>
            </a:r>
            <a:r>
              <a:rPr lang="de-DE" sz="600" b="1" dirty="0"/>
              <a:t>, H. (2013).</a:t>
            </a:r>
            <a:r>
              <a:rPr lang="de-DE" sz="600" dirty="0"/>
              <a:t> </a:t>
            </a:r>
            <a:r>
              <a:rPr lang="de-DE" sz="600" dirty="0" err="1"/>
              <a:t>Indonesia</a:t>
            </a:r>
            <a:r>
              <a:rPr lang="de-DE" sz="600" dirty="0"/>
              <a:t>, </a:t>
            </a:r>
            <a:r>
              <a:rPr lang="de-DE" sz="600" dirty="0" err="1"/>
              <a:t>Ch</a:t>
            </a:r>
            <a:r>
              <a:rPr lang="de-DE" sz="600" dirty="0"/>
              <a:t>. 5. In World Bank (Ed.). Income </a:t>
            </a:r>
            <a:r>
              <a:rPr lang="de-DE" sz="600" dirty="0" err="1"/>
              <a:t>and</a:t>
            </a:r>
            <a:r>
              <a:rPr lang="de-DE" sz="600" dirty="0"/>
              <a:t> Asset </a:t>
            </a:r>
            <a:r>
              <a:rPr lang="de-DE" sz="600" dirty="0" err="1"/>
              <a:t>Disclosure</a:t>
            </a:r>
            <a:r>
              <a:rPr lang="de-DE" sz="600" dirty="0"/>
              <a:t> Case Study </a:t>
            </a:r>
            <a:r>
              <a:rPr lang="de-DE" sz="600" dirty="0" err="1"/>
              <a:t>Illustrations</a:t>
            </a:r>
            <a:r>
              <a:rPr lang="de-DE" sz="600" dirty="0"/>
              <a:t> - A </a:t>
            </a:r>
            <a:r>
              <a:rPr lang="de-DE" sz="600" dirty="0" err="1"/>
              <a:t>companion</a:t>
            </a:r>
            <a:r>
              <a:rPr lang="de-DE" sz="600" dirty="0"/>
              <a:t> </a:t>
            </a:r>
            <a:r>
              <a:rPr lang="de-DE" sz="600" dirty="0" err="1"/>
              <a:t>volume</a:t>
            </a:r>
            <a:r>
              <a:rPr lang="de-DE" sz="600" dirty="0"/>
              <a:t> </a:t>
            </a:r>
            <a:r>
              <a:rPr lang="de-DE" sz="600" dirty="0" err="1"/>
              <a:t>to</a:t>
            </a:r>
            <a:r>
              <a:rPr lang="de-DE" sz="600" dirty="0"/>
              <a:t> Public Office, Private </a:t>
            </a:r>
            <a:r>
              <a:rPr lang="de-DE" sz="600" dirty="0" err="1"/>
              <a:t>Interests</a:t>
            </a:r>
            <a:r>
              <a:rPr lang="de-DE" sz="600" dirty="0"/>
              <a:t>: </a:t>
            </a:r>
            <a:r>
              <a:rPr lang="de-DE" sz="600" dirty="0" err="1"/>
              <a:t>Accountability</a:t>
            </a:r>
            <a:r>
              <a:rPr lang="de-DE" sz="600" dirty="0"/>
              <a:t> </a:t>
            </a:r>
            <a:r>
              <a:rPr lang="de-DE" sz="600" dirty="0" err="1"/>
              <a:t>through</a:t>
            </a:r>
            <a:r>
              <a:rPr lang="de-DE" sz="600" dirty="0"/>
              <a:t> Income </a:t>
            </a:r>
            <a:r>
              <a:rPr lang="de-DE" sz="600" dirty="0" err="1"/>
              <a:t>and</a:t>
            </a:r>
            <a:r>
              <a:rPr lang="de-DE" sz="600" dirty="0"/>
              <a:t> Asset </a:t>
            </a:r>
            <a:r>
              <a:rPr lang="de-DE" sz="600" dirty="0" err="1"/>
              <a:t>Disclosure</a:t>
            </a:r>
            <a:r>
              <a:rPr lang="de-DE" sz="600" dirty="0"/>
              <a:t> (pp. 97-114). Washington: International Bank </a:t>
            </a:r>
            <a:r>
              <a:rPr lang="de-DE" sz="600" dirty="0" err="1"/>
              <a:t>for</a:t>
            </a:r>
            <a:r>
              <a:rPr lang="de-DE" sz="600" dirty="0"/>
              <a:t> </a:t>
            </a:r>
            <a:r>
              <a:rPr lang="de-DE" sz="600" dirty="0" err="1"/>
              <a:t>Reconstruction</a:t>
            </a:r>
            <a:r>
              <a:rPr lang="de-DE" sz="600" dirty="0"/>
              <a:t> </a:t>
            </a:r>
            <a:r>
              <a:rPr lang="de-DE" sz="600" dirty="0" err="1"/>
              <a:t>and</a:t>
            </a:r>
            <a:r>
              <a:rPr lang="de-DE" sz="600" dirty="0"/>
              <a:t> Development / The World Bank. </a:t>
            </a:r>
            <a:r>
              <a:rPr lang="de-DE" sz="600" dirty="0" err="1"/>
              <a:t>Retrieved</a:t>
            </a:r>
            <a:r>
              <a:rPr lang="de-DE" sz="600" dirty="0"/>
              <a:t> </a:t>
            </a:r>
            <a:r>
              <a:rPr lang="de-DE" sz="600" dirty="0" err="1"/>
              <a:t>from</a:t>
            </a:r>
            <a:r>
              <a:rPr lang="de-DE" sz="600" dirty="0"/>
              <a:t> </a:t>
            </a:r>
            <a:r>
              <a:rPr lang="de-DE" sz="600" u="sng" dirty="0">
                <a:hlinkClick r:id="rId4"/>
              </a:rPr>
              <a:t>http://documents.worldbank.org/curated/en/664561468340842190/pdf/Income-and-asset-disclosure-case-study-illustrations.pdf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Jenkins, M. (June 2015).</a:t>
            </a:r>
            <a:r>
              <a:rPr lang="de-DE" sz="600" dirty="0"/>
              <a:t> Topic Guide: </a:t>
            </a:r>
            <a:r>
              <a:rPr lang="de-DE" sz="600" dirty="0" err="1"/>
              <a:t>Conflicts</a:t>
            </a:r>
            <a:r>
              <a:rPr lang="de-DE" sz="600" dirty="0"/>
              <a:t> </a:t>
            </a:r>
            <a:r>
              <a:rPr lang="de-DE" sz="600" dirty="0" err="1"/>
              <a:t>of</a:t>
            </a:r>
            <a:r>
              <a:rPr lang="de-DE" sz="600" dirty="0"/>
              <a:t> Interest. </a:t>
            </a:r>
            <a:r>
              <a:rPr lang="de-DE" sz="600" dirty="0" err="1"/>
              <a:t>Transparency</a:t>
            </a:r>
            <a:r>
              <a:rPr lang="de-DE" sz="600" dirty="0"/>
              <a:t> International. </a:t>
            </a:r>
            <a:r>
              <a:rPr lang="de-DE" sz="600" dirty="0" err="1"/>
              <a:t>Retrieved</a:t>
            </a:r>
            <a:r>
              <a:rPr lang="de-DE" sz="600" dirty="0"/>
              <a:t> </a:t>
            </a:r>
            <a:r>
              <a:rPr lang="de-DE" sz="600" dirty="0" err="1"/>
              <a:t>from</a:t>
            </a:r>
            <a:r>
              <a:rPr lang="de-DE" sz="600" dirty="0"/>
              <a:t> </a:t>
            </a:r>
            <a:r>
              <a:rPr lang="de-DE" sz="600" u="sng" dirty="0">
                <a:hlinkClick r:id="rId8"/>
              </a:rPr>
              <a:t>https://knowledgehub.transparency.org/guide/topic-guide-on-conflicts-of-interest/5483</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Martini, M. (</a:t>
            </a:r>
            <a:r>
              <a:rPr lang="de-DE" sz="600" b="1" dirty="0" err="1"/>
              <a:t>July</a:t>
            </a:r>
            <a:r>
              <a:rPr lang="de-DE" sz="600" b="1" dirty="0"/>
              <a:t> 2013).</a:t>
            </a:r>
            <a:r>
              <a:rPr lang="de-DE" sz="600" dirty="0"/>
              <a:t> </a:t>
            </a:r>
            <a:r>
              <a:rPr lang="de-DE" sz="600" dirty="0" err="1"/>
              <a:t>Declaration</a:t>
            </a:r>
            <a:r>
              <a:rPr lang="de-DE" sz="600" dirty="0"/>
              <a:t> </a:t>
            </a:r>
            <a:r>
              <a:rPr lang="de-DE" sz="600" dirty="0" err="1"/>
              <a:t>of</a:t>
            </a:r>
            <a:r>
              <a:rPr lang="de-DE" sz="600" dirty="0"/>
              <a:t> </a:t>
            </a:r>
            <a:r>
              <a:rPr lang="de-DE" sz="600" dirty="0" err="1"/>
              <a:t>Interests</a:t>
            </a:r>
            <a:r>
              <a:rPr lang="de-DE" sz="600" dirty="0"/>
              <a:t>, Assets </a:t>
            </a:r>
            <a:r>
              <a:rPr lang="de-DE" sz="600" dirty="0" err="1"/>
              <a:t>and</a:t>
            </a:r>
            <a:r>
              <a:rPr lang="de-DE" sz="600" dirty="0"/>
              <a:t> </a:t>
            </a:r>
            <a:r>
              <a:rPr lang="de-DE" sz="600" dirty="0" err="1"/>
              <a:t>Liabilities</a:t>
            </a:r>
            <a:r>
              <a:rPr lang="de-DE" sz="600" dirty="0"/>
              <a:t>: </a:t>
            </a:r>
            <a:r>
              <a:rPr lang="de-DE" sz="600" dirty="0" err="1"/>
              <a:t>Oversight</a:t>
            </a:r>
            <a:r>
              <a:rPr lang="de-DE" sz="600" dirty="0"/>
              <a:t> </a:t>
            </a:r>
            <a:r>
              <a:rPr lang="de-DE" sz="600" dirty="0" err="1"/>
              <a:t>mechnaisms</a:t>
            </a:r>
            <a:r>
              <a:rPr lang="de-DE" sz="600" dirty="0"/>
              <a:t>, </a:t>
            </a:r>
            <a:r>
              <a:rPr lang="de-DE" sz="600" dirty="0" err="1"/>
              <a:t>Disclosure</a:t>
            </a:r>
            <a:r>
              <a:rPr lang="de-DE" sz="600" dirty="0"/>
              <a:t> </a:t>
            </a:r>
            <a:r>
              <a:rPr lang="de-DE" sz="600" dirty="0" err="1"/>
              <a:t>policy</a:t>
            </a:r>
            <a:r>
              <a:rPr lang="de-DE" sz="600" dirty="0"/>
              <a:t> </a:t>
            </a:r>
            <a:r>
              <a:rPr lang="de-DE" sz="600" dirty="0" err="1"/>
              <a:t>and</a:t>
            </a:r>
            <a:r>
              <a:rPr lang="de-DE" sz="600" dirty="0"/>
              <a:t> </a:t>
            </a:r>
            <a:r>
              <a:rPr lang="de-DE" sz="600" dirty="0" err="1"/>
              <a:t>sanctions</a:t>
            </a:r>
            <a:r>
              <a:rPr lang="de-DE" sz="600" dirty="0"/>
              <a:t>. Anti-</a:t>
            </a:r>
            <a:r>
              <a:rPr lang="de-DE" sz="600" dirty="0" err="1"/>
              <a:t>corruption</a:t>
            </a:r>
            <a:r>
              <a:rPr lang="de-DE" sz="600" dirty="0"/>
              <a:t> Helpdesk. </a:t>
            </a:r>
            <a:r>
              <a:rPr lang="de-DE" sz="600" dirty="0" err="1"/>
              <a:t>Transparency</a:t>
            </a:r>
            <a:r>
              <a:rPr lang="de-DE" sz="600" dirty="0"/>
              <a:t> International. </a:t>
            </a:r>
            <a:r>
              <a:rPr lang="de-DE" sz="600" dirty="0" err="1"/>
              <a:t>Retrieved</a:t>
            </a:r>
            <a:r>
              <a:rPr lang="de-DE" sz="600" dirty="0"/>
              <a:t> </a:t>
            </a:r>
            <a:r>
              <a:rPr lang="de-DE" sz="600" dirty="0" err="1"/>
              <a:t>from</a:t>
            </a:r>
            <a:r>
              <a:rPr lang="de-DE" sz="600" dirty="0"/>
              <a:t> </a:t>
            </a:r>
            <a:r>
              <a:rPr lang="de-DE" sz="600" u="sng" dirty="0">
                <a:hlinkClick r:id="rId9"/>
              </a:rPr>
              <a:t>https://www.transparency.org/files/content/corruptionqas/Declaration__of__interests__assets__and__liabilities.pdf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Mastruzzi</a:t>
            </a:r>
            <a:r>
              <a:rPr lang="de-DE" sz="600" b="1" dirty="0"/>
              <a:t>, M. (2013).</a:t>
            </a:r>
            <a:r>
              <a:rPr lang="de-DE" sz="600" dirty="0"/>
              <a:t> Guatemala, </a:t>
            </a:r>
            <a:r>
              <a:rPr lang="de-DE" sz="600" dirty="0" err="1"/>
              <a:t>Ch</a:t>
            </a:r>
            <a:r>
              <a:rPr lang="de-DE" sz="600" dirty="0"/>
              <a:t>. 3. In World Bank (Ed.). Income </a:t>
            </a:r>
            <a:r>
              <a:rPr lang="de-DE" sz="600" dirty="0" err="1"/>
              <a:t>and</a:t>
            </a:r>
            <a:r>
              <a:rPr lang="de-DE" sz="600" dirty="0"/>
              <a:t> Asset </a:t>
            </a:r>
            <a:r>
              <a:rPr lang="de-DE" sz="600" dirty="0" err="1"/>
              <a:t>Disclosure</a:t>
            </a:r>
            <a:r>
              <a:rPr lang="de-DE" sz="600" dirty="0"/>
              <a:t> Case Study </a:t>
            </a:r>
            <a:r>
              <a:rPr lang="de-DE" sz="600" dirty="0" err="1"/>
              <a:t>Illustrations</a:t>
            </a:r>
            <a:r>
              <a:rPr lang="de-DE" sz="600" dirty="0"/>
              <a:t> - A </a:t>
            </a:r>
            <a:r>
              <a:rPr lang="de-DE" sz="600" dirty="0" err="1"/>
              <a:t>companion</a:t>
            </a:r>
            <a:r>
              <a:rPr lang="de-DE" sz="600" dirty="0"/>
              <a:t> </a:t>
            </a:r>
            <a:r>
              <a:rPr lang="de-DE" sz="600" dirty="0" err="1"/>
              <a:t>volume</a:t>
            </a:r>
            <a:r>
              <a:rPr lang="de-DE" sz="600" dirty="0"/>
              <a:t> </a:t>
            </a:r>
            <a:r>
              <a:rPr lang="de-DE" sz="600" dirty="0" err="1"/>
              <a:t>to</a:t>
            </a:r>
            <a:r>
              <a:rPr lang="de-DE" sz="600" dirty="0"/>
              <a:t> Public Office, Private </a:t>
            </a:r>
            <a:r>
              <a:rPr lang="de-DE" sz="600" dirty="0" err="1"/>
              <a:t>Interests</a:t>
            </a:r>
            <a:r>
              <a:rPr lang="de-DE" sz="600" dirty="0"/>
              <a:t>: </a:t>
            </a:r>
            <a:r>
              <a:rPr lang="de-DE" sz="600" dirty="0" err="1"/>
              <a:t>Accountability</a:t>
            </a:r>
            <a:r>
              <a:rPr lang="de-DE" sz="600" dirty="0"/>
              <a:t> </a:t>
            </a:r>
            <a:r>
              <a:rPr lang="de-DE" sz="600" dirty="0" err="1"/>
              <a:t>through</a:t>
            </a:r>
            <a:r>
              <a:rPr lang="de-DE" sz="600" dirty="0"/>
              <a:t> Income </a:t>
            </a:r>
            <a:r>
              <a:rPr lang="de-DE" sz="600" dirty="0" err="1"/>
              <a:t>and</a:t>
            </a:r>
            <a:r>
              <a:rPr lang="de-DE" sz="600" dirty="0"/>
              <a:t> Asset </a:t>
            </a:r>
            <a:r>
              <a:rPr lang="de-DE" sz="600" dirty="0" err="1"/>
              <a:t>Disclosure</a:t>
            </a:r>
            <a:r>
              <a:rPr lang="de-DE" sz="600" dirty="0"/>
              <a:t> (pp. 59-80). Washington: International Bank </a:t>
            </a:r>
            <a:r>
              <a:rPr lang="de-DE" sz="600" dirty="0" err="1"/>
              <a:t>for</a:t>
            </a:r>
            <a:r>
              <a:rPr lang="de-DE" sz="600" dirty="0"/>
              <a:t> </a:t>
            </a:r>
            <a:r>
              <a:rPr lang="de-DE" sz="600" dirty="0" err="1"/>
              <a:t>Reconstruction</a:t>
            </a:r>
            <a:r>
              <a:rPr lang="de-DE" sz="600" dirty="0"/>
              <a:t> </a:t>
            </a:r>
            <a:r>
              <a:rPr lang="de-DE" sz="600" dirty="0" err="1"/>
              <a:t>and</a:t>
            </a:r>
            <a:r>
              <a:rPr lang="de-DE" sz="600" dirty="0"/>
              <a:t> Development / The World Bank. </a:t>
            </a:r>
            <a:r>
              <a:rPr lang="de-DE" sz="600" dirty="0" err="1"/>
              <a:t>Retrieved</a:t>
            </a:r>
            <a:r>
              <a:rPr lang="de-DE" sz="600" dirty="0"/>
              <a:t> </a:t>
            </a:r>
            <a:r>
              <a:rPr lang="de-DE" sz="600" dirty="0" err="1"/>
              <a:t>from</a:t>
            </a:r>
            <a:r>
              <a:rPr lang="de-DE" sz="600" dirty="0"/>
              <a:t> </a:t>
            </a:r>
            <a:r>
              <a:rPr lang="de-DE" sz="600" u="sng" dirty="0">
                <a:hlinkClick r:id="rId4"/>
              </a:rPr>
              <a:t>http://documents.worldbank.org/curated/en/664561468340842190/pdf/Income-and-asset-disclosure-case-study-illustrations.pdf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Mooney, J., Ferguson, G. &amp; </a:t>
            </a:r>
            <a:r>
              <a:rPr lang="de-DE" sz="600" b="1" dirty="0" err="1"/>
              <a:t>Bildfell</a:t>
            </a:r>
            <a:r>
              <a:rPr lang="de-DE" sz="600" b="1" dirty="0"/>
              <a:t>, C. (2018).</a:t>
            </a:r>
            <a:r>
              <a:rPr lang="de-DE" sz="600" dirty="0"/>
              <a:t> Public </a:t>
            </a:r>
            <a:r>
              <a:rPr lang="de-DE" sz="600" dirty="0" err="1"/>
              <a:t>Officials</a:t>
            </a:r>
            <a:r>
              <a:rPr lang="de-DE" sz="600" dirty="0"/>
              <a:t> </a:t>
            </a:r>
            <a:r>
              <a:rPr lang="de-DE" sz="600" dirty="0" err="1"/>
              <a:t>and</a:t>
            </a:r>
            <a:r>
              <a:rPr lang="de-DE" sz="600" dirty="0"/>
              <a:t> </a:t>
            </a:r>
            <a:r>
              <a:rPr lang="de-DE" sz="600" dirty="0" err="1"/>
              <a:t>Conflicts</a:t>
            </a:r>
            <a:r>
              <a:rPr lang="de-DE" sz="600" dirty="0"/>
              <a:t> </a:t>
            </a:r>
            <a:r>
              <a:rPr lang="de-DE" sz="600" dirty="0" err="1"/>
              <a:t>of</a:t>
            </a:r>
            <a:r>
              <a:rPr lang="de-DE" sz="600" dirty="0"/>
              <a:t> Interest, </a:t>
            </a:r>
            <a:r>
              <a:rPr lang="de-DE" sz="600" dirty="0" err="1"/>
              <a:t>Ch</a:t>
            </a:r>
            <a:r>
              <a:rPr lang="de-DE" sz="600" dirty="0"/>
              <a:t>. 9. In Ferguson, G. (Ed.). Global </a:t>
            </a:r>
            <a:r>
              <a:rPr lang="de-DE" sz="600" dirty="0" err="1"/>
              <a:t>corruption</a:t>
            </a:r>
            <a:r>
              <a:rPr lang="de-DE" sz="600" dirty="0"/>
              <a:t>: Law, </a:t>
            </a:r>
            <a:r>
              <a:rPr lang="de-DE" sz="600" dirty="0" err="1"/>
              <a:t>theory</a:t>
            </a:r>
            <a:r>
              <a:rPr lang="de-DE" sz="600" dirty="0"/>
              <a:t> &amp; </a:t>
            </a:r>
            <a:r>
              <a:rPr lang="de-DE" sz="600" dirty="0" err="1"/>
              <a:t>practice</a:t>
            </a:r>
            <a:r>
              <a:rPr lang="de-DE" sz="600" dirty="0"/>
              <a:t> (pp. 853-887). University </a:t>
            </a:r>
            <a:r>
              <a:rPr lang="de-DE" sz="600" dirty="0" err="1"/>
              <a:t>of</a:t>
            </a:r>
            <a:r>
              <a:rPr lang="de-DE" sz="600" dirty="0"/>
              <a:t> Victoria (Canada). </a:t>
            </a:r>
            <a:r>
              <a:rPr lang="de-DE" sz="600" dirty="0" err="1"/>
              <a:t>Retrieved</a:t>
            </a:r>
            <a:r>
              <a:rPr lang="de-DE" sz="600" dirty="0"/>
              <a:t> </a:t>
            </a:r>
            <a:r>
              <a:rPr lang="de-DE" sz="600" dirty="0" err="1"/>
              <a:t>from</a:t>
            </a:r>
            <a:r>
              <a:rPr lang="de-DE" sz="600" dirty="0"/>
              <a:t> </a:t>
            </a:r>
            <a:r>
              <a:rPr lang="de-DE" sz="600" u="sng" dirty="0">
                <a:hlinkClick r:id="rId10"/>
              </a:rPr>
              <a:t>https://dspace.library.uvic.ca/bitstream/handle/1828/9253/Ch.%2009_April2018_web.pdf?sequence=10&amp;isAllowed=y</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OECD (2005).</a:t>
            </a:r>
            <a:r>
              <a:rPr lang="de-DE" sz="600" dirty="0"/>
              <a:t> Managing </a:t>
            </a:r>
            <a:r>
              <a:rPr lang="de-DE" sz="600" dirty="0" err="1"/>
              <a:t>Conflict</a:t>
            </a:r>
            <a:r>
              <a:rPr lang="de-DE" sz="600" dirty="0"/>
              <a:t> </a:t>
            </a:r>
            <a:r>
              <a:rPr lang="de-DE" sz="600" dirty="0" err="1"/>
              <a:t>of</a:t>
            </a:r>
            <a:r>
              <a:rPr lang="de-DE" sz="600" dirty="0"/>
              <a:t> Interest in </a:t>
            </a:r>
            <a:r>
              <a:rPr lang="de-DE" sz="600" dirty="0" err="1"/>
              <a:t>the</a:t>
            </a:r>
            <a:r>
              <a:rPr lang="de-DE" sz="600" dirty="0"/>
              <a:t> Public </a:t>
            </a:r>
            <a:r>
              <a:rPr lang="de-DE" sz="600" dirty="0" err="1"/>
              <a:t>Sector</a:t>
            </a:r>
            <a:r>
              <a:rPr lang="de-DE" sz="600" dirty="0"/>
              <a:t>: A Toolkit. </a:t>
            </a:r>
            <a:r>
              <a:rPr lang="de-DE" sz="600" dirty="0" err="1"/>
              <a:t>Retrieved</a:t>
            </a:r>
            <a:r>
              <a:rPr lang="de-DE" sz="600" dirty="0"/>
              <a:t> </a:t>
            </a:r>
            <a:r>
              <a:rPr lang="de-DE" sz="600" dirty="0" err="1"/>
              <a:t>from</a:t>
            </a:r>
            <a:r>
              <a:rPr lang="de-DE" sz="600" dirty="0"/>
              <a:t> </a:t>
            </a:r>
            <a:r>
              <a:rPr lang="de-DE" sz="600" u="sng" dirty="0">
                <a:hlinkClick r:id="rId11"/>
              </a:rPr>
              <a:t>https://www.oecd.org/gov/ethics/49107986.pdf</a:t>
            </a:r>
            <a:r>
              <a:rPr lang="de-DE" sz="600" dirty="0"/>
              <a:t> (last </a:t>
            </a:r>
            <a:r>
              <a:rPr lang="de-DE" sz="600" dirty="0" err="1"/>
              <a:t>accessed</a:t>
            </a:r>
            <a:r>
              <a:rPr lang="de-DE" sz="600" dirty="0"/>
              <a:t> on April 7, 2020).</a:t>
            </a:r>
            <a:endParaRPr lang="de-DE" sz="600" b="1" dirty="0"/>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(2)</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45</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sp>
        <p:nvSpPr>
          <p:cNvPr id="5" name="Textplatzhalter 4"/>
          <p:cNvSpPr>
            <a:spLocks noGrp="1"/>
          </p:cNvSpPr>
          <p:nvPr>
            <p:ph type="body" sz="quarter" idx="13"/>
          </p:nvPr>
        </p:nvSpPr>
        <p:spPr>
          <a:xfrm>
            <a:off x="2573638" y="719331"/>
            <a:ext cx="5776636" cy="3720292"/>
          </a:xfrm>
        </p:spPr>
        <p:txBody>
          <a:bodyPr>
            <a:noAutofit/>
          </a:bodyPr>
          <a:lstStyle/>
          <a:p>
            <a:pPr marL="360000" indent="-457200">
              <a:spcBef>
                <a:spcPts val="400"/>
              </a:spcBef>
              <a:buNone/>
            </a:pPr>
            <a:r>
              <a:rPr lang="de-DE" sz="600" b="1" dirty="0"/>
              <a:t>OECD (2011).</a:t>
            </a:r>
            <a:r>
              <a:rPr lang="de-DE" sz="600" dirty="0"/>
              <a:t> Asset </a:t>
            </a:r>
            <a:r>
              <a:rPr lang="de-DE" sz="600" dirty="0" err="1"/>
              <a:t>Declarations</a:t>
            </a:r>
            <a:r>
              <a:rPr lang="de-DE" sz="600" dirty="0"/>
              <a:t> </a:t>
            </a:r>
            <a:r>
              <a:rPr lang="de-DE" sz="600" dirty="0" err="1"/>
              <a:t>for</a:t>
            </a:r>
            <a:r>
              <a:rPr lang="de-DE" sz="600" dirty="0"/>
              <a:t> Public </a:t>
            </a:r>
            <a:r>
              <a:rPr lang="de-DE" sz="600" dirty="0" err="1"/>
              <a:t>Officials</a:t>
            </a:r>
            <a:r>
              <a:rPr lang="de-DE" sz="600" dirty="0"/>
              <a:t>: A Tool </a:t>
            </a:r>
            <a:r>
              <a:rPr lang="de-DE" sz="600" dirty="0" err="1"/>
              <a:t>to</a:t>
            </a:r>
            <a:r>
              <a:rPr lang="de-DE" sz="600" dirty="0"/>
              <a:t> </a:t>
            </a:r>
            <a:r>
              <a:rPr lang="de-DE" sz="600" dirty="0" err="1"/>
              <a:t>Prevent</a:t>
            </a:r>
            <a:r>
              <a:rPr lang="de-DE" sz="600" dirty="0"/>
              <a:t> </a:t>
            </a:r>
            <a:r>
              <a:rPr lang="de-DE" sz="600" dirty="0" err="1"/>
              <a:t>Corruption</a:t>
            </a:r>
            <a:r>
              <a:rPr lang="de-DE" sz="600" dirty="0"/>
              <a:t>, Paris: OECD Publishing. </a:t>
            </a:r>
            <a:r>
              <a:rPr lang="de-DE" sz="600" dirty="0" err="1"/>
              <a:t>Retrieved</a:t>
            </a:r>
            <a:r>
              <a:rPr lang="de-DE" sz="600" dirty="0"/>
              <a:t> </a:t>
            </a:r>
            <a:r>
              <a:rPr lang="de-DE" sz="600" dirty="0" err="1"/>
              <a:t>from</a:t>
            </a:r>
            <a:r>
              <a:rPr lang="de-DE" sz="600" dirty="0"/>
              <a:t> </a:t>
            </a:r>
            <a:r>
              <a:rPr lang="de-DE" sz="600" u="sng" dirty="0">
                <a:hlinkClick r:id="rId4"/>
              </a:rPr>
              <a:t>http://www.oecd.org/daf/anti-bribery/47489446.pdf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Open </a:t>
            </a:r>
            <a:r>
              <a:rPr lang="de-DE" sz="600" b="1" dirty="0" err="1"/>
              <a:t>Government</a:t>
            </a:r>
            <a:r>
              <a:rPr lang="de-DE" sz="600" b="1" dirty="0"/>
              <a:t> </a:t>
            </a:r>
            <a:r>
              <a:rPr lang="de-DE" sz="600" b="1" dirty="0" err="1"/>
              <a:t>Partnership</a:t>
            </a:r>
            <a:r>
              <a:rPr lang="de-DE" sz="600" b="1" dirty="0"/>
              <a:t> (November 2014).</a:t>
            </a:r>
            <a:r>
              <a:rPr lang="de-DE" sz="600" dirty="0"/>
              <a:t> Open </a:t>
            </a:r>
            <a:r>
              <a:rPr lang="de-DE" sz="600" dirty="0" err="1"/>
              <a:t>Government</a:t>
            </a:r>
            <a:r>
              <a:rPr lang="de-DE" sz="600" dirty="0"/>
              <a:t> Guide. Cross </a:t>
            </a:r>
            <a:r>
              <a:rPr lang="de-DE" sz="600" dirty="0" err="1"/>
              <a:t>Cutting</a:t>
            </a:r>
            <a:r>
              <a:rPr lang="de-DE" sz="600" dirty="0"/>
              <a:t> Topics. </a:t>
            </a:r>
            <a:r>
              <a:rPr lang="de-DE" sz="600" dirty="0" err="1"/>
              <a:t>Customised</a:t>
            </a:r>
            <a:r>
              <a:rPr lang="de-DE" sz="600" dirty="0"/>
              <a:t> Report. Assets </a:t>
            </a:r>
            <a:r>
              <a:rPr lang="de-DE" sz="600" dirty="0" err="1"/>
              <a:t>disclosure</a:t>
            </a:r>
            <a:r>
              <a:rPr lang="de-DE" sz="600" dirty="0"/>
              <a:t> </a:t>
            </a:r>
            <a:r>
              <a:rPr lang="de-DE" sz="600" dirty="0" err="1"/>
              <a:t>and</a:t>
            </a:r>
            <a:r>
              <a:rPr lang="de-DE" sz="600" dirty="0"/>
              <a:t> </a:t>
            </a:r>
            <a:r>
              <a:rPr lang="de-DE" sz="600" dirty="0" err="1"/>
              <a:t>conflicts</a:t>
            </a:r>
            <a:r>
              <a:rPr lang="de-DE" sz="600" dirty="0"/>
              <a:t> </a:t>
            </a:r>
            <a:r>
              <a:rPr lang="de-DE" sz="600" dirty="0" err="1"/>
              <a:t>of</a:t>
            </a:r>
            <a:r>
              <a:rPr lang="de-DE" sz="600" dirty="0"/>
              <a:t> </a:t>
            </a:r>
            <a:r>
              <a:rPr lang="de-DE" sz="600" dirty="0" err="1"/>
              <a:t>interests</a:t>
            </a:r>
            <a:r>
              <a:rPr lang="de-DE" sz="600" dirty="0"/>
              <a:t> (</a:t>
            </a:r>
            <a:r>
              <a:rPr lang="de-DE" sz="600" dirty="0" err="1"/>
              <a:t>authored</a:t>
            </a:r>
            <a:r>
              <a:rPr lang="de-DE" sz="600" dirty="0"/>
              <a:t> </a:t>
            </a:r>
            <a:r>
              <a:rPr lang="de-DE" sz="600" dirty="0" err="1"/>
              <a:t>by</a:t>
            </a:r>
            <a:r>
              <a:rPr lang="de-DE" sz="600" dirty="0"/>
              <a:t> Global </a:t>
            </a:r>
            <a:r>
              <a:rPr lang="de-DE" sz="600" dirty="0" err="1"/>
              <a:t>Integrity</a:t>
            </a:r>
            <a:r>
              <a:rPr lang="de-DE" sz="600" dirty="0"/>
              <a:t> in </a:t>
            </a:r>
            <a:r>
              <a:rPr lang="de-DE" sz="600" dirty="0" err="1"/>
              <a:t>lead</a:t>
            </a:r>
            <a:r>
              <a:rPr lang="de-DE" sz="600" dirty="0"/>
              <a:t>). </a:t>
            </a:r>
            <a:r>
              <a:rPr lang="de-DE" sz="600" dirty="0" err="1"/>
              <a:t>Retrieved</a:t>
            </a:r>
            <a:r>
              <a:rPr lang="de-DE" sz="600" dirty="0"/>
              <a:t> </a:t>
            </a:r>
            <a:r>
              <a:rPr lang="de-DE" sz="600" dirty="0" err="1"/>
              <a:t>from</a:t>
            </a:r>
            <a:r>
              <a:rPr lang="de-DE" sz="600" dirty="0"/>
              <a:t> </a:t>
            </a:r>
            <a:r>
              <a:rPr lang="de-DE" sz="600" u="sng" dirty="0">
                <a:hlinkClick r:id="rId5"/>
              </a:rPr>
              <a:t>https://www.opengovpartnership.org/wp-content/uploads/2019/06/open-gov-guide_summary_cross-cutting-topics.pdf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United </a:t>
            </a:r>
            <a:r>
              <a:rPr lang="de-DE" sz="600" b="1" dirty="0" err="1"/>
              <a:t>Nations</a:t>
            </a:r>
            <a:r>
              <a:rPr lang="de-DE" sz="600" b="1" dirty="0"/>
              <a:t> </a:t>
            </a:r>
            <a:r>
              <a:rPr lang="de-DE" sz="600" b="1" dirty="0" err="1"/>
              <a:t>Convention</a:t>
            </a:r>
            <a:r>
              <a:rPr lang="de-DE" sz="600" b="1" dirty="0"/>
              <a:t> </a:t>
            </a:r>
            <a:r>
              <a:rPr lang="de-DE" sz="600" b="1" dirty="0" err="1"/>
              <a:t>against</a:t>
            </a:r>
            <a:r>
              <a:rPr lang="de-DE" sz="600" b="1" dirty="0"/>
              <a:t> </a:t>
            </a:r>
            <a:r>
              <a:rPr lang="de-DE" sz="600" b="1" dirty="0" err="1"/>
              <a:t>Corruption</a:t>
            </a:r>
            <a:r>
              <a:rPr lang="de-DE" sz="600" b="1" dirty="0"/>
              <a:t>.</a:t>
            </a:r>
            <a:r>
              <a:rPr lang="de-DE" sz="600" dirty="0"/>
              <a:t> </a:t>
            </a:r>
            <a:r>
              <a:rPr lang="de-DE" sz="600" dirty="0" err="1"/>
              <a:t>Adopted</a:t>
            </a:r>
            <a:r>
              <a:rPr lang="de-DE" sz="600" dirty="0"/>
              <a:t> </a:t>
            </a:r>
            <a:r>
              <a:rPr lang="de-DE" sz="600" dirty="0" err="1"/>
              <a:t>by</a:t>
            </a:r>
            <a:r>
              <a:rPr lang="de-DE" sz="600" dirty="0"/>
              <a:t> </a:t>
            </a:r>
            <a:r>
              <a:rPr lang="de-DE" sz="600" dirty="0" err="1"/>
              <a:t>the</a:t>
            </a:r>
            <a:r>
              <a:rPr lang="de-DE" sz="600" dirty="0"/>
              <a:t> UN General </a:t>
            </a:r>
            <a:r>
              <a:rPr lang="de-DE" sz="600" dirty="0" err="1"/>
              <a:t>Assembly</a:t>
            </a:r>
            <a:r>
              <a:rPr lang="de-DE" sz="600" dirty="0"/>
              <a:t>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u="sng" dirty="0">
                <a:hlinkClick r:id="rId6"/>
              </a:rPr>
              <a:t>https://www.unodc.org/documents/treaties/UNCAC/Publications/Convention/08-50026_E.pdf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World Bank / International </a:t>
            </a:r>
            <a:r>
              <a:rPr lang="de-DE" sz="600" b="1" dirty="0" err="1"/>
              <a:t>Finance</a:t>
            </a:r>
            <a:r>
              <a:rPr lang="de-DE" sz="600" b="1" dirty="0"/>
              <a:t> Corporation (April 2014).</a:t>
            </a:r>
            <a:r>
              <a:rPr lang="de-DE" sz="600" dirty="0"/>
              <a:t> Asset </a:t>
            </a:r>
            <a:r>
              <a:rPr lang="de-DE" sz="600" dirty="0" err="1"/>
              <a:t>Declaration</a:t>
            </a:r>
            <a:r>
              <a:rPr lang="de-DE" sz="600" dirty="0"/>
              <a:t> Systems. Panel 1: </a:t>
            </a:r>
            <a:r>
              <a:rPr lang="de-DE" sz="600" dirty="0" err="1"/>
              <a:t>Introduction</a:t>
            </a:r>
            <a:r>
              <a:rPr lang="de-DE" sz="600" dirty="0"/>
              <a:t> </a:t>
            </a:r>
            <a:r>
              <a:rPr lang="de-DE" sz="600" dirty="0" err="1"/>
              <a:t>to</a:t>
            </a:r>
            <a:r>
              <a:rPr lang="de-DE" sz="600" dirty="0"/>
              <a:t> Asset </a:t>
            </a:r>
            <a:r>
              <a:rPr lang="de-DE" sz="600" dirty="0" err="1"/>
              <a:t>Disclosure</a:t>
            </a:r>
            <a:r>
              <a:rPr lang="de-DE" sz="600" dirty="0"/>
              <a:t>. </a:t>
            </a:r>
            <a:r>
              <a:rPr lang="de-DE" sz="600" dirty="0" err="1"/>
              <a:t>Presentation</a:t>
            </a:r>
            <a:r>
              <a:rPr lang="de-DE" sz="600" dirty="0"/>
              <a:t> </a:t>
            </a:r>
            <a:r>
              <a:rPr lang="de-DE" sz="600" dirty="0" err="1"/>
              <a:t>held</a:t>
            </a:r>
            <a:r>
              <a:rPr lang="de-DE" sz="600" dirty="0"/>
              <a:t> at MENA Regional Conference. </a:t>
            </a:r>
            <a:r>
              <a:rPr lang="de-DE" sz="600" dirty="0" err="1"/>
              <a:t>Retrieved</a:t>
            </a:r>
            <a:r>
              <a:rPr lang="de-DE" sz="600" dirty="0"/>
              <a:t> </a:t>
            </a:r>
            <a:r>
              <a:rPr lang="de-DE" sz="600" dirty="0" err="1"/>
              <a:t>from</a:t>
            </a:r>
            <a:r>
              <a:rPr lang="de-DE" sz="600" dirty="0"/>
              <a:t> </a:t>
            </a:r>
            <a:r>
              <a:rPr lang="de-DE" sz="600" u="sng" dirty="0">
                <a:hlinkClick r:id="rId7"/>
              </a:rPr>
              <a:t>http://siteresources.worldbank.org/PUBLICSECTORANDGOVERNANCE/Resources/285741-1233946247437/5810405-1399294268994/AD-International-and-Regional-Trends.pdf</a:t>
            </a:r>
            <a:r>
              <a:rPr lang="de-DE" sz="600" dirty="0"/>
              <a:t> (last </a:t>
            </a:r>
            <a:r>
              <a:rPr lang="de-DE" sz="600" dirty="0" err="1"/>
              <a:t>accessed</a:t>
            </a:r>
            <a:r>
              <a:rPr lang="de-DE" sz="600" dirty="0"/>
              <a:t> on April 7, 2020).</a:t>
            </a:r>
            <a:endParaRPr lang="de-DE" sz="600" b="1" dirty="0"/>
          </a:p>
        </p:txBody>
      </p:sp>
    </p:spTree>
    <p:extLst>
      <p:ext uri="{BB962C8B-B14F-4D97-AF65-F5344CB8AC3E}">
        <p14:creationId xmlns:p14="http://schemas.microsoft.com/office/powerpoint/2010/main" val="2015946750"/>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rgbClr val="A6A6A6"/>
                  </a:solidFill>
                  <a:latin typeface="Roboto"/>
                  <a:cs typeface="Roboto"/>
                </a:rPr>
                <a:t>Good practices for:</a:t>
              </a:r>
            </a:p>
            <a:p>
              <a:pPr marL="342900" lvl="0" indent="-342900">
                <a:buFont typeface="+mj-lt"/>
                <a:buAutoNum type="arabicPeriod"/>
              </a:pPr>
              <a:r>
                <a:rPr lang="en-US" altLang="ko-KR" sz="1200" b="1">
                  <a:solidFill>
                    <a:srgbClr val="A6A6A6"/>
                  </a:solidFill>
                  <a:latin typeface="Roboto"/>
                  <a:cs typeface="Roboto"/>
                </a:rPr>
                <a:t>Legislation</a:t>
              </a:r>
            </a:p>
            <a:p>
              <a:pPr marL="342900" lvl="0" indent="-342900">
                <a:buFont typeface="+mj-lt"/>
                <a:buAutoNum type="arabicPeriod"/>
              </a:pPr>
              <a:r>
                <a:rPr lang="en-US" altLang="ko-KR" sz="1200" b="1">
                  <a:solidFill>
                    <a:srgbClr val="A6A6A6"/>
                  </a:solidFill>
                  <a:latin typeface="Roboto"/>
                  <a:cs typeface="Roboto"/>
                </a:rPr>
                <a:t>Interest and asset declarations</a:t>
              </a:r>
            </a:p>
            <a:p>
              <a:pPr marL="342900" lvl="0" indent="-342900">
                <a:buFont typeface="+mj-lt"/>
                <a:buAutoNum type="arabicPeriod"/>
              </a:pPr>
              <a:r>
                <a:rPr lang="en-US" altLang="ko-KR" sz="1200" b="1">
                  <a:solidFill>
                    <a:srgbClr val="A6A6A6"/>
                  </a:solidFill>
                  <a:latin typeface="Roboto"/>
                  <a:cs typeface="Roboto"/>
                </a:rPr>
                <a:t>Resolutions</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Key terminology</a:t>
              </a:r>
              <a:endParaRPr lang="ko-KR" altLang="en-US" sz="1600" b="1">
                <a:solidFill>
                  <a:schemeClr val="bg1"/>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Why is managing conflict of interest important?</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350005201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28E7FF4-8D36-2E4F-B3CE-0CF104CEF0C0}"/>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9 – Managing conflict of interest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6</a:t>
            </a:fld>
            <a:endParaRPr lang="en-US"/>
          </a:p>
        </p:txBody>
      </p:sp>
      <p:sp>
        <p:nvSpPr>
          <p:cNvPr id="5" name="Titel 4"/>
          <p:cNvSpPr>
            <a:spLocks noGrp="1"/>
          </p:cNvSpPr>
          <p:nvPr>
            <p:ph type="title"/>
          </p:nvPr>
        </p:nvSpPr>
        <p:spPr/>
        <p:txBody>
          <a:bodyPr>
            <a:normAutofit fontScale="90000"/>
          </a:bodyPr>
          <a:lstStyle/>
          <a:p>
            <a:r>
              <a:rPr lang="de-DE" b="1" dirty="0"/>
              <a:t>Key </a:t>
            </a:r>
            <a:r>
              <a:rPr lang="de-DE" b="1" dirty="0" err="1"/>
              <a:t>terminology</a:t>
            </a:r>
            <a:endParaRPr lang="de-DE" b="1" dirty="0"/>
          </a:p>
        </p:txBody>
      </p:sp>
      <p:sp>
        <p:nvSpPr>
          <p:cNvPr id="40" name="Shape">
            <a:extLst>
              <a:ext uri="{FF2B5EF4-FFF2-40B4-BE49-F238E27FC236}">
                <a16:creationId xmlns:a16="http://schemas.microsoft.com/office/drawing/2014/main" id="{F92788BB-00A7-4244-9A1C-F073F28AAE51}"/>
              </a:ext>
            </a:extLst>
          </p:cNvPr>
          <p:cNvSpPr/>
          <p:nvPr/>
        </p:nvSpPr>
        <p:spPr>
          <a:xfrm>
            <a:off x="6727000" y="1927926"/>
            <a:ext cx="608145" cy="48713"/>
          </a:xfrm>
          <a:custGeom>
            <a:avLst/>
            <a:gdLst/>
            <a:ahLst/>
            <a:cxnLst>
              <a:cxn ang="0">
                <a:pos x="wd2" y="hd2"/>
              </a:cxn>
              <a:cxn ang="5400000">
                <a:pos x="wd2" y="hd2"/>
              </a:cxn>
              <a:cxn ang="10800000">
                <a:pos x="wd2" y="hd2"/>
              </a:cxn>
              <a:cxn ang="16200000">
                <a:pos x="wd2" y="hd2"/>
              </a:cxn>
            </a:cxnLst>
            <a:rect l="0" t="0" r="r" b="b"/>
            <a:pathLst>
              <a:path w="21256" h="20901" extrusionOk="0">
                <a:moveTo>
                  <a:pt x="516" y="18000"/>
                </a:moveTo>
                <a:cubicBezTo>
                  <a:pt x="3916" y="18000"/>
                  <a:pt x="7315" y="18000"/>
                  <a:pt x="10714" y="18720"/>
                </a:cubicBezTo>
                <a:cubicBezTo>
                  <a:pt x="12392" y="18720"/>
                  <a:pt x="14070" y="18720"/>
                  <a:pt x="15748" y="18720"/>
                </a:cubicBezTo>
                <a:cubicBezTo>
                  <a:pt x="17426" y="18720"/>
                  <a:pt x="19061" y="18000"/>
                  <a:pt x="20740" y="20880"/>
                </a:cubicBezTo>
                <a:cubicBezTo>
                  <a:pt x="21428" y="21600"/>
                  <a:pt x="21428" y="3600"/>
                  <a:pt x="20740" y="2880"/>
                </a:cubicBezTo>
                <a:cubicBezTo>
                  <a:pt x="19061" y="0"/>
                  <a:pt x="17426" y="1440"/>
                  <a:pt x="15748" y="720"/>
                </a:cubicBezTo>
                <a:cubicBezTo>
                  <a:pt x="14070" y="720"/>
                  <a:pt x="12392" y="720"/>
                  <a:pt x="10714" y="720"/>
                </a:cubicBezTo>
                <a:cubicBezTo>
                  <a:pt x="7315" y="720"/>
                  <a:pt x="3916" y="720"/>
                  <a:pt x="516" y="0"/>
                </a:cubicBezTo>
                <a:cubicBezTo>
                  <a:pt x="-172" y="0"/>
                  <a:pt x="-172" y="18000"/>
                  <a:pt x="516" y="18000"/>
                </a:cubicBezTo>
                <a:lnTo>
                  <a:pt x="516" y="18000"/>
                </a:lnTo>
                <a:close/>
              </a:path>
            </a:pathLst>
          </a:custGeom>
          <a:solidFill>
            <a:srgbClr val="C39A6A"/>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grpSp>
        <p:nvGrpSpPr>
          <p:cNvPr id="9" name="Gruppierung 8"/>
          <p:cNvGrpSpPr/>
          <p:nvPr/>
        </p:nvGrpSpPr>
        <p:grpSpPr>
          <a:xfrm>
            <a:off x="0" y="1345766"/>
            <a:ext cx="8536948" cy="2299814"/>
            <a:chOff x="0" y="1239926"/>
            <a:chExt cx="8536948" cy="2708720"/>
          </a:xfrm>
        </p:grpSpPr>
        <p:sp>
          <p:nvSpPr>
            <p:cNvPr id="37" name="Shape">
              <a:extLst>
                <a:ext uri="{FF2B5EF4-FFF2-40B4-BE49-F238E27FC236}">
                  <a16:creationId xmlns:a16="http://schemas.microsoft.com/office/drawing/2014/main" id="{437D4A93-8AFA-4B06-BBBF-B6CF452245F8}"/>
                </a:ext>
              </a:extLst>
            </p:cNvPr>
            <p:cNvSpPr/>
            <p:nvPr/>
          </p:nvSpPr>
          <p:spPr>
            <a:xfrm>
              <a:off x="0" y="2146071"/>
              <a:ext cx="1252454" cy="1612605"/>
            </a:xfrm>
            <a:custGeom>
              <a:avLst/>
              <a:gdLst/>
              <a:ahLst/>
              <a:cxnLst>
                <a:cxn ang="0">
                  <a:pos x="wd2" y="hd2"/>
                </a:cxn>
                <a:cxn ang="5400000">
                  <a:pos x="wd2" y="hd2"/>
                </a:cxn>
                <a:cxn ang="10800000">
                  <a:pos x="wd2" y="hd2"/>
                </a:cxn>
                <a:cxn ang="16200000">
                  <a:pos x="wd2" y="hd2"/>
                </a:cxn>
              </a:cxnLst>
              <a:rect l="0" t="0" r="r" b="b"/>
              <a:pathLst>
                <a:path w="21354" h="21378" extrusionOk="0">
                  <a:moveTo>
                    <a:pt x="21080" y="17330"/>
                  </a:moveTo>
                  <a:cubicBezTo>
                    <a:pt x="20732" y="16885"/>
                    <a:pt x="20123" y="16751"/>
                    <a:pt x="19514" y="16662"/>
                  </a:cubicBezTo>
                  <a:cubicBezTo>
                    <a:pt x="18790" y="16551"/>
                    <a:pt x="18065" y="16529"/>
                    <a:pt x="17340" y="16484"/>
                  </a:cubicBezTo>
                  <a:cubicBezTo>
                    <a:pt x="16673" y="16462"/>
                    <a:pt x="15948" y="16418"/>
                    <a:pt x="15397" y="16084"/>
                  </a:cubicBezTo>
                  <a:cubicBezTo>
                    <a:pt x="14412" y="15528"/>
                    <a:pt x="14093" y="14460"/>
                    <a:pt x="13629" y="13637"/>
                  </a:cubicBezTo>
                  <a:cubicBezTo>
                    <a:pt x="13252" y="12970"/>
                    <a:pt x="12759" y="12324"/>
                    <a:pt x="12121" y="11791"/>
                  </a:cubicBezTo>
                  <a:cubicBezTo>
                    <a:pt x="12295" y="11613"/>
                    <a:pt x="12440" y="11457"/>
                    <a:pt x="12585" y="11279"/>
                  </a:cubicBezTo>
                  <a:cubicBezTo>
                    <a:pt x="13339" y="10345"/>
                    <a:pt x="13919" y="9299"/>
                    <a:pt x="14325" y="8254"/>
                  </a:cubicBezTo>
                  <a:cubicBezTo>
                    <a:pt x="14760" y="7164"/>
                    <a:pt x="14933" y="6029"/>
                    <a:pt x="15078" y="4895"/>
                  </a:cubicBezTo>
                  <a:cubicBezTo>
                    <a:pt x="15194" y="3805"/>
                    <a:pt x="15310" y="2648"/>
                    <a:pt x="15948" y="1647"/>
                  </a:cubicBezTo>
                  <a:cubicBezTo>
                    <a:pt x="16238" y="1202"/>
                    <a:pt x="16586" y="802"/>
                    <a:pt x="17079" y="468"/>
                  </a:cubicBezTo>
                  <a:cubicBezTo>
                    <a:pt x="17427" y="223"/>
                    <a:pt x="16905" y="-155"/>
                    <a:pt x="16557" y="67"/>
                  </a:cubicBezTo>
                  <a:cubicBezTo>
                    <a:pt x="14731" y="1313"/>
                    <a:pt x="14528" y="3248"/>
                    <a:pt x="14354" y="4984"/>
                  </a:cubicBezTo>
                  <a:cubicBezTo>
                    <a:pt x="14151" y="6963"/>
                    <a:pt x="13542" y="8877"/>
                    <a:pt x="12266" y="10612"/>
                  </a:cubicBezTo>
                  <a:cubicBezTo>
                    <a:pt x="12063" y="10879"/>
                    <a:pt x="11860" y="11146"/>
                    <a:pt x="11628" y="11390"/>
                  </a:cubicBezTo>
                  <a:cubicBezTo>
                    <a:pt x="11541" y="11323"/>
                    <a:pt x="11454" y="11279"/>
                    <a:pt x="11338" y="11212"/>
                  </a:cubicBezTo>
                  <a:cubicBezTo>
                    <a:pt x="10353" y="10656"/>
                    <a:pt x="8990" y="10345"/>
                    <a:pt x="7801" y="10678"/>
                  </a:cubicBezTo>
                  <a:cubicBezTo>
                    <a:pt x="6757" y="10968"/>
                    <a:pt x="5946" y="11835"/>
                    <a:pt x="6438" y="12703"/>
                  </a:cubicBezTo>
                  <a:cubicBezTo>
                    <a:pt x="6989" y="13615"/>
                    <a:pt x="8642" y="13570"/>
                    <a:pt x="9686" y="13259"/>
                  </a:cubicBezTo>
                  <a:cubicBezTo>
                    <a:pt x="10469" y="13036"/>
                    <a:pt x="11135" y="12658"/>
                    <a:pt x="11686" y="12191"/>
                  </a:cubicBezTo>
                  <a:cubicBezTo>
                    <a:pt x="11802" y="12280"/>
                    <a:pt x="11918" y="12391"/>
                    <a:pt x="12005" y="12502"/>
                  </a:cubicBezTo>
                  <a:cubicBezTo>
                    <a:pt x="12672" y="13214"/>
                    <a:pt x="13078" y="14037"/>
                    <a:pt x="13513" y="14838"/>
                  </a:cubicBezTo>
                  <a:cubicBezTo>
                    <a:pt x="13890" y="15528"/>
                    <a:pt x="14354" y="16240"/>
                    <a:pt x="15223" y="16618"/>
                  </a:cubicBezTo>
                  <a:cubicBezTo>
                    <a:pt x="16267" y="17085"/>
                    <a:pt x="17543" y="16974"/>
                    <a:pt x="18674" y="17063"/>
                  </a:cubicBezTo>
                  <a:cubicBezTo>
                    <a:pt x="19196" y="17107"/>
                    <a:pt x="20065" y="17129"/>
                    <a:pt x="20413" y="17485"/>
                  </a:cubicBezTo>
                  <a:cubicBezTo>
                    <a:pt x="20761" y="17819"/>
                    <a:pt x="20645" y="18286"/>
                    <a:pt x="20413" y="18642"/>
                  </a:cubicBezTo>
                  <a:cubicBezTo>
                    <a:pt x="19891" y="19398"/>
                    <a:pt x="18819" y="19932"/>
                    <a:pt x="17804" y="20244"/>
                  </a:cubicBezTo>
                  <a:cubicBezTo>
                    <a:pt x="16760" y="20555"/>
                    <a:pt x="15629" y="20666"/>
                    <a:pt x="14499" y="20622"/>
                  </a:cubicBezTo>
                  <a:cubicBezTo>
                    <a:pt x="15252" y="20199"/>
                    <a:pt x="15774" y="19510"/>
                    <a:pt x="15397" y="18776"/>
                  </a:cubicBezTo>
                  <a:cubicBezTo>
                    <a:pt x="14933" y="17864"/>
                    <a:pt x="13455" y="17930"/>
                    <a:pt x="12440" y="18130"/>
                  </a:cubicBezTo>
                  <a:cubicBezTo>
                    <a:pt x="11860" y="18242"/>
                    <a:pt x="11396" y="18509"/>
                    <a:pt x="11164" y="18954"/>
                  </a:cubicBezTo>
                  <a:cubicBezTo>
                    <a:pt x="10961" y="19332"/>
                    <a:pt x="10787" y="19932"/>
                    <a:pt x="10932" y="20333"/>
                  </a:cubicBezTo>
                  <a:cubicBezTo>
                    <a:pt x="11019" y="20577"/>
                    <a:pt x="11222" y="20711"/>
                    <a:pt x="11512" y="20822"/>
                  </a:cubicBezTo>
                  <a:cubicBezTo>
                    <a:pt x="10990" y="20844"/>
                    <a:pt x="10469" y="20844"/>
                    <a:pt x="9976" y="20800"/>
                  </a:cubicBezTo>
                  <a:cubicBezTo>
                    <a:pt x="8671" y="20666"/>
                    <a:pt x="7424" y="20399"/>
                    <a:pt x="6091" y="20311"/>
                  </a:cubicBezTo>
                  <a:cubicBezTo>
                    <a:pt x="4757" y="20222"/>
                    <a:pt x="3423" y="20244"/>
                    <a:pt x="2118" y="20377"/>
                  </a:cubicBezTo>
                  <a:cubicBezTo>
                    <a:pt x="1481" y="20444"/>
                    <a:pt x="872" y="20533"/>
                    <a:pt x="263" y="20622"/>
                  </a:cubicBezTo>
                  <a:cubicBezTo>
                    <a:pt x="-201" y="20711"/>
                    <a:pt x="2" y="21245"/>
                    <a:pt x="466" y="21156"/>
                  </a:cubicBezTo>
                  <a:cubicBezTo>
                    <a:pt x="1973" y="20889"/>
                    <a:pt x="3539" y="20778"/>
                    <a:pt x="5076" y="20800"/>
                  </a:cubicBezTo>
                  <a:cubicBezTo>
                    <a:pt x="5859" y="20822"/>
                    <a:pt x="6670" y="20889"/>
                    <a:pt x="7453" y="20978"/>
                  </a:cubicBezTo>
                  <a:cubicBezTo>
                    <a:pt x="8207" y="21089"/>
                    <a:pt x="8961" y="21223"/>
                    <a:pt x="9715" y="21312"/>
                  </a:cubicBezTo>
                  <a:cubicBezTo>
                    <a:pt x="10903" y="21445"/>
                    <a:pt x="12121" y="21378"/>
                    <a:pt x="13281" y="21089"/>
                  </a:cubicBezTo>
                  <a:cubicBezTo>
                    <a:pt x="13716" y="21134"/>
                    <a:pt x="14122" y="21156"/>
                    <a:pt x="14557" y="21178"/>
                  </a:cubicBezTo>
                  <a:cubicBezTo>
                    <a:pt x="15948" y="21223"/>
                    <a:pt x="17340" y="21045"/>
                    <a:pt x="18616" y="20577"/>
                  </a:cubicBezTo>
                  <a:cubicBezTo>
                    <a:pt x="19717" y="20177"/>
                    <a:pt x="20877" y="19465"/>
                    <a:pt x="21283" y="18553"/>
                  </a:cubicBezTo>
                  <a:cubicBezTo>
                    <a:pt x="21399" y="18197"/>
                    <a:pt x="21399" y="17708"/>
                    <a:pt x="21080" y="17330"/>
                  </a:cubicBezTo>
                  <a:close/>
                  <a:moveTo>
                    <a:pt x="9860" y="12614"/>
                  </a:moveTo>
                  <a:cubicBezTo>
                    <a:pt x="9135" y="12903"/>
                    <a:pt x="7250" y="13281"/>
                    <a:pt x="6989" y="12347"/>
                  </a:cubicBezTo>
                  <a:cubicBezTo>
                    <a:pt x="6757" y="11435"/>
                    <a:pt x="8178" y="11056"/>
                    <a:pt x="9106" y="11123"/>
                  </a:cubicBezTo>
                  <a:cubicBezTo>
                    <a:pt x="9860" y="11190"/>
                    <a:pt x="10556" y="11457"/>
                    <a:pt x="11135" y="11835"/>
                  </a:cubicBezTo>
                  <a:cubicBezTo>
                    <a:pt x="10758" y="12147"/>
                    <a:pt x="10353" y="12413"/>
                    <a:pt x="9860" y="12614"/>
                  </a:cubicBezTo>
                  <a:close/>
                  <a:moveTo>
                    <a:pt x="12150" y="20444"/>
                  </a:moveTo>
                  <a:cubicBezTo>
                    <a:pt x="11918" y="20399"/>
                    <a:pt x="11657" y="20377"/>
                    <a:pt x="11628" y="20177"/>
                  </a:cubicBezTo>
                  <a:cubicBezTo>
                    <a:pt x="11570" y="19977"/>
                    <a:pt x="11657" y="19732"/>
                    <a:pt x="11715" y="19532"/>
                  </a:cubicBezTo>
                  <a:cubicBezTo>
                    <a:pt x="11831" y="19087"/>
                    <a:pt x="12092" y="18820"/>
                    <a:pt x="12701" y="18709"/>
                  </a:cubicBezTo>
                  <a:cubicBezTo>
                    <a:pt x="13165" y="18620"/>
                    <a:pt x="13745" y="18531"/>
                    <a:pt x="14209" y="18664"/>
                  </a:cubicBezTo>
                  <a:cubicBezTo>
                    <a:pt x="14731" y="18798"/>
                    <a:pt x="14876" y="19198"/>
                    <a:pt x="14760" y="19576"/>
                  </a:cubicBezTo>
                  <a:cubicBezTo>
                    <a:pt x="14615" y="19977"/>
                    <a:pt x="14151" y="20221"/>
                    <a:pt x="13716" y="20399"/>
                  </a:cubicBezTo>
                  <a:cubicBezTo>
                    <a:pt x="13542" y="20466"/>
                    <a:pt x="13368" y="20533"/>
                    <a:pt x="13194" y="20577"/>
                  </a:cubicBezTo>
                  <a:cubicBezTo>
                    <a:pt x="12817" y="20555"/>
                    <a:pt x="12469" y="20511"/>
                    <a:pt x="12150" y="20444"/>
                  </a:cubicBezTo>
                  <a:close/>
                </a:path>
              </a:pathLst>
            </a:custGeom>
            <a:solidFill>
              <a:srgbClr val="C39A6A"/>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38" name="Shape">
              <a:extLst>
                <a:ext uri="{FF2B5EF4-FFF2-40B4-BE49-F238E27FC236}">
                  <a16:creationId xmlns:a16="http://schemas.microsoft.com/office/drawing/2014/main" id="{F36554E9-9FD4-4E22-B935-D33106162C9C}"/>
                </a:ext>
              </a:extLst>
            </p:cNvPr>
            <p:cNvSpPr/>
            <p:nvPr/>
          </p:nvSpPr>
          <p:spPr>
            <a:xfrm>
              <a:off x="1748743" y="1927925"/>
              <a:ext cx="5443421" cy="50342"/>
            </a:xfrm>
            <a:custGeom>
              <a:avLst/>
              <a:gdLst/>
              <a:ahLst/>
              <a:cxnLst>
                <a:cxn ang="0">
                  <a:pos x="wd2" y="hd2"/>
                </a:cxn>
                <a:cxn ang="5400000">
                  <a:pos x="wd2" y="hd2"/>
                </a:cxn>
                <a:cxn ang="10800000">
                  <a:pos x="wd2" y="hd2"/>
                </a:cxn>
                <a:cxn ang="16200000">
                  <a:pos x="wd2" y="hd2"/>
                </a:cxn>
              </a:cxnLst>
              <a:rect l="0" t="0" r="r" b="b"/>
              <a:pathLst>
                <a:path w="21464" h="21600" extrusionOk="0">
                  <a:moveTo>
                    <a:pt x="21259" y="0"/>
                  </a:moveTo>
                  <a:cubicBezTo>
                    <a:pt x="20288" y="720"/>
                    <a:pt x="19317" y="720"/>
                    <a:pt x="18347" y="720"/>
                  </a:cubicBezTo>
                  <a:cubicBezTo>
                    <a:pt x="16796" y="720"/>
                    <a:pt x="15246" y="720"/>
                    <a:pt x="13696" y="1440"/>
                  </a:cubicBezTo>
                  <a:cubicBezTo>
                    <a:pt x="11924" y="1440"/>
                    <a:pt x="10170" y="1440"/>
                    <a:pt x="8398" y="2160"/>
                  </a:cubicBezTo>
                  <a:cubicBezTo>
                    <a:pt x="6797" y="2160"/>
                    <a:pt x="5213" y="2160"/>
                    <a:pt x="3611" y="2879"/>
                  </a:cubicBezTo>
                  <a:cubicBezTo>
                    <a:pt x="2555" y="2879"/>
                    <a:pt x="1482" y="2879"/>
                    <a:pt x="426" y="3599"/>
                  </a:cubicBezTo>
                  <a:cubicBezTo>
                    <a:pt x="358" y="3599"/>
                    <a:pt x="273" y="3599"/>
                    <a:pt x="205" y="3599"/>
                  </a:cubicBezTo>
                  <a:cubicBezTo>
                    <a:pt x="-68" y="3599"/>
                    <a:pt x="-68" y="21600"/>
                    <a:pt x="205" y="21600"/>
                  </a:cubicBezTo>
                  <a:cubicBezTo>
                    <a:pt x="1176" y="20880"/>
                    <a:pt x="2147" y="20880"/>
                    <a:pt x="3117" y="20880"/>
                  </a:cubicBezTo>
                  <a:cubicBezTo>
                    <a:pt x="4668" y="20880"/>
                    <a:pt x="6218" y="20880"/>
                    <a:pt x="7768" y="20160"/>
                  </a:cubicBezTo>
                  <a:cubicBezTo>
                    <a:pt x="9540" y="20160"/>
                    <a:pt x="11294" y="20160"/>
                    <a:pt x="13066" y="19440"/>
                  </a:cubicBezTo>
                  <a:cubicBezTo>
                    <a:pt x="14667" y="19440"/>
                    <a:pt x="16251" y="19440"/>
                    <a:pt x="17853" y="18721"/>
                  </a:cubicBezTo>
                  <a:cubicBezTo>
                    <a:pt x="18909" y="18721"/>
                    <a:pt x="19982" y="18721"/>
                    <a:pt x="21038" y="18001"/>
                  </a:cubicBezTo>
                  <a:cubicBezTo>
                    <a:pt x="21106" y="18001"/>
                    <a:pt x="21191" y="18001"/>
                    <a:pt x="21259" y="18001"/>
                  </a:cubicBezTo>
                  <a:cubicBezTo>
                    <a:pt x="21532" y="18001"/>
                    <a:pt x="21532" y="0"/>
                    <a:pt x="21259" y="0"/>
                  </a:cubicBezTo>
                  <a:lnTo>
                    <a:pt x="21259" y="0"/>
                  </a:lnTo>
                  <a:close/>
                </a:path>
              </a:pathLst>
            </a:custGeom>
            <a:solidFill>
              <a:srgbClr val="C39A6A"/>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39" name="Shape">
              <a:extLst>
                <a:ext uri="{FF2B5EF4-FFF2-40B4-BE49-F238E27FC236}">
                  <a16:creationId xmlns:a16="http://schemas.microsoft.com/office/drawing/2014/main" id="{3E8F3615-4AAB-49F4-8D91-46612DAC6152}"/>
                </a:ext>
              </a:extLst>
            </p:cNvPr>
            <p:cNvSpPr/>
            <p:nvPr/>
          </p:nvSpPr>
          <p:spPr>
            <a:xfrm>
              <a:off x="6325025" y="1273487"/>
              <a:ext cx="1678692" cy="2217314"/>
            </a:xfrm>
            <a:custGeom>
              <a:avLst/>
              <a:gdLst/>
              <a:ahLst/>
              <a:cxnLst>
                <a:cxn ang="0">
                  <a:pos x="wd2" y="hd2"/>
                </a:cxn>
                <a:cxn ang="5400000">
                  <a:pos x="wd2" y="hd2"/>
                </a:cxn>
                <a:cxn ang="10800000">
                  <a:pos x="wd2" y="hd2"/>
                </a:cxn>
                <a:cxn ang="16200000">
                  <a:pos x="wd2" y="hd2"/>
                </a:cxn>
              </a:cxnLst>
              <a:rect l="0" t="0" r="r" b="b"/>
              <a:pathLst>
                <a:path w="21581" h="21492" extrusionOk="0">
                  <a:moveTo>
                    <a:pt x="0" y="6793"/>
                  </a:moveTo>
                  <a:cubicBezTo>
                    <a:pt x="0" y="6793"/>
                    <a:pt x="197" y="6776"/>
                    <a:pt x="240" y="6711"/>
                  </a:cubicBezTo>
                  <a:cubicBezTo>
                    <a:pt x="284" y="6646"/>
                    <a:pt x="306" y="6418"/>
                    <a:pt x="306" y="6353"/>
                  </a:cubicBezTo>
                  <a:cubicBezTo>
                    <a:pt x="306" y="6288"/>
                    <a:pt x="896" y="6012"/>
                    <a:pt x="984" y="5996"/>
                  </a:cubicBezTo>
                  <a:cubicBezTo>
                    <a:pt x="1071" y="5979"/>
                    <a:pt x="1355" y="5849"/>
                    <a:pt x="1487" y="5833"/>
                  </a:cubicBezTo>
                  <a:cubicBezTo>
                    <a:pt x="1618" y="5817"/>
                    <a:pt x="1836" y="5784"/>
                    <a:pt x="2011" y="5735"/>
                  </a:cubicBezTo>
                  <a:cubicBezTo>
                    <a:pt x="2186" y="5687"/>
                    <a:pt x="2514" y="5621"/>
                    <a:pt x="2514" y="5621"/>
                  </a:cubicBezTo>
                  <a:lnTo>
                    <a:pt x="2427" y="5540"/>
                  </a:lnTo>
                  <a:cubicBezTo>
                    <a:pt x="2427" y="5540"/>
                    <a:pt x="2820" y="5524"/>
                    <a:pt x="3214" y="5459"/>
                  </a:cubicBezTo>
                  <a:cubicBezTo>
                    <a:pt x="3607" y="5394"/>
                    <a:pt x="4198" y="5329"/>
                    <a:pt x="4372" y="5280"/>
                  </a:cubicBezTo>
                  <a:cubicBezTo>
                    <a:pt x="4547" y="5231"/>
                    <a:pt x="5422" y="5052"/>
                    <a:pt x="5597" y="4987"/>
                  </a:cubicBezTo>
                  <a:cubicBezTo>
                    <a:pt x="5772" y="4938"/>
                    <a:pt x="6449" y="4857"/>
                    <a:pt x="6559" y="4825"/>
                  </a:cubicBezTo>
                  <a:cubicBezTo>
                    <a:pt x="6668" y="4792"/>
                    <a:pt x="6865" y="4743"/>
                    <a:pt x="6952" y="4776"/>
                  </a:cubicBezTo>
                  <a:cubicBezTo>
                    <a:pt x="7018" y="4808"/>
                    <a:pt x="7149" y="4792"/>
                    <a:pt x="7193" y="4759"/>
                  </a:cubicBezTo>
                  <a:cubicBezTo>
                    <a:pt x="7236" y="4727"/>
                    <a:pt x="7346" y="4678"/>
                    <a:pt x="7477" y="4662"/>
                  </a:cubicBezTo>
                  <a:cubicBezTo>
                    <a:pt x="7608" y="4662"/>
                    <a:pt x="7936" y="4581"/>
                    <a:pt x="8045" y="4597"/>
                  </a:cubicBezTo>
                  <a:cubicBezTo>
                    <a:pt x="8133" y="4597"/>
                    <a:pt x="8504" y="4499"/>
                    <a:pt x="8679" y="4467"/>
                  </a:cubicBezTo>
                  <a:cubicBezTo>
                    <a:pt x="8832" y="4434"/>
                    <a:pt x="9095" y="4369"/>
                    <a:pt x="9160" y="4320"/>
                  </a:cubicBezTo>
                  <a:cubicBezTo>
                    <a:pt x="9248" y="4288"/>
                    <a:pt x="9401" y="4093"/>
                    <a:pt x="9576" y="4060"/>
                  </a:cubicBezTo>
                  <a:cubicBezTo>
                    <a:pt x="9729" y="4028"/>
                    <a:pt x="10100" y="3914"/>
                    <a:pt x="10210" y="3832"/>
                  </a:cubicBezTo>
                  <a:cubicBezTo>
                    <a:pt x="10319" y="3767"/>
                    <a:pt x="10778" y="3507"/>
                    <a:pt x="10909" y="3442"/>
                  </a:cubicBezTo>
                  <a:cubicBezTo>
                    <a:pt x="11041" y="3377"/>
                    <a:pt x="11390" y="3198"/>
                    <a:pt x="11478" y="3182"/>
                  </a:cubicBezTo>
                  <a:cubicBezTo>
                    <a:pt x="11565" y="3165"/>
                    <a:pt x="11806" y="3068"/>
                    <a:pt x="11959" y="3035"/>
                  </a:cubicBezTo>
                  <a:cubicBezTo>
                    <a:pt x="12134" y="2987"/>
                    <a:pt x="12309" y="2889"/>
                    <a:pt x="12374" y="2856"/>
                  </a:cubicBezTo>
                  <a:cubicBezTo>
                    <a:pt x="12440" y="2824"/>
                    <a:pt x="12702" y="2808"/>
                    <a:pt x="12811" y="2808"/>
                  </a:cubicBezTo>
                  <a:cubicBezTo>
                    <a:pt x="12921" y="2808"/>
                    <a:pt x="13117" y="2808"/>
                    <a:pt x="13161" y="2775"/>
                  </a:cubicBezTo>
                  <a:cubicBezTo>
                    <a:pt x="13205" y="2743"/>
                    <a:pt x="13314" y="2596"/>
                    <a:pt x="13380" y="2564"/>
                  </a:cubicBezTo>
                  <a:cubicBezTo>
                    <a:pt x="13467" y="2531"/>
                    <a:pt x="13598" y="2531"/>
                    <a:pt x="13598" y="2531"/>
                  </a:cubicBezTo>
                  <a:cubicBezTo>
                    <a:pt x="13598" y="2531"/>
                    <a:pt x="13598" y="2368"/>
                    <a:pt x="13642" y="2320"/>
                  </a:cubicBezTo>
                  <a:cubicBezTo>
                    <a:pt x="13686" y="2271"/>
                    <a:pt x="13817" y="2108"/>
                    <a:pt x="13839" y="2076"/>
                  </a:cubicBezTo>
                  <a:cubicBezTo>
                    <a:pt x="13861" y="2027"/>
                    <a:pt x="13883" y="2011"/>
                    <a:pt x="13839" y="1832"/>
                  </a:cubicBezTo>
                  <a:cubicBezTo>
                    <a:pt x="13795" y="1653"/>
                    <a:pt x="13926" y="1328"/>
                    <a:pt x="13992" y="1181"/>
                  </a:cubicBezTo>
                  <a:cubicBezTo>
                    <a:pt x="14058" y="1035"/>
                    <a:pt x="14320" y="514"/>
                    <a:pt x="14604" y="368"/>
                  </a:cubicBezTo>
                  <a:cubicBezTo>
                    <a:pt x="14888" y="221"/>
                    <a:pt x="15326" y="-55"/>
                    <a:pt x="15938" y="10"/>
                  </a:cubicBezTo>
                  <a:cubicBezTo>
                    <a:pt x="16550" y="75"/>
                    <a:pt x="16965" y="140"/>
                    <a:pt x="17359" y="400"/>
                  </a:cubicBezTo>
                  <a:cubicBezTo>
                    <a:pt x="17752" y="661"/>
                    <a:pt x="17555" y="1376"/>
                    <a:pt x="17512" y="1490"/>
                  </a:cubicBezTo>
                  <a:cubicBezTo>
                    <a:pt x="17468" y="1604"/>
                    <a:pt x="17490" y="1669"/>
                    <a:pt x="17490" y="1734"/>
                  </a:cubicBezTo>
                  <a:cubicBezTo>
                    <a:pt x="17490" y="1799"/>
                    <a:pt x="17424" y="1946"/>
                    <a:pt x="17381" y="2027"/>
                  </a:cubicBezTo>
                  <a:cubicBezTo>
                    <a:pt x="17337" y="2108"/>
                    <a:pt x="17228" y="2303"/>
                    <a:pt x="17228" y="2303"/>
                  </a:cubicBezTo>
                  <a:cubicBezTo>
                    <a:pt x="17228" y="2303"/>
                    <a:pt x="17818" y="2385"/>
                    <a:pt x="18080" y="2450"/>
                  </a:cubicBezTo>
                  <a:cubicBezTo>
                    <a:pt x="18343" y="2515"/>
                    <a:pt x="18845" y="2629"/>
                    <a:pt x="19108" y="2678"/>
                  </a:cubicBezTo>
                  <a:cubicBezTo>
                    <a:pt x="19370" y="2726"/>
                    <a:pt x="19829" y="2824"/>
                    <a:pt x="20070" y="3117"/>
                  </a:cubicBezTo>
                  <a:cubicBezTo>
                    <a:pt x="20310" y="3409"/>
                    <a:pt x="20398" y="3784"/>
                    <a:pt x="20463" y="4190"/>
                  </a:cubicBezTo>
                  <a:cubicBezTo>
                    <a:pt x="20529" y="4597"/>
                    <a:pt x="20660" y="5020"/>
                    <a:pt x="20660" y="5345"/>
                  </a:cubicBezTo>
                  <a:cubicBezTo>
                    <a:pt x="20660" y="5670"/>
                    <a:pt x="20573" y="6435"/>
                    <a:pt x="20463" y="6890"/>
                  </a:cubicBezTo>
                  <a:cubicBezTo>
                    <a:pt x="20354" y="7346"/>
                    <a:pt x="20288" y="7736"/>
                    <a:pt x="20048" y="8012"/>
                  </a:cubicBezTo>
                  <a:cubicBezTo>
                    <a:pt x="19807" y="8289"/>
                    <a:pt x="19501" y="8273"/>
                    <a:pt x="19326" y="8256"/>
                  </a:cubicBezTo>
                  <a:cubicBezTo>
                    <a:pt x="19130" y="8240"/>
                    <a:pt x="18692" y="8191"/>
                    <a:pt x="18692" y="8191"/>
                  </a:cubicBezTo>
                  <a:cubicBezTo>
                    <a:pt x="18692" y="8191"/>
                    <a:pt x="18561" y="8533"/>
                    <a:pt x="18539" y="8712"/>
                  </a:cubicBezTo>
                  <a:cubicBezTo>
                    <a:pt x="18517" y="8891"/>
                    <a:pt x="18517" y="8972"/>
                    <a:pt x="18452" y="9119"/>
                  </a:cubicBezTo>
                  <a:cubicBezTo>
                    <a:pt x="18386" y="9265"/>
                    <a:pt x="18343" y="9362"/>
                    <a:pt x="18386" y="9444"/>
                  </a:cubicBezTo>
                  <a:cubicBezTo>
                    <a:pt x="18430" y="9525"/>
                    <a:pt x="18517" y="9623"/>
                    <a:pt x="18517" y="9623"/>
                  </a:cubicBezTo>
                  <a:cubicBezTo>
                    <a:pt x="18517" y="9623"/>
                    <a:pt x="18670" y="9623"/>
                    <a:pt x="18758" y="9720"/>
                  </a:cubicBezTo>
                  <a:cubicBezTo>
                    <a:pt x="18867" y="9818"/>
                    <a:pt x="18911" y="9915"/>
                    <a:pt x="18867" y="9964"/>
                  </a:cubicBezTo>
                  <a:cubicBezTo>
                    <a:pt x="18823" y="10013"/>
                    <a:pt x="18692" y="10062"/>
                    <a:pt x="18714" y="10111"/>
                  </a:cubicBezTo>
                  <a:cubicBezTo>
                    <a:pt x="18736" y="10159"/>
                    <a:pt x="19151" y="10680"/>
                    <a:pt x="19304" y="10924"/>
                  </a:cubicBezTo>
                  <a:cubicBezTo>
                    <a:pt x="19457" y="11168"/>
                    <a:pt x="20572" y="12713"/>
                    <a:pt x="20747" y="12892"/>
                  </a:cubicBezTo>
                  <a:cubicBezTo>
                    <a:pt x="20922" y="13087"/>
                    <a:pt x="21556" y="14209"/>
                    <a:pt x="21578" y="14421"/>
                  </a:cubicBezTo>
                  <a:cubicBezTo>
                    <a:pt x="21600" y="14632"/>
                    <a:pt x="21513" y="14893"/>
                    <a:pt x="21338" y="15104"/>
                  </a:cubicBezTo>
                  <a:cubicBezTo>
                    <a:pt x="21163" y="15315"/>
                    <a:pt x="20660" y="15869"/>
                    <a:pt x="20529" y="16015"/>
                  </a:cubicBezTo>
                  <a:cubicBezTo>
                    <a:pt x="20398" y="16161"/>
                    <a:pt x="19873" y="16698"/>
                    <a:pt x="19785" y="16828"/>
                  </a:cubicBezTo>
                  <a:cubicBezTo>
                    <a:pt x="19698" y="16958"/>
                    <a:pt x="18998" y="17902"/>
                    <a:pt x="18867" y="18048"/>
                  </a:cubicBezTo>
                  <a:cubicBezTo>
                    <a:pt x="18736" y="18194"/>
                    <a:pt x="18343" y="18617"/>
                    <a:pt x="18343" y="18715"/>
                  </a:cubicBezTo>
                  <a:cubicBezTo>
                    <a:pt x="18321" y="18812"/>
                    <a:pt x="18299" y="19122"/>
                    <a:pt x="18211" y="19219"/>
                  </a:cubicBezTo>
                  <a:cubicBezTo>
                    <a:pt x="18124" y="19317"/>
                    <a:pt x="17862" y="19349"/>
                    <a:pt x="17709" y="19349"/>
                  </a:cubicBezTo>
                  <a:lnTo>
                    <a:pt x="17709" y="19528"/>
                  </a:lnTo>
                  <a:lnTo>
                    <a:pt x="17534" y="19593"/>
                  </a:lnTo>
                  <a:cubicBezTo>
                    <a:pt x="17534" y="19593"/>
                    <a:pt x="17862" y="19870"/>
                    <a:pt x="17993" y="19951"/>
                  </a:cubicBezTo>
                  <a:cubicBezTo>
                    <a:pt x="18124" y="20032"/>
                    <a:pt x="18583" y="20325"/>
                    <a:pt x="18998" y="20488"/>
                  </a:cubicBezTo>
                  <a:cubicBezTo>
                    <a:pt x="19436" y="20650"/>
                    <a:pt x="19785" y="20781"/>
                    <a:pt x="19917" y="20894"/>
                  </a:cubicBezTo>
                  <a:cubicBezTo>
                    <a:pt x="20048" y="21008"/>
                    <a:pt x="20048" y="21334"/>
                    <a:pt x="20048" y="21334"/>
                  </a:cubicBezTo>
                  <a:cubicBezTo>
                    <a:pt x="20048" y="21334"/>
                    <a:pt x="19851" y="21545"/>
                    <a:pt x="19130" y="21480"/>
                  </a:cubicBezTo>
                  <a:cubicBezTo>
                    <a:pt x="18408" y="21415"/>
                    <a:pt x="17249" y="21122"/>
                    <a:pt x="17053" y="21025"/>
                  </a:cubicBezTo>
                  <a:cubicBezTo>
                    <a:pt x="16834" y="20927"/>
                    <a:pt x="16287" y="20667"/>
                    <a:pt x="16287" y="20667"/>
                  </a:cubicBezTo>
                  <a:lnTo>
                    <a:pt x="16134" y="20781"/>
                  </a:lnTo>
                  <a:cubicBezTo>
                    <a:pt x="16134" y="20781"/>
                    <a:pt x="15981" y="20781"/>
                    <a:pt x="15610" y="20699"/>
                  </a:cubicBezTo>
                  <a:cubicBezTo>
                    <a:pt x="15238" y="20618"/>
                    <a:pt x="14517" y="20406"/>
                    <a:pt x="14451" y="20325"/>
                  </a:cubicBezTo>
                  <a:cubicBezTo>
                    <a:pt x="14385" y="20244"/>
                    <a:pt x="14385" y="20114"/>
                    <a:pt x="14407" y="20032"/>
                  </a:cubicBezTo>
                  <a:cubicBezTo>
                    <a:pt x="14429" y="19951"/>
                    <a:pt x="14538" y="19577"/>
                    <a:pt x="14538" y="19577"/>
                  </a:cubicBezTo>
                  <a:lnTo>
                    <a:pt x="14407" y="19528"/>
                  </a:lnTo>
                  <a:cubicBezTo>
                    <a:pt x="14407" y="19528"/>
                    <a:pt x="14604" y="19398"/>
                    <a:pt x="14670" y="19317"/>
                  </a:cubicBezTo>
                  <a:cubicBezTo>
                    <a:pt x="14735" y="19235"/>
                    <a:pt x="14866" y="18959"/>
                    <a:pt x="14954" y="18894"/>
                  </a:cubicBezTo>
                  <a:cubicBezTo>
                    <a:pt x="15041" y="18829"/>
                    <a:pt x="15194" y="18812"/>
                    <a:pt x="15282" y="18780"/>
                  </a:cubicBezTo>
                  <a:cubicBezTo>
                    <a:pt x="15369" y="18747"/>
                    <a:pt x="15479" y="18682"/>
                    <a:pt x="15479" y="18601"/>
                  </a:cubicBezTo>
                  <a:cubicBezTo>
                    <a:pt x="15479" y="18520"/>
                    <a:pt x="15391" y="18341"/>
                    <a:pt x="15479" y="18243"/>
                  </a:cubicBezTo>
                  <a:cubicBezTo>
                    <a:pt x="15566" y="18146"/>
                    <a:pt x="16091" y="17674"/>
                    <a:pt x="16200" y="17511"/>
                  </a:cubicBezTo>
                  <a:cubicBezTo>
                    <a:pt x="16200" y="17511"/>
                    <a:pt x="16484" y="16942"/>
                    <a:pt x="16703" y="16633"/>
                  </a:cubicBezTo>
                  <a:cubicBezTo>
                    <a:pt x="16921" y="16324"/>
                    <a:pt x="17271" y="15673"/>
                    <a:pt x="17468" y="15527"/>
                  </a:cubicBezTo>
                  <a:cubicBezTo>
                    <a:pt x="17665" y="15381"/>
                    <a:pt x="17709" y="15202"/>
                    <a:pt x="17796" y="15169"/>
                  </a:cubicBezTo>
                  <a:cubicBezTo>
                    <a:pt x="17883" y="15137"/>
                    <a:pt x="17993" y="15120"/>
                    <a:pt x="18036" y="15039"/>
                  </a:cubicBezTo>
                  <a:cubicBezTo>
                    <a:pt x="18080" y="14958"/>
                    <a:pt x="18036" y="14925"/>
                    <a:pt x="18102" y="14876"/>
                  </a:cubicBezTo>
                  <a:cubicBezTo>
                    <a:pt x="18168" y="14828"/>
                    <a:pt x="18233" y="14811"/>
                    <a:pt x="18190" y="14730"/>
                  </a:cubicBezTo>
                  <a:cubicBezTo>
                    <a:pt x="18168" y="14632"/>
                    <a:pt x="17971" y="14551"/>
                    <a:pt x="17883" y="14437"/>
                  </a:cubicBezTo>
                  <a:cubicBezTo>
                    <a:pt x="17796" y="14323"/>
                    <a:pt x="17752" y="14144"/>
                    <a:pt x="17687" y="14047"/>
                  </a:cubicBezTo>
                  <a:cubicBezTo>
                    <a:pt x="17621" y="13949"/>
                    <a:pt x="17512" y="13852"/>
                    <a:pt x="17402" y="13803"/>
                  </a:cubicBezTo>
                  <a:cubicBezTo>
                    <a:pt x="17293" y="13754"/>
                    <a:pt x="16725" y="13299"/>
                    <a:pt x="16419" y="13038"/>
                  </a:cubicBezTo>
                  <a:cubicBezTo>
                    <a:pt x="16113" y="12778"/>
                    <a:pt x="15369" y="12258"/>
                    <a:pt x="15238" y="12144"/>
                  </a:cubicBezTo>
                  <a:cubicBezTo>
                    <a:pt x="15085" y="12046"/>
                    <a:pt x="14801" y="11932"/>
                    <a:pt x="14473" y="11981"/>
                  </a:cubicBezTo>
                  <a:cubicBezTo>
                    <a:pt x="14145" y="12030"/>
                    <a:pt x="13795" y="12355"/>
                    <a:pt x="13402" y="12697"/>
                  </a:cubicBezTo>
                  <a:cubicBezTo>
                    <a:pt x="12986" y="13055"/>
                    <a:pt x="11696" y="14291"/>
                    <a:pt x="11609" y="14405"/>
                  </a:cubicBezTo>
                  <a:cubicBezTo>
                    <a:pt x="11521" y="14519"/>
                    <a:pt x="11281" y="14762"/>
                    <a:pt x="11259" y="14828"/>
                  </a:cubicBezTo>
                  <a:cubicBezTo>
                    <a:pt x="11237" y="14893"/>
                    <a:pt x="11150" y="14974"/>
                    <a:pt x="11040" y="15006"/>
                  </a:cubicBezTo>
                  <a:cubicBezTo>
                    <a:pt x="10953" y="15055"/>
                    <a:pt x="10866" y="15267"/>
                    <a:pt x="10844" y="15332"/>
                  </a:cubicBezTo>
                  <a:cubicBezTo>
                    <a:pt x="10822" y="15397"/>
                    <a:pt x="10560" y="15592"/>
                    <a:pt x="10494" y="15673"/>
                  </a:cubicBezTo>
                  <a:cubicBezTo>
                    <a:pt x="10428" y="15755"/>
                    <a:pt x="9969" y="16552"/>
                    <a:pt x="9860" y="16779"/>
                  </a:cubicBezTo>
                  <a:cubicBezTo>
                    <a:pt x="9772" y="17007"/>
                    <a:pt x="9248" y="17772"/>
                    <a:pt x="9138" y="18064"/>
                  </a:cubicBezTo>
                  <a:cubicBezTo>
                    <a:pt x="9029" y="18357"/>
                    <a:pt x="8876" y="18747"/>
                    <a:pt x="8745" y="18812"/>
                  </a:cubicBezTo>
                  <a:cubicBezTo>
                    <a:pt x="8614" y="18878"/>
                    <a:pt x="8220" y="18861"/>
                    <a:pt x="8177" y="18910"/>
                  </a:cubicBezTo>
                  <a:cubicBezTo>
                    <a:pt x="8155" y="18959"/>
                    <a:pt x="8395" y="19073"/>
                    <a:pt x="8395" y="19154"/>
                  </a:cubicBezTo>
                  <a:cubicBezTo>
                    <a:pt x="8395" y="19235"/>
                    <a:pt x="8264" y="19512"/>
                    <a:pt x="8177" y="19544"/>
                  </a:cubicBezTo>
                  <a:cubicBezTo>
                    <a:pt x="8089" y="19577"/>
                    <a:pt x="8023" y="19544"/>
                    <a:pt x="8023" y="19544"/>
                  </a:cubicBezTo>
                  <a:cubicBezTo>
                    <a:pt x="8023" y="19544"/>
                    <a:pt x="8067" y="19772"/>
                    <a:pt x="8023" y="19918"/>
                  </a:cubicBezTo>
                  <a:cubicBezTo>
                    <a:pt x="8002" y="20065"/>
                    <a:pt x="8023" y="20309"/>
                    <a:pt x="7914" y="20390"/>
                  </a:cubicBezTo>
                  <a:cubicBezTo>
                    <a:pt x="7805" y="20472"/>
                    <a:pt x="7586" y="20504"/>
                    <a:pt x="7543" y="20585"/>
                  </a:cubicBezTo>
                  <a:cubicBezTo>
                    <a:pt x="7499" y="20667"/>
                    <a:pt x="7499" y="20862"/>
                    <a:pt x="7346" y="20943"/>
                  </a:cubicBezTo>
                  <a:cubicBezTo>
                    <a:pt x="7171" y="21025"/>
                    <a:pt x="6296" y="21057"/>
                    <a:pt x="6100" y="21057"/>
                  </a:cubicBezTo>
                  <a:cubicBezTo>
                    <a:pt x="5903" y="21057"/>
                    <a:pt x="5553" y="20927"/>
                    <a:pt x="5509" y="20797"/>
                  </a:cubicBezTo>
                  <a:cubicBezTo>
                    <a:pt x="5466" y="20667"/>
                    <a:pt x="5400" y="20472"/>
                    <a:pt x="5487" y="20325"/>
                  </a:cubicBezTo>
                  <a:cubicBezTo>
                    <a:pt x="5575" y="20179"/>
                    <a:pt x="5597" y="20032"/>
                    <a:pt x="5728" y="19951"/>
                  </a:cubicBezTo>
                  <a:cubicBezTo>
                    <a:pt x="5837" y="19853"/>
                    <a:pt x="6012" y="19658"/>
                    <a:pt x="6012" y="19561"/>
                  </a:cubicBezTo>
                  <a:cubicBezTo>
                    <a:pt x="6034" y="19479"/>
                    <a:pt x="6012" y="19365"/>
                    <a:pt x="6078" y="19300"/>
                  </a:cubicBezTo>
                  <a:cubicBezTo>
                    <a:pt x="6143" y="19235"/>
                    <a:pt x="6384" y="18959"/>
                    <a:pt x="6384" y="18959"/>
                  </a:cubicBezTo>
                  <a:lnTo>
                    <a:pt x="6296" y="18861"/>
                  </a:lnTo>
                  <a:cubicBezTo>
                    <a:pt x="6296" y="18861"/>
                    <a:pt x="6340" y="18682"/>
                    <a:pt x="6384" y="18569"/>
                  </a:cubicBezTo>
                  <a:cubicBezTo>
                    <a:pt x="6428" y="18455"/>
                    <a:pt x="6362" y="18390"/>
                    <a:pt x="6384" y="18308"/>
                  </a:cubicBezTo>
                  <a:cubicBezTo>
                    <a:pt x="6406" y="18227"/>
                    <a:pt x="6537" y="18146"/>
                    <a:pt x="6581" y="18081"/>
                  </a:cubicBezTo>
                  <a:cubicBezTo>
                    <a:pt x="6624" y="18015"/>
                    <a:pt x="6690" y="17658"/>
                    <a:pt x="6756" y="17593"/>
                  </a:cubicBezTo>
                  <a:cubicBezTo>
                    <a:pt x="6821" y="17528"/>
                    <a:pt x="7062" y="17251"/>
                    <a:pt x="7193" y="16844"/>
                  </a:cubicBezTo>
                  <a:cubicBezTo>
                    <a:pt x="7324" y="16454"/>
                    <a:pt x="7608" y="15576"/>
                    <a:pt x="7980" y="15072"/>
                  </a:cubicBezTo>
                  <a:cubicBezTo>
                    <a:pt x="8351" y="14567"/>
                    <a:pt x="8548" y="14372"/>
                    <a:pt x="8592" y="14291"/>
                  </a:cubicBezTo>
                  <a:cubicBezTo>
                    <a:pt x="8636" y="14226"/>
                    <a:pt x="8679" y="14161"/>
                    <a:pt x="8745" y="14096"/>
                  </a:cubicBezTo>
                  <a:cubicBezTo>
                    <a:pt x="8811" y="14031"/>
                    <a:pt x="8832" y="13917"/>
                    <a:pt x="8964" y="13754"/>
                  </a:cubicBezTo>
                  <a:cubicBezTo>
                    <a:pt x="9095" y="13591"/>
                    <a:pt x="9270" y="13494"/>
                    <a:pt x="9401" y="13331"/>
                  </a:cubicBezTo>
                  <a:cubicBezTo>
                    <a:pt x="9510" y="13169"/>
                    <a:pt x="9445" y="12859"/>
                    <a:pt x="9532" y="12746"/>
                  </a:cubicBezTo>
                  <a:cubicBezTo>
                    <a:pt x="9619" y="12632"/>
                    <a:pt x="10144" y="11640"/>
                    <a:pt x="10341" y="11103"/>
                  </a:cubicBezTo>
                  <a:cubicBezTo>
                    <a:pt x="10560" y="10566"/>
                    <a:pt x="10691" y="9964"/>
                    <a:pt x="10756" y="9850"/>
                  </a:cubicBezTo>
                  <a:cubicBezTo>
                    <a:pt x="10822" y="9737"/>
                    <a:pt x="10909" y="9639"/>
                    <a:pt x="10887" y="9525"/>
                  </a:cubicBezTo>
                  <a:cubicBezTo>
                    <a:pt x="10887" y="9395"/>
                    <a:pt x="10800" y="9362"/>
                    <a:pt x="10887" y="9297"/>
                  </a:cubicBezTo>
                  <a:cubicBezTo>
                    <a:pt x="10975" y="9232"/>
                    <a:pt x="10975" y="9216"/>
                    <a:pt x="10997" y="9070"/>
                  </a:cubicBezTo>
                  <a:cubicBezTo>
                    <a:pt x="11019" y="8923"/>
                    <a:pt x="10975" y="8923"/>
                    <a:pt x="11084" y="8809"/>
                  </a:cubicBezTo>
                  <a:cubicBezTo>
                    <a:pt x="11194" y="8696"/>
                    <a:pt x="11281" y="8614"/>
                    <a:pt x="11303" y="8549"/>
                  </a:cubicBezTo>
                  <a:cubicBezTo>
                    <a:pt x="11325" y="8484"/>
                    <a:pt x="11347" y="8273"/>
                    <a:pt x="11412" y="8191"/>
                  </a:cubicBezTo>
                  <a:cubicBezTo>
                    <a:pt x="11478" y="8110"/>
                    <a:pt x="11653" y="7736"/>
                    <a:pt x="11653" y="7573"/>
                  </a:cubicBezTo>
                  <a:cubicBezTo>
                    <a:pt x="11653" y="7411"/>
                    <a:pt x="11696" y="7313"/>
                    <a:pt x="11740" y="7216"/>
                  </a:cubicBezTo>
                  <a:cubicBezTo>
                    <a:pt x="11784" y="7134"/>
                    <a:pt x="11784" y="7037"/>
                    <a:pt x="11740" y="6841"/>
                  </a:cubicBezTo>
                  <a:cubicBezTo>
                    <a:pt x="11718" y="6646"/>
                    <a:pt x="11653" y="6158"/>
                    <a:pt x="11653" y="6012"/>
                  </a:cubicBezTo>
                  <a:cubicBezTo>
                    <a:pt x="11653" y="5866"/>
                    <a:pt x="11675" y="5752"/>
                    <a:pt x="11587" y="5638"/>
                  </a:cubicBezTo>
                  <a:cubicBezTo>
                    <a:pt x="11500" y="5524"/>
                    <a:pt x="11281" y="5378"/>
                    <a:pt x="11215" y="5313"/>
                  </a:cubicBezTo>
                  <a:cubicBezTo>
                    <a:pt x="11150" y="5247"/>
                    <a:pt x="11062" y="5166"/>
                    <a:pt x="10909" y="5182"/>
                  </a:cubicBezTo>
                  <a:cubicBezTo>
                    <a:pt x="10756" y="5199"/>
                    <a:pt x="10560" y="5231"/>
                    <a:pt x="10385" y="5247"/>
                  </a:cubicBezTo>
                  <a:cubicBezTo>
                    <a:pt x="10188" y="5280"/>
                    <a:pt x="10057" y="5329"/>
                    <a:pt x="9904" y="5361"/>
                  </a:cubicBezTo>
                  <a:cubicBezTo>
                    <a:pt x="9751" y="5394"/>
                    <a:pt x="9270" y="5540"/>
                    <a:pt x="8920" y="5622"/>
                  </a:cubicBezTo>
                  <a:cubicBezTo>
                    <a:pt x="8570" y="5703"/>
                    <a:pt x="7630" y="5979"/>
                    <a:pt x="7302" y="6028"/>
                  </a:cubicBezTo>
                  <a:cubicBezTo>
                    <a:pt x="6974" y="6077"/>
                    <a:pt x="4985" y="6337"/>
                    <a:pt x="4482" y="6370"/>
                  </a:cubicBezTo>
                  <a:cubicBezTo>
                    <a:pt x="3979" y="6402"/>
                    <a:pt x="3564" y="6386"/>
                    <a:pt x="3389" y="6370"/>
                  </a:cubicBezTo>
                  <a:cubicBezTo>
                    <a:pt x="3192" y="6370"/>
                    <a:pt x="2930" y="6419"/>
                    <a:pt x="2930" y="6419"/>
                  </a:cubicBezTo>
                  <a:lnTo>
                    <a:pt x="2930" y="6305"/>
                  </a:lnTo>
                  <a:cubicBezTo>
                    <a:pt x="2930" y="6305"/>
                    <a:pt x="2733" y="6305"/>
                    <a:pt x="2514" y="6337"/>
                  </a:cubicBezTo>
                  <a:cubicBezTo>
                    <a:pt x="2296" y="6370"/>
                    <a:pt x="2011" y="6695"/>
                    <a:pt x="1836" y="6760"/>
                  </a:cubicBezTo>
                  <a:cubicBezTo>
                    <a:pt x="1640" y="6825"/>
                    <a:pt x="1377" y="6939"/>
                    <a:pt x="1290" y="6874"/>
                  </a:cubicBezTo>
                  <a:cubicBezTo>
                    <a:pt x="1290" y="6874"/>
                    <a:pt x="918" y="7020"/>
                    <a:pt x="831" y="6858"/>
                  </a:cubicBezTo>
                  <a:cubicBezTo>
                    <a:pt x="831" y="6858"/>
                    <a:pt x="634" y="6939"/>
                    <a:pt x="525" y="6939"/>
                  </a:cubicBezTo>
                  <a:cubicBezTo>
                    <a:pt x="415" y="6939"/>
                    <a:pt x="394" y="6809"/>
                    <a:pt x="394" y="6809"/>
                  </a:cubicBezTo>
                  <a:cubicBezTo>
                    <a:pt x="394" y="6809"/>
                    <a:pt x="44" y="6988"/>
                    <a:pt x="0" y="6793"/>
                  </a:cubicBezTo>
                  <a:close/>
                </a:path>
              </a:pathLst>
            </a:custGeom>
            <a:solidFill>
              <a:srgbClr val="C13018"/>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41" name="Shape">
              <a:extLst>
                <a:ext uri="{FF2B5EF4-FFF2-40B4-BE49-F238E27FC236}">
                  <a16:creationId xmlns:a16="http://schemas.microsoft.com/office/drawing/2014/main" id="{974591F1-A4F2-4848-84F0-943D6065D53F}"/>
                </a:ext>
              </a:extLst>
            </p:cNvPr>
            <p:cNvSpPr/>
            <p:nvPr/>
          </p:nvSpPr>
          <p:spPr>
            <a:xfrm>
              <a:off x="7413370" y="2062170"/>
              <a:ext cx="1123578" cy="1886476"/>
            </a:xfrm>
            <a:custGeom>
              <a:avLst/>
              <a:gdLst/>
              <a:ahLst/>
              <a:cxnLst>
                <a:cxn ang="0">
                  <a:pos x="wd2" y="hd2"/>
                </a:cxn>
                <a:cxn ang="5400000">
                  <a:pos x="wd2" y="hd2"/>
                </a:cxn>
                <a:cxn ang="10800000">
                  <a:pos x="wd2" y="hd2"/>
                </a:cxn>
                <a:cxn ang="16200000">
                  <a:pos x="wd2" y="hd2"/>
                </a:cxn>
              </a:cxnLst>
              <a:rect l="0" t="0" r="r" b="b"/>
              <a:pathLst>
                <a:path w="21237" h="21395" extrusionOk="0">
                  <a:moveTo>
                    <a:pt x="21215" y="21028"/>
                  </a:moveTo>
                  <a:cubicBezTo>
                    <a:pt x="20347" y="19563"/>
                    <a:pt x="16522" y="20248"/>
                    <a:pt x="14755" y="20495"/>
                  </a:cubicBezTo>
                  <a:cubicBezTo>
                    <a:pt x="13372" y="20705"/>
                    <a:pt x="11990" y="20914"/>
                    <a:pt x="10576" y="20933"/>
                  </a:cubicBezTo>
                  <a:cubicBezTo>
                    <a:pt x="9933" y="20933"/>
                    <a:pt x="9258" y="20914"/>
                    <a:pt x="8615" y="20819"/>
                  </a:cubicBezTo>
                  <a:cubicBezTo>
                    <a:pt x="8069" y="20743"/>
                    <a:pt x="7265" y="20591"/>
                    <a:pt x="6880" y="20305"/>
                  </a:cubicBezTo>
                  <a:cubicBezTo>
                    <a:pt x="6462" y="19963"/>
                    <a:pt x="7715" y="19944"/>
                    <a:pt x="8037" y="19905"/>
                  </a:cubicBezTo>
                  <a:cubicBezTo>
                    <a:pt x="8647" y="19829"/>
                    <a:pt x="9258" y="19696"/>
                    <a:pt x="9676" y="19411"/>
                  </a:cubicBezTo>
                  <a:cubicBezTo>
                    <a:pt x="9772" y="19335"/>
                    <a:pt x="9869" y="19258"/>
                    <a:pt x="9965" y="19182"/>
                  </a:cubicBezTo>
                  <a:cubicBezTo>
                    <a:pt x="10447" y="19087"/>
                    <a:pt x="10865" y="18973"/>
                    <a:pt x="11251" y="18783"/>
                  </a:cubicBezTo>
                  <a:cubicBezTo>
                    <a:pt x="11669" y="18592"/>
                    <a:pt x="12022" y="18326"/>
                    <a:pt x="12183" y="18021"/>
                  </a:cubicBezTo>
                  <a:cubicBezTo>
                    <a:pt x="12408" y="17660"/>
                    <a:pt x="12183" y="17355"/>
                    <a:pt x="11733" y="17108"/>
                  </a:cubicBezTo>
                  <a:cubicBezTo>
                    <a:pt x="10030" y="16194"/>
                    <a:pt x="7715" y="15909"/>
                    <a:pt x="5722" y="15319"/>
                  </a:cubicBezTo>
                  <a:cubicBezTo>
                    <a:pt x="4694" y="15015"/>
                    <a:pt x="3730" y="14596"/>
                    <a:pt x="3119" y="14006"/>
                  </a:cubicBezTo>
                  <a:cubicBezTo>
                    <a:pt x="2412" y="13321"/>
                    <a:pt x="2122" y="12502"/>
                    <a:pt x="1897" y="11703"/>
                  </a:cubicBezTo>
                  <a:cubicBezTo>
                    <a:pt x="1415" y="9876"/>
                    <a:pt x="1415" y="8011"/>
                    <a:pt x="1512" y="6146"/>
                  </a:cubicBezTo>
                  <a:cubicBezTo>
                    <a:pt x="1576" y="5214"/>
                    <a:pt x="1640" y="4300"/>
                    <a:pt x="1672" y="3368"/>
                  </a:cubicBezTo>
                  <a:cubicBezTo>
                    <a:pt x="1705" y="2587"/>
                    <a:pt x="1833" y="1750"/>
                    <a:pt x="1512" y="989"/>
                  </a:cubicBezTo>
                  <a:cubicBezTo>
                    <a:pt x="1351" y="646"/>
                    <a:pt x="1094" y="342"/>
                    <a:pt x="676" y="75"/>
                  </a:cubicBezTo>
                  <a:cubicBezTo>
                    <a:pt x="322" y="-153"/>
                    <a:pt x="-224" y="190"/>
                    <a:pt x="97" y="418"/>
                  </a:cubicBezTo>
                  <a:cubicBezTo>
                    <a:pt x="869" y="932"/>
                    <a:pt x="901" y="1674"/>
                    <a:pt x="901" y="2321"/>
                  </a:cubicBezTo>
                  <a:cubicBezTo>
                    <a:pt x="901" y="3158"/>
                    <a:pt x="837" y="4015"/>
                    <a:pt x="772" y="4852"/>
                  </a:cubicBezTo>
                  <a:cubicBezTo>
                    <a:pt x="676" y="6546"/>
                    <a:pt x="547" y="8240"/>
                    <a:pt x="740" y="9933"/>
                  </a:cubicBezTo>
                  <a:cubicBezTo>
                    <a:pt x="837" y="10752"/>
                    <a:pt x="997" y="11570"/>
                    <a:pt x="1255" y="12369"/>
                  </a:cubicBezTo>
                  <a:cubicBezTo>
                    <a:pt x="1480" y="13073"/>
                    <a:pt x="1865" y="13778"/>
                    <a:pt x="2540" y="14368"/>
                  </a:cubicBezTo>
                  <a:cubicBezTo>
                    <a:pt x="3762" y="15414"/>
                    <a:pt x="5755" y="15871"/>
                    <a:pt x="7683" y="16328"/>
                  </a:cubicBezTo>
                  <a:cubicBezTo>
                    <a:pt x="8615" y="16556"/>
                    <a:pt x="9580" y="16784"/>
                    <a:pt x="10447" y="17127"/>
                  </a:cubicBezTo>
                  <a:cubicBezTo>
                    <a:pt x="10833" y="17279"/>
                    <a:pt x="11572" y="17527"/>
                    <a:pt x="11444" y="17831"/>
                  </a:cubicBezTo>
                  <a:cubicBezTo>
                    <a:pt x="11347" y="18117"/>
                    <a:pt x="10930" y="18345"/>
                    <a:pt x="10544" y="18497"/>
                  </a:cubicBezTo>
                  <a:cubicBezTo>
                    <a:pt x="10447" y="18535"/>
                    <a:pt x="10319" y="18573"/>
                    <a:pt x="10222" y="18611"/>
                  </a:cubicBezTo>
                  <a:cubicBezTo>
                    <a:pt x="10222" y="18288"/>
                    <a:pt x="9933" y="17964"/>
                    <a:pt x="9419" y="17736"/>
                  </a:cubicBezTo>
                  <a:cubicBezTo>
                    <a:pt x="8390" y="17298"/>
                    <a:pt x="6912" y="17203"/>
                    <a:pt x="5690" y="17165"/>
                  </a:cubicBezTo>
                  <a:cubicBezTo>
                    <a:pt x="4565" y="17127"/>
                    <a:pt x="2733" y="17051"/>
                    <a:pt x="2090" y="17755"/>
                  </a:cubicBezTo>
                  <a:cubicBezTo>
                    <a:pt x="1447" y="18478"/>
                    <a:pt x="2765" y="18916"/>
                    <a:pt x="3762" y="19068"/>
                  </a:cubicBezTo>
                  <a:cubicBezTo>
                    <a:pt x="5176" y="19316"/>
                    <a:pt x="6687" y="19411"/>
                    <a:pt x="8165" y="19354"/>
                  </a:cubicBezTo>
                  <a:cubicBezTo>
                    <a:pt x="8197" y="19354"/>
                    <a:pt x="8230" y="19354"/>
                    <a:pt x="8262" y="19354"/>
                  </a:cubicBezTo>
                  <a:cubicBezTo>
                    <a:pt x="7458" y="19506"/>
                    <a:pt x="5947" y="19468"/>
                    <a:pt x="6012" y="20172"/>
                  </a:cubicBezTo>
                  <a:cubicBezTo>
                    <a:pt x="6044" y="20819"/>
                    <a:pt x="7683" y="21142"/>
                    <a:pt x="8551" y="21276"/>
                  </a:cubicBezTo>
                  <a:cubicBezTo>
                    <a:pt x="9708" y="21447"/>
                    <a:pt x="10897" y="21409"/>
                    <a:pt x="12087" y="21314"/>
                  </a:cubicBezTo>
                  <a:cubicBezTo>
                    <a:pt x="13437" y="21200"/>
                    <a:pt x="14722" y="20971"/>
                    <a:pt x="16040" y="20781"/>
                  </a:cubicBezTo>
                  <a:cubicBezTo>
                    <a:pt x="17133" y="20629"/>
                    <a:pt x="18419" y="20457"/>
                    <a:pt x="19544" y="20648"/>
                  </a:cubicBezTo>
                  <a:cubicBezTo>
                    <a:pt x="19962" y="20724"/>
                    <a:pt x="20347" y="20857"/>
                    <a:pt x="20476" y="21123"/>
                  </a:cubicBezTo>
                  <a:cubicBezTo>
                    <a:pt x="20605" y="21447"/>
                    <a:pt x="21376" y="21333"/>
                    <a:pt x="21215" y="21028"/>
                  </a:cubicBezTo>
                  <a:close/>
                  <a:moveTo>
                    <a:pt x="7394" y="18935"/>
                  </a:moveTo>
                  <a:cubicBezTo>
                    <a:pt x="6076" y="18935"/>
                    <a:pt x="4630" y="18840"/>
                    <a:pt x="3408" y="18554"/>
                  </a:cubicBezTo>
                  <a:cubicBezTo>
                    <a:pt x="2926" y="18440"/>
                    <a:pt x="2444" y="18174"/>
                    <a:pt x="2958" y="17888"/>
                  </a:cubicBezTo>
                  <a:cubicBezTo>
                    <a:pt x="3408" y="17641"/>
                    <a:pt x="4180" y="17660"/>
                    <a:pt x="4758" y="17660"/>
                  </a:cubicBezTo>
                  <a:cubicBezTo>
                    <a:pt x="5497" y="17660"/>
                    <a:pt x="6237" y="17679"/>
                    <a:pt x="6976" y="17755"/>
                  </a:cubicBezTo>
                  <a:cubicBezTo>
                    <a:pt x="7522" y="17812"/>
                    <a:pt x="8101" y="17869"/>
                    <a:pt x="8615" y="18021"/>
                  </a:cubicBezTo>
                  <a:cubicBezTo>
                    <a:pt x="9033" y="18136"/>
                    <a:pt x="9451" y="18326"/>
                    <a:pt x="9483" y="18630"/>
                  </a:cubicBezTo>
                  <a:cubicBezTo>
                    <a:pt x="9483" y="18707"/>
                    <a:pt x="9451" y="18764"/>
                    <a:pt x="9419" y="18821"/>
                  </a:cubicBezTo>
                  <a:cubicBezTo>
                    <a:pt x="8744" y="18916"/>
                    <a:pt x="8037" y="18935"/>
                    <a:pt x="7394" y="18935"/>
                  </a:cubicBezTo>
                  <a:close/>
                </a:path>
              </a:pathLst>
            </a:custGeom>
            <a:solidFill>
              <a:srgbClr val="C39A6A"/>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grpSp>
          <p:nvGrpSpPr>
            <p:cNvPr id="42" name="Group 37">
              <a:extLst>
                <a:ext uri="{FF2B5EF4-FFF2-40B4-BE49-F238E27FC236}">
                  <a16:creationId xmlns:a16="http://schemas.microsoft.com/office/drawing/2014/main" id="{C0F405D2-35D1-4928-B2D4-BAB08D8766E2}"/>
                </a:ext>
              </a:extLst>
            </p:cNvPr>
            <p:cNvGrpSpPr/>
            <p:nvPr/>
          </p:nvGrpSpPr>
          <p:grpSpPr>
            <a:xfrm>
              <a:off x="4104581" y="1894366"/>
              <a:ext cx="349951" cy="705072"/>
              <a:chOff x="6300687" y="3822701"/>
              <a:chExt cx="162344" cy="331471"/>
            </a:xfrm>
          </p:grpSpPr>
          <p:sp>
            <p:nvSpPr>
              <p:cNvPr id="55" name="Shape">
                <a:extLst>
                  <a:ext uri="{FF2B5EF4-FFF2-40B4-BE49-F238E27FC236}">
                    <a16:creationId xmlns:a16="http://schemas.microsoft.com/office/drawing/2014/main" id="{2B4FF274-2CF0-4721-8048-933AA9E6512B}"/>
                  </a:ext>
                </a:extLst>
              </p:cNvPr>
              <p:cNvSpPr/>
              <p:nvPr/>
            </p:nvSpPr>
            <p:spPr>
              <a:xfrm>
                <a:off x="6300687" y="3837458"/>
                <a:ext cx="99200" cy="175742"/>
              </a:xfrm>
              <a:custGeom>
                <a:avLst/>
                <a:gdLst/>
                <a:ahLst/>
                <a:cxnLst>
                  <a:cxn ang="0">
                    <a:pos x="wd2" y="hd2"/>
                  </a:cxn>
                  <a:cxn ang="5400000">
                    <a:pos x="wd2" y="hd2"/>
                  </a:cxn>
                  <a:cxn ang="10800000">
                    <a:pos x="wd2" y="hd2"/>
                  </a:cxn>
                  <a:cxn ang="16200000">
                    <a:pos x="wd2" y="hd2"/>
                  </a:cxn>
                </a:cxnLst>
                <a:rect l="0" t="0" r="r" b="b"/>
                <a:pathLst>
                  <a:path w="20576" h="21049" extrusionOk="0">
                    <a:moveTo>
                      <a:pt x="13434" y="0"/>
                    </a:moveTo>
                    <a:cubicBezTo>
                      <a:pt x="13434" y="0"/>
                      <a:pt x="9746" y="11865"/>
                      <a:pt x="0" y="17189"/>
                    </a:cubicBezTo>
                    <a:cubicBezTo>
                      <a:pt x="0" y="17189"/>
                      <a:pt x="10537" y="21600"/>
                      <a:pt x="19756" y="20992"/>
                    </a:cubicBezTo>
                    <a:cubicBezTo>
                      <a:pt x="19756" y="20992"/>
                      <a:pt x="21600" y="11408"/>
                      <a:pt x="19756" y="1217"/>
                    </a:cubicBezTo>
                    <a:lnTo>
                      <a:pt x="13434" y="0"/>
                    </a:ln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56" name="Shape">
                <a:extLst>
                  <a:ext uri="{FF2B5EF4-FFF2-40B4-BE49-F238E27FC236}">
                    <a16:creationId xmlns:a16="http://schemas.microsoft.com/office/drawing/2014/main" id="{106AE346-044C-4BAC-8B4A-2D099A0B98BD}"/>
                  </a:ext>
                </a:extLst>
              </p:cNvPr>
              <p:cNvSpPr/>
              <p:nvPr/>
            </p:nvSpPr>
            <p:spPr>
              <a:xfrm>
                <a:off x="6360160" y="3860800"/>
                <a:ext cx="102871" cy="293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6400" y="12623"/>
                      <a:pt x="2933" y="21600"/>
                    </a:cubicBezTo>
                    <a:cubicBezTo>
                      <a:pt x="2933" y="21600"/>
                      <a:pt x="10133" y="20010"/>
                      <a:pt x="12267" y="18047"/>
                    </a:cubicBezTo>
                    <a:cubicBezTo>
                      <a:pt x="12267" y="18047"/>
                      <a:pt x="19733" y="19636"/>
                      <a:pt x="21600" y="21600"/>
                    </a:cubicBezTo>
                    <a:cubicBezTo>
                      <a:pt x="21600" y="21600"/>
                      <a:pt x="17067" y="7855"/>
                      <a:pt x="9067" y="1309"/>
                    </a:cubicBezTo>
                    <a:lnTo>
                      <a:pt x="0" y="0"/>
                    </a:lnTo>
                    <a:close/>
                  </a:path>
                </a:pathLst>
              </a:custGeom>
              <a:solidFill>
                <a:srgbClr val="F7931F"/>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57" name="Shape">
                <a:extLst>
                  <a:ext uri="{FF2B5EF4-FFF2-40B4-BE49-F238E27FC236}">
                    <a16:creationId xmlns:a16="http://schemas.microsoft.com/office/drawing/2014/main" id="{780660D6-2C7C-41C5-B666-2148D661C4AF}"/>
                  </a:ext>
                </a:extLst>
              </p:cNvPr>
              <p:cNvSpPr/>
              <p:nvPr/>
            </p:nvSpPr>
            <p:spPr>
              <a:xfrm>
                <a:off x="6347460" y="3822701"/>
                <a:ext cx="99061" cy="78510"/>
              </a:xfrm>
              <a:custGeom>
                <a:avLst/>
                <a:gdLst/>
                <a:ahLst/>
                <a:cxnLst>
                  <a:cxn ang="0">
                    <a:pos x="wd2" y="hd2"/>
                  </a:cxn>
                  <a:cxn ang="5400000">
                    <a:pos x="wd2" y="hd2"/>
                  </a:cxn>
                  <a:cxn ang="10800000">
                    <a:pos x="wd2" y="hd2"/>
                  </a:cxn>
                  <a:cxn ang="16200000">
                    <a:pos x="wd2" y="hd2"/>
                  </a:cxn>
                </a:cxnLst>
                <a:rect l="0" t="0" r="r" b="b"/>
                <a:pathLst>
                  <a:path w="21600" h="20231" extrusionOk="0">
                    <a:moveTo>
                      <a:pt x="20769" y="6813"/>
                    </a:moveTo>
                    <a:cubicBezTo>
                      <a:pt x="20215" y="6158"/>
                      <a:pt x="19938" y="5504"/>
                      <a:pt x="19384" y="4849"/>
                    </a:cubicBezTo>
                    <a:cubicBezTo>
                      <a:pt x="15784" y="267"/>
                      <a:pt x="10246" y="-1369"/>
                      <a:pt x="5538" y="1249"/>
                    </a:cubicBezTo>
                    <a:lnTo>
                      <a:pt x="5538" y="1249"/>
                    </a:lnTo>
                    <a:cubicBezTo>
                      <a:pt x="2769" y="2558"/>
                      <a:pt x="554" y="5504"/>
                      <a:pt x="0" y="9104"/>
                    </a:cubicBezTo>
                    <a:cubicBezTo>
                      <a:pt x="0" y="10086"/>
                      <a:pt x="0" y="11067"/>
                      <a:pt x="277" y="12049"/>
                    </a:cubicBezTo>
                    <a:cubicBezTo>
                      <a:pt x="554" y="12704"/>
                      <a:pt x="1385" y="13358"/>
                      <a:pt x="1938" y="13686"/>
                    </a:cubicBezTo>
                    <a:cubicBezTo>
                      <a:pt x="4431" y="15649"/>
                      <a:pt x="7200" y="17286"/>
                      <a:pt x="9692" y="19249"/>
                    </a:cubicBezTo>
                    <a:cubicBezTo>
                      <a:pt x="10523" y="19904"/>
                      <a:pt x="11354" y="20231"/>
                      <a:pt x="12185" y="20231"/>
                    </a:cubicBezTo>
                    <a:cubicBezTo>
                      <a:pt x="13016" y="20231"/>
                      <a:pt x="13846" y="19576"/>
                      <a:pt x="14400" y="18922"/>
                    </a:cubicBezTo>
                    <a:cubicBezTo>
                      <a:pt x="16892" y="16631"/>
                      <a:pt x="19385" y="13686"/>
                      <a:pt x="21046" y="10413"/>
                    </a:cubicBezTo>
                    <a:cubicBezTo>
                      <a:pt x="21323" y="9758"/>
                      <a:pt x="21600" y="9431"/>
                      <a:pt x="21600" y="8777"/>
                    </a:cubicBezTo>
                    <a:cubicBezTo>
                      <a:pt x="21600" y="8122"/>
                      <a:pt x="21046" y="7467"/>
                      <a:pt x="20769" y="6813"/>
                    </a:cubicBezTo>
                    <a:close/>
                  </a:path>
                </a:pathLst>
              </a:custGeom>
              <a:solidFill>
                <a:srgbClr val="F7931F">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grpSp>
        <p:sp>
          <p:nvSpPr>
            <p:cNvPr id="43" name="Shape">
              <a:extLst>
                <a:ext uri="{FF2B5EF4-FFF2-40B4-BE49-F238E27FC236}">
                  <a16:creationId xmlns:a16="http://schemas.microsoft.com/office/drawing/2014/main" id="{EF948ECE-F60F-4D9B-B709-F800D39283F4}"/>
                </a:ext>
              </a:extLst>
            </p:cNvPr>
            <p:cNvSpPr/>
            <p:nvPr/>
          </p:nvSpPr>
          <p:spPr>
            <a:xfrm>
              <a:off x="1887603" y="1376325"/>
              <a:ext cx="1193780" cy="2109122"/>
            </a:xfrm>
            <a:custGeom>
              <a:avLst/>
              <a:gdLst/>
              <a:ahLst/>
              <a:cxnLst>
                <a:cxn ang="0">
                  <a:pos x="wd2" y="hd2"/>
                </a:cxn>
                <a:cxn ang="5400000">
                  <a:pos x="wd2" y="hd2"/>
                </a:cxn>
                <a:cxn ang="10800000">
                  <a:pos x="wd2" y="hd2"/>
                </a:cxn>
                <a:cxn ang="16200000">
                  <a:pos x="wd2" y="hd2"/>
                </a:cxn>
              </a:cxnLst>
              <a:rect l="0" t="0" r="r" b="b"/>
              <a:pathLst>
                <a:path w="21539" h="21495" extrusionOk="0">
                  <a:moveTo>
                    <a:pt x="21355" y="6086"/>
                  </a:moveTo>
                  <a:cubicBezTo>
                    <a:pt x="21294" y="6035"/>
                    <a:pt x="21017" y="5949"/>
                    <a:pt x="20833" y="5932"/>
                  </a:cubicBezTo>
                  <a:cubicBezTo>
                    <a:pt x="20649" y="5898"/>
                    <a:pt x="20373" y="5864"/>
                    <a:pt x="20373" y="5812"/>
                  </a:cubicBezTo>
                  <a:cubicBezTo>
                    <a:pt x="20342" y="5778"/>
                    <a:pt x="20649" y="5693"/>
                    <a:pt x="20588" y="5676"/>
                  </a:cubicBezTo>
                  <a:cubicBezTo>
                    <a:pt x="20527" y="5641"/>
                    <a:pt x="20189" y="5624"/>
                    <a:pt x="19913" y="5573"/>
                  </a:cubicBezTo>
                  <a:cubicBezTo>
                    <a:pt x="19637" y="5539"/>
                    <a:pt x="19299" y="5607"/>
                    <a:pt x="19084" y="5624"/>
                  </a:cubicBezTo>
                  <a:cubicBezTo>
                    <a:pt x="18870" y="5641"/>
                    <a:pt x="18256" y="5778"/>
                    <a:pt x="17888" y="5881"/>
                  </a:cubicBezTo>
                  <a:cubicBezTo>
                    <a:pt x="17489" y="5983"/>
                    <a:pt x="16170" y="6360"/>
                    <a:pt x="15556" y="6411"/>
                  </a:cubicBezTo>
                  <a:cubicBezTo>
                    <a:pt x="14942" y="6462"/>
                    <a:pt x="14544" y="6531"/>
                    <a:pt x="14544" y="6531"/>
                  </a:cubicBezTo>
                  <a:cubicBezTo>
                    <a:pt x="14544" y="6531"/>
                    <a:pt x="14421" y="6377"/>
                    <a:pt x="14298" y="6360"/>
                  </a:cubicBezTo>
                  <a:cubicBezTo>
                    <a:pt x="14175" y="6343"/>
                    <a:pt x="13930" y="6343"/>
                    <a:pt x="13930" y="6343"/>
                  </a:cubicBezTo>
                  <a:cubicBezTo>
                    <a:pt x="13930" y="6343"/>
                    <a:pt x="13869" y="6240"/>
                    <a:pt x="13807" y="6154"/>
                  </a:cubicBezTo>
                  <a:cubicBezTo>
                    <a:pt x="13746" y="6052"/>
                    <a:pt x="13408" y="5539"/>
                    <a:pt x="13378" y="5436"/>
                  </a:cubicBezTo>
                  <a:cubicBezTo>
                    <a:pt x="13347" y="5334"/>
                    <a:pt x="13286" y="5043"/>
                    <a:pt x="13255" y="4974"/>
                  </a:cubicBezTo>
                  <a:cubicBezTo>
                    <a:pt x="13224" y="4906"/>
                    <a:pt x="13255" y="4581"/>
                    <a:pt x="13255" y="4478"/>
                  </a:cubicBezTo>
                  <a:cubicBezTo>
                    <a:pt x="13255" y="4376"/>
                    <a:pt x="13132" y="4393"/>
                    <a:pt x="13132" y="4324"/>
                  </a:cubicBezTo>
                  <a:cubicBezTo>
                    <a:pt x="13132" y="4273"/>
                    <a:pt x="13194" y="4068"/>
                    <a:pt x="13101" y="3982"/>
                  </a:cubicBezTo>
                  <a:cubicBezTo>
                    <a:pt x="13009" y="3897"/>
                    <a:pt x="12426" y="3692"/>
                    <a:pt x="12426" y="3692"/>
                  </a:cubicBezTo>
                  <a:cubicBezTo>
                    <a:pt x="12426" y="3692"/>
                    <a:pt x="12733" y="3504"/>
                    <a:pt x="12979" y="3486"/>
                  </a:cubicBezTo>
                  <a:cubicBezTo>
                    <a:pt x="13224" y="3469"/>
                    <a:pt x="13592" y="3572"/>
                    <a:pt x="13746" y="3606"/>
                  </a:cubicBezTo>
                  <a:cubicBezTo>
                    <a:pt x="13899" y="3640"/>
                    <a:pt x="14359" y="3675"/>
                    <a:pt x="14513" y="3623"/>
                  </a:cubicBezTo>
                  <a:cubicBezTo>
                    <a:pt x="14697" y="3572"/>
                    <a:pt x="14758" y="3384"/>
                    <a:pt x="14728" y="3315"/>
                  </a:cubicBezTo>
                  <a:cubicBezTo>
                    <a:pt x="14728" y="3247"/>
                    <a:pt x="14728" y="3196"/>
                    <a:pt x="14789" y="3144"/>
                  </a:cubicBezTo>
                  <a:cubicBezTo>
                    <a:pt x="14850" y="3093"/>
                    <a:pt x="14789" y="3059"/>
                    <a:pt x="14758" y="3025"/>
                  </a:cubicBezTo>
                  <a:cubicBezTo>
                    <a:pt x="14728" y="2990"/>
                    <a:pt x="14912" y="2956"/>
                    <a:pt x="14912" y="2905"/>
                  </a:cubicBezTo>
                  <a:cubicBezTo>
                    <a:pt x="14912" y="2871"/>
                    <a:pt x="14912" y="2751"/>
                    <a:pt x="14973" y="2700"/>
                  </a:cubicBezTo>
                  <a:cubicBezTo>
                    <a:pt x="15004" y="2648"/>
                    <a:pt x="15157" y="2683"/>
                    <a:pt x="15249" y="2666"/>
                  </a:cubicBezTo>
                  <a:cubicBezTo>
                    <a:pt x="15341" y="2648"/>
                    <a:pt x="15341" y="2597"/>
                    <a:pt x="15311" y="2512"/>
                  </a:cubicBezTo>
                  <a:cubicBezTo>
                    <a:pt x="15280" y="2443"/>
                    <a:pt x="14973" y="2255"/>
                    <a:pt x="14881" y="2187"/>
                  </a:cubicBezTo>
                  <a:cubicBezTo>
                    <a:pt x="14789" y="2118"/>
                    <a:pt x="14820" y="2016"/>
                    <a:pt x="14881" y="1999"/>
                  </a:cubicBezTo>
                  <a:cubicBezTo>
                    <a:pt x="14942" y="1964"/>
                    <a:pt x="14912" y="1879"/>
                    <a:pt x="14942" y="1776"/>
                  </a:cubicBezTo>
                  <a:cubicBezTo>
                    <a:pt x="14973" y="1674"/>
                    <a:pt x="15004" y="1468"/>
                    <a:pt x="15034" y="1332"/>
                  </a:cubicBezTo>
                  <a:cubicBezTo>
                    <a:pt x="15065" y="1195"/>
                    <a:pt x="14912" y="1024"/>
                    <a:pt x="14820" y="870"/>
                  </a:cubicBezTo>
                  <a:cubicBezTo>
                    <a:pt x="14728" y="716"/>
                    <a:pt x="14329" y="271"/>
                    <a:pt x="12948" y="83"/>
                  </a:cubicBezTo>
                  <a:cubicBezTo>
                    <a:pt x="11567" y="-105"/>
                    <a:pt x="10954" y="83"/>
                    <a:pt x="10954" y="83"/>
                  </a:cubicBezTo>
                  <a:cubicBezTo>
                    <a:pt x="10739" y="134"/>
                    <a:pt x="10401" y="305"/>
                    <a:pt x="10248" y="357"/>
                  </a:cubicBezTo>
                  <a:cubicBezTo>
                    <a:pt x="10095" y="391"/>
                    <a:pt x="9972" y="288"/>
                    <a:pt x="9849" y="271"/>
                  </a:cubicBezTo>
                  <a:cubicBezTo>
                    <a:pt x="9726" y="237"/>
                    <a:pt x="9696" y="408"/>
                    <a:pt x="9481" y="408"/>
                  </a:cubicBezTo>
                  <a:cubicBezTo>
                    <a:pt x="9266" y="408"/>
                    <a:pt x="8929" y="340"/>
                    <a:pt x="8561" y="408"/>
                  </a:cubicBezTo>
                  <a:cubicBezTo>
                    <a:pt x="8192" y="476"/>
                    <a:pt x="7732" y="1058"/>
                    <a:pt x="7548" y="1400"/>
                  </a:cubicBezTo>
                  <a:cubicBezTo>
                    <a:pt x="7364" y="1742"/>
                    <a:pt x="7456" y="2255"/>
                    <a:pt x="7517" y="2597"/>
                  </a:cubicBezTo>
                  <a:cubicBezTo>
                    <a:pt x="7548" y="2939"/>
                    <a:pt x="7671" y="3059"/>
                    <a:pt x="7180" y="3281"/>
                  </a:cubicBezTo>
                  <a:cubicBezTo>
                    <a:pt x="6689" y="3504"/>
                    <a:pt x="5615" y="3880"/>
                    <a:pt x="5492" y="4000"/>
                  </a:cubicBezTo>
                  <a:cubicBezTo>
                    <a:pt x="5370" y="4119"/>
                    <a:pt x="4787" y="4427"/>
                    <a:pt x="4695" y="4530"/>
                  </a:cubicBezTo>
                  <a:cubicBezTo>
                    <a:pt x="4603" y="4632"/>
                    <a:pt x="4541" y="4838"/>
                    <a:pt x="4419" y="4974"/>
                  </a:cubicBezTo>
                  <a:cubicBezTo>
                    <a:pt x="4296" y="5094"/>
                    <a:pt x="4050" y="5333"/>
                    <a:pt x="3866" y="5504"/>
                  </a:cubicBezTo>
                  <a:cubicBezTo>
                    <a:pt x="3682" y="5676"/>
                    <a:pt x="3253" y="6137"/>
                    <a:pt x="3130" y="6223"/>
                  </a:cubicBezTo>
                  <a:cubicBezTo>
                    <a:pt x="3007" y="6308"/>
                    <a:pt x="2854" y="6411"/>
                    <a:pt x="2762" y="6462"/>
                  </a:cubicBezTo>
                  <a:cubicBezTo>
                    <a:pt x="2670" y="6514"/>
                    <a:pt x="2547" y="6667"/>
                    <a:pt x="2455" y="6753"/>
                  </a:cubicBezTo>
                  <a:cubicBezTo>
                    <a:pt x="2394" y="6838"/>
                    <a:pt x="2148" y="6958"/>
                    <a:pt x="1995" y="6992"/>
                  </a:cubicBezTo>
                  <a:cubicBezTo>
                    <a:pt x="1841" y="7027"/>
                    <a:pt x="1688" y="7232"/>
                    <a:pt x="1627" y="7386"/>
                  </a:cubicBezTo>
                  <a:cubicBezTo>
                    <a:pt x="1565" y="7540"/>
                    <a:pt x="1504" y="7779"/>
                    <a:pt x="1504" y="7779"/>
                  </a:cubicBezTo>
                  <a:cubicBezTo>
                    <a:pt x="1504" y="7779"/>
                    <a:pt x="1320" y="7830"/>
                    <a:pt x="1258" y="7865"/>
                  </a:cubicBezTo>
                  <a:cubicBezTo>
                    <a:pt x="1197" y="7899"/>
                    <a:pt x="1197" y="8036"/>
                    <a:pt x="1074" y="8121"/>
                  </a:cubicBezTo>
                  <a:cubicBezTo>
                    <a:pt x="951" y="8224"/>
                    <a:pt x="461" y="8617"/>
                    <a:pt x="184" y="8976"/>
                  </a:cubicBezTo>
                  <a:cubicBezTo>
                    <a:pt x="-61" y="9352"/>
                    <a:pt x="-61" y="9592"/>
                    <a:pt x="184" y="10327"/>
                  </a:cubicBezTo>
                  <a:cubicBezTo>
                    <a:pt x="430" y="11063"/>
                    <a:pt x="1534" y="11422"/>
                    <a:pt x="2516" y="11815"/>
                  </a:cubicBezTo>
                  <a:cubicBezTo>
                    <a:pt x="3498" y="12209"/>
                    <a:pt x="6996" y="13508"/>
                    <a:pt x="7149" y="13560"/>
                  </a:cubicBezTo>
                  <a:cubicBezTo>
                    <a:pt x="7272" y="13611"/>
                    <a:pt x="7364" y="13696"/>
                    <a:pt x="7333" y="13748"/>
                  </a:cubicBezTo>
                  <a:cubicBezTo>
                    <a:pt x="7272" y="13782"/>
                    <a:pt x="7211" y="13799"/>
                    <a:pt x="7211" y="13867"/>
                  </a:cubicBezTo>
                  <a:cubicBezTo>
                    <a:pt x="7211" y="13936"/>
                    <a:pt x="7180" y="14175"/>
                    <a:pt x="6996" y="14381"/>
                  </a:cubicBezTo>
                  <a:cubicBezTo>
                    <a:pt x="6812" y="14586"/>
                    <a:pt x="6566" y="15321"/>
                    <a:pt x="6444" y="15886"/>
                  </a:cubicBezTo>
                  <a:cubicBezTo>
                    <a:pt x="6321" y="16450"/>
                    <a:pt x="6075" y="17767"/>
                    <a:pt x="5953" y="17955"/>
                  </a:cubicBezTo>
                  <a:cubicBezTo>
                    <a:pt x="5830" y="18143"/>
                    <a:pt x="5554" y="18040"/>
                    <a:pt x="5216" y="18297"/>
                  </a:cubicBezTo>
                  <a:cubicBezTo>
                    <a:pt x="4879" y="18553"/>
                    <a:pt x="5094" y="18861"/>
                    <a:pt x="5155" y="19032"/>
                  </a:cubicBezTo>
                  <a:cubicBezTo>
                    <a:pt x="5216" y="19203"/>
                    <a:pt x="5186" y="20076"/>
                    <a:pt x="5186" y="20076"/>
                  </a:cubicBezTo>
                  <a:lnTo>
                    <a:pt x="5370" y="20093"/>
                  </a:lnTo>
                  <a:cubicBezTo>
                    <a:pt x="5370" y="20093"/>
                    <a:pt x="5370" y="19238"/>
                    <a:pt x="5431" y="19186"/>
                  </a:cubicBezTo>
                  <a:cubicBezTo>
                    <a:pt x="5492" y="19135"/>
                    <a:pt x="5830" y="19101"/>
                    <a:pt x="6321" y="19186"/>
                  </a:cubicBezTo>
                  <a:cubicBezTo>
                    <a:pt x="6812" y="19289"/>
                    <a:pt x="7057" y="19631"/>
                    <a:pt x="7272" y="19802"/>
                  </a:cubicBezTo>
                  <a:cubicBezTo>
                    <a:pt x="7487" y="19973"/>
                    <a:pt x="8008" y="20247"/>
                    <a:pt x="8192" y="20264"/>
                  </a:cubicBezTo>
                  <a:cubicBezTo>
                    <a:pt x="8376" y="20298"/>
                    <a:pt x="9726" y="20281"/>
                    <a:pt x="10217" y="20229"/>
                  </a:cubicBezTo>
                  <a:cubicBezTo>
                    <a:pt x="10739" y="20161"/>
                    <a:pt x="11015" y="20127"/>
                    <a:pt x="11015" y="20127"/>
                  </a:cubicBezTo>
                  <a:cubicBezTo>
                    <a:pt x="11015" y="20127"/>
                    <a:pt x="11230" y="20418"/>
                    <a:pt x="11322" y="20606"/>
                  </a:cubicBezTo>
                  <a:cubicBezTo>
                    <a:pt x="11414" y="20794"/>
                    <a:pt x="11322" y="21495"/>
                    <a:pt x="11322" y="21495"/>
                  </a:cubicBezTo>
                  <a:lnTo>
                    <a:pt x="11537" y="21495"/>
                  </a:lnTo>
                  <a:cubicBezTo>
                    <a:pt x="11537" y="21495"/>
                    <a:pt x="11567" y="20589"/>
                    <a:pt x="11598" y="20520"/>
                  </a:cubicBezTo>
                  <a:cubicBezTo>
                    <a:pt x="11629" y="20452"/>
                    <a:pt x="11936" y="20400"/>
                    <a:pt x="12304" y="20435"/>
                  </a:cubicBezTo>
                  <a:cubicBezTo>
                    <a:pt x="12672" y="20469"/>
                    <a:pt x="13347" y="20965"/>
                    <a:pt x="13654" y="21221"/>
                  </a:cubicBezTo>
                  <a:cubicBezTo>
                    <a:pt x="13991" y="21478"/>
                    <a:pt x="14237" y="21478"/>
                    <a:pt x="15249" y="21427"/>
                  </a:cubicBezTo>
                  <a:cubicBezTo>
                    <a:pt x="16262" y="21375"/>
                    <a:pt x="17213" y="21067"/>
                    <a:pt x="17244" y="20999"/>
                  </a:cubicBezTo>
                  <a:cubicBezTo>
                    <a:pt x="17274" y="20931"/>
                    <a:pt x="16906" y="20879"/>
                    <a:pt x="16323" y="20828"/>
                  </a:cubicBezTo>
                  <a:cubicBezTo>
                    <a:pt x="15740" y="20777"/>
                    <a:pt x="15249" y="20640"/>
                    <a:pt x="15126" y="20571"/>
                  </a:cubicBezTo>
                  <a:cubicBezTo>
                    <a:pt x="14973" y="20503"/>
                    <a:pt x="14789" y="20110"/>
                    <a:pt x="14482" y="19768"/>
                  </a:cubicBezTo>
                  <a:cubicBezTo>
                    <a:pt x="14175" y="19426"/>
                    <a:pt x="14053" y="18759"/>
                    <a:pt x="14053" y="18759"/>
                  </a:cubicBezTo>
                  <a:cubicBezTo>
                    <a:pt x="14636" y="18639"/>
                    <a:pt x="14973" y="18400"/>
                    <a:pt x="14973" y="18400"/>
                  </a:cubicBezTo>
                  <a:cubicBezTo>
                    <a:pt x="14973" y="18400"/>
                    <a:pt x="14237" y="16946"/>
                    <a:pt x="14145" y="16621"/>
                  </a:cubicBezTo>
                  <a:cubicBezTo>
                    <a:pt x="14053" y="16296"/>
                    <a:pt x="13807" y="15509"/>
                    <a:pt x="13807" y="15099"/>
                  </a:cubicBezTo>
                  <a:cubicBezTo>
                    <a:pt x="13807" y="14688"/>
                    <a:pt x="13807" y="13628"/>
                    <a:pt x="13746" y="13423"/>
                  </a:cubicBezTo>
                  <a:cubicBezTo>
                    <a:pt x="13684" y="13235"/>
                    <a:pt x="13101" y="12807"/>
                    <a:pt x="12611" y="12499"/>
                  </a:cubicBezTo>
                  <a:cubicBezTo>
                    <a:pt x="12150" y="12191"/>
                    <a:pt x="10371" y="11302"/>
                    <a:pt x="10125" y="11182"/>
                  </a:cubicBezTo>
                  <a:cubicBezTo>
                    <a:pt x="9880" y="11080"/>
                    <a:pt x="8438" y="10430"/>
                    <a:pt x="8162" y="10327"/>
                  </a:cubicBezTo>
                  <a:cubicBezTo>
                    <a:pt x="7886" y="10225"/>
                    <a:pt x="7456" y="9951"/>
                    <a:pt x="7364" y="9900"/>
                  </a:cubicBezTo>
                  <a:cubicBezTo>
                    <a:pt x="7272" y="9848"/>
                    <a:pt x="7057" y="9848"/>
                    <a:pt x="7057" y="9848"/>
                  </a:cubicBezTo>
                  <a:cubicBezTo>
                    <a:pt x="7057" y="9848"/>
                    <a:pt x="7180" y="9780"/>
                    <a:pt x="7057" y="9626"/>
                  </a:cubicBezTo>
                  <a:cubicBezTo>
                    <a:pt x="6934" y="9472"/>
                    <a:pt x="6628" y="9387"/>
                    <a:pt x="6628" y="9387"/>
                  </a:cubicBezTo>
                  <a:cubicBezTo>
                    <a:pt x="6628" y="9387"/>
                    <a:pt x="6750" y="9352"/>
                    <a:pt x="6842" y="9352"/>
                  </a:cubicBezTo>
                  <a:cubicBezTo>
                    <a:pt x="6934" y="9352"/>
                    <a:pt x="6996" y="9301"/>
                    <a:pt x="6965" y="9267"/>
                  </a:cubicBezTo>
                  <a:cubicBezTo>
                    <a:pt x="6934" y="9233"/>
                    <a:pt x="6904" y="9181"/>
                    <a:pt x="6965" y="9130"/>
                  </a:cubicBezTo>
                  <a:cubicBezTo>
                    <a:pt x="7026" y="9079"/>
                    <a:pt x="7088" y="9045"/>
                    <a:pt x="7180" y="8942"/>
                  </a:cubicBezTo>
                  <a:cubicBezTo>
                    <a:pt x="7241" y="8839"/>
                    <a:pt x="7149" y="8754"/>
                    <a:pt x="7149" y="8754"/>
                  </a:cubicBezTo>
                  <a:cubicBezTo>
                    <a:pt x="7149" y="8754"/>
                    <a:pt x="7149" y="8703"/>
                    <a:pt x="7272" y="8634"/>
                  </a:cubicBezTo>
                  <a:cubicBezTo>
                    <a:pt x="7364" y="8583"/>
                    <a:pt x="7548" y="8600"/>
                    <a:pt x="7916" y="8566"/>
                  </a:cubicBezTo>
                  <a:cubicBezTo>
                    <a:pt x="8284" y="8532"/>
                    <a:pt x="8438" y="8378"/>
                    <a:pt x="8806" y="8190"/>
                  </a:cubicBezTo>
                  <a:cubicBezTo>
                    <a:pt x="9174" y="8001"/>
                    <a:pt x="9941" y="7728"/>
                    <a:pt x="10432" y="7540"/>
                  </a:cubicBezTo>
                  <a:cubicBezTo>
                    <a:pt x="10923" y="7352"/>
                    <a:pt x="11445" y="6941"/>
                    <a:pt x="11445" y="6941"/>
                  </a:cubicBezTo>
                  <a:cubicBezTo>
                    <a:pt x="11445" y="6941"/>
                    <a:pt x="11844" y="7300"/>
                    <a:pt x="11966" y="7403"/>
                  </a:cubicBezTo>
                  <a:cubicBezTo>
                    <a:pt x="12089" y="7505"/>
                    <a:pt x="12212" y="7523"/>
                    <a:pt x="12273" y="7591"/>
                  </a:cubicBezTo>
                  <a:cubicBezTo>
                    <a:pt x="12334" y="7659"/>
                    <a:pt x="12396" y="7694"/>
                    <a:pt x="12396" y="7762"/>
                  </a:cubicBezTo>
                  <a:cubicBezTo>
                    <a:pt x="12396" y="7830"/>
                    <a:pt x="12519" y="7847"/>
                    <a:pt x="12611" y="7865"/>
                  </a:cubicBezTo>
                  <a:cubicBezTo>
                    <a:pt x="12703" y="7882"/>
                    <a:pt x="12733" y="7916"/>
                    <a:pt x="12825" y="7984"/>
                  </a:cubicBezTo>
                  <a:cubicBezTo>
                    <a:pt x="12917" y="8053"/>
                    <a:pt x="13163" y="8001"/>
                    <a:pt x="13378" y="7984"/>
                  </a:cubicBezTo>
                  <a:cubicBezTo>
                    <a:pt x="13592" y="7967"/>
                    <a:pt x="13654" y="7899"/>
                    <a:pt x="13899" y="7865"/>
                  </a:cubicBezTo>
                  <a:cubicBezTo>
                    <a:pt x="14114" y="7830"/>
                    <a:pt x="14574" y="7745"/>
                    <a:pt x="14881" y="7659"/>
                  </a:cubicBezTo>
                  <a:cubicBezTo>
                    <a:pt x="15219" y="7574"/>
                    <a:pt x="18041" y="6667"/>
                    <a:pt x="18195" y="6616"/>
                  </a:cubicBezTo>
                  <a:cubicBezTo>
                    <a:pt x="18348" y="6565"/>
                    <a:pt x="18686" y="6513"/>
                    <a:pt x="18870" y="6531"/>
                  </a:cubicBezTo>
                  <a:cubicBezTo>
                    <a:pt x="19023" y="6548"/>
                    <a:pt x="19207" y="6599"/>
                    <a:pt x="19606" y="6599"/>
                  </a:cubicBezTo>
                  <a:cubicBezTo>
                    <a:pt x="20005" y="6599"/>
                    <a:pt x="20036" y="6565"/>
                    <a:pt x="20220" y="6531"/>
                  </a:cubicBezTo>
                  <a:cubicBezTo>
                    <a:pt x="20404" y="6496"/>
                    <a:pt x="20680" y="6394"/>
                    <a:pt x="20833" y="6377"/>
                  </a:cubicBezTo>
                  <a:cubicBezTo>
                    <a:pt x="20987" y="6342"/>
                    <a:pt x="21048" y="6394"/>
                    <a:pt x="21202" y="6411"/>
                  </a:cubicBezTo>
                  <a:cubicBezTo>
                    <a:pt x="21324" y="6428"/>
                    <a:pt x="21478" y="6377"/>
                    <a:pt x="21539" y="6308"/>
                  </a:cubicBezTo>
                  <a:cubicBezTo>
                    <a:pt x="21508" y="6223"/>
                    <a:pt x="21416" y="6154"/>
                    <a:pt x="21355" y="6086"/>
                  </a:cubicBezTo>
                  <a:close/>
                  <a:moveTo>
                    <a:pt x="8683" y="18058"/>
                  </a:moveTo>
                  <a:cubicBezTo>
                    <a:pt x="8837" y="18023"/>
                    <a:pt x="9052" y="17938"/>
                    <a:pt x="9082" y="17886"/>
                  </a:cubicBezTo>
                  <a:cubicBezTo>
                    <a:pt x="9113" y="17835"/>
                    <a:pt x="9205" y="16262"/>
                    <a:pt x="9205" y="15868"/>
                  </a:cubicBezTo>
                  <a:cubicBezTo>
                    <a:pt x="9205" y="15475"/>
                    <a:pt x="9573" y="14911"/>
                    <a:pt x="9665" y="14723"/>
                  </a:cubicBezTo>
                  <a:cubicBezTo>
                    <a:pt x="9788" y="14552"/>
                    <a:pt x="10064" y="14192"/>
                    <a:pt x="10064" y="14192"/>
                  </a:cubicBezTo>
                  <a:cubicBezTo>
                    <a:pt x="10064" y="14192"/>
                    <a:pt x="10401" y="14175"/>
                    <a:pt x="10432" y="14261"/>
                  </a:cubicBezTo>
                  <a:cubicBezTo>
                    <a:pt x="10463" y="14329"/>
                    <a:pt x="10309" y="14432"/>
                    <a:pt x="10279" y="14534"/>
                  </a:cubicBezTo>
                  <a:cubicBezTo>
                    <a:pt x="10248" y="14637"/>
                    <a:pt x="10402" y="14877"/>
                    <a:pt x="10494" y="15030"/>
                  </a:cubicBezTo>
                  <a:cubicBezTo>
                    <a:pt x="10555" y="15201"/>
                    <a:pt x="10524" y="15886"/>
                    <a:pt x="10586" y="16091"/>
                  </a:cubicBezTo>
                  <a:cubicBezTo>
                    <a:pt x="10647" y="16296"/>
                    <a:pt x="10892" y="16570"/>
                    <a:pt x="10984" y="16758"/>
                  </a:cubicBezTo>
                  <a:cubicBezTo>
                    <a:pt x="11077" y="16946"/>
                    <a:pt x="11169" y="17339"/>
                    <a:pt x="11261" y="17681"/>
                  </a:cubicBezTo>
                  <a:cubicBezTo>
                    <a:pt x="11322" y="18023"/>
                    <a:pt x="11752" y="19032"/>
                    <a:pt x="11752" y="19032"/>
                  </a:cubicBezTo>
                  <a:cubicBezTo>
                    <a:pt x="11813" y="19169"/>
                    <a:pt x="11659" y="19203"/>
                    <a:pt x="11659" y="19203"/>
                  </a:cubicBezTo>
                  <a:cubicBezTo>
                    <a:pt x="11659" y="19203"/>
                    <a:pt x="11291" y="19323"/>
                    <a:pt x="11107" y="19460"/>
                  </a:cubicBezTo>
                  <a:cubicBezTo>
                    <a:pt x="10923" y="19597"/>
                    <a:pt x="10831" y="19990"/>
                    <a:pt x="10831" y="19990"/>
                  </a:cubicBezTo>
                  <a:cubicBezTo>
                    <a:pt x="10831" y="19990"/>
                    <a:pt x="9911" y="19802"/>
                    <a:pt x="9665" y="19734"/>
                  </a:cubicBezTo>
                  <a:cubicBezTo>
                    <a:pt x="9420" y="19665"/>
                    <a:pt x="9052" y="19631"/>
                    <a:pt x="8867" y="19580"/>
                  </a:cubicBezTo>
                  <a:cubicBezTo>
                    <a:pt x="8683" y="19528"/>
                    <a:pt x="8591" y="19289"/>
                    <a:pt x="8499" y="19118"/>
                  </a:cubicBezTo>
                  <a:cubicBezTo>
                    <a:pt x="8407" y="18947"/>
                    <a:pt x="8192" y="18639"/>
                    <a:pt x="8070" y="18553"/>
                  </a:cubicBezTo>
                  <a:cubicBezTo>
                    <a:pt x="7947" y="18468"/>
                    <a:pt x="7947" y="18109"/>
                    <a:pt x="7947" y="18109"/>
                  </a:cubicBezTo>
                  <a:cubicBezTo>
                    <a:pt x="7947" y="18109"/>
                    <a:pt x="8499" y="18109"/>
                    <a:pt x="8683" y="18058"/>
                  </a:cubicBezTo>
                  <a:close/>
                  <a:moveTo>
                    <a:pt x="9849" y="2409"/>
                  </a:moveTo>
                  <a:lnTo>
                    <a:pt x="9205" y="2597"/>
                  </a:lnTo>
                  <a:cubicBezTo>
                    <a:pt x="9144" y="1896"/>
                    <a:pt x="9849" y="1537"/>
                    <a:pt x="9849" y="1537"/>
                  </a:cubicBezTo>
                  <a:cubicBezTo>
                    <a:pt x="9696" y="1691"/>
                    <a:pt x="9849" y="2409"/>
                    <a:pt x="9849" y="2409"/>
                  </a:cubicBezTo>
                  <a:close/>
                </a:path>
              </a:pathLst>
            </a:custGeom>
            <a:solidFill>
              <a:srgbClr val="A2B969">
                <a:lumMod val="75000"/>
              </a:srgbClr>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sp>
          <p:nvSpPr>
            <p:cNvPr id="44" name="Shape">
              <a:extLst>
                <a:ext uri="{FF2B5EF4-FFF2-40B4-BE49-F238E27FC236}">
                  <a16:creationId xmlns:a16="http://schemas.microsoft.com/office/drawing/2014/main" id="{CADEDA0E-143C-490C-B144-DE05B221752D}"/>
                </a:ext>
              </a:extLst>
            </p:cNvPr>
            <p:cNvSpPr/>
            <p:nvPr/>
          </p:nvSpPr>
          <p:spPr>
            <a:xfrm>
              <a:off x="799256" y="1239926"/>
              <a:ext cx="1069510" cy="2095115"/>
            </a:xfrm>
            <a:custGeom>
              <a:avLst/>
              <a:gdLst/>
              <a:ahLst/>
              <a:cxnLst>
                <a:cxn ang="0">
                  <a:pos x="wd2" y="hd2"/>
                </a:cxn>
                <a:cxn ang="5400000">
                  <a:pos x="wd2" y="hd2"/>
                </a:cxn>
                <a:cxn ang="10800000">
                  <a:pos x="wd2" y="hd2"/>
                </a:cxn>
                <a:cxn ang="16200000">
                  <a:pos x="wd2" y="hd2"/>
                </a:cxn>
              </a:cxnLst>
              <a:rect l="0" t="0" r="r" b="b"/>
              <a:pathLst>
                <a:path w="21495" h="21523" extrusionOk="0">
                  <a:moveTo>
                    <a:pt x="21374" y="15074"/>
                  </a:moveTo>
                  <a:cubicBezTo>
                    <a:pt x="21340" y="14988"/>
                    <a:pt x="21408" y="14902"/>
                    <a:pt x="21306" y="14747"/>
                  </a:cubicBezTo>
                  <a:cubicBezTo>
                    <a:pt x="21237" y="14592"/>
                    <a:pt x="21135" y="14506"/>
                    <a:pt x="21101" y="14437"/>
                  </a:cubicBezTo>
                  <a:cubicBezTo>
                    <a:pt x="21066" y="14368"/>
                    <a:pt x="21101" y="14161"/>
                    <a:pt x="21032" y="14040"/>
                  </a:cubicBezTo>
                  <a:cubicBezTo>
                    <a:pt x="20964" y="13919"/>
                    <a:pt x="20793" y="13713"/>
                    <a:pt x="20690" y="13592"/>
                  </a:cubicBezTo>
                  <a:cubicBezTo>
                    <a:pt x="20588" y="13471"/>
                    <a:pt x="19802" y="12627"/>
                    <a:pt x="19631" y="12471"/>
                  </a:cubicBezTo>
                  <a:cubicBezTo>
                    <a:pt x="19460" y="12316"/>
                    <a:pt x="18982" y="11851"/>
                    <a:pt x="18879" y="11730"/>
                  </a:cubicBezTo>
                  <a:cubicBezTo>
                    <a:pt x="18776" y="11610"/>
                    <a:pt x="17444" y="10765"/>
                    <a:pt x="17204" y="10610"/>
                  </a:cubicBezTo>
                  <a:cubicBezTo>
                    <a:pt x="16999" y="10455"/>
                    <a:pt x="16316" y="9920"/>
                    <a:pt x="16247" y="9868"/>
                  </a:cubicBezTo>
                  <a:cubicBezTo>
                    <a:pt x="16179" y="9817"/>
                    <a:pt x="15940" y="9593"/>
                    <a:pt x="16008" y="9558"/>
                  </a:cubicBezTo>
                  <a:cubicBezTo>
                    <a:pt x="16076" y="9524"/>
                    <a:pt x="16350" y="9231"/>
                    <a:pt x="16418" y="9093"/>
                  </a:cubicBezTo>
                  <a:cubicBezTo>
                    <a:pt x="16487" y="8955"/>
                    <a:pt x="16316" y="8300"/>
                    <a:pt x="16247" y="8162"/>
                  </a:cubicBezTo>
                  <a:cubicBezTo>
                    <a:pt x="16179" y="8041"/>
                    <a:pt x="15940" y="7489"/>
                    <a:pt x="15940" y="7489"/>
                  </a:cubicBezTo>
                  <a:cubicBezTo>
                    <a:pt x="15940" y="7489"/>
                    <a:pt x="15769" y="7214"/>
                    <a:pt x="15735" y="7076"/>
                  </a:cubicBezTo>
                  <a:cubicBezTo>
                    <a:pt x="15701" y="6938"/>
                    <a:pt x="15632" y="6490"/>
                    <a:pt x="15632" y="6490"/>
                  </a:cubicBezTo>
                  <a:cubicBezTo>
                    <a:pt x="15632" y="6490"/>
                    <a:pt x="15940" y="6524"/>
                    <a:pt x="16076" y="6559"/>
                  </a:cubicBezTo>
                  <a:cubicBezTo>
                    <a:pt x="16247" y="6593"/>
                    <a:pt x="16145" y="6696"/>
                    <a:pt x="16145" y="6714"/>
                  </a:cubicBezTo>
                  <a:cubicBezTo>
                    <a:pt x="16145" y="6731"/>
                    <a:pt x="16076" y="6800"/>
                    <a:pt x="16042" y="6903"/>
                  </a:cubicBezTo>
                  <a:cubicBezTo>
                    <a:pt x="16008" y="7007"/>
                    <a:pt x="16145" y="7110"/>
                    <a:pt x="16213" y="7196"/>
                  </a:cubicBezTo>
                  <a:cubicBezTo>
                    <a:pt x="16282" y="7283"/>
                    <a:pt x="16350" y="7317"/>
                    <a:pt x="16487" y="7352"/>
                  </a:cubicBezTo>
                  <a:cubicBezTo>
                    <a:pt x="16623" y="7386"/>
                    <a:pt x="16726" y="7352"/>
                    <a:pt x="16828" y="7369"/>
                  </a:cubicBezTo>
                  <a:cubicBezTo>
                    <a:pt x="16931" y="7386"/>
                    <a:pt x="17102" y="7421"/>
                    <a:pt x="17239" y="7438"/>
                  </a:cubicBezTo>
                  <a:cubicBezTo>
                    <a:pt x="17341" y="7472"/>
                    <a:pt x="17478" y="7524"/>
                    <a:pt x="17444" y="7662"/>
                  </a:cubicBezTo>
                  <a:cubicBezTo>
                    <a:pt x="17409" y="7800"/>
                    <a:pt x="17341" y="7748"/>
                    <a:pt x="17273" y="7765"/>
                  </a:cubicBezTo>
                  <a:cubicBezTo>
                    <a:pt x="17204" y="7783"/>
                    <a:pt x="17273" y="7851"/>
                    <a:pt x="17341" y="7886"/>
                  </a:cubicBezTo>
                  <a:cubicBezTo>
                    <a:pt x="17409" y="7920"/>
                    <a:pt x="17546" y="7972"/>
                    <a:pt x="17683" y="8024"/>
                  </a:cubicBezTo>
                  <a:cubicBezTo>
                    <a:pt x="17820" y="8076"/>
                    <a:pt x="17956" y="8127"/>
                    <a:pt x="18025" y="8145"/>
                  </a:cubicBezTo>
                  <a:cubicBezTo>
                    <a:pt x="18093" y="8179"/>
                    <a:pt x="18469" y="8145"/>
                    <a:pt x="18640" y="8145"/>
                  </a:cubicBezTo>
                  <a:cubicBezTo>
                    <a:pt x="18811" y="8145"/>
                    <a:pt x="18845" y="8127"/>
                    <a:pt x="18947" y="8110"/>
                  </a:cubicBezTo>
                  <a:cubicBezTo>
                    <a:pt x="19050" y="8093"/>
                    <a:pt x="19118" y="8145"/>
                    <a:pt x="19221" y="8145"/>
                  </a:cubicBezTo>
                  <a:cubicBezTo>
                    <a:pt x="19323" y="8145"/>
                    <a:pt x="19460" y="8093"/>
                    <a:pt x="19528" y="8041"/>
                  </a:cubicBezTo>
                  <a:cubicBezTo>
                    <a:pt x="19563" y="7989"/>
                    <a:pt x="19631" y="7955"/>
                    <a:pt x="19733" y="7938"/>
                  </a:cubicBezTo>
                  <a:cubicBezTo>
                    <a:pt x="19836" y="7920"/>
                    <a:pt x="20007" y="7938"/>
                    <a:pt x="20075" y="7886"/>
                  </a:cubicBezTo>
                  <a:cubicBezTo>
                    <a:pt x="20144" y="7834"/>
                    <a:pt x="20144" y="7645"/>
                    <a:pt x="20075" y="7576"/>
                  </a:cubicBezTo>
                  <a:cubicBezTo>
                    <a:pt x="20007" y="7489"/>
                    <a:pt x="19938" y="7455"/>
                    <a:pt x="19870" y="7421"/>
                  </a:cubicBezTo>
                  <a:cubicBezTo>
                    <a:pt x="19802" y="7386"/>
                    <a:pt x="19836" y="7283"/>
                    <a:pt x="19870" y="7231"/>
                  </a:cubicBezTo>
                  <a:cubicBezTo>
                    <a:pt x="19904" y="7179"/>
                    <a:pt x="20041" y="7196"/>
                    <a:pt x="20075" y="7145"/>
                  </a:cubicBezTo>
                  <a:cubicBezTo>
                    <a:pt x="20109" y="7093"/>
                    <a:pt x="20041" y="6972"/>
                    <a:pt x="19973" y="6921"/>
                  </a:cubicBezTo>
                  <a:cubicBezTo>
                    <a:pt x="19904" y="6886"/>
                    <a:pt x="19528" y="6834"/>
                    <a:pt x="19392" y="6817"/>
                  </a:cubicBezTo>
                  <a:cubicBezTo>
                    <a:pt x="19255" y="6800"/>
                    <a:pt x="18982" y="6817"/>
                    <a:pt x="18982" y="6817"/>
                  </a:cubicBezTo>
                  <a:cubicBezTo>
                    <a:pt x="18982" y="6817"/>
                    <a:pt x="19050" y="6628"/>
                    <a:pt x="19050" y="6541"/>
                  </a:cubicBezTo>
                  <a:cubicBezTo>
                    <a:pt x="19050" y="6455"/>
                    <a:pt x="18947" y="6300"/>
                    <a:pt x="18879" y="6231"/>
                  </a:cubicBezTo>
                  <a:cubicBezTo>
                    <a:pt x="18811" y="6162"/>
                    <a:pt x="18606" y="6110"/>
                    <a:pt x="18537" y="6076"/>
                  </a:cubicBezTo>
                  <a:cubicBezTo>
                    <a:pt x="18469" y="6041"/>
                    <a:pt x="18537" y="5955"/>
                    <a:pt x="18537" y="5904"/>
                  </a:cubicBezTo>
                  <a:cubicBezTo>
                    <a:pt x="18537" y="5852"/>
                    <a:pt x="18401" y="5817"/>
                    <a:pt x="18332" y="5766"/>
                  </a:cubicBezTo>
                  <a:cubicBezTo>
                    <a:pt x="18264" y="5714"/>
                    <a:pt x="18059" y="5628"/>
                    <a:pt x="17922" y="5524"/>
                  </a:cubicBezTo>
                  <a:cubicBezTo>
                    <a:pt x="17751" y="5421"/>
                    <a:pt x="17546" y="5300"/>
                    <a:pt x="17478" y="5248"/>
                  </a:cubicBezTo>
                  <a:cubicBezTo>
                    <a:pt x="17409" y="5214"/>
                    <a:pt x="17170" y="4904"/>
                    <a:pt x="17033" y="4662"/>
                  </a:cubicBezTo>
                  <a:cubicBezTo>
                    <a:pt x="16897" y="4421"/>
                    <a:pt x="16555" y="4231"/>
                    <a:pt x="16384" y="4128"/>
                  </a:cubicBezTo>
                  <a:cubicBezTo>
                    <a:pt x="16213" y="4025"/>
                    <a:pt x="15701" y="3904"/>
                    <a:pt x="15530" y="3869"/>
                  </a:cubicBezTo>
                  <a:cubicBezTo>
                    <a:pt x="15359" y="3835"/>
                    <a:pt x="13718" y="3559"/>
                    <a:pt x="13171" y="3473"/>
                  </a:cubicBezTo>
                  <a:cubicBezTo>
                    <a:pt x="12625" y="3387"/>
                    <a:pt x="11838" y="3180"/>
                    <a:pt x="11838" y="3180"/>
                  </a:cubicBezTo>
                  <a:cubicBezTo>
                    <a:pt x="11838" y="3180"/>
                    <a:pt x="11804" y="2801"/>
                    <a:pt x="11804" y="2749"/>
                  </a:cubicBezTo>
                  <a:cubicBezTo>
                    <a:pt x="11804" y="2680"/>
                    <a:pt x="11804" y="2576"/>
                    <a:pt x="11907" y="2559"/>
                  </a:cubicBezTo>
                  <a:cubicBezTo>
                    <a:pt x="11975" y="2542"/>
                    <a:pt x="11941" y="2456"/>
                    <a:pt x="11975" y="2387"/>
                  </a:cubicBezTo>
                  <a:cubicBezTo>
                    <a:pt x="12009" y="2318"/>
                    <a:pt x="11975" y="2059"/>
                    <a:pt x="11873" y="2025"/>
                  </a:cubicBezTo>
                  <a:cubicBezTo>
                    <a:pt x="11770" y="1990"/>
                    <a:pt x="11873" y="1921"/>
                    <a:pt x="11873" y="1887"/>
                  </a:cubicBezTo>
                  <a:cubicBezTo>
                    <a:pt x="11873" y="1852"/>
                    <a:pt x="11839" y="1801"/>
                    <a:pt x="11839" y="1766"/>
                  </a:cubicBezTo>
                  <a:cubicBezTo>
                    <a:pt x="11873" y="1732"/>
                    <a:pt x="11873" y="1611"/>
                    <a:pt x="11839" y="1542"/>
                  </a:cubicBezTo>
                  <a:cubicBezTo>
                    <a:pt x="11804" y="1473"/>
                    <a:pt x="11839" y="1456"/>
                    <a:pt x="11770" y="1387"/>
                  </a:cubicBezTo>
                  <a:cubicBezTo>
                    <a:pt x="11702" y="1318"/>
                    <a:pt x="11463" y="1163"/>
                    <a:pt x="11360" y="1059"/>
                  </a:cubicBezTo>
                  <a:cubicBezTo>
                    <a:pt x="11257" y="956"/>
                    <a:pt x="11087" y="853"/>
                    <a:pt x="11052" y="784"/>
                  </a:cubicBezTo>
                  <a:cubicBezTo>
                    <a:pt x="11018" y="697"/>
                    <a:pt x="11633" y="663"/>
                    <a:pt x="11565" y="611"/>
                  </a:cubicBezTo>
                  <a:cubicBezTo>
                    <a:pt x="11497" y="560"/>
                    <a:pt x="11121" y="387"/>
                    <a:pt x="10882" y="335"/>
                  </a:cubicBezTo>
                  <a:cubicBezTo>
                    <a:pt x="10642" y="267"/>
                    <a:pt x="10061" y="146"/>
                    <a:pt x="9651" y="42"/>
                  </a:cubicBezTo>
                  <a:cubicBezTo>
                    <a:pt x="9241" y="-61"/>
                    <a:pt x="8899" y="60"/>
                    <a:pt x="8284" y="42"/>
                  </a:cubicBezTo>
                  <a:cubicBezTo>
                    <a:pt x="7669" y="25"/>
                    <a:pt x="7601" y="77"/>
                    <a:pt x="7293" y="198"/>
                  </a:cubicBezTo>
                  <a:cubicBezTo>
                    <a:pt x="6985" y="301"/>
                    <a:pt x="6678" y="456"/>
                    <a:pt x="6678" y="456"/>
                  </a:cubicBezTo>
                  <a:cubicBezTo>
                    <a:pt x="6678" y="456"/>
                    <a:pt x="6233" y="473"/>
                    <a:pt x="5994" y="698"/>
                  </a:cubicBezTo>
                  <a:cubicBezTo>
                    <a:pt x="5789" y="922"/>
                    <a:pt x="5892" y="1732"/>
                    <a:pt x="5994" y="1956"/>
                  </a:cubicBezTo>
                  <a:cubicBezTo>
                    <a:pt x="6097" y="2163"/>
                    <a:pt x="6712" y="2594"/>
                    <a:pt x="6951" y="2749"/>
                  </a:cubicBezTo>
                  <a:cubicBezTo>
                    <a:pt x="7190" y="2921"/>
                    <a:pt x="7259" y="3111"/>
                    <a:pt x="7259" y="3111"/>
                  </a:cubicBezTo>
                  <a:cubicBezTo>
                    <a:pt x="6814" y="3163"/>
                    <a:pt x="6575" y="3404"/>
                    <a:pt x="6507" y="3456"/>
                  </a:cubicBezTo>
                  <a:cubicBezTo>
                    <a:pt x="6473" y="3507"/>
                    <a:pt x="6438" y="3611"/>
                    <a:pt x="6131" y="3680"/>
                  </a:cubicBezTo>
                  <a:cubicBezTo>
                    <a:pt x="5823" y="3749"/>
                    <a:pt x="4285" y="4025"/>
                    <a:pt x="3944" y="4111"/>
                  </a:cubicBezTo>
                  <a:cubicBezTo>
                    <a:pt x="3602" y="4197"/>
                    <a:pt x="3533" y="4180"/>
                    <a:pt x="3397" y="4197"/>
                  </a:cubicBezTo>
                  <a:cubicBezTo>
                    <a:pt x="3260" y="4231"/>
                    <a:pt x="3157" y="4335"/>
                    <a:pt x="3089" y="4473"/>
                  </a:cubicBezTo>
                  <a:cubicBezTo>
                    <a:pt x="3021" y="4628"/>
                    <a:pt x="2952" y="4524"/>
                    <a:pt x="2850" y="4559"/>
                  </a:cubicBezTo>
                  <a:cubicBezTo>
                    <a:pt x="2747" y="4593"/>
                    <a:pt x="2611" y="4714"/>
                    <a:pt x="2611" y="4714"/>
                  </a:cubicBezTo>
                  <a:cubicBezTo>
                    <a:pt x="2611" y="4714"/>
                    <a:pt x="2474" y="4818"/>
                    <a:pt x="2406" y="4886"/>
                  </a:cubicBezTo>
                  <a:cubicBezTo>
                    <a:pt x="2337" y="4955"/>
                    <a:pt x="1927" y="5093"/>
                    <a:pt x="1859" y="5145"/>
                  </a:cubicBezTo>
                  <a:cubicBezTo>
                    <a:pt x="1790" y="5180"/>
                    <a:pt x="1859" y="5352"/>
                    <a:pt x="1722" y="5490"/>
                  </a:cubicBezTo>
                  <a:cubicBezTo>
                    <a:pt x="1551" y="5628"/>
                    <a:pt x="1483" y="5542"/>
                    <a:pt x="1346" y="5593"/>
                  </a:cubicBezTo>
                  <a:cubicBezTo>
                    <a:pt x="1209" y="5645"/>
                    <a:pt x="1141" y="5662"/>
                    <a:pt x="1038" y="5679"/>
                  </a:cubicBezTo>
                  <a:cubicBezTo>
                    <a:pt x="936" y="5714"/>
                    <a:pt x="970" y="5766"/>
                    <a:pt x="868" y="5852"/>
                  </a:cubicBezTo>
                  <a:cubicBezTo>
                    <a:pt x="799" y="5938"/>
                    <a:pt x="560" y="6076"/>
                    <a:pt x="457" y="6145"/>
                  </a:cubicBezTo>
                  <a:cubicBezTo>
                    <a:pt x="321" y="6214"/>
                    <a:pt x="252" y="6197"/>
                    <a:pt x="116" y="6214"/>
                  </a:cubicBezTo>
                  <a:cubicBezTo>
                    <a:pt x="13" y="6231"/>
                    <a:pt x="82" y="6300"/>
                    <a:pt x="116" y="6438"/>
                  </a:cubicBezTo>
                  <a:cubicBezTo>
                    <a:pt x="150" y="6576"/>
                    <a:pt x="47" y="6748"/>
                    <a:pt x="13" y="6903"/>
                  </a:cubicBezTo>
                  <a:cubicBezTo>
                    <a:pt x="-21" y="7059"/>
                    <a:pt x="13" y="7352"/>
                    <a:pt x="82" y="7421"/>
                  </a:cubicBezTo>
                  <a:cubicBezTo>
                    <a:pt x="150" y="7490"/>
                    <a:pt x="252" y="7455"/>
                    <a:pt x="252" y="7455"/>
                  </a:cubicBezTo>
                  <a:cubicBezTo>
                    <a:pt x="252" y="7455"/>
                    <a:pt x="389" y="7558"/>
                    <a:pt x="492" y="7662"/>
                  </a:cubicBezTo>
                  <a:cubicBezTo>
                    <a:pt x="594" y="7765"/>
                    <a:pt x="1312" y="8110"/>
                    <a:pt x="1585" y="8265"/>
                  </a:cubicBezTo>
                  <a:cubicBezTo>
                    <a:pt x="1893" y="8420"/>
                    <a:pt x="2030" y="8696"/>
                    <a:pt x="2098" y="8765"/>
                  </a:cubicBezTo>
                  <a:cubicBezTo>
                    <a:pt x="2166" y="8834"/>
                    <a:pt x="2303" y="8920"/>
                    <a:pt x="2440" y="9041"/>
                  </a:cubicBezTo>
                  <a:cubicBezTo>
                    <a:pt x="2576" y="9179"/>
                    <a:pt x="2782" y="9282"/>
                    <a:pt x="2918" y="9369"/>
                  </a:cubicBezTo>
                  <a:cubicBezTo>
                    <a:pt x="3055" y="9455"/>
                    <a:pt x="3226" y="9489"/>
                    <a:pt x="3363" y="9524"/>
                  </a:cubicBezTo>
                  <a:cubicBezTo>
                    <a:pt x="3499" y="9558"/>
                    <a:pt x="3704" y="9593"/>
                    <a:pt x="3909" y="9644"/>
                  </a:cubicBezTo>
                  <a:cubicBezTo>
                    <a:pt x="4080" y="9696"/>
                    <a:pt x="4320" y="9731"/>
                    <a:pt x="4593" y="9713"/>
                  </a:cubicBezTo>
                  <a:cubicBezTo>
                    <a:pt x="4866" y="9696"/>
                    <a:pt x="4832" y="9575"/>
                    <a:pt x="4832" y="9575"/>
                  </a:cubicBezTo>
                  <a:cubicBezTo>
                    <a:pt x="4832" y="9575"/>
                    <a:pt x="5071" y="9558"/>
                    <a:pt x="5208" y="9524"/>
                  </a:cubicBezTo>
                  <a:cubicBezTo>
                    <a:pt x="5345" y="9489"/>
                    <a:pt x="5311" y="9369"/>
                    <a:pt x="5311" y="9369"/>
                  </a:cubicBezTo>
                  <a:cubicBezTo>
                    <a:pt x="5311" y="9369"/>
                    <a:pt x="5482" y="9369"/>
                    <a:pt x="5584" y="9334"/>
                  </a:cubicBezTo>
                  <a:cubicBezTo>
                    <a:pt x="5687" y="9300"/>
                    <a:pt x="5652" y="9196"/>
                    <a:pt x="5652" y="9196"/>
                  </a:cubicBezTo>
                  <a:cubicBezTo>
                    <a:pt x="5652" y="9196"/>
                    <a:pt x="5721" y="9179"/>
                    <a:pt x="5857" y="9162"/>
                  </a:cubicBezTo>
                  <a:cubicBezTo>
                    <a:pt x="5994" y="9144"/>
                    <a:pt x="6097" y="9093"/>
                    <a:pt x="6097" y="9093"/>
                  </a:cubicBezTo>
                  <a:cubicBezTo>
                    <a:pt x="6097" y="9093"/>
                    <a:pt x="6063" y="9610"/>
                    <a:pt x="6063" y="9679"/>
                  </a:cubicBezTo>
                  <a:cubicBezTo>
                    <a:pt x="6063" y="9748"/>
                    <a:pt x="6131" y="9834"/>
                    <a:pt x="6302" y="9937"/>
                  </a:cubicBezTo>
                  <a:cubicBezTo>
                    <a:pt x="6473" y="10024"/>
                    <a:pt x="6985" y="10093"/>
                    <a:pt x="6985" y="10093"/>
                  </a:cubicBezTo>
                  <a:cubicBezTo>
                    <a:pt x="6985" y="10093"/>
                    <a:pt x="7054" y="10162"/>
                    <a:pt x="7020" y="10248"/>
                  </a:cubicBezTo>
                  <a:cubicBezTo>
                    <a:pt x="6985" y="10334"/>
                    <a:pt x="6883" y="10386"/>
                    <a:pt x="6814" y="10437"/>
                  </a:cubicBezTo>
                  <a:cubicBezTo>
                    <a:pt x="6712" y="10489"/>
                    <a:pt x="6507" y="10592"/>
                    <a:pt x="6268" y="10661"/>
                  </a:cubicBezTo>
                  <a:cubicBezTo>
                    <a:pt x="6063" y="10748"/>
                    <a:pt x="5857" y="10713"/>
                    <a:pt x="5687" y="10748"/>
                  </a:cubicBezTo>
                  <a:cubicBezTo>
                    <a:pt x="5516" y="10782"/>
                    <a:pt x="5550" y="10868"/>
                    <a:pt x="5584" y="10989"/>
                  </a:cubicBezTo>
                  <a:cubicBezTo>
                    <a:pt x="5618" y="11110"/>
                    <a:pt x="5823" y="11437"/>
                    <a:pt x="5823" y="11472"/>
                  </a:cubicBezTo>
                  <a:cubicBezTo>
                    <a:pt x="5823" y="11506"/>
                    <a:pt x="5823" y="11696"/>
                    <a:pt x="5755" y="11765"/>
                  </a:cubicBezTo>
                  <a:cubicBezTo>
                    <a:pt x="5687" y="11834"/>
                    <a:pt x="4695" y="12661"/>
                    <a:pt x="4354" y="12989"/>
                  </a:cubicBezTo>
                  <a:cubicBezTo>
                    <a:pt x="4012" y="13316"/>
                    <a:pt x="2884" y="14712"/>
                    <a:pt x="2713" y="14850"/>
                  </a:cubicBezTo>
                  <a:cubicBezTo>
                    <a:pt x="2542" y="14988"/>
                    <a:pt x="2098" y="15695"/>
                    <a:pt x="1995" y="16040"/>
                  </a:cubicBezTo>
                  <a:cubicBezTo>
                    <a:pt x="1927" y="16385"/>
                    <a:pt x="2064" y="16281"/>
                    <a:pt x="2132" y="16523"/>
                  </a:cubicBezTo>
                  <a:cubicBezTo>
                    <a:pt x="2235" y="16764"/>
                    <a:pt x="2269" y="16867"/>
                    <a:pt x="2235" y="17022"/>
                  </a:cubicBezTo>
                  <a:cubicBezTo>
                    <a:pt x="2201" y="17178"/>
                    <a:pt x="2269" y="17333"/>
                    <a:pt x="2303" y="17471"/>
                  </a:cubicBezTo>
                  <a:cubicBezTo>
                    <a:pt x="2337" y="17609"/>
                    <a:pt x="2508" y="17678"/>
                    <a:pt x="2611" y="17798"/>
                  </a:cubicBezTo>
                  <a:cubicBezTo>
                    <a:pt x="2679" y="17919"/>
                    <a:pt x="2816" y="18384"/>
                    <a:pt x="2850" y="18453"/>
                  </a:cubicBezTo>
                  <a:cubicBezTo>
                    <a:pt x="2850" y="18522"/>
                    <a:pt x="3123" y="18815"/>
                    <a:pt x="3260" y="18884"/>
                  </a:cubicBezTo>
                  <a:cubicBezTo>
                    <a:pt x="3397" y="18953"/>
                    <a:pt x="3636" y="19005"/>
                    <a:pt x="3670" y="19126"/>
                  </a:cubicBezTo>
                  <a:cubicBezTo>
                    <a:pt x="3704" y="19246"/>
                    <a:pt x="3568" y="19315"/>
                    <a:pt x="3568" y="19315"/>
                  </a:cubicBezTo>
                  <a:cubicBezTo>
                    <a:pt x="3568" y="19315"/>
                    <a:pt x="3636" y="19401"/>
                    <a:pt x="3704" y="19453"/>
                  </a:cubicBezTo>
                  <a:cubicBezTo>
                    <a:pt x="3773" y="19505"/>
                    <a:pt x="3875" y="19539"/>
                    <a:pt x="3841" y="19625"/>
                  </a:cubicBezTo>
                  <a:cubicBezTo>
                    <a:pt x="3773" y="19694"/>
                    <a:pt x="3704" y="19781"/>
                    <a:pt x="3636" y="19832"/>
                  </a:cubicBezTo>
                  <a:cubicBezTo>
                    <a:pt x="3568" y="19884"/>
                    <a:pt x="3328" y="19953"/>
                    <a:pt x="3158" y="20039"/>
                  </a:cubicBezTo>
                  <a:cubicBezTo>
                    <a:pt x="2987" y="20125"/>
                    <a:pt x="2747" y="20281"/>
                    <a:pt x="2645" y="20315"/>
                  </a:cubicBezTo>
                  <a:cubicBezTo>
                    <a:pt x="2542" y="20350"/>
                    <a:pt x="2166" y="20539"/>
                    <a:pt x="2030" y="20608"/>
                  </a:cubicBezTo>
                  <a:cubicBezTo>
                    <a:pt x="1893" y="20677"/>
                    <a:pt x="1620" y="20832"/>
                    <a:pt x="1517" y="20884"/>
                  </a:cubicBezTo>
                  <a:cubicBezTo>
                    <a:pt x="1380" y="20936"/>
                    <a:pt x="1346" y="21160"/>
                    <a:pt x="1449" y="21229"/>
                  </a:cubicBezTo>
                  <a:cubicBezTo>
                    <a:pt x="1551" y="21298"/>
                    <a:pt x="2132" y="21401"/>
                    <a:pt x="2406" y="21401"/>
                  </a:cubicBezTo>
                  <a:cubicBezTo>
                    <a:pt x="2679" y="21401"/>
                    <a:pt x="3568" y="21349"/>
                    <a:pt x="3841" y="21298"/>
                  </a:cubicBezTo>
                  <a:cubicBezTo>
                    <a:pt x="4115" y="21246"/>
                    <a:pt x="4627" y="21022"/>
                    <a:pt x="4764" y="20901"/>
                  </a:cubicBezTo>
                  <a:cubicBezTo>
                    <a:pt x="4901" y="20780"/>
                    <a:pt x="5174" y="20591"/>
                    <a:pt x="5174" y="20591"/>
                  </a:cubicBezTo>
                  <a:cubicBezTo>
                    <a:pt x="5174" y="20591"/>
                    <a:pt x="5379" y="20574"/>
                    <a:pt x="5584" y="20556"/>
                  </a:cubicBezTo>
                  <a:cubicBezTo>
                    <a:pt x="5789" y="20556"/>
                    <a:pt x="6028" y="20505"/>
                    <a:pt x="6370" y="20436"/>
                  </a:cubicBezTo>
                  <a:cubicBezTo>
                    <a:pt x="6712" y="20367"/>
                    <a:pt x="6712" y="20246"/>
                    <a:pt x="6678" y="20091"/>
                  </a:cubicBezTo>
                  <a:cubicBezTo>
                    <a:pt x="6644" y="19936"/>
                    <a:pt x="6609" y="19712"/>
                    <a:pt x="6473" y="19643"/>
                  </a:cubicBezTo>
                  <a:cubicBezTo>
                    <a:pt x="6370" y="19574"/>
                    <a:pt x="6268" y="19419"/>
                    <a:pt x="6302" y="19350"/>
                  </a:cubicBezTo>
                  <a:cubicBezTo>
                    <a:pt x="6336" y="19281"/>
                    <a:pt x="6370" y="19108"/>
                    <a:pt x="6370" y="19039"/>
                  </a:cubicBezTo>
                  <a:cubicBezTo>
                    <a:pt x="6370" y="18970"/>
                    <a:pt x="6302" y="18850"/>
                    <a:pt x="6302" y="18695"/>
                  </a:cubicBezTo>
                  <a:cubicBezTo>
                    <a:pt x="6302" y="18557"/>
                    <a:pt x="6302" y="18367"/>
                    <a:pt x="6336" y="18195"/>
                  </a:cubicBezTo>
                  <a:cubicBezTo>
                    <a:pt x="6370" y="18022"/>
                    <a:pt x="6131" y="17884"/>
                    <a:pt x="6097" y="17798"/>
                  </a:cubicBezTo>
                  <a:cubicBezTo>
                    <a:pt x="6063" y="17712"/>
                    <a:pt x="5892" y="17540"/>
                    <a:pt x="5892" y="17436"/>
                  </a:cubicBezTo>
                  <a:cubicBezTo>
                    <a:pt x="5892" y="17333"/>
                    <a:pt x="5823" y="16936"/>
                    <a:pt x="5789" y="16729"/>
                  </a:cubicBezTo>
                  <a:cubicBezTo>
                    <a:pt x="5755" y="16540"/>
                    <a:pt x="5379" y="16212"/>
                    <a:pt x="5345" y="16161"/>
                  </a:cubicBezTo>
                  <a:cubicBezTo>
                    <a:pt x="5311" y="16109"/>
                    <a:pt x="5379" y="15988"/>
                    <a:pt x="5482" y="15919"/>
                  </a:cubicBezTo>
                  <a:cubicBezTo>
                    <a:pt x="5584" y="15850"/>
                    <a:pt x="6302" y="15299"/>
                    <a:pt x="6541" y="15143"/>
                  </a:cubicBezTo>
                  <a:cubicBezTo>
                    <a:pt x="6815" y="14988"/>
                    <a:pt x="8455" y="14230"/>
                    <a:pt x="8831" y="14006"/>
                  </a:cubicBezTo>
                  <a:cubicBezTo>
                    <a:pt x="9241" y="13782"/>
                    <a:pt x="10266" y="13333"/>
                    <a:pt x="10779" y="13075"/>
                  </a:cubicBezTo>
                  <a:cubicBezTo>
                    <a:pt x="11292" y="12816"/>
                    <a:pt x="11770" y="12644"/>
                    <a:pt x="12078" y="12609"/>
                  </a:cubicBezTo>
                  <a:cubicBezTo>
                    <a:pt x="12385" y="12575"/>
                    <a:pt x="13342" y="12592"/>
                    <a:pt x="14778" y="13075"/>
                  </a:cubicBezTo>
                  <a:cubicBezTo>
                    <a:pt x="16213" y="13558"/>
                    <a:pt x="17410" y="14282"/>
                    <a:pt x="17478" y="14316"/>
                  </a:cubicBezTo>
                  <a:cubicBezTo>
                    <a:pt x="17546" y="14350"/>
                    <a:pt x="17854" y="14592"/>
                    <a:pt x="17922" y="14626"/>
                  </a:cubicBezTo>
                  <a:cubicBezTo>
                    <a:pt x="17991" y="14661"/>
                    <a:pt x="18025" y="14730"/>
                    <a:pt x="18025" y="14781"/>
                  </a:cubicBezTo>
                  <a:cubicBezTo>
                    <a:pt x="18025" y="14833"/>
                    <a:pt x="18196" y="14971"/>
                    <a:pt x="18196" y="14971"/>
                  </a:cubicBezTo>
                  <a:cubicBezTo>
                    <a:pt x="18196" y="14971"/>
                    <a:pt x="18230" y="15057"/>
                    <a:pt x="18161" y="15126"/>
                  </a:cubicBezTo>
                  <a:cubicBezTo>
                    <a:pt x="18093" y="15178"/>
                    <a:pt x="18093" y="15195"/>
                    <a:pt x="18093" y="15247"/>
                  </a:cubicBezTo>
                  <a:cubicBezTo>
                    <a:pt x="18093" y="15281"/>
                    <a:pt x="18161" y="15557"/>
                    <a:pt x="18093" y="15712"/>
                  </a:cubicBezTo>
                  <a:cubicBezTo>
                    <a:pt x="18025" y="15868"/>
                    <a:pt x="17991" y="16367"/>
                    <a:pt x="17991" y="16643"/>
                  </a:cubicBezTo>
                  <a:cubicBezTo>
                    <a:pt x="17991" y="16919"/>
                    <a:pt x="17991" y="17712"/>
                    <a:pt x="17991" y="18195"/>
                  </a:cubicBezTo>
                  <a:cubicBezTo>
                    <a:pt x="18025" y="18677"/>
                    <a:pt x="18230" y="19332"/>
                    <a:pt x="18230" y="19332"/>
                  </a:cubicBezTo>
                  <a:cubicBezTo>
                    <a:pt x="18230" y="19332"/>
                    <a:pt x="18196" y="19367"/>
                    <a:pt x="18127" y="19419"/>
                  </a:cubicBezTo>
                  <a:cubicBezTo>
                    <a:pt x="18059" y="19470"/>
                    <a:pt x="18025" y="19557"/>
                    <a:pt x="17991" y="19643"/>
                  </a:cubicBezTo>
                  <a:cubicBezTo>
                    <a:pt x="17956" y="19729"/>
                    <a:pt x="17956" y="19798"/>
                    <a:pt x="17922" y="19884"/>
                  </a:cubicBezTo>
                  <a:cubicBezTo>
                    <a:pt x="17888" y="19970"/>
                    <a:pt x="17854" y="19988"/>
                    <a:pt x="17854" y="20125"/>
                  </a:cubicBezTo>
                  <a:cubicBezTo>
                    <a:pt x="17820" y="20263"/>
                    <a:pt x="17922" y="20246"/>
                    <a:pt x="17922" y="20315"/>
                  </a:cubicBezTo>
                  <a:cubicBezTo>
                    <a:pt x="17922" y="20384"/>
                    <a:pt x="17956" y="20505"/>
                    <a:pt x="17991" y="20694"/>
                  </a:cubicBezTo>
                  <a:cubicBezTo>
                    <a:pt x="18059" y="20884"/>
                    <a:pt x="18059" y="20849"/>
                    <a:pt x="18059" y="20918"/>
                  </a:cubicBezTo>
                  <a:cubicBezTo>
                    <a:pt x="18059" y="20987"/>
                    <a:pt x="17888" y="21143"/>
                    <a:pt x="17888" y="21229"/>
                  </a:cubicBezTo>
                  <a:cubicBezTo>
                    <a:pt x="17888" y="21315"/>
                    <a:pt x="18059" y="21367"/>
                    <a:pt x="18401" y="21453"/>
                  </a:cubicBezTo>
                  <a:cubicBezTo>
                    <a:pt x="18742" y="21539"/>
                    <a:pt x="19699" y="21522"/>
                    <a:pt x="20041" y="21522"/>
                  </a:cubicBezTo>
                  <a:cubicBezTo>
                    <a:pt x="20383" y="21522"/>
                    <a:pt x="20827" y="21298"/>
                    <a:pt x="20930" y="21143"/>
                  </a:cubicBezTo>
                  <a:cubicBezTo>
                    <a:pt x="21066" y="20970"/>
                    <a:pt x="20896" y="20660"/>
                    <a:pt x="20793" y="20505"/>
                  </a:cubicBezTo>
                  <a:cubicBezTo>
                    <a:pt x="20691" y="20350"/>
                    <a:pt x="20622" y="20194"/>
                    <a:pt x="20622" y="20125"/>
                  </a:cubicBezTo>
                  <a:cubicBezTo>
                    <a:pt x="20588" y="20056"/>
                    <a:pt x="20622" y="19832"/>
                    <a:pt x="20554" y="19763"/>
                  </a:cubicBezTo>
                  <a:cubicBezTo>
                    <a:pt x="20485" y="19694"/>
                    <a:pt x="20280" y="19660"/>
                    <a:pt x="20280" y="19660"/>
                  </a:cubicBezTo>
                  <a:cubicBezTo>
                    <a:pt x="20280" y="19660"/>
                    <a:pt x="20246" y="19522"/>
                    <a:pt x="20349" y="19488"/>
                  </a:cubicBezTo>
                  <a:cubicBezTo>
                    <a:pt x="20417" y="19453"/>
                    <a:pt x="20554" y="19436"/>
                    <a:pt x="20485" y="19332"/>
                  </a:cubicBezTo>
                  <a:cubicBezTo>
                    <a:pt x="20417" y="19246"/>
                    <a:pt x="20451" y="19177"/>
                    <a:pt x="20485" y="19039"/>
                  </a:cubicBezTo>
                  <a:cubicBezTo>
                    <a:pt x="20520" y="18901"/>
                    <a:pt x="20588" y="18815"/>
                    <a:pt x="20656" y="18729"/>
                  </a:cubicBezTo>
                  <a:cubicBezTo>
                    <a:pt x="20725" y="18643"/>
                    <a:pt x="20930" y="18384"/>
                    <a:pt x="20998" y="18177"/>
                  </a:cubicBezTo>
                  <a:cubicBezTo>
                    <a:pt x="21066" y="17971"/>
                    <a:pt x="21066" y="17505"/>
                    <a:pt x="21101" y="17367"/>
                  </a:cubicBezTo>
                  <a:cubicBezTo>
                    <a:pt x="21135" y="17229"/>
                    <a:pt x="21135" y="16643"/>
                    <a:pt x="21237" y="16436"/>
                  </a:cubicBezTo>
                  <a:cubicBezTo>
                    <a:pt x="21340" y="16212"/>
                    <a:pt x="21408" y="15712"/>
                    <a:pt x="21442" y="15540"/>
                  </a:cubicBezTo>
                  <a:cubicBezTo>
                    <a:pt x="21579" y="15454"/>
                    <a:pt x="21408" y="15178"/>
                    <a:pt x="21374" y="15074"/>
                  </a:cubicBezTo>
                  <a:close/>
                  <a:moveTo>
                    <a:pt x="5687" y="8438"/>
                  </a:moveTo>
                  <a:cubicBezTo>
                    <a:pt x="5516" y="8369"/>
                    <a:pt x="5242" y="8369"/>
                    <a:pt x="5037" y="8369"/>
                  </a:cubicBezTo>
                  <a:cubicBezTo>
                    <a:pt x="4832" y="8369"/>
                    <a:pt x="4695" y="8386"/>
                    <a:pt x="4354" y="8369"/>
                  </a:cubicBezTo>
                  <a:cubicBezTo>
                    <a:pt x="4046" y="8351"/>
                    <a:pt x="3807" y="8351"/>
                    <a:pt x="3704" y="8300"/>
                  </a:cubicBezTo>
                  <a:cubicBezTo>
                    <a:pt x="3602" y="8248"/>
                    <a:pt x="3533" y="8265"/>
                    <a:pt x="3363" y="8145"/>
                  </a:cubicBezTo>
                  <a:cubicBezTo>
                    <a:pt x="3192" y="8024"/>
                    <a:pt x="3055" y="8076"/>
                    <a:pt x="3089" y="7869"/>
                  </a:cubicBezTo>
                  <a:cubicBezTo>
                    <a:pt x="3123" y="7662"/>
                    <a:pt x="3089" y="7627"/>
                    <a:pt x="3157" y="7455"/>
                  </a:cubicBezTo>
                  <a:cubicBezTo>
                    <a:pt x="3192" y="7283"/>
                    <a:pt x="3089" y="7196"/>
                    <a:pt x="3055" y="7127"/>
                  </a:cubicBezTo>
                  <a:cubicBezTo>
                    <a:pt x="3021" y="7058"/>
                    <a:pt x="3055" y="6990"/>
                    <a:pt x="3055" y="6990"/>
                  </a:cubicBezTo>
                  <a:cubicBezTo>
                    <a:pt x="3055" y="6990"/>
                    <a:pt x="3294" y="6938"/>
                    <a:pt x="3533" y="6765"/>
                  </a:cubicBezTo>
                  <a:cubicBezTo>
                    <a:pt x="3773" y="6593"/>
                    <a:pt x="3944" y="6369"/>
                    <a:pt x="4149" y="6352"/>
                  </a:cubicBezTo>
                  <a:cubicBezTo>
                    <a:pt x="4388" y="6334"/>
                    <a:pt x="4525" y="6352"/>
                    <a:pt x="4661" y="6352"/>
                  </a:cubicBezTo>
                  <a:cubicBezTo>
                    <a:pt x="4798" y="6352"/>
                    <a:pt x="4935" y="6421"/>
                    <a:pt x="4935" y="6421"/>
                  </a:cubicBezTo>
                  <a:cubicBezTo>
                    <a:pt x="4935" y="6421"/>
                    <a:pt x="5106" y="6731"/>
                    <a:pt x="5242" y="6972"/>
                  </a:cubicBezTo>
                  <a:cubicBezTo>
                    <a:pt x="5379" y="7214"/>
                    <a:pt x="5618" y="7524"/>
                    <a:pt x="5687" y="7593"/>
                  </a:cubicBezTo>
                  <a:cubicBezTo>
                    <a:pt x="5755" y="7662"/>
                    <a:pt x="5892" y="7851"/>
                    <a:pt x="5926" y="7972"/>
                  </a:cubicBezTo>
                  <a:cubicBezTo>
                    <a:pt x="5960" y="8093"/>
                    <a:pt x="5960" y="8575"/>
                    <a:pt x="5960" y="8575"/>
                  </a:cubicBezTo>
                  <a:cubicBezTo>
                    <a:pt x="5960" y="8575"/>
                    <a:pt x="5892" y="8507"/>
                    <a:pt x="5687" y="8438"/>
                  </a:cubicBezTo>
                  <a:close/>
                </a:path>
              </a:pathLst>
            </a:custGeom>
            <a:solidFill>
              <a:srgbClr val="A2B969"/>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grpSp>
      <p:sp>
        <p:nvSpPr>
          <p:cNvPr id="45" name="Shape">
            <a:extLst>
              <a:ext uri="{FF2B5EF4-FFF2-40B4-BE49-F238E27FC236}">
                <a16:creationId xmlns:a16="http://schemas.microsoft.com/office/drawing/2014/main" id="{7BDF8E8E-B957-404D-B284-E5D9BF39803E}"/>
              </a:ext>
            </a:extLst>
          </p:cNvPr>
          <p:cNvSpPr/>
          <p:nvPr/>
        </p:nvSpPr>
        <p:spPr>
          <a:xfrm>
            <a:off x="1071341" y="1961487"/>
            <a:ext cx="606177" cy="143780"/>
          </a:xfrm>
          <a:custGeom>
            <a:avLst/>
            <a:gdLst/>
            <a:ahLst/>
            <a:cxnLst>
              <a:cxn ang="0">
                <a:pos x="wd2" y="hd2"/>
              </a:cxn>
              <a:cxn ang="5400000">
                <a:pos x="wd2" y="hd2"/>
              </a:cxn>
              <a:cxn ang="10800000">
                <a:pos x="wd2" y="hd2"/>
              </a:cxn>
              <a:cxn ang="16200000">
                <a:pos x="wd2" y="hd2"/>
              </a:cxn>
            </a:cxnLst>
            <a:rect l="0" t="0" r="r" b="b"/>
            <a:pathLst>
              <a:path w="20730" h="19481" extrusionOk="0">
                <a:moveTo>
                  <a:pt x="1155" y="19249"/>
                </a:moveTo>
                <a:cubicBezTo>
                  <a:pt x="4079" y="14019"/>
                  <a:pt x="7420" y="12882"/>
                  <a:pt x="10642" y="11746"/>
                </a:cubicBezTo>
                <a:cubicBezTo>
                  <a:pt x="13864" y="10609"/>
                  <a:pt x="17146" y="9699"/>
                  <a:pt x="20189" y="5834"/>
                </a:cubicBezTo>
                <a:cubicBezTo>
                  <a:pt x="21144" y="4697"/>
                  <a:pt x="20726" y="-987"/>
                  <a:pt x="19772" y="150"/>
                </a:cubicBezTo>
                <a:cubicBezTo>
                  <a:pt x="13447" y="7880"/>
                  <a:pt x="6466" y="3333"/>
                  <a:pt x="320" y="14019"/>
                </a:cubicBezTo>
                <a:cubicBezTo>
                  <a:pt x="-456" y="15611"/>
                  <a:pt x="320" y="20613"/>
                  <a:pt x="1155" y="19249"/>
                </a:cubicBezTo>
                <a:lnTo>
                  <a:pt x="1155" y="19249"/>
                </a:lnTo>
                <a:close/>
              </a:path>
            </a:pathLst>
          </a:custGeom>
          <a:solidFill>
            <a:srgbClr val="C39A6A"/>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0" cap="none" spc="0" normalizeH="0" baseline="0" noProof="0">
              <a:ln>
                <a:noFill/>
              </a:ln>
              <a:solidFill>
                <a:srgbClr val="FFFFFF"/>
              </a:solidFill>
              <a:effectLst/>
              <a:uLnTx/>
              <a:uFillTx/>
              <a:latin typeface="Roboto"/>
              <a:cs typeface="Roboto"/>
            </a:endParaRPr>
          </a:p>
        </p:txBody>
      </p:sp>
      <p:grpSp>
        <p:nvGrpSpPr>
          <p:cNvPr id="46" name="Group 74">
            <a:extLst>
              <a:ext uri="{FF2B5EF4-FFF2-40B4-BE49-F238E27FC236}">
                <a16:creationId xmlns:a16="http://schemas.microsoft.com/office/drawing/2014/main" id="{CE7482ED-64BB-4070-93EE-70F4031A903D}"/>
              </a:ext>
            </a:extLst>
          </p:cNvPr>
          <p:cNvGrpSpPr/>
          <p:nvPr/>
        </p:nvGrpSpPr>
        <p:grpSpPr>
          <a:xfrm>
            <a:off x="5990837" y="3533110"/>
            <a:ext cx="2120000" cy="1136986"/>
            <a:chOff x="8921977" y="4016512"/>
            <a:chExt cx="2937088" cy="1596316"/>
          </a:xfrm>
        </p:grpSpPr>
        <p:sp>
          <p:nvSpPr>
            <p:cNvPr id="53" name="TextBox 75">
              <a:extLst>
                <a:ext uri="{FF2B5EF4-FFF2-40B4-BE49-F238E27FC236}">
                  <a16:creationId xmlns:a16="http://schemas.microsoft.com/office/drawing/2014/main" id="{8A3DAED6-926A-4B32-BAA1-C517871854CC}"/>
                </a:ext>
              </a:extLst>
            </p:cNvPr>
            <p:cNvSpPr txBox="1"/>
            <p:nvPr/>
          </p:nvSpPr>
          <p:spPr>
            <a:xfrm>
              <a:off x="8921977" y="4016512"/>
              <a:ext cx="2937088" cy="518538"/>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1">
                  <a:solidFill>
                    <a:sysClr val="windowText" lastClr="000000"/>
                  </a:solidFill>
                  <a:latin typeface="Roboto"/>
                  <a:cs typeface="Roboto"/>
                </a:rPr>
                <a:t>Risk for corruption</a:t>
              </a:r>
              <a:endParaRPr kumimoji="0" lang="en-US" b="1" i="0" u="none" strike="noStrike" kern="0" cap="none" spc="0" normalizeH="0" baseline="0" noProof="1">
                <a:ln>
                  <a:noFill/>
                </a:ln>
                <a:solidFill>
                  <a:sysClr val="windowText" lastClr="000000"/>
                </a:solidFill>
                <a:effectLst/>
                <a:uLnTx/>
                <a:uFillTx/>
                <a:latin typeface="Roboto"/>
                <a:cs typeface="Roboto"/>
              </a:endParaRPr>
            </a:p>
          </p:txBody>
        </p:sp>
        <p:sp>
          <p:nvSpPr>
            <p:cNvPr id="54" name="TextBox 76">
              <a:extLst>
                <a:ext uri="{FF2B5EF4-FFF2-40B4-BE49-F238E27FC236}">
                  <a16:creationId xmlns:a16="http://schemas.microsoft.com/office/drawing/2014/main" id="{AFFF0FC9-048C-41DD-A5E9-E6CFB8889905}"/>
                </a:ext>
              </a:extLst>
            </p:cNvPr>
            <p:cNvSpPr txBox="1"/>
            <p:nvPr/>
          </p:nvSpPr>
          <p:spPr>
            <a:xfrm>
              <a:off x="8929771" y="4532541"/>
              <a:ext cx="2929294" cy="1080287"/>
            </a:xfrm>
            <a:prstGeom prst="rect">
              <a:avLst/>
            </a:prstGeom>
            <a:noFill/>
          </p:spPr>
          <p:txBody>
            <a:bodyPr wrap="square" lIns="0" rIns="0" rtlCol="0" anchor="t">
              <a:spAutoFit/>
            </a:bodyPr>
            <a:lstStyle/>
            <a:p>
              <a:pPr lvl="0" algn="just"/>
              <a:r>
                <a:rPr lang="en-US" sz="1100" kern="0" noProof="1">
                  <a:solidFill>
                    <a:sysClr val="windowText" lastClr="000000">
                      <a:lumMod val="65000"/>
                      <a:lumOff val="35000"/>
                    </a:sysClr>
                  </a:solidFill>
                  <a:latin typeface="Roboto"/>
                  <a:cs typeface="Roboto"/>
                </a:rPr>
                <a:t>Conflicts of interest constitute a risk for corruption, which can and should be managed appropriately to avoid de facto wrongdoings.</a:t>
              </a:r>
            </a:p>
          </p:txBody>
        </p:sp>
      </p:grpSp>
      <p:grpSp>
        <p:nvGrpSpPr>
          <p:cNvPr id="47" name="Group 77">
            <a:extLst>
              <a:ext uri="{FF2B5EF4-FFF2-40B4-BE49-F238E27FC236}">
                <a16:creationId xmlns:a16="http://schemas.microsoft.com/office/drawing/2014/main" id="{875CFA55-193D-475F-9FE8-2B330C14E6E8}"/>
              </a:ext>
            </a:extLst>
          </p:cNvPr>
          <p:cNvGrpSpPr/>
          <p:nvPr/>
        </p:nvGrpSpPr>
        <p:grpSpPr>
          <a:xfrm>
            <a:off x="676828" y="3164972"/>
            <a:ext cx="2476337" cy="1506318"/>
            <a:chOff x="332936" y="4552252"/>
            <a:chExt cx="2937088" cy="2114855"/>
          </a:xfrm>
        </p:grpSpPr>
        <p:sp>
          <p:nvSpPr>
            <p:cNvPr id="51" name="TextBox 78">
              <a:extLst>
                <a:ext uri="{FF2B5EF4-FFF2-40B4-BE49-F238E27FC236}">
                  <a16:creationId xmlns:a16="http://schemas.microsoft.com/office/drawing/2014/main" id="{20FCDF2C-008D-4439-B2B8-E01B488B40A1}"/>
                </a:ext>
              </a:extLst>
            </p:cNvPr>
            <p:cNvSpPr txBox="1"/>
            <p:nvPr/>
          </p:nvSpPr>
          <p:spPr>
            <a:xfrm>
              <a:off x="332936" y="4552252"/>
              <a:ext cx="2937088" cy="56175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ysClr val="windowText" lastClr="000000"/>
                  </a:solidFill>
                  <a:effectLst/>
                  <a:uLnTx/>
                  <a:uFillTx/>
                  <a:latin typeface="Roboto"/>
                  <a:cs typeface="Roboto"/>
                </a:rPr>
                <a:t>Interests</a:t>
              </a:r>
            </a:p>
          </p:txBody>
        </p:sp>
        <p:sp>
          <p:nvSpPr>
            <p:cNvPr id="52" name="TextBox 79">
              <a:extLst>
                <a:ext uri="{FF2B5EF4-FFF2-40B4-BE49-F238E27FC236}">
                  <a16:creationId xmlns:a16="http://schemas.microsoft.com/office/drawing/2014/main" id="{D43DF8EF-5A13-47AB-9B2C-994E4DD129F7}"/>
                </a:ext>
              </a:extLst>
            </p:cNvPr>
            <p:cNvSpPr txBox="1"/>
            <p:nvPr/>
          </p:nvSpPr>
          <p:spPr>
            <a:xfrm>
              <a:off x="340730" y="5111492"/>
              <a:ext cx="2929294" cy="1555615"/>
            </a:xfrm>
            <a:prstGeom prst="rect">
              <a:avLst/>
            </a:prstGeom>
            <a:noFill/>
          </p:spPr>
          <p:txBody>
            <a:bodyPr wrap="square" lIns="0" rIns="0" rtlCol="0" anchor="t">
              <a:spAutoFit/>
            </a:bodyPr>
            <a:lstStyle/>
            <a:p>
              <a:pPr lvl="0" algn="just"/>
              <a:r>
                <a:rPr lang="en-US" sz="1100" kern="0" noProof="1">
                  <a:solidFill>
                    <a:sysClr val="windowText" lastClr="000000">
                      <a:lumMod val="65000"/>
                      <a:lumOff val="35000"/>
                    </a:sysClr>
                  </a:solidFill>
                  <a:latin typeface="Roboto"/>
                  <a:cs typeface="Roboto"/>
                </a:rPr>
                <a:t>A range of benefits which, at the time of declaration, may not bestow any particular advantage to the public servant, but could exert influence on an individual's decision-making (Jenkins 2015).</a:t>
              </a:r>
            </a:p>
          </p:txBody>
        </p:sp>
      </p:grpSp>
      <p:grpSp>
        <p:nvGrpSpPr>
          <p:cNvPr id="48" name="Group 80">
            <a:extLst>
              <a:ext uri="{FF2B5EF4-FFF2-40B4-BE49-F238E27FC236}">
                <a16:creationId xmlns:a16="http://schemas.microsoft.com/office/drawing/2014/main" id="{868247A2-FAD4-4CA5-B44A-2A90F14B9310}"/>
              </a:ext>
            </a:extLst>
          </p:cNvPr>
          <p:cNvGrpSpPr/>
          <p:nvPr/>
        </p:nvGrpSpPr>
        <p:grpSpPr>
          <a:xfrm>
            <a:off x="3509262" y="2458881"/>
            <a:ext cx="2120000" cy="2152649"/>
            <a:chOff x="8921977" y="1409851"/>
            <a:chExt cx="2937088" cy="3022295"/>
          </a:xfrm>
        </p:grpSpPr>
        <p:sp>
          <p:nvSpPr>
            <p:cNvPr id="49" name="TextBox 81">
              <a:extLst>
                <a:ext uri="{FF2B5EF4-FFF2-40B4-BE49-F238E27FC236}">
                  <a16:creationId xmlns:a16="http://schemas.microsoft.com/office/drawing/2014/main" id="{7E9D3E49-704C-4D18-83CC-6708A6309615}"/>
                </a:ext>
              </a:extLst>
            </p:cNvPr>
            <p:cNvSpPr txBox="1"/>
            <p:nvPr/>
          </p:nvSpPr>
          <p:spPr>
            <a:xfrm>
              <a:off x="8921977" y="1409851"/>
              <a:ext cx="2937088" cy="518538"/>
            </a:xfrm>
            <a:prstGeom prst="rect">
              <a:avLst/>
            </a:prstGeom>
            <a:noFill/>
          </p:spPr>
          <p:txBody>
            <a:bodyPr wrap="square" lIns="0" tIns="45720" rIns="0" bIns="45720" rtlCol="0" anchor="b">
              <a:spAutoFit/>
            </a:bodyPr>
            <a:lstStyle/>
            <a:p>
              <a:pPr lvl="0" algn="ctr"/>
              <a:r>
                <a:rPr lang="en-US" b="1" kern="0" noProof="1">
                  <a:latin typeface="Roboto"/>
                  <a:cs typeface="Roboto"/>
                </a:rPr>
                <a:t>Conflict of interest</a:t>
              </a:r>
              <a:endParaRPr kumimoji="0" lang="en-US" b="1" i="0" u="none" strike="noStrike" kern="0" cap="none" spc="0" normalizeH="0" baseline="0" noProof="1">
                <a:ln>
                  <a:noFill/>
                </a:ln>
                <a:solidFill>
                  <a:sysClr val="windowText" lastClr="000000"/>
                </a:solidFill>
                <a:effectLst/>
                <a:uLnTx/>
                <a:uFillTx/>
                <a:latin typeface="Roboto"/>
                <a:cs typeface="Roboto"/>
              </a:endParaRPr>
            </a:p>
          </p:txBody>
        </p:sp>
        <p:sp>
          <p:nvSpPr>
            <p:cNvPr id="50" name="TextBox 82">
              <a:extLst>
                <a:ext uri="{FF2B5EF4-FFF2-40B4-BE49-F238E27FC236}">
                  <a16:creationId xmlns:a16="http://schemas.microsoft.com/office/drawing/2014/main" id="{CE393ED0-BAC0-4EF7-B87C-FC8298C5C725}"/>
                </a:ext>
              </a:extLst>
            </p:cNvPr>
            <p:cNvSpPr txBox="1"/>
            <p:nvPr/>
          </p:nvSpPr>
          <p:spPr>
            <a:xfrm>
              <a:off x="8929771" y="1925880"/>
              <a:ext cx="2929294" cy="2506266"/>
            </a:xfrm>
            <a:prstGeom prst="rect">
              <a:avLst/>
            </a:prstGeom>
            <a:noFill/>
          </p:spPr>
          <p:txBody>
            <a:bodyPr wrap="square" lIns="0" rIns="0" rtlCol="0" anchor="t">
              <a:spAutoFit/>
            </a:bodyPr>
            <a:lstStyle/>
            <a:p>
              <a:pPr lvl="0" algn="just"/>
              <a:r>
                <a:rPr lang="en-US" sz="1100" kern="0" noProof="1">
                  <a:solidFill>
                    <a:sysClr val="windowText" lastClr="000000">
                      <a:lumMod val="65000"/>
                      <a:lumOff val="35000"/>
                    </a:sysClr>
                  </a:solidFill>
                  <a:latin typeface="Roboto"/>
                  <a:cs typeface="Roboto"/>
                </a:rPr>
                <a:t>Situation in which a public servant has a private or other interest such as to influence, or appear to influence, the impartial and objective performance of his or her official duties. E. g., assigning public contracts or positions based on family ties or personal relationships (OECD 2005: 97; Council of Europe 2000).</a:t>
              </a:r>
            </a:p>
          </p:txBody>
        </p:sp>
      </p:grpSp>
    </p:spTree>
    <p:extLst>
      <p:ext uri="{BB962C8B-B14F-4D97-AF65-F5344CB8AC3E}">
        <p14:creationId xmlns:p14="http://schemas.microsoft.com/office/powerpoint/2010/main" val="19342986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56">
            <a:extLst>
              <a:ext uri="{FF2B5EF4-FFF2-40B4-BE49-F238E27FC236}">
                <a16:creationId xmlns:a16="http://schemas.microsoft.com/office/drawing/2014/main" id="{47DBE2CD-6D79-4EF7-A066-5854B7411895}"/>
              </a:ext>
            </a:extLst>
          </p:cNvPr>
          <p:cNvSpPr>
            <a:spLocks/>
          </p:cNvSpPr>
          <p:nvPr/>
        </p:nvSpPr>
        <p:spPr bwMode="auto">
          <a:xfrm flipH="1">
            <a:off x="0" y="1376210"/>
            <a:ext cx="9144000" cy="3768360"/>
          </a:xfrm>
          <a:custGeom>
            <a:avLst/>
            <a:gdLst>
              <a:gd name="T0" fmla="*/ 1565 w 8333"/>
              <a:gd name="T1" fmla="*/ 179 h 4919"/>
              <a:gd name="T2" fmla="*/ 1772 w 8333"/>
              <a:gd name="T3" fmla="*/ 250 h 4919"/>
              <a:gd name="T4" fmla="*/ 1649 w 8333"/>
              <a:gd name="T5" fmla="*/ 320 h 4919"/>
              <a:gd name="T6" fmla="*/ 1151 w 8333"/>
              <a:gd name="T7" fmla="*/ 517 h 4919"/>
              <a:gd name="T8" fmla="*/ 844 w 8333"/>
              <a:gd name="T9" fmla="*/ 771 h 4919"/>
              <a:gd name="T10" fmla="*/ 1214 w 8333"/>
              <a:gd name="T11" fmla="*/ 916 h 4919"/>
              <a:gd name="T12" fmla="*/ 1454 w 8333"/>
              <a:gd name="T13" fmla="*/ 935 h 4919"/>
              <a:gd name="T14" fmla="*/ 2420 w 8333"/>
              <a:gd name="T15" fmla="*/ 965 h 4919"/>
              <a:gd name="T16" fmla="*/ 2764 w 8333"/>
              <a:gd name="T17" fmla="*/ 975 h 4919"/>
              <a:gd name="T18" fmla="*/ 3018 w 8333"/>
              <a:gd name="T19" fmla="*/ 1149 h 4919"/>
              <a:gd name="T20" fmla="*/ 2336 w 8333"/>
              <a:gd name="T21" fmla="*/ 1655 h 4919"/>
              <a:gd name="T22" fmla="*/ 2321 w 8333"/>
              <a:gd name="T23" fmla="*/ 1972 h 4919"/>
              <a:gd name="T24" fmla="*/ 2736 w 8333"/>
              <a:gd name="T25" fmla="*/ 2143 h 4919"/>
              <a:gd name="T26" fmla="*/ 3183 w 8333"/>
              <a:gd name="T27" fmla="*/ 2160 h 4919"/>
              <a:gd name="T28" fmla="*/ 4247 w 8333"/>
              <a:gd name="T29" fmla="*/ 2133 h 4919"/>
              <a:gd name="T30" fmla="*/ 4942 w 8333"/>
              <a:gd name="T31" fmla="*/ 2374 h 4919"/>
              <a:gd name="T32" fmla="*/ 4544 w 8333"/>
              <a:gd name="T33" fmla="*/ 3187 h 4919"/>
              <a:gd name="T34" fmla="*/ 4500 w 8333"/>
              <a:gd name="T35" fmla="*/ 3278 h 4919"/>
              <a:gd name="T36" fmla="*/ 4517 w 8333"/>
              <a:gd name="T37" fmla="*/ 3686 h 4919"/>
              <a:gd name="T38" fmla="*/ 5301 w 8333"/>
              <a:gd name="T39" fmla="*/ 4152 h 4919"/>
              <a:gd name="T40" fmla="*/ 6205 w 8333"/>
              <a:gd name="T41" fmla="*/ 4075 h 4919"/>
              <a:gd name="T42" fmla="*/ 7234 w 8333"/>
              <a:gd name="T43" fmla="*/ 3934 h 4919"/>
              <a:gd name="T44" fmla="*/ 7637 w 8333"/>
              <a:gd name="T45" fmla="*/ 3944 h 4919"/>
              <a:gd name="T46" fmla="*/ 7988 w 8333"/>
              <a:gd name="T47" fmla="*/ 4346 h 4919"/>
              <a:gd name="T48" fmla="*/ 8082 w 8333"/>
              <a:gd name="T49" fmla="*/ 4919 h 4919"/>
              <a:gd name="T50" fmla="*/ 8333 w 8333"/>
              <a:gd name="T51" fmla="*/ 4919 h 4919"/>
              <a:gd name="T52" fmla="*/ 8063 w 8333"/>
              <a:gd name="T53" fmla="*/ 3783 h 4919"/>
              <a:gd name="T54" fmla="*/ 7082 w 8333"/>
              <a:gd name="T55" fmla="*/ 3630 h 4919"/>
              <a:gd name="T56" fmla="*/ 6316 w 8333"/>
              <a:gd name="T57" fmla="*/ 3720 h 4919"/>
              <a:gd name="T58" fmla="*/ 5420 w 8333"/>
              <a:gd name="T59" fmla="*/ 3826 h 4919"/>
              <a:gd name="T60" fmla="*/ 4876 w 8333"/>
              <a:gd name="T61" fmla="*/ 3614 h 4919"/>
              <a:gd name="T62" fmla="*/ 4972 w 8333"/>
              <a:gd name="T63" fmla="*/ 3225 h 4919"/>
              <a:gd name="T64" fmla="*/ 5178 w 8333"/>
              <a:gd name="T65" fmla="*/ 2710 h 4919"/>
              <a:gd name="T66" fmla="*/ 5265 w 8333"/>
              <a:gd name="T67" fmla="*/ 2279 h 4919"/>
              <a:gd name="T68" fmla="*/ 4988 w 8333"/>
              <a:gd name="T69" fmla="*/ 2019 h 4919"/>
              <a:gd name="T70" fmla="*/ 4506 w 8333"/>
              <a:gd name="T71" fmla="*/ 1958 h 4919"/>
              <a:gd name="T72" fmla="*/ 4198 w 8333"/>
              <a:gd name="T73" fmla="*/ 1960 h 4919"/>
              <a:gd name="T74" fmla="*/ 3132 w 8333"/>
              <a:gd name="T75" fmla="*/ 1978 h 4919"/>
              <a:gd name="T76" fmla="*/ 2799 w 8333"/>
              <a:gd name="T77" fmla="*/ 1974 h 4919"/>
              <a:gd name="T78" fmla="*/ 2572 w 8333"/>
              <a:gd name="T79" fmla="*/ 1824 h 4919"/>
              <a:gd name="T80" fmla="*/ 2681 w 8333"/>
              <a:gd name="T81" fmla="*/ 1706 h 4919"/>
              <a:gd name="T82" fmla="*/ 3083 w 8333"/>
              <a:gd name="T83" fmla="*/ 1380 h 4919"/>
              <a:gd name="T84" fmla="*/ 3245 w 8333"/>
              <a:gd name="T85" fmla="*/ 1248 h 4919"/>
              <a:gd name="T86" fmla="*/ 3297 w 8333"/>
              <a:gd name="T87" fmla="*/ 1049 h 4919"/>
              <a:gd name="T88" fmla="*/ 2950 w 8333"/>
              <a:gd name="T89" fmla="*/ 894 h 4919"/>
              <a:gd name="T90" fmla="*/ 2682 w 8333"/>
              <a:gd name="T91" fmla="*/ 866 h 4919"/>
              <a:gd name="T92" fmla="*/ 2281 w 8333"/>
              <a:gd name="T93" fmla="*/ 852 h 4919"/>
              <a:gd name="T94" fmla="*/ 1395 w 8333"/>
              <a:gd name="T95" fmla="*/ 820 h 4919"/>
              <a:gd name="T96" fmla="*/ 1111 w 8333"/>
              <a:gd name="T97" fmla="*/ 756 h 4919"/>
              <a:gd name="T98" fmla="*/ 1208 w 8333"/>
              <a:gd name="T99" fmla="*/ 655 h 4919"/>
              <a:gd name="T100" fmla="*/ 1662 w 8333"/>
              <a:gd name="T101" fmla="*/ 463 h 4919"/>
              <a:gd name="T102" fmla="*/ 1993 w 8333"/>
              <a:gd name="T103" fmla="*/ 260 h 4919"/>
              <a:gd name="T104" fmla="*/ 1808 w 8333"/>
              <a:gd name="T105" fmla="*/ 151 h 4919"/>
              <a:gd name="T106" fmla="*/ 1633 w 8333"/>
              <a:gd name="T107" fmla="*/ 116 h 4919"/>
              <a:gd name="T108" fmla="*/ 1468 w 8333"/>
              <a:gd name="T109" fmla="*/ 100 h 4919"/>
              <a:gd name="T110" fmla="*/ 585 w 8333"/>
              <a:gd name="T111" fmla="*/ 40 h 4919"/>
              <a:gd name="T112" fmla="*/ 0 w 8333"/>
              <a:gd name="T113" fmla="*/ 0 h 4919"/>
              <a:gd name="T114" fmla="*/ 0 w 8333"/>
              <a:gd name="T115" fmla="*/ 77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33" h="4919">
                <a:moveTo>
                  <a:pt x="0" y="77"/>
                </a:moveTo>
                <a:cubicBezTo>
                  <a:pt x="522" y="108"/>
                  <a:pt x="1045" y="132"/>
                  <a:pt x="1565" y="179"/>
                </a:cubicBezTo>
                <a:lnTo>
                  <a:pt x="1565" y="179"/>
                </a:lnTo>
                <a:cubicBezTo>
                  <a:pt x="1606" y="183"/>
                  <a:pt x="1772" y="187"/>
                  <a:pt x="1772" y="250"/>
                </a:cubicBezTo>
                <a:lnTo>
                  <a:pt x="1772" y="250"/>
                </a:lnTo>
                <a:cubicBezTo>
                  <a:pt x="1771" y="282"/>
                  <a:pt x="1676" y="309"/>
                  <a:pt x="1649" y="320"/>
                </a:cubicBezTo>
                <a:lnTo>
                  <a:pt x="1649" y="320"/>
                </a:lnTo>
                <a:cubicBezTo>
                  <a:pt x="1483" y="386"/>
                  <a:pt x="1317" y="451"/>
                  <a:pt x="1151" y="517"/>
                </a:cubicBezTo>
                <a:lnTo>
                  <a:pt x="1151" y="517"/>
                </a:lnTo>
                <a:cubicBezTo>
                  <a:pt x="1063" y="552"/>
                  <a:pt x="748" y="637"/>
                  <a:pt x="844" y="771"/>
                </a:cubicBezTo>
                <a:lnTo>
                  <a:pt x="844" y="771"/>
                </a:lnTo>
                <a:cubicBezTo>
                  <a:pt x="917" y="873"/>
                  <a:pt x="1101" y="899"/>
                  <a:pt x="1214" y="916"/>
                </a:cubicBezTo>
                <a:lnTo>
                  <a:pt x="1214" y="916"/>
                </a:lnTo>
                <a:cubicBezTo>
                  <a:pt x="1293" y="927"/>
                  <a:pt x="1373" y="932"/>
                  <a:pt x="1454" y="935"/>
                </a:cubicBezTo>
                <a:lnTo>
                  <a:pt x="1454" y="935"/>
                </a:lnTo>
                <a:cubicBezTo>
                  <a:pt x="1776" y="945"/>
                  <a:pt x="2098" y="955"/>
                  <a:pt x="2420" y="965"/>
                </a:cubicBezTo>
                <a:lnTo>
                  <a:pt x="2420" y="965"/>
                </a:lnTo>
                <a:cubicBezTo>
                  <a:pt x="2535" y="968"/>
                  <a:pt x="2649" y="971"/>
                  <a:pt x="2764" y="975"/>
                </a:cubicBezTo>
                <a:lnTo>
                  <a:pt x="2764" y="975"/>
                </a:lnTo>
                <a:cubicBezTo>
                  <a:pt x="2845" y="978"/>
                  <a:pt x="3196" y="1010"/>
                  <a:pt x="3018" y="1149"/>
                </a:cubicBezTo>
                <a:lnTo>
                  <a:pt x="3018" y="1149"/>
                </a:lnTo>
                <a:cubicBezTo>
                  <a:pt x="2795" y="1323"/>
                  <a:pt x="2554" y="1474"/>
                  <a:pt x="2336" y="1655"/>
                </a:cubicBezTo>
                <a:lnTo>
                  <a:pt x="2336" y="1655"/>
                </a:lnTo>
                <a:cubicBezTo>
                  <a:pt x="2226" y="1747"/>
                  <a:pt x="2215" y="1873"/>
                  <a:pt x="2321" y="1972"/>
                </a:cubicBezTo>
                <a:lnTo>
                  <a:pt x="2321" y="1972"/>
                </a:lnTo>
                <a:cubicBezTo>
                  <a:pt x="2432" y="2074"/>
                  <a:pt x="2592" y="2119"/>
                  <a:pt x="2736" y="2143"/>
                </a:cubicBezTo>
                <a:lnTo>
                  <a:pt x="2736" y="2143"/>
                </a:lnTo>
                <a:cubicBezTo>
                  <a:pt x="2885" y="2168"/>
                  <a:pt x="3034" y="2163"/>
                  <a:pt x="3183" y="2160"/>
                </a:cubicBezTo>
                <a:lnTo>
                  <a:pt x="3183" y="2160"/>
                </a:lnTo>
                <a:cubicBezTo>
                  <a:pt x="3538" y="2151"/>
                  <a:pt x="3892" y="2142"/>
                  <a:pt x="4247" y="2133"/>
                </a:cubicBezTo>
                <a:lnTo>
                  <a:pt x="4247" y="2133"/>
                </a:lnTo>
                <a:cubicBezTo>
                  <a:pt x="4414" y="2128"/>
                  <a:pt x="5074" y="2066"/>
                  <a:pt x="4942" y="2374"/>
                </a:cubicBezTo>
                <a:lnTo>
                  <a:pt x="4942" y="2374"/>
                </a:lnTo>
                <a:cubicBezTo>
                  <a:pt x="4824" y="2650"/>
                  <a:pt x="4676" y="2917"/>
                  <a:pt x="4544" y="3187"/>
                </a:cubicBezTo>
                <a:lnTo>
                  <a:pt x="4544" y="3187"/>
                </a:lnTo>
                <a:cubicBezTo>
                  <a:pt x="4529" y="3218"/>
                  <a:pt x="4514" y="3248"/>
                  <a:pt x="4500" y="3278"/>
                </a:cubicBezTo>
                <a:lnTo>
                  <a:pt x="4500" y="3278"/>
                </a:lnTo>
                <a:cubicBezTo>
                  <a:pt x="4437" y="3413"/>
                  <a:pt x="4447" y="3556"/>
                  <a:pt x="4517" y="3686"/>
                </a:cubicBezTo>
                <a:lnTo>
                  <a:pt x="4517" y="3686"/>
                </a:lnTo>
                <a:cubicBezTo>
                  <a:pt x="4667" y="3961"/>
                  <a:pt x="5003" y="4112"/>
                  <a:pt x="5301" y="4152"/>
                </a:cubicBezTo>
                <a:lnTo>
                  <a:pt x="5301" y="4152"/>
                </a:lnTo>
                <a:cubicBezTo>
                  <a:pt x="5595" y="4192"/>
                  <a:pt x="5914" y="4115"/>
                  <a:pt x="6205" y="4075"/>
                </a:cubicBezTo>
                <a:lnTo>
                  <a:pt x="6205" y="4075"/>
                </a:lnTo>
                <a:cubicBezTo>
                  <a:pt x="6548" y="4028"/>
                  <a:pt x="6891" y="3981"/>
                  <a:pt x="7234" y="3934"/>
                </a:cubicBezTo>
                <a:lnTo>
                  <a:pt x="7234" y="3934"/>
                </a:lnTo>
                <a:cubicBezTo>
                  <a:pt x="7370" y="3915"/>
                  <a:pt x="7502" y="3900"/>
                  <a:pt x="7637" y="3944"/>
                </a:cubicBezTo>
                <a:lnTo>
                  <a:pt x="7637" y="3944"/>
                </a:lnTo>
                <a:cubicBezTo>
                  <a:pt x="7823" y="4005"/>
                  <a:pt x="7955" y="4154"/>
                  <a:pt x="7988" y="4346"/>
                </a:cubicBezTo>
                <a:lnTo>
                  <a:pt x="7988" y="4346"/>
                </a:lnTo>
                <a:cubicBezTo>
                  <a:pt x="8020" y="4537"/>
                  <a:pt x="8051" y="4728"/>
                  <a:pt x="8082" y="4919"/>
                </a:cubicBezTo>
                <a:lnTo>
                  <a:pt x="8082" y="4919"/>
                </a:lnTo>
                <a:lnTo>
                  <a:pt x="8333" y="4919"/>
                </a:lnTo>
                <a:lnTo>
                  <a:pt x="8333" y="4144"/>
                </a:lnTo>
                <a:cubicBezTo>
                  <a:pt x="8271" y="3998"/>
                  <a:pt x="8186" y="3866"/>
                  <a:pt x="8063" y="3783"/>
                </a:cubicBezTo>
                <a:lnTo>
                  <a:pt x="8063" y="3783"/>
                </a:lnTo>
                <a:cubicBezTo>
                  <a:pt x="7809" y="3612"/>
                  <a:pt x="7391" y="3601"/>
                  <a:pt x="7082" y="3630"/>
                </a:cubicBezTo>
                <a:lnTo>
                  <a:pt x="7082" y="3630"/>
                </a:lnTo>
                <a:cubicBezTo>
                  <a:pt x="6826" y="3653"/>
                  <a:pt x="6571" y="3690"/>
                  <a:pt x="6316" y="3720"/>
                </a:cubicBezTo>
                <a:lnTo>
                  <a:pt x="6316" y="3720"/>
                </a:lnTo>
                <a:cubicBezTo>
                  <a:pt x="6018" y="3755"/>
                  <a:pt x="5719" y="3791"/>
                  <a:pt x="5420" y="3826"/>
                </a:cubicBezTo>
                <a:lnTo>
                  <a:pt x="5420" y="3826"/>
                </a:lnTo>
                <a:cubicBezTo>
                  <a:pt x="5235" y="3847"/>
                  <a:pt x="4942" y="3830"/>
                  <a:pt x="4876" y="3614"/>
                </a:cubicBezTo>
                <a:lnTo>
                  <a:pt x="4876" y="3614"/>
                </a:lnTo>
                <a:cubicBezTo>
                  <a:pt x="4837" y="3489"/>
                  <a:pt x="4926" y="3338"/>
                  <a:pt x="4972" y="3225"/>
                </a:cubicBezTo>
                <a:lnTo>
                  <a:pt x="4972" y="3225"/>
                </a:lnTo>
                <a:cubicBezTo>
                  <a:pt x="5041" y="3053"/>
                  <a:pt x="5109" y="2881"/>
                  <a:pt x="5178" y="2710"/>
                </a:cubicBezTo>
                <a:lnTo>
                  <a:pt x="5178" y="2710"/>
                </a:lnTo>
                <a:cubicBezTo>
                  <a:pt x="5223" y="2597"/>
                  <a:pt x="5312" y="2402"/>
                  <a:pt x="5265" y="2279"/>
                </a:cubicBezTo>
                <a:lnTo>
                  <a:pt x="5265" y="2279"/>
                </a:lnTo>
                <a:cubicBezTo>
                  <a:pt x="5214" y="2143"/>
                  <a:pt x="5115" y="2072"/>
                  <a:pt x="4988" y="2019"/>
                </a:cubicBezTo>
                <a:lnTo>
                  <a:pt x="4988" y="2019"/>
                </a:lnTo>
                <a:cubicBezTo>
                  <a:pt x="4851" y="1961"/>
                  <a:pt x="4654" y="1964"/>
                  <a:pt x="4506" y="1958"/>
                </a:cubicBezTo>
                <a:lnTo>
                  <a:pt x="4506" y="1958"/>
                </a:lnTo>
                <a:cubicBezTo>
                  <a:pt x="4404" y="1953"/>
                  <a:pt x="4300" y="1958"/>
                  <a:pt x="4198" y="1960"/>
                </a:cubicBezTo>
                <a:lnTo>
                  <a:pt x="4198" y="1960"/>
                </a:lnTo>
                <a:cubicBezTo>
                  <a:pt x="3843" y="1966"/>
                  <a:pt x="3488" y="1972"/>
                  <a:pt x="3132" y="1978"/>
                </a:cubicBezTo>
                <a:lnTo>
                  <a:pt x="3132" y="1978"/>
                </a:lnTo>
                <a:cubicBezTo>
                  <a:pt x="3022" y="1980"/>
                  <a:pt x="2909" y="1987"/>
                  <a:pt x="2799" y="1974"/>
                </a:cubicBezTo>
                <a:lnTo>
                  <a:pt x="2799" y="1974"/>
                </a:lnTo>
                <a:cubicBezTo>
                  <a:pt x="2726" y="1966"/>
                  <a:pt x="2541" y="1938"/>
                  <a:pt x="2572" y="1824"/>
                </a:cubicBezTo>
                <a:lnTo>
                  <a:pt x="2572" y="1824"/>
                </a:lnTo>
                <a:cubicBezTo>
                  <a:pt x="2585" y="1774"/>
                  <a:pt x="2642" y="1738"/>
                  <a:pt x="2681" y="1706"/>
                </a:cubicBezTo>
                <a:lnTo>
                  <a:pt x="2681" y="1706"/>
                </a:lnTo>
                <a:cubicBezTo>
                  <a:pt x="2815" y="1598"/>
                  <a:pt x="2949" y="1489"/>
                  <a:pt x="3083" y="1380"/>
                </a:cubicBezTo>
                <a:lnTo>
                  <a:pt x="3083" y="1380"/>
                </a:lnTo>
                <a:cubicBezTo>
                  <a:pt x="3137" y="1336"/>
                  <a:pt x="3191" y="1292"/>
                  <a:pt x="3245" y="1248"/>
                </a:cubicBezTo>
                <a:lnTo>
                  <a:pt x="3245" y="1248"/>
                </a:lnTo>
                <a:cubicBezTo>
                  <a:pt x="3310" y="1195"/>
                  <a:pt x="3363" y="1129"/>
                  <a:pt x="3297" y="1049"/>
                </a:cubicBezTo>
                <a:lnTo>
                  <a:pt x="3297" y="1049"/>
                </a:lnTo>
                <a:cubicBezTo>
                  <a:pt x="3218" y="954"/>
                  <a:pt x="3065" y="917"/>
                  <a:pt x="2950" y="894"/>
                </a:cubicBezTo>
                <a:lnTo>
                  <a:pt x="2950" y="894"/>
                </a:lnTo>
                <a:cubicBezTo>
                  <a:pt x="2862" y="877"/>
                  <a:pt x="2772" y="870"/>
                  <a:pt x="2682" y="866"/>
                </a:cubicBezTo>
                <a:lnTo>
                  <a:pt x="2682" y="866"/>
                </a:lnTo>
                <a:cubicBezTo>
                  <a:pt x="2549" y="861"/>
                  <a:pt x="2415" y="857"/>
                  <a:pt x="2281" y="852"/>
                </a:cubicBezTo>
                <a:lnTo>
                  <a:pt x="2281" y="852"/>
                </a:lnTo>
                <a:cubicBezTo>
                  <a:pt x="1986" y="841"/>
                  <a:pt x="1691" y="832"/>
                  <a:pt x="1395" y="820"/>
                </a:cubicBezTo>
                <a:lnTo>
                  <a:pt x="1395" y="820"/>
                </a:lnTo>
                <a:cubicBezTo>
                  <a:pt x="1331" y="817"/>
                  <a:pt x="1152" y="822"/>
                  <a:pt x="1111" y="756"/>
                </a:cubicBezTo>
                <a:lnTo>
                  <a:pt x="1111" y="756"/>
                </a:lnTo>
                <a:cubicBezTo>
                  <a:pt x="1079" y="703"/>
                  <a:pt x="1170" y="672"/>
                  <a:pt x="1208" y="655"/>
                </a:cubicBezTo>
                <a:lnTo>
                  <a:pt x="1208" y="655"/>
                </a:lnTo>
                <a:cubicBezTo>
                  <a:pt x="1359" y="591"/>
                  <a:pt x="1511" y="527"/>
                  <a:pt x="1662" y="463"/>
                </a:cubicBezTo>
                <a:lnTo>
                  <a:pt x="1662" y="463"/>
                </a:lnTo>
                <a:cubicBezTo>
                  <a:pt x="1719" y="439"/>
                  <a:pt x="2016" y="352"/>
                  <a:pt x="1993" y="260"/>
                </a:cubicBezTo>
                <a:lnTo>
                  <a:pt x="1993" y="260"/>
                </a:lnTo>
                <a:cubicBezTo>
                  <a:pt x="1976" y="197"/>
                  <a:pt x="1860" y="166"/>
                  <a:pt x="1808" y="151"/>
                </a:cubicBezTo>
                <a:lnTo>
                  <a:pt x="1808" y="151"/>
                </a:lnTo>
                <a:cubicBezTo>
                  <a:pt x="1751" y="135"/>
                  <a:pt x="1692" y="124"/>
                  <a:pt x="1633" y="116"/>
                </a:cubicBezTo>
                <a:lnTo>
                  <a:pt x="1633" y="116"/>
                </a:lnTo>
                <a:cubicBezTo>
                  <a:pt x="1579" y="108"/>
                  <a:pt x="1523" y="104"/>
                  <a:pt x="1468" y="100"/>
                </a:cubicBezTo>
                <a:lnTo>
                  <a:pt x="1468" y="100"/>
                </a:lnTo>
                <a:cubicBezTo>
                  <a:pt x="1174" y="80"/>
                  <a:pt x="879" y="60"/>
                  <a:pt x="585" y="40"/>
                </a:cubicBezTo>
                <a:lnTo>
                  <a:pt x="585" y="40"/>
                </a:lnTo>
                <a:cubicBezTo>
                  <a:pt x="390" y="27"/>
                  <a:pt x="195" y="13"/>
                  <a:pt x="0" y="0"/>
                </a:cubicBezTo>
                <a:lnTo>
                  <a:pt x="0" y="0"/>
                </a:lnTo>
                <a:lnTo>
                  <a:pt x="0" y="77"/>
                </a:lnTo>
                <a:close/>
              </a:path>
            </a:pathLst>
          </a:custGeom>
          <a:gradFill flip="none" rotWithShape="1">
            <a:gsLst>
              <a:gs pos="100000">
                <a:srgbClr val="3A5C84">
                  <a:lumMod val="40000"/>
                  <a:lumOff val="60000"/>
                </a:srgbClr>
              </a:gs>
              <a:gs pos="68000">
                <a:srgbClr val="3A5C84">
                  <a:lumMod val="95000"/>
                  <a:lumOff val="5000"/>
                </a:srgbClr>
              </a:gs>
              <a:gs pos="26000">
                <a:srgbClr val="3A5C84">
                  <a:lumMod val="60000"/>
                </a:srgbClr>
              </a:gs>
            </a:gsLst>
            <a:path path="circle">
              <a:fillToRect l="100000" b="100000"/>
            </a:path>
            <a:tileRect t="-100000" r="-100000"/>
          </a:gradFill>
          <a:ln>
            <a:noFill/>
          </a:ln>
          <a:effectLst>
            <a:innerShdw dist="88900" dir="27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8" name="Inhaltsplatzhalter 7">
            <a:extLst>
              <a:ext uri="{FF2B5EF4-FFF2-40B4-BE49-F238E27FC236}">
                <a16:creationId xmlns:a16="http://schemas.microsoft.com/office/drawing/2014/main" id="{F633B218-B7C5-8645-93A3-4930C31B9461}"/>
              </a:ext>
            </a:extLst>
          </p:cNvPr>
          <p:cNvSpPr>
            <a:spLocks noGrp="1"/>
          </p:cNvSpPr>
          <p:nvPr>
            <p:ph idx="1"/>
          </p:nvPr>
        </p:nvSpPr>
        <p:spPr>
          <a:ln>
            <a:solidFill>
              <a:srgbClr val="00B0F0"/>
            </a:solidFill>
          </a:ln>
        </p:spPr>
        <p:txBody>
          <a:bodyPr/>
          <a:lstStyle/>
          <a:p>
            <a:endParaRPr lang="de-DE" dirty="0"/>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sp>
        <p:nvSpPr>
          <p:cNvPr id="11" name="Foliennummernplatzhalter 10"/>
          <p:cNvSpPr>
            <a:spLocks noGrp="1"/>
          </p:cNvSpPr>
          <p:nvPr>
            <p:ph type="sldNum" sz="quarter" idx="4"/>
          </p:nvPr>
        </p:nvSpPr>
        <p:spPr/>
        <p:txBody>
          <a:bodyPr/>
          <a:lstStyle/>
          <a:p>
            <a:fld id="{961E0DA8-AC27-403E-90E8-404BCA9BAC80}" type="slidenum">
              <a:rPr lang="en-US" smtClean="0"/>
              <a:pPr/>
              <a:t>7</a:t>
            </a:fld>
            <a:endParaRPr lang="en-US"/>
          </a:p>
        </p:txBody>
      </p:sp>
      <p:sp>
        <p:nvSpPr>
          <p:cNvPr id="20482" name="Title 1">
            <a:extLst>
              <a:ext uri="{FF2B5EF4-FFF2-40B4-BE49-F238E27FC236}">
                <a16:creationId xmlns:a16="http://schemas.microsoft.com/office/drawing/2014/main" id="{FFDCF292-35CD-44FB-BF81-736DB5D4D958}"/>
              </a:ext>
            </a:extLst>
          </p:cNvPr>
          <p:cNvSpPr>
            <a:spLocks noGrp="1" noChangeArrowheads="1"/>
          </p:cNvSpPr>
          <p:nvPr>
            <p:ph type="title"/>
          </p:nvPr>
        </p:nvSpPr>
        <p:spPr/>
        <p:txBody>
          <a:bodyPr>
            <a:noAutofit/>
          </a:bodyPr>
          <a:lstStyle/>
          <a:p>
            <a:r>
              <a:rPr lang="de-DE" altLang="en-US" sz="3600" b="1" dirty="0" err="1">
                <a:latin typeface="Montserat"/>
                <a:cs typeface="Montserat"/>
              </a:rPr>
              <a:t>Risk</a:t>
            </a:r>
            <a:r>
              <a:rPr lang="de-DE" altLang="en-US" sz="3600" b="1" dirty="0">
                <a:latin typeface="Montserat"/>
                <a:cs typeface="Montserat"/>
              </a:rPr>
              <a:t> </a:t>
            </a:r>
            <a:r>
              <a:rPr lang="de-DE" altLang="en-US" sz="3600" b="1" dirty="0" err="1">
                <a:latin typeface="Montserat"/>
                <a:cs typeface="Montserat"/>
              </a:rPr>
              <a:t>areas</a:t>
            </a:r>
            <a:r>
              <a:rPr lang="de-DE" altLang="en-US" sz="3600" b="1" dirty="0">
                <a:latin typeface="Montserat"/>
                <a:cs typeface="Montserat"/>
              </a:rPr>
              <a:t> </a:t>
            </a:r>
            <a:r>
              <a:rPr lang="de-DE" altLang="en-US" sz="3600" b="1" dirty="0" err="1">
                <a:latin typeface="Montserat"/>
                <a:cs typeface="Montserat"/>
              </a:rPr>
              <a:t>creating</a:t>
            </a:r>
            <a:r>
              <a:rPr lang="de-DE" altLang="en-US" sz="3600" b="1" dirty="0">
                <a:latin typeface="Montserat"/>
                <a:cs typeface="Montserat"/>
              </a:rPr>
              <a:t> </a:t>
            </a:r>
            <a:r>
              <a:rPr lang="de-DE" altLang="en-US" sz="3600" b="1" dirty="0" err="1">
                <a:latin typeface="Montserat"/>
                <a:cs typeface="Montserat"/>
              </a:rPr>
              <a:t>conflicts</a:t>
            </a:r>
            <a:r>
              <a:rPr lang="de-DE" altLang="en-US" sz="3600" b="1" dirty="0">
                <a:latin typeface="Montserat"/>
                <a:cs typeface="Montserat"/>
              </a:rPr>
              <a:t> </a:t>
            </a:r>
            <a:r>
              <a:rPr lang="de-DE" altLang="en-US" sz="3600" b="1" dirty="0" err="1">
                <a:latin typeface="Montserat"/>
                <a:cs typeface="Montserat"/>
              </a:rPr>
              <a:t>of</a:t>
            </a:r>
            <a:r>
              <a:rPr lang="de-DE" altLang="en-US" sz="3600" b="1" dirty="0">
                <a:latin typeface="Montserat"/>
                <a:cs typeface="Montserat"/>
              </a:rPr>
              <a:t> </a:t>
            </a:r>
            <a:r>
              <a:rPr lang="de-DE" altLang="en-US" sz="3600" b="1" dirty="0" err="1">
                <a:latin typeface="Montserat"/>
                <a:cs typeface="Montserat"/>
              </a:rPr>
              <a:t>interest</a:t>
            </a:r>
            <a:endParaRPr lang="en-US" altLang="en-US" sz="3600" b="1" dirty="0">
              <a:latin typeface="Montserat"/>
              <a:cs typeface="Montserat"/>
            </a:endParaRPr>
          </a:p>
        </p:txBody>
      </p:sp>
      <p:grpSp>
        <p:nvGrpSpPr>
          <p:cNvPr id="60" name="Group 33">
            <a:extLst>
              <a:ext uri="{FF2B5EF4-FFF2-40B4-BE49-F238E27FC236}">
                <a16:creationId xmlns:a16="http://schemas.microsoft.com/office/drawing/2014/main" id="{CE6BAE82-2254-48E2-A929-91FE1F5E49D8}"/>
              </a:ext>
            </a:extLst>
          </p:cNvPr>
          <p:cNvGrpSpPr/>
          <p:nvPr/>
        </p:nvGrpSpPr>
        <p:grpSpPr>
          <a:xfrm>
            <a:off x="589403" y="2963154"/>
            <a:ext cx="1216052" cy="1992187"/>
            <a:chOff x="838200" y="1400228"/>
            <a:chExt cx="2834642" cy="4986022"/>
          </a:xfrm>
        </p:grpSpPr>
        <p:sp>
          <p:nvSpPr>
            <p:cNvPr id="61" name="Rectangle: Rounded Corners 34">
              <a:extLst>
                <a:ext uri="{FF2B5EF4-FFF2-40B4-BE49-F238E27FC236}">
                  <a16:creationId xmlns:a16="http://schemas.microsoft.com/office/drawing/2014/main" id="{A1BFA82F-5327-4B10-9A79-0353DEAC2E24}"/>
                </a:ext>
              </a:extLst>
            </p:cNvPr>
            <p:cNvSpPr/>
            <p:nvPr/>
          </p:nvSpPr>
          <p:spPr>
            <a:xfrm>
              <a:off x="838200" y="3835076"/>
              <a:ext cx="2834642" cy="2551174"/>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152400" prstMaterial="matte">
              <a:bevelT w="57150" h="44450"/>
              <a:bevelB w="0" h="0"/>
            </a:sp3d>
          </p:spPr>
          <p:txBody>
            <a:bodyPr rtlCol="0" anchor="ctr"/>
            <a:lstStyle/>
            <a:p>
              <a:pPr algn="ctr"/>
              <a:endParaRPr lang="en-US" sz="1050" kern="0">
                <a:solidFill>
                  <a:prstClr val="white"/>
                </a:solidFill>
                <a:ea typeface="宋体"/>
              </a:endParaRPr>
            </a:p>
          </p:txBody>
        </p:sp>
        <p:sp>
          <p:nvSpPr>
            <p:cNvPr id="62" name="Freeform: Shape 35">
              <a:extLst>
                <a:ext uri="{FF2B5EF4-FFF2-40B4-BE49-F238E27FC236}">
                  <a16:creationId xmlns:a16="http://schemas.microsoft.com/office/drawing/2014/main" id="{0B3AE3E4-BE8D-457D-B524-D2EF793A821D}"/>
                </a:ext>
              </a:extLst>
            </p:cNvPr>
            <p:cNvSpPr/>
            <p:nvPr/>
          </p:nvSpPr>
          <p:spPr>
            <a:xfrm>
              <a:off x="984637" y="1400228"/>
              <a:ext cx="2587156" cy="4105087"/>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63" name="Freeform: Shape 36">
              <a:extLst>
                <a:ext uri="{FF2B5EF4-FFF2-40B4-BE49-F238E27FC236}">
                  <a16:creationId xmlns:a16="http://schemas.microsoft.com/office/drawing/2014/main" id="{971C61AF-28A6-4361-BC77-935CE1370967}"/>
                </a:ext>
              </a:extLst>
            </p:cNvPr>
            <p:cNvSpPr/>
            <p:nvPr/>
          </p:nvSpPr>
          <p:spPr>
            <a:xfrm>
              <a:off x="1566610" y="2318108"/>
              <a:ext cx="1421728" cy="835167"/>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64" name="Freeform: Shape 37">
              <a:extLst>
                <a:ext uri="{FF2B5EF4-FFF2-40B4-BE49-F238E27FC236}">
                  <a16:creationId xmlns:a16="http://schemas.microsoft.com/office/drawing/2014/main" id="{1B2AC00D-DC36-41F5-95C4-443A3EE02C31}"/>
                </a:ext>
              </a:extLst>
            </p:cNvPr>
            <p:cNvSpPr/>
            <p:nvPr/>
          </p:nvSpPr>
          <p:spPr>
            <a:xfrm>
              <a:off x="1142781" y="3730845"/>
              <a:ext cx="2276999" cy="900251"/>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2" name="Gruppierung 1"/>
          <p:cNvGrpSpPr/>
          <p:nvPr/>
        </p:nvGrpSpPr>
        <p:grpSpPr>
          <a:xfrm>
            <a:off x="0" y="2220213"/>
            <a:ext cx="2191401" cy="696248"/>
            <a:chOff x="0" y="2220213"/>
            <a:chExt cx="2191401" cy="696248"/>
          </a:xfrm>
        </p:grpSpPr>
        <p:grpSp>
          <p:nvGrpSpPr>
            <p:cNvPr id="92" name="Group 2">
              <a:extLst>
                <a:ext uri="{FF2B5EF4-FFF2-40B4-BE49-F238E27FC236}">
                  <a16:creationId xmlns:a16="http://schemas.microsoft.com/office/drawing/2014/main" id="{C91CB75F-FE53-436F-A125-6C70157473AD}"/>
                </a:ext>
              </a:extLst>
            </p:cNvPr>
            <p:cNvGrpSpPr/>
            <p:nvPr/>
          </p:nvGrpSpPr>
          <p:grpSpPr>
            <a:xfrm>
              <a:off x="82312" y="2220213"/>
              <a:ext cx="1975492" cy="696248"/>
              <a:chOff x="112030" y="4176958"/>
              <a:chExt cx="640080" cy="548641"/>
            </a:xfrm>
          </p:grpSpPr>
          <p:sp>
            <p:nvSpPr>
              <p:cNvPr id="93"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94" name="Freeform: Shape 99">
                <a:extLst>
                  <a:ext uri="{FF2B5EF4-FFF2-40B4-BE49-F238E27FC236}">
                    <a16:creationId xmlns:a16="http://schemas.microsoft.com/office/drawing/2014/main" id="{EF6A43A8-1436-41E4-B01C-5ED630C107CA}"/>
                  </a:ext>
                </a:extLst>
              </p:cNvPr>
              <p:cNvSpPr/>
              <p:nvPr/>
            </p:nvSpPr>
            <p:spPr>
              <a:xfrm flipH="1">
                <a:off x="112030" y="4176958"/>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4" name="TextBox 87">
              <a:extLst>
                <a:ext uri="{FF2B5EF4-FFF2-40B4-BE49-F238E27FC236}">
                  <a16:creationId xmlns:a16="http://schemas.microsoft.com/office/drawing/2014/main" id="{9810414A-14F4-497A-9141-6D931166B099}"/>
                </a:ext>
              </a:extLst>
            </p:cNvPr>
            <p:cNvSpPr txBox="1"/>
            <p:nvPr/>
          </p:nvSpPr>
          <p:spPr>
            <a:xfrm>
              <a:off x="0" y="2240703"/>
              <a:ext cx="2191401" cy="584776"/>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a:ln>
                    <a:noFill/>
                  </a:ln>
                  <a:solidFill>
                    <a:sysClr val="windowText" lastClr="000000"/>
                  </a:solidFill>
                  <a:effectLst/>
                  <a:uLnTx/>
                  <a:uFillTx/>
                </a:rPr>
                <a:t>Additional employment</a:t>
              </a:r>
            </a:p>
          </p:txBody>
        </p:sp>
      </p:grpSp>
      <p:pic>
        <p:nvPicPr>
          <p:cNvPr id="20486" name="Bild 20485"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79840" flipH="1">
            <a:off x="-191850" y="4149129"/>
            <a:ext cx="844047" cy="420617"/>
          </a:xfrm>
          <a:prstGeom prst="rect">
            <a:avLst/>
          </a:prstGeom>
        </p:spPr>
      </p:pic>
      <p:grpSp>
        <p:nvGrpSpPr>
          <p:cNvPr id="105" name="Group 38">
            <a:extLst>
              <a:ext uri="{FF2B5EF4-FFF2-40B4-BE49-F238E27FC236}">
                <a16:creationId xmlns:a16="http://schemas.microsoft.com/office/drawing/2014/main" id="{E3E9CEC9-B3AF-4919-82EA-2E851CB57582}"/>
              </a:ext>
            </a:extLst>
          </p:cNvPr>
          <p:cNvGrpSpPr>
            <a:grpSpLocks noChangeAspect="1"/>
          </p:cNvGrpSpPr>
          <p:nvPr/>
        </p:nvGrpSpPr>
        <p:grpSpPr>
          <a:xfrm>
            <a:off x="4239394" y="2908365"/>
            <a:ext cx="1022227" cy="1691999"/>
            <a:chOff x="838200" y="1400230"/>
            <a:chExt cx="2834640" cy="4986023"/>
          </a:xfrm>
        </p:grpSpPr>
        <p:sp>
          <p:nvSpPr>
            <p:cNvPr id="106" name="Rectangle: Rounded Corners 39">
              <a:extLst>
                <a:ext uri="{FF2B5EF4-FFF2-40B4-BE49-F238E27FC236}">
                  <a16:creationId xmlns:a16="http://schemas.microsoft.com/office/drawing/2014/main" id="{5C03DDCB-5F6A-4F79-8BB3-FEBBEFA1BA74}"/>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107950" prstMaterial="matte">
              <a:bevelT w="57150" h="44450"/>
              <a:bevelB w="0" h="0"/>
            </a:sp3d>
          </p:spPr>
          <p:txBody>
            <a:bodyPr rtlCol="0" anchor="ctr"/>
            <a:lstStyle/>
            <a:p>
              <a:pPr algn="ctr"/>
              <a:endParaRPr lang="en-US" sz="1050" kern="0">
                <a:solidFill>
                  <a:prstClr val="white"/>
                </a:solidFill>
                <a:ea typeface="宋体"/>
              </a:endParaRPr>
            </a:p>
          </p:txBody>
        </p:sp>
        <p:sp>
          <p:nvSpPr>
            <p:cNvPr id="107" name="Freeform: Shape 40">
              <a:extLst>
                <a:ext uri="{FF2B5EF4-FFF2-40B4-BE49-F238E27FC236}">
                  <a16:creationId xmlns:a16="http://schemas.microsoft.com/office/drawing/2014/main" id="{AFE882AA-35BE-43C1-95B5-BC94EDBB07EC}"/>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108" name="Freeform: Shape 41">
              <a:extLst>
                <a:ext uri="{FF2B5EF4-FFF2-40B4-BE49-F238E27FC236}">
                  <a16:creationId xmlns:a16="http://schemas.microsoft.com/office/drawing/2014/main" id="{1383EF28-285D-48DB-9FE8-13236AC0C1C4}"/>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109" name="Freeform: Shape 72">
              <a:extLst>
                <a:ext uri="{FF2B5EF4-FFF2-40B4-BE49-F238E27FC236}">
                  <a16:creationId xmlns:a16="http://schemas.microsoft.com/office/drawing/2014/main" id="{B0529B34-1FB5-42DC-A6FE-8E157F239AE0}"/>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3" name="Gruppierung 2"/>
          <p:cNvGrpSpPr/>
          <p:nvPr/>
        </p:nvGrpSpPr>
        <p:grpSpPr>
          <a:xfrm>
            <a:off x="5302812" y="3958060"/>
            <a:ext cx="1893159" cy="651834"/>
            <a:chOff x="5302812" y="3958060"/>
            <a:chExt cx="1893159" cy="651834"/>
          </a:xfrm>
        </p:grpSpPr>
        <p:grpSp>
          <p:nvGrpSpPr>
            <p:cNvPr id="101" name="Group 106">
              <a:extLst>
                <a:ext uri="{FF2B5EF4-FFF2-40B4-BE49-F238E27FC236}">
                  <a16:creationId xmlns:a16="http://schemas.microsoft.com/office/drawing/2014/main" id="{5C00D9FA-2BF8-4474-AC5C-9EE007B56321}"/>
                </a:ext>
              </a:extLst>
            </p:cNvPr>
            <p:cNvGrpSpPr/>
            <p:nvPr/>
          </p:nvGrpSpPr>
          <p:grpSpPr>
            <a:xfrm>
              <a:off x="5409086" y="3963098"/>
              <a:ext cx="1748618" cy="646796"/>
              <a:chOff x="112030" y="4176959"/>
              <a:chExt cx="640080" cy="548640"/>
            </a:xfrm>
          </p:grpSpPr>
          <p:sp>
            <p:nvSpPr>
              <p:cNvPr id="102" name="TextBox 107">
                <a:extLst>
                  <a:ext uri="{FF2B5EF4-FFF2-40B4-BE49-F238E27FC236}">
                    <a16:creationId xmlns:a16="http://schemas.microsoft.com/office/drawing/2014/main" id="{366A60AA-EFC5-4440-ACE0-EDDFD594F32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endParaRPr>
              </a:p>
            </p:txBody>
          </p:sp>
          <p:sp>
            <p:nvSpPr>
              <p:cNvPr id="103" name="Freeform: Shape 108">
                <a:extLst>
                  <a:ext uri="{FF2B5EF4-FFF2-40B4-BE49-F238E27FC236}">
                    <a16:creationId xmlns:a16="http://schemas.microsoft.com/office/drawing/2014/main" id="{E0DC7D0F-968F-41FC-86C0-D4F8AB813E1F}"/>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42" name="TextBox 84">
              <a:extLst>
                <a:ext uri="{FF2B5EF4-FFF2-40B4-BE49-F238E27FC236}">
                  <a16:creationId xmlns:a16="http://schemas.microsoft.com/office/drawing/2014/main" id="{CC9458E9-39A3-4DC8-9583-3BACA7077484}"/>
                </a:ext>
              </a:extLst>
            </p:cNvPr>
            <p:cNvSpPr txBox="1"/>
            <p:nvPr/>
          </p:nvSpPr>
          <p:spPr>
            <a:xfrm>
              <a:off x="5302812" y="3958060"/>
              <a:ext cx="1893159" cy="55399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cap="all">
                  <a:solidFill>
                    <a:sysClr val="windowText" lastClr="000000"/>
                  </a:solidFill>
                </a:rPr>
                <a:t>Out</a:t>
              </a:r>
              <a:r>
                <a:rPr kumimoji="0" lang="en-US" sz="1500" b="1" i="0" u="none" strike="noStrike" kern="0" cap="all" spc="0" normalizeH="0" baseline="0" noProof="0">
                  <a:ln>
                    <a:noFill/>
                  </a:ln>
                  <a:solidFill>
                    <a:sysClr val="windowText" lastClr="000000"/>
                  </a:solidFill>
                  <a:effectLst/>
                  <a:uLnTx/>
                  <a:uFillTx/>
                </a:rPr>
                <a:t>side appointments</a:t>
              </a:r>
            </a:p>
          </p:txBody>
        </p:sp>
      </p:grpSp>
      <p:pic>
        <p:nvPicPr>
          <p:cNvPr id="154" name="Bild 153"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19134" flipH="1">
            <a:off x="3430397" y="4078287"/>
            <a:ext cx="662299" cy="330046"/>
          </a:xfrm>
          <a:prstGeom prst="rect">
            <a:avLst/>
          </a:prstGeom>
        </p:spPr>
      </p:pic>
      <p:grpSp>
        <p:nvGrpSpPr>
          <p:cNvPr id="65" name="Group 38">
            <a:extLst>
              <a:ext uri="{FF2B5EF4-FFF2-40B4-BE49-F238E27FC236}">
                <a16:creationId xmlns:a16="http://schemas.microsoft.com/office/drawing/2014/main" id="{E3E9CEC9-B3AF-4919-82EA-2E851CB57582}"/>
              </a:ext>
            </a:extLst>
          </p:cNvPr>
          <p:cNvGrpSpPr>
            <a:grpSpLocks noChangeAspect="1"/>
          </p:cNvGrpSpPr>
          <p:nvPr/>
        </p:nvGrpSpPr>
        <p:grpSpPr>
          <a:xfrm>
            <a:off x="3100933" y="1817733"/>
            <a:ext cx="717223" cy="1241712"/>
            <a:chOff x="838200" y="1400230"/>
            <a:chExt cx="2834640" cy="4986023"/>
          </a:xfrm>
        </p:grpSpPr>
        <p:sp>
          <p:nvSpPr>
            <p:cNvPr id="66" name="Rectangle: Rounded Corners 39">
              <a:extLst>
                <a:ext uri="{FF2B5EF4-FFF2-40B4-BE49-F238E27FC236}">
                  <a16:creationId xmlns:a16="http://schemas.microsoft.com/office/drawing/2014/main" id="{5C03DDCB-5F6A-4F79-8BB3-FEBBEFA1BA74}"/>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107950" prstMaterial="matte">
              <a:bevelT w="57150" h="44450"/>
              <a:bevelB w="0" h="0"/>
            </a:sp3d>
          </p:spPr>
          <p:txBody>
            <a:bodyPr rtlCol="0" anchor="ctr"/>
            <a:lstStyle/>
            <a:p>
              <a:pPr algn="ctr"/>
              <a:endParaRPr lang="en-US" sz="1050" kern="0">
                <a:solidFill>
                  <a:prstClr val="white"/>
                </a:solidFill>
                <a:ea typeface="宋体"/>
              </a:endParaRPr>
            </a:p>
          </p:txBody>
        </p:sp>
        <p:sp>
          <p:nvSpPr>
            <p:cNvPr id="67" name="Freeform: Shape 40">
              <a:extLst>
                <a:ext uri="{FF2B5EF4-FFF2-40B4-BE49-F238E27FC236}">
                  <a16:creationId xmlns:a16="http://schemas.microsoft.com/office/drawing/2014/main" id="{AFE882AA-35BE-43C1-95B5-BC94EDBB07EC}"/>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68" name="Freeform: Shape 41">
              <a:extLst>
                <a:ext uri="{FF2B5EF4-FFF2-40B4-BE49-F238E27FC236}">
                  <a16:creationId xmlns:a16="http://schemas.microsoft.com/office/drawing/2014/main" id="{1383EF28-285D-48DB-9FE8-13236AC0C1C4}"/>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69" name="Freeform: Shape 72">
              <a:extLst>
                <a:ext uri="{FF2B5EF4-FFF2-40B4-BE49-F238E27FC236}">
                  <a16:creationId xmlns:a16="http://schemas.microsoft.com/office/drawing/2014/main" id="{B0529B34-1FB5-42DC-A6FE-8E157F239AE0}"/>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5" name="Gruppierung 4"/>
          <p:cNvGrpSpPr/>
          <p:nvPr/>
        </p:nvGrpSpPr>
        <p:grpSpPr>
          <a:xfrm>
            <a:off x="1610988" y="1396542"/>
            <a:ext cx="1893159" cy="990724"/>
            <a:chOff x="1610988" y="1396542"/>
            <a:chExt cx="1893159" cy="990724"/>
          </a:xfrm>
        </p:grpSpPr>
        <p:grpSp>
          <p:nvGrpSpPr>
            <p:cNvPr id="127" name="Group 2">
              <a:extLst>
                <a:ext uri="{FF2B5EF4-FFF2-40B4-BE49-F238E27FC236}">
                  <a16:creationId xmlns:a16="http://schemas.microsoft.com/office/drawing/2014/main" id="{C91CB75F-FE53-436F-A125-6C70157473AD}"/>
                </a:ext>
              </a:extLst>
            </p:cNvPr>
            <p:cNvGrpSpPr/>
            <p:nvPr/>
          </p:nvGrpSpPr>
          <p:grpSpPr>
            <a:xfrm>
              <a:off x="1763834" y="1396542"/>
              <a:ext cx="1563930" cy="990724"/>
              <a:chOff x="112030" y="4176959"/>
              <a:chExt cx="640080" cy="548640"/>
            </a:xfrm>
          </p:grpSpPr>
          <p:sp>
            <p:nvSpPr>
              <p:cNvPr id="128"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129" name="Freeform: Shape 99">
                <a:extLst>
                  <a:ext uri="{FF2B5EF4-FFF2-40B4-BE49-F238E27FC236}">
                    <a16:creationId xmlns:a16="http://schemas.microsoft.com/office/drawing/2014/main" id="{EF6A43A8-1436-41E4-B01C-5ED630C107CA}"/>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1" name="TextBox 84">
              <a:extLst>
                <a:ext uri="{FF2B5EF4-FFF2-40B4-BE49-F238E27FC236}">
                  <a16:creationId xmlns:a16="http://schemas.microsoft.com/office/drawing/2014/main" id="{CC9458E9-39A3-4DC8-9583-3BACA7077484}"/>
                </a:ext>
              </a:extLst>
            </p:cNvPr>
            <p:cNvSpPr txBox="1"/>
            <p:nvPr/>
          </p:nvSpPr>
          <p:spPr>
            <a:xfrm>
              <a:off x="1610988" y="1504205"/>
              <a:ext cx="1893159" cy="738664"/>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a:ln>
                    <a:noFill/>
                  </a:ln>
                  <a:solidFill>
                    <a:sysClr val="windowText" lastClr="000000"/>
                  </a:solidFill>
                  <a:effectLst/>
                  <a:uLnTx/>
                  <a:uFillTx/>
                </a:rPr>
                <a:t>Family and community expectations</a:t>
              </a:r>
            </a:p>
          </p:txBody>
        </p:sp>
      </p:grpSp>
      <p:pic>
        <p:nvPicPr>
          <p:cNvPr id="155" name="Bild 154"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9816" flipH="1">
            <a:off x="3688777" y="2658684"/>
            <a:ext cx="589040" cy="293539"/>
          </a:xfrm>
          <a:prstGeom prst="rect">
            <a:avLst/>
          </a:prstGeom>
        </p:spPr>
      </p:pic>
      <p:grpSp>
        <p:nvGrpSpPr>
          <p:cNvPr id="110" name="Group 38">
            <a:extLst>
              <a:ext uri="{FF2B5EF4-FFF2-40B4-BE49-F238E27FC236}">
                <a16:creationId xmlns:a16="http://schemas.microsoft.com/office/drawing/2014/main" id="{E3E9CEC9-B3AF-4919-82EA-2E851CB57582}"/>
              </a:ext>
            </a:extLst>
          </p:cNvPr>
          <p:cNvGrpSpPr>
            <a:grpSpLocks noChangeAspect="1"/>
          </p:cNvGrpSpPr>
          <p:nvPr/>
        </p:nvGrpSpPr>
        <p:grpSpPr>
          <a:xfrm>
            <a:off x="6461357" y="2225810"/>
            <a:ext cx="695985" cy="1152000"/>
            <a:chOff x="838200" y="1400230"/>
            <a:chExt cx="2834640" cy="4986023"/>
          </a:xfrm>
        </p:grpSpPr>
        <p:sp>
          <p:nvSpPr>
            <p:cNvPr id="111" name="Rectangle: Rounded Corners 39">
              <a:extLst>
                <a:ext uri="{FF2B5EF4-FFF2-40B4-BE49-F238E27FC236}">
                  <a16:creationId xmlns:a16="http://schemas.microsoft.com/office/drawing/2014/main" id="{5C03DDCB-5F6A-4F79-8BB3-FEBBEFA1BA74}"/>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107950" prstMaterial="matte">
              <a:bevelT w="57150" h="44450"/>
              <a:bevelB w="0" h="0"/>
            </a:sp3d>
          </p:spPr>
          <p:txBody>
            <a:bodyPr rtlCol="0" anchor="ctr"/>
            <a:lstStyle/>
            <a:p>
              <a:pPr algn="ctr"/>
              <a:endParaRPr lang="en-US" sz="1050" kern="0">
                <a:solidFill>
                  <a:prstClr val="white"/>
                </a:solidFill>
                <a:ea typeface="宋体"/>
              </a:endParaRPr>
            </a:p>
          </p:txBody>
        </p:sp>
        <p:sp>
          <p:nvSpPr>
            <p:cNvPr id="112" name="Freeform: Shape 40">
              <a:extLst>
                <a:ext uri="{FF2B5EF4-FFF2-40B4-BE49-F238E27FC236}">
                  <a16:creationId xmlns:a16="http://schemas.microsoft.com/office/drawing/2014/main" id="{AFE882AA-35BE-43C1-95B5-BC94EDBB07EC}"/>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113" name="Freeform: Shape 41">
              <a:extLst>
                <a:ext uri="{FF2B5EF4-FFF2-40B4-BE49-F238E27FC236}">
                  <a16:creationId xmlns:a16="http://schemas.microsoft.com/office/drawing/2014/main" id="{1383EF28-285D-48DB-9FE8-13236AC0C1C4}"/>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114" name="Freeform: Shape 72">
              <a:extLst>
                <a:ext uri="{FF2B5EF4-FFF2-40B4-BE49-F238E27FC236}">
                  <a16:creationId xmlns:a16="http://schemas.microsoft.com/office/drawing/2014/main" id="{B0529B34-1FB5-42DC-A6FE-8E157F239AE0}"/>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20480" name="Gruppierung 20479"/>
          <p:cNvGrpSpPr/>
          <p:nvPr/>
        </p:nvGrpSpPr>
        <p:grpSpPr>
          <a:xfrm>
            <a:off x="6914222" y="3171331"/>
            <a:ext cx="1551242" cy="697205"/>
            <a:chOff x="7008293" y="3100772"/>
            <a:chExt cx="1551242" cy="697205"/>
          </a:xfrm>
        </p:grpSpPr>
        <p:grpSp>
          <p:nvGrpSpPr>
            <p:cNvPr id="136" name="Group 2">
              <a:extLst>
                <a:ext uri="{FF2B5EF4-FFF2-40B4-BE49-F238E27FC236}">
                  <a16:creationId xmlns:a16="http://schemas.microsoft.com/office/drawing/2014/main" id="{C91CB75F-FE53-436F-A125-6C70157473AD}"/>
                </a:ext>
              </a:extLst>
            </p:cNvPr>
            <p:cNvGrpSpPr/>
            <p:nvPr/>
          </p:nvGrpSpPr>
          <p:grpSpPr>
            <a:xfrm>
              <a:off x="7148933" y="3100772"/>
              <a:ext cx="1258201" cy="697205"/>
              <a:chOff x="112030" y="4176959"/>
              <a:chExt cx="640080" cy="548640"/>
            </a:xfrm>
          </p:grpSpPr>
          <p:sp>
            <p:nvSpPr>
              <p:cNvPr id="137"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138" name="Freeform: Shape 99">
                <a:extLst>
                  <a:ext uri="{FF2B5EF4-FFF2-40B4-BE49-F238E27FC236}">
                    <a16:creationId xmlns:a16="http://schemas.microsoft.com/office/drawing/2014/main" id="{EF6A43A8-1436-41E4-B01C-5ED630C107CA}"/>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43" name="TextBox 84">
              <a:extLst>
                <a:ext uri="{FF2B5EF4-FFF2-40B4-BE49-F238E27FC236}">
                  <a16:creationId xmlns:a16="http://schemas.microsoft.com/office/drawing/2014/main" id="{CC9458E9-39A3-4DC8-9583-3BACA7077484}"/>
                </a:ext>
              </a:extLst>
            </p:cNvPr>
            <p:cNvSpPr txBox="1"/>
            <p:nvPr/>
          </p:nvSpPr>
          <p:spPr>
            <a:xfrm>
              <a:off x="7008293" y="3207701"/>
              <a:ext cx="1551242" cy="492443"/>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all" spc="0" normalizeH="0" baseline="0" noProof="0">
                  <a:ln>
                    <a:noFill/>
                  </a:ln>
                  <a:solidFill>
                    <a:sysClr val="windowText" lastClr="000000"/>
                  </a:solidFill>
                  <a:effectLst/>
                  <a:uLnTx/>
                  <a:uFillTx/>
                </a:rPr>
                <a:t>Activity after public office</a:t>
              </a:r>
            </a:p>
          </p:txBody>
        </p:sp>
      </p:grpSp>
      <p:pic>
        <p:nvPicPr>
          <p:cNvPr id="156" name="Bild 155"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9554" flipH="1">
            <a:off x="5889356" y="2702551"/>
            <a:ext cx="461276" cy="229870"/>
          </a:xfrm>
          <a:prstGeom prst="rect">
            <a:avLst/>
          </a:prstGeom>
        </p:spPr>
      </p:pic>
      <p:grpSp>
        <p:nvGrpSpPr>
          <p:cNvPr id="115" name="Group 38">
            <a:extLst>
              <a:ext uri="{FF2B5EF4-FFF2-40B4-BE49-F238E27FC236}">
                <a16:creationId xmlns:a16="http://schemas.microsoft.com/office/drawing/2014/main" id="{E3E9CEC9-B3AF-4919-82EA-2E851CB57582}"/>
              </a:ext>
            </a:extLst>
          </p:cNvPr>
          <p:cNvGrpSpPr>
            <a:grpSpLocks noChangeAspect="1"/>
          </p:cNvGrpSpPr>
          <p:nvPr/>
        </p:nvGrpSpPr>
        <p:grpSpPr>
          <a:xfrm>
            <a:off x="7966029" y="1425655"/>
            <a:ext cx="543738" cy="900000"/>
            <a:chOff x="838200" y="1400230"/>
            <a:chExt cx="2834640" cy="4986023"/>
          </a:xfrm>
        </p:grpSpPr>
        <p:sp>
          <p:nvSpPr>
            <p:cNvPr id="116" name="Rectangle: Rounded Corners 39">
              <a:extLst>
                <a:ext uri="{FF2B5EF4-FFF2-40B4-BE49-F238E27FC236}">
                  <a16:creationId xmlns:a16="http://schemas.microsoft.com/office/drawing/2014/main" id="{5C03DDCB-5F6A-4F79-8BB3-FEBBEFA1BA74}"/>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107950" prstMaterial="matte">
              <a:bevelT w="57150" h="44450"/>
              <a:bevelB w="0" h="0"/>
            </a:sp3d>
          </p:spPr>
          <p:txBody>
            <a:bodyPr rtlCol="0" anchor="ctr"/>
            <a:lstStyle/>
            <a:p>
              <a:pPr algn="ctr"/>
              <a:endParaRPr lang="en-US" sz="1050" kern="0">
                <a:solidFill>
                  <a:prstClr val="white"/>
                </a:solidFill>
                <a:ea typeface="宋体"/>
              </a:endParaRPr>
            </a:p>
          </p:txBody>
        </p:sp>
        <p:sp>
          <p:nvSpPr>
            <p:cNvPr id="117" name="Freeform: Shape 40">
              <a:extLst>
                <a:ext uri="{FF2B5EF4-FFF2-40B4-BE49-F238E27FC236}">
                  <a16:creationId xmlns:a16="http://schemas.microsoft.com/office/drawing/2014/main" id="{AFE882AA-35BE-43C1-95B5-BC94EDBB07EC}"/>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118" name="Freeform: Shape 41">
              <a:extLst>
                <a:ext uri="{FF2B5EF4-FFF2-40B4-BE49-F238E27FC236}">
                  <a16:creationId xmlns:a16="http://schemas.microsoft.com/office/drawing/2014/main" id="{1383EF28-285D-48DB-9FE8-13236AC0C1C4}"/>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119" name="Freeform: Shape 72">
              <a:extLst>
                <a:ext uri="{FF2B5EF4-FFF2-40B4-BE49-F238E27FC236}">
                  <a16:creationId xmlns:a16="http://schemas.microsoft.com/office/drawing/2014/main" id="{B0529B34-1FB5-42DC-A6FE-8E157F239AE0}"/>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20481" name="Gruppierung 20480"/>
          <p:cNvGrpSpPr/>
          <p:nvPr/>
        </p:nvGrpSpPr>
        <p:grpSpPr>
          <a:xfrm>
            <a:off x="7703833" y="2410786"/>
            <a:ext cx="1440167" cy="645836"/>
            <a:chOff x="7391491" y="2387266"/>
            <a:chExt cx="1440167" cy="645836"/>
          </a:xfrm>
        </p:grpSpPr>
        <p:grpSp>
          <p:nvGrpSpPr>
            <p:cNvPr id="146" name="Group 2">
              <a:extLst>
                <a:ext uri="{FF2B5EF4-FFF2-40B4-BE49-F238E27FC236}">
                  <a16:creationId xmlns:a16="http://schemas.microsoft.com/office/drawing/2014/main" id="{C91CB75F-FE53-436F-A125-6C70157473AD}"/>
                </a:ext>
              </a:extLst>
            </p:cNvPr>
            <p:cNvGrpSpPr/>
            <p:nvPr/>
          </p:nvGrpSpPr>
          <p:grpSpPr>
            <a:xfrm>
              <a:off x="7391491" y="2387266"/>
              <a:ext cx="1440167" cy="645836"/>
              <a:chOff x="112030" y="4176959"/>
              <a:chExt cx="640080" cy="548640"/>
            </a:xfrm>
          </p:grpSpPr>
          <p:sp>
            <p:nvSpPr>
              <p:cNvPr id="148"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149" name="Freeform: Shape 99">
                <a:extLst>
                  <a:ext uri="{FF2B5EF4-FFF2-40B4-BE49-F238E27FC236}">
                    <a16:creationId xmlns:a16="http://schemas.microsoft.com/office/drawing/2014/main" id="{EF6A43A8-1436-41E4-B01C-5ED630C107CA}"/>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47" name="TextBox 84">
              <a:extLst>
                <a:ext uri="{FF2B5EF4-FFF2-40B4-BE49-F238E27FC236}">
                  <a16:creationId xmlns:a16="http://schemas.microsoft.com/office/drawing/2014/main" id="{CC9458E9-39A3-4DC8-9583-3BACA7077484}"/>
                </a:ext>
              </a:extLst>
            </p:cNvPr>
            <p:cNvSpPr txBox="1"/>
            <p:nvPr/>
          </p:nvSpPr>
          <p:spPr>
            <a:xfrm>
              <a:off x="7478647" y="2473604"/>
              <a:ext cx="1269961" cy="46166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0">
                  <a:ln>
                    <a:noFill/>
                  </a:ln>
                  <a:solidFill>
                    <a:sysClr val="windowText" lastClr="000000"/>
                  </a:solidFill>
                  <a:effectLst/>
                  <a:uLnTx/>
                  <a:uFillTx/>
                </a:rPr>
                <a:t>Gifts and other forms of benefit</a:t>
              </a:r>
            </a:p>
          </p:txBody>
        </p:sp>
      </p:grpSp>
      <p:pic>
        <p:nvPicPr>
          <p:cNvPr id="157" name="Bild 156"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9554" flipH="1">
            <a:off x="7490763" y="1881051"/>
            <a:ext cx="348577" cy="173708"/>
          </a:xfrm>
          <a:prstGeom prst="rect">
            <a:avLst/>
          </a:prstGeom>
        </p:spPr>
      </p:pic>
      <p:grpSp>
        <p:nvGrpSpPr>
          <p:cNvPr id="70" name="Group 73">
            <a:extLst>
              <a:ext uri="{FF2B5EF4-FFF2-40B4-BE49-F238E27FC236}">
                <a16:creationId xmlns:a16="http://schemas.microsoft.com/office/drawing/2014/main" id="{CEF62C8B-2DC8-4845-8802-5B3E424AA97D}"/>
              </a:ext>
            </a:extLst>
          </p:cNvPr>
          <p:cNvGrpSpPr/>
          <p:nvPr/>
        </p:nvGrpSpPr>
        <p:grpSpPr>
          <a:xfrm>
            <a:off x="5050374" y="1396921"/>
            <a:ext cx="601392" cy="995429"/>
            <a:chOff x="838200" y="1400230"/>
            <a:chExt cx="2834640" cy="4986023"/>
          </a:xfrm>
        </p:grpSpPr>
        <p:sp>
          <p:nvSpPr>
            <p:cNvPr id="71" name="Rectangle: Rounded Corners 74">
              <a:extLst>
                <a:ext uri="{FF2B5EF4-FFF2-40B4-BE49-F238E27FC236}">
                  <a16:creationId xmlns:a16="http://schemas.microsoft.com/office/drawing/2014/main" id="{560D5C21-628A-415E-ADB8-3F6C3255C285}"/>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82550" prstMaterial="matte">
              <a:bevelT w="57150" h="44450"/>
              <a:bevelB w="0" h="0"/>
            </a:sp3d>
          </p:spPr>
          <p:txBody>
            <a:bodyPr rtlCol="0" anchor="ctr"/>
            <a:lstStyle/>
            <a:p>
              <a:pPr algn="ctr"/>
              <a:endParaRPr lang="en-US" sz="1050" kern="0">
                <a:solidFill>
                  <a:prstClr val="white"/>
                </a:solidFill>
                <a:ea typeface="宋体"/>
              </a:endParaRPr>
            </a:p>
          </p:txBody>
        </p:sp>
        <p:sp>
          <p:nvSpPr>
            <p:cNvPr id="72" name="Freeform: Shape 75">
              <a:extLst>
                <a:ext uri="{FF2B5EF4-FFF2-40B4-BE49-F238E27FC236}">
                  <a16:creationId xmlns:a16="http://schemas.microsoft.com/office/drawing/2014/main" id="{C422254A-6AF5-4C9C-93FE-A89E2D2EFEC4}"/>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73" name="Freeform: Shape 76">
              <a:extLst>
                <a:ext uri="{FF2B5EF4-FFF2-40B4-BE49-F238E27FC236}">
                  <a16:creationId xmlns:a16="http://schemas.microsoft.com/office/drawing/2014/main" id="{058E05C4-82A8-4942-9EBB-0931E428D5EC}"/>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74" name="Freeform: Shape 77">
              <a:extLst>
                <a:ext uri="{FF2B5EF4-FFF2-40B4-BE49-F238E27FC236}">
                  <a16:creationId xmlns:a16="http://schemas.microsoft.com/office/drawing/2014/main" id="{7DFDFA1C-477F-4DB2-8745-A4FB6E128B82}"/>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6" name="Gruppierung 5"/>
          <p:cNvGrpSpPr/>
          <p:nvPr/>
        </p:nvGrpSpPr>
        <p:grpSpPr>
          <a:xfrm>
            <a:off x="3986259" y="1149103"/>
            <a:ext cx="1258201" cy="697205"/>
            <a:chOff x="3986259" y="1149103"/>
            <a:chExt cx="1258201" cy="697205"/>
          </a:xfrm>
        </p:grpSpPr>
        <p:grpSp>
          <p:nvGrpSpPr>
            <p:cNvPr id="130" name="Group 2">
              <a:extLst>
                <a:ext uri="{FF2B5EF4-FFF2-40B4-BE49-F238E27FC236}">
                  <a16:creationId xmlns:a16="http://schemas.microsoft.com/office/drawing/2014/main" id="{C91CB75F-FE53-436F-A125-6C70157473AD}"/>
                </a:ext>
              </a:extLst>
            </p:cNvPr>
            <p:cNvGrpSpPr/>
            <p:nvPr/>
          </p:nvGrpSpPr>
          <p:grpSpPr>
            <a:xfrm>
              <a:off x="3986259" y="1149103"/>
              <a:ext cx="1258201" cy="697205"/>
              <a:chOff x="112030" y="4176959"/>
              <a:chExt cx="640080" cy="548640"/>
            </a:xfrm>
          </p:grpSpPr>
          <p:sp>
            <p:nvSpPr>
              <p:cNvPr id="131"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132" name="Freeform: Shape 99">
                <a:extLst>
                  <a:ext uri="{FF2B5EF4-FFF2-40B4-BE49-F238E27FC236}">
                    <a16:creationId xmlns:a16="http://schemas.microsoft.com/office/drawing/2014/main" id="{EF6A43A8-1436-41E4-B01C-5ED630C107CA}"/>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7" name="TextBox 90">
              <a:extLst>
                <a:ext uri="{FF2B5EF4-FFF2-40B4-BE49-F238E27FC236}">
                  <a16:creationId xmlns:a16="http://schemas.microsoft.com/office/drawing/2014/main" id="{A454CF7B-696C-4D6E-B77F-2D933C6BF2A5}"/>
                </a:ext>
              </a:extLst>
            </p:cNvPr>
            <p:cNvSpPr txBox="1"/>
            <p:nvPr/>
          </p:nvSpPr>
          <p:spPr>
            <a:xfrm>
              <a:off x="4059605" y="1220005"/>
              <a:ext cx="1126062" cy="46166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cap="all">
                  <a:solidFill>
                    <a:sysClr val="windowText" lastClr="000000"/>
                  </a:solidFill>
                </a:rPr>
                <a:t>“Inside Information”</a:t>
              </a:r>
              <a:endParaRPr kumimoji="0" lang="en-US" sz="1200" b="1" i="0" u="none" strike="noStrike" kern="0" cap="all" spc="0" normalizeH="0" baseline="0" noProof="0">
                <a:ln>
                  <a:noFill/>
                </a:ln>
                <a:solidFill>
                  <a:sysClr val="windowText" lastClr="000000"/>
                </a:solidFill>
                <a:effectLst/>
                <a:uLnTx/>
                <a:uFillTx/>
              </a:endParaRPr>
            </a:p>
          </p:txBody>
        </p:sp>
      </p:grpSp>
      <p:pic>
        <p:nvPicPr>
          <p:cNvPr id="158" name="Bild 157"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0921">
            <a:off x="5753087" y="2242906"/>
            <a:ext cx="427363" cy="212970"/>
          </a:xfrm>
          <a:prstGeom prst="rect">
            <a:avLst/>
          </a:prstGeom>
        </p:spPr>
      </p:pic>
      <p:grpSp>
        <p:nvGrpSpPr>
          <p:cNvPr id="75" name="Group 78">
            <a:extLst>
              <a:ext uri="{FF2B5EF4-FFF2-40B4-BE49-F238E27FC236}">
                <a16:creationId xmlns:a16="http://schemas.microsoft.com/office/drawing/2014/main" id="{22804186-472A-4811-A281-CE8C8A87EFE8}"/>
              </a:ext>
            </a:extLst>
          </p:cNvPr>
          <p:cNvGrpSpPr/>
          <p:nvPr/>
        </p:nvGrpSpPr>
        <p:grpSpPr>
          <a:xfrm>
            <a:off x="6541126" y="1032502"/>
            <a:ext cx="460349" cy="761974"/>
            <a:chOff x="838200" y="1400230"/>
            <a:chExt cx="2834640" cy="4986023"/>
          </a:xfrm>
        </p:grpSpPr>
        <p:sp>
          <p:nvSpPr>
            <p:cNvPr id="76" name="Rectangle: Rounded Corners 79">
              <a:extLst>
                <a:ext uri="{FF2B5EF4-FFF2-40B4-BE49-F238E27FC236}">
                  <a16:creationId xmlns:a16="http://schemas.microsoft.com/office/drawing/2014/main" id="{C970B9A3-BAC0-4641-A66E-55AACDB4622C}"/>
                </a:ext>
              </a:extLst>
            </p:cNvPr>
            <p:cNvSpPr/>
            <p:nvPr/>
          </p:nvSpPr>
          <p:spPr>
            <a:xfrm>
              <a:off x="838200" y="3835077"/>
              <a:ext cx="2834640" cy="2551176"/>
            </a:xfrm>
            <a:prstGeom prst="roundRect">
              <a:avLst>
                <a:gd name="adj" fmla="val 8702"/>
              </a:avLst>
            </a:prstGeom>
            <a:gradFill flip="none" rotWithShape="1">
              <a:gsLst>
                <a:gs pos="42000">
                  <a:srgbClr val="FF7711"/>
                </a:gs>
                <a:gs pos="89000">
                  <a:srgbClr val="FFAA01"/>
                </a:gs>
                <a:gs pos="100000">
                  <a:srgbClr val="FECE02"/>
                </a:gs>
                <a:gs pos="0">
                  <a:srgbClr val="C73E01"/>
                </a:gs>
              </a:gsLst>
              <a:lin ang="6600000" scaled="0"/>
              <a:tileRect/>
            </a:gradFill>
            <a:ln w="25400" cap="flat" cmpd="sng" algn="ctr">
              <a:noFill/>
              <a:prstDash val="solid"/>
            </a:ln>
            <a:effectLst/>
            <a:scene3d>
              <a:camera prst="isometricOffAxis1Top">
                <a:rot lat="19308370" lon="17994607" rev="3982837"/>
              </a:camera>
              <a:lightRig rig="soft" dir="t"/>
            </a:scene3d>
            <a:sp3d extrusionH="63500" prstMaterial="matte">
              <a:bevelT w="57150" h="44450"/>
              <a:bevelB w="0" h="0"/>
            </a:sp3d>
          </p:spPr>
          <p:txBody>
            <a:bodyPr rtlCol="0" anchor="ctr"/>
            <a:lstStyle/>
            <a:p>
              <a:pPr algn="ctr"/>
              <a:endParaRPr lang="en-US" sz="1050" kern="0">
                <a:solidFill>
                  <a:prstClr val="white"/>
                </a:solidFill>
                <a:ea typeface="宋体"/>
              </a:endParaRPr>
            </a:p>
          </p:txBody>
        </p:sp>
        <p:sp>
          <p:nvSpPr>
            <p:cNvPr id="77" name="Freeform: Shape 80">
              <a:extLst>
                <a:ext uri="{FF2B5EF4-FFF2-40B4-BE49-F238E27FC236}">
                  <a16:creationId xmlns:a16="http://schemas.microsoft.com/office/drawing/2014/main" id="{AA3A28BD-4FF4-4AB7-96FE-60915015115F}"/>
                </a:ext>
              </a:extLst>
            </p:cNvPr>
            <p:cNvSpPr/>
            <p:nvPr/>
          </p:nvSpPr>
          <p:spPr>
            <a:xfrm>
              <a:off x="984636" y="1400230"/>
              <a:ext cx="2587154" cy="4105088"/>
            </a:xfrm>
            <a:custGeom>
              <a:avLst/>
              <a:gdLst>
                <a:gd name="connsiteX0" fmla="*/ 1327010 w 2587154"/>
                <a:gd name="connsiteY0" fmla="*/ 1244 h 4105088"/>
                <a:gd name="connsiteX1" fmla="*/ 1534927 w 2587154"/>
                <a:gd name="connsiteY1" fmla="*/ 99394 h 4105088"/>
                <a:gd name="connsiteX2" fmla="*/ 2580699 w 2587154"/>
                <a:gd name="connsiteY2" fmla="*/ 3553705 h 4105088"/>
                <a:gd name="connsiteX3" fmla="*/ 2587154 w 2587154"/>
                <a:gd name="connsiteY3" fmla="*/ 3579715 h 4105088"/>
                <a:gd name="connsiteX4" fmla="*/ 1293577 w 2587154"/>
                <a:gd name="connsiteY4" fmla="*/ 4105088 h 4105088"/>
                <a:gd name="connsiteX5" fmla="*/ 0 w 2587154"/>
                <a:gd name="connsiteY5" fmla="*/ 3579715 h 4105088"/>
                <a:gd name="connsiteX6" fmla="*/ 1049578 w 2587154"/>
                <a:gd name="connsiteY6" fmla="*/ 99394 h 4105088"/>
                <a:gd name="connsiteX7" fmla="*/ 1327010 w 2587154"/>
                <a:gd name="connsiteY7" fmla="*/ 1244 h 41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154" h="4105088">
                  <a:moveTo>
                    <a:pt x="1327010" y="1244"/>
                  </a:moveTo>
                  <a:cubicBezTo>
                    <a:pt x="1399771" y="7264"/>
                    <a:pt x="1474259" y="35740"/>
                    <a:pt x="1534927" y="99394"/>
                  </a:cubicBezTo>
                  <a:cubicBezTo>
                    <a:pt x="1531029" y="94406"/>
                    <a:pt x="2405328" y="2973651"/>
                    <a:pt x="2580699" y="3553705"/>
                  </a:cubicBezTo>
                  <a:cubicBezTo>
                    <a:pt x="2586606" y="3561925"/>
                    <a:pt x="2587154" y="3570795"/>
                    <a:pt x="2587154" y="3579715"/>
                  </a:cubicBezTo>
                  <a:cubicBezTo>
                    <a:pt x="2587154" y="3869870"/>
                    <a:pt x="2008000" y="4105088"/>
                    <a:pt x="1293577" y="4105088"/>
                  </a:cubicBezTo>
                  <a:cubicBezTo>
                    <a:pt x="579154" y="4105088"/>
                    <a:pt x="0" y="3869870"/>
                    <a:pt x="0" y="3579715"/>
                  </a:cubicBezTo>
                  <a:lnTo>
                    <a:pt x="1049578" y="99394"/>
                  </a:lnTo>
                  <a:cubicBezTo>
                    <a:pt x="1089272" y="43557"/>
                    <a:pt x="1205742" y="-8790"/>
                    <a:pt x="1327010" y="1244"/>
                  </a:cubicBez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cap="flat" cmpd="sng" algn="ctr">
              <a:noFill/>
              <a:prstDash val="solid"/>
            </a:ln>
            <a:effectLst/>
          </p:spPr>
          <p:txBody>
            <a:bodyPr anchor="ctr"/>
            <a:lstStyle/>
            <a:p>
              <a:pPr algn="ctr"/>
              <a:endParaRPr lang="en-US" sz="1050" kern="0">
                <a:solidFill>
                  <a:prstClr val="white"/>
                </a:solidFill>
                <a:latin typeface="Calibri"/>
                <a:ea typeface="宋体"/>
              </a:endParaRPr>
            </a:p>
          </p:txBody>
        </p:sp>
        <p:sp>
          <p:nvSpPr>
            <p:cNvPr id="78" name="Freeform: Shape 81">
              <a:extLst>
                <a:ext uri="{FF2B5EF4-FFF2-40B4-BE49-F238E27FC236}">
                  <a16:creationId xmlns:a16="http://schemas.microsoft.com/office/drawing/2014/main" id="{15C69834-2A3B-49C6-864D-DF2BC3C0570B}"/>
                </a:ext>
              </a:extLst>
            </p:cNvPr>
            <p:cNvSpPr/>
            <p:nvPr/>
          </p:nvSpPr>
          <p:spPr>
            <a:xfrm>
              <a:off x="1566610" y="2318111"/>
              <a:ext cx="1421727" cy="835168"/>
            </a:xfrm>
            <a:custGeom>
              <a:avLst/>
              <a:gdLst>
                <a:gd name="connsiteX0" fmla="*/ 220769 w 1421727"/>
                <a:gd name="connsiteY0" fmla="*/ 0 h 835168"/>
                <a:gd name="connsiteX1" fmla="*/ 269287 w 1421727"/>
                <a:gd name="connsiteY1" fmla="*/ 14659 h 835168"/>
                <a:gd name="connsiteX2" fmla="*/ 711602 w 1421727"/>
                <a:gd name="connsiteY2" fmla="*/ 69862 h 835168"/>
                <a:gd name="connsiteX3" fmla="*/ 1153917 w 1421727"/>
                <a:gd name="connsiteY3" fmla="*/ 14659 h 835168"/>
                <a:gd name="connsiteX4" fmla="*/ 1199972 w 1421727"/>
                <a:gd name="connsiteY4" fmla="*/ 744 h 835168"/>
                <a:gd name="connsiteX5" fmla="*/ 1235888 w 1421727"/>
                <a:gd name="connsiteY5" fmla="*/ 119343 h 835168"/>
                <a:gd name="connsiteX6" fmla="*/ 1408613 w 1421727"/>
                <a:gd name="connsiteY6" fmla="*/ 689278 h 835168"/>
                <a:gd name="connsiteX7" fmla="*/ 1421727 w 1421727"/>
                <a:gd name="connsiteY7" fmla="*/ 732530 h 835168"/>
                <a:gd name="connsiteX8" fmla="*/ 1381497 w 1421727"/>
                <a:gd name="connsiteY8" fmla="*/ 745558 h 835168"/>
                <a:gd name="connsiteX9" fmla="*/ 711603 w 1421727"/>
                <a:gd name="connsiteY9" fmla="*/ 835168 h 835168"/>
                <a:gd name="connsiteX10" fmla="*/ 41709 w 1421727"/>
                <a:gd name="connsiteY10" fmla="*/ 745558 h 835168"/>
                <a:gd name="connsiteX11" fmla="*/ 0 w 1421727"/>
                <a:gd name="connsiteY11" fmla="*/ 732051 h 835168"/>
                <a:gd name="connsiteX12" fmla="*/ 220769 w 1421727"/>
                <a:gd name="connsiteY12" fmla="*/ 0 h 8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727" h="835168">
                  <a:moveTo>
                    <a:pt x="220769" y="0"/>
                  </a:moveTo>
                  <a:lnTo>
                    <a:pt x="269287" y="14659"/>
                  </a:lnTo>
                  <a:cubicBezTo>
                    <a:pt x="409014" y="50535"/>
                    <a:pt x="557574" y="69862"/>
                    <a:pt x="711602" y="69862"/>
                  </a:cubicBezTo>
                  <a:cubicBezTo>
                    <a:pt x="865630" y="69862"/>
                    <a:pt x="1014190" y="50535"/>
                    <a:pt x="1153917" y="14659"/>
                  </a:cubicBezTo>
                  <a:lnTo>
                    <a:pt x="1199972" y="744"/>
                  </a:lnTo>
                  <a:lnTo>
                    <a:pt x="1235888" y="119343"/>
                  </a:lnTo>
                  <a:cubicBezTo>
                    <a:pt x="1290009" y="298001"/>
                    <a:pt x="1348611" y="491354"/>
                    <a:pt x="1408613" y="689278"/>
                  </a:cubicBezTo>
                  <a:lnTo>
                    <a:pt x="1421727" y="732530"/>
                  </a:lnTo>
                  <a:lnTo>
                    <a:pt x="1381497" y="745558"/>
                  </a:lnTo>
                  <a:cubicBezTo>
                    <a:pt x="1169878" y="803795"/>
                    <a:pt x="944881" y="835168"/>
                    <a:pt x="711603" y="835168"/>
                  </a:cubicBezTo>
                  <a:cubicBezTo>
                    <a:pt x="478325" y="835168"/>
                    <a:pt x="253329" y="803795"/>
                    <a:pt x="41709" y="745558"/>
                  </a:cubicBezTo>
                  <a:lnTo>
                    <a:pt x="0" y="732051"/>
                  </a:lnTo>
                  <a:lnTo>
                    <a:pt x="220769"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sp>
          <p:nvSpPr>
            <p:cNvPr id="79" name="Freeform: Shape 82">
              <a:extLst>
                <a:ext uri="{FF2B5EF4-FFF2-40B4-BE49-F238E27FC236}">
                  <a16:creationId xmlns:a16="http://schemas.microsoft.com/office/drawing/2014/main" id="{72D9E391-F8BD-4CAD-9201-F46E87D8AE53}"/>
                </a:ext>
              </a:extLst>
            </p:cNvPr>
            <p:cNvSpPr/>
            <p:nvPr/>
          </p:nvSpPr>
          <p:spPr>
            <a:xfrm>
              <a:off x="1142781" y="3730844"/>
              <a:ext cx="2276998" cy="900252"/>
            </a:xfrm>
            <a:custGeom>
              <a:avLst/>
              <a:gdLst>
                <a:gd name="connsiteX0" fmla="*/ 218553 w 2276998"/>
                <a:gd name="connsiteY0" fmla="*/ 0 h 900252"/>
                <a:gd name="connsiteX1" fmla="*/ 354010 w 2276998"/>
                <a:gd name="connsiteY1" fmla="*/ 38453 h 900252"/>
                <a:gd name="connsiteX2" fmla="*/ 1165066 w 2276998"/>
                <a:gd name="connsiteY2" fmla="*/ 134946 h 900252"/>
                <a:gd name="connsiteX3" fmla="*/ 1976122 w 2276998"/>
                <a:gd name="connsiteY3" fmla="*/ 38453 h 900252"/>
                <a:gd name="connsiteX4" fmla="*/ 2056548 w 2276998"/>
                <a:gd name="connsiteY4" fmla="*/ 15622 h 900252"/>
                <a:gd name="connsiteX5" fmla="*/ 2101510 w 2276998"/>
                <a:gd name="connsiteY5" fmla="*/ 163885 h 900252"/>
                <a:gd name="connsiteX6" fmla="*/ 2260589 w 2276998"/>
                <a:gd name="connsiteY6" fmla="*/ 688486 h 900252"/>
                <a:gd name="connsiteX7" fmla="*/ 2276998 w 2276998"/>
                <a:gd name="connsiteY7" fmla="*/ 742611 h 900252"/>
                <a:gd name="connsiteX8" fmla="*/ 2274013 w 2276998"/>
                <a:gd name="connsiteY8" fmla="*/ 743617 h 900252"/>
                <a:gd name="connsiteX9" fmla="*/ 1165066 w 2276998"/>
                <a:gd name="connsiteY9" fmla="*/ 900252 h 900252"/>
                <a:gd name="connsiteX10" fmla="*/ 56119 w 2276998"/>
                <a:gd name="connsiteY10" fmla="*/ 743617 h 900252"/>
                <a:gd name="connsiteX11" fmla="*/ 0 w 2276998"/>
                <a:gd name="connsiteY11" fmla="*/ 724704 h 900252"/>
                <a:gd name="connsiteX12" fmla="*/ 218553 w 2276998"/>
                <a:gd name="connsiteY12" fmla="*/ 0 h 9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998" h="900252">
                  <a:moveTo>
                    <a:pt x="218553" y="0"/>
                  </a:moveTo>
                  <a:lnTo>
                    <a:pt x="354010" y="38453"/>
                  </a:lnTo>
                  <a:cubicBezTo>
                    <a:pt x="603297" y="100587"/>
                    <a:pt x="877372" y="134946"/>
                    <a:pt x="1165066" y="134946"/>
                  </a:cubicBezTo>
                  <a:cubicBezTo>
                    <a:pt x="1452760" y="134946"/>
                    <a:pt x="1726836" y="100587"/>
                    <a:pt x="1976122" y="38453"/>
                  </a:cubicBezTo>
                  <a:lnTo>
                    <a:pt x="2056548" y="15622"/>
                  </a:lnTo>
                  <a:lnTo>
                    <a:pt x="2101510" y="163885"/>
                  </a:lnTo>
                  <a:cubicBezTo>
                    <a:pt x="2158783" y="352742"/>
                    <a:pt x="2212836" y="530984"/>
                    <a:pt x="2260589" y="688486"/>
                  </a:cubicBezTo>
                  <a:lnTo>
                    <a:pt x="2276998" y="742611"/>
                  </a:lnTo>
                  <a:lnTo>
                    <a:pt x="2274013" y="743617"/>
                  </a:lnTo>
                  <a:cubicBezTo>
                    <a:pt x="1933167" y="844478"/>
                    <a:pt x="1558427" y="900252"/>
                    <a:pt x="1165066" y="900252"/>
                  </a:cubicBezTo>
                  <a:cubicBezTo>
                    <a:pt x="771706" y="900252"/>
                    <a:pt x="396965" y="844478"/>
                    <a:pt x="56119" y="743617"/>
                  </a:cubicBezTo>
                  <a:lnTo>
                    <a:pt x="0" y="724704"/>
                  </a:lnTo>
                  <a:lnTo>
                    <a:pt x="218553" y="0"/>
                  </a:ln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endParaRPr lang="en-US" sz="1050" kern="0">
                <a:solidFill>
                  <a:prstClr val="white"/>
                </a:solidFill>
                <a:ea typeface="宋体"/>
              </a:endParaRPr>
            </a:p>
          </p:txBody>
        </p:sp>
      </p:grpSp>
      <p:grpSp>
        <p:nvGrpSpPr>
          <p:cNvPr id="7" name="Gruppierung 6"/>
          <p:cNvGrpSpPr/>
          <p:nvPr/>
        </p:nvGrpSpPr>
        <p:grpSpPr>
          <a:xfrm>
            <a:off x="5549724" y="1187752"/>
            <a:ext cx="1102508" cy="344006"/>
            <a:chOff x="5549724" y="1187752"/>
            <a:chExt cx="1102508" cy="344006"/>
          </a:xfrm>
        </p:grpSpPr>
        <p:grpSp>
          <p:nvGrpSpPr>
            <p:cNvPr id="133" name="Group 2">
              <a:extLst>
                <a:ext uri="{FF2B5EF4-FFF2-40B4-BE49-F238E27FC236}">
                  <a16:creationId xmlns:a16="http://schemas.microsoft.com/office/drawing/2014/main" id="{C91CB75F-FE53-436F-A125-6C70157473AD}"/>
                </a:ext>
              </a:extLst>
            </p:cNvPr>
            <p:cNvGrpSpPr/>
            <p:nvPr/>
          </p:nvGrpSpPr>
          <p:grpSpPr>
            <a:xfrm>
              <a:off x="5549724" y="1187752"/>
              <a:ext cx="1058767" cy="341038"/>
              <a:chOff x="112030" y="4176959"/>
              <a:chExt cx="640080" cy="548640"/>
            </a:xfrm>
          </p:grpSpPr>
          <p:sp>
            <p:nvSpPr>
              <p:cNvPr id="134" name="TextBox 96">
                <a:extLst>
                  <a:ext uri="{FF2B5EF4-FFF2-40B4-BE49-F238E27FC236}">
                    <a16:creationId xmlns:a16="http://schemas.microsoft.com/office/drawing/2014/main" id="{EA1B1F08-8D2D-46F1-9DC4-09630CD03E61}"/>
                  </a:ext>
                </a:extLst>
              </p:cNvPr>
              <p:cNvSpPr txBox="1"/>
              <p:nvPr/>
            </p:nvSpPr>
            <p:spPr>
              <a:xfrm>
                <a:off x="112030" y="4176959"/>
                <a:ext cx="640080" cy="548640"/>
              </a:xfrm>
              <a:prstGeom prst="ellipse">
                <a:avLst/>
              </a:prstGeom>
              <a:solidFill>
                <a:srgbClr val="D3D3D3"/>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ysClr val="windowText" lastClr="000000"/>
                  </a:solidFill>
                  <a:effectLst/>
                  <a:uLnTx/>
                  <a:uFillTx/>
                </a:endParaRPr>
              </a:p>
            </p:txBody>
          </p:sp>
          <p:sp>
            <p:nvSpPr>
              <p:cNvPr id="135" name="Freeform: Shape 99">
                <a:extLst>
                  <a:ext uri="{FF2B5EF4-FFF2-40B4-BE49-F238E27FC236}">
                    <a16:creationId xmlns:a16="http://schemas.microsoft.com/office/drawing/2014/main" id="{EF6A43A8-1436-41E4-B01C-5ED630C107CA}"/>
                  </a:ext>
                </a:extLst>
              </p:cNvPr>
              <p:cNvSpPr/>
              <p:nvPr/>
            </p:nvSpPr>
            <p:spPr>
              <a:xfrm flipH="1">
                <a:off x="112030" y="4176959"/>
                <a:ext cx="546342" cy="468294"/>
              </a:xfrm>
              <a:custGeom>
                <a:avLst/>
                <a:gdLst>
                  <a:gd name="connsiteX0" fmla="*/ 226302 w 546342"/>
                  <a:gd name="connsiteY0" fmla="*/ 0 h 468294"/>
                  <a:gd name="connsiteX1" fmla="*/ 0 w 546342"/>
                  <a:gd name="connsiteY1" fmla="*/ 80347 h 468294"/>
                  <a:gd name="connsiteX2" fmla="*/ 0 w 546342"/>
                  <a:gd name="connsiteY2" fmla="*/ 80347 h 468294"/>
                  <a:gd name="connsiteX3" fmla="*/ 452604 w 546342"/>
                  <a:gd name="connsiteY3" fmla="*/ 468294 h 468294"/>
                  <a:gd name="connsiteX4" fmla="*/ 491684 w 546342"/>
                  <a:gd name="connsiteY4" fmla="*/ 427695 h 468294"/>
                  <a:gd name="connsiteX5" fmla="*/ 546342 w 546342"/>
                  <a:gd name="connsiteY5" fmla="*/ 274320 h 468294"/>
                  <a:gd name="connsiteX6" fmla="*/ 226302 w 546342"/>
                  <a:gd name="connsiteY6" fmla="*/ 0 h 4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42" h="468294">
                    <a:moveTo>
                      <a:pt x="226302" y="0"/>
                    </a:moveTo>
                    <a:cubicBezTo>
                      <a:pt x="137926" y="0"/>
                      <a:pt x="57916" y="30705"/>
                      <a:pt x="0" y="80347"/>
                    </a:cubicBezTo>
                    <a:lnTo>
                      <a:pt x="0" y="80347"/>
                    </a:lnTo>
                    <a:lnTo>
                      <a:pt x="452604" y="468294"/>
                    </a:lnTo>
                    <a:lnTo>
                      <a:pt x="491684" y="427695"/>
                    </a:lnTo>
                    <a:cubicBezTo>
                      <a:pt x="526192" y="383914"/>
                      <a:pt x="546342" y="331134"/>
                      <a:pt x="546342" y="274320"/>
                    </a:cubicBezTo>
                    <a:cubicBezTo>
                      <a:pt x="546342" y="122817"/>
                      <a:pt x="403055" y="0"/>
                      <a:pt x="226302" y="0"/>
                    </a:cubicBezTo>
                    <a:close/>
                  </a:path>
                </a:pathLst>
              </a:custGeom>
              <a:solidFill>
                <a:sysClr val="windowText" lastClr="000000">
                  <a:alpha val="7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90" name="TextBox 93">
              <a:extLst>
                <a:ext uri="{FF2B5EF4-FFF2-40B4-BE49-F238E27FC236}">
                  <a16:creationId xmlns:a16="http://schemas.microsoft.com/office/drawing/2014/main" id="{32876947-9A2E-4110-B2A5-059588C122F6}"/>
                </a:ext>
              </a:extLst>
            </p:cNvPr>
            <p:cNvSpPr txBox="1"/>
            <p:nvPr/>
          </p:nvSpPr>
          <p:spPr>
            <a:xfrm>
              <a:off x="5590818" y="1193204"/>
              <a:ext cx="1061414" cy="338554"/>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all" spc="0" normalizeH="0" baseline="0" noProof="0">
                  <a:ln>
                    <a:noFill/>
                  </a:ln>
                  <a:solidFill>
                    <a:sysClr val="windowText" lastClr="000000"/>
                  </a:solidFill>
                  <a:effectLst/>
                  <a:uLnTx/>
                  <a:uFillTx/>
                </a:rPr>
                <a:t>Contracting (OECD 2005: 106)</a:t>
              </a:r>
            </a:p>
          </p:txBody>
        </p:sp>
      </p:grpSp>
      <p:pic>
        <p:nvPicPr>
          <p:cNvPr id="159" name="Bild 158" descr="animated-clipart-car-15-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0921">
            <a:off x="7220487" y="1594350"/>
            <a:ext cx="284329" cy="141691"/>
          </a:xfrm>
          <a:prstGeom prst="rect">
            <a:avLst/>
          </a:prstGeom>
        </p:spPr>
      </p:pic>
    </p:spTree>
    <p:extLst>
      <p:ext uri="{BB962C8B-B14F-4D97-AF65-F5344CB8AC3E}">
        <p14:creationId xmlns:p14="http://schemas.microsoft.com/office/powerpoint/2010/main" val="595189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0-#ppt_w/2"/>
                                          </p:val>
                                        </p:tav>
                                        <p:tav tm="100000">
                                          <p:val>
                                            <p:strVal val="#ppt_x"/>
                                          </p:val>
                                        </p:tav>
                                      </p:tavLst>
                                    </p:anim>
                                    <p:anim calcmode="lin" valueType="num">
                                      <p:cBhvr additive="base">
                                        <p:cTn id="8"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fill="hold"/>
                                        <p:tgtEl>
                                          <p:spTgt spid="154"/>
                                        </p:tgtEl>
                                        <p:attrNameLst>
                                          <p:attrName>ppt_x</p:attrName>
                                        </p:attrNameLst>
                                      </p:cBhvr>
                                      <p:tavLst>
                                        <p:tav tm="0">
                                          <p:val>
                                            <p:strVal val="0-#ppt_w/2"/>
                                          </p:val>
                                        </p:tav>
                                        <p:tav tm="100000">
                                          <p:val>
                                            <p:strVal val="#ppt_x"/>
                                          </p:val>
                                        </p:tav>
                                      </p:tavLst>
                                    </p:anim>
                                    <p:anim calcmode="lin" valueType="num">
                                      <p:cBhvr additive="base">
                                        <p:cTn id="18" dur="500" fill="hold"/>
                                        <p:tgtEl>
                                          <p:spTgt spid="15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500" fill="hold"/>
                                        <p:tgtEl>
                                          <p:spTgt spid="155"/>
                                        </p:tgtEl>
                                        <p:attrNameLst>
                                          <p:attrName>ppt_x</p:attrName>
                                        </p:attrNameLst>
                                      </p:cBhvr>
                                      <p:tavLst>
                                        <p:tav tm="0">
                                          <p:val>
                                            <p:strVal val="#ppt_x"/>
                                          </p:val>
                                        </p:tav>
                                        <p:tav tm="100000">
                                          <p:val>
                                            <p:strVal val="#ppt_x"/>
                                          </p:val>
                                        </p:tav>
                                      </p:tavLst>
                                    </p:anim>
                                    <p:anim calcmode="lin" valueType="num">
                                      <p:cBhvr additive="base">
                                        <p:cTn id="28" dur="500" fill="hold"/>
                                        <p:tgtEl>
                                          <p:spTgt spid="155"/>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5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0-#ppt_w/2"/>
                                          </p:val>
                                        </p:tav>
                                        <p:tav tm="100000">
                                          <p:val>
                                            <p:strVal val="#ppt_x"/>
                                          </p:val>
                                        </p:tav>
                                      </p:tavLst>
                                    </p:anim>
                                    <p:anim calcmode="lin" valueType="num">
                                      <p:cBhvr additive="base">
                                        <p:cTn id="36" dur="500" fill="hold"/>
                                        <p:tgtEl>
                                          <p:spTgt spid="15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480"/>
                                        </p:tgtEl>
                                        <p:attrNameLst>
                                          <p:attrName>style.visibility</p:attrName>
                                        </p:attrNameLst>
                                      </p:cBhvr>
                                      <p:to>
                                        <p:strVal val="visible"/>
                                      </p:to>
                                    </p:set>
                                    <p:anim calcmode="lin" valueType="num">
                                      <p:cBhvr additive="base">
                                        <p:cTn id="39" dur="500" fill="hold"/>
                                        <p:tgtEl>
                                          <p:spTgt spid="20480"/>
                                        </p:tgtEl>
                                        <p:attrNameLst>
                                          <p:attrName>ppt_x</p:attrName>
                                        </p:attrNameLst>
                                      </p:cBhvr>
                                      <p:tavLst>
                                        <p:tav tm="0">
                                          <p:val>
                                            <p:strVal val="0-#ppt_w/2"/>
                                          </p:val>
                                        </p:tav>
                                        <p:tav tm="100000">
                                          <p:val>
                                            <p:strVal val="#ppt_x"/>
                                          </p:val>
                                        </p:tav>
                                      </p:tavLst>
                                    </p:anim>
                                    <p:anim calcmode="lin" valueType="num">
                                      <p:cBhvr additive="base">
                                        <p:cTn id="40" dur="500" fill="hold"/>
                                        <p:tgtEl>
                                          <p:spTgt spid="20480"/>
                                        </p:tgtEl>
                                        <p:attrNameLst>
                                          <p:attrName>ppt_y</p:attrName>
                                        </p:attrNameLst>
                                      </p:cBhvr>
                                      <p:tavLst>
                                        <p:tav tm="0">
                                          <p:val>
                                            <p:strVal val="#ppt_y"/>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1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additive="base">
                                        <p:cTn id="51" dur="500" fill="hold"/>
                                        <p:tgtEl>
                                          <p:spTgt spid="158"/>
                                        </p:tgtEl>
                                        <p:attrNameLst>
                                          <p:attrName>ppt_x</p:attrName>
                                        </p:attrNameLst>
                                      </p:cBhvr>
                                      <p:tavLst>
                                        <p:tav tm="0">
                                          <p:val>
                                            <p:strVal val="1+#ppt_w/2"/>
                                          </p:val>
                                        </p:tav>
                                        <p:tav tm="100000">
                                          <p:val>
                                            <p:strVal val="#ppt_x"/>
                                          </p:val>
                                        </p:tav>
                                      </p:tavLst>
                                    </p:anim>
                                    <p:anim calcmode="lin" valueType="num">
                                      <p:cBhvr additive="base">
                                        <p:cTn id="52" dur="500" fill="hold"/>
                                        <p:tgtEl>
                                          <p:spTgt spid="158"/>
                                        </p:tgtEl>
                                        <p:attrNameLst>
                                          <p:attrName>ppt_y</p:attrName>
                                        </p:attrNameLst>
                                      </p:cBhvr>
                                      <p:tavLst>
                                        <p:tav tm="0">
                                          <p:val>
                                            <p:strVal val="1+#ppt_h/2"/>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1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57"/>
                                        </p:tgtEl>
                                        <p:attrNameLst>
                                          <p:attrName>style.visibility</p:attrName>
                                        </p:attrNameLst>
                                      </p:cBhvr>
                                      <p:to>
                                        <p:strVal val="visible"/>
                                      </p:to>
                                    </p:set>
                                    <p:anim calcmode="lin" valueType="num">
                                      <p:cBhvr additive="base">
                                        <p:cTn id="59" dur="500" fill="hold"/>
                                        <p:tgtEl>
                                          <p:spTgt spid="157"/>
                                        </p:tgtEl>
                                        <p:attrNameLst>
                                          <p:attrName>ppt_x</p:attrName>
                                        </p:attrNameLst>
                                      </p:cBhvr>
                                      <p:tavLst>
                                        <p:tav tm="0">
                                          <p:val>
                                            <p:strVal val="0-#ppt_w/2"/>
                                          </p:val>
                                        </p:tav>
                                        <p:tav tm="100000">
                                          <p:val>
                                            <p:strVal val="#ppt_x"/>
                                          </p:val>
                                        </p:tav>
                                      </p:tavLst>
                                    </p:anim>
                                    <p:anim calcmode="lin" valueType="num">
                                      <p:cBhvr additive="base">
                                        <p:cTn id="60" dur="500" fill="hold"/>
                                        <p:tgtEl>
                                          <p:spTgt spid="15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0481"/>
                                        </p:tgtEl>
                                        <p:attrNameLst>
                                          <p:attrName>style.visibility</p:attrName>
                                        </p:attrNameLst>
                                      </p:cBhvr>
                                      <p:to>
                                        <p:strVal val="visible"/>
                                      </p:to>
                                    </p:set>
                                    <p:anim calcmode="lin" valueType="num">
                                      <p:cBhvr additive="base">
                                        <p:cTn id="63" dur="500" fill="hold"/>
                                        <p:tgtEl>
                                          <p:spTgt spid="20481"/>
                                        </p:tgtEl>
                                        <p:attrNameLst>
                                          <p:attrName>ppt_x</p:attrName>
                                        </p:attrNameLst>
                                      </p:cBhvr>
                                      <p:tavLst>
                                        <p:tav tm="0">
                                          <p:val>
                                            <p:strVal val="0-#ppt_w/2"/>
                                          </p:val>
                                        </p:tav>
                                        <p:tav tm="100000">
                                          <p:val>
                                            <p:strVal val="#ppt_x"/>
                                          </p:val>
                                        </p:tav>
                                      </p:tavLst>
                                    </p:anim>
                                    <p:anim calcmode="lin" valueType="num">
                                      <p:cBhvr additive="base">
                                        <p:cTn id="64" dur="500" fill="hold"/>
                                        <p:tgtEl>
                                          <p:spTgt spid="20481"/>
                                        </p:tgtEl>
                                        <p:attrNameLst>
                                          <p:attrName>ppt_y</p:attrName>
                                        </p:attrNameLst>
                                      </p:cBhvr>
                                      <p:tavLst>
                                        <p:tav tm="0">
                                          <p:val>
                                            <p:strVal val="#ppt_y"/>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15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nodeType="clickEffect">
                                  <p:stCondLst>
                                    <p:cond delay="0"/>
                                  </p:stCondLst>
                                  <p:childTnLst>
                                    <p:set>
                                      <p:cBhvr>
                                        <p:cTn id="70" dur="1" fill="hold">
                                          <p:stCondLst>
                                            <p:cond delay="0"/>
                                          </p:stCondLst>
                                        </p:cTn>
                                        <p:tgtEl>
                                          <p:spTgt spid="159"/>
                                        </p:tgtEl>
                                        <p:attrNameLst>
                                          <p:attrName>style.visibility</p:attrName>
                                        </p:attrNameLst>
                                      </p:cBhvr>
                                      <p:to>
                                        <p:strVal val="visible"/>
                                      </p:to>
                                    </p:set>
                                    <p:anim calcmode="lin" valueType="num">
                                      <p:cBhvr additive="base">
                                        <p:cTn id="71" dur="500" fill="hold"/>
                                        <p:tgtEl>
                                          <p:spTgt spid="159"/>
                                        </p:tgtEl>
                                        <p:attrNameLst>
                                          <p:attrName>ppt_x</p:attrName>
                                        </p:attrNameLst>
                                      </p:cBhvr>
                                      <p:tavLst>
                                        <p:tav tm="0">
                                          <p:val>
                                            <p:strVal val="1+#ppt_w/2"/>
                                          </p:val>
                                        </p:tav>
                                        <p:tav tm="100000">
                                          <p:val>
                                            <p:strVal val="#ppt_x"/>
                                          </p:val>
                                        </p:tav>
                                      </p:tavLst>
                                    </p:anim>
                                    <p:anim calcmode="lin" valueType="num">
                                      <p:cBhvr additive="base">
                                        <p:cTn id="72" dur="500" fill="hold"/>
                                        <p:tgtEl>
                                          <p:spTgt spid="159"/>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1+#ppt_w/2"/>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1" presetClass="exit" presetSubtype="0" fill="hold" nodeType="withEffect">
                                  <p:stCondLst>
                                    <p:cond delay="0"/>
                                  </p:stCondLst>
                                  <p:childTnLst>
                                    <p:set>
                                      <p:cBhvr>
                                        <p:cTn id="78" dur="1" fill="hold">
                                          <p:stCondLst>
                                            <p:cond delay="0"/>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8</a:t>
            </a:fld>
            <a:endParaRPr lang="en-US"/>
          </a:p>
        </p:txBody>
      </p:sp>
      <p:sp>
        <p:nvSpPr>
          <p:cNvPr id="4" name="Fußzeilenplatzhalter 3"/>
          <p:cNvSpPr>
            <a:spLocks noGrp="1"/>
          </p:cNvSpPr>
          <p:nvPr>
            <p:ph type="ftr" sz="quarter" idx="3"/>
          </p:nvPr>
        </p:nvSpPr>
        <p:spPr/>
        <p:txBody>
          <a:bodyPr/>
          <a:lstStyle/>
          <a:p>
            <a:r>
              <a:rPr lang="en-US" b="1"/>
              <a:t>Module 9 – Managing conflict of interest</a:t>
            </a:r>
            <a:endParaRPr lang="en-US"/>
          </a:p>
        </p:txBody>
      </p:sp>
      <p:grpSp>
        <p:nvGrpSpPr>
          <p:cNvPr id="11" name="Gruppierung 10"/>
          <p:cNvGrpSpPr/>
          <p:nvPr/>
        </p:nvGrpSpPr>
        <p:grpSpPr>
          <a:xfrm>
            <a:off x="1593920" y="1719947"/>
            <a:ext cx="6933881" cy="903671"/>
            <a:chOff x="1593920" y="1809059"/>
            <a:chExt cx="6933881" cy="90367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892552"/>
            </a:xfrm>
            <a:prstGeom prst="rect">
              <a:avLst/>
            </a:prstGeom>
            <a:noFill/>
          </p:spPr>
          <p:txBody>
            <a:bodyPr wrap="square" rtlCol="0" anchor="t">
              <a:spAutoFit/>
            </a:bodyPr>
            <a:lstStyle/>
            <a:p>
              <a:pPr lvl="0"/>
              <a:r>
                <a:rPr lang="en-US" altLang="ko-KR" sz="1600" b="1">
                  <a:solidFill>
                    <a:srgbClr val="A6A6A6"/>
                  </a:solidFill>
                  <a:latin typeface="Roboto"/>
                  <a:cs typeface="Roboto"/>
                </a:rPr>
                <a:t>Good practices for:</a:t>
              </a:r>
            </a:p>
            <a:p>
              <a:pPr marL="342900" lvl="0" indent="-342900">
                <a:buFont typeface="+mj-lt"/>
                <a:buAutoNum type="arabicPeriod"/>
              </a:pPr>
              <a:r>
                <a:rPr lang="en-US" altLang="ko-KR" sz="1200" b="1">
                  <a:solidFill>
                    <a:srgbClr val="A6A6A6"/>
                  </a:solidFill>
                  <a:latin typeface="Roboto"/>
                  <a:cs typeface="Roboto"/>
                </a:rPr>
                <a:t>Legislation</a:t>
              </a:r>
            </a:p>
            <a:p>
              <a:pPr marL="342900" lvl="0" indent="-342900">
                <a:buFont typeface="+mj-lt"/>
                <a:buAutoNum type="arabicPeriod"/>
              </a:pPr>
              <a:r>
                <a:rPr lang="en-US" altLang="ko-KR" sz="1200" b="1">
                  <a:solidFill>
                    <a:srgbClr val="A6A6A6"/>
                  </a:solidFill>
                  <a:latin typeface="Roboto"/>
                  <a:cs typeface="Roboto"/>
                </a:rPr>
                <a:t>Interest and asset declarations</a:t>
              </a:r>
            </a:p>
            <a:p>
              <a:pPr marL="342900" lvl="0" indent="-342900">
                <a:buFont typeface="+mj-lt"/>
                <a:buAutoNum type="arabicPeriod"/>
              </a:pPr>
              <a:r>
                <a:rPr lang="en-US" altLang="ko-KR" sz="1200" b="1">
                  <a:solidFill>
                    <a:srgbClr val="A6A6A6"/>
                  </a:solidFill>
                  <a:latin typeface="Roboto"/>
                  <a:cs typeface="Roboto"/>
                </a:rPr>
                <a:t>Resolutions</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84776"/>
            <a:chOff x="1593920" y="636207"/>
            <a:chExt cx="6922856" cy="584776"/>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Key terminology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rgbClr val="FFFFFF"/>
                  </a:solidFill>
                  <a:latin typeface="Roboto"/>
                  <a:cs typeface="Roboto"/>
                </a:rPr>
                <a:t>Why is managing conflict of interest important?</a:t>
              </a:r>
              <a:endParaRPr lang="ko-KR" altLang="en-US" sz="1600" b="1">
                <a:solidFill>
                  <a:srgbClr val="FFFFFF"/>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592404"/>
            <a:chOff x="5055266" y="1809059"/>
            <a:chExt cx="3472535" cy="592404"/>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 Case studies </a:t>
              </a:r>
              <a:r>
                <a:rPr lang="mr-IN" altLang="ko-KR" sz="1600" b="1">
                  <a:solidFill>
                    <a:srgbClr val="A6A6A6"/>
                  </a:solidFill>
                  <a:latin typeface="Roboto"/>
                  <a:ea typeface="맑은 고딕"/>
                  <a:cs typeface="Roboto"/>
                </a:rPr>
                <a:t>–</a:t>
              </a:r>
              <a:r>
                <a:rPr lang="en-US" altLang="ko-KR" sz="1600" b="1">
                  <a:solidFill>
                    <a:srgbClr val="A6A6A6"/>
                  </a:solidFill>
                  <a:latin typeface="Roboto"/>
                  <a:ea typeface="맑은 고딕"/>
                  <a:cs typeface="Roboto"/>
                </a:rPr>
                <a:t> Conflict of interest or not?</a:t>
              </a:r>
              <a:endParaRPr lang="ko-KR" altLang="en-US" sz="1600" b="1">
                <a:solidFill>
                  <a:srgbClr val="A6A6A6"/>
                </a:solidFill>
                <a:latin typeface="Roboto"/>
                <a:ea typeface="맑은 고딕"/>
                <a:cs typeface="Roboto"/>
              </a:endParaRPr>
            </a:p>
          </p:txBody>
        </p:sp>
      </p:grpSp>
    </p:spTree>
    <p:extLst>
      <p:ext uri="{BB962C8B-B14F-4D97-AF65-F5344CB8AC3E}">
        <p14:creationId xmlns:p14="http://schemas.microsoft.com/office/powerpoint/2010/main" val="308651908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3200" b="1" dirty="0" err="1"/>
              <a:t>Importance</a:t>
            </a:r>
            <a:r>
              <a:rPr lang="de-DE" sz="3200" b="1" dirty="0"/>
              <a:t> </a:t>
            </a:r>
            <a:r>
              <a:rPr lang="de-DE" sz="3200" b="1" dirty="0" err="1"/>
              <a:t>of</a:t>
            </a:r>
            <a:r>
              <a:rPr lang="de-DE" sz="3200" b="1" dirty="0"/>
              <a:t> </a:t>
            </a:r>
            <a:r>
              <a:rPr lang="de-DE" sz="3200" b="1" dirty="0" err="1"/>
              <a:t>managing</a:t>
            </a:r>
            <a:r>
              <a:rPr lang="de-DE" sz="3200" b="1" dirty="0"/>
              <a:t> </a:t>
            </a:r>
            <a:r>
              <a:rPr lang="de-DE" sz="3200" b="1" dirty="0" err="1"/>
              <a:t>conflicts</a:t>
            </a:r>
            <a:r>
              <a:rPr lang="de-DE" sz="3200" b="1" dirty="0"/>
              <a:t> </a:t>
            </a:r>
            <a:r>
              <a:rPr lang="de-DE" sz="3200" b="1" dirty="0" err="1"/>
              <a:t>of</a:t>
            </a:r>
            <a:r>
              <a:rPr lang="de-DE" sz="3200" b="1" dirty="0"/>
              <a:t> </a:t>
            </a:r>
            <a:r>
              <a:rPr lang="de-DE" sz="3200" b="1" dirty="0" err="1"/>
              <a:t>interest</a:t>
            </a:r>
            <a:endParaRPr lang="de-DE" sz="3200" b="1" dirty="0"/>
          </a:p>
        </p:txBody>
      </p:sp>
      <p:pic>
        <p:nvPicPr>
          <p:cNvPr id="9" name="Inhaltsplatzhalter 8" descr="823224.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382" r="30708"/>
          <a:stretch/>
        </p:blipFill>
        <p:spPr>
          <a:xfrm>
            <a:off x="628651" y="1370013"/>
            <a:ext cx="2781425" cy="3262312"/>
          </a:xfrm>
          <a:solidFill>
            <a:srgbClr val="00B0F0"/>
          </a:solidFill>
          <a:ln>
            <a:solidFill>
              <a:srgbClr val="00B0F0"/>
            </a:solidFill>
          </a:ln>
        </p:spPr>
      </p:pic>
      <p:sp>
        <p:nvSpPr>
          <p:cNvPr id="8" name="Textplatzhalter 7"/>
          <p:cNvSpPr>
            <a:spLocks noGrp="1"/>
          </p:cNvSpPr>
          <p:nvPr>
            <p:ph sz="half" idx="2"/>
          </p:nvPr>
        </p:nvSpPr>
        <p:spPr>
          <a:xfrm>
            <a:off x="3562941" y="1369219"/>
            <a:ext cx="4952409" cy="3263504"/>
          </a:xfrm>
          <a:ln>
            <a:solidFill>
              <a:srgbClr val="00B0F0"/>
            </a:solidFill>
          </a:ln>
        </p:spPr>
        <p:txBody>
          <a:bodyPr vert="horz" lIns="91440" tIns="45720" rIns="91440" bIns="45720" rtlCol="0" anchor="t">
            <a:noAutofit/>
          </a:bodyPr>
          <a:lstStyle/>
          <a:p>
            <a:pPr>
              <a:spcBef>
                <a:spcPts val="600"/>
              </a:spcBef>
            </a:pPr>
            <a:r>
              <a:rPr lang="en-US" altLang="de-DE" sz="1600" b="1" dirty="0"/>
              <a:t>Conflicts of interests constitute a risk for corruption and public trust</a:t>
            </a:r>
            <a:r>
              <a:rPr lang="en-US" altLang="de-DE" sz="1600" dirty="0"/>
              <a:t>, but they are per </a:t>
            </a:r>
            <a:r>
              <a:rPr lang="en-US" altLang="de-DE" sz="1600"/>
              <a:t>se not </a:t>
            </a:r>
            <a:r>
              <a:rPr lang="en-US" altLang="de-DE" sz="1600" dirty="0"/>
              <a:t>automatically corruption per;</a:t>
            </a:r>
          </a:p>
          <a:p>
            <a:pPr>
              <a:spcBef>
                <a:spcPts val="600"/>
              </a:spcBef>
            </a:pPr>
            <a:r>
              <a:rPr lang="en-US" altLang="de-DE" sz="1600" b="1" dirty="0"/>
              <a:t>Opportunities to take advantage of position </a:t>
            </a:r>
            <a:r>
              <a:rPr lang="en-US" altLang="de-DE" sz="1600" dirty="0"/>
              <a:t>to pursue private advantage at the expense of the </a:t>
            </a:r>
            <a:r>
              <a:rPr lang="en-US" altLang="de-DE" sz="1600"/>
              <a:t>public interest materialize, if potential conflicts of interest are </a:t>
            </a:r>
            <a:r>
              <a:rPr lang="en-US" altLang="de-DE" sz="1600" dirty="0"/>
              <a:t>not prevented, identified promptly and managed adequately;</a:t>
            </a:r>
          </a:p>
          <a:p>
            <a:pPr>
              <a:spcBef>
                <a:spcPts val="600"/>
              </a:spcBef>
            </a:pPr>
            <a:r>
              <a:rPr lang="en-US" altLang="de-DE" sz="1600" b="1" dirty="0"/>
              <a:t>Private advantage should be understood broadly </a:t>
            </a:r>
            <a:r>
              <a:rPr lang="en-US" altLang="de-DE" sz="1600" dirty="0"/>
              <a:t>to include not merely illicit financial gain but also attempts to curry favor with potential future benefactors or employers and the professional advancement of friends and family (OECD 2005: 95-96).</a:t>
            </a:r>
          </a:p>
        </p:txBody>
      </p:sp>
      <p:sp>
        <p:nvSpPr>
          <p:cNvPr id="3" name="Foliennummernplatzhalter 2"/>
          <p:cNvSpPr>
            <a:spLocks noGrp="1"/>
          </p:cNvSpPr>
          <p:nvPr>
            <p:ph type="sldNum" sz="quarter" idx="12"/>
          </p:nvPr>
        </p:nvSpPr>
        <p:spPr/>
        <p:txBody>
          <a:bodyPr/>
          <a:lstStyle/>
          <a:p>
            <a:fld id="{961E0DA8-AC27-403E-90E8-404BCA9BAC80}" type="slidenum">
              <a:rPr lang="en-US" smtClean="0"/>
              <a:pPr/>
              <a:t>9</a:t>
            </a:fld>
            <a:endParaRPr lang="en-US"/>
          </a:p>
        </p:txBody>
      </p:sp>
      <p:sp>
        <p:nvSpPr>
          <p:cNvPr id="2" name="Fußzeilenplatzhalter 1"/>
          <p:cNvSpPr>
            <a:spLocks noGrp="1"/>
          </p:cNvSpPr>
          <p:nvPr>
            <p:ph type="ftr" sz="quarter" idx="3"/>
          </p:nvPr>
        </p:nvSpPr>
        <p:spPr/>
        <p:txBody>
          <a:bodyPr/>
          <a:lstStyle/>
          <a:p>
            <a:r>
              <a:rPr lang="en-US" b="1"/>
              <a:t>Module 9 – Managing conflict of interest</a:t>
            </a:r>
            <a:endParaRPr lang="en-US"/>
          </a:p>
        </p:txBody>
      </p:sp>
      <p:sp>
        <p:nvSpPr>
          <p:cNvPr id="11" name="Textfeld 10"/>
          <p:cNvSpPr txBox="1"/>
          <p:nvPr/>
        </p:nvSpPr>
        <p:spPr>
          <a:xfrm>
            <a:off x="629147" y="4433239"/>
            <a:ext cx="1280583" cy="200055"/>
          </a:xfrm>
          <a:prstGeom prst="rect">
            <a:avLst/>
          </a:prstGeom>
          <a:noFill/>
        </p:spPr>
        <p:txBody>
          <a:bodyPr wrap="square" rtlCol="0">
            <a:spAutoFit/>
          </a:bodyPr>
          <a:lstStyle/>
          <a:p>
            <a:r>
              <a:rPr lang="de-DE" sz="700">
                <a:solidFill>
                  <a:srgbClr val="FFFFFF"/>
                </a:solidFill>
                <a:latin typeface="Roboto"/>
                <a:cs typeface="Roboto"/>
              </a:rPr>
              <a:t>UN </a:t>
            </a:r>
            <a:r>
              <a:rPr lang="de-DE" sz="700" err="1">
                <a:solidFill>
                  <a:srgbClr val="FFFFFF"/>
                </a:solidFill>
                <a:latin typeface="Roboto"/>
                <a:cs typeface="Roboto"/>
              </a:rPr>
              <a:t>Photo</a:t>
            </a:r>
            <a:r>
              <a:rPr lang="de-DE" sz="700">
                <a:solidFill>
                  <a:srgbClr val="FFFFFF"/>
                </a:solidFill>
                <a:latin typeface="Roboto"/>
                <a:cs typeface="Roboto"/>
              </a:rPr>
              <a:t>/Mark Garten</a:t>
            </a:r>
          </a:p>
        </p:txBody>
      </p:sp>
    </p:spTree>
    <p:extLst>
      <p:ext uri="{BB962C8B-B14F-4D97-AF65-F5344CB8AC3E}">
        <p14:creationId xmlns:p14="http://schemas.microsoft.com/office/powerpoint/2010/main" val="7892936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15937</Words>
  <Application>Microsoft Macintosh PowerPoint</Application>
  <PresentationFormat>On-screen Show (16:9)</PresentationFormat>
  <Paragraphs>994</Paragraphs>
  <Slides>46</Slides>
  <Notes>32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46</vt:i4>
      </vt:variant>
    </vt:vector>
  </HeadingPairs>
  <TitlesOfParts>
    <vt:vector size="62" baseType="lpstr">
      <vt:lpstr>Montserat</vt:lpstr>
      <vt:lpstr>Montserrat</vt:lpstr>
      <vt:lpstr>Academy Engraved LET</vt:lpstr>
      <vt:lpstr>American Typewriter</vt:lpstr>
      <vt:lpstr>Apple Chancery</vt:lpstr>
      <vt:lpstr>Arial</vt:lpstr>
      <vt:lpstr>Arial Black</vt:lpstr>
      <vt:lpstr>Calibri</vt:lpstr>
      <vt:lpstr>Courier New</vt:lpstr>
      <vt:lpstr>Lucida Handwriting</vt:lpstr>
      <vt:lpstr>Roboto</vt:lpstr>
      <vt:lpstr>Wingdings</vt:lpstr>
      <vt:lpstr>Office Theme</vt:lpstr>
      <vt:lpstr>Benutzerdefiniertes Design</vt:lpstr>
      <vt:lpstr>1_Benutzerdefiniertes Design</vt:lpstr>
      <vt:lpstr>2_Benutzerdefiniertes Design</vt:lpstr>
      <vt:lpstr>Module 9 –  Managing conflict of interest </vt:lpstr>
      <vt:lpstr>Training agenda</vt:lpstr>
      <vt:lpstr>Module agenda</vt:lpstr>
      <vt:lpstr>Learning objectives</vt:lpstr>
      <vt:lpstr>Module agenda</vt:lpstr>
      <vt:lpstr>Key terminology</vt:lpstr>
      <vt:lpstr>Risk areas creating conflicts of interest</vt:lpstr>
      <vt:lpstr>Module agenda</vt:lpstr>
      <vt:lpstr>Importance of managing conflicts of interest</vt:lpstr>
      <vt:lpstr>Declarations covered in the UNCAC</vt:lpstr>
      <vt:lpstr>Module agenda</vt:lpstr>
      <vt:lpstr>1. Legislation</vt:lpstr>
      <vt:lpstr>Module agenda</vt:lpstr>
      <vt:lpstr>2. Interest and asset declaration</vt:lpstr>
      <vt:lpstr>Asset disclosure per year and region</vt:lpstr>
      <vt:lpstr>Key components of a declaration system</vt:lpstr>
      <vt:lpstr>Scope</vt:lpstr>
      <vt:lpstr>Implementation (1)</vt:lpstr>
      <vt:lpstr>Implementation (2)</vt:lpstr>
      <vt:lpstr>Types of disclosure</vt:lpstr>
      <vt:lpstr>Challenges and lessons learned</vt:lpstr>
      <vt:lpstr>Module agenda</vt:lpstr>
      <vt:lpstr>3. Resolutions</vt:lpstr>
      <vt:lpstr>Module agenda</vt:lpstr>
      <vt:lpstr>Practical examples</vt:lpstr>
      <vt:lpstr>Guatemala: Asset Disclosure System</vt:lpstr>
      <vt:lpstr>Argentina: Asset Declaration Unit (ADU) of the Anti-Corruption Office</vt:lpstr>
      <vt:lpstr>Georgia: Online Asset Declaration</vt:lpstr>
      <vt:lpstr>Rwanda: Asset Declaration System</vt:lpstr>
      <vt:lpstr>Mongolia: Asset Declaration System</vt:lpstr>
      <vt:lpstr>Indonesia: Asset Declaration System</vt:lpstr>
      <vt:lpstr>Module agenda</vt:lpstr>
      <vt:lpstr>Activity</vt:lpstr>
      <vt:lpstr>Case studies – Conflict of interest or not?</vt:lpstr>
      <vt:lpstr>Case study 1: Soccer World Cup</vt:lpstr>
      <vt:lpstr>Case study 2: The lunch</vt:lpstr>
      <vt:lpstr>Case study 3: The recruitment</vt:lpstr>
      <vt:lpstr>Case study 4: The driver</vt:lpstr>
      <vt:lpstr>Case study 5: The market</vt:lpstr>
      <vt:lpstr>Case study 6: The survey</vt:lpstr>
      <vt:lpstr>Case study 7: The road</vt:lpstr>
      <vt:lpstr>Case study 8: The business dispute</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38</cp:revision>
  <dcterms:created xsi:type="dcterms:W3CDTF">2019-04-05T03:01:40Z</dcterms:created>
  <dcterms:modified xsi:type="dcterms:W3CDTF">2021-04-20T03:54:32Z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6348975</vt:lpwstr>
  </property>
  <property fmtid="{D5CDD505-2E9C-101B-9397-08002B2CF9AE}" pid="3" name="NXPowerLiteSettings">
    <vt:lpwstr>C7000400038000</vt:lpwstr>
  </property>
  <property fmtid="{D5CDD505-2E9C-101B-9397-08002B2CF9AE}" pid="4" name="NXPowerLiteVersion">
    <vt:lpwstr>S9.0.3</vt:lpwstr>
  </property>
</Properties>
</file>