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7" r:id="rId3"/>
  </p:sldMasterIdLst>
  <p:notesMasterIdLst>
    <p:notesMasterId r:id="rId44"/>
  </p:notesMasterIdLst>
  <p:handoutMasterIdLst>
    <p:handoutMasterId r:id="rId45"/>
  </p:handoutMasterIdLst>
  <p:sldIdLst>
    <p:sldId id="258" r:id="rId4"/>
    <p:sldId id="284" r:id="rId5"/>
    <p:sldId id="350" r:id="rId6"/>
    <p:sldId id="285" r:id="rId7"/>
    <p:sldId id="351" r:id="rId8"/>
    <p:sldId id="299" r:id="rId9"/>
    <p:sldId id="352" r:id="rId10"/>
    <p:sldId id="300" r:id="rId11"/>
    <p:sldId id="301" r:id="rId12"/>
    <p:sldId id="353" r:id="rId13"/>
    <p:sldId id="333" r:id="rId14"/>
    <p:sldId id="334" r:id="rId15"/>
    <p:sldId id="303" r:id="rId16"/>
    <p:sldId id="354" r:id="rId17"/>
    <p:sldId id="340" r:id="rId18"/>
    <p:sldId id="349" r:id="rId19"/>
    <p:sldId id="341" r:id="rId20"/>
    <p:sldId id="348" r:id="rId21"/>
    <p:sldId id="347" r:id="rId22"/>
    <p:sldId id="343" r:id="rId23"/>
    <p:sldId id="346" r:id="rId24"/>
    <p:sldId id="355" r:id="rId25"/>
    <p:sldId id="291" r:id="rId26"/>
    <p:sldId id="359" r:id="rId27"/>
    <p:sldId id="356" r:id="rId28"/>
    <p:sldId id="287" r:id="rId29"/>
    <p:sldId id="279" r:id="rId30"/>
    <p:sldId id="335" r:id="rId31"/>
    <p:sldId id="337" r:id="rId32"/>
    <p:sldId id="316" r:id="rId33"/>
    <p:sldId id="358" r:id="rId34"/>
    <p:sldId id="339" r:id="rId35"/>
    <p:sldId id="321" r:id="rId36"/>
    <p:sldId id="338" r:id="rId37"/>
    <p:sldId id="357" r:id="rId38"/>
    <p:sldId id="288" r:id="rId39"/>
    <p:sldId id="293" r:id="rId40"/>
    <p:sldId id="286" r:id="rId41"/>
    <p:sldId id="296" r:id="rId42"/>
    <p:sldId id="261"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MuS11NwhrayekhrrJQFmg==" hashData="NU6FFLr+Kf+Z/zziV6wAg2JFB8nkwXmbM0A7lR/kGXGMTaXt0n5OFYaPDTvhsAAiRqr9xzJZtW7APkruqeaq3Q=="/>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Rosengren" initials="HR" lastIdx="1" clrIdx="0">
    <p:extLst>
      <p:ext uri="{19B8F6BF-5375-455C-9EA6-DF929625EA0E}">
        <p15:presenceInfo xmlns:p15="http://schemas.microsoft.com/office/powerpoint/2012/main" userId="Helen Rosengr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0C9C8"/>
    <a:srgbClr val="3A9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67B5F0-452C-E448-88D8-5269632AFCA6}" v="104" dt="2021-04-15T18:04:39.532"/>
  </p1510:revLst>
</p1510:revInfo>
</file>

<file path=ppt/tableStyles.xml><?xml version="1.0" encoding="utf-8"?>
<a:tblStyleLst xmlns:a="http://schemas.openxmlformats.org/drawingml/2006/main" def="{5C22544A-7EE6-4342-B048-85BDC9FD1C3A}">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84461"/>
  </p:normalViewPr>
  <p:slideViewPr>
    <p:cSldViewPr snapToGrid="0" snapToObjects="1">
      <p:cViewPr varScale="1">
        <p:scale>
          <a:sx n="119" d="100"/>
          <a:sy n="119" d="100"/>
        </p:scale>
        <p:origin x="1344" y="184"/>
      </p:cViewPr>
      <p:guideLst>
        <p:guide orient="horz" pos="2160"/>
        <p:guide pos="3840"/>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51"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us Johannes Zock" userId="S::markus.zock@un.org::a2b17c9c-a4d3-40bf-bdef-df4363d20581" providerId="AD" clId="Web-{BA2544AF-1F00-B851-B011-4A13D47CA317}"/>
    <pc:docChg chg="modSld">
      <pc:chgData name="Markus Johannes Zock" userId="S::markus.zock@un.org::a2b17c9c-a4d3-40bf-bdef-df4363d20581" providerId="AD" clId="Web-{BA2544AF-1F00-B851-B011-4A13D47CA317}" dt="2020-08-25T12:56:14.095" v="2"/>
      <pc:docMkLst>
        <pc:docMk/>
      </pc:docMkLst>
      <pc:sldChg chg="modSp">
        <pc:chgData name="Markus Johannes Zock" userId="S::markus.zock@un.org::a2b17c9c-a4d3-40bf-bdef-df4363d20581" providerId="AD" clId="Web-{BA2544AF-1F00-B851-B011-4A13D47CA317}" dt="2020-08-25T12:56:14.095" v="2"/>
        <pc:sldMkLst>
          <pc:docMk/>
          <pc:sldMk cId="2893922759" sldId="338"/>
        </pc:sldMkLst>
        <pc:picChg chg="mod">
          <ac:chgData name="Markus Johannes Zock" userId="S::markus.zock@un.org::a2b17c9c-a4d3-40bf-bdef-df4363d20581" providerId="AD" clId="Web-{BA2544AF-1F00-B851-B011-4A13D47CA317}" dt="2020-08-25T12:56:01.016" v="1"/>
          <ac:picMkLst>
            <pc:docMk/>
            <pc:sldMk cId="2893922759" sldId="338"/>
            <ac:picMk id="80" creationId="{A25CD73A-7BDC-44A4-8D07-0F2CADA7EC12}"/>
          </ac:picMkLst>
        </pc:picChg>
        <pc:picChg chg="mod">
          <ac:chgData name="Markus Johannes Zock" userId="S::markus.zock@un.org::a2b17c9c-a4d3-40bf-bdef-df4363d20581" providerId="AD" clId="Web-{BA2544AF-1F00-B851-B011-4A13D47CA317}" dt="2020-08-25T12:56:14.095" v="2"/>
          <ac:picMkLst>
            <pc:docMk/>
            <pc:sldMk cId="2893922759" sldId="338"/>
            <ac:picMk id="82" creationId="{86E99CF7-1EC4-4D74-92AB-9CAAFA77C5F4}"/>
          </ac:picMkLst>
        </pc:picChg>
      </pc:sldChg>
    </pc:docChg>
  </pc:docChgLst>
  <pc:docChgLst>
    <pc:chgData name="Markus Johannes Zock" userId="S::markus.zock@un.org::a2b17c9c-a4d3-40bf-bdef-df4363d20581" providerId="AD" clId="Web-{3070B99F-2062-2000-BE6A-5E607B7A3888}"/>
    <pc:docChg chg="modSld">
      <pc:chgData name="Markus Johannes Zock" userId="S::markus.zock@un.org::a2b17c9c-a4d3-40bf-bdef-df4363d20581" providerId="AD" clId="Web-{3070B99F-2062-2000-BE6A-5E607B7A3888}" dt="2021-03-30T20:32:54.933" v="13"/>
      <pc:docMkLst>
        <pc:docMk/>
      </pc:docMkLst>
      <pc:sldChg chg="modSp">
        <pc:chgData name="Markus Johannes Zock" userId="S::markus.zock@un.org::a2b17c9c-a4d3-40bf-bdef-df4363d20581" providerId="AD" clId="Web-{3070B99F-2062-2000-BE6A-5E607B7A3888}" dt="2021-03-30T20:32:54.933" v="13"/>
        <pc:sldMkLst>
          <pc:docMk/>
          <pc:sldMk cId="175723101" sldId="284"/>
        </pc:sldMkLst>
        <pc:graphicFrameChg chg="mod modGraphic">
          <ac:chgData name="Markus Johannes Zock" userId="S::markus.zock@un.org::a2b17c9c-a4d3-40bf-bdef-df4363d20581" providerId="AD" clId="Web-{3070B99F-2062-2000-BE6A-5E607B7A3888}" dt="2021-03-30T20:32:54.933" v="13"/>
          <ac:graphicFrameMkLst>
            <pc:docMk/>
            <pc:sldMk cId="175723101" sldId="284"/>
            <ac:graphicFrameMk id="6" creationId="{B12E22A7-7BE4-B648-8CB9-6FC61FC47A4C}"/>
          </ac:graphicFrameMkLst>
        </pc:graphicFrameChg>
      </pc:sldChg>
    </pc:docChg>
  </pc:docChgLst>
  <pc:docChgLst>
    <pc:chgData clId="Web-{599ABD9F-30E3-2000-CF19-A6C23DD4E618}"/>
    <pc:docChg chg="modSld">
      <pc:chgData name="" userId="" providerId="" clId="Web-{599ABD9F-30E3-2000-CF19-A6C23DD4E618}" dt="2021-04-12T19:04:56.944" v="3"/>
      <pc:docMkLst>
        <pc:docMk/>
      </pc:docMkLst>
      <pc:sldChg chg="modSp">
        <pc:chgData name="" userId="" providerId="" clId="Web-{599ABD9F-30E3-2000-CF19-A6C23DD4E618}" dt="2021-04-12T19:04:56.944" v="3"/>
        <pc:sldMkLst>
          <pc:docMk/>
          <pc:sldMk cId="175723101" sldId="284"/>
        </pc:sldMkLst>
        <pc:graphicFrameChg chg="mod modGraphic">
          <ac:chgData name="" userId="" providerId="" clId="Web-{599ABD9F-30E3-2000-CF19-A6C23DD4E618}" dt="2021-04-12T19:04:56.944" v="3"/>
          <ac:graphicFrameMkLst>
            <pc:docMk/>
            <pc:sldMk cId="175723101" sldId="284"/>
            <ac:graphicFrameMk id="6" creationId="{B12E22A7-7BE4-B648-8CB9-6FC61FC47A4C}"/>
          </ac:graphicFrameMkLst>
        </pc:graphicFrameChg>
      </pc:sldChg>
    </pc:docChg>
  </pc:docChgLst>
  <pc:docChgLst>
    <pc:chgData name="Markus Johannes Zock" userId="S::markus.zock@un.org::a2b17c9c-a4d3-40bf-bdef-df4363d20581" providerId="AD" clId="Web-{B0C49777-3BFB-02F3-E44F-646D3BD5706B}"/>
    <pc:docChg chg="modSld">
      <pc:chgData name="Markus Johannes Zock" userId="S::markus.zock@un.org::a2b17c9c-a4d3-40bf-bdef-df4363d20581" providerId="AD" clId="Web-{B0C49777-3BFB-02F3-E44F-646D3BD5706B}" dt="2020-08-28T14:51:24.308" v="69"/>
      <pc:docMkLst>
        <pc:docMk/>
      </pc:docMkLst>
      <pc:sldChg chg="modSp">
        <pc:chgData name="Markus Johannes Zock" userId="S::markus.zock@un.org::a2b17c9c-a4d3-40bf-bdef-df4363d20581" providerId="AD" clId="Web-{B0C49777-3BFB-02F3-E44F-646D3BD5706B}" dt="2020-08-28T14:51:24.308" v="69"/>
        <pc:sldMkLst>
          <pc:docMk/>
          <pc:sldMk cId="175723101" sldId="284"/>
        </pc:sldMkLst>
        <pc:graphicFrameChg chg="mod modGraphic">
          <ac:chgData name="Markus Johannes Zock" userId="S::markus.zock@un.org::a2b17c9c-a4d3-40bf-bdef-df4363d20581" providerId="AD" clId="Web-{B0C49777-3BFB-02F3-E44F-646D3BD5706B}" dt="2020-08-28T14:51:24.308" v="69"/>
          <ac:graphicFrameMkLst>
            <pc:docMk/>
            <pc:sldMk cId="175723101" sldId="284"/>
            <ac:graphicFrameMk id="6" creationId="{B12E22A7-7BE4-B648-8CB9-6FC61FC47A4C}"/>
          </ac:graphicFrameMkLst>
        </pc:graphicFrameChg>
      </pc:sldChg>
    </pc:docChg>
  </pc:docChgLst>
  <pc:docChgLst>
    <pc:chgData name="Markus Johannes Zock" userId="S::markus.zock@un.org::a2b17c9c-a4d3-40bf-bdef-df4363d20581" providerId="AD" clId="Web-{439D0DDF-D6FC-4B0C-78D3-C6DEB602D83F}"/>
    <pc:docChg chg="modSld">
      <pc:chgData name="Markus Johannes Zock" userId="S::markus.zock@un.org::a2b17c9c-a4d3-40bf-bdef-df4363d20581" providerId="AD" clId="Web-{439D0DDF-D6FC-4B0C-78D3-C6DEB602D83F}" dt="2020-09-02T19:06:03.466" v="3"/>
      <pc:docMkLst>
        <pc:docMk/>
      </pc:docMkLst>
      <pc:sldChg chg="modSp">
        <pc:chgData name="Markus Johannes Zock" userId="S::markus.zock@un.org::a2b17c9c-a4d3-40bf-bdef-df4363d20581" providerId="AD" clId="Web-{439D0DDF-D6FC-4B0C-78D3-C6DEB602D83F}" dt="2020-09-02T19:06:03.466" v="3"/>
        <pc:sldMkLst>
          <pc:docMk/>
          <pc:sldMk cId="175723101" sldId="284"/>
        </pc:sldMkLst>
        <pc:graphicFrameChg chg="mod modGraphic">
          <ac:chgData name="Markus Johannes Zock" userId="S::markus.zock@un.org::a2b17c9c-a4d3-40bf-bdef-df4363d20581" providerId="AD" clId="Web-{439D0DDF-D6FC-4B0C-78D3-C6DEB602D83F}" dt="2020-09-02T19:06:03.466" v="3"/>
          <ac:graphicFrameMkLst>
            <pc:docMk/>
            <pc:sldMk cId="175723101" sldId="284"/>
            <ac:graphicFrameMk id="6" creationId="{B12E22A7-7BE4-B648-8CB9-6FC61FC47A4C}"/>
          </ac:graphicFrameMkLst>
        </pc:graphicFrameChg>
      </pc:sldChg>
    </pc:docChg>
  </pc:docChgLst>
  <pc:docChgLst>
    <pc:chgData name="Markus Johannes Zock" userId="S::markus.zock@un.org::a2b17c9c-a4d3-40bf-bdef-df4363d20581" providerId="AD" clId="Web-{27551540-16BB-8AA1-1E71-3CBE959516EA}"/>
    <pc:docChg chg="modSld">
      <pc:chgData name="Markus Johannes Zock" userId="S::markus.zock@un.org::a2b17c9c-a4d3-40bf-bdef-df4363d20581" providerId="AD" clId="Web-{27551540-16BB-8AA1-1E71-3CBE959516EA}" dt="2021-04-01T21:51:39.728" v="24" actId="20577"/>
      <pc:docMkLst>
        <pc:docMk/>
      </pc:docMkLst>
      <pc:sldChg chg="modSp">
        <pc:chgData name="Markus Johannes Zock" userId="S::markus.zock@un.org::a2b17c9c-a4d3-40bf-bdef-df4363d20581" providerId="AD" clId="Web-{27551540-16BB-8AA1-1E71-3CBE959516EA}" dt="2021-04-01T21:51:39.728" v="24" actId="20577"/>
        <pc:sldMkLst>
          <pc:docMk/>
          <pc:sldMk cId="2609905608" sldId="346"/>
        </pc:sldMkLst>
        <pc:spChg chg="mod">
          <ac:chgData name="Markus Johannes Zock" userId="S::markus.zock@un.org::a2b17c9c-a4d3-40bf-bdef-df4363d20581" providerId="AD" clId="Web-{27551540-16BB-8AA1-1E71-3CBE959516EA}" dt="2021-04-01T21:51:39.728" v="24" actId="20577"/>
          <ac:spMkLst>
            <pc:docMk/>
            <pc:sldMk cId="2609905608" sldId="346"/>
            <ac:spMk id="2" creationId="{00000000-0000-0000-0000-000000000000}"/>
          </ac:spMkLst>
        </pc:spChg>
      </pc:sldChg>
    </pc:docChg>
  </pc:docChgLst>
  <pc:docChgLst>
    <pc:chgData name="Markus Johannes Zock" userId="a2b17c9c-a4d3-40bf-bdef-df4363d20581" providerId="ADAL" clId="{D95E4D85-4F78-CF44-BE8F-ACA02D16142A}"/>
    <pc:docChg chg="undo redo custSel addSld delSld modSld sldOrd">
      <pc:chgData name="Markus Johannes Zock" userId="a2b17c9c-a4d3-40bf-bdef-df4363d20581" providerId="ADAL" clId="{D95E4D85-4F78-CF44-BE8F-ACA02D16142A}" dt="2020-09-16T16:33:23.713" v="2529" actId="20577"/>
      <pc:docMkLst>
        <pc:docMk/>
      </pc:docMkLst>
      <pc:sldChg chg="addSp modSp mod chgLayout modNotesTx">
        <pc:chgData name="Markus Johannes Zock" userId="a2b17c9c-a4d3-40bf-bdef-df4363d20581" providerId="ADAL" clId="{D95E4D85-4F78-CF44-BE8F-ACA02D16142A}" dt="2020-09-10T13:51:10.998" v="2183" actId="167"/>
        <pc:sldMkLst>
          <pc:docMk/>
          <pc:sldMk cId="2030010812" sldId="279"/>
        </pc:sldMkLst>
        <pc:spChg chg="mod ord">
          <ac:chgData name="Markus Johannes Zock" userId="a2b17c9c-a4d3-40bf-bdef-df4363d20581" providerId="ADAL" clId="{D95E4D85-4F78-CF44-BE8F-ACA02D16142A}" dt="2020-09-10T13:50:13.381" v="2175" actId="700"/>
          <ac:spMkLst>
            <pc:docMk/>
            <pc:sldMk cId="2030010812" sldId="279"/>
            <ac:spMk id="3" creationId="{00000000-0000-0000-0000-000000000000}"/>
          </ac:spMkLst>
        </pc:spChg>
        <pc:spChg chg="mod ord">
          <ac:chgData name="Markus Johannes Zock" userId="a2b17c9c-a4d3-40bf-bdef-df4363d20581" providerId="ADAL" clId="{D95E4D85-4F78-CF44-BE8F-ACA02D16142A}" dt="2020-09-10T13:50:13.381" v="2175" actId="700"/>
          <ac:spMkLst>
            <pc:docMk/>
            <pc:sldMk cId="2030010812" sldId="279"/>
            <ac:spMk id="4" creationId="{00000000-0000-0000-0000-000000000000}"/>
          </ac:spMkLst>
        </pc:spChg>
        <pc:spChg chg="mod ord">
          <ac:chgData name="Markus Johannes Zock" userId="a2b17c9c-a4d3-40bf-bdef-df4363d20581" providerId="ADAL" clId="{D95E4D85-4F78-CF44-BE8F-ACA02D16142A}" dt="2020-09-10T13:50:13.381" v="2175" actId="700"/>
          <ac:spMkLst>
            <pc:docMk/>
            <pc:sldMk cId="2030010812" sldId="279"/>
            <ac:spMk id="5" creationId="{00000000-0000-0000-0000-000000000000}"/>
          </ac:spMkLst>
        </pc:spChg>
        <pc:spChg chg="add mod ord">
          <ac:chgData name="Markus Johannes Zock" userId="a2b17c9c-a4d3-40bf-bdef-df4363d20581" providerId="ADAL" clId="{D95E4D85-4F78-CF44-BE8F-ACA02D16142A}" dt="2020-09-10T13:51:10.998" v="2183" actId="167"/>
          <ac:spMkLst>
            <pc:docMk/>
            <pc:sldMk cId="2030010812" sldId="279"/>
            <ac:spMk id="7" creationId="{40844EF4-1917-4248-99E1-C98BADE0FC6D}"/>
          </ac:spMkLst>
        </pc:spChg>
      </pc:sldChg>
      <pc:sldChg chg="modSp mod modAnim">
        <pc:chgData name="Markus Johannes Zock" userId="a2b17c9c-a4d3-40bf-bdef-df4363d20581" providerId="ADAL" clId="{D95E4D85-4F78-CF44-BE8F-ACA02D16142A}" dt="2020-09-10T13:53:35.620" v="2197" actId="404"/>
        <pc:sldMkLst>
          <pc:docMk/>
          <pc:sldMk cId="937704744" sldId="287"/>
        </pc:sldMkLst>
        <pc:spChg chg="mod">
          <ac:chgData name="Markus Johannes Zock" userId="a2b17c9c-a4d3-40bf-bdef-df4363d20581" providerId="ADAL" clId="{D95E4D85-4F78-CF44-BE8F-ACA02D16142A}" dt="2020-09-10T13:53:35.620" v="2197" actId="404"/>
          <ac:spMkLst>
            <pc:docMk/>
            <pc:sldMk cId="937704744" sldId="287"/>
            <ac:spMk id="269" creationId="{00000000-0000-0000-0000-000000000000}"/>
          </ac:spMkLst>
        </pc:spChg>
        <pc:spChg chg="mod">
          <ac:chgData name="Markus Johannes Zock" userId="a2b17c9c-a4d3-40bf-bdef-df4363d20581" providerId="ADAL" clId="{D95E4D85-4F78-CF44-BE8F-ACA02D16142A}" dt="2020-09-10T13:53:32.164" v="2196" actId="404"/>
          <ac:spMkLst>
            <pc:docMk/>
            <pc:sldMk cId="937704744" sldId="287"/>
            <ac:spMk id="271" creationId="{00000000-0000-0000-0000-000000000000}"/>
          </ac:spMkLst>
        </pc:spChg>
        <pc:spChg chg="mod">
          <ac:chgData name="Markus Johannes Zock" userId="a2b17c9c-a4d3-40bf-bdef-df4363d20581" providerId="ADAL" clId="{D95E4D85-4F78-CF44-BE8F-ACA02D16142A}" dt="2020-09-10T13:52:05.904" v="2187" actId="404"/>
          <ac:spMkLst>
            <pc:docMk/>
            <pc:sldMk cId="937704744" sldId="287"/>
            <ac:spMk id="276" creationId="{00000000-0000-0000-0000-000000000000}"/>
          </ac:spMkLst>
        </pc:spChg>
      </pc:sldChg>
      <pc:sldChg chg="del">
        <pc:chgData name="Markus Johannes Zock" userId="a2b17c9c-a4d3-40bf-bdef-df4363d20581" providerId="ADAL" clId="{D95E4D85-4F78-CF44-BE8F-ACA02D16142A}" dt="2020-08-26T16:22:27.050" v="43" actId="2696"/>
        <pc:sldMkLst>
          <pc:docMk/>
          <pc:sldMk cId="1956330568" sldId="290"/>
        </pc:sldMkLst>
      </pc:sldChg>
      <pc:sldChg chg="addSp modSp mod chgLayout modNotesTx">
        <pc:chgData name="Markus Johannes Zock" userId="a2b17c9c-a4d3-40bf-bdef-df4363d20581" providerId="ADAL" clId="{D95E4D85-4F78-CF44-BE8F-ACA02D16142A}" dt="2020-09-16T16:33:23.713" v="2529" actId="20577"/>
        <pc:sldMkLst>
          <pc:docMk/>
          <pc:sldMk cId="4130407223" sldId="291"/>
        </pc:sldMkLst>
        <pc:spChg chg="mod ord">
          <ac:chgData name="Markus Johannes Zock" userId="a2b17c9c-a4d3-40bf-bdef-df4363d20581" providerId="ADAL" clId="{D95E4D85-4F78-CF44-BE8F-ACA02D16142A}" dt="2020-09-10T11:48:40.370" v="1314" actId="700"/>
          <ac:spMkLst>
            <pc:docMk/>
            <pc:sldMk cId="4130407223" sldId="291"/>
            <ac:spMk id="3" creationId="{00000000-0000-0000-0000-000000000000}"/>
          </ac:spMkLst>
        </pc:spChg>
        <pc:spChg chg="mod ord">
          <ac:chgData name="Markus Johannes Zock" userId="a2b17c9c-a4d3-40bf-bdef-df4363d20581" providerId="ADAL" clId="{D95E4D85-4F78-CF44-BE8F-ACA02D16142A}" dt="2020-09-10T11:48:40.370" v="1314" actId="700"/>
          <ac:spMkLst>
            <pc:docMk/>
            <pc:sldMk cId="4130407223" sldId="291"/>
            <ac:spMk id="4" creationId="{00000000-0000-0000-0000-000000000000}"/>
          </ac:spMkLst>
        </pc:spChg>
        <pc:spChg chg="mod ord">
          <ac:chgData name="Markus Johannes Zock" userId="a2b17c9c-a4d3-40bf-bdef-df4363d20581" providerId="ADAL" clId="{D95E4D85-4F78-CF44-BE8F-ACA02D16142A}" dt="2020-09-10T11:48:40.370" v="1314" actId="700"/>
          <ac:spMkLst>
            <pc:docMk/>
            <pc:sldMk cId="4130407223" sldId="291"/>
            <ac:spMk id="5" creationId="{00000000-0000-0000-0000-000000000000}"/>
          </ac:spMkLst>
        </pc:spChg>
        <pc:spChg chg="add mod ord">
          <ac:chgData name="Markus Johannes Zock" userId="a2b17c9c-a4d3-40bf-bdef-df4363d20581" providerId="ADAL" clId="{D95E4D85-4F78-CF44-BE8F-ACA02D16142A}" dt="2020-09-10T11:50:01.066" v="1325" actId="167"/>
          <ac:spMkLst>
            <pc:docMk/>
            <pc:sldMk cId="4130407223" sldId="291"/>
            <ac:spMk id="6" creationId="{365FAFD2-935E-E242-A39F-F682A9C7151C}"/>
          </ac:spMkLst>
        </pc:spChg>
        <pc:spChg chg="mod">
          <ac:chgData name="Markus Johannes Zock" userId="a2b17c9c-a4d3-40bf-bdef-df4363d20581" providerId="ADAL" clId="{D95E4D85-4F78-CF44-BE8F-ACA02D16142A}" dt="2020-09-10T11:50:57.048" v="1335" actId="20577"/>
          <ac:spMkLst>
            <pc:docMk/>
            <pc:sldMk cId="4130407223" sldId="291"/>
            <ac:spMk id="43" creationId="{00000000-0000-0000-0000-000000000000}"/>
          </ac:spMkLst>
        </pc:spChg>
        <pc:spChg chg="mod">
          <ac:chgData name="Markus Johannes Zock" userId="a2b17c9c-a4d3-40bf-bdef-df4363d20581" providerId="ADAL" clId="{D95E4D85-4F78-CF44-BE8F-ACA02D16142A}" dt="2020-09-10T11:49:19.840" v="1319" actId="404"/>
          <ac:spMkLst>
            <pc:docMk/>
            <pc:sldMk cId="4130407223" sldId="291"/>
            <ac:spMk id="86" creationId="{00000000-0000-0000-0000-000000000000}"/>
          </ac:spMkLst>
        </pc:spChg>
        <pc:spChg chg="mod">
          <ac:chgData name="Markus Johannes Zock" userId="a2b17c9c-a4d3-40bf-bdef-df4363d20581" providerId="ADAL" clId="{D95E4D85-4F78-CF44-BE8F-ACA02D16142A}" dt="2020-09-10T11:50:37.417" v="1333" actId="404"/>
          <ac:spMkLst>
            <pc:docMk/>
            <pc:sldMk cId="4130407223" sldId="291"/>
            <ac:spMk id="92" creationId="{00000000-0000-0000-0000-000000000000}"/>
          </ac:spMkLst>
        </pc:spChg>
        <pc:spChg chg="mod">
          <ac:chgData name="Markus Johannes Zock" userId="a2b17c9c-a4d3-40bf-bdef-df4363d20581" providerId="ADAL" clId="{D95E4D85-4F78-CF44-BE8F-ACA02D16142A}" dt="2020-09-10T11:49:28.497" v="1320" actId="404"/>
          <ac:spMkLst>
            <pc:docMk/>
            <pc:sldMk cId="4130407223" sldId="291"/>
            <ac:spMk id="99" creationId="{00000000-0000-0000-0000-000000000000}"/>
          </ac:spMkLst>
        </pc:spChg>
        <pc:grpChg chg="mod">
          <ac:chgData name="Markus Johannes Zock" userId="a2b17c9c-a4d3-40bf-bdef-df4363d20581" providerId="ADAL" clId="{D95E4D85-4F78-CF44-BE8F-ACA02D16142A}" dt="2020-09-10T11:50:42.062" v="1334" actId="1076"/>
          <ac:grpSpMkLst>
            <pc:docMk/>
            <pc:sldMk cId="4130407223" sldId="291"/>
            <ac:grpSpMk id="14" creationId="{00000000-0000-0000-0000-000000000000}"/>
          </ac:grpSpMkLst>
        </pc:grpChg>
        <pc:grpChg chg="mod">
          <ac:chgData name="Markus Johannes Zock" userId="a2b17c9c-a4d3-40bf-bdef-df4363d20581" providerId="ADAL" clId="{D95E4D85-4F78-CF44-BE8F-ACA02D16142A}" dt="2020-09-10T11:49:06.491" v="1316" actId="14100"/>
          <ac:grpSpMkLst>
            <pc:docMk/>
            <pc:sldMk cId="4130407223" sldId="291"/>
            <ac:grpSpMk id="15" creationId="{00000000-0000-0000-0000-000000000000}"/>
          </ac:grpSpMkLst>
        </pc:grpChg>
        <pc:grpChg chg="mod">
          <ac:chgData name="Markus Johannes Zock" userId="a2b17c9c-a4d3-40bf-bdef-df4363d20581" providerId="ADAL" clId="{D95E4D85-4F78-CF44-BE8F-ACA02D16142A}" dt="2020-09-10T11:50:18.710" v="1328" actId="14100"/>
          <ac:grpSpMkLst>
            <pc:docMk/>
            <pc:sldMk cId="4130407223" sldId="291"/>
            <ac:grpSpMk id="16" creationId="{00000000-0000-0000-0000-000000000000}"/>
          </ac:grpSpMkLst>
        </pc:grpChg>
        <pc:grpChg chg="mod">
          <ac:chgData name="Markus Johannes Zock" userId="a2b17c9c-a4d3-40bf-bdef-df4363d20581" providerId="ADAL" clId="{D95E4D85-4F78-CF44-BE8F-ACA02D16142A}" dt="2020-09-10T11:50:26.341" v="1329" actId="14100"/>
          <ac:grpSpMkLst>
            <pc:docMk/>
            <pc:sldMk cId="4130407223" sldId="291"/>
            <ac:grpSpMk id="17" creationId="{00000000-0000-0000-0000-000000000000}"/>
          </ac:grpSpMkLst>
        </pc:grpChg>
        <pc:grpChg chg="mod">
          <ac:chgData name="Markus Johannes Zock" userId="a2b17c9c-a4d3-40bf-bdef-df4363d20581" providerId="ADAL" clId="{D95E4D85-4F78-CF44-BE8F-ACA02D16142A}" dt="2020-09-10T11:49:16.605" v="1318" actId="14100"/>
          <ac:grpSpMkLst>
            <pc:docMk/>
            <pc:sldMk cId="4130407223" sldId="291"/>
            <ac:grpSpMk id="18" creationId="{00000000-0000-0000-0000-000000000000}"/>
          </ac:grpSpMkLst>
        </pc:grpChg>
        <pc:grpChg chg="mod">
          <ac:chgData name="Markus Johannes Zock" userId="a2b17c9c-a4d3-40bf-bdef-df4363d20581" providerId="ADAL" clId="{D95E4D85-4F78-CF44-BE8F-ACA02D16142A}" dt="2020-09-10T11:51:25.974" v="1343" actId="1076"/>
          <ac:grpSpMkLst>
            <pc:docMk/>
            <pc:sldMk cId="4130407223" sldId="291"/>
            <ac:grpSpMk id="41" creationId="{00000000-0000-0000-0000-000000000000}"/>
          </ac:grpSpMkLst>
        </pc:grpChg>
        <pc:grpChg chg="mod">
          <ac:chgData name="Markus Johannes Zock" userId="a2b17c9c-a4d3-40bf-bdef-df4363d20581" providerId="ADAL" clId="{D95E4D85-4F78-CF44-BE8F-ACA02D16142A}" dt="2020-09-10T11:50:11.419" v="1327" actId="1076"/>
          <ac:grpSpMkLst>
            <pc:docMk/>
            <pc:sldMk cId="4130407223" sldId="291"/>
            <ac:grpSpMk id="48" creationId="{00000000-0000-0000-0000-000000000000}"/>
          </ac:grpSpMkLst>
        </pc:grpChg>
      </pc:sldChg>
      <pc:sldChg chg="delSp modSp mod modNotesTx">
        <pc:chgData name="Markus Johannes Zock" userId="a2b17c9c-a4d3-40bf-bdef-df4363d20581" providerId="ADAL" clId="{D95E4D85-4F78-CF44-BE8F-ACA02D16142A}" dt="2020-09-16T16:28:28.785" v="2348" actId="2711"/>
        <pc:sldMkLst>
          <pc:docMk/>
          <pc:sldMk cId="2567559026" sldId="293"/>
        </pc:sldMkLst>
        <pc:spChg chg="mod">
          <ac:chgData name="Markus Johannes Zock" userId="a2b17c9c-a4d3-40bf-bdef-df4363d20581" providerId="ADAL" clId="{D95E4D85-4F78-CF44-BE8F-ACA02D16142A}" dt="2020-09-10T13:34:28.785" v="2079" actId="403"/>
          <ac:spMkLst>
            <pc:docMk/>
            <pc:sldMk cId="2567559026" sldId="293"/>
            <ac:spMk id="5" creationId="{00000000-0000-0000-0000-000000000000}"/>
          </ac:spMkLst>
        </pc:spChg>
        <pc:spChg chg="mod">
          <ac:chgData name="Markus Johannes Zock" userId="a2b17c9c-a4d3-40bf-bdef-df4363d20581" providerId="ADAL" clId="{D95E4D85-4F78-CF44-BE8F-ACA02D16142A}" dt="2020-09-01T07:59:48.241" v="85" actId="20577"/>
          <ac:spMkLst>
            <pc:docMk/>
            <pc:sldMk cId="2567559026" sldId="293"/>
            <ac:spMk id="7" creationId="{34BF1AC4-6252-C948-B872-D2B7B4AD05B2}"/>
          </ac:spMkLst>
        </pc:spChg>
        <pc:spChg chg="mod">
          <ac:chgData name="Markus Johannes Zock" userId="a2b17c9c-a4d3-40bf-bdef-df4363d20581" providerId="ADAL" clId="{D95E4D85-4F78-CF44-BE8F-ACA02D16142A}" dt="2020-09-01T07:59:30.051" v="75" actId="18245"/>
          <ac:spMkLst>
            <pc:docMk/>
            <pc:sldMk cId="2567559026" sldId="293"/>
            <ac:spMk id="8" creationId="{731FA091-5B61-3C49-A56C-5BBC41C7952B}"/>
          </ac:spMkLst>
        </pc:spChg>
        <pc:spChg chg="mod">
          <ac:chgData name="Markus Johannes Zock" userId="a2b17c9c-a4d3-40bf-bdef-df4363d20581" providerId="ADAL" clId="{D95E4D85-4F78-CF44-BE8F-ACA02D16142A}" dt="2020-09-01T07:59:30.051" v="75" actId="18245"/>
          <ac:spMkLst>
            <pc:docMk/>
            <pc:sldMk cId="2567559026" sldId="293"/>
            <ac:spMk id="9" creationId="{DBB6147C-C286-6A44-86A9-9B31C693BDF6}"/>
          </ac:spMkLst>
        </pc:spChg>
        <pc:spChg chg="mod">
          <ac:chgData name="Markus Johannes Zock" userId="a2b17c9c-a4d3-40bf-bdef-df4363d20581" providerId="ADAL" clId="{D95E4D85-4F78-CF44-BE8F-ACA02D16142A}" dt="2020-09-01T07:59:30.051" v="75" actId="18245"/>
          <ac:spMkLst>
            <pc:docMk/>
            <pc:sldMk cId="2567559026" sldId="293"/>
            <ac:spMk id="10" creationId="{4FBD1F5F-85F3-914B-A383-1EE8AA43F78C}"/>
          </ac:spMkLst>
        </pc:spChg>
        <pc:spChg chg="mod">
          <ac:chgData name="Markus Johannes Zock" userId="a2b17c9c-a4d3-40bf-bdef-df4363d20581" providerId="ADAL" clId="{D95E4D85-4F78-CF44-BE8F-ACA02D16142A}" dt="2020-09-10T13:54:59.471" v="2239" actId="20577"/>
          <ac:spMkLst>
            <pc:docMk/>
            <pc:sldMk cId="2567559026" sldId="293"/>
            <ac:spMk id="11" creationId="{C1AE6E3B-2453-DF41-ABB0-D8A78853D566}"/>
          </ac:spMkLst>
        </pc:spChg>
        <pc:spChg chg="mod">
          <ac:chgData name="Markus Johannes Zock" userId="a2b17c9c-a4d3-40bf-bdef-df4363d20581" providerId="ADAL" clId="{D95E4D85-4F78-CF44-BE8F-ACA02D16142A}" dt="2020-09-01T07:59:30.051" v="75" actId="18245"/>
          <ac:spMkLst>
            <pc:docMk/>
            <pc:sldMk cId="2567559026" sldId="293"/>
            <ac:spMk id="12" creationId="{7E2F2561-07C3-F443-927F-0AADA87D55BB}"/>
          </ac:spMkLst>
        </pc:spChg>
        <pc:spChg chg="mod">
          <ac:chgData name="Markus Johannes Zock" userId="a2b17c9c-a4d3-40bf-bdef-df4363d20581" providerId="ADAL" clId="{D95E4D85-4F78-CF44-BE8F-ACA02D16142A}" dt="2020-09-01T07:59:30.051" v="75" actId="18245"/>
          <ac:spMkLst>
            <pc:docMk/>
            <pc:sldMk cId="2567559026" sldId="293"/>
            <ac:spMk id="13" creationId="{48EA9722-AC4C-B14A-B85A-D49DFB94AE66}"/>
          </ac:spMkLst>
        </pc:spChg>
        <pc:spChg chg="mod">
          <ac:chgData name="Markus Johannes Zock" userId="a2b17c9c-a4d3-40bf-bdef-df4363d20581" providerId="ADAL" clId="{D95E4D85-4F78-CF44-BE8F-ACA02D16142A}" dt="2020-09-01T07:59:30.051" v="75" actId="18245"/>
          <ac:spMkLst>
            <pc:docMk/>
            <pc:sldMk cId="2567559026" sldId="293"/>
            <ac:spMk id="14" creationId="{15006477-CB29-234A-8860-014216944203}"/>
          </ac:spMkLst>
        </pc:spChg>
        <pc:grpChg chg="mod">
          <ac:chgData name="Markus Johannes Zock" userId="a2b17c9c-a4d3-40bf-bdef-df4363d20581" providerId="ADAL" clId="{D95E4D85-4F78-CF44-BE8F-ACA02D16142A}" dt="2020-09-01T07:59:33.945" v="76" actId="14100"/>
          <ac:grpSpMkLst>
            <pc:docMk/>
            <pc:sldMk cId="2567559026" sldId="293"/>
            <ac:grpSpMk id="2" creationId="{C038DDE0-892F-C24A-837F-AC8529F63741}"/>
          </ac:grpSpMkLst>
        </pc:grpChg>
        <pc:graphicFrameChg chg="del">
          <ac:chgData name="Markus Johannes Zock" userId="a2b17c9c-a4d3-40bf-bdef-df4363d20581" providerId="ADAL" clId="{D95E4D85-4F78-CF44-BE8F-ACA02D16142A}" dt="2020-09-01T07:59:30.051" v="75" actId="18245"/>
          <ac:graphicFrameMkLst>
            <pc:docMk/>
            <pc:sldMk cId="2567559026" sldId="293"/>
            <ac:graphicFrameMk id="6" creationId="{00000000-0000-0000-0000-000000000000}"/>
          </ac:graphicFrameMkLst>
        </pc:graphicFrameChg>
      </pc:sldChg>
      <pc:sldChg chg="modSp mod">
        <pc:chgData name="Markus Johannes Zock" userId="a2b17c9c-a4d3-40bf-bdef-df4363d20581" providerId="ADAL" clId="{D95E4D85-4F78-CF44-BE8F-ACA02D16142A}" dt="2020-09-10T09:58:20.813" v="1044" actId="20577"/>
        <pc:sldMkLst>
          <pc:docMk/>
          <pc:sldMk cId="2490911425" sldId="296"/>
        </pc:sldMkLst>
        <pc:spChg chg="mod">
          <ac:chgData name="Markus Johannes Zock" userId="a2b17c9c-a4d3-40bf-bdef-df4363d20581" providerId="ADAL" clId="{D95E4D85-4F78-CF44-BE8F-ACA02D16142A}" dt="2020-09-10T09:58:20.813" v="1044" actId="20577"/>
          <ac:spMkLst>
            <pc:docMk/>
            <pc:sldMk cId="2490911425" sldId="296"/>
            <ac:spMk id="5" creationId="{00000000-0000-0000-0000-000000000000}"/>
          </ac:spMkLst>
        </pc:spChg>
      </pc:sldChg>
      <pc:sldChg chg="modSp mod modNotesTx">
        <pc:chgData name="Markus Johannes Zock" userId="a2b17c9c-a4d3-40bf-bdef-df4363d20581" providerId="ADAL" clId="{D95E4D85-4F78-CF44-BE8F-ACA02D16142A}" dt="2020-09-10T13:37:18.229" v="2103" actId="14100"/>
        <pc:sldMkLst>
          <pc:docMk/>
          <pc:sldMk cId="1623669603" sldId="299"/>
        </pc:sldMkLst>
        <pc:spChg chg="mod">
          <ac:chgData name="Markus Johannes Zock" userId="a2b17c9c-a4d3-40bf-bdef-df4363d20581" providerId="ADAL" clId="{D95E4D85-4F78-CF44-BE8F-ACA02D16142A}" dt="2020-09-10T13:37:18.229" v="2103" actId="14100"/>
          <ac:spMkLst>
            <pc:docMk/>
            <pc:sldMk cId="1623669603" sldId="299"/>
            <ac:spMk id="16" creationId="{00000000-0000-0000-0000-000000000000}"/>
          </ac:spMkLst>
        </pc:spChg>
      </pc:sldChg>
      <pc:sldChg chg="modSp mod modNotesTx">
        <pc:chgData name="Markus Johannes Zock" userId="a2b17c9c-a4d3-40bf-bdef-df4363d20581" providerId="ADAL" clId="{D95E4D85-4F78-CF44-BE8F-ACA02D16142A}" dt="2020-09-10T09:28:22.606" v="443" actId="20577"/>
        <pc:sldMkLst>
          <pc:docMk/>
          <pc:sldMk cId="4282324937" sldId="300"/>
        </pc:sldMkLst>
        <pc:spChg chg="mod">
          <ac:chgData name="Markus Johannes Zock" userId="a2b17c9c-a4d3-40bf-bdef-df4363d20581" providerId="ADAL" clId="{D95E4D85-4F78-CF44-BE8F-ACA02D16142A}" dt="2020-09-10T09:23:08.018" v="350" actId="403"/>
          <ac:spMkLst>
            <pc:docMk/>
            <pc:sldMk cId="4282324937" sldId="300"/>
            <ac:spMk id="5" creationId="{00000000-0000-0000-0000-000000000000}"/>
          </ac:spMkLst>
        </pc:spChg>
      </pc:sldChg>
      <pc:sldChg chg="addSp modSp mod chgLayout modNotesTx">
        <pc:chgData name="Markus Johannes Zock" userId="a2b17c9c-a4d3-40bf-bdef-df4363d20581" providerId="ADAL" clId="{D95E4D85-4F78-CF44-BE8F-ACA02D16142A}" dt="2020-09-10T13:38:03.637" v="2105" actId="208"/>
        <pc:sldMkLst>
          <pc:docMk/>
          <pc:sldMk cId="3200556755" sldId="301"/>
        </pc:sldMkLst>
        <pc:spChg chg="add mod ord">
          <ac:chgData name="Markus Johannes Zock" userId="a2b17c9c-a4d3-40bf-bdef-df4363d20581" providerId="ADAL" clId="{D95E4D85-4F78-CF44-BE8F-ACA02D16142A}" dt="2020-09-10T13:38:03.637" v="2105" actId="208"/>
          <ac:spMkLst>
            <pc:docMk/>
            <pc:sldMk cId="3200556755" sldId="301"/>
            <ac:spMk id="2" creationId="{94E58DF8-C934-6648-B214-E967211B7E51}"/>
          </ac:spMkLst>
        </pc:spChg>
        <pc:spChg chg="mod ord">
          <ac:chgData name="Markus Johannes Zock" userId="a2b17c9c-a4d3-40bf-bdef-df4363d20581" providerId="ADAL" clId="{D95E4D85-4F78-CF44-BE8F-ACA02D16142A}" dt="2020-09-10T13:37:59.998" v="2104" actId="700"/>
          <ac:spMkLst>
            <pc:docMk/>
            <pc:sldMk cId="3200556755" sldId="301"/>
            <ac:spMk id="3" creationId="{00000000-0000-0000-0000-000000000000}"/>
          </ac:spMkLst>
        </pc:spChg>
        <pc:spChg chg="mod ord">
          <ac:chgData name="Markus Johannes Zock" userId="a2b17c9c-a4d3-40bf-bdef-df4363d20581" providerId="ADAL" clId="{D95E4D85-4F78-CF44-BE8F-ACA02D16142A}" dt="2020-09-10T13:37:59.998" v="2104" actId="700"/>
          <ac:spMkLst>
            <pc:docMk/>
            <pc:sldMk cId="3200556755" sldId="301"/>
            <ac:spMk id="4" creationId="{00000000-0000-0000-0000-000000000000}"/>
          </ac:spMkLst>
        </pc:spChg>
        <pc:spChg chg="mod ord">
          <ac:chgData name="Markus Johannes Zock" userId="a2b17c9c-a4d3-40bf-bdef-df4363d20581" providerId="ADAL" clId="{D95E4D85-4F78-CF44-BE8F-ACA02D16142A}" dt="2020-09-10T13:37:59.998" v="2104" actId="700"/>
          <ac:spMkLst>
            <pc:docMk/>
            <pc:sldMk cId="3200556755" sldId="301"/>
            <ac:spMk id="5" creationId="{00000000-0000-0000-0000-000000000000}"/>
          </ac:spMkLst>
        </pc:spChg>
      </pc:sldChg>
      <pc:sldChg chg="modSp mod modNotesTx">
        <pc:chgData name="Markus Johannes Zock" userId="a2b17c9c-a4d3-40bf-bdef-df4363d20581" providerId="ADAL" clId="{D95E4D85-4F78-CF44-BE8F-ACA02D16142A}" dt="2020-09-10T13:43:28.528" v="2147" actId="20577"/>
        <pc:sldMkLst>
          <pc:docMk/>
          <pc:sldMk cId="3984108996" sldId="303"/>
        </pc:sldMkLst>
        <pc:spChg chg="mod">
          <ac:chgData name="Markus Johannes Zock" userId="a2b17c9c-a4d3-40bf-bdef-df4363d20581" providerId="ADAL" clId="{D95E4D85-4F78-CF44-BE8F-ACA02D16142A}" dt="2020-09-10T09:40:31.583" v="681" actId="403"/>
          <ac:spMkLst>
            <pc:docMk/>
            <pc:sldMk cId="3984108996" sldId="303"/>
            <ac:spMk id="5" creationId="{00000000-0000-0000-0000-000000000000}"/>
          </ac:spMkLst>
        </pc:spChg>
        <pc:spChg chg="mod">
          <ac:chgData name="Markus Johannes Zock" userId="a2b17c9c-a4d3-40bf-bdef-df4363d20581" providerId="ADAL" clId="{D95E4D85-4F78-CF44-BE8F-ACA02D16142A}" dt="2020-09-10T13:43:28.528" v="2147" actId="20577"/>
          <ac:spMkLst>
            <pc:docMk/>
            <pc:sldMk cId="3984108996" sldId="303"/>
            <ac:spMk id="7" creationId="{A0186EA8-7991-414A-AF7E-7BFAC23727B4}"/>
          </ac:spMkLst>
        </pc:spChg>
      </pc:sldChg>
      <pc:sldChg chg="modSp mod modNotesTx">
        <pc:chgData name="Markus Johannes Zock" userId="a2b17c9c-a4d3-40bf-bdef-df4363d20581" providerId="ADAL" clId="{D95E4D85-4F78-CF44-BE8F-ACA02D16142A}" dt="2020-09-10T13:23:17.785" v="1893" actId="113"/>
        <pc:sldMkLst>
          <pc:docMk/>
          <pc:sldMk cId="2423717736" sldId="315"/>
        </pc:sldMkLst>
        <pc:spChg chg="mod">
          <ac:chgData name="Markus Johannes Zock" userId="a2b17c9c-a4d3-40bf-bdef-df4363d20581" providerId="ADAL" clId="{D95E4D85-4F78-CF44-BE8F-ACA02D16142A}" dt="2020-09-10T12:48:48.468" v="1529" actId="403"/>
          <ac:spMkLst>
            <pc:docMk/>
            <pc:sldMk cId="2423717736" sldId="315"/>
            <ac:spMk id="5" creationId="{00000000-0000-0000-0000-000000000000}"/>
          </ac:spMkLst>
        </pc:spChg>
        <pc:spChg chg="mod">
          <ac:chgData name="Markus Johannes Zock" userId="a2b17c9c-a4d3-40bf-bdef-df4363d20581" providerId="ADAL" clId="{D95E4D85-4F78-CF44-BE8F-ACA02D16142A}" dt="2020-09-10T13:22:39.250" v="1883" actId="14100"/>
          <ac:spMkLst>
            <pc:docMk/>
            <pc:sldMk cId="2423717736" sldId="315"/>
            <ac:spMk id="12" creationId="{00000000-0000-0000-0000-000000000000}"/>
          </ac:spMkLst>
        </pc:spChg>
        <pc:spChg chg="mod">
          <ac:chgData name="Markus Johannes Zock" userId="a2b17c9c-a4d3-40bf-bdef-df4363d20581" providerId="ADAL" clId="{D95E4D85-4F78-CF44-BE8F-ACA02D16142A}" dt="2020-09-10T13:22:51.617" v="1888" actId="27636"/>
          <ac:spMkLst>
            <pc:docMk/>
            <pc:sldMk cId="2423717736" sldId="315"/>
            <ac:spMk id="13" creationId="{00000000-0000-0000-0000-000000000000}"/>
          </ac:spMkLst>
        </pc:spChg>
        <pc:picChg chg="mod">
          <ac:chgData name="Markus Johannes Zock" userId="a2b17c9c-a4d3-40bf-bdef-df4363d20581" providerId="ADAL" clId="{D95E4D85-4F78-CF44-BE8F-ACA02D16142A}" dt="2020-09-10T13:23:04.212" v="1892" actId="14100"/>
          <ac:picMkLst>
            <pc:docMk/>
            <pc:sldMk cId="2423717736" sldId="315"/>
            <ac:picMk id="16" creationId="{00000000-0000-0000-0000-000000000000}"/>
          </ac:picMkLst>
        </pc:picChg>
      </pc:sldChg>
      <pc:sldChg chg="addSp delSp modSp mod chgLayout modNotesTx">
        <pc:chgData name="Markus Johannes Zock" userId="a2b17c9c-a4d3-40bf-bdef-df4363d20581" providerId="ADAL" clId="{D95E4D85-4F78-CF44-BE8F-ACA02D16142A}" dt="2020-09-10T13:17:21.723" v="1836" actId="20577"/>
        <pc:sldMkLst>
          <pc:docMk/>
          <pc:sldMk cId="1984469380" sldId="316"/>
        </pc:sldMkLst>
        <pc:spChg chg="add mod ord">
          <ac:chgData name="Markus Johannes Zock" userId="a2b17c9c-a4d3-40bf-bdef-df4363d20581" providerId="ADAL" clId="{D95E4D85-4F78-CF44-BE8F-ACA02D16142A}" dt="2020-09-10T12:55:52.238" v="1651" actId="208"/>
          <ac:spMkLst>
            <pc:docMk/>
            <pc:sldMk cId="1984469380" sldId="316"/>
            <ac:spMk id="2" creationId="{048C1BFC-5D4C-EE42-A3B3-6C64675D3484}"/>
          </ac:spMkLst>
        </pc:spChg>
        <pc:spChg chg="mod ord">
          <ac:chgData name="Markus Johannes Zock" userId="a2b17c9c-a4d3-40bf-bdef-df4363d20581" providerId="ADAL" clId="{D95E4D85-4F78-CF44-BE8F-ACA02D16142A}" dt="2020-09-10T12:55:10.118" v="1649" actId="700"/>
          <ac:spMkLst>
            <pc:docMk/>
            <pc:sldMk cId="1984469380" sldId="316"/>
            <ac:spMk id="3" creationId="{00000000-0000-0000-0000-000000000000}"/>
          </ac:spMkLst>
        </pc:spChg>
        <pc:spChg chg="mod ord">
          <ac:chgData name="Markus Johannes Zock" userId="a2b17c9c-a4d3-40bf-bdef-df4363d20581" providerId="ADAL" clId="{D95E4D85-4F78-CF44-BE8F-ACA02D16142A}" dt="2020-09-10T12:55:10.118" v="1649" actId="700"/>
          <ac:spMkLst>
            <pc:docMk/>
            <pc:sldMk cId="1984469380" sldId="316"/>
            <ac:spMk id="4" creationId="{00000000-0000-0000-0000-000000000000}"/>
          </ac:spMkLst>
        </pc:spChg>
        <pc:spChg chg="mod ord">
          <ac:chgData name="Markus Johannes Zock" userId="a2b17c9c-a4d3-40bf-bdef-df4363d20581" providerId="ADAL" clId="{D95E4D85-4F78-CF44-BE8F-ACA02D16142A}" dt="2020-09-10T13:10:17.020" v="1660" actId="404"/>
          <ac:spMkLst>
            <pc:docMk/>
            <pc:sldMk cId="1984469380" sldId="316"/>
            <ac:spMk id="5" creationId="{00000000-0000-0000-0000-000000000000}"/>
          </ac:spMkLst>
        </pc:spChg>
        <pc:spChg chg="mod">
          <ac:chgData name="Markus Johannes Zock" userId="a2b17c9c-a4d3-40bf-bdef-df4363d20581" providerId="ADAL" clId="{D95E4D85-4F78-CF44-BE8F-ACA02D16142A}" dt="2020-09-10T12:55:46.458" v="1650" actId="18245"/>
          <ac:spMkLst>
            <pc:docMk/>
            <pc:sldMk cId="1984469380" sldId="316"/>
            <ac:spMk id="7" creationId="{F16E1CF6-88BE-6545-B494-944CFD1828E2}"/>
          </ac:spMkLst>
        </pc:spChg>
        <pc:spChg chg="mod">
          <ac:chgData name="Markus Johannes Zock" userId="a2b17c9c-a4d3-40bf-bdef-df4363d20581" providerId="ADAL" clId="{D95E4D85-4F78-CF44-BE8F-ACA02D16142A}" dt="2020-09-10T12:55:46.458" v="1650" actId="18245"/>
          <ac:spMkLst>
            <pc:docMk/>
            <pc:sldMk cId="1984469380" sldId="316"/>
            <ac:spMk id="8" creationId="{12D29741-0113-4B40-A897-70D5CCF632DD}"/>
          </ac:spMkLst>
        </pc:spChg>
        <pc:spChg chg="mod">
          <ac:chgData name="Markus Johannes Zock" userId="a2b17c9c-a4d3-40bf-bdef-df4363d20581" providerId="ADAL" clId="{D95E4D85-4F78-CF44-BE8F-ACA02D16142A}" dt="2020-09-10T13:10:00.808" v="1658" actId="255"/>
          <ac:spMkLst>
            <pc:docMk/>
            <pc:sldMk cId="1984469380" sldId="316"/>
            <ac:spMk id="9" creationId="{F2EA4D68-467A-9244-9357-925B920471BB}"/>
          </ac:spMkLst>
        </pc:spChg>
        <pc:spChg chg="mod">
          <ac:chgData name="Markus Johannes Zock" userId="a2b17c9c-a4d3-40bf-bdef-df4363d20581" providerId="ADAL" clId="{D95E4D85-4F78-CF44-BE8F-ACA02D16142A}" dt="2020-09-10T12:55:46.458" v="1650" actId="18245"/>
          <ac:spMkLst>
            <pc:docMk/>
            <pc:sldMk cId="1984469380" sldId="316"/>
            <ac:spMk id="10" creationId="{14063ED3-5284-534B-9D59-E7F9F79CA841}"/>
          </ac:spMkLst>
        </pc:spChg>
        <pc:spChg chg="mod">
          <ac:chgData name="Markus Johannes Zock" userId="a2b17c9c-a4d3-40bf-bdef-df4363d20581" providerId="ADAL" clId="{D95E4D85-4F78-CF44-BE8F-ACA02D16142A}" dt="2020-09-10T12:55:46.458" v="1650" actId="18245"/>
          <ac:spMkLst>
            <pc:docMk/>
            <pc:sldMk cId="1984469380" sldId="316"/>
            <ac:spMk id="11" creationId="{54519663-B549-3045-B24C-A1B782EE3DBD}"/>
          </ac:spMkLst>
        </pc:spChg>
        <pc:spChg chg="mod">
          <ac:chgData name="Markus Johannes Zock" userId="a2b17c9c-a4d3-40bf-bdef-df4363d20581" providerId="ADAL" clId="{D95E4D85-4F78-CF44-BE8F-ACA02D16142A}" dt="2020-09-10T12:55:46.458" v="1650" actId="18245"/>
          <ac:spMkLst>
            <pc:docMk/>
            <pc:sldMk cId="1984469380" sldId="316"/>
            <ac:spMk id="12" creationId="{9C6A1B91-AE22-A24B-A402-FB50F0DDC2E6}"/>
          </ac:spMkLst>
        </pc:spChg>
        <pc:spChg chg="mod">
          <ac:chgData name="Markus Johannes Zock" userId="a2b17c9c-a4d3-40bf-bdef-df4363d20581" providerId="ADAL" clId="{D95E4D85-4F78-CF44-BE8F-ACA02D16142A}" dt="2020-09-10T13:09:55.144" v="1657" actId="255"/>
          <ac:spMkLst>
            <pc:docMk/>
            <pc:sldMk cId="1984469380" sldId="316"/>
            <ac:spMk id="14" creationId="{E9731117-A1CD-F242-8B95-F96D134BD392}"/>
          </ac:spMkLst>
        </pc:spChg>
        <pc:spChg chg="mod">
          <ac:chgData name="Markus Johannes Zock" userId="a2b17c9c-a4d3-40bf-bdef-df4363d20581" providerId="ADAL" clId="{D95E4D85-4F78-CF44-BE8F-ACA02D16142A}" dt="2020-09-10T12:55:46.458" v="1650" actId="18245"/>
          <ac:spMkLst>
            <pc:docMk/>
            <pc:sldMk cId="1984469380" sldId="316"/>
            <ac:spMk id="15" creationId="{C150DACE-2D73-D943-867F-F4AD8CDC7453}"/>
          </ac:spMkLst>
        </pc:spChg>
        <pc:spChg chg="mod">
          <ac:chgData name="Markus Johannes Zock" userId="a2b17c9c-a4d3-40bf-bdef-df4363d20581" providerId="ADAL" clId="{D95E4D85-4F78-CF44-BE8F-ACA02D16142A}" dt="2020-09-10T12:59:26.536" v="1652" actId="207"/>
          <ac:spMkLst>
            <pc:docMk/>
            <pc:sldMk cId="1984469380" sldId="316"/>
            <ac:spMk id="29" creationId="{00000000-0000-0000-0000-000000000000}"/>
          </ac:spMkLst>
        </pc:spChg>
        <pc:grpChg chg="mod">
          <ac:chgData name="Markus Johannes Zock" userId="a2b17c9c-a4d3-40bf-bdef-df4363d20581" providerId="ADAL" clId="{D95E4D85-4F78-CF44-BE8F-ACA02D16142A}" dt="2020-09-10T12:55:46.458" v="1650" actId="18245"/>
          <ac:grpSpMkLst>
            <pc:docMk/>
            <pc:sldMk cId="1984469380" sldId="316"/>
            <ac:grpSpMk id="6" creationId="{A363BF77-15E0-4B41-A955-BB1B0C2F6114}"/>
          </ac:grpSpMkLst>
        </pc:grpChg>
        <pc:grpChg chg="mod">
          <ac:chgData name="Markus Johannes Zock" userId="a2b17c9c-a4d3-40bf-bdef-df4363d20581" providerId="ADAL" clId="{D95E4D85-4F78-CF44-BE8F-ACA02D16142A}" dt="2020-09-10T12:59:46.954" v="1653" actId="1076"/>
          <ac:grpSpMkLst>
            <pc:docMk/>
            <pc:sldMk cId="1984469380" sldId="316"/>
            <ac:grpSpMk id="30" creationId="{00000000-0000-0000-0000-000000000000}"/>
          </ac:grpSpMkLst>
        </pc:grpChg>
        <pc:graphicFrameChg chg="del">
          <ac:chgData name="Markus Johannes Zock" userId="a2b17c9c-a4d3-40bf-bdef-df4363d20581" providerId="ADAL" clId="{D95E4D85-4F78-CF44-BE8F-ACA02D16142A}" dt="2020-09-10T12:55:46.458" v="1650" actId="18245"/>
          <ac:graphicFrameMkLst>
            <pc:docMk/>
            <pc:sldMk cId="1984469380" sldId="316"/>
            <ac:graphicFrameMk id="16" creationId="{00000000-0000-0000-0000-000000000000}"/>
          </ac:graphicFrameMkLst>
        </pc:graphicFrameChg>
      </pc:sldChg>
      <pc:sldChg chg="addSp delSp modSp mod chgLayout modNotesTx">
        <pc:chgData name="Markus Johannes Zock" userId="a2b17c9c-a4d3-40bf-bdef-df4363d20581" providerId="ADAL" clId="{D95E4D85-4F78-CF44-BE8F-ACA02D16142A}" dt="2020-09-10T13:51:44.745" v="2186" actId="700"/>
        <pc:sldMkLst>
          <pc:docMk/>
          <pc:sldMk cId="3780416405" sldId="321"/>
        </pc:sldMkLst>
        <pc:spChg chg="mod ord">
          <ac:chgData name="Markus Johannes Zock" userId="a2b17c9c-a4d3-40bf-bdef-df4363d20581" providerId="ADAL" clId="{D95E4D85-4F78-CF44-BE8F-ACA02D16142A}" dt="2020-09-10T13:51:44.745" v="2186" actId="700"/>
          <ac:spMkLst>
            <pc:docMk/>
            <pc:sldMk cId="3780416405" sldId="321"/>
            <ac:spMk id="3" creationId="{00000000-0000-0000-0000-000000000000}"/>
          </ac:spMkLst>
        </pc:spChg>
        <pc:spChg chg="mod ord">
          <ac:chgData name="Markus Johannes Zock" userId="a2b17c9c-a4d3-40bf-bdef-df4363d20581" providerId="ADAL" clId="{D95E4D85-4F78-CF44-BE8F-ACA02D16142A}" dt="2020-09-10T13:51:44.745" v="2186" actId="700"/>
          <ac:spMkLst>
            <pc:docMk/>
            <pc:sldMk cId="3780416405" sldId="321"/>
            <ac:spMk id="4" creationId="{00000000-0000-0000-0000-000000000000}"/>
          </ac:spMkLst>
        </pc:spChg>
        <pc:spChg chg="mod ord">
          <ac:chgData name="Markus Johannes Zock" userId="a2b17c9c-a4d3-40bf-bdef-df4363d20581" providerId="ADAL" clId="{D95E4D85-4F78-CF44-BE8F-ACA02D16142A}" dt="2020-09-10T13:51:44.745" v="2186" actId="700"/>
          <ac:spMkLst>
            <pc:docMk/>
            <pc:sldMk cId="3780416405" sldId="321"/>
            <ac:spMk id="5" creationId="{00000000-0000-0000-0000-000000000000}"/>
          </ac:spMkLst>
        </pc:spChg>
        <pc:spChg chg="add del mod ord">
          <ac:chgData name="Markus Johannes Zock" userId="a2b17c9c-a4d3-40bf-bdef-df4363d20581" providerId="ADAL" clId="{D95E4D85-4F78-CF44-BE8F-ACA02D16142A}" dt="2020-09-10T13:51:44.745" v="2186" actId="700"/>
          <ac:spMkLst>
            <pc:docMk/>
            <pc:sldMk cId="3780416405" sldId="321"/>
            <ac:spMk id="6" creationId="{0A108758-98BE-B241-800D-ECE04FAE5A94}"/>
          </ac:spMkLst>
        </pc:spChg>
        <pc:spChg chg="add mod ord">
          <ac:chgData name="Markus Johannes Zock" userId="a2b17c9c-a4d3-40bf-bdef-df4363d20581" providerId="ADAL" clId="{D95E4D85-4F78-CF44-BE8F-ACA02D16142A}" dt="2020-09-10T13:51:44.745" v="2186" actId="700"/>
          <ac:spMkLst>
            <pc:docMk/>
            <pc:sldMk cId="3780416405" sldId="321"/>
            <ac:spMk id="10" creationId="{4EA8FC4C-8FE6-3A49-B7E6-8DCBCF2D5D55}"/>
          </ac:spMkLst>
        </pc:spChg>
        <pc:spChg chg="mod">
          <ac:chgData name="Markus Johannes Zock" userId="a2b17c9c-a4d3-40bf-bdef-df4363d20581" providerId="ADAL" clId="{D95E4D85-4F78-CF44-BE8F-ACA02D16142A}" dt="2020-09-10T13:51:22.057" v="2184" actId="20577"/>
          <ac:spMkLst>
            <pc:docMk/>
            <pc:sldMk cId="3780416405" sldId="321"/>
            <ac:spMk id="16" creationId="{00000000-0000-0000-0000-000000000000}"/>
          </ac:spMkLst>
        </pc:spChg>
      </pc:sldChg>
      <pc:sldChg chg="del">
        <pc:chgData name="Markus Johannes Zock" userId="a2b17c9c-a4d3-40bf-bdef-df4363d20581" providerId="ADAL" clId="{D95E4D85-4F78-CF44-BE8F-ACA02D16142A}" dt="2020-08-26T16:23:08.065" v="50" actId="2696"/>
        <pc:sldMkLst>
          <pc:docMk/>
          <pc:sldMk cId="3594762218" sldId="326"/>
        </pc:sldMkLst>
      </pc:sldChg>
      <pc:sldChg chg="del">
        <pc:chgData name="Markus Johannes Zock" userId="a2b17c9c-a4d3-40bf-bdef-df4363d20581" providerId="ADAL" clId="{D95E4D85-4F78-CF44-BE8F-ACA02D16142A}" dt="2020-08-26T16:23:24.084" v="53" actId="2696"/>
        <pc:sldMkLst>
          <pc:docMk/>
          <pc:sldMk cId="791669019" sldId="327"/>
        </pc:sldMkLst>
      </pc:sldChg>
      <pc:sldChg chg="del">
        <pc:chgData name="Markus Johannes Zock" userId="a2b17c9c-a4d3-40bf-bdef-df4363d20581" providerId="ADAL" clId="{D95E4D85-4F78-CF44-BE8F-ACA02D16142A}" dt="2020-08-26T16:23:45.095" v="58" actId="2696"/>
        <pc:sldMkLst>
          <pc:docMk/>
          <pc:sldMk cId="2489158774" sldId="328"/>
        </pc:sldMkLst>
      </pc:sldChg>
      <pc:sldChg chg="del">
        <pc:chgData name="Markus Johannes Zock" userId="a2b17c9c-a4d3-40bf-bdef-df4363d20581" providerId="ADAL" clId="{D95E4D85-4F78-CF44-BE8F-ACA02D16142A}" dt="2020-08-26T16:24:09.250" v="63" actId="2696"/>
        <pc:sldMkLst>
          <pc:docMk/>
          <pc:sldMk cId="4127406770" sldId="329"/>
        </pc:sldMkLst>
      </pc:sldChg>
      <pc:sldChg chg="del">
        <pc:chgData name="Markus Johannes Zock" userId="a2b17c9c-a4d3-40bf-bdef-df4363d20581" providerId="ADAL" clId="{D95E4D85-4F78-CF44-BE8F-ACA02D16142A}" dt="2020-08-26T16:24:24.913" v="67" actId="2696"/>
        <pc:sldMkLst>
          <pc:docMk/>
          <pc:sldMk cId="1231955727" sldId="330"/>
        </pc:sldMkLst>
      </pc:sldChg>
      <pc:sldChg chg="del">
        <pc:chgData name="Markus Johannes Zock" userId="a2b17c9c-a4d3-40bf-bdef-df4363d20581" providerId="ADAL" clId="{D95E4D85-4F78-CF44-BE8F-ACA02D16142A}" dt="2020-08-26T16:24:43.875" v="71" actId="2696"/>
        <pc:sldMkLst>
          <pc:docMk/>
          <pc:sldMk cId="2672743179" sldId="331"/>
        </pc:sldMkLst>
      </pc:sldChg>
      <pc:sldChg chg="del">
        <pc:chgData name="Markus Johannes Zock" userId="a2b17c9c-a4d3-40bf-bdef-df4363d20581" providerId="ADAL" clId="{D95E4D85-4F78-CF44-BE8F-ACA02D16142A}" dt="2020-08-26T16:22:34.947" v="45" actId="2696"/>
        <pc:sldMkLst>
          <pc:docMk/>
          <pc:sldMk cId="2219569128" sldId="332"/>
        </pc:sldMkLst>
      </pc:sldChg>
      <pc:sldChg chg="modAnim modNotesTx">
        <pc:chgData name="Markus Johannes Zock" userId="a2b17c9c-a4d3-40bf-bdef-df4363d20581" providerId="ADAL" clId="{D95E4D85-4F78-CF44-BE8F-ACA02D16142A}" dt="2020-09-10T13:38:44.244" v="2107"/>
        <pc:sldMkLst>
          <pc:docMk/>
          <pc:sldMk cId="1956124708" sldId="333"/>
        </pc:sldMkLst>
      </pc:sldChg>
      <pc:sldChg chg="modSp mod modNotesTx">
        <pc:chgData name="Markus Johannes Zock" userId="a2b17c9c-a4d3-40bf-bdef-df4363d20581" providerId="ADAL" clId="{D95E4D85-4F78-CF44-BE8F-ACA02D16142A}" dt="2020-09-10T13:41:48.004" v="2137" actId="255"/>
        <pc:sldMkLst>
          <pc:docMk/>
          <pc:sldMk cId="4103210277" sldId="334"/>
        </pc:sldMkLst>
        <pc:graphicFrameChg chg="mod modGraphic">
          <ac:chgData name="Markus Johannes Zock" userId="a2b17c9c-a4d3-40bf-bdef-df4363d20581" providerId="ADAL" clId="{D95E4D85-4F78-CF44-BE8F-ACA02D16142A}" dt="2020-09-10T13:41:48.004" v="2137" actId="255"/>
          <ac:graphicFrameMkLst>
            <pc:docMk/>
            <pc:sldMk cId="4103210277" sldId="334"/>
            <ac:graphicFrameMk id="6" creationId="{00000000-0000-0000-0000-000000000000}"/>
          </ac:graphicFrameMkLst>
        </pc:graphicFrameChg>
        <pc:graphicFrameChg chg="mod modGraphic">
          <ac:chgData name="Markus Johannes Zock" userId="a2b17c9c-a4d3-40bf-bdef-df4363d20581" providerId="ADAL" clId="{D95E4D85-4F78-CF44-BE8F-ACA02D16142A}" dt="2020-09-10T13:41:43.905" v="2135" actId="255"/>
          <ac:graphicFrameMkLst>
            <pc:docMk/>
            <pc:sldMk cId="4103210277" sldId="334"/>
            <ac:graphicFrameMk id="9" creationId="{00000000-0000-0000-0000-000000000000}"/>
          </ac:graphicFrameMkLst>
        </pc:graphicFrameChg>
      </pc:sldChg>
      <pc:sldChg chg="addSp modSp mod chgLayout modNotesTx">
        <pc:chgData name="Markus Johannes Zock" userId="a2b17c9c-a4d3-40bf-bdef-df4363d20581" providerId="ADAL" clId="{D95E4D85-4F78-CF44-BE8F-ACA02D16142A}" dt="2020-09-10T13:18:43.162" v="1844" actId="14100"/>
        <pc:sldMkLst>
          <pc:docMk/>
          <pc:sldMk cId="256258805" sldId="335"/>
        </pc:sldMkLst>
        <pc:spChg chg="mod ord">
          <ac:chgData name="Markus Johannes Zock" userId="a2b17c9c-a4d3-40bf-bdef-df4363d20581" providerId="ADAL" clId="{D95E4D85-4F78-CF44-BE8F-ACA02D16142A}" dt="2020-09-10T13:17:53.871" v="1838" actId="700"/>
          <ac:spMkLst>
            <pc:docMk/>
            <pc:sldMk cId="256258805" sldId="335"/>
            <ac:spMk id="3" creationId="{00000000-0000-0000-0000-000000000000}"/>
          </ac:spMkLst>
        </pc:spChg>
        <pc:spChg chg="mod ord">
          <ac:chgData name="Markus Johannes Zock" userId="a2b17c9c-a4d3-40bf-bdef-df4363d20581" providerId="ADAL" clId="{D95E4D85-4F78-CF44-BE8F-ACA02D16142A}" dt="2020-09-10T13:17:53.871" v="1838" actId="700"/>
          <ac:spMkLst>
            <pc:docMk/>
            <pc:sldMk cId="256258805" sldId="335"/>
            <ac:spMk id="4" creationId="{00000000-0000-0000-0000-000000000000}"/>
          </ac:spMkLst>
        </pc:spChg>
        <pc:spChg chg="mod ord">
          <ac:chgData name="Markus Johannes Zock" userId="a2b17c9c-a4d3-40bf-bdef-df4363d20581" providerId="ADAL" clId="{D95E4D85-4F78-CF44-BE8F-ACA02D16142A}" dt="2020-09-10T13:17:53.871" v="1838" actId="700"/>
          <ac:spMkLst>
            <pc:docMk/>
            <pc:sldMk cId="256258805" sldId="335"/>
            <ac:spMk id="5" creationId="{00000000-0000-0000-0000-000000000000}"/>
          </ac:spMkLst>
        </pc:spChg>
        <pc:spChg chg="add mod ord">
          <ac:chgData name="Markus Johannes Zock" userId="a2b17c9c-a4d3-40bf-bdef-df4363d20581" providerId="ADAL" clId="{D95E4D85-4F78-CF44-BE8F-ACA02D16142A}" dt="2020-09-10T13:17:57.404" v="1839" actId="208"/>
          <ac:spMkLst>
            <pc:docMk/>
            <pc:sldMk cId="256258805" sldId="335"/>
            <ac:spMk id="6" creationId="{9B41CEC9-AFB8-6347-B969-0595B4CBBBD0}"/>
          </ac:spMkLst>
        </pc:spChg>
        <pc:spChg chg="mod">
          <ac:chgData name="Markus Johannes Zock" userId="a2b17c9c-a4d3-40bf-bdef-df4363d20581" providerId="ADAL" clId="{D95E4D85-4F78-CF44-BE8F-ACA02D16142A}" dt="2020-09-10T13:18:43.162" v="1844" actId="14100"/>
          <ac:spMkLst>
            <pc:docMk/>
            <pc:sldMk cId="256258805" sldId="335"/>
            <ac:spMk id="13" creationId="{00000000-0000-0000-0000-000000000000}"/>
          </ac:spMkLst>
        </pc:spChg>
        <pc:picChg chg="mod">
          <ac:chgData name="Markus Johannes Zock" userId="a2b17c9c-a4d3-40bf-bdef-df4363d20581" providerId="ADAL" clId="{D95E4D85-4F78-CF44-BE8F-ACA02D16142A}" dt="2020-09-10T13:18:26.216" v="1842" actId="1076"/>
          <ac:picMkLst>
            <pc:docMk/>
            <pc:sldMk cId="256258805" sldId="335"/>
            <ac:picMk id="8" creationId="{00000000-0000-0000-0000-000000000000}"/>
          </ac:picMkLst>
        </pc:picChg>
        <pc:picChg chg="mod">
          <ac:chgData name="Markus Johannes Zock" userId="a2b17c9c-a4d3-40bf-bdef-df4363d20581" providerId="ADAL" clId="{D95E4D85-4F78-CF44-BE8F-ACA02D16142A}" dt="2020-09-10T13:18:07.241" v="1840" actId="1076"/>
          <ac:picMkLst>
            <pc:docMk/>
            <pc:sldMk cId="256258805" sldId="335"/>
            <ac:picMk id="9" creationId="{00000000-0000-0000-0000-000000000000}"/>
          </ac:picMkLst>
        </pc:picChg>
      </pc:sldChg>
      <pc:sldChg chg="addSp modSp mod chgLayout modNotesTx">
        <pc:chgData name="Markus Johannes Zock" userId="a2b17c9c-a4d3-40bf-bdef-df4363d20581" providerId="ADAL" clId="{D95E4D85-4F78-CF44-BE8F-ACA02D16142A}" dt="2020-09-10T13:57:54.993" v="2346" actId="404"/>
        <pc:sldMkLst>
          <pc:docMk/>
          <pc:sldMk cId="668812999" sldId="337"/>
        </pc:sldMkLst>
        <pc:spChg chg="mod ord">
          <ac:chgData name="Markus Johannes Zock" userId="a2b17c9c-a4d3-40bf-bdef-df4363d20581" providerId="ADAL" clId="{D95E4D85-4F78-CF44-BE8F-ACA02D16142A}" dt="2020-09-10T13:50:25.656" v="2177" actId="700"/>
          <ac:spMkLst>
            <pc:docMk/>
            <pc:sldMk cId="668812999" sldId="337"/>
            <ac:spMk id="3" creationId="{00000000-0000-0000-0000-000000000000}"/>
          </ac:spMkLst>
        </pc:spChg>
        <pc:spChg chg="mod ord">
          <ac:chgData name="Markus Johannes Zock" userId="a2b17c9c-a4d3-40bf-bdef-df4363d20581" providerId="ADAL" clId="{D95E4D85-4F78-CF44-BE8F-ACA02D16142A}" dt="2020-09-10T13:50:25.656" v="2177" actId="700"/>
          <ac:spMkLst>
            <pc:docMk/>
            <pc:sldMk cId="668812999" sldId="337"/>
            <ac:spMk id="4" creationId="{00000000-0000-0000-0000-000000000000}"/>
          </ac:spMkLst>
        </pc:spChg>
        <pc:spChg chg="mod ord">
          <ac:chgData name="Markus Johannes Zock" userId="a2b17c9c-a4d3-40bf-bdef-df4363d20581" providerId="ADAL" clId="{D95E4D85-4F78-CF44-BE8F-ACA02D16142A}" dt="2020-09-10T13:57:54.993" v="2346" actId="404"/>
          <ac:spMkLst>
            <pc:docMk/>
            <pc:sldMk cId="668812999" sldId="337"/>
            <ac:spMk id="5" creationId="{00000000-0000-0000-0000-000000000000}"/>
          </ac:spMkLst>
        </pc:spChg>
        <pc:spChg chg="add mod ord">
          <ac:chgData name="Markus Johannes Zock" userId="a2b17c9c-a4d3-40bf-bdef-df4363d20581" providerId="ADAL" clId="{D95E4D85-4F78-CF44-BE8F-ACA02D16142A}" dt="2020-09-10T13:51:02.255" v="2182" actId="167"/>
          <ac:spMkLst>
            <pc:docMk/>
            <pc:sldMk cId="668812999" sldId="337"/>
            <ac:spMk id="7" creationId="{467BBA98-1A67-194B-993B-7F44DAFEEEAE}"/>
          </ac:spMkLst>
        </pc:spChg>
      </pc:sldChg>
      <pc:sldChg chg="addSp modSp mod chgLayout modNotesTx">
        <pc:chgData name="Markus Johannes Zock" userId="a2b17c9c-a4d3-40bf-bdef-df4363d20581" providerId="ADAL" clId="{D95E4D85-4F78-CF44-BE8F-ACA02D16142A}" dt="2020-09-10T12:54:11.242" v="1647" actId="20577"/>
        <pc:sldMkLst>
          <pc:docMk/>
          <pc:sldMk cId="2893922759" sldId="338"/>
        </pc:sldMkLst>
        <pc:spChg chg="add mod ord">
          <ac:chgData name="Markus Johannes Zock" userId="a2b17c9c-a4d3-40bf-bdef-df4363d20581" providerId="ADAL" clId="{D95E4D85-4F78-CF44-BE8F-ACA02D16142A}" dt="2020-09-10T11:53:14.568" v="1355" actId="208"/>
          <ac:spMkLst>
            <pc:docMk/>
            <pc:sldMk cId="2893922759" sldId="338"/>
            <ac:spMk id="2" creationId="{50A1B22B-5D15-594D-AE86-9DDACB9820F9}"/>
          </ac:spMkLst>
        </pc:spChg>
        <pc:spChg chg="mod ord">
          <ac:chgData name="Markus Johannes Zock" userId="a2b17c9c-a4d3-40bf-bdef-df4363d20581" providerId="ADAL" clId="{D95E4D85-4F78-CF44-BE8F-ACA02D16142A}" dt="2020-09-10T11:51:50.334" v="1344" actId="700"/>
          <ac:spMkLst>
            <pc:docMk/>
            <pc:sldMk cId="2893922759" sldId="338"/>
            <ac:spMk id="3" creationId="{00000000-0000-0000-0000-000000000000}"/>
          </ac:spMkLst>
        </pc:spChg>
        <pc:spChg chg="mod ord">
          <ac:chgData name="Markus Johannes Zock" userId="a2b17c9c-a4d3-40bf-bdef-df4363d20581" providerId="ADAL" clId="{D95E4D85-4F78-CF44-BE8F-ACA02D16142A}" dt="2020-09-10T11:51:50.334" v="1344" actId="700"/>
          <ac:spMkLst>
            <pc:docMk/>
            <pc:sldMk cId="2893922759" sldId="338"/>
            <ac:spMk id="4" creationId="{00000000-0000-0000-0000-000000000000}"/>
          </ac:spMkLst>
        </pc:spChg>
        <pc:spChg chg="mod ord">
          <ac:chgData name="Markus Johannes Zock" userId="a2b17c9c-a4d3-40bf-bdef-df4363d20581" providerId="ADAL" clId="{D95E4D85-4F78-CF44-BE8F-ACA02D16142A}" dt="2020-09-10T11:53:53.559" v="1359" actId="403"/>
          <ac:spMkLst>
            <pc:docMk/>
            <pc:sldMk cId="2893922759" sldId="338"/>
            <ac:spMk id="5" creationId="{00000000-0000-0000-0000-000000000000}"/>
          </ac:spMkLst>
        </pc:spChg>
        <pc:spChg chg="mod">
          <ac:chgData name="Markus Johannes Zock" userId="a2b17c9c-a4d3-40bf-bdef-df4363d20581" providerId="ADAL" clId="{D95E4D85-4F78-CF44-BE8F-ACA02D16142A}" dt="2020-09-10T11:54:27.900" v="1365" actId="20577"/>
          <ac:spMkLst>
            <pc:docMk/>
            <pc:sldMk cId="2893922759" sldId="338"/>
            <ac:spMk id="86" creationId="{8192F43F-A190-4409-A985-7A643DC8B661}"/>
          </ac:spMkLst>
        </pc:spChg>
        <pc:spChg chg="mod">
          <ac:chgData name="Markus Johannes Zock" userId="a2b17c9c-a4d3-40bf-bdef-df4363d20581" providerId="ADAL" clId="{D95E4D85-4F78-CF44-BE8F-ACA02D16142A}" dt="2020-09-10T11:54:39.004" v="1367" actId="20577"/>
          <ac:spMkLst>
            <pc:docMk/>
            <pc:sldMk cId="2893922759" sldId="338"/>
            <ac:spMk id="88" creationId="{5D5B2A14-C970-4147-8254-34D5ACDDC040}"/>
          </ac:spMkLst>
        </pc:spChg>
        <pc:spChg chg="mod">
          <ac:chgData name="Markus Johannes Zock" userId="a2b17c9c-a4d3-40bf-bdef-df4363d20581" providerId="ADAL" clId="{D95E4D85-4F78-CF44-BE8F-ACA02D16142A}" dt="2020-09-10T11:53:45.082" v="1358" actId="14100"/>
          <ac:spMkLst>
            <pc:docMk/>
            <pc:sldMk cId="2893922759" sldId="338"/>
            <ac:spMk id="89" creationId="{7A80CCB9-DA9D-4614-BCDC-04CC4887E982}"/>
          </ac:spMkLst>
        </pc:spChg>
        <pc:spChg chg="mod">
          <ac:chgData name="Markus Johannes Zock" userId="a2b17c9c-a4d3-40bf-bdef-df4363d20581" providerId="ADAL" clId="{D95E4D85-4F78-CF44-BE8F-ACA02D16142A}" dt="2020-09-10T11:53:38.286" v="1357" actId="14100"/>
          <ac:spMkLst>
            <pc:docMk/>
            <pc:sldMk cId="2893922759" sldId="338"/>
            <ac:spMk id="105" creationId="{057EB227-A57E-4BB1-B339-355940172B66}"/>
          </ac:spMkLst>
        </pc:spChg>
        <pc:spChg chg="mod">
          <ac:chgData name="Markus Johannes Zock" userId="a2b17c9c-a4d3-40bf-bdef-df4363d20581" providerId="ADAL" clId="{D95E4D85-4F78-CF44-BE8F-ACA02D16142A}" dt="2020-09-10T11:53:28.764" v="1356" actId="14100"/>
          <ac:spMkLst>
            <pc:docMk/>
            <pc:sldMk cId="2893922759" sldId="338"/>
            <ac:spMk id="121" creationId="{454787A2-B22D-4B2D-95B7-16E8A4F492B4}"/>
          </ac:spMkLst>
        </pc:spChg>
        <pc:grpChg chg="mod">
          <ac:chgData name="Markus Johannes Zock" userId="a2b17c9c-a4d3-40bf-bdef-df4363d20581" providerId="ADAL" clId="{D95E4D85-4F78-CF44-BE8F-ACA02D16142A}" dt="2020-09-10T11:52:21.073" v="1349" actId="14100"/>
          <ac:grpSpMkLst>
            <pc:docMk/>
            <pc:sldMk cId="2893922759" sldId="338"/>
            <ac:grpSpMk id="7" creationId="{00000000-0000-0000-0000-000000000000}"/>
          </ac:grpSpMkLst>
        </pc:grpChg>
      </pc:sldChg>
      <pc:sldChg chg="addSp modSp mod chgLayout modNotesTx">
        <pc:chgData name="Markus Johannes Zock" userId="a2b17c9c-a4d3-40bf-bdef-df4363d20581" providerId="ADAL" clId="{D95E4D85-4F78-CF44-BE8F-ACA02D16142A}" dt="2020-09-10T13:50:53.162" v="2181" actId="167"/>
        <pc:sldMkLst>
          <pc:docMk/>
          <pc:sldMk cId="1146290323" sldId="339"/>
        </pc:sldMkLst>
        <pc:spChg chg="add mod ord">
          <ac:chgData name="Markus Johannes Zock" userId="a2b17c9c-a4d3-40bf-bdef-df4363d20581" providerId="ADAL" clId="{D95E4D85-4F78-CF44-BE8F-ACA02D16142A}" dt="2020-09-10T13:50:53.162" v="2181" actId="167"/>
          <ac:spMkLst>
            <pc:docMk/>
            <pc:sldMk cId="1146290323" sldId="339"/>
            <ac:spMk id="2" creationId="{3B836345-66E0-4242-A732-60F098EE6A69}"/>
          </ac:spMkLst>
        </pc:spChg>
        <pc:spChg chg="mod ord">
          <ac:chgData name="Markus Johannes Zock" userId="a2b17c9c-a4d3-40bf-bdef-df4363d20581" providerId="ADAL" clId="{D95E4D85-4F78-CF44-BE8F-ACA02D16142A}" dt="2020-09-10T13:50:39.628" v="2179" actId="700"/>
          <ac:spMkLst>
            <pc:docMk/>
            <pc:sldMk cId="1146290323" sldId="339"/>
            <ac:spMk id="3" creationId="{00000000-0000-0000-0000-000000000000}"/>
          </ac:spMkLst>
        </pc:spChg>
        <pc:spChg chg="mod ord">
          <ac:chgData name="Markus Johannes Zock" userId="a2b17c9c-a4d3-40bf-bdef-df4363d20581" providerId="ADAL" clId="{D95E4D85-4F78-CF44-BE8F-ACA02D16142A}" dt="2020-09-10T13:50:39.628" v="2179" actId="700"/>
          <ac:spMkLst>
            <pc:docMk/>
            <pc:sldMk cId="1146290323" sldId="339"/>
            <ac:spMk id="4" creationId="{00000000-0000-0000-0000-000000000000}"/>
          </ac:spMkLst>
        </pc:spChg>
        <pc:spChg chg="mod ord">
          <ac:chgData name="Markus Johannes Zock" userId="a2b17c9c-a4d3-40bf-bdef-df4363d20581" providerId="ADAL" clId="{D95E4D85-4F78-CF44-BE8F-ACA02D16142A}" dt="2020-09-10T13:50:39.628" v="2179" actId="700"/>
          <ac:spMkLst>
            <pc:docMk/>
            <pc:sldMk cId="1146290323" sldId="339"/>
            <ac:spMk id="5" creationId="{00000000-0000-0000-0000-000000000000}"/>
          </ac:spMkLst>
        </pc:spChg>
        <pc:spChg chg="mod">
          <ac:chgData name="Markus Johannes Zock" userId="a2b17c9c-a4d3-40bf-bdef-df4363d20581" providerId="ADAL" clId="{D95E4D85-4F78-CF44-BE8F-ACA02D16142A}" dt="2020-09-10T09:15:14.647" v="127" actId="20577"/>
          <ac:spMkLst>
            <pc:docMk/>
            <pc:sldMk cId="1146290323" sldId="339"/>
            <ac:spMk id="17" creationId="{0A17CE83-88CA-4D9D-9DB3-8A26BFE43F42}"/>
          </ac:spMkLst>
        </pc:spChg>
      </pc:sldChg>
      <pc:sldChg chg="modSp mod">
        <pc:chgData name="Markus Johannes Zock" userId="a2b17c9c-a4d3-40bf-bdef-df4363d20581" providerId="ADAL" clId="{D95E4D85-4F78-CF44-BE8F-ACA02D16142A}" dt="2020-09-10T11:40:00.498" v="1219" actId="1036"/>
        <pc:sldMkLst>
          <pc:docMk/>
          <pc:sldMk cId="2946366384" sldId="340"/>
        </pc:sldMkLst>
        <pc:spChg chg="mod">
          <ac:chgData name="Markus Johannes Zock" userId="a2b17c9c-a4d3-40bf-bdef-df4363d20581" providerId="ADAL" clId="{D95E4D85-4F78-CF44-BE8F-ACA02D16142A}" dt="2020-08-26T16:16:12.055" v="0" actId="14100"/>
          <ac:spMkLst>
            <pc:docMk/>
            <pc:sldMk cId="2946366384" sldId="340"/>
            <ac:spMk id="86" creationId="{00000000-0000-0000-0000-000000000000}"/>
          </ac:spMkLst>
        </pc:spChg>
        <pc:grpChg chg="mod">
          <ac:chgData name="Markus Johannes Zock" userId="a2b17c9c-a4d3-40bf-bdef-df4363d20581" providerId="ADAL" clId="{D95E4D85-4F78-CF44-BE8F-ACA02D16142A}" dt="2020-09-10T11:39:38.995" v="1199" actId="1036"/>
          <ac:grpSpMkLst>
            <pc:docMk/>
            <pc:sldMk cId="2946366384" sldId="340"/>
            <ac:grpSpMk id="96" creationId="{00000000-0000-0000-0000-000000000000}"/>
          </ac:grpSpMkLst>
        </pc:grpChg>
        <pc:grpChg chg="mod">
          <ac:chgData name="Markus Johannes Zock" userId="a2b17c9c-a4d3-40bf-bdef-df4363d20581" providerId="ADAL" clId="{D95E4D85-4F78-CF44-BE8F-ACA02D16142A}" dt="2020-09-10T11:39:38.995" v="1199" actId="1036"/>
          <ac:grpSpMkLst>
            <pc:docMk/>
            <pc:sldMk cId="2946366384" sldId="340"/>
            <ac:grpSpMk id="97" creationId="{00000000-0000-0000-0000-000000000000}"/>
          </ac:grpSpMkLst>
        </pc:grpChg>
        <pc:grpChg chg="mod">
          <ac:chgData name="Markus Johannes Zock" userId="a2b17c9c-a4d3-40bf-bdef-df4363d20581" providerId="ADAL" clId="{D95E4D85-4F78-CF44-BE8F-ACA02D16142A}" dt="2020-09-10T11:39:38.995" v="1199" actId="1036"/>
          <ac:grpSpMkLst>
            <pc:docMk/>
            <pc:sldMk cId="2946366384" sldId="340"/>
            <ac:grpSpMk id="98" creationId="{00000000-0000-0000-0000-000000000000}"/>
          </ac:grpSpMkLst>
        </pc:grpChg>
        <pc:grpChg chg="mod">
          <ac:chgData name="Markus Johannes Zock" userId="a2b17c9c-a4d3-40bf-bdef-df4363d20581" providerId="ADAL" clId="{D95E4D85-4F78-CF44-BE8F-ACA02D16142A}" dt="2020-09-10T11:39:38.995" v="1199" actId="1036"/>
          <ac:grpSpMkLst>
            <pc:docMk/>
            <pc:sldMk cId="2946366384" sldId="340"/>
            <ac:grpSpMk id="99" creationId="{00000000-0000-0000-0000-000000000000}"/>
          </ac:grpSpMkLst>
        </pc:grpChg>
        <pc:grpChg chg="mod">
          <ac:chgData name="Markus Johannes Zock" userId="a2b17c9c-a4d3-40bf-bdef-df4363d20581" providerId="ADAL" clId="{D95E4D85-4F78-CF44-BE8F-ACA02D16142A}" dt="2020-09-10T11:39:38.995" v="1199" actId="1036"/>
          <ac:grpSpMkLst>
            <pc:docMk/>
            <pc:sldMk cId="2946366384" sldId="340"/>
            <ac:grpSpMk id="110" creationId="{00000000-0000-0000-0000-000000000000}"/>
          </ac:grpSpMkLst>
        </pc:grpChg>
        <pc:picChg chg="mod">
          <ac:chgData name="Markus Johannes Zock" userId="a2b17c9c-a4d3-40bf-bdef-df4363d20581" providerId="ADAL" clId="{D95E4D85-4F78-CF44-BE8F-ACA02D16142A}" dt="2020-09-10T11:39:54.418" v="1215" actId="208"/>
          <ac:picMkLst>
            <pc:docMk/>
            <pc:sldMk cId="2946366384" sldId="340"/>
            <ac:picMk id="114" creationId="{00000000-0000-0000-0000-000000000000}"/>
          </ac:picMkLst>
        </pc:picChg>
        <pc:picChg chg="mod">
          <ac:chgData name="Markus Johannes Zock" userId="a2b17c9c-a4d3-40bf-bdef-df4363d20581" providerId="ADAL" clId="{D95E4D85-4F78-CF44-BE8F-ACA02D16142A}" dt="2020-09-10T11:40:00.498" v="1219" actId="1036"/>
          <ac:picMkLst>
            <pc:docMk/>
            <pc:sldMk cId="2946366384" sldId="340"/>
            <ac:picMk id="115" creationId="{00000000-0000-0000-0000-000000000000}"/>
          </ac:picMkLst>
        </pc:picChg>
      </pc:sldChg>
      <pc:sldChg chg="addSp modSp mod chgLayout modNotesTx">
        <pc:chgData name="Markus Johannes Zock" userId="a2b17c9c-a4d3-40bf-bdef-df4363d20581" providerId="ADAL" clId="{D95E4D85-4F78-CF44-BE8F-ACA02D16142A}" dt="2020-09-10T11:42:05.219" v="1235" actId="20577"/>
        <pc:sldMkLst>
          <pc:docMk/>
          <pc:sldMk cId="914452678" sldId="341"/>
        </pc:sldMkLst>
        <pc:spChg chg="mod ord">
          <ac:chgData name="Markus Johannes Zock" userId="a2b17c9c-a4d3-40bf-bdef-df4363d20581" providerId="ADAL" clId="{D95E4D85-4F78-CF44-BE8F-ACA02D16142A}" dt="2020-09-10T11:41:08.935" v="1226" actId="700"/>
          <ac:spMkLst>
            <pc:docMk/>
            <pc:sldMk cId="914452678" sldId="341"/>
            <ac:spMk id="3" creationId="{00000000-0000-0000-0000-000000000000}"/>
          </ac:spMkLst>
        </pc:spChg>
        <pc:spChg chg="mod ord">
          <ac:chgData name="Markus Johannes Zock" userId="a2b17c9c-a4d3-40bf-bdef-df4363d20581" providerId="ADAL" clId="{D95E4D85-4F78-CF44-BE8F-ACA02D16142A}" dt="2020-09-10T11:41:08.935" v="1226" actId="700"/>
          <ac:spMkLst>
            <pc:docMk/>
            <pc:sldMk cId="914452678" sldId="341"/>
            <ac:spMk id="4" creationId="{00000000-0000-0000-0000-000000000000}"/>
          </ac:spMkLst>
        </pc:spChg>
        <pc:spChg chg="mod ord">
          <ac:chgData name="Markus Johannes Zock" userId="a2b17c9c-a4d3-40bf-bdef-df4363d20581" providerId="ADAL" clId="{D95E4D85-4F78-CF44-BE8F-ACA02D16142A}" dt="2020-09-10T11:41:08.935" v="1226" actId="700"/>
          <ac:spMkLst>
            <pc:docMk/>
            <pc:sldMk cId="914452678" sldId="341"/>
            <ac:spMk id="5" creationId="{00000000-0000-0000-0000-000000000000}"/>
          </ac:spMkLst>
        </pc:spChg>
        <pc:spChg chg="add mod ord">
          <ac:chgData name="Markus Johannes Zock" userId="a2b17c9c-a4d3-40bf-bdef-df4363d20581" providerId="ADAL" clId="{D95E4D85-4F78-CF44-BE8F-ACA02D16142A}" dt="2020-09-10T11:41:19.695" v="1227" actId="208"/>
          <ac:spMkLst>
            <pc:docMk/>
            <pc:sldMk cId="914452678" sldId="341"/>
            <ac:spMk id="8" creationId="{8BE6BE0E-2EC3-D64C-A5B0-1D7B421BFCE5}"/>
          </ac:spMkLst>
        </pc:spChg>
        <pc:spChg chg="mod">
          <ac:chgData name="Markus Johannes Zock" userId="a2b17c9c-a4d3-40bf-bdef-df4363d20581" providerId="ADAL" clId="{D95E4D85-4F78-CF44-BE8F-ACA02D16142A}" dt="2020-09-10T11:42:05.219" v="1235" actId="20577"/>
          <ac:spMkLst>
            <pc:docMk/>
            <pc:sldMk cId="914452678" sldId="341"/>
            <ac:spMk id="106" creationId="{00000000-0000-0000-0000-000000000000}"/>
          </ac:spMkLst>
        </pc:spChg>
      </pc:sldChg>
      <pc:sldChg chg="modAnim modNotesTx">
        <pc:chgData name="Markus Johannes Zock" userId="a2b17c9c-a4d3-40bf-bdef-df4363d20581" providerId="ADAL" clId="{D95E4D85-4F78-CF44-BE8F-ACA02D16142A}" dt="2020-09-16T16:29:46.669" v="2349" actId="20577"/>
        <pc:sldMkLst>
          <pc:docMk/>
          <pc:sldMk cId="3225806958" sldId="343"/>
        </pc:sldMkLst>
      </pc:sldChg>
      <pc:sldChg chg="modSp modNotesTx">
        <pc:chgData name="Markus Johannes Zock" userId="a2b17c9c-a4d3-40bf-bdef-df4363d20581" providerId="ADAL" clId="{D95E4D85-4F78-CF44-BE8F-ACA02D16142A}" dt="2020-09-10T13:48:35.479" v="2174" actId="255"/>
        <pc:sldMkLst>
          <pc:docMk/>
          <pc:sldMk cId="2609905608" sldId="346"/>
        </pc:sldMkLst>
        <pc:spChg chg="mod">
          <ac:chgData name="Markus Johannes Zock" userId="a2b17c9c-a4d3-40bf-bdef-df4363d20581" providerId="ADAL" clId="{D95E4D85-4F78-CF44-BE8F-ACA02D16142A}" dt="2020-09-10T13:48:35.479" v="2174" actId="255"/>
          <ac:spMkLst>
            <pc:docMk/>
            <pc:sldMk cId="2609905608" sldId="346"/>
            <ac:spMk id="2" creationId="{00000000-0000-0000-0000-000000000000}"/>
          </ac:spMkLst>
        </pc:spChg>
      </pc:sldChg>
      <pc:sldChg chg="modSp mod modNotesTx">
        <pc:chgData name="Markus Johannes Zock" userId="a2b17c9c-a4d3-40bf-bdef-df4363d20581" providerId="ADAL" clId="{D95E4D85-4F78-CF44-BE8F-ACA02D16142A}" dt="2020-09-10T11:47:35.743" v="1311" actId="404"/>
        <pc:sldMkLst>
          <pc:docMk/>
          <pc:sldMk cId="1275239952" sldId="347"/>
        </pc:sldMkLst>
        <pc:spChg chg="mod">
          <ac:chgData name="Markus Johannes Zock" userId="a2b17c9c-a4d3-40bf-bdef-df4363d20581" providerId="ADAL" clId="{D95E4D85-4F78-CF44-BE8F-ACA02D16142A}" dt="2020-09-10T11:47:35.743" v="1311" actId="404"/>
          <ac:spMkLst>
            <pc:docMk/>
            <pc:sldMk cId="1275239952" sldId="347"/>
            <ac:spMk id="19" creationId="{00000000-0000-0000-0000-000000000000}"/>
          </ac:spMkLst>
        </pc:spChg>
      </pc:sldChg>
      <pc:sldChg chg="addSp delSp modSp mod modAnim modNotesTx">
        <pc:chgData name="Markus Johannes Zock" userId="a2b17c9c-a4d3-40bf-bdef-df4363d20581" providerId="ADAL" clId="{D95E4D85-4F78-CF44-BE8F-ACA02D16142A}" dt="2020-09-10T11:46:16.703" v="1266"/>
        <pc:sldMkLst>
          <pc:docMk/>
          <pc:sldMk cId="3074054212" sldId="348"/>
        </pc:sldMkLst>
        <pc:spChg chg="mod topLvl">
          <ac:chgData name="Markus Johannes Zock" userId="a2b17c9c-a4d3-40bf-bdef-df4363d20581" providerId="ADAL" clId="{D95E4D85-4F78-CF44-BE8F-ACA02D16142A}" dt="2020-09-10T11:45:15.294" v="1258" actId="14100"/>
          <ac:spMkLst>
            <pc:docMk/>
            <pc:sldMk cId="3074054212" sldId="348"/>
            <ac:spMk id="8" creationId="{3340CC3F-CA56-8E48-A10D-DACDE51A8B77}"/>
          </ac:spMkLst>
        </pc:spChg>
        <pc:spChg chg="mod topLvl">
          <ac:chgData name="Markus Johannes Zock" userId="a2b17c9c-a4d3-40bf-bdef-df4363d20581" providerId="ADAL" clId="{D95E4D85-4F78-CF44-BE8F-ACA02D16142A}" dt="2020-09-10T11:45:37.617" v="1259" actId="165"/>
          <ac:spMkLst>
            <pc:docMk/>
            <pc:sldMk cId="3074054212" sldId="348"/>
            <ac:spMk id="9" creationId="{5E623590-2FDF-DD44-BC25-5F3DDD1499DF}"/>
          </ac:spMkLst>
        </pc:spChg>
        <pc:spChg chg="mod topLvl">
          <ac:chgData name="Markus Johannes Zock" userId="a2b17c9c-a4d3-40bf-bdef-df4363d20581" providerId="ADAL" clId="{D95E4D85-4F78-CF44-BE8F-ACA02D16142A}" dt="2020-09-10T11:45:37.617" v="1259" actId="165"/>
          <ac:spMkLst>
            <pc:docMk/>
            <pc:sldMk cId="3074054212" sldId="348"/>
            <ac:spMk id="10" creationId="{21271AE0-C41C-2C4B-AFC3-DB228EB97273}"/>
          </ac:spMkLst>
        </pc:spChg>
        <pc:spChg chg="mod topLvl">
          <ac:chgData name="Markus Johannes Zock" userId="a2b17c9c-a4d3-40bf-bdef-df4363d20581" providerId="ADAL" clId="{D95E4D85-4F78-CF44-BE8F-ACA02D16142A}" dt="2020-09-10T11:45:37.617" v="1259" actId="165"/>
          <ac:spMkLst>
            <pc:docMk/>
            <pc:sldMk cId="3074054212" sldId="348"/>
            <ac:spMk id="11" creationId="{598A05C3-7325-9B4B-A81C-EFD030D7A6B4}"/>
          </ac:spMkLst>
        </pc:spChg>
        <pc:spChg chg="mod topLvl">
          <ac:chgData name="Markus Johannes Zock" userId="a2b17c9c-a4d3-40bf-bdef-df4363d20581" providerId="ADAL" clId="{D95E4D85-4F78-CF44-BE8F-ACA02D16142A}" dt="2020-09-10T11:45:37.617" v="1259" actId="165"/>
          <ac:spMkLst>
            <pc:docMk/>
            <pc:sldMk cId="3074054212" sldId="348"/>
            <ac:spMk id="12" creationId="{327A6404-0E73-C445-B50B-4F1C344FABD5}"/>
          </ac:spMkLst>
        </pc:spChg>
        <pc:spChg chg="mod topLvl">
          <ac:chgData name="Markus Johannes Zock" userId="a2b17c9c-a4d3-40bf-bdef-df4363d20581" providerId="ADAL" clId="{D95E4D85-4F78-CF44-BE8F-ACA02D16142A}" dt="2020-09-10T11:45:37.617" v="1259" actId="165"/>
          <ac:spMkLst>
            <pc:docMk/>
            <pc:sldMk cId="3074054212" sldId="348"/>
            <ac:spMk id="13" creationId="{C89B5B1F-8C87-8146-9D2B-22DC1A1647EC}"/>
          </ac:spMkLst>
        </pc:spChg>
        <pc:grpChg chg="del mod">
          <ac:chgData name="Markus Johannes Zock" userId="a2b17c9c-a4d3-40bf-bdef-df4363d20581" providerId="ADAL" clId="{D95E4D85-4F78-CF44-BE8F-ACA02D16142A}" dt="2020-09-10T11:44:11.076" v="1253" actId="165"/>
          <ac:grpSpMkLst>
            <pc:docMk/>
            <pc:sldMk cId="3074054212" sldId="348"/>
            <ac:grpSpMk id="2" creationId="{4698E632-806E-EE46-8374-BE40CE698AD8}"/>
          </ac:grpSpMkLst>
        </pc:grpChg>
        <pc:grpChg chg="add del mod">
          <ac:chgData name="Markus Johannes Zock" userId="a2b17c9c-a4d3-40bf-bdef-df4363d20581" providerId="ADAL" clId="{D95E4D85-4F78-CF44-BE8F-ACA02D16142A}" dt="2020-09-10T11:45:37.617" v="1259" actId="165"/>
          <ac:grpSpMkLst>
            <pc:docMk/>
            <pc:sldMk cId="3074054212" sldId="348"/>
            <ac:grpSpMk id="14" creationId="{C6D93EBE-4A9B-A146-81ED-41BA389F4438}"/>
          </ac:grpSpMkLst>
        </pc:grpChg>
        <pc:graphicFrameChg chg="add del mod">
          <ac:chgData name="Markus Johannes Zock" userId="a2b17c9c-a4d3-40bf-bdef-df4363d20581" providerId="ADAL" clId="{D95E4D85-4F78-CF44-BE8F-ACA02D16142A}" dt="2020-09-10T11:42:41.757" v="1240" actId="18245"/>
          <ac:graphicFrameMkLst>
            <pc:docMk/>
            <pc:sldMk cId="3074054212" sldId="348"/>
            <ac:graphicFrameMk id="6" creationId="{00000000-0000-0000-0000-000000000000}"/>
          </ac:graphicFrameMkLst>
        </pc:graphicFrameChg>
      </pc:sldChg>
      <pc:sldChg chg="addSp delSp modSp mod chgLayout modNotesTx">
        <pc:chgData name="Markus Johannes Zock" userId="a2b17c9c-a4d3-40bf-bdef-df4363d20581" providerId="ADAL" clId="{D95E4D85-4F78-CF44-BE8F-ACA02D16142A}" dt="2020-09-10T13:47:16.644" v="2170" actId="207"/>
        <pc:sldMkLst>
          <pc:docMk/>
          <pc:sldMk cId="1682635174" sldId="349"/>
        </pc:sldMkLst>
        <pc:spChg chg="add mod ord">
          <ac:chgData name="Markus Johannes Zock" userId="a2b17c9c-a4d3-40bf-bdef-df4363d20581" providerId="ADAL" clId="{D95E4D85-4F78-CF44-BE8F-ACA02D16142A}" dt="2020-09-10T11:40:17.603" v="1221" actId="208"/>
          <ac:spMkLst>
            <pc:docMk/>
            <pc:sldMk cId="1682635174" sldId="349"/>
            <ac:spMk id="2" creationId="{5D1C4D1A-0531-2F44-A0F4-3FA765CED4C2}"/>
          </ac:spMkLst>
        </pc:spChg>
        <pc:spChg chg="mod ord">
          <ac:chgData name="Markus Johannes Zock" userId="a2b17c9c-a4d3-40bf-bdef-df4363d20581" providerId="ADAL" clId="{D95E4D85-4F78-CF44-BE8F-ACA02D16142A}" dt="2020-09-10T11:40:09.834" v="1220" actId="700"/>
          <ac:spMkLst>
            <pc:docMk/>
            <pc:sldMk cId="1682635174" sldId="349"/>
            <ac:spMk id="3" creationId="{00000000-0000-0000-0000-000000000000}"/>
          </ac:spMkLst>
        </pc:spChg>
        <pc:spChg chg="mod ord">
          <ac:chgData name="Markus Johannes Zock" userId="a2b17c9c-a4d3-40bf-bdef-df4363d20581" providerId="ADAL" clId="{D95E4D85-4F78-CF44-BE8F-ACA02D16142A}" dt="2020-09-10T11:40:09.834" v="1220" actId="700"/>
          <ac:spMkLst>
            <pc:docMk/>
            <pc:sldMk cId="1682635174" sldId="349"/>
            <ac:spMk id="4" creationId="{00000000-0000-0000-0000-000000000000}"/>
          </ac:spMkLst>
        </pc:spChg>
        <pc:spChg chg="mod ord">
          <ac:chgData name="Markus Johannes Zock" userId="a2b17c9c-a4d3-40bf-bdef-df4363d20581" providerId="ADAL" clId="{D95E4D85-4F78-CF44-BE8F-ACA02D16142A}" dt="2020-09-10T11:40:09.834" v="1220" actId="700"/>
          <ac:spMkLst>
            <pc:docMk/>
            <pc:sldMk cId="1682635174" sldId="349"/>
            <ac:spMk id="5" creationId="{00000000-0000-0000-0000-000000000000}"/>
          </ac:spMkLst>
        </pc:spChg>
        <pc:spChg chg="mod">
          <ac:chgData name="Markus Johannes Zock" userId="a2b17c9c-a4d3-40bf-bdef-df4363d20581" providerId="ADAL" clId="{D95E4D85-4F78-CF44-BE8F-ACA02D16142A}" dt="2020-09-10T13:46:11.243" v="2166" actId="27803"/>
          <ac:spMkLst>
            <pc:docMk/>
            <pc:sldMk cId="1682635174" sldId="349"/>
            <ac:spMk id="9" creationId="{0B64F05C-B6DA-4509-AF7E-388AADEAB2BE}"/>
          </ac:spMkLst>
        </pc:spChg>
        <pc:spChg chg="mod">
          <ac:chgData name="Markus Johannes Zock" userId="a2b17c9c-a4d3-40bf-bdef-df4363d20581" providerId="ADAL" clId="{D95E4D85-4F78-CF44-BE8F-ACA02D16142A}" dt="2020-09-10T13:46:11.243" v="2166" actId="27803"/>
          <ac:spMkLst>
            <pc:docMk/>
            <pc:sldMk cId="1682635174" sldId="349"/>
            <ac:spMk id="10" creationId="{FDF893AA-99CA-431F-A99D-0D83F40A90E1}"/>
          </ac:spMkLst>
        </pc:spChg>
        <pc:spChg chg="mod">
          <ac:chgData name="Markus Johannes Zock" userId="a2b17c9c-a4d3-40bf-bdef-df4363d20581" providerId="ADAL" clId="{D95E4D85-4F78-CF44-BE8F-ACA02D16142A}" dt="2020-09-10T13:44:48.550" v="2159" actId="27803"/>
          <ac:spMkLst>
            <pc:docMk/>
            <pc:sldMk cId="1682635174" sldId="349"/>
            <ac:spMk id="15" creationId="{4B48E7D3-BAA7-40B7-B787-8827A478BB0F}"/>
          </ac:spMkLst>
        </pc:spChg>
        <pc:spChg chg="mod">
          <ac:chgData name="Markus Johannes Zock" userId="a2b17c9c-a4d3-40bf-bdef-df4363d20581" providerId="ADAL" clId="{D95E4D85-4F78-CF44-BE8F-ACA02D16142A}" dt="2020-09-10T13:44:48.550" v="2159" actId="27803"/>
          <ac:spMkLst>
            <pc:docMk/>
            <pc:sldMk cId="1682635174" sldId="349"/>
            <ac:spMk id="16" creationId="{DFEFDD0F-FE7F-44D6-9D69-18039F5CF664}"/>
          </ac:spMkLst>
        </pc:spChg>
        <pc:spChg chg="mod">
          <ac:chgData name="Markus Johannes Zock" userId="a2b17c9c-a4d3-40bf-bdef-df4363d20581" providerId="ADAL" clId="{D95E4D85-4F78-CF44-BE8F-ACA02D16142A}" dt="2020-09-10T13:46:30.594" v="2169" actId="27803"/>
          <ac:spMkLst>
            <pc:docMk/>
            <pc:sldMk cId="1682635174" sldId="349"/>
            <ac:spMk id="18" creationId="{229BF77E-3ACD-49F7-BD31-E44149601627}"/>
          </ac:spMkLst>
        </pc:spChg>
        <pc:spChg chg="mod">
          <ac:chgData name="Markus Johannes Zock" userId="a2b17c9c-a4d3-40bf-bdef-df4363d20581" providerId="ADAL" clId="{D95E4D85-4F78-CF44-BE8F-ACA02D16142A}" dt="2020-09-10T13:46:30.594" v="2169" actId="27803"/>
          <ac:spMkLst>
            <pc:docMk/>
            <pc:sldMk cId="1682635174" sldId="349"/>
            <ac:spMk id="19" creationId="{FF64659A-BE84-45A7-9E35-C7B0A77B7635}"/>
          </ac:spMkLst>
        </pc:spChg>
        <pc:spChg chg="mod">
          <ac:chgData name="Markus Johannes Zock" userId="a2b17c9c-a4d3-40bf-bdef-df4363d20581" providerId="ADAL" clId="{D95E4D85-4F78-CF44-BE8F-ACA02D16142A}" dt="2020-09-10T13:45:31.851" v="2163" actId="27803"/>
          <ac:spMkLst>
            <pc:docMk/>
            <pc:sldMk cId="1682635174" sldId="349"/>
            <ac:spMk id="21" creationId="{C35D03D8-FBF3-4D4F-A0F8-6E97E3C014C6}"/>
          </ac:spMkLst>
        </pc:spChg>
        <pc:spChg chg="mod">
          <ac:chgData name="Markus Johannes Zock" userId="a2b17c9c-a4d3-40bf-bdef-df4363d20581" providerId="ADAL" clId="{D95E4D85-4F78-CF44-BE8F-ACA02D16142A}" dt="2020-09-10T13:45:31.851" v="2163" actId="27803"/>
          <ac:spMkLst>
            <pc:docMk/>
            <pc:sldMk cId="1682635174" sldId="349"/>
            <ac:spMk id="22" creationId="{BF37F7EF-DD2C-425F-85CA-1F3CD7BE29FB}"/>
          </ac:spMkLst>
        </pc:spChg>
        <pc:spChg chg="mod">
          <ac:chgData name="Markus Johannes Zock" userId="a2b17c9c-a4d3-40bf-bdef-df4363d20581" providerId="ADAL" clId="{D95E4D85-4F78-CF44-BE8F-ACA02D16142A}" dt="2020-09-10T13:45:22.680" v="2162" actId="207"/>
          <ac:spMkLst>
            <pc:docMk/>
            <pc:sldMk cId="1682635174" sldId="349"/>
            <ac:spMk id="27" creationId="{F2375540-C1D7-C349-8AEA-DF6ABC0CC988}"/>
          </ac:spMkLst>
        </pc:spChg>
        <pc:spChg chg="mod">
          <ac:chgData name="Markus Johannes Zock" userId="a2b17c9c-a4d3-40bf-bdef-df4363d20581" providerId="ADAL" clId="{D95E4D85-4F78-CF44-BE8F-ACA02D16142A}" dt="2020-09-10T13:45:22.680" v="2162" actId="207"/>
          <ac:spMkLst>
            <pc:docMk/>
            <pc:sldMk cId="1682635174" sldId="349"/>
            <ac:spMk id="28" creationId="{B6B9EA1F-40FD-F14C-856D-B88495D11E83}"/>
          </ac:spMkLst>
        </pc:spChg>
        <pc:spChg chg="mod">
          <ac:chgData name="Markus Johannes Zock" userId="a2b17c9c-a4d3-40bf-bdef-df4363d20581" providerId="ADAL" clId="{D95E4D85-4F78-CF44-BE8F-ACA02D16142A}" dt="2020-09-10T13:44:48.550" v="2159" actId="27803"/>
          <ac:spMkLst>
            <pc:docMk/>
            <pc:sldMk cId="1682635174" sldId="349"/>
            <ac:spMk id="35" creationId="{92726124-74E6-4617-99F7-AE45DC2E7B3B}"/>
          </ac:spMkLst>
        </pc:spChg>
        <pc:spChg chg="mod">
          <ac:chgData name="Markus Johannes Zock" userId="a2b17c9c-a4d3-40bf-bdef-df4363d20581" providerId="ADAL" clId="{D95E4D85-4F78-CF44-BE8F-ACA02D16142A}" dt="2020-09-10T13:45:31.851" v="2163" actId="27803"/>
          <ac:spMkLst>
            <pc:docMk/>
            <pc:sldMk cId="1682635174" sldId="349"/>
            <ac:spMk id="37" creationId="{62F10C5D-7838-49D4-A9E7-9A50B4EA0697}"/>
          </ac:spMkLst>
        </pc:spChg>
        <pc:spChg chg="mod">
          <ac:chgData name="Markus Johannes Zock" userId="a2b17c9c-a4d3-40bf-bdef-df4363d20581" providerId="ADAL" clId="{D95E4D85-4F78-CF44-BE8F-ACA02D16142A}" dt="2020-09-10T13:46:11.243" v="2166" actId="27803"/>
          <ac:spMkLst>
            <pc:docMk/>
            <pc:sldMk cId="1682635174" sldId="349"/>
            <ac:spMk id="38" creationId="{83ABB2C5-0363-4BC6-A062-8559B4337C3F}"/>
          </ac:spMkLst>
        </pc:spChg>
        <pc:spChg chg="mod">
          <ac:chgData name="Markus Johannes Zock" userId="a2b17c9c-a4d3-40bf-bdef-df4363d20581" providerId="ADAL" clId="{D95E4D85-4F78-CF44-BE8F-ACA02D16142A}" dt="2020-09-10T13:46:30.594" v="2169" actId="27803"/>
          <ac:spMkLst>
            <pc:docMk/>
            <pc:sldMk cId="1682635174" sldId="349"/>
            <ac:spMk id="40" creationId="{AD21A754-2941-496B-842F-A4863392013A}"/>
          </ac:spMkLst>
        </pc:spChg>
        <pc:spChg chg="mod">
          <ac:chgData name="Markus Johannes Zock" userId="a2b17c9c-a4d3-40bf-bdef-df4363d20581" providerId="ADAL" clId="{D95E4D85-4F78-CF44-BE8F-ACA02D16142A}" dt="2020-09-10T13:46:01.449" v="2165" actId="207"/>
          <ac:spMkLst>
            <pc:docMk/>
            <pc:sldMk cId="1682635174" sldId="349"/>
            <ac:spMk id="44" creationId="{F2208408-B970-A040-A06C-9F65E4E83787}"/>
          </ac:spMkLst>
        </pc:spChg>
        <pc:spChg chg="mod">
          <ac:chgData name="Markus Johannes Zock" userId="a2b17c9c-a4d3-40bf-bdef-df4363d20581" providerId="ADAL" clId="{D95E4D85-4F78-CF44-BE8F-ACA02D16142A}" dt="2020-09-10T13:46:01.449" v="2165" actId="207"/>
          <ac:spMkLst>
            <pc:docMk/>
            <pc:sldMk cId="1682635174" sldId="349"/>
            <ac:spMk id="54" creationId="{E770C3AB-41AB-3B43-9016-383F152CAB44}"/>
          </ac:spMkLst>
        </pc:spChg>
        <pc:spChg chg="mod">
          <ac:chgData name="Markus Johannes Zock" userId="a2b17c9c-a4d3-40bf-bdef-df4363d20581" providerId="ADAL" clId="{D95E4D85-4F78-CF44-BE8F-ACA02D16142A}" dt="2020-09-10T13:46:01.449" v="2165" actId="207"/>
          <ac:spMkLst>
            <pc:docMk/>
            <pc:sldMk cId="1682635174" sldId="349"/>
            <ac:spMk id="55" creationId="{C9AB3955-87CA-5347-AA28-1FB1306338AA}"/>
          </ac:spMkLst>
        </pc:spChg>
        <pc:spChg chg="mod">
          <ac:chgData name="Markus Johannes Zock" userId="a2b17c9c-a4d3-40bf-bdef-df4363d20581" providerId="ADAL" clId="{D95E4D85-4F78-CF44-BE8F-ACA02D16142A}" dt="2020-09-10T13:46:01.449" v="2165" actId="207"/>
          <ac:spMkLst>
            <pc:docMk/>
            <pc:sldMk cId="1682635174" sldId="349"/>
            <ac:spMk id="56" creationId="{4556AA07-BD3C-CA47-BDDE-93028C9689AD}"/>
          </ac:spMkLst>
        </pc:spChg>
        <pc:spChg chg="mod">
          <ac:chgData name="Markus Johannes Zock" userId="a2b17c9c-a4d3-40bf-bdef-df4363d20581" providerId="ADAL" clId="{D95E4D85-4F78-CF44-BE8F-ACA02D16142A}" dt="2020-09-10T13:46:01.449" v="2165" actId="207"/>
          <ac:spMkLst>
            <pc:docMk/>
            <pc:sldMk cId="1682635174" sldId="349"/>
            <ac:spMk id="57" creationId="{67F80E78-D429-7541-B3FD-1D3405E18545}"/>
          </ac:spMkLst>
        </pc:spChg>
        <pc:spChg chg="mod">
          <ac:chgData name="Markus Johannes Zock" userId="a2b17c9c-a4d3-40bf-bdef-df4363d20581" providerId="ADAL" clId="{D95E4D85-4F78-CF44-BE8F-ACA02D16142A}" dt="2020-09-10T13:46:01.449" v="2165" actId="207"/>
          <ac:spMkLst>
            <pc:docMk/>
            <pc:sldMk cId="1682635174" sldId="349"/>
            <ac:spMk id="58" creationId="{B0B54DC0-340D-4F47-BE02-BB064F4538B1}"/>
          </ac:spMkLst>
        </pc:spChg>
        <pc:spChg chg="mod">
          <ac:chgData name="Markus Johannes Zock" userId="a2b17c9c-a4d3-40bf-bdef-df4363d20581" providerId="ADAL" clId="{D95E4D85-4F78-CF44-BE8F-ACA02D16142A}" dt="2020-09-10T13:46:22.183" v="2168" actId="207"/>
          <ac:spMkLst>
            <pc:docMk/>
            <pc:sldMk cId="1682635174" sldId="349"/>
            <ac:spMk id="60" creationId="{694376E8-0EE2-2B48-892E-6A97DE707DBD}"/>
          </ac:spMkLst>
        </pc:spChg>
        <pc:spChg chg="mod">
          <ac:chgData name="Markus Johannes Zock" userId="a2b17c9c-a4d3-40bf-bdef-df4363d20581" providerId="ADAL" clId="{D95E4D85-4F78-CF44-BE8F-ACA02D16142A}" dt="2020-09-10T13:46:22.183" v="2168" actId="207"/>
          <ac:spMkLst>
            <pc:docMk/>
            <pc:sldMk cId="1682635174" sldId="349"/>
            <ac:spMk id="61" creationId="{F3A656D0-564B-3A44-BB32-301CD221C300}"/>
          </ac:spMkLst>
        </pc:spChg>
        <pc:spChg chg="mod">
          <ac:chgData name="Markus Johannes Zock" userId="a2b17c9c-a4d3-40bf-bdef-df4363d20581" providerId="ADAL" clId="{D95E4D85-4F78-CF44-BE8F-ACA02D16142A}" dt="2020-09-10T13:46:30.594" v="2169" actId="27803"/>
          <ac:spMkLst>
            <pc:docMk/>
            <pc:sldMk cId="1682635174" sldId="349"/>
            <ac:spMk id="63" creationId="{484A7A19-4F71-F34F-9068-132E93F9B71C}"/>
          </ac:spMkLst>
        </pc:spChg>
        <pc:spChg chg="mod">
          <ac:chgData name="Markus Johannes Zock" userId="a2b17c9c-a4d3-40bf-bdef-df4363d20581" providerId="ADAL" clId="{D95E4D85-4F78-CF44-BE8F-ACA02D16142A}" dt="2020-09-10T13:46:30.594" v="2169" actId="27803"/>
          <ac:spMkLst>
            <pc:docMk/>
            <pc:sldMk cId="1682635174" sldId="349"/>
            <ac:spMk id="64" creationId="{1292AF91-C14E-364B-8745-83F23C989BEB}"/>
          </ac:spMkLst>
        </pc:spChg>
        <pc:spChg chg="mod">
          <ac:chgData name="Markus Johannes Zock" userId="a2b17c9c-a4d3-40bf-bdef-df4363d20581" providerId="ADAL" clId="{D95E4D85-4F78-CF44-BE8F-ACA02D16142A}" dt="2020-09-10T13:46:30.594" v="2169" actId="27803"/>
          <ac:spMkLst>
            <pc:docMk/>
            <pc:sldMk cId="1682635174" sldId="349"/>
            <ac:spMk id="65" creationId="{8C24F4BC-0F28-124A-BDD1-33F5E58A0C3A}"/>
          </ac:spMkLst>
        </pc:spChg>
        <pc:spChg chg="mod">
          <ac:chgData name="Markus Johannes Zock" userId="a2b17c9c-a4d3-40bf-bdef-df4363d20581" providerId="ADAL" clId="{D95E4D85-4F78-CF44-BE8F-ACA02D16142A}" dt="2020-09-10T13:46:30.594" v="2169" actId="27803"/>
          <ac:spMkLst>
            <pc:docMk/>
            <pc:sldMk cId="1682635174" sldId="349"/>
            <ac:spMk id="66" creationId="{10E4D77F-0D8B-B245-99FA-8A3B5C633398}"/>
          </ac:spMkLst>
        </pc:spChg>
        <pc:grpChg chg="mod">
          <ac:chgData name="Markus Johannes Zock" userId="a2b17c9c-a4d3-40bf-bdef-df4363d20581" providerId="ADAL" clId="{D95E4D85-4F78-CF44-BE8F-ACA02D16142A}" dt="2020-09-10T13:44:48.550" v="2159" actId="27803"/>
          <ac:grpSpMkLst>
            <pc:docMk/>
            <pc:sldMk cId="1682635174" sldId="349"/>
            <ac:grpSpMk id="6" creationId="{7528C93F-35F6-4BDF-AE64-5A502591946D}"/>
          </ac:grpSpMkLst>
        </pc:grpChg>
        <pc:grpChg chg="mod">
          <ac:chgData name="Markus Johannes Zock" userId="a2b17c9c-a4d3-40bf-bdef-df4363d20581" providerId="ADAL" clId="{D95E4D85-4F78-CF44-BE8F-ACA02D16142A}" dt="2020-09-10T13:46:11.243" v="2166" actId="27803"/>
          <ac:grpSpMkLst>
            <pc:docMk/>
            <pc:sldMk cId="1682635174" sldId="349"/>
            <ac:grpSpMk id="8" creationId="{43422EAB-AE54-4E7D-855C-7516126E6164}"/>
          </ac:grpSpMkLst>
        </pc:grpChg>
        <pc:grpChg chg="mod">
          <ac:chgData name="Markus Johannes Zock" userId="a2b17c9c-a4d3-40bf-bdef-df4363d20581" providerId="ADAL" clId="{D95E4D85-4F78-CF44-BE8F-ACA02D16142A}" dt="2020-09-10T13:44:48.550" v="2159" actId="27803"/>
          <ac:grpSpMkLst>
            <pc:docMk/>
            <pc:sldMk cId="1682635174" sldId="349"/>
            <ac:grpSpMk id="14" creationId="{07C84ABD-D577-4F4B-91FC-1DD98D8C73C2}"/>
          </ac:grpSpMkLst>
        </pc:grpChg>
        <pc:grpChg chg="mod">
          <ac:chgData name="Markus Johannes Zock" userId="a2b17c9c-a4d3-40bf-bdef-df4363d20581" providerId="ADAL" clId="{D95E4D85-4F78-CF44-BE8F-ACA02D16142A}" dt="2020-09-10T13:46:30.594" v="2169" actId="27803"/>
          <ac:grpSpMkLst>
            <pc:docMk/>
            <pc:sldMk cId="1682635174" sldId="349"/>
            <ac:grpSpMk id="17" creationId="{B8C1A87D-9292-4D70-84BB-560B80D5A04F}"/>
          </ac:grpSpMkLst>
        </pc:grpChg>
        <pc:grpChg chg="mod">
          <ac:chgData name="Markus Johannes Zock" userId="a2b17c9c-a4d3-40bf-bdef-df4363d20581" providerId="ADAL" clId="{D95E4D85-4F78-CF44-BE8F-ACA02D16142A}" dt="2020-09-10T13:45:31.851" v="2163" actId="27803"/>
          <ac:grpSpMkLst>
            <pc:docMk/>
            <pc:sldMk cId="1682635174" sldId="349"/>
            <ac:grpSpMk id="20" creationId="{731A77F4-78D8-47CE-A2B5-987CA9D5F2E1}"/>
          </ac:grpSpMkLst>
        </pc:grpChg>
        <pc:grpChg chg="mod">
          <ac:chgData name="Markus Johannes Zock" userId="a2b17c9c-a4d3-40bf-bdef-df4363d20581" providerId="ADAL" clId="{D95E4D85-4F78-CF44-BE8F-ACA02D16142A}" dt="2020-09-10T13:45:31.851" v="2163" actId="27803"/>
          <ac:grpSpMkLst>
            <pc:docMk/>
            <pc:sldMk cId="1682635174" sldId="349"/>
            <ac:grpSpMk id="42" creationId="{00000000-0000-0000-0000-000000000000}"/>
          </ac:grpSpMkLst>
        </pc:grpChg>
        <pc:grpChg chg="mod">
          <ac:chgData name="Markus Johannes Zock" userId="a2b17c9c-a4d3-40bf-bdef-df4363d20581" providerId="ADAL" clId="{D95E4D85-4F78-CF44-BE8F-ACA02D16142A}" dt="2020-09-10T13:45:31.851" v="2163" actId="27803"/>
          <ac:grpSpMkLst>
            <pc:docMk/>
            <pc:sldMk cId="1682635174" sldId="349"/>
            <ac:grpSpMk id="49" creationId="{00000000-0000-0000-0000-000000000000}"/>
          </ac:grpSpMkLst>
        </pc:grpChg>
        <pc:grpChg chg="mod">
          <ac:chgData name="Markus Johannes Zock" userId="a2b17c9c-a4d3-40bf-bdef-df4363d20581" providerId="ADAL" clId="{D95E4D85-4F78-CF44-BE8F-ACA02D16142A}" dt="2020-09-10T13:46:11.243" v="2166" actId="27803"/>
          <ac:grpSpMkLst>
            <pc:docMk/>
            <pc:sldMk cId="1682635174" sldId="349"/>
            <ac:grpSpMk id="50" creationId="{00000000-0000-0000-0000-000000000000}"/>
          </ac:grpSpMkLst>
        </pc:grpChg>
        <pc:grpChg chg="mod">
          <ac:chgData name="Markus Johannes Zock" userId="a2b17c9c-a4d3-40bf-bdef-df4363d20581" providerId="ADAL" clId="{D95E4D85-4F78-CF44-BE8F-ACA02D16142A}" dt="2020-09-10T13:46:30.594" v="2169" actId="27803"/>
          <ac:grpSpMkLst>
            <pc:docMk/>
            <pc:sldMk cId="1682635174" sldId="349"/>
            <ac:grpSpMk id="52" creationId="{00000000-0000-0000-0000-000000000000}"/>
          </ac:grpSpMkLst>
        </pc:grpChg>
        <pc:grpChg chg="mod">
          <ac:chgData name="Markus Johannes Zock" userId="a2b17c9c-a4d3-40bf-bdef-df4363d20581" providerId="ADAL" clId="{D95E4D85-4F78-CF44-BE8F-ACA02D16142A}" dt="2020-09-10T13:44:48.550" v="2159" actId="27803"/>
          <ac:grpSpMkLst>
            <pc:docMk/>
            <pc:sldMk cId="1682635174" sldId="349"/>
            <ac:grpSpMk id="53" creationId="{00000000-0000-0000-0000-000000000000}"/>
          </ac:grpSpMkLst>
        </pc:grpChg>
        <pc:grpChg chg="mod">
          <ac:chgData name="Markus Johannes Zock" userId="a2b17c9c-a4d3-40bf-bdef-df4363d20581" providerId="ADAL" clId="{D95E4D85-4F78-CF44-BE8F-ACA02D16142A}" dt="2020-09-10T13:46:11.243" v="2166" actId="27803"/>
          <ac:grpSpMkLst>
            <pc:docMk/>
            <pc:sldMk cId="1682635174" sldId="349"/>
            <ac:grpSpMk id="59" creationId="{6453A018-953A-4978-B1A4-2BB3153B14C4}"/>
          </ac:grpSpMkLst>
        </pc:grpChg>
        <pc:grpChg chg="mod">
          <ac:chgData name="Markus Johannes Zock" userId="a2b17c9c-a4d3-40bf-bdef-df4363d20581" providerId="ADAL" clId="{D95E4D85-4F78-CF44-BE8F-ACA02D16142A}" dt="2020-09-10T13:46:30.594" v="2169" actId="27803"/>
          <ac:grpSpMkLst>
            <pc:docMk/>
            <pc:sldMk cId="1682635174" sldId="349"/>
            <ac:grpSpMk id="62" creationId="{63BD8B0C-FB37-4E81-A7D2-AF1156A42048}"/>
          </ac:grpSpMkLst>
        </pc:grpChg>
        <pc:picChg chg="mod">
          <ac:chgData name="Markus Johannes Zock" userId="a2b17c9c-a4d3-40bf-bdef-df4363d20581" providerId="ADAL" clId="{D95E4D85-4F78-CF44-BE8F-ACA02D16142A}" dt="2020-09-10T13:47:16.644" v="2170" actId="207"/>
          <ac:picMkLst>
            <pc:docMk/>
            <pc:sldMk cId="1682635174" sldId="349"/>
            <ac:picMk id="7" creationId="{00000000-0000-0000-0000-000000000000}"/>
          </ac:picMkLst>
        </pc:picChg>
        <pc:picChg chg="del mod">
          <ac:chgData name="Markus Johannes Zock" userId="a2b17c9c-a4d3-40bf-bdef-df4363d20581" providerId="ADAL" clId="{D95E4D85-4F78-CF44-BE8F-ACA02D16142A}" dt="2020-09-10T13:46:11.243" v="2166" actId="27803"/>
          <ac:picMkLst>
            <pc:docMk/>
            <pc:sldMk cId="1682635174" sldId="349"/>
            <ac:picMk id="43" creationId="{6453A018-953A-4978-B1A4-2BB3153B14C4}"/>
          </ac:picMkLst>
        </pc:picChg>
        <pc:picChg chg="del mod">
          <ac:chgData name="Markus Johannes Zock" userId="a2b17c9c-a4d3-40bf-bdef-df4363d20581" providerId="ADAL" clId="{D95E4D85-4F78-CF44-BE8F-ACA02D16142A}" dt="2020-09-10T13:44:48.550" v="2159" actId="27803"/>
          <ac:picMkLst>
            <pc:docMk/>
            <pc:sldMk cId="1682635174" sldId="349"/>
            <ac:picMk id="45" creationId="{7528C93F-35F6-4BDF-AE64-5A502591946D}"/>
          </ac:picMkLst>
        </pc:picChg>
        <pc:picChg chg="del mod">
          <ac:chgData name="Markus Johannes Zock" userId="a2b17c9c-a4d3-40bf-bdef-df4363d20581" providerId="ADAL" clId="{D95E4D85-4F78-CF44-BE8F-ACA02D16142A}" dt="2020-09-10T13:46:30.594" v="2169" actId="27803"/>
          <ac:picMkLst>
            <pc:docMk/>
            <pc:sldMk cId="1682635174" sldId="349"/>
            <ac:picMk id="46" creationId="{63BD8B0C-FB37-4E81-A7D2-AF1156A42048}"/>
          </ac:picMkLst>
        </pc:picChg>
        <pc:picChg chg="del mod">
          <ac:chgData name="Markus Johannes Zock" userId="a2b17c9c-a4d3-40bf-bdef-df4363d20581" providerId="ADAL" clId="{D95E4D85-4F78-CF44-BE8F-ACA02D16142A}" dt="2020-09-10T13:45:31.851" v="2163" actId="27803"/>
          <ac:picMkLst>
            <pc:docMk/>
            <pc:sldMk cId="1682635174" sldId="349"/>
            <ac:picMk id="47" creationId="{00000000-0000-0000-0000-000000000000}"/>
          </ac:picMkLst>
        </pc:picChg>
      </pc:sldChg>
      <pc:sldChg chg="addSp modSp add mod modTransition">
        <pc:chgData name="Markus Johannes Zock" userId="a2b17c9c-a4d3-40bf-bdef-df4363d20581" providerId="ADAL" clId="{D95E4D85-4F78-CF44-BE8F-ACA02D16142A}" dt="2020-09-10T13:58:22.952" v="2347"/>
        <pc:sldMkLst>
          <pc:docMk/>
          <pc:sldMk cId="1100527836" sldId="350"/>
        </pc:sldMkLst>
        <pc:spChg chg="add mod">
          <ac:chgData name="Markus Johannes Zock" userId="a2b17c9c-a4d3-40bf-bdef-df4363d20581" providerId="ADAL" clId="{D95E4D85-4F78-CF44-BE8F-ACA02D16142A}" dt="2020-09-10T13:58:22.952" v="2347"/>
          <ac:spMkLst>
            <pc:docMk/>
            <pc:sldMk cId="1100527836" sldId="350"/>
            <ac:spMk id="3" creationId="{1E970B6B-0ECE-D344-9887-9D757F6F60EB}"/>
          </ac:spMkLst>
        </pc:spChg>
        <pc:spChg chg="mod">
          <ac:chgData name="Markus Johannes Zock" userId="a2b17c9c-a4d3-40bf-bdef-df4363d20581" providerId="ADAL" clId="{D95E4D85-4F78-CF44-BE8F-ACA02D16142A}" dt="2020-08-26T16:21:32.836" v="37"/>
          <ac:spMkLst>
            <pc:docMk/>
            <pc:sldMk cId="1100527836" sldId="350"/>
            <ac:spMk id="19" creationId="{9EF3079C-C92C-4056-9A12-E18238FFC7EB}"/>
          </ac:spMkLst>
        </pc:spChg>
        <pc:spChg chg="mod">
          <ac:chgData name="Markus Johannes Zock" userId="a2b17c9c-a4d3-40bf-bdef-df4363d20581" providerId="ADAL" clId="{D95E4D85-4F78-CF44-BE8F-ACA02D16142A}" dt="2020-08-26T16:21:32.836" v="37"/>
          <ac:spMkLst>
            <pc:docMk/>
            <pc:sldMk cId="1100527836" sldId="350"/>
            <ac:spMk id="21" creationId="{778F9CD7-E3C1-4A1C-B8DB-B2C0738B37CF}"/>
          </ac:spMkLst>
        </pc:spChg>
        <pc:spChg chg="mod">
          <ac:chgData name="Markus Johannes Zock" userId="a2b17c9c-a4d3-40bf-bdef-df4363d20581" providerId="ADAL" clId="{D95E4D85-4F78-CF44-BE8F-ACA02D16142A}" dt="2020-08-26T16:21:23.644" v="36"/>
          <ac:spMkLst>
            <pc:docMk/>
            <pc:sldMk cId="1100527836" sldId="350"/>
            <ac:spMk id="23" creationId="{9EF3079C-C92C-4056-9A12-E18238FFC7EB}"/>
          </ac:spMkLst>
        </pc:spChg>
        <pc:spChg chg="mod">
          <ac:chgData name="Markus Johannes Zock" userId="a2b17c9c-a4d3-40bf-bdef-df4363d20581" providerId="ADAL" clId="{D95E4D85-4F78-CF44-BE8F-ACA02D16142A}" dt="2020-08-26T16:21:23.644" v="36"/>
          <ac:spMkLst>
            <pc:docMk/>
            <pc:sldMk cId="1100527836" sldId="350"/>
            <ac:spMk id="24" creationId="{778F9CD7-E3C1-4A1C-B8DB-B2C0738B37CF}"/>
          </ac:spMkLst>
        </pc:spChg>
        <pc:spChg chg="mod">
          <ac:chgData name="Markus Johannes Zock" userId="a2b17c9c-a4d3-40bf-bdef-df4363d20581" providerId="ADAL" clId="{D95E4D85-4F78-CF44-BE8F-ACA02D16142A}" dt="2020-09-10T13:35:42.224" v="2099"/>
          <ac:spMkLst>
            <pc:docMk/>
            <pc:sldMk cId="1100527836" sldId="350"/>
            <ac:spMk id="26" creationId="{1256A7F7-8C75-D940-B114-9B2792FDDBDE}"/>
          </ac:spMkLst>
        </pc:spChg>
        <pc:spChg chg="mod">
          <ac:chgData name="Markus Johannes Zock" userId="a2b17c9c-a4d3-40bf-bdef-df4363d20581" providerId="ADAL" clId="{D95E4D85-4F78-CF44-BE8F-ACA02D16142A}" dt="2020-08-26T16:21:53.746" v="41" actId="20577"/>
          <ac:spMkLst>
            <pc:docMk/>
            <pc:sldMk cId="1100527836" sldId="350"/>
            <ac:spMk id="27" creationId="{387D44CB-8C7E-4D4B-9777-09C5B2FEA56A}"/>
          </ac:spMkLst>
        </pc:spChg>
        <pc:spChg chg="mod">
          <ac:chgData name="Markus Johannes Zock" userId="a2b17c9c-a4d3-40bf-bdef-df4363d20581" providerId="ADAL" clId="{D95E4D85-4F78-CF44-BE8F-ACA02D16142A}" dt="2020-08-26T16:20:37.281" v="31"/>
          <ac:spMkLst>
            <pc:docMk/>
            <pc:sldMk cId="1100527836" sldId="350"/>
            <ac:spMk id="31" creationId="{B88892A5-DF9C-4DA3-9616-9D37D4EF861C}"/>
          </ac:spMkLst>
        </pc:spChg>
        <pc:spChg chg="mod">
          <ac:chgData name="Markus Johannes Zock" userId="a2b17c9c-a4d3-40bf-bdef-df4363d20581" providerId="ADAL" clId="{D95E4D85-4F78-CF44-BE8F-ACA02D16142A}" dt="2020-08-26T16:20:25.529" v="30"/>
          <ac:spMkLst>
            <pc:docMk/>
            <pc:sldMk cId="1100527836" sldId="350"/>
            <ac:spMk id="36" creationId="{03BEFB44-D1CB-42EA-BE1E-70E1479C7DB9}"/>
          </ac:spMkLst>
        </pc:spChg>
        <pc:spChg chg="mod">
          <ac:chgData name="Markus Johannes Zock" userId="a2b17c9c-a4d3-40bf-bdef-df4363d20581" providerId="ADAL" clId="{D95E4D85-4F78-CF44-BE8F-ACA02D16142A}" dt="2020-08-26T16:20:25.529" v="30"/>
          <ac:spMkLst>
            <pc:docMk/>
            <pc:sldMk cId="1100527836" sldId="350"/>
            <ac:spMk id="37" creationId="{F5C849C4-6466-4A2C-A634-E5C491129188}"/>
          </ac:spMkLst>
        </pc:spChg>
        <pc:spChg chg="mod">
          <ac:chgData name="Markus Johannes Zock" userId="a2b17c9c-a4d3-40bf-bdef-df4363d20581" providerId="ADAL" clId="{D95E4D85-4F78-CF44-BE8F-ACA02D16142A}" dt="2020-08-26T16:20:57.330" v="33"/>
          <ac:spMkLst>
            <pc:docMk/>
            <pc:sldMk cId="1100527836" sldId="350"/>
            <ac:spMk id="39" creationId="{14899B80-CD25-4EF8-A50B-7A06758FD176}"/>
          </ac:spMkLst>
        </pc:spChg>
        <pc:spChg chg="mod">
          <ac:chgData name="Markus Johannes Zock" userId="a2b17c9c-a4d3-40bf-bdef-df4363d20581" providerId="ADAL" clId="{D95E4D85-4F78-CF44-BE8F-ACA02D16142A}" dt="2020-08-26T16:21:16" v="35"/>
          <ac:spMkLst>
            <pc:docMk/>
            <pc:sldMk cId="1100527836" sldId="350"/>
            <ac:spMk id="40" creationId="{EB4A109D-FBFE-47D6-9A8F-D7BF7A3D0024}"/>
          </ac:spMkLst>
        </pc:spChg>
        <pc:spChg chg="mod">
          <ac:chgData name="Markus Johannes Zock" userId="a2b17c9c-a4d3-40bf-bdef-df4363d20581" providerId="ADAL" clId="{D95E4D85-4F78-CF44-BE8F-ACA02D16142A}" dt="2020-08-26T16:21:10.896" v="34"/>
          <ac:spMkLst>
            <pc:docMk/>
            <pc:sldMk cId="1100527836" sldId="350"/>
            <ac:spMk id="46" creationId="{9EF3079C-C92C-4056-9A12-E18238FFC7EB}"/>
          </ac:spMkLst>
        </pc:spChg>
        <pc:grpChg chg="mod">
          <ac:chgData name="Markus Johannes Zock" userId="a2b17c9c-a4d3-40bf-bdef-df4363d20581" providerId="ADAL" clId="{D95E4D85-4F78-CF44-BE8F-ACA02D16142A}" dt="2020-08-26T16:20:25.529" v="30"/>
          <ac:grpSpMkLst>
            <pc:docMk/>
            <pc:sldMk cId="1100527836" sldId="350"/>
            <ac:grpSpMk id="6" creationId="{00000000-0000-0000-0000-000000000000}"/>
          </ac:grpSpMkLst>
        </pc:grpChg>
        <pc:grpChg chg="mod">
          <ac:chgData name="Markus Johannes Zock" userId="a2b17c9c-a4d3-40bf-bdef-df4363d20581" providerId="ADAL" clId="{D95E4D85-4F78-CF44-BE8F-ACA02D16142A}" dt="2020-08-26T16:20:57.330" v="33"/>
          <ac:grpSpMkLst>
            <pc:docMk/>
            <pc:sldMk cId="1100527836" sldId="350"/>
            <ac:grpSpMk id="10" creationId="{00000000-0000-0000-0000-000000000000}"/>
          </ac:grpSpMkLst>
        </pc:grpChg>
        <pc:grpChg chg="mod">
          <ac:chgData name="Markus Johannes Zock" userId="a2b17c9c-a4d3-40bf-bdef-df4363d20581" providerId="ADAL" clId="{D95E4D85-4F78-CF44-BE8F-ACA02D16142A}" dt="2020-08-26T16:21:32.836" v="37"/>
          <ac:grpSpMkLst>
            <pc:docMk/>
            <pc:sldMk cId="1100527836" sldId="350"/>
            <ac:grpSpMk id="18" creationId="{00000000-0000-0000-0000-000000000000}"/>
          </ac:grpSpMkLst>
        </pc:grpChg>
        <pc:grpChg chg="mod">
          <ac:chgData name="Markus Johannes Zock" userId="a2b17c9c-a4d3-40bf-bdef-df4363d20581" providerId="ADAL" clId="{D95E4D85-4F78-CF44-BE8F-ACA02D16142A}" dt="2020-08-26T16:21:23.644" v="36"/>
          <ac:grpSpMkLst>
            <pc:docMk/>
            <pc:sldMk cId="1100527836" sldId="350"/>
            <ac:grpSpMk id="22" creationId="{00000000-0000-0000-0000-000000000000}"/>
          </ac:grpSpMkLst>
        </pc:grpChg>
        <pc:grpChg chg="add mod">
          <ac:chgData name="Markus Johannes Zock" userId="a2b17c9c-a4d3-40bf-bdef-df4363d20581" providerId="ADAL" clId="{D95E4D85-4F78-CF44-BE8F-ACA02D16142A}" dt="2020-08-26T16:22:18.676" v="42" actId="1076"/>
          <ac:grpSpMkLst>
            <pc:docMk/>
            <pc:sldMk cId="1100527836" sldId="350"/>
            <ac:grpSpMk id="25" creationId="{26D011E8-D739-6A4C-AA4B-434F0690AB32}"/>
          </ac:grpSpMkLst>
        </pc:grpChg>
        <pc:picChg chg="mod">
          <ac:chgData name="Markus Johannes Zock" userId="a2b17c9c-a4d3-40bf-bdef-df4363d20581" providerId="ADAL" clId="{D95E4D85-4F78-CF44-BE8F-ACA02D16142A}" dt="2020-08-26T16:19:32.469" v="28" actId="1076"/>
          <ac:picMkLst>
            <pc:docMk/>
            <pc:sldMk cId="1100527836" sldId="350"/>
            <ac:picMk id="64" creationId="{00000000-0000-0000-0000-000000000000}"/>
          </ac:picMkLst>
        </pc:picChg>
      </pc:sldChg>
      <pc:sldChg chg="addSp modSp add">
        <pc:chgData name="Markus Johannes Zock" userId="a2b17c9c-a4d3-40bf-bdef-df4363d20581" providerId="ADAL" clId="{D95E4D85-4F78-CF44-BE8F-ACA02D16142A}" dt="2020-09-10T13:58:22.952" v="2347"/>
        <pc:sldMkLst>
          <pc:docMk/>
          <pc:sldMk cId="1697484019" sldId="351"/>
        </pc:sldMkLst>
        <pc:spChg chg="add mod">
          <ac:chgData name="Markus Johannes Zock" userId="a2b17c9c-a4d3-40bf-bdef-df4363d20581" providerId="ADAL" clId="{D95E4D85-4F78-CF44-BE8F-ACA02D16142A}" dt="2020-09-10T13:58:22.952" v="2347"/>
          <ac:spMkLst>
            <pc:docMk/>
            <pc:sldMk cId="1697484019" sldId="351"/>
            <ac:spMk id="3" creationId="{89E35712-41A6-5243-8475-8D596E85F302}"/>
          </ac:spMkLst>
        </pc:spChg>
        <pc:spChg chg="mod">
          <ac:chgData name="Markus Johannes Zock" userId="a2b17c9c-a4d3-40bf-bdef-df4363d20581" providerId="ADAL" clId="{D95E4D85-4F78-CF44-BE8F-ACA02D16142A}" dt="2020-09-10T13:35:35.930" v="2097"/>
          <ac:spMkLst>
            <pc:docMk/>
            <pc:sldMk cId="1697484019" sldId="351"/>
            <ac:spMk id="26" creationId="{1256A7F7-8C75-D940-B114-9B2792FDDBDE}"/>
          </ac:spMkLst>
        </pc:spChg>
        <pc:grpChg chg="mod">
          <ac:chgData name="Markus Johannes Zock" userId="a2b17c9c-a4d3-40bf-bdef-df4363d20581" providerId="ADAL" clId="{D95E4D85-4F78-CF44-BE8F-ACA02D16142A}" dt="2020-08-26T16:22:45.157" v="46" actId="207"/>
          <ac:grpSpMkLst>
            <pc:docMk/>
            <pc:sldMk cId="1697484019" sldId="351"/>
            <ac:grpSpMk id="5" creationId="{00000000-0000-0000-0000-000000000000}"/>
          </ac:grpSpMkLst>
        </pc:grpChg>
        <pc:grpChg chg="mod">
          <ac:chgData name="Markus Johannes Zock" userId="a2b17c9c-a4d3-40bf-bdef-df4363d20581" providerId="ADAL" clId="{D95E4D85-4F78-CF44-BE8F-ACA02D16142A}" dt="2020-08-26T16:22:52.346" v="47" actId="207"/>
          <ac:grpSpMkLst>
            <pc:docMk/>
            <pc:sldMk cId="1697484019" sldId="351"/>
            <ac:grpSpMk id="7" creationId="{00000000-0000-0000-0000-000000000000}"/>
          </ac:grpSpMkLst>
        </pc:grpChg>
        <pc:grpChg chg="mod">
          <ac:chgData name="Markus Johannes Zock" userId="a2b17c9c-a4d3-40bf-bdef-df4363d20581" providerId="ADAL" clId="{D95E4D85-4F78-CF44-BE8F-ACA02D16142A}" dt="2020-08-26T16:22:45.157" v="46" actId="207"/>
          <ac:grpSpMkLst>
            <pc:docMk/>
            <pc:sldMk cId="1697484019" sldId="351"/>
            <ac:grpSpMk id="10" creationId="{00000000-0000-0000-0000-000000000000}"/>
          </ac:grpSpMkLst>
        </pc:grpChg>
        <pc:grpChg chg="mod">
          <ac:chgData name="Markus Johannes Zock" userId="a2b17c9c-a4d3-40bf-bdef-df4363d20581" providerId="ADAL" clId="{D95E4D85-4F78-CF44-BE8F-ACA02D16142A}" dt="2020-08-26T16:22:52.346" v="47" actId="207"/>
          <ac:grpSpMkLst>
            <pc:docMk/>
            <pc:sldMk cId="1697484019" sldId="351"/>
            <ac:grpSpMk id="18" creationId="{00000000-0000-0000-0000-000000000000}"/>
          </ac:grpSpMkLst>
        </pc:grpChg>
        <pc:grpChg chg="mod">
          <ac:chgData name="Markus Johannes Zock" userId="a2b17c9c-a4d3-40bf-bdef-df4363d20581" providerId="ADAL" clId="{D95E4D85-4F78-CF44-BE8F-ACA02D16142A}" dt="2020-08-26T16:22:52.346" v="47" actId="207"/>
          <ac:grpSpMkLst>
            <pc:docMk/>
            <pc:sldMk cId="1697484019" sldId="351"/>
            <ac:grpSpMk id="22" creationId="{00000000-0000-0000-0000-000000000000}"/>
          </ac:grpSpMkLst>
        </pc:grpChg>
        <pc:grpChg chg="mod">
          <ac:chgData name="Markus Johannes Zock" userId="a2b17c9c-a4d3-40bf-bdef-df4363d20581" providerId="ADAL" clId="{D95E4D85-4F78-CF44-BE8F-ACA02D16142A}" dt="2020-08-26T16:22:56.012" v="48" actId="207"/>
          <ac:grpSpMkLst>
            <pc:docMk/>
            <pc:sldMk cId="1697484019" sldId="351"/>
            <ac:grpSpMk id="25" creationId="{26D011E8-D739-6A4C-AA4B-434F0690AB32}"/>
          </ac:grpSpMkLst>
        </pc:grpChg>
        <pc:picChg chg="mod">
          <ac:chgData name="Markus Johannes Zock" userId="a2b17c9c-a4d3-40bf-bdef-df4363d20581" providerId="ADAL" clId="{D95E4D85-4F78-CF44-BE8F-ACA02D16142A}" dt="2020-08-26T16:22:45.157" v="46" actId="207"/>
          <ac:picMkLst>
            <pc:docMk/>
            <pc:sldMk cId="1697484019" sldId="351"/>
            <ac:picMk id="64" creationId="{00000000-0000-0000-0000-000000000000}"/>
          </ac:picMkLst>
        </pc:picChg>
      </pc:sldChg>
      <pc:sldChg chg="addSp modSp add">
        <pc:chgData name="Markus Johannes Zock" userId="a2b17c9c-a4d3-40bf-bdef-df4363d20581" providerId="ADAL" clId="{D95E4D85-4F78-CF44-BE8F-ACA02D16142A}" dt="2020-09-10T13:58:22.952" v="2347"/>
        <pc:sldMkLst>
          <pc:docMk/>
          <pc:sldMk cId="3316540992" sldId="352"/>
        </pc:sldMkLst>
        <pc:spChg chg="add mod">
          <ac:chgData name="Markus Johannes Zock" userId="a2b17c9c-a4d3-40bf-bdef-df4363d20581" providerId="ADAL" clId="{D95E4D85-4F78-CF44-BE8F-ACA02D16142A}" dt="2020-09-10T13:58:22.952" v="2347"/>
          <ac:spMkLst>
            <pc:docMk/>
            <pc:sldMk cId="3316540992" sldId="352"/>
            <ac:spMk id="3" creationId="{F8FB0D5E-95A5-C643-A831-01D0EE3D4D39}"/>
          </ac:spMkLst>
        </pc:spChg>
        <pc:spChg chg="mod">
          <ac:chgData name="Markus Johannes Zock" userId="a2b17c9c-a4d3-40bf-bdef-df4363d20581" providerId="ADAL" clId="{D95E4D85-4F78-CF44-BE8F-ACA02D16142A}" dt="2020-09-10T13:35:30.340" v="2095"/>
          <ac:spMkLst>
            <pc:docMk/>
            <pc:sldMk cId="3316540992" sldId="352"/>
            <ac:spMk id="26" creationId="{1256A7F7-8C75-D940-B114-9B2792FDDBDE}"/>
          </ac:spMkLst>
        </pc:spChg>
        <pc:grpChg chg="mod">
          <ac:chgData name="Markus Johannes Zock" userId="a2b17c9c-a4d3-40bf-bdef-df4363d20581" providerId="ADAL" clId="{D95E4D85-4F78-CF44-BE8F-ACA02D16142A}" dt="2020-08-26T16:23:19.104" v="52" actId="207"/>
          <ac:grpSpMkLst>
            <pc:docMk/>
            <pc:sldMk cId="3316540992" sldId="352"/>
            <ac:grpSpMk id="5" creationId="{00000000-0000-0000-0000-000000000000}"/>
          </ac:grpSpMkLst>
        </pc:grpChg>
        <pc:grpChg chg="mod">
          <ac:chgData name="Markus Johannes Zock" userId="a2b17c9c-a4d3-40bf-bdef-df4363d20581" providerId="ADAL" clId="{D95E4D85-4F78-CF44-BE8F-ACA02D16142A}" dt="2020-08-26T16:23:14.425" v="51" actId="207"/>
          <ac:grpSpMkLst>
            <pc:docMk/>
            <pc:sldMk cId="3316540992" sldId="352"/>
            <ac:grpSpMk id="6" creationId="{00000000-0000-0000-0000-000000000000}"/>
          </ac:grpSpMkLst>
        </pc:grpChg>
      </pc:sldChg>
      <pc:sldChg chg="addSp modSp add">
        <pc:chgData name="Markus Johannes Zock" userId="a2b17c9c-a4d3-40bf-bdef-df4363d20581" providerId="ADAL" clId="{D95E4D85-4F78-CF44-BE8F-ACA02D16142A}" dt="2020-09-10T13:58:22.952" v="2347"/>
        <pc:sldMkLst>
          <pc:docMk/>
          <pc:sldMk cId="1942449258" sldId="353"/>
        </pc:sldMkLst>
        <pc:spChg chg="add mod">
          <ac:chgData name="Markus Johannes Zock" userId="a2b17c9c-a4d3-40bf-bdef-df4363d20581" providerId="ADAL" clId="{D95E4D85-4F78-CF44-BE8F-ACA02D16142A}" dt="2020-09-10T13:58:22.952" v="2347"/>
          <ac:spMkLst>
            <pc:docMk/>
            <pc:sldMk cId="1942449258" sldId="353"/>
            <ac:spMk id="3" creationId="{AC415CFC-92E9-DA46-8632-D99FE91E358F}"/>
          </ac:spMkLst>
        </pc:spChg>
        <pc:spChg chg="mod">
          <ac:chgData name="Markus Johannes Zock" userId="a2b17c9c-a4d3-40bf-bdef-df4363d20581" providerId="ADAL" clId="{D95E4D85-4F78-CF44-BE8F-ACA02D16142A}" dt="2020-09-10T13:35:23.931" v="2093"/>
          <ac:spMkLst>
            <pc:docMk/>
            <pc:sldMk cId="1942449258" sldId="353"/>
            <ac:spMk id="26" creationId="{1256A7F7-8C75-D940-B114-9B2792FDDBDE}"/>
          </ac:spMkLst>
        </pc:spChg>
        <pc:spChg chg="mod">
          <ac:chgData name="Markus Johannes Zock" userId="a2b17c9c-a4d3-40bf-bdef-df4363d20581" providerId="ADAL" clId="{D95E4D85-4F78-CF44-BE8F-ACA02D16142A}" dt="2020-08-26T16:23:38.297" v="56" actId="207"/>
          <ac:spMkLst>
            <pc:docMk/>
            <pc:sldMk cId="1942449258" sldId="353"/>
            <ac:spMk id="46" creationId="{9EF3079C-C92C-4056-9A12-E18238FFC7EB}"/>
          </ac:spMkLst>
        </pc:spChg>
        <pc:grpChg chg="mod">
          <ac:chgData name="Markus Johannes Zock" userId="a2b17c9c-a4d3-40bf-bdef-df4363d20581" providerId="ADAL" clId="{D95E4D85-4F78-CF44-BE8F-ACA02D16142A}" dt="2020-08-26T16:23:35.043" v="55" actId="207"/>
          <ac:grpSpMkLst>
            <pc:docMk/>
            <pc:sldMk cId="1942449258" sldId="353"/>
            <ac:grpSpMk id="5" creationId="{00000000-0000-0000-0000-000000000000}"/>
          </ac:grpSpMkLst>
        </pc:grpChg>
        <pc:grpChg chg="mod">
          <ac:chgData name="Markus Johannes Zock" userId="a2b17c9c-a4d3-40bf-bdef-df4363d20581" providerId="ADAL" clId="{D95E4D85-4F78-CF44-BE8F-ACA02D16142A}" dt="2020-08-26T16:23:40.858" v="57" actId="207"/>
          <ac:grpSpMkLst>
            <pc:docMk/>
            <pc:sldMk cId="1942449258" sldId="353"/>
            <ac:grpSpMk id="7" creationId="{00000000-0000-0000-0000-000000000000}"/>
          </ac:grpSpMkLst>
        </pc:grpChg>
      </pc:sldChg>
      <pc:sldChg chg="addSp modSp add ord">
        <pc:chgData name="Markus Johannes Zock" userId="a2b17c9c-a4d3-40bf-bdef-df4363d20581" providerId="ADAL" clId="{D95E4D85-4F78-CF44-BE8F-ACA02D16142A}" dt="2020-09-10T13:58:22.952" v="2347"/>
        <pc:sldMkLst>
          <pc:docMk/>
          <pc:sldMk cId="959740396" sldId="354"/>
        </pc:sldMkLst>
        <pc:spChg chg="add mod">
          <ac:chgData name="Markus Johannes Zock" userId="a2b17c9c-a4d3-40bf-bdef-df4363d20581" providerId="ADAL" clId="{D95E4D85-4F78-CF44-BE8F-ACA02D16142A}" dt="2020-09-10T13:58:22.952" v="2347"/>
          <ac:spMkLst>
            <pc:docMk/>
            <pc:sldMk cId="959740396" sldId="354"/>
            <ac:spMk id="3" creationId="{4FD2C3C3-3AE2-1A44-8578-81C6111697F6}"/>
          </ac:spMkLst>
        </pc:spChg>
        <pc:spChg chg="mod">
          <ac:chgData name="Markus Johannes Zock" userId="a2b17c9c-a4d3-40bf-bdef-df4363d20581" providerId="ADAL" clId="{D95E4D85-4F78-CF44-BE8F-ACA02D16142A}" dt="2020-09-10T13:35:16.397" v="2091"/>
          <ac:spMkLst>
            <pc:docMk/>
            <pc:sldMk cId="959740396" sldId="354"/>
            <ac:spMk id="26" creationId="{1256A7F7-8C75-D940-B114-9B2792FDDBDE}"/>
          </ac:spMkLst>
        </pc:spChg>
        <pc:grpChg chg="mod">
          <ac:chgData name="Markus Johannes Zock" userId="a2b17c9c-a4d3-40bf-bdef-df4363d20581" providerId="ADAL" clId="{D95E4D85-4F78-CF44-BE8F-ACA02D16142A}" dt="2020-08-26T16:23:58.816" v="61" actId="207"/>
          <ac:grpSpMkLst>
            <pc:docMk/>
            <pc:sldMk cId="959740396" sldId="354"/>
            <ac:grpSpMk id="7" creationId="{00000000-0000-0000-0000-000000000000}"/>
          </ac:grpSpMkLst>
        </pc:grpChg>
        <pc:grpChg chg="mod">
          <ac:chgData name="Markus Johannes Zock" userId="a2b17c9c-a4d3-40bf-bdef-df4363d20581" providerId="ADAL" clId="{D95E4D85-4F78-CF44-BE8F-ACA02D16142A}" dt="2020-08-26T16:24:04.160" v="62" actId="207"/>
          <ac:grpSpMkLst>
            <pc:docMk/>
            <pc:sldMk cId="959740396" sldId="354"/>
            <ac:grpSpMk id="10" creationId="{00000000-0000-0000-0000-000000000000}"/>
          </ac:grpSpMkLst>
        </pc:grpChg>
      </pc:sldChg>
      <pc:sldChg chg="addSp modSp add">
        <pc:chgData name="Markus Johannes Zock" userId="a2b17c9c-a4d3-40bf-bdef-df4363d20581" providerId="ADAL" clId="{D95E4D85-4F78-CF44-BE8F-ACA02D16142A}" dt="2020-09-10T13:58:22.952" v="2347"/>
        <pc:sldMkLst>
          <pc:docMk/>
          <pc:sldMk cId="648965118" sldId="355"/>
        </pc:sldMkLst>
        <pc:spChg chg="add mod">
          <ac:chgData name="Markus Johannes Zock" userId="a2b17c9c-a4d3-40bf-bdef-df4363d20581" providerId="ADAL" clId="{D95E4D85-4F78-CF44-BE8F-ACA02D16142A}" dt="2020-09-10T13:58:22.952" v="2347"/>
          <ac:spMkLst>
            <pc:docMk/>
            <pc:sldMk cId="648965118" sldId="355"/>
            <ac:spMk id="3" creationId="{1CA5A100-EA4D-AC4B-B7DE-024843627370}"/>
          </ac:spMkLst>
        </pc:spChg>
        <pc:spChg chg="mod">
          <ac:chgData name="Markus Johannes Zock" userId="a2b17c9c-a4d3-40bf-bdef-df4363d20581" providerId="ADAL" clId="{D95E4D85-4F78-CF44-BE8F-ACA02D16142A}" dt="2020-09-10T13:35:08.418" v="2089"/>
          <ac:spMkLst>
            <pc:docMk/>
            <pc:sldMk cId="648965118" sldId="355"/>
            <ac:spMk id="26" creationId="{1256A7F7-8C75-D940-B114-9B2792FDDBDE}"/>
          </ac:spMkLst>
        </pc:spChg>
        <pc:grpChg chg="mod">
          <ac:chgData name="Markus Johannes Zock" userId="a2b17c9c-a4d3-40bf-bdef-df4363d20581" providerId="ADAL" clId="{D95E4D85-4F78-CF44-BE8F-ACA02D16142A}" dt="2020-08-26T16:24:17.421" v="65" actId="207"/>
          <ac:grpSpMkLst>
            <pc:docMk/>
            <pc:sldMk cId="648965118" sldId="355"/>
            <ac:grpSpMk id="10" creationId="{00000000-0000-0000-0000-000000000000}"/>
          </ac:grpSpMkLst>
        </pc:grpChg>
        <pc:grpChg chg="mod">
          <ac:chgData name="Markus Johannes Zock" userId="a2b17c9c-a4d3-40bf-bdef-df4363d20581" providerId="ADAL" clId="{D95E4D85-4F78-CF44-BE8F-ACA02D16142A}" dt="2020-08-26T16:24:21.083" v="66" actId="207"/>
          <ac:grpSpMkLst>
            <pc:docMk/>
            <pc:sldMk cId="648965118" sldId="355"/>
            <ac:grpSpMk id="22" creationId="{00000000-0000-0000-0000-000000000000}"/>
          </ac:grpSpMkLst>
        </pc:grpChg>
      </pc:sldChg>
      <pc:sldChg chg="addSp modSp add">
        <pc:chgData name="Markus Johannes Zock" userId="a2b17c9c-a4d3-40bf-bdef-df4363d20581" providerId="ADAL" clId="{D95E4D85-4F78-CF44-BE8F-ACA02D16142A}" dt="2020-09-10T13:58:22.952" v="2347"/>
        <pc:sldMkLst>
          <pc:docMk/>
          <pc:sldMk cId="2134206972" sldId="356"/>
        </pc:sldMkLst>
        <pc:spChg chg="add mod">
          <ac:chgData name="Markus Johannes Zock" userId="a2b17c9c-a4d3-40bf-bdef-df4363d20581" providerId="ADAL" clId="{D95E4D85-4F78-CF44-BE8F-ACA02D16142A}" dt="2020-09-10T13:58:22.952" v="2347"/>
          <ac:spMkLst>
            <pc:docMk/>
            <pc:sldMk cId="2134206972" sldId="356"/>
            <ac:spMk id="3" creationId="{F1DF93EA-84D1-3F45-A7FB-10818F64500F}"/>
          </ac:spMkLst>
        </pc:spChg>
        <pc:spChg chg="mod">
          <ac:chgData name="Markus Johannes Zock" userId="a2b17c9c-a4d3-40bf-bdef-df4363d20581" providerId="ADAL" clId="{D95E4D85-4F78-CF44-BE8F-ACA02D16142A}" dt="2020-09-10T13:35:01.047" v="2087"/>
          <ac:spMkLst>
            <pc:docMk/>
            <pc:sldMk cId="2134206972" sldId="356"/>
            <ac:spMk id="26" creationId="{1256A7F7-8C75-D940-B114-9B2792FDDBDE}"/>
          </ac:spMkLst>
        </pc:spChg>
        <pc:grpChg chg="mod">
          <ac:chgData name="Markus Johannes Zock" userId="a2b17c9c-a4d3-40bf-bdef-df4363d20581" providerId="ADAL" clId="{D95E4D85-4F78-CF44-BE8F-ACA02D16142A}" dt="2020-08-26T16:24:38.619" v="70" actId="207"/>
          <ac:grpSpMkLst>
            <pc:docMk/>
            <pc:sldMk cId="2134206972" sldId="356"/>
            <ac:grpSpMk id="18" creationId="{00000000-0000-0000-0000-000000000000}"/>
          </ac:grpSpMkLst>
        </pc:grpChg>
        <pc:grpChg chg="mod">
          <ac:chgData name="Markus Johannes Zock" userId="a2b17c9c-a4d3-40bf-bdef-df4363d20581" providerId="ADAL" clId="{D95E4D85-4F78-CF44-BE8F-ACA02D16142A}" dt="2020-08-26T16:24:34.487" v="69" actId="207"/>
          <ac:grpSpMkLst>
            <pc:docMk/>
            <pc:sldMk cId="2134206972" sldId="356"/>
            <ac:grpSpMk id="22" creationId="{00000000-0000-0000-0000-000000000000}"/>
          </ac:grpSpMkLst>
        </pc:grpChg>
      </pc:sldChg>
      <pc:sldChg chg="addSp modSp add mod">
        <pc:chgData name="Markus Johannes Zock" userId="a2b17c9c-a4d3-40bf-bdef-df4363d20581" providerId="ADAL" clId="{D95E4D85-4F78-CF44-BE8F-ACA02D16142A}" dt="2020-09-10T13:58:22.952" v="2347"/>
        <pc:sldMkLst>
          <pc:docMk/>
          <pc:sldMk cId="107885118" sldId="357"/>
        </pc:sldMkLst>
        <pc:spChg chg="add mod">
          <ac:chgData name="Markus Johannes Zock" userId="a2b17c9c-a4d3-40bf-bdef-df4363d20581" providerId="ADAL" clId="{D95E4D85-4F78-CF44-BE8F-ACA02D16142A}" dt="2020-09-10T13:58:22.952" v="2347"/>
          <ac:spMkLst>
            <pc:docMk/>
            <pc:sldMk cId="107885118" sldId="357"/>
            <ac:spMk id="3" creationId="{603074C6-A6C5-8440-AEC6-7B13D2037997}"/>
          </ac:spMkLst>
        </pc:spChg>
        <pc:spChg chg="mod">
          <ac:chgData name="Markus Johannes Zock" userId="a2b17c9c-a4d3-40bf-bdef-df4363d20581" providerId="ADAL" clId="{D95E4D85-4F78-CF44-BE8F-ACA02D16142A}" dt="2020-09-10T13:34:46.067" v="2085" actId="20577"/>
          <ac:spMkLst>
            <pc:docMk/>
            <pc:sldMk cId="107885118" sldId="357"/>
            <ac:spMk id="26" creationId="{1256A7F7-8C75-D940-B114-9B2792FDDBDE}"/>
          </ac:spMkLst>
        </pc:spChg>
        <pc:grpChg chg="mod">
          <ac:chgData name="Markus Johannes Zock" userId="a2b17c9c-a4d3-40bf-bdef-df4363d20581" providerId="ADAL" clId="{D95E4D85-4F78-CF44-BE8F-ACA02D16142A}" dt="2020-08-26T16:24:50.256" v="73" actId="207"/>
          <ac:grpSpMkLst>
            <pc:docMk/>
            <pc:sldMk cId="107885118" sldId="357"/>
            <ac:grpSpMk id="18" creationId="{00000000-0000-0000-0000-000000000000}"/>
          </ac:grpSpMkLst>
        </pc:grpChg>
        <pc:grpChg chg="mod">
          <ac:chgData name="Markus Johannes Zock" userId="a2b17c9c-a4d3-40bf-bdef-df4363d20581" providerId="ADAL" clId="{D95E4D85-4F78-CF44-BE8F-ACA02D16142A}" dt="2020-08-26T16:24:53.587" v="74" actId="207"/>
          <ac:grpSpMkLst>
            <pc:docMk/>
            <pc:sldMk cId="107885118" sldId="357"/>
            <ac:grpSpMk id="25" creationId="{26D011E8-D739-6A4C-AA4B-434F0690AB32}"/>
          </ac:grpSpMkLst>
        </pc:grpChg>
      </pc:sldChg>
    </pc:docChg>
  </pc:docChgLst>
  <pc:docChgLst>
    <pc:chgData name="Markus Johannes Zock" userId="S::markus.zock@un.org::a2b17c9c-a4d3-40bf-bdef-df4363d20581" providerId="AD" clId="Web-{B08CBE9F-80CC-2000-BE6A-5B354D97CD95}"/>
    <pc:docChg chg="modSld">
      <pc:chgData name="Markus Johannes Zock" userId="S::markus.zock@un.org::a2b17c9c-a4d3-40bf-bdef-df4363d20581" providerId="AD" clId="Web-{B08CBE9F-80CC-2000-BE6A-5B354D97CD95}" dt="2021-04-15T17:41:26.516" v="2"/>
      <pc:docMkLst>
        <pc:docMk/>
      </pc:docMkLst>
      <pc:sldChg chg="modNotes">
        <pc:chgData name="Markus Johannes Zock" userId="S::markus.zock@un.org::a2b17c9c-a4d3-40bf-bdef-df4363d20581" providerId="AD" clId="Web-{B08CBE9F-80CC-2000-BE6A-5B354D97CD95}" dt="2021-04-15T17:41:26.516" v="2"/>
        <pc:sldMkLst>
          <pc:docMk/>
          <pc:sldMk cId="2423717736" sldId="315"/>
        </pc:sldMkLst>
      </pc:sldChg>
    </pc:docChg>
  </pc:docChgLst>
  <pc:docChgLst>
    <pc:chgData name="Anni Haataja-Beeri" userId="S::haatajaa@un.org::2ff8636c-83ae-447f-9607-1f2991ff03e5" providerId="AD" clId="Web-{7948BB9F-20B8-2000-BE6A-5D8C0168FC2B}"/>
    <pc:docChg chg="addSld modSld sldOrd">
      <pc:chgData name="Anni Haataja-Beeri" userId="S::haatajaa@un.org::2ff8636c-83ae-447f-9607-1f2991ff03e5" providerId="AD" clId="Web-{7948BB9F-20B8-2000-BE6A-5D8C0168FC2B}" dt="2021-04-05T14:27:27.415" v="445" actId="20577"/>
      <pc:docMkLst>
        <pc:docMk/>
      </pc:docMkLst>
      <pc:sldChg chg="modSp">
        <pc:chgData name="Anni Haataja-Beeri" userId="S::haatajaa@un.org::2ff8636c-83ae-447f-9607-1f2991ff03e5" providerId="AD" clId="Web-{7948BB9F-20B8-2000-BE6A-5D8C0168FC2B}" dt="2021-04-05T14:26:56.460" v="432" actId="20577"/>
        <pc:sldMkLst>
          <pc:docMk/>
          <pc:sldMk cId="2490911425" sldId="296"/>
        </pc:sldMkLst>
        <pc:spChg chg="mod">
          <ac:chgData name="Anni Haataja-Beeri" userId="S::haatajaa@un.org::2ff8636c-83ae-447f-9607-1f2991ff03e5" providerId="AD" clId="Web-{7948BB9F-20B8-2000-BE6A-5D8C0168FC2B}" dt="2021-04-05T14:26:56.460" v="432" actId="20577"/>
          <ac:spMkLst>
            <pc:docMk/>
            <pc:sldMk cId="2490911425" sldId="296"/>
            <ac:spMk id="5" creationId="{00000000-0000-0000-0000-000000000000}"/>
          </ac:spMkLst>
        </pc:spChg>
      </pc:sldChg>
      <pc:sldChg chg="addSp delSp modSp ord addAnim delAnim modNotes">
        <pc:chgData name="Anni Haataja-Beeri" userId="S::haatajaa@un.org::2ff8636c-83ae-447f-9607-1f2991ff03e5" providerId="AD" clId="Web-{7948BB9F-20B8-2000-BE6A-5D8C0168FC2B}" dt="2021-04-05T14:27:27.415" v="445" actId="20577"/>
        <pc:sldMkLst>
          <pc:docMk/>
          <pc:sldMk cId="2423717736" sldId="315"/>
        </pc:sldMkLst>
        <pc:spChg chg="mod">
          <ac:chgData name="Anni Haataja-Beeri" userId="S::haatajaa@un.org::2ff8636c-83ae-447f-9607-1f2991ff03e5" providerId="AD" clId="Web-{7948BB9F-20B8-2000-BE6A-5D8C0168FC2B}" dt="2021-04-05T14:14:26.663" v="45" actId="20577"/>
          <ac:spMkLst>
            <pc:docMk/>
            <pc:sldMk cId="2423717736" sldId="315"/>
            <ac:spMk id="5" creationId="{00000000-0000-0000-0000-000000000000}"/>
          </ac:spMkLst>
        </pc:spChg>
        <pc:spChg chg="add del mod">
          <ac:chgData name="Anni Haataja-Beeri" userId="S::haatajaa@un.org::2ff8636c-83ae-447f-9607-1f2991ff03e5" providerId="AD" clId="Web-{7948BB9F-20B8-2000-BE6A-5D8C0168FC2B}" dt="2021-04-05T14:15:09.400" v="56"/>
          <ac:spMkLst>
            <pc:docMk/>
            <pc:sldMk cId="2423717736" sldId="315"/>
            <ac:spMk id="6" creationId="{8E280E5A-C8A0-467C-A8EE-105338D3F7C0}"/>
          </ac:spMkLst>
        </pc:spChg>
        <pc:spChg chg="mod">
          <ac:chgData name="Anni Haataja-Beeri" userId="S::haatajaa@un.org::2ff8636c-83ae-447f-9607-1f2991ff03e5" providerId="AD" clId="Web-{7948BB9F-20B8-2000-BE6A-5D8C0168FC2B}" dt="2021-04-05T14:16:32.108" v="82"/>
          <ac:spMkLst>
            <pc:docMk/>
            <pc:sldMk cId="2423717736" sldId="315"/>
            <ac:spMk id="12" creationId="{00000000-0000-0000-0000-000000000000}"/>
          </ac:spMkLst>
        </pc:spChg>
        <pc:spChg chg="add del mod">
          <ac:chgData name="Anni Haataja-Beeri" userId="S::haatajaa@un.org::2ff8636c-83ae-447f-9607-1f2991ff03e5" providerId="AD" clId="Web-{7948BB9F-20B8-2000-BE6A-5D8C0168FC2B}" dt="2021-04-05T14:27:27.415" v="445" actId="20577"/>
          <ac:spMkLst>
            <pc:docMk/>
            <pc:sldMk cId="2423717736" sldId="315"/>
            <ac:spMk id="13" creationId="{00000000-0000-0000-0000-000000000000}"/>
          </ac:spMkLst>
        </pc:spChg>
        <pc:picChg chg="add del mod ord">
          <ac:chgData name="Anni Haataja-Beeri" userId="S::haatajaa@un.org::2ff8636c-83ae-447f-9607-1f2991ff03e5" providerId="AD" clId="Web-{7948BB9F-20B8-2000-BE6A-5D8C0168FC2B}" dt="2021-04-05T14:14:46.618" v="52"/>
          <ac:picMkLst>
            <pc:docMk/>
            <pc:sldMk cId="2423717736" sldId="315"/>
            <ac:picMk id="7" creationId="{6FA68E9F-D5FF-4F6E-AF0F-297322219025}"/>
          </ac:picMkLst>
        </pc:picChg>
        <pc:picChg chg="del">
          <ac:chgData name="Anni Haataja-Beeri" userId="S::haatajaa@un.org::2ff8636c-83ae-447f-9607-1f2991ff03e5" providerId="AD" clId="Web-{7948BB9F-20B8-2000-BE6A-5D8C0168FC2B}" dt="2021-04-05T14:14:29.413" v="46"/>
          <ac:picMkLst>
            <pc:docMk/>
            <pc:sldMk cId="2423717736" sldId="315"/>
            <ac:picMk id="16" creationId="{00000000-0000-0000-0000-000000000000}"/>
          </ac:picMkLst>
        </pc:picChg>
      </pc:sldChg>
      <pc:sldChg chg="modSp">
        <pc:chgData name="Anni Haataja-Beeri" userId="S::haatajaa@un.org::2ff8636c-83ae-447f-9607-1f2991ff03e5" providerId="AD" clId="Web-{7948BB9F-20B8-2000-BE6A-5D8C0168FC2B}" dt="2021-04-05T14:08:41.877" v="21" actId="14100"/>
        <pc:sldMkLst>
          <pc:docMk/>
          <pc:sldMk cId="2609905608" sldId="346"/>
        </pc:sldMkLst>
        <pc:spChg chg="mod">
          <ac:chgData name="Anni Haataja-Beeri" userId="S::haatajaa@un.org::2ff8636c-83ae-447f-9607-1f2991ff03e5" providerId="AD" clId="Web-{7948BB9F-20B8-2000-BE6A-5D8C0168FC2B}" dt="2021-04-05T14:08:41.877" v="21" actId="14100"/>
          <ac:spMkLst>
            <pc:docMk/>
            <pc:sldMk cId="2609905608" sldId="346"/>
            <ac:spMk id="2" creationId="{00000000-0000-0000-0000-000000000000}"/>
          </ac:spMkLst>
        </pc:spChg>
      </pc:sldChg>
      <pc:sldChg chg="add replId">
        <pc:chgData name="Anni Haataja-Beeri" userId="S::haatajaa@un.org::2ff8636c-83ae-447f-9607-1f2991ff03e5" providerId="AD" clId="Web-{7948BB9F-20B8-2000-BE6A-5D8C0168FC2B}" dt="2021-04-05T14:12:42.220" v="22"/>
        <pc:sldMkLst>
          <pc:docMk/>
          <pc:sldMk cId="1541155480" sldId="358"/>
        </pc:sldMkLst>
      </pc:sldChg>
    </pc:docChg>
  </pc:docChgLst>
  <pc:docChgLst>
    <pc:chgData name="Markus Johannes Zock" userId="a2b17c9c-a4d3-40bf-bdef-df4363d20581" providerId="ADAL" clId="{7667B5F0-452C-E448-88D8-5269632AFCA6}"/>
    <pc:docChg chg="custSel addSld delSld modSld">
      <pc:chgData name="Markus Johannes Zock" userId="a2b17c9c-a4d3-40bf-bdef-df4363d20581" providerId="ADAL" clId="{7667B5F0-452C-E448-88D8-5269632AFCA6}" dt="2021-04-15T18:04:39.532" v="362"/>
      <pc:docMkLst>
        <pc:docMk/>
      </pc:docMkLst>
      <pc:sldChg chg="modAnim">
        <pc:chgData name="Markus Johannes Zock" userId="a2b17c9c-a4d3-40bf-bdef-df4363d20581" providerId="ADAL" clId="{7667B5F0-452C-E448-88D8-5269632AFCA6}" dt="2021-04-15T18:03:44.378" v="357"/>
        <pc:sldMkLst>
          <pc:docMk/>
          <pc:sldMk cId="2030010812" sldId="279"/>
        </pc:sldMkLst>
      </pc:sldChg>
      <pc:sldChg chg="modSp mod">
        <pc:chgData name="Markus Johannes Zock" userId="a2b17c9c-a4d3-40bf-bdef-df4363d20581" providerId="ADAL" clId="{7667B5F0-452C-E448-88D8-5269632AFCA6}" dt="2021-04-15T17:43:18.180" v="1" actId="20577"/>
        <pc:sldMkLst>
          <pc:docMk/>
          <pc:sldMk cId="175723101" sldId="284"/>
        </pc:sldMkLst>
        <pc:graphicFrameChg chg="modGraphic">
          <ac:chgData name="Markus Johannes Zock" userId="a2b17c9c-a4d3-40bf-bdef-df4363d20581" providerId="ADAL" clId="{7667B5F0-452C-E448-88D8-5269632AFCA6}" dt="2021-04-15T17:43:18.180" v="1" actId="20577"/>
          <ac:graphicFrameMkLst>
            <pc:docMk/>
            <pc:sldMk cId="175723101" sldId="284"/>
            <ac:graphicFrameMk id="6" creationId="{B12E22A7-7BE4-B648-8CB9-6FC61FC47A4C}"/>
          </ac:graphicFrameMkLst>
        </pc:graphicFrameChg>
      </pc:sldChg>
      <pc:sldChg chg="modSp modAnim">
        <pc:chgData name="Markus Johannes Zock" userId="a2b17c9c-a4d3-40bf-bdef-df4363d20581" providerId="ADAL" clId="{7667B5F0-452C-E448-88D8-5269632AFCA6}" dt="2021-04-15T18:00:38.143" v="328"/>
        <pc:sldMkLst>
          <pc:docMk/>
          <pc:sldMk cId="3971173553" sldId="285"/>
        </pc:sldMkLst>
        <pc:spChg chg="mod">
          <ac:chgData name="Markus Johannes Zock" userId="a2b17c9c-a4d3-40bf-bdef-df4363d20581" providerId="ADAL" clId="{7667B5F0-452C-E448-88D8-5269632AFCA6}" dt="2021-04-15T18:00:25.896" v="327" actId="20577"/>
          <ac:spMkLst>
            <pc:docMk/>
            <pc:sldMk cId="3971173553" sldId="285"/>
            <ac:spMk id="48" creationId="{00000000-0000-0000-0000-000000000000}"/>
          </ac:spMkLst>
        </pc:spChg>
      </pc:sldChg>
      <pc:sldChg chg="modAnim">
        <pc:chgData name="Markus Johannes Zock" userId="a2b17c9c-a4d3-40bf-bdef-df4363d20581" providerId="ADAL" clId="{7667B5F0-452C-E448-88D8-5269632AFCA6}" dt="2021-04-15T18:04:39.532" v="362"/>
        <pc:sldMkLst>
          <pc:docMk/>
          <pc:sldMk cId="3459376044" sldId="286"/>
        </pc:sldMkLst>
      </pc:sldChg>
      <pc:sldChg chg="modAnim">
        <pc:chgData name="Markus Johannes Zock" userId="a2b17c9c-a4d3-40bf-bdef-df4363d20581" providerId="ADAL" clId="{7667B5F0-452C-E448-88D8-5269632AFCA6}" dt="2021-04-15T18:03:02.646" v="347"/>
        <pc:sldMkLst>
          <pc:docMk/>
          <pc:sldMk cId="4130407223" sldId="291"/>
        </pc:sldMkLst>
      </pc:sldChg>
      <pc:sldChg chg="modSp mod modNotesTx">
        <pc:chgData name="Markus Johannes Zock" userId="a2b17c9c-a4d3-40bf-bdef-df4363d20581" providerId="ADAL" clId="{7667B5F0-452C-E448-88D8-5269632AFCA6}" dt="2021-04-15T17:59:15.535" v="319" actId="20577"/>
        <pc:sldMkLst>
          <pc:docMk/>
          <pc:sldMk cId="2567559026" sldId="293"/>
        </pc:sldMkLst>
        <pc:spChg chg="mod">
          <ac:chgData name="Markus Johannes Zock" userId="a2b17c9c-a4d3-40bf-bdef-df4363d20581" providerId="ADAL" clId="{7667B5F0-452C-E448-88D8-5269632AFCA6}" dt="2021-04-15T17:58:12.540" v="288" actId="20577"/>
          <ac:spMkLst>
            <pc:docMk/>
            <pc:sldMk cId="2567559026" sldId="293"/>
            <ac:spMk id="9" creationId="{DBB6147C-C286-6A44-86A9-9B31C693BDF6}"/>
          </ac:spMkLst>
        </pc:spChg>
        <pc:spChg chg="mod">
          <ac:chgData name="Markus Johannes Zock" userId="a2b17c9c-a4d3-40bf-bdef-df4363d20581" providerId="ADAL" clId="{7667B5F0-452C-E448-88D8-5269632AFCA6}" dt="2021-04-15T17:59:09.582" v="310" actId="20577"/>
          <ac:spMkLst>
            <pc:docMk/>
            <pc:sldMk cId="2567559026" sldId="293"/>
            <ac:spMk id="13" creationId="{48EA9722-AC4C-B14A-B85A-D49DFB94AE66}"/>
          </ac:spMkLst>
        </pc:spChg>
      </pc:sldChg>
      <pc:sldChg chg="modSp mod">
        <pc:chgData name="Markus Johannes Zock" userId="a2b17c9c-a4d3-40bf-bdef-df4363d20581" providerId="ADAL" clId="{7667B5F0-452C-E448-88D8-5269632AFCA6}" dt="2021-04-15T17:46:44.248" v="132" actId="20577"/>
        <pc:sldMkLst>
          <pc:docMk/>
          <pc:sldMk cId="2490911425" sldId="296"/>
        </pc:sldMkLst>
        <pc:spChg chg="mod">
          <ac:chgData name="Markus Johannes Zock" userId="a2b17c9c-a4d3-40bf-bdef-df4363d20581" providerId="ADAL" clId="{7667B5F0-452C-E448-88D8-5269632AFCA6}" dt="2021-04-15T17:46:44.248" v="132" actId="20577"/>
          <ac:spMkLst>
            <pc:docMk/>
            <pc:sldMk cId="2490911425" sldId="296"/>
            <ac:spMk id="5" creationId="{00000000-0000-0000-0000-000000000000}"/>
          </ac:spMkLst>
        </pc:spChg>
      </pc:sldChg>
      <pc:sldChg chg="modAnim">
        <pc:chgData name="Markus Johannes Zock" userId="a2b17c9c-a4d3-40bf-bdef-df4363d20581" providerId="ADAL" clId="{7667B5F0-452C-E448-88D8-5269632AFCA6}" dt="2021-04-15T18:00:45.847" v="329"/>
        <pc:sldMkLst>
          <pc:docMk/>
          <pc:sldMk cId="1623669603" sldId="299"/>
        </pc:sldMkLst>
      </pc:sldChg>
      <pc:sldChg chg="modAnim">
        <pc:chgData name="Markus Johannes Zock" userId="a2b17c9c-a4d3-40bf-bdef-df4363d20581" providerId="ADAL" clId="{7667B5F0-452C-E448-88D8-5269632AFCA6}" dt="2021-04-15T18:01:25.357" v="332"/>
        <pc:sldMkLst>
          <pc:docMk/>
          <pc:sldMk cId="3984108996" sldId="303"/>
        </pc:sldMkLst>
      </pc:sldChg>
      <pc:sldChg chg="del">
        <pc:chgData name="Markus Johannes Zock" userId="a2b17c9c-a4d3-40bf-bdef-df4363d20581" providerId="ADAL" clId="{7667B5F0-452C-E448-88D8-5269632AFCA6}" dt="2021-04-15T17:53:11.384" v="205" actId="2696"/>
        <pc:sldMkLst>
          <pc:docMk/>
          <pc:sldMk cId="2423717736" sldId="315"/>
        </pc:sldMkLst>
      </pc:sldChg>
      <pc:sldChg chg="modAnim">
        <pc:chgData name="Markus Johannes Zock" userId="a2b17c9c-a4d3-40bf-bdef-df4363d20581" providerId="ADAL" clId="{7667B5F0-452C-E448-88D8-5269632AFCA6}" dt="2021-04-15T18:01:09.172" v="330"/>
        <pc:sldMkLst>
          <pc:docMk/>
          <pc:sldMk cId="1956124708" sldId="333"/>
        </pc:sldMkLst>
      </pc:sldChg>
      <pc:sldChg chg="modAnim">
        <pc:chgData name="Markus Johannes Zock" userId="a2b17c9c-a4d3-40bf-bdef-df4363d20581" providerId="ADAL" clId="{7667B5F0-452C-E448-88D8-5269632AFCA6}" dt="2021-04-15T18:01:21.134" v="331"/>
        <pc:sldMkLst>
          <pc:docMk/>
          <pc:sldMk cId="4103210277" sldId="334"/>
        </pc:sldMkLst>
      </pc:sldChg>
      <pc:sldChg chg="modAnim">
        <pc:chgData name="Markus Johannes Zock" userId="a2b17c9c-a4d3-40bf-bdef-df4363d20581" providerId="ADAL" clId="{7667B5F0-452C-E448-88D8-5269632AFCA6}" dt="2021-04-15T18:03:50.216" v="358"/>
        <pc:sldMkLst>
          <pc:docMk/>
          <pc:sldMk cId="668812999" sldId="337"/>
        </pc:sldMkLst>
      </pc:sldChg>
      <pc:sldChg chg="modAnim">
        <pc:chgData name="Markus Johannes Zock" userId="a2b17c9c-a4d3-40bf-bdef-df4363d20581" providerId="ADAL" clId="{7667B5F0-452C-E448-88D8-5269632AFCA6}" dt="2021-04-15T18:04:30.801" v="361"/>
        <pc:sldMkLst>
          <pc:docMk/>
          <pc:sldMk cId="2893922759" sldId="338"/>
        </pc:sldMkLst>
      </pc:sldChg>
      <pc:sldChg chg="modAnim">
        <pc:chgData name="Markus Johannes Zock" userId="a2b17c9c-a4d3-40bf-bdef-df4363d20581" providerId="ADAL" clId="{7667B5F0-452C-E448-88D8-5269632AFCA6}" dt="2021-04-15T18:04:09.255" v="360"/>
        <pc:sldMkLst>
          <pc:docMk/>
          <pc:sldMk cId="1146290323" sldId="339"/>
        </pc:sldMkLst>
      </pc:sldChg>
      <pc:sldChg chg="modAnim">
        <pc:chgData name="Markus Johannes Zock" userId="a2b17c9c-a4d3-40bf-bdef-df4363d20581" providerId="ADAL" clId="{7667B5F0-452C-E448-88D8-5269632AFCA6}" dt="2021-04-15T18:01:32.814" v="333"/>
        <pc:sldMkLst>
          <pc:docMk/>
          <pc:sldMk cId="2946366384" sldId="340"/>
        </pc:sldMkLst>
      </pc:sldChg>
      <pc:sldChg chg="modAnim">
        <pc:chgData name="Markus Johannes Zock" userId="a2b17c9c-a4d3-40bf-bdef-df4363d20581" providerId="ADAL" clId="{7667B5F0-452C-E448-88D8-5269632AFCA6}" dt="2021-04-15T18:01:54.509" v="336"/>
        <pc:sldMkLst>
          <pc:docMk/>
          <pc:sldMk cId="914452678" sldId="341"/>
        </pc:sldMkLst>
      </pc:sldChg>
      <pc:sldChg chg="modAnim">
        <pc:chgData name="Markus Johannes Zock" userId="a2b17c9c-a4d3-40bf-bdef-df4363d20581" providerId="ADAL" clId="{7667B5F0-452C-E448-88D8-5269632AFCA6}" dt="2021-04-15T18:02:55.627" v="346"/>
        <pc:sldMkLst>
          <pc:docMk/>
          <pc:sldMk cId="2609905608" sldId="346"/>
        </pc:sldMkLst>
      </pc:sldChg>
      <pc:sldChg chg="modAnim">
        <pc:chgData name="Markus Johannes Zock" userId="a2b17c9c-a4d3-40bf-bdef-df4363d20581" providerId="ADAL" clId="{7667B5F0-452C-E448-88D8-5269632AFCA6}" dt="2021-04-15T18:02:42.918" v="345"/>
        <pc:sldMkLst>
          <pc:docMk/>
          <pc:sldMk cId="1275239952" sldId="347"/>
        </pc:sldMkLst>
      </pc:sldChg>
      <pc:sldChg chg="modAnim">
        <pc:chgData name="Markus Johannes Zock" userId="a2b17c9c-a4d3-40bf-bdef-df4363d20581" providerId="ADAL" clId="{7667B5F0-452C-E448-88D8-5269632AFCA6}" dt="2021-04-15T18:02:23.468" v="338"/>
        <pc:sldMkLst>
          <pc:docMk/>
          <pc:sldMk cId="3074054212" sldId="348"/>
        </pc:sldMkLst>
      </pc:sldChg>
      <pc:sldChg chg="modAnim">
        <pc:chgData name="Markus Johannes Zock" userId="a2b17c9c-a4d3-40bf-bdef-df4363d20581" providerId="ADAL" clId="{7667B5F0-452C-E448-88D8-5269632AFCA6}" dt="2021-04-15T18:01:41.090" v="334"/>
        <pc:sldMkLst>
          <pc:docMk/>
          <pc:sldMk cId="1682635174" sldId="349"/>
        </pc:sldMkLst>
      </pc:sldChg>
      <pc:sldChg chg="modAnim">
        <pc:chgData name="Markus Johannes Zock" userId="a2b17c9c-a4d3-40bf-bdef-df4363d20581" providerId="ADAL" clId="{7667B5F0-452C-E448-88D8-5269632AFCA6}" dt="2021-04-15T18:04:04.359" v="359"/>
        <pc:sldMkLst>
          <pc:docMk/>
          <pc:sldMk cId="1541155480" sldId="358"/>
        </pc:sldMkLst>
      </pc:sldChg>
      <pc:sldChg chg="addSp delSp modSp add mod modAnim chgLayout modNotesTx">
        <pc:chgData name="Markus Johannes Zock" userId="a2b17c9c-a4d3-40bf-bdef-df4363d20581" providerId="ADAL" clId="{7667B5F0-452C-E448-88D8-5269632AFCA6}" dt="2021-04-15T18:03:35.016" v="356"/>
        <pc:sldMkLst>
          <pc:docMk/>
          <pc:sldMk cId="1745525202" sldId="359"/>
        </pc:sldMkLst>
        <pc:spChg chg="add del mod ord">
          <ac:chgData name="Markus Johannes Zock" userId="a2b17c9c-a4d3-40bf-bdef-df4363d20581" providerId="ADAL" clId="{7667B5F0-452C-E448-88D8-5269632AFCA6}" dt="2021-04-15T17:47:44.881" v="139" actId="478"/>
          <ac:spMkLst>
            <pc:docMk/>
            <pc:sldMk cId="1745525202" sldId="359"/>
            <ac:spMk id="2" creationId="{9D41CC5A-00C0-EA44-AC16-3016B2BD8A6F}"/>
          </ac:spMkLst>
        </pc:spChg>
        <pc:spChg chg="mod ord">
          <ac:chgData name="Markus Johannes Zock" userId="a2b17c9c-a4d3-40bf-bdef-df4363d20581" providerId="ADAL" clId="{7667B5F0-452C-E448-88D8-5269632AFCA6}" dt="2021-04-15T17:47:39.069" v="136" actId="700"/>
          <ac:spMkLst>
            <pc:docMk/>
            <pc:sldMk cId="1745525202" sldId="359"/>
            <ac:spMk id="3" creationId="{00000000-0000-0000-0000-000000000000}"/>
          </ac:spMkLst>
        </pc:spChg>
        <pc:spChg chg="mod ord">
          <ac:chgData name="Markus Johannes Zock" userId="a2b17c9c-a4d3-40bf-bdef-df4363d20581" providerId="ADAL" clId="{7667B5F0-452C-E448-88D8-5269632AFCA6}" dt="2021-04-15T17:47:39.069" v="136" actId="700"/>
          <ac:spMkLst>
            <pc:docMk/>
            <pc:sldMk cId="1745525202" sldId="359"/>
            <ac:spMk id="4" creationId="{00000000-0000-0000-0000-000000000000}"/>
          </ac:spMkLst>
        </pc:spChg>
        <pc:spChg chg="mod ord">
          <ac:chgData name="Markus Johannes Zock" userId="a2b17c9c-a4d3-40bf-bdef-df4363d20581" providerId="ADAL" clId="{7667B5F0-452C-E448-88D8-5269632AFCA6}" dt="2021-04-15T17:47:39.069" v="136" actId="700"/>
          <ac:spMkLst>
            <pc:docMk/>
            <pc:sldMk cId="1745525202" sldId="359"/>
            <ac:spMk id="5" creationId="{00000000-0000-0000-0000-000000000000}"/>
          </ac:spMkLst>
        </pc:spChg>
        <pc:spChg chg="add del mod ord">
          <ac:chgData name="Markus Johannes Zock" userId="a2b17c9c-a4d3-40bf-bdef-df4363d20581" providerId="ADAL" clId="{7667B5F0-452C-E448-88D8-5269632AFCA6}" dt="2021-04-15T17:52:56.064" v="203" actId="931"/>
          <ac:spMkLst>
            <pc:docMk/>
            <pc:sldMk cId="1745525202" sldId="359"/>
            <ac:spMk id="6" creationId="{21AD9212-4335-A248-9D72-EB1E631F47E6}"/>
          </ac:spMkLst>
        </pc:spChg>
        <pc:spChg chg="mod ord">
          <ac:chgData name="Markus Johannes Zock" userId="a2b17c9c-a4d3-40bf-bdef-df4363d20581" providerId="ADAL" clId="{7667B5F0-452C-E448-88D8-5269632AFCA6}" dt="2021-04-15T17:49:08.969" v="157" actId="242"/>
          <ac:spMkLst>
            <pc:docMk/>
            <pc:sldMk cId="1745525202" sldId="359"/>
            <ac:spMk id="12" creationId="{00000000-0000-0000-0000-000000000000}"/>
          </ac:spMkLst>
        </pc:spChg>
        <pc:spChg chg="mod ord">
          <ac:chgData name="Markus Johannes Zock" userId="a2b17c9c-a4d3-40bf-bdef-df4363d20581" providerId="ADAL" clId="{7667B5F0-452C-E448-88D8-5269632AFCA6}" dt="2021-04-15T17:51:17.651" v="202" actId="20577"/>
          <ac:spMkLst>
            <pc:docMk/>
            <pc:sldMk cId="1745525202" sldId="359"/>
            <ac:spMk id="13" creationId="{00000000-0000-0000-0000-000000000000}"/>
          </ac:spMkLst>
        </pc:spChg>
        <pc:picChg chg="add mod">
          <ac:chgData name="Markus Johannes Zock" userId="a2b17c9c-a4d3-40bf-bdef-df4363d20581" providerId="ADAL" clId="{7667B5F0-452C-E448-88D8-5269632AFCA6}" dt="2021-04-15T17:53:02.733" v="204" actId="208"/>
          <ac:picMkLst>
            <pc:docMk/>
            <pc:sldMk cId="1745525202" sldId="359"/>
            <ac:picMk id="8" creationId="{2F993CB5-8A3A-6049-8CFF-FB00F24585A1}"/>
          </ac:picMkLst>
        </pc:picChg>
      </pc:sldChg>
    </pc:docChg>
  </pc:docChgLst>
  <pc:docChgLst>
    <pc:chgData clId="Web-{39C48D0F-DF5C-C0B5-4F40-7D402427855B}"/>
    <pc:docChg chg="modSld">
      <pc:chgData name="" userId="" providerId="" clId="Web-{39C48D0F-DF5C-C0B5-4F40-7D402427855B}" dt="2020-09-16T16:12:41.223" v="0"/>
      <pc:docMkLst>
        <pc:docMk/>
      </pc:docMkLst>
      <pc:sldChg chg="modNotes">
        <pc:chgData name="" userId="" providerId="" clId="Web-{39C48D0F-DF5C-C0B5-4F40-7D402427855B}" dt="2020-09-16T16:12:41.223" v="0"/>
        <pc:sldMkLst>
          <pc:docMk/>
          <pc:sldMk cId="1623669603" sldId="299"/>
        </pc:sldMkLst>
      </pc:sldChg>
    </pc:docChg>
  </pc:docChgLst>
  <pc:docChgLst>
    <pc:chgData name="Helen Rosengren" userId="bb73f277-ff46-441b-a2e2-cada0a60b087" providerId="ADAL" clId="{829A7C30-1415-481D-9DAA-8812F5F99536}"/>
    <pc:docChg chg="delSld modSld">
      <pc:chgData name="Helen Rosengren" userId="bb73f277-ff46-441b-a2e2-cada0a60b087" providerId="ADAL" clId="{829A7C30-1415-481D-9DAA-8812F5F99536}" dt="2019-07-17T21:10:38.271" v="3" actId="122"/>
      <pc:docMkLst>
        <pc:docMk/>
      </pc:docMkLst>
      <pc:sldChg chg="modSp">
        <pc:chgData name="Helen Rosengren" userId="bb73f277-ff46-441b-a2e2-cada0a60b087" providerId="ADAL" clId="{829A7C30-1415-481D-9DAA-8812F5F99536}" dt="2019-07-17T21:10:38.271" v="3" actId="122"/>
        <pc:sldMkLst>
          <pc:docMk/>
          <pc:sldMk cId="158500782" sldId="268"/>
        </pc:sldMkLst>
        <pc:spChg chg="mod">
          <ac:chgData name="Helen Rosengren" userId="bb73f277-ff46-441b-a2e2-cada0a60b087" providerId="ADAL" clId="{829A7C30-1415-481D-9DAA-8812F5F99536}" dt="2019-07-17T21:10:33.120" v="1" actId="122"/>
          <ac:spMkLst>
            <pc:docMk/>
            <pc:sldMk cId="158500782" sldId="268"/>
            <ac:spMk id="2" creationId="{61FCE90A-657C-42D8-83AA-7BC4B88FFDF9}"/>
          </ac:spMkLst>
        </pc:spChg>
        <pc:spChg chg="mod">
          <ac:chgData name="Helen Rosengren" userId="bb73f277-ff46-441b-a2e2-cada0a60b087" providerId="ADAL" clId="{829A7C30-1415-481D-9DAA-8812F5F99536}" dt="2019-07-17T21:10:38.271" v="3" actId="122"/>
          <ac:spMkLst>
            <pc:docMk/>
            <pc:sldMk cId="158500782" sldId="268"/>
            <ac:spMk id="3" creationId="{63A969F6-92BC-41CA-90D2-3C1FCB483468}"/>
          </ac:spMkLst>
        </pc:spChg>
      </pc:sldChg>
      <pc:sldChg chg="del">
        <pc:chgData name="Helen Rosengren" userId="bb73f277-ff46-441b-a2e2-cada0a60b087" providerId="ADAL" clId="{829A7C30-1415-481D-9DAA-8812F5F99536}" dt="2019-07-17T21:10:24.422" v="0" actId="2696"/>
        <pc:sldMkLst>
          <pc:docMk/>
          <pc:sldMk cId="153773454" sldId="269"/>
        </pc:sldMkLst>
      </pc:sldChg>
    </pc:docChg>
  </pc:docChgLst>
  <pc:docChgLst>
    <pc:chgData name="Markus Johannes Zock" userId="S::markus.zock@un.org::a2b17c9c-a4d3-40bf-bdef-df4363d20581" providerId="AD" clId="Web-{9371B99F-000E-2000-ADD9-B7ADC634BBEF}"/>
    <pc:docChg chg="modSld">
      <pc:chgData name="Markus Johannes Zock" userId="S::markus.zock@un.org::a2b17c9c-a4d3-40bf-bdef-df4363d20581" providerId="AD" clId="Web-{9371B99F-000E-2000-ADD9-B7ADC634BBEF}" dt="2021-03-30T20:56:56.573" v="9"/>
      <pc:docMkLst>
        <pc:docMk/>
      </pc:docMkLst>
      <pc:sldChg chg="modSp">
        <pc:chgData name="Markus Johannes Zock" userId="S::markus.zock@un.org::a2b17c9c-a4d3-40bf-bdef-df4363d20581" providerId="AD" clId="Web-{9371B99F-000E-2000-ADD9-B7ADC634BBEF}" dt="2021-03-30T20:56:56.573" v="9"/>
        <pc:sldMkLst>
          <pc:docMk/>
          <pc:sldMk cId="175723101" sldId="284"/>
        </pc:sldMkLst>
        <pc:graphicFrameChg chg="mod modGraphic">
          <ac:chgData name="Markus Johannes Zock" userId="S::markus.zock@un.org::a2b17c9c-a4d3-40bf-bdef-df4363d20581" providerId="AD" clId="Web-{9371B99F-000E-2000-ADD9-B7ADC634BBEF}" dt="2021-03-30T20:56:56.573" v="9"/>
          <ac:graphicFrameMkLst>
            <pc:docMk/>
            <pc:sldMk cId="175723101" sldId="284"/>
            <ac:graphicFrameMk id="6" creationId="{B12E22A7-7BE4-B648-8CB9-6FC61FC47A4C}"/>
          </ac:graphicFrameMkLst>
        </pc:graphicFrameChg>
      </pc:sldChg>
    </pc:docChg>
  </pc:docChgLst>
  <pc:docChgLst>
    <pc:chgData name="Markus Johannes Zock" userId="S::markus.zock@un.org::a2b17c9c-a4d3-40bf-bdef-df4363d20581" providerId="AD" clId="Web-{39C48D0F-DF5C-C0B5-4F40-7D402427855B}"/>
    <pc:docChg chg="modSld">
      <pc:chgData name="Markus Johannes Zock" userId="S::markus.zock@un.org::a2b17c9c-a4d3-40bf-bdef-df4363d20581" providerId="AD" clId="Web-{39C48D0F-DF5C-C0B5-4F40-7D402427855B}" dt="2020-09-16T16:27:55.334" v="6"/>
      <pc:docMkLst>
        <pc:docMk/>
      </pc:docMkLst>
      <pc:sldChg chg="modNotes">
        <pc:chgData name="Markus Johannes Zock" userId="S::markus.zock@un.org::a2b17c9c-a4d3-40bf-bdef-df4363d20581" providerId="AD" clId="Web-{39C48D0F-DF5C-C0B5-4F40-7D402427855B}" dt="2020-09-16T16:15:34.820" v="0"/>
        <pc:sldMkLst>
          <pc:docMk/>
          <pc:sldMk cId="1623669603" sldId="299"/>
        </pc:sldMkLst>
      </pc:sldChg>
      <pc:sldChg chg="modNotes">
        <pc:chgData name="Markus Johannes Zock" userId="S::markus.zock@un.org::a2b17c9c-a4d3-40bf-bdef-df4363d20581" providerId="AD" clId="Web-{39C48D0F-DF5C-C0B5-4F40-7D402427855B}" dt="2020-09-16T16:27:55.334" v="6"/>
        <pc:sldMkLst>
          <pc:docMk/>
          <pc:sldMk cId="4282324937" sldId="300"/>
        </pc:sldMkLst>
      </pc:sldChg>
    </pc:docChg>
  </pc:docChgLst>
  <pc:docChgLst>
    <pc:chgData name="Markus Johannes Zock" userId="S::markus.zock@un.org::a2b17c9c-a4d3-40bf-bdef-df4363d20581" providerId="AD" clId="Web-{55103A84-156A-7980-8E3F-BC14782B5694}"/>
    <pc:docChg chg="modSld">
      <pc:chgData name="Markus Johannes Zock" userId="S::markus.zock@un.org::a2b17c9c-a4d3-40bf-bdef-df4363d20581" providerId="AD" clId="Web-{55103A84-156A-7980-8E3F-BC14782B5694}" dt="2021-03-22T15:14:11.262" v="25"/>
      <pc:docMkLst>
        <pc:docMk/>
      </pc:docMkLst>
      <pc:sldChg chg="modSp">
        <pc:chgData name="Markus Johannes Zock" userId="S::markus.zock@un.org::a2b17c9c-a4d3-40bf-bdef-df4363d20581" providerId="AD" clId="Web-{55103A84-156A-7980-8E3F-BC14782B5694}" dt="2021-03-22T15:14:11.262" v="25"/>
        <pc:sldMkLst>
          <pc:docMk/>
          <pc:sldMk cId="175723101" sldId="284"/>
        </pc:sldMkLst>
        <pc:graphicFrameChg chg="mod modGraphic">
          <ac:chgData name="Markus Johannes Zock" userId="S::markus.zock@un.org::a2b17c9c-a4d3-40bf-bdef-df4363d20581" providerId="AD" clId="Web-{55103A84-156A-7980-8E3F-BC14782B5694}" dt="2021-03-22T15:14:11.262" v="25"/>
          <ac:graphicFrameMkLst>
            <pc:docMk/>
            <pc:sldMk cId="175723101" sldId="284"/>
            <ac:graphicFrameMk id="6" creationId="{B12E22A7-7BE4-B648-8CB9-6FC61FC47A4C}"/>
          </ac:graphicFrameMkLst>
        </pc:graphicFrameChg>
      </pc:sldChg>
    </pc:docChg>
  </pc:docChgLst>
  <pc:docChgLst>
    <pc:chgData name="Markus Johannes Zock" userId="S::markus.zock@un.org::a2b17c9c-a4d3-40bf-bdef-df4363d20581" providerId="AD" clId="Web-{228C19F1-12EB-347C-4E67-B8A8D69D589E}"/>
    <pc:docChg chg="modSld">
      <pc:chgData name="Markus Johannes Zock" userId="S::markus.zock@un.org::a2b17c9c-a4d3-40bf-bdef-df4363d20581" providerId="AD" clId="Web-{228C19F1-12EB-347C-4E67-B8A8D69D589E}" dt="2021-03-31T19:51:30.718" v="49"/>
      <pc:docMkLst>
        <pc:docMk/>
      </pc:docMkLst>
      <pc:sldChg chg="modSp">
        <pc:chgData name="Markus Johannes Zock" userId="S::markus.zock@un.org::a2b17c9c-a4d3-40bf-bdef-df4363d20581" providerId="AD" clId="Web-{228C19F1-12EB-347C-4E67-B8A8D69D589E}" dt="2021-03-31T19:51:30.718" v="49"/>
        <pc:sldMkLst>
          <pc:docMk/>
          <pc:sldMk cId="175723101" sldId="284"/>
        </pc:sldMkLst>
        <pc:graphicFrameChg chg="mod modGraphic">
          <ac:chgData name="Markus Johannes Zock" userId="S::markus.zock@un.org::a2b17c9c-a4d3-40bf-bdef-df4363d20581" providerId="AD" clId="Web-{228C19F1-12EB-347C-4E67-B8A8D69D589E}" dt="2021-03-31T19:51:30.718" v="49"/>
          <ac:graphicFrameMkLst>
            <pc:docMk/>
            <pc:sldMk cId="175723101" sldId="284"/>
            <ac:graphicFrameMk id="6" creationId="{B12E22A7-7BE4-B648-8CB9-6FC61FC47A4C}"/>
          </ac:graphicFrameMkLst>
        </pc:graphicFrameChg>
      </pc:sldChg>
    </pc:docChg>
  </pc:docChgLst>
  <pc:docChgLst>
    <pc:chgData name="Markus Johannes Zock" userId="S::markus.zock@un.org::a2b17c9c-a4d3-40bf-bdef-df4363d20581" providerId="AD" clId="Web-{DD23A4A4-4DEF-9969-991E-4202A16A6B3D}"/>
    <pc:docChg chg="modSld">
      <pc:chgData name="Markus Johannes Zock" userId="S::markus.zock@un.org::a2b17c9c-a4d3-40bf-bdef-df4363d20581" providerId="AD" clId="Web-{DD23A4A4-4DEF-9969-991E-4202A16A6B3D}" dt="2020-08-13T18:46:19.014" v="51" actId="20577"/>
      <pc:docMkLst>
        <pc:docMk/>
      </pc:docMkLst>
      <pc:sldChg chg="modSp">
        <pc:chgData name="Markus Johannes Zock" userId="S::markus.zock@un.org::a2b17c9c-a4d3-40bf-bdef-df4363d20581" providerId="AD" clId="Web-{DD23A4A4-4DEF-9969-991E-4202A16A6B3D}" dt="2020-08-13T18:46:14.091" v="49" actId="20577"/>
        <pc:sldMkLst>
          <pc:docMk/>
          <pc:sldMk cId="3731749513" sldId="288"/>
        </pc:sldMkLst>
        <pc:spChg chg="mod">
          <ac:chgData name="Markus Johannes Zock" userId="S::markus.zock@un.org::a2b17c9c-a4d3-40bf-bdef-df4363d20581" providerId="AD" clId="Web-{DD23A4A4-4DEF-9969-991E-4202A16A6B3D}" dt="2020-08-13T18:46:14.091" v="49" actId="20577"/>
          <ac:spMkLst>
            <pc:docMk/>
            <pc:sldMk cId="3731749513" sldId="288"/>
            <ac:spMk id="2" creationId="{00000000-0000-0000-0000-000000000000}"/>
          </ac:spMkLst>
        </pc:spChg>
      </pc:sldChg>
      <pc:sldChg chg="modSp">
        <pc:chgData name="Markus Johannes Zock" userId="S::markus.zock@un.org::a2b17c9c-a4d3-40bf-bdef-df4363d20581" providerId="AD" clId="Web-{DD23A4A4-4DEF-9969-991E-4202A16A6B3D}" dt="2020-08-13T18:44:48.133" v="2" actId="20577"/>
        <pc:sldMkLst>
          <pc:docMk/>
          <pc:sldMk cId="1956330568" sldId="290"/>
        </pc:sldMkLst>
        <pc:spChg chg="mod">
          <ac:chgData name="Markus Johannes Zock" userId="S::markus.zock@un.org::a2b17c9c-a4d3-40bf-bdef-df4363d20581" providerId="AD" clId="Web-{DD23A4A4-4DEF-9969-991E-4202A16A6B3D}" dt="2020-08-13T18:44:48.133" v="2" actId="20577"/>
          <ac:spMkLst>
            <pc:docMk/>
            <pc:sldMk cId="1956330568" sldId="290"/>
            <ac:spMk id="28" creationId="{F5C849C4-6466-4A2C-A634-E5C491129188}"/>
          </ac:spMkLst>
        </pc:spChg>
      </pc:sldChg>
      <pc:sldChg chg="modSp">
        <pc:chgData name="Markus Johannes Zock" userId="S::markus.zock@un.org::a2b17c9c-a4d3-40bf-bdef-df4363d20581" providerId="AD" clId="Web-{DD23A4A4-4DEF-9969-991E-4202A16A6B3D}" dt="2020-08-13T18:45:08.290" v="19" actId="20577"/>
        <pc:sldMkLst>
          <pc:docMk/>
          <pc:sldMk cId="3594762218" sldId="326"/>
        </pc:sldMkLst>
        <pc:spChg chg="mod">
          <ac:chgData name="Markus Johannes Zock" userId="S::markus.zock@un.org::a2b17c9c-a4d3-40bf-bdef-df4363d20581" providerId="AD" clId="Web-{DD23A4A4-4DEF-9969-991E-4202A16A6B3D}" dt="2020-08-13T18:45:08.290" v="19" actId="20577"/>
          <ac:spMkLst>
            <pc:docMk/>
            <pc:sldMk cId="3594762218" sldId="326"/>
            <ac:spMk id="28" creationId="{F5C849C4-6466-4A2C-A634-E5C491129188}"/>
          </ac:spMkLst>
        </pc:spChg>
      </pc:sldChg>
      <pc:sldChg chg="modSp">
        <pc:chgData name="Markus Johannes Zock" userId="S::markus.zock@un.org::a2b17c9c-a4d3-40bf-bdef-df4363d20581" providerId="AD" clId="Web-{DD23A4A4-4DEF-9969-991E-4202A16A6B3D}" dt="2020-08-13T18:45:15.916" v="22" actId="20577"/>
        <pc:sldMkLst>
          <pc:docMk/>
          <pc:sldMk cId="791669019" sldId="327"/>
        </pc:sldMkLst>
        <pc:spChg chg="mod">
          <ac:chgData name="Markus Johannes Zock" userId="S::markus.zock@un.org::a2b17c9c-a4d3-40bf-bdef-df4363d20581" providerId="AD" clId="Web-{DD23A4A4-4DEF-9969-991E-4202A16A6B3D}" dt="2020-08-13T18:45:15.916" v="22" actId="20577"/>
          <ac:spMkLst>
            <pc:docMk/>
            <pc:sldMk cId="791669019" sldId="327"/>
            <ac:spMk id="28" creationId="{F5C849C4-6466-4A2C-A634-E5C491129188}"/>
          </ac:spMkLst>
        </pc:spChg>
      </pc:sldChg>
      <pc:sldChg chg="modSp">
        <pc:chgData name="Markus Johannes Zock" userId="S::markus.zock@un.org::a2b17c9c-a4d3-40bf-bdef-df4363d20581" providerId="AD" clId="Web-{DD23A4A4-4DEF-9969-991E-4202A16A6B3D}" dt="2020-08-13T18:45:37.995" v="28" actId="20577"/>
        <pc:sldMkLst>
          <pc:docMk/>
          <pc:sldMk cId="2489158774" sldId="328"/>
        </pc:sldMkLst>
        <pc:spChg chg="mod">
          <ac:chgData name="Markus Johannes Zock" userId="S::markus.zock@un.org::a2b17c9c-a4d3-40bf-bdef-df4363d20581" providerId="AD" clId="Web-{DD23A4A4-4DEF-9969-991E-4202A16A6B3D}" dt="2020-08-13T18:45:37.995" v="28" actId="20577"/>
          <ac:spMkLst>
            <pc:docMk/>
            <pc:sldMk cId="2489158774" sldId="328"/>
            <ac:spMk id="28" creationId="{F5C849C4-6466-4A2C-A634-E5C491129188}"/>
          </ac:spMkLst>
        </pc:spChg>
      </pc:sldChg>
      <pc:sldChg chg="modSp">
        <pc:chgData name="Markus Johannes Zock" userId="S::markus.zock@un.org::a2b17c9c-a4d3-40bf-bdef-df4363d20581" providerId="AD" clId="Web-{DD23A4A4-4DEF-9969-991E-4202A16A6B3D}" dt="2020-08-13T18:45:51.027" v="31" actId="20577"/>
        <pc:sldMkLst>
          <pc:docMk/>
          <pc:sldMk cId="4127406770" sldId="329"/>
        </pc:sldMkLst>
        <pc:spChg chg="mod">
          <ac:chgData name="Markus Johannes Zock" userId="S::markus.zock@un.org::a2b17c9c-a4d3-40bf-bdef-df4363d20581" providerId="AD" clId="Web-{DD23A4A4-4DEF-9969-991E-4202A16A6B3D}" dt="2020-08-13T18:45:51.027" v="31" actId="20577"/>
          <ac:spMkLst>
            <pc:docMk/>
            <pc:sldMk cId="4127406770" sldId="329"/>
            <ac:spMk id="28" creationId="{F5C849C4-6466-4A2C-A634-E5C491129188}"/>
          </ac:spMkLst>
        </pc:spChg>
      </pc:sldChg>
      <pc:sldChg chg="modSp">
        <pc:chgData name="Markus Johannes Zock" userId="S::markus.zock@un.org::a2b17c9c-a4d3-40bf-bdef-df4363d20581" providerId="AD" clId="Web-{DD23A4A4-4DEF-9969-991E-4202A16A6B3D}" dt="2020-08-13T18:46:02.763" v="35" actId="20577"/>
        <pc:sldMkLst>
          <pc:docMk/>
          <pc:sldMk cId="1231955727" sldId="330"/>
        </pc:sldMkLst>
        <pc:spChg chg="mod">
          <ac:chgData name="Markus Johannes Zock" userId="S::markus.zock@un.org::a2b17c9c-a4d3-40bf-bdef-df4363d20581" providerId="AD" clId="Web-{DD23A4A4-4DEF-9969-991E-4202A16A6B3D}" dt="2020-08-13T18:46:02.763" v="35" actId="20577"/>
          <ac:spMkLst>
            <pc:docMk/>
            <pc:sldMk cId="1231955727" sldId="330"/>
            <ac:spMk id="28" creationId="{F5C849C4-6466-4A2C-A634-E5C491129188}"/>
          </ac:spMkLst>
        </pc:spChg>
      </pc:sldChg>
      <pc:sldChg chg="modSp">
        <pc:chgData name="Markus Johannes Zock" userId="S::markus.zock@un.org::a2b17c9c-a4d3-40bf-bdef-df4363d20581" providerId="AD" clId="Web-{DD23A4A4-4DEF-9969-991E-4202A16A6B3D}" dt="2020-08-13T18:46:09.513" v="38" actId="20577"/>
        <pc:sldMkLst>
          <pc:docMk/>
          <pc:sldMk cId="2672743179" sldId="331"/>
        </pc:sldMkLst>
        <pc:spChg chg="mod">
          <ac:chgData name="Markus Johannes Zock" userId="S::markus.zock@un.org::a2b17c9c-a4d3-40bf-bdef-df4363d20581" providerId="AD" clId="Web-{DD23A4A4-4DEF-9969-991E-4202A16A6B3D}" dt="2020-08-13T18:46:09.513" v="38" actId="20577"/>
          <ac:spMkLst>
            <pc:docMk/>
            <pc:sldMk cId="2672743179" sldId="331"/>
            <ac:spMk id="28" creationId="{F5C849C4-6466-4A2C-A634-E5C491129188}"/>
          </ac:spMkLst>
        </pc:spChg>
      </pc:sldChg>
      <pc:sldChg chg="modSp">
        <pc:chgData name="Markus Johannes Zock" userId="S::markus.zock@un.org::a2b17c9c-a4d3-40bf-bdef-df4363d20581" providerId="AD" clId="Web-{DD23A4A4-4DEF-9969-991E-4202A16A6B3D}" dt="2020-08-13T18:44:58.899" v="15" actId="20577"/>
        <pc:sldMkLst>
          <pc:docMk/>
          <pc:sldMk cId="2219569128" sldId="332"/>
        </pc:sldMkLst>
        <pc:spChg chg="mod">
          <ac:chgData name="Markus Johannes Zock" userId="S::markus.zock@un.org::a2b17c9c-a4d3-40bf-bdef-df4363d20581" providerId="AD" clId="Web-{DD23A4A4-4DEF-9969-991E-4202A16A6B3D}" dt="2020-08-13T18:44:58.899" v="15" actId="20577"/>
          <ac:spMkLst>
            <pc:docMk/>
            <pc:sldMk cId="2219569128" sldId="332"/>
            <ac:spMk id="28" creationId="{F5C849C4-6466-4A2C-A634-E5C491129188}"/>
          </ac:spMkLst>
        </pc:spChg>
      </pc:sldChg>
    </pc:docChg>
  </pc:docChgLst>
  <pc:docChgLst>
    <pc:chgData name="Markus Johannes Zock" userId="a2b17c9c-a4d3-40bf-bdef-df4363d20581" providerId="ADAL" clId="{74A191FB-79D9-1F49-9C2F-B50C54153110}"/>
    <pc:docChg chg="custSel modSld modMainMaster">
      <pc:chgData name="Markus Johannes Zock" userId="a2b17c9c-a4d3-40bf-bdef-df4363d20581" providerId="ADAL" clId="{74A191FB-79D9-1F49-9C2F-B50C54153110}" dt="2020-08-14T08:19:40.956" v="19" actId="207"/>
      <pc:docMkLst>
        <pc:docMk/>
      </pc:docMkLst>
      <pc:sldChg chg="modSp mod modTransition">
        <pc:chgData name="Markus Johannes Zock" userId="a2b17c9c-a4d3-40bf-bdef-df4363d20581" providerId="ADAL" clId="{74A191FB-79D9-1F49-9C2F-B50C54153110}" dt="2020-08-13T15:58:03.149" v="15"/>
        <pc:sldMkLst>
          <pc:docMk/>
          <pc:sldMk cId="1070562514" sldId="258"/>
        </pc:sldMkLst>
        <pc:spChg chg="mod">
          <ac:chgData name="Markus Johannes Zock" userId="a2b17c9c-a4d3-40bf-bdef-df4363d20581" providerId="ADAL" clId="{74A191FB-79D9-1F49-9C2F-B50C54153110}" dt="2020-08-13T15:56:12.396" v="7" actId="20577"/>
          <ac:spMkLst>
            <pc:docMk/>
            <pc:sldMk cId="1070562514" sldId="258"/>
            <ac:spMk id="5" creationId="{00000000-0000-0000-0000-000000000000}"/>
          </ac:spMkLst>
        </pc:spChg>
        <pc:spChg chg="mod">
          <ac:chgData name="Markus Johannes Zock" userId="a2b17c9c-a4d3-40bf-bdef-df4363d20581" providerId="ADAL" clId="{74A191FB-79D9-1F49-9C2F-B50C54153110}" dt="2020-08-13T15:55:43.923" v="5" actId="20577"/>
          <ac:spMkLst>
            <pc:docMk/>
            <pc:sldMk cId="1070562514" sldId="258"/>
            <ac:spMk id="6" creationId="{00000000-0000-0000-0000-000000000000}"/>
          </ac:spMkLst>
        </pc:spChg>
      </pc:sldChg>
      <pc:sldChg chg="modTransition">
        <pc:chgData name="Markus Johannes Zock" userId="a2b17c9c-a4d3-40bf-bdef-df4363d20581" providerId="ADAL" clId="{74A191FB-79D9-1F49-9C2F-B50C54153110}" dt="2020-08-13T15:58:03.149" v="15"/>
        <pc:sldMkLst>
          <pc:docMk/>
          <pc:sldMk cId="3147494782" sldId="261"/>
        </pc:sldMkLst>
      </pc:sldChg>
      <pc:sldChg chg="modTransition">
        <pc:chgData name="Markus Johannes Zock" userId="a2b17c9c-a4d3-40bf-bdef-df4363d20581" providerId="ADAL" clId="{74A191FB-79D9-1F49-9C2F-B50C54153110}" dt="2020-08-13T15:58:03.149" v="15"/>
        <pc:sldMkLst>
          <pc:docMk/>
          <pc:sldMk cId="2030010812" sldId="279"/>
        </pc:sldMkLst>
      </pc:sldChg>
      <pc:sldChg chg="addSp delSp modSp mod modTransition">
        <pc:chgData name="Markus Johannes Zock" userId="a2b17c9c-a4d3-40bf-bdef-df4363d20581" providerId="ADAL" clId="{74A191FB-79D9-1F49-9C2F-B50C54153110}" dt="2020-08-14T08:19:40.956" v="19" actId="207"/>
        <pc:sldMkLst>
          <pc:docMk/>
          <pc:sldMk cId="175723101" sldId="284"/>
        </pc:sldMkLst>
        <pc:spChg chg="del">
          <ac:chgData name="Markus Johannes Zock" userId="a2b17c9c-a4d3-40bf-bdef-df4363d20581" providerId="ADAL" clId="{74A191FB-79D9-1F49-9C2F-B50C54153110}" dt="2020-08-13T15:55:34.415" v="1" actId="478"/>
          <ac:spMkLst>
            <pc:docMk/>
            <pc:sldMk cId="175723101" sldId="284"/>
            <ac:spMk id="5" creationId="{00000000-0000-0000-0000-000000000000}"/>
          </ac:spMkLst>
        </pc:spChg>
        <pc:graphicFrameChg chg="add mod modGraphic">
          <ac:chgData name="Markus Johannes Zock" userId="a2b17c9c-a4d3-40bf-bdef-df4363d20581" providerId="ADAL" clId="{74A191FB-79D9-1F49-9C2F-B50C54153110}" dt="2020-08-14T08:19:40.956" v="19" actId="207"/>
          <ac:graphicFrameMkLst>
            <pc:docMk/>
            <pc:sldMk cId="175723101" sldId="284"/>
            <ac:graphicFrameMk id="6" creationId="{B12E22A7-7BE4-B648-8CB9-6FC61FC47A4C}"/>
          </ac:graphicFrameMkLst>
        </pc:graphicFrameChg>
        <pc:graphicFrameChg chg="del mod">
          <ac:chgData name="Markus Johannes Zock" userId="a2b17c9c-a4d3-40bf-bdef-df4363d20581" providerId="ADAL" clId="{74A191FB-79D9-1F49-9C2F-B50C54153110}" dt="2020-08-14T08:19:28.541" v="16" actId="478"/>
          <ac:graphicFrameMkLst>
            <pc:docMk/>
            <pc:sldMk cId="175723101" sldId="284"/>
            <ac:graphicFrameMk id="67" creationId="{00000000-0000-0000-0000-000000000000}"/>
          </ac:graphicFrameMkLst>
        </pc:graphicFrameChg>
      </pc:sldChg>
      <pc:sldChg chg="modTransition modAnim">
        <pc:chgData name="Markus Johannes Zock" userId="a2b17c9c-a4d3-40bf-bdef-df4363d20581" providerId="ADAL" clId="{74A191FB-79D9-1F49-9C2F-B50C54153110}" dt="2020-08-13T15:58:03.149" v="15"/>
        <pc:sldMkLst>
          <pc:docMk/>
          <pc:sldMk cId="3971173553" sldId="285"/>
        </pc:sldMkLst>
      </pc:sldChg>
      <pc:sldChg chg="modTransition modAnim">
        <pc:chgData name="Markus Johannes Zock" userId="a2b17c9c-a4d3-40bf-bdef-df4363d20581" providerId="ADAL" clId="{74A191FB-79D9-1F49-9C2F-B50C54153110}" dt="2020-08-13T15:58:03.149" v="15"/>
        <pc:sldMkLst>
          <pc:docMk/>
          <pc:sldMk cId="3459376044" sldId="286"/>
        </pc:sldMkLst>
      </pc:sldChg>
      <pc:sldChg chg="modTransition">
        <pc:chgData name="Markus Johannes Zock" userId="a2b17c9c-a4d3-40bf-bdef-df4363d20581" providerId="ADAL" clId="{74A191FB-79D9-1F49-9C2F-B50C54153110}" dt="2020-08-13T15:58:03.149" v="15"/>
        <pc:sldMkLst>
          <pc:docMk/>
          <pc:sldMk cId="937704744" sldId="287"/>
        </pc:sldMkLst>
      </pc:sldChg>
      <pc:sldChg chg="modTransition">
        <pc:chgData name="Markus Johannes Zock" userId="a2b17c9c-a4d3-40bf-bdef-df4363d20581" providerId="ADAL" clId="{74A191FB-79D9-1F49-9C2F-B50C54153110}" dt="2020-08-13T15:58:03.149" v="15"/>
        <pc:sldMkLst>
          <pc:docMk/>
          <pc:sldMk cId="3731749513" sldId="288"/>
        </pc:sldMkLst>
      </pc:sldChg>
      <pc:sldChg chg="modTransition">
        <pc:chgData name="Markus Johannes Zock" userId="a2b17c9c-a4d3-40bf-bdef-df4363d20581" providerId="ADAL" clId="{74A191FB-79D9-1F49-9C2F-B50C54153110}" dt="2020-08-13T15:58:03.149" v="15"/>
        <pc:sldMkLst>
          <pc:docMk/>
          <pc:sldMk cId="1956330568" sldId="290"/>
        </pc:sldMkLst>
      </pc:sldChg>
      <pc:sldChg chg="modTransition">
        <pc:chgData name="Markus Johannes Zock" userId="a2b17c9c-a4d3-40bf-bdef-df4363d20581" providerId="ADAL" clId="{74A191FB-79D9-1F49-9C2F-B50C54153110}" dt="2020-08-13T15:58:03.149" v="15"/>
        <pc:sldMkLst>
          <pc:docMk/>
          <pc:sldMk cId="4130407223" sldId="291"/>
        </pc:sldMkLst>
      </pc:sldChg>
      <pc:sldChg chg="modTransition">
        <pc:chgData name="Markus Johannes Zock" userId="a2b17c9c-a4d3-40bf-bdef-df4363d20581" providerId="ADAL" clId="{74A191FB-79D9-1F49-9C2F-B50C54153110}" dt="2020-08-13T15:58:03.149" v="15"/>
        <pc:sldMkLst>
          <pc:docMk/>
          <pc:sldMk cId="2567559026" sldId="293"/>
        </pc:sldMkLst>
      </pc:sldChg>
      <pc:sldChg chg="modTransition">
        <pc:chgData name="Markus Johannes Zock" userId="a2b17c9c-a4d3-40bf-bdef-df4363d20581" providerId="ADAL" clId="{74A191FB-79D9-1F49-9C2F-B50C54153110}" dt="2020-08-13T15:58:03.149" v="15"/>
        <pc:sldMkLst>
          <pc:docMk/>
          <pc:sldMk cId="2490911425" sldId="296"/>
        </pc:sldMkLst>
      </pc:sldChg>
      <pc:sldChg chg="modTransition">
        <pc:chgData name="Markus Johannes Zock" userId="a2b17c9c-a4d3-40bf-bdef-df4363d20581" providerId="ADAL" clId="{74A191FB-79D9-1F49-9C2F-B50C54153110}" dt="2020-08-13T15:58:03.149" v="15"/>
        <pc:sldMkLst>
          <pc:docMk/>
          <pc:sldMk cId="1623669603" sldId="299"/>
        </pc:sldMkLst>
      </pc:sldChg>
      <pc:sldChg chg="modTransition">
        <pc:chgData name="Markus Johannes Zock" userId="a2b17c9c-a4d3-40bf-bdef-df4363d20581" providerId="ADAL" clId="{74A191FB-79D9-1F49-9C2F-B50C54153110}" dt="2020-08-13T15:58:03.149" v="15"/>
        <pc:sldMkLst>
          <pc:docMk/>
          <pc:sldMk cId="4282324937" sldId="300"/>
        </pc:sldMkLst>
      </pc:sldChg>
      <pc:sldChg chg="modTransition">
        <pc:chgData name="Markus Johannes Zock" userId="a2b17c9c-a4d3-40bf-bdef-df4363d20581" providerId="ADAL" clId="{74A191FB-79D9-1F49-9C2F-B50C54153110}" dt="2020-08-13T15:58:03.149" v="15"/>
        <pc:sldMkLst>
          <pc:docMk/>
          <pc:sldMk cId="3200556755" sldId="301"/>
        </pc:sldMkLst>
      </pc:sldChg>
      <pc:sldChg chg="modTransition">
        <pc:chgData name="Markus Johannes Zock" userId="a2b17c9c-a4d3-40bf-bdef-df4363d20581" providerId="ADAL" clId="{74A191FB-79D9-1F49-9C2F-B50C54153110}" dt="2020-08-13T15:58:03.149" v="15"/>
        <pc:sldMkLst>
          <pc:docMk/>
          <pc:sldMk cId="3984108996" sldId="303"/>
        </pc:sldMkLst>
      </pc:sldChg>
      <pc:sldChg chg="modTransition">
        <pc:chgData name="Markus Johannes Zock" userId="a2b17c9c-a4d3-40bf-bdef-df4363d20581" providerId="ADAL" clId="{74A191FB-79D9-1F49-9C2F-B50C54153110}" dt="2020-08-13T15:58:03.149" v="15"/>
        <pc:sldMkLst>
          <pc:docMk/>
          <pc:sldMk cId="2423717736" sldId="315"/>
        </pc:sldMkLst>
      </pc:sldChg>
      <pc:sldChg chg="modTransition">
        <pc:chgData name="Markus Johannes Zock" userId="a2b17c9c-a4d3-40bf-bdef-df4363d20581" providerId="ADAL" clId="{74A191FB-79D9-1F49-9C2F-B50C54153110}" dt="2020-08-13T15:58:03.149" v="15"/>
        <pc:sldMkLst>
          <pc:docMk/>
          <pc:sldMk cId="1984469380" sldId="316"/>
        </pc:sldMkLst>
      </pc:sldChg>
      <pc:sldChg chg="modTransition">
        <pc:chgData name="Markus Johannes Zock" userId="a2b17c9c-a4d3-40bf-bdef-df4363d20581" providerId="ADAL" clId="{74A191FB-79D9-1F49-9C2F-B50C54153110}" dt="2020-08-13T15:58:03.149" v="15"/>
        <pc:sldMkLst>
          <pc:docMk/>
          <pc:sldMk cId="3780416405" sldId="321"/>
        </pc:sldMkLst>
      </pc:sldChg>
      <pc:sldChg chg="modTransition">
        <pc:chgData name="Markus Johannes Zock" userId="a2b17c9c-a4d3-40bf-bdef-df4363d20581" providerId="ADAL" clId="{74A191FB-79D9-1F49-9C2F-B50C54153110}" dt="2020-08-13T15:58:03.149" v="15"/>
        <pc:sldMkLst>
          <pc:docMk/>
          <pc:sldMk cId="3594762218" sldId="326"/>
        </pc:sldMkLst>
      </pc:sldChg>
      <pc:sldChg chg="modTransition">
        <pc:chgData name="Markus Johannes Zock" userId="a2b17c9c-a4d3-40bf-bdef-df4363d20581" providerId="ADAL" clId="{74A191FB-79D9-1F49-9C2F-B50C54153110}" dt="2020-08-13T15:58:03.149" v="15"/>
        <pc:sldMkLst>
          <pc:docMk/>
          <pc:sldMk cId="791669019" sldId="327"/>
        </pc:sldMkLst>
      </pc:sldChg>
      <pc:sldChg chg="modTransition">
        <pc:chgData name="Markus Johannes Zock" userId="a2b17c9c-a4d3-40bf-bdef-df4363d20581" providerId="ADAL" clId="{74A191FB-79D9-1F49-9C2F-B50C54153110}" dt="2020-08-13T15:58:03.149" v="15"/>
        <pc:sldMkLst>
          <pc:docMk/>
          <pc:sldMk cId="2489158774" sldId="328"/>
        </pc:sldMkLst>
      </pc:sldChg>
      <pc:sldChg chg="modTransition">
        <pc:chgData name="Markus Johannes Zock" userId="a2b17c9c-a4d3-40bf-bdef-df4363d20581" providerId="ADAL" clId="{74A191FB-79D9-1F49-9C2F-B50C54153110}" dt="2020-08-13T15:58:03.149" v="15"/>
        <pc:sldMkLst>
          <pc:docMk/>
          <pc:sldMk cId="4127406770" sldId="329"/>
        </pc:sldMkLst>
      </pc:sldChg>
      <pc:sldChg chg="modTransition">
        <pc:chgData name="Markus Johannes Zock" userId="a2b17c9c-a4d3-40bf-bdef-df4363d20581" providerId="ADAL" clId="{74A191FB-79D9-1F49-9C2F-B50C54153110}" dt="2020-08-13T15:58:03.149" v="15"/>
        <pc:sldMkLst>
          <pc:docMk/>
          <pc:sldMk cId="1231955727" sldId="330"/>
        </pc:sldMkLst>
      </pc:sldChg>
      <pc:sldChg chg="modTransition">
        <pc:chgData name="Markus Johannes Zock" userId="a2b17c9c-a4d3-40bf-bdef-df4363d20581" providerId="ADAL" clId="{74A191FB-79D9-1F49-9C2F-B50C54153110}" dt="2020-08-13T15:58:03.149" v="15"/>
        <pc:sldMkLst>
          <pc:docMk/>
          <pc:sldMk cId="2672743179" sldId="331"/>
        </pc:sldMkLst>
      </pc:sldChg>
      <pc:sldChg chg="modTransition">
        <pc:chgData name="Markus Johannes Zock" userId="a2b17c9c-a4d3-40bf-bdef-df4363d20581" providerId="ADAL" clId="{74A191FB-79D9-1F49-9C2F-B50C54153110}" dt="2020-08-13T15:58:03.149" v="15"/>
        <pc:sldMkLst>
          <pc:docMk/>
          <pc:sldMk cId="2219569128" sldId="332"/>
        </pc:sldMkLst>
      </pc:sldChg>
      <pc:sldChg chg="modTransition">
        <pc:chgData name="Markus Johannes Zock" userId="a2b17c9c-a4d3-40bf-bdef-df4363d20581" providerId="ADAL" clId="{74A191FB-79D9-1F49-9C2F-B50C54153110}" dt="2020-08-13T15:58:03.149" v="15"/>
        <pc:sldMkLst>
          <pc:docMk/>
          <pc:sldMk cId="1956124708" sldId="333"/>
        </pc:sldMkLst>
      </pc:sldChg>
      <pc:sldChg chg="modTransition">
        <pc:chgData name="Markus Johannes Zock" userId="a2b17c9c-a4d3-40bf-bdef-df4363d20581" providerId="ADAL" clId="{74A191FB-79D9-1F49-9C2F-B50C54153110}" dt="2020-08-13T15:58:03.149" v="15"/>
        <pc:sldMkLst>
          <pc:docMk/>
          <pc:sldMk cId="4103210277" sldId="334"/>
        </pc:sldMkLst>
      </pc:sldChg>
      <pc:sldChg chg="modTransition">
        <pc:chgData name="Markus Johannes Zock" userId="a2b17c9c-a4d3-40bf-bdef-df4363d20581" providerId="ADAL" clId="{74A191FB-79D9-1F49-9C2F-B50C54153110}" dt="2020-08-13T15:58:03.149" v="15"/>
        <pc:sldMkLst>
          <pc:docMk/>
          <pc:sldMk cId="256258805" sldId="335"/>
        </pc:sldMkLst>
      </pc:sldChg>
      <pc:sldChg chg="modTransition">
        <pc:chgData name="Markus Johannes Zock" userId="a2b17c9c-a4d3-40bf-bdef-df4363d20581" providerId="ADAL" clId="{74A191FB-79D9-1F49-9C2F-B50C54153110}" dt="2020-08-13T15:58:03.149" v="15"/>
        <pc:sldMkLst>
          <pc:docMk/>
          <pc:sldMk cId="668812999" sldId="337"/>
        </pc:sldMkLst>
      </pc:sldChg>
      <pc:sldChg chg="modTransition">
        <pc:chgData name="Markus Johannes Zock" userId="a2b17c9c-a4d3-40bf-bdef-df4363d20581" providerId="ADAL" clId="{74A191FB-79D9-1F49-9C2F-B50C54153110}" dt="2020-08-13T15:58:03.149" v="15"/>
        <pc:sldMkLst>
          <pc:docMk/>
          <pc:sldMk cId="2893922759" sldId="338"/>
        </pc:sldMkLst>
      </pc:sldChg>
      <pc:sldChg chg="modTransition">
        <pc:chgData name="Markus Johannes Zock" userId="a2b17c9c-a4d3-40bf-bdef-df4363d20581" providerId="ADAL" clId="{74A191FB-79D9-1F49-9C2F-B50C54153110}" dt="2020-08-13T15:58:03.149" v="15"/>
        <pc:sldMkLst>
          <pc:docMk/>
          <pc:sldMk cId="1146290323" sldId="339"/>
        </pc:sldMkLst>
      </pc:sldChg>
      <pc:sldChg chg="modTransition">
        <pc:chgData name="Markus Johannes Zock" userId="a2b17c9c-a4d3-40bf-bdef-df4363d20581" providerId="ADAL" clId="{74A191FB-79D9-1F49-9C2F-B50C54153110}" dt="2020-08-13T15:58:03.149" v="15"/>
        <pc:sldMkLst>
          <pc:docMk/>
          <pc:sldMk cId="2946366384" sldId="340"/>
        </pc:sldMkLst>
      </pc:sldChg>
      <pc:sldChg chg="modTransition">
        <pc:chgData name="Markus Johannes Zock" userId="a2b17c9c-a4d3-40bf-bdef-df4363d20581" providerId="ADAL" clId="{74A191FB-79D9-1F49-9C2F-B50C54153110}" dt="2020-08-13T15:58:03.149" v="15"/>
        <pc:sldMkLst>
          <pc:docMk/>
          <pc:sldMk cId="914452678" sldId="341"/>
        </pc:sldMkLst>
      </pc:sldChg>
      <pc:sldChg chg="modTransition">
        <pc:chgData name="Markus Johannes Zock" userId="a2b17c9c-a4d3-40bf-bdef-df4363d20581" providerId="ADAL" clId="{74A191FB-79D9-1F49-9C2F-B50C54153110}" dt="2020-08-13T15:58:03.149" v="15"/>
        <pc:sldMkLst>
          <pc:docMk/>
          <pc:sldMk cId="3225806958" sldId="343"/>
        </pc:sldMkLst>
      </pc:sldChg>
      <pc:sldChg chg="modTransition">
        <pc:chgData name="Markus Johannes Zock" userId="a2b17c9c-a4d3-40bf-bdef-df4363d20581" providerId="ADAL" clId="{74A191FB-79D9-1F49-9C2F-B50C54153110}" dt="2020-08-13T15:58:03.149" v="15"/>
        <pc:sldMkLst>
          <pc:docMk/>
          <pc:sldMk cId="2609905608" sldId="346"/>
        </pc:sldMkLst>
      </pc:sldChg>
      <pc:sldChg chg="modTransition">
        <pc:chgData name="Markus Johannes Zock" userId="a2b17c9c-a4d3-40bf-bdef-df4363d20581" providerId="ADAL" clId="{74A191FB-79D9-1F49-9C2F-B50C54153110}" dt="2020-08-13T15:58:03.149" v="15"/>
        <pc:sldMkLst>
          <pc:docMk/>
          <pc:sldMk cId="1275239952" sldId="347"/>
        </pc:sldMkLst>
      </pc:sldChg>
      <pc:sldChg chg="modTransition">
        <pc:chgData name="Markus Johannes Zock" userId="a2b17c9c-a4d3-40bf-bdef-df4363d20581" providerId="ADAL" clId="{74A191FB-79D9-1F49-9C2F-B50C54153110}" dt="2020-08-13T15:58:03.149" v="15"/>
        <pc:sldMkLst>
          <pc:docMk/>
          <pc:sldMk cId="3074054212" sldId="348"/>
        </pc:sldMkLst>
      </pc:sldChg>
      <pc:sldChg chg="modTransition">
        <pc:chgData name="Markus Johannes Zock" userId="a2b17c9c-a4d3-40bf-bdef-df4363d20581" providerId="ADAL" clId="{74A191FB-79D9-1F49-9C2F-B50C54153110}" dt="2020-08-13T15:58:03.149" v="15"/>
        <pc:sldMkLst>
          <pc:docMk/>
          <pc:sldMk cId="1682635174" sldId="349"/>
        </pc:sldMkLst>
      </pc:sldChg>
      <pc:sldMasterChg chg="modSp modTransition modSldLayout">
        <pc:chgData name="Markus Johannes Zock" userId="a2b17c9c-a4d3-40bf-bdef-df4363d20581" providerId="ADAL" clId="{74A191FB-79D9-1F49-9C2F-B50C54153110}" dt="2020-08-13T15:58:03.149" v="15"/>
        <pc:sldMasterMkLst>
          <pc:docMk/>
          <pc:sldMasterMk cId="1655035539" sldId="2147483648"/>
        </pc:sldMasterMkLst>
        <pc:spChg chg="mod">
          <ac:chgData name="Markus Johannes Zock" userId="a2b17c9c-a4d3-40bf-bdef-df4363d20581" providerId="ADAL" clId="{74A191FB-79D9-1F49-9C2F-B50C54153110}" dt="2020-08-13T15:56:31.708" v="9"/>
          <ac:spMkLst>
            <pc:docMk/>
            <pc:sldMasterMk cId="1655035539" sldId="2147483648"/>
            <ac:spMk id="10" creationId="{3C3D9F06-9E68-4223-B766-1669CC453D11}"/>
          </ac:spMkLst>
        </pc:spChg>
        <pc:grpChg chg="mod">
          <ac:chgData name="Markus Johannes Zock" userId="a2b17c9c-a4d3-40bf-bdef-df4363d20581" providerId="ADAL" clId="{74A191FB-79D9-1F49-9C2F-B50C54153110}" dt="2020-08-13T15:56:28.802" v="8"/>
          <ac:grpSpMkLst>
            <pc:docMk/>
            <pc:sldMasterMk cId="1655035539" sldId="2147483648"/>
            <ac:grpSpMk id="8" creationId="{EF68DE18-AB23-427D-9D16-FB6D405FA98F}"/>
          </ac:grpSpMkLst>
        </pc:grpChg>
        <pc:picChg chg="mod">
          <ac:chgData name="Markus Johannes Zock" userId="a2b17c9c-a4d3-40bf-bdef-df4363d20581" providerId="ADAL" clId="{74A191FB-79D9-1F49-9C2F-B50C54153110}" dt="2020-08-13T15:56:28.802" v="8"/>
          <ac:picMkLst>
            <pc:docMk/>
            <pc:sldMasterMk cId="1655035539" sldId="2147483648"/>
            <ac:picMk id="9" creationId="{1B9697E2-EEE3-484D-A5F1-3BA85BCE2746}"/>
          </ac:picMkLst>
        </pc:picChg>
        <pc:sldLayoutChg chg="modTransition">
          <pc:chgData name="Markus Johannes Zock" userId="a2b17c9c-a4d3-40bf-bdef-df4363d20581" providerId="ADAL" clId="{74A191FB-79D9-1F49-9C2F-B50C54153110}" dt="2020-08-13T15:58:03.149" v="15"/>
          <pc:sldLayoutMkLst>
            <pc:docMk/>
            <pc:sldMasterMk cId="1655035539" sldId="2147483648"/>
            <pc:sldLayoutMk cId="852605313" sldId="2147483649"/>
          </pc:sldLayoutMkLst>
        </pc:sldLayoutChg>
        <pc:sldLayoutChg chg="modTransition">
          <pc:chgData name="Markus Johannes Zock" userId="a2b17c9c-a4d3-40bf-bdef-df4363d20581" providerId="ADAL" clId="{74A191FB-79D9-1F49-9C2F-B50C54153110}" dt="2020-08-13T15:58:03.149" v="15"/>
          <pc:sldLayoutMkLst>
            <pc:docMk/>
            <pc:sldMasterMk cId="1655035539" sldId="2147483648"/>
            <pc:sldLayoutMk cId="2695662036" sldId="2147483650"/>
          </pc:sldLayoutMkLst>
        </pc:sldLayoutChg>
        <pc:sldLayoutChg chg="modTransition">
          <pc:chgData name="Markus Johannes Zock" userId="a2b17c9c-a4d3-40bf-bdef-df4363d20581" providerId="ADAL" clId="{74A191FB-79D9-1F49-9C2F-B50C54153110}" dt="2020-08-13T15:58:03.149" v="15"/>
          <pc:sldLayoutMkLst>
            <pc:docMk/>
            <pc:sldMasterMk cId="1655035539" sldId="2147483648"/>
            <pc:sldLayoutMk cId="156228529" sldId="2147483651"/>
          </pc:sldLayoutMkLst>
        </pc:sldLayoutChg>
        <pc:sldLayoutChg chg="modTransition">
          <pc:chgData name="Markus Johannes Zock" userId="a2b17c9c-a4d3-40bf-bdef-df4363d20581" providerId="ADAL" clId="{74A191FB-79D9-1F49-9C2F-B50C54153110}" dt="2020-08-13T15:58:03.149" v="15"/>
          <pc:sldLayoutMkLst>
            <pc:docMk/>
            <pc:sldMasterMk cId="1655035539" sldId="2147483648"/>
            <pc:sldLayoutMk cId="3913741906" sldId="2147483652"/>
          </pc:sldLayoutMkLst>
        </pc:sldLayoutChg>
        <pc:sldLayoutChg chg="modTransition">
          <pc:chgData name="Markus Johannes Zock" userId="a2b17c9c-a4d3-40bf-bdef-df4363d20581" providerId="ADAL" clId="{74A191FB-79D9-1F49-9C2F-B50C54153110}" dt="2020-08-13T15:58:03.149" v="15"/>
          <pc:sldLayoutMkLst>
            <pc:docMk/>
            <pc:sldMasterMk cId="1655035539" sldId="2147483648"/>
            <pc:sldLayoutMk cId="1659130555" sldId="2147483653"/>
          </pc:sldLayoutMkLst>
        </pc:sldLayoutChg>
        <pc:sldLayoutChg chg="modTransition">
          <pc:chgData name="Markus Johannes Zock" userId="a2b17c9c-a4d3-40bf-bdef-df4363d20581" providerId="ADAL" clId="{74A191FB-79D9-1F49-9C2F-B50C54153110}" dt="2020-08-13T15:58:03.149" v="15"/>
          <pc:sldLayoutMkLst>
            <pc:docMk/>
            <pc:sldMasterMk cId="1655035539" sldId="2147483648"/>
            <pc:sldLayoutMk cId="3104229485" sldId="2147483654"/>
          </pc:sldLayoutMkLst>
        </pc:sldLayoutChg>
        <pc:sldLayoutChg chg="modTransition">
          <pc:chgData name="Markus Johannes Zock" userId="a2b17c9c-a4d3-40bf-bdef-df4363d20581" providerId="ADAL" clId="{74A191FB-79D9-1F49-9C2F-B50C54153110}" dt="2020-08-13T15:58:03.149" v="15"/>
          <pc:sldLayoutMkLst>
            <pc:docMk/>
            <pc:sldMasterMk cId="1655035539" sldId="2147483648"/>
            <pc:sldLayoutMk cId="1784332757" sldId="2147483655"/>
          </pc:sldLayoutMkLst>
        </pc:sldLayoutChg>
        <pc:sldLayoutChg chg="modTransition">
          <pc:chgData name="Markus Johannes Zock" userId="a2b17c9c-a4d3-40bf-bdef-df4363d20581" providerId="ADAL" clId="{74A191FB-79D9-1F49-9C2F-B50C54153110}" dt="2020-08-13T15:58:03.149" v="15"/>
          <pc:sldLayoutMkLst>
            <pc:docMk/>
            <pc:sldMasterMk cId="1655035539" sldId="2147483648"/>
            <pc:sldLayoutMk cId="407209447" sldId="2147483656"/>
          </pc:sldLayoutMkLst>
        </pc:sldLayoutChg>
        <pc:sldLayoutChg chg="modTransition">
          <pc:chgData name="Markus Johannes Zock" userId="a2b17c9c-a4d3-40bf-bdef-df4363d20581" providerId="ADAL" clId="{74A191FB-79D9-1F49-9C2F-B50C54153110}" dt="2020-08-13T15:58:03.149" v="15"/>
          <pc:sldLayoutMkLst>
            <pc:docMk/>
            <pc:sldMasterMk cId="1655035539" sldId="2147483648"/>
            <pc:sldLayoutMk cId="246941388" sldId="2147483657"/>
          </pc:sldLayoutMkLst>
        </pc:sldLayoutChg>
        <pc:sldLayoutChg chg="modTransition">
          <pc:chgData name="Markus Johannes Zock" userId="a2b17c9c-a4d3-40bf-bdef-df4363d20581" providerId="ADAL" clId="{74A191FB-79D9-1F49-9C2F-B50C54153110}" dt="2020-08-13T15:58:03.149" v="15"/>
          <pc:sldLayoutMkLst>
            <pc:docMk/>
            <pc:sldMasterMk cId="1655035539" sldId="2147483648"/>
            <pc:sldLayoutMk cId="2599194630" sldId="2147483658"/>
          </pc:sldLayoutMkLst>
        </pc:sldLayoutChg>
        <pc:sldLayoutChg chg="modTransition">
          <pc:chgData name="Markus Johannes Zock" userId="a2b17c9c-a4d3-40bf-bdef-df4363d20581" providerId="ADAL" clId="{74A191FB-79D9-1F49-9C2F-B50C54153110}" dt="2020-08-13T15:58:03.149" v="15"/>
          <pc:sldLayoutMkLst>
            <pc:docMk/>
            <pc:sldMasterMk cId="1655035539" sldId="2147483648"/>
            <pc:sldLayoutMk cId="623720885" sldId="2147483659"/>
          </pc:sldLayoutMkLst>
        </pc:sldLayoutChg>
        <pc:sldLayoutChg chg="modTransition">
          <pc:chgData name="Markus Johannes Zock" userId="a2b17c9c-a4d3-40bf-bdef-df4363d20581" providerId="ADAL" clId="{74A191FB-79D9-1F49-9C2F-B50C54153110}" dt="2020-08-13T15:58:03.149" v="15"/>
          <pc:sldLayoutMkLst>
            <pc:docMk/>
            <pc:sldMasterMk cId="1655035539" sldId="2147483648"/>
            <pc:sldLayoutMk cId="2395606551" sldId="2147483672"/>
          </pc:sldLayoutMkLst>
        </pc:sldLayoutChg>
        <pc:sldLayoutChg chg="modTransition">
          <pc:chgData name="Markus Johannes Zock" userId="a2b17c9c-a4d3-40bf-bdef-df4363d20581" providerId="ADAL" clId="{74A191FB-79D9-1F49-9C2F-B50C54153110}" dt="2020-08-13T15:58:03.149" v="15"/>
          <pc:sldLayoutMkLst>
            <pc:docMk/>
            <pc:sldMasterMk cId="1655035539" sldId="2147483648"/>
            <pc:sldLayoutMk cId="418181924" sldId="2147483673"/>
          </pc:sldLayoutMkLst>
        </pc:sldLayoutChg>
      </pc:sldMasterChg>
      <pc:sldMasterChg chg="modTransition modSldLayout">
        <pc:chgData name="Markus Johannes Zock" userId="a2b17c9c-a4d3-40bf-bdef-df4363d20581" providerId="ADAL" clId="{74A191FB-79D9-1F49-9C2F-B50C54153110}" dt="2020-08-13T15:58:03.149" v="15"/>
        <pc:sldMasterMkLst>
          <pc:docMk/>
          <pc:sldMasterMk cId="4013660299" sldId="2147483674"/>
        </pc:sldMasterMkLst>
        <pc:sldLayoutChg chg="modTransition">
          <pc:chgData name="Markus Johannes Zock" userId="a2b17c9c-a4d3-40bf-bdef-df4363d20581" providerId="ADAL" clId="{74A191FB-79D9-1F49-9C2F-B50C54153110}" dt="2020-08-13T15:58:03.149" v="15"/>
          <pc:sldLayoutMkLst>
            <pc:docMk/>
            <pc:sldMasterMk cId="4013660299" sldId="2147483674"/>
            <pc:sldLayoutMk cId="1783607389" sldId="2147483686"/>
          </pc:sldLayoutMkLst>
        </pc:sldLayoutChg>
      </pc:sldMasterChg>
      <pc:sldMasterChg chg="modTransition modSldLayout">
        <pc:chgData name="Markus Johannes Zock" userId="a2b17c9c-a4d3-40bf-bdef-df4363d20581" providerId="ADAL" clId="{74A191FB-79D9-1F49-9C2F-B50C54153110}" dt="2020-08-13T15:58:03.149" v="15"/>
        <pc:sldMasterMkLst>
          <pc:docMk/>
          <pc:sldMasterMk cId="3513518140" sldId="2147483687"/>
        </pc:sldMasterMkLst>
        <pc:sldLayoutChg chg="modTransition">
          <pc:chgData name="Markus Johannes Zock" userId="a2b17c9c-a4d3-40bf-bdef-df4363d20581" providerId="ADAL" clId="{74A191FB-79D9-1F49-9C2F-B50C54153110}" dt="2020-08-13T15:58:03.149" v="15"/>
          <pc:sldLayoutMkLst>
            <pc:docMk/>
            <pc:sldMasterMk cId="3513518140" sldId="2147483687"/>
            <pc:sldLayoutMk cId="2614717233" sldId="214748369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C3CF1-1758-FA4F-BD8C-221FB92747B7}" type="datetimeFigureOut">
              <a:rPr lang="de-DE" smtClean="0"/>
              <a:t>19.04.21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6D8217-F482-FE4E-B064-BCC27D631169}" type="slidenum">
              <a:rPr lang="de-DE" smtClean="0"/>
              <a:t>‹#›</a:t>
            </a:fld>
            <a:endParaRPr lang="de-DE"/>
          </a:p>
        </p:txBody>
      </p:sp>
    </p:spTree>
    <p:extLst>
      <p:ext uri="{BB962C8B-B14F-4D97-AF65-F5344CB8AC3E}">
        <p14:creationId xmlns:p14="http://schemas.microsoft.com/office/powerpoint/2010/main" val="23134063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2BEAA-4829-AA44-97D1-AAFA9B9A2914}" type="datetimeFigureOut">
              <a:rPr lang="de-DE" smtClean="0"/>
              <a:t>19.04.21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32092-6271-034C-A373-FC28AFF6325A}" type="slidenum">
              <a:rPr lang="de-DE" smtClean="0"/>
              <a:t>‹#›</a:t>
            </a:fld>
            <a:endParaRPr lang="de-DE"/>
          </a:p>
        </p:txBody>
      </p:sp>
    </p:spTree>
    <p:extLst>
      <p:ext uri="{BB962C8B-B14F-4D97-AF65-F5344CB8AC3E}">
        <p14:creationId xmlns:p14="http://schemas.microsoft.com/office/powerpoint/2010/main" val="30461014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ecd.org/mena/governance/35521418.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ecd.org/mena/governance/35521418.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knowledgehub.transparency.org/guide/topic-guide-on-codes-of-conduct/5408"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knowledgehub.transparency.org/guide/topic-guide-on-codes-of-conduct/540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knowledgehub.transparency.org/guide/topic-guide-on-codes-of-conduct/5408"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oecd.org/officialdocuments/publicdisplaydocumentpdf/?doclanguage=en&amp;cote=GOV/PGC/GF(2009)1"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transparency.org/news/feature/calling_out_public_officials_on_corruption_codes_of_conduct"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oecd.org/mena/governance/35521418.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knowledgehub.transparency.org/guide/topic-guide-on-codes-of-conduct/544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blog.transparency.org/2012/07/27/codes-of-conduct-benefits-and-challenge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ecd.org/gov/ethics/oecd-integrity-review-of-mexico-9789264273207-en.ht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au.int/en/treaties/african-charter-values-and-principles-public-service-and-administration"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kubanni.abu.edu.ng/jspui/bitstream/123456789/2148/1/AN%20ASSESSMENT%20OF%20THE%20CODE%20OF%20CONDUCT%20BUREAU%20AND%20CODE%20OF%20CONDUCT%20TRIBUNAL%20(CCB%20and%20CCT)%E2%80%99S%20PUBLIC%20ETHICS%20PRACTICES%20(1999%20-%202007).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oecd.org/gov/ethics/45916428.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excell.csc.gov.ph/cscweb/cscweb.php" TargetMode="External"/><Relationship Id="rId7" Type="http://schemas.openxmlformats.org/officeDocument/2006/relationships/hyperlink" Target="https://blog.transparency.org/2012/08/24/codes-of-conduct-in-action-continental-law-states/"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formsphilippines.com/guide/329/mamamayan-muna-hindi-mamaya-na-program-a-client-feedback-mechanism" TargetMode="External"/><Relationship Id="rId5" Type="http://schemas.openxmlformats.org/officeDocument/2006/relationships/hyperlink" Target="http://www.coa.gov.ph/" TargetMode="External"/><Relationship Id="rId4" Type="http://schemas.openxmlformats.org/officeDocument/2006/relationships/hyperlink" Target="http://www.ombudsman.gov.ph/"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yumpu.com/en/document/read/34615543/ethical-guidelines-regarding-business-contacts-for-the-defence-sector"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9032092-6271-034C-A373-FC28AFF6325A}" type="slidenum">
              <a:rPr lang="de-DE" smtClean="0"/>
              <a:t>2</a:t>
            </a:fld>
            <a:endParaRPr lang="de-DE"/>
          </a:p>
        </p:txBody>
      </p:sp>
    </p:spTree>
    <p:extLst>
      <p:ext uri="{BB962C8B-B14F-4D97-AF65-F5344CB8AC3E}">
        <p14:creationId xmlns:p14="http://schemas.microsoft.com/office/powerpoint/2010/main" val="1114059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b="1" dirty="0"/>
              <a:t>... </a:t>
            </a:r>
            <a:r>
              <a:rPr lang="de-DE" b="1" dirty="0" err="1"/>
              <a:t>and</a:t>
            </a:r>
            <a:r>
              <a:rPr lang="de-DE" b="1" dirty="0"/>
              <a:t> </a:t>
            </a:r>
            <a:r>
              <a:rPr lang="de-DE" b="1" dirty="0" err="1"/>
              <a:t>their</a:t>
            </a:r>
            <a:r>
              <a:rPr lang="de-DE" b="1" dirty="0"/>
              <a:t> </a:t>
            </a:r>
            <a:r>
              <a:rPr lang="de-DE" b="1" dirty="0" err="1"/>
              <a:t>pros</a:t>
            </a:r>
            <a:r>
              <a:rPr lang="de-DE" b="1" dirty="0"/>
              <a:t> </a:t>
            </a:r>
            <a:r>
              <a:rPr lang="de-DE" b="1" dirty="0" err="1"/>
              <a:t>and</a:t>
            </a:r>
            <a:r>
              <a:rPr lang="de-DE" b="1" dirty="0"/>
              <a:t> </a:t>
            </a:r>
            <a:r>
              <a:rPr lang="de-DE" b="1" dirty="0" err="1"/>
              <a:t>cons</a:t>
            </a:r>
            <a:r>
              <a:rPr lang="de-DE" b="1" dirty="0"/>
              <a:t>:</a:t>
            </a:r>
            <a:endParaRPr lang="en-US" altLang="en-US" b="1" dirty="0"/>
          </a:p>
          <a:p>
            <a:pPr>
              <a:defRPr/>
            </a:pPr>
            <a:endParaRPr lang="en-US" altLang="en-US" b="1" dirty="0"/>
          </a:p>
          <a:p>
            <a:pPr>
              <a:defRPr/>
            </a:pPr>
            <a:r>
              <a:rPr lang="en-US" altLang="en-US" b="1" dirty="0"/>
              <a:t>Codes of conduct:</a:t>
            </a:r>
            <a:endParaRPr lang="en-US" altLang="en-US" dirty="0"/>
          </a:p>
          <a:p>
            <a:pPr marL="171450" indent="-171450" eaLnBrk="1" fontAlgn="auto" hangingPunct="1">
              <a:spcBef>
                <a:spcPts val="0"/>
              </a:spcBef>
              <a:spcAft>
                <a:spcPts val="0"/>
              </a:spcAft>
              <a:buFont typeface="Arial" panose="020B0604020202020204" pitchFamily="34" charset="0"/>
              <a:buChar char="•"/>
              <a:defRPr/>
            </a:pPr>
            <a:r>
              <a:rPr lang="de-DE" dirty="0"/>
              <a:t>Most </a:t>
            </a:r>
            <a:r>
              <a:rPr lang="de-DE" dirty="0" err="1"/>
              <a:t>codes</a:t>
            </a:r>
            <a:r>
              <a:rPr lang="de-DE" dirty="0"/>
              <a:t> </a:t>
            </a:r>
            <a:r>
              <a:rPr lang="de-DE" dirty="0" err="1"/>
              <a:t>of</a:t>
            </a:r>
            <a:r>
              <a:rPr lang="de-DE" dirty="0"/>
              <a:t> </a:t>
            </a:r>
            <a:r>
              <a:rPr lang="de-DE" dirty="0" err="1"/>
              <a:t>conduct</a:t>
            </a:r>
            <a:r>
              <a:rPr lang="de-DE" dirty="0"/>
              <a:t> </a:t>
            </a:r>
            <a:r>
              <a:rPr lang="de-DE" dirty="0" err="1"/>
              <a:t>focus</a:t>
            </a:r>
            <a:r>
              <a:rPr lang="de-DE" dirty="0"/>
              <a:t> on </a:t>
            </a:r>
            <a:r>
              <a:rPr lang="de-DE" dirty="0" err="1"/>
              <a:t>the</a:t>
            </a:r>
            <a:r>
              <a:rPr lang="de-DE" dirty="0"/>
              <a:t> “do </a:t>
            </a:r>
            <a:r>
              <a:rPr lang="de-DE" dirty="0" err="1"/>
              <a:t>nots</a:t>
            </a:r>
            <a:r>
              <a:rPr lang="de-DE" dirty="0"/>
              <a:t>” </a:t>
            </a:r>
            <a:r>
              <a:rPr lang="de-DE" dirty="0" err="1"/>
              <a:t>rather</a:t>
            </a:r>
            <a:r>
              <a:rPr lang="de-DE" dirty="0"/>
              <a:t> </a:t>
            </a:r>
            <a:r>
              <a:rPr lang="de-DE" dirty="0" err="1"/>
              <a:t>than</a:t>
            </a:r>
            <a:r>
              <a:rPr lang="de-DE" dirty="0"/>
              <a:t> on affirmative </a:t>
            </a:r>
            <a:r>
              <a:rPr lang="de-DE" dirty="0" err="1"/>
              <a:t>obligations</a:t>
            </a:r>
            <a:r>
              <a:rPr lang="de-DE" dirty="0"/>
              <a:t>. </a:t>
            </a:r>
            <a:r>
              <a:rPr lang="de-DE" dirty="0" err="1"/>
              <a:t>They</a:t>
            </a:r>
            <a:r>
              <a:rPr lang="de-DE" dirty="0"/>
              <a:t> </a:t>
            </a:r>
            <a:r>
              <a:rPr lang="de-DE" dirty="0" err="1"/>
              <a:t>generally</a:t>
            </a:r>
            <a:r>
              <a:rPr lang="de-DE" dirty="0"/>
              <a:t> </a:t>
            </a:r>
            <a:r>
              <a:rPr lang="de-DE" dirty="0" err="1"/>
              <a:t>are</a:t>
            </a:r>
            <a:r>
              <a:rPr lang="de-DE" dirty="0"/>
              <a:t> </a:t>
            </a:r>
            <a:r>
              <a:rPr lang="de-DE" dirty="0" err="1"/>
              <a:t>designed</a:t>
            </a:r>
            <a:r>
              <a:rPr lang="de-DE" dirty="0"/>
              <a:t> </a:t>
            </a:r>
            <a:r>
              <a:rPr lang="de-DE" dirty="0" err="1"/>
              <a:t>to</a:t>
            </a:r>
            <a:r>
              <a:rPr lang="de-DE" dirty="0"/>
              <a:t> </a:t>
            </a:r>
            <a:r>
              <a:rPr lang="de-DE" dirty="0" err="1"/>
              <a:t>address</a:t>
            </a:r>
            <a:r>
              <a:rPr lang="de-DE" dirty="0"/>
              <a:t> </a:t>
            </a:r>
            <a:r>
              <a:rPr lang="de-DE" dirty="0" err="1"/>
              <a:t>only</a:t>
            </a:r>
            <a:r>
              <a:rPr lang="de-DE" dirty="0"/>
              <a:t> minimal </a:t>
            </a:r>
            <a:r>
              <a:rPr lang="de-DE" dirty="0" err="1"/>
              <a:t>forms</a:t>
            </a:r>
            <a:r>
              <a:rPr lang="de-DE" dirty="0"/>
              <a:t> </a:t>
            </a:r>
            <a:r>
              <a:rPr lang="de-DE" dirty="0" err="1"/>
              <a:t>of</a:t>
            </a:r>
            <a:r>
              <a:rPr lang="de-DE" dirty="0"/>
              <a:t> </a:t>
            </a:r>
            <a:r>
              <a:rPr lang="de-DE" dirty="0" err="1"/>
              <a:t>ethical</a:t>
            </a:r>
            <a:r>
              <a:rPr lang="de-DE" dirty="0"/>
              <a:t> </a:t>
            </a:r>
            <a:r>
              <a:rPr lang="de-DE" dirty="0" err="1"/>
              <a:t>behavior</a:t>
            </a:r>
            <a:r>
              <a:rPr lang="de-DE" dirty="0"/>
              <a:t>. </a:t>
            </a:r>
            <a:r>
              <a:rPr lang="de-DE" dirty="0" err="1"/>
              <a:t>By</a:t>
            </a:r>
            <a:r>
              <a:rPr lang="de-DE" dirty="0"/>
              <a:t> </a:t>
            </a:r>
            <a:r>
              <a:rPr lang="de-DE" dirty="0" err="1"/>
              <a:t>almost</a:t>
            </a:r>
            <a:r>
              <a:rPr lang="de-DE" dirty="0"/>
              <a:t> </a:t>
            </a:r>
            <a:r>
              <a:rPr lang="de-DE" dirty="0" err="1"/>
              <a:t>exclusively</a:t>
            </a:r>
            <a:r>
              <a:rPr lang="de-DE" dirty="0"/>
              <a:t> </a:t>
            </a:r>
            <a:r>
              <a:rPr lang="de-DE" dirty="0" err="1"/>
              <a:t>emphasizing</a:t>
            </a:r>
            <a:r>
              <a:rPr lang="de-DE" dirty="0"/>
              <a:t> </a:t>
            </a:r>
            <a:r>
              <a:rPr lang="de-DE" dirty="0" err="1"/>
              <a:t>what</a:t>
            </a:r>
            <a:r>
              <a:rPr lang="de-DE" dirty="0"/>
              <a:t> </a:t>
            </a:r>
            <a:r>
              <a:rPr lang="de-DE" dirty="0" err="1"/>
              <a:t>one</a:t>
            </a:r>
            <a:r>
              <a:rPr lang="de-DE" dirty="0"/>
              <a:t> </a:t>
            </a:r>
            <a:r>
              <a:rPr lang="de-DE" dirty="0" err="1"/>
              <a:t>should</a:t>
            </a:r>
            <a:r>
              <a:rPr lang="de-DE" dirty="0"/>
              <a:t> not do, </a:t>
            </a:r>
            <a:r>
              <a:rPr lang="de-DE" dirty="0" err="1"/>
              <a:t>there</a:t>
            </a:r>
            <a:r>
              <a:rPr lang="de-DE" dirty="0"/>
              <a:t> </a:t>
            </a:r>
            <a:r>
              <a:rPr lang="de-DE" dirty="0" err="1"/>
              <a:t>is</a:t>
            </a:r>
            <a:r>
              <a:rPr lang="de-DE" dirty="0"/>
              <a:t> </a:t>
            </a:r>
            <a:r>
              <a:rPr lang="de-DE" dirty="0" err="1"/>
              <a:t>little</a:t>
            </a:r>
            <a:r>
              <a:rPr lang="de-DE" dirty="0"/>
              <a:t> </a:t>
            </a:r>
            <a:r>
              <a:rPr lang="de-DE" dirty="0" err="1"/>
              <a:t>emphasis</a:t>
            </a:r>
            <a:r>
              <a:rPr lang="de-DE" dirty="0"/>
              <a:t> on </a:t>
            </a:r>
            <a:r>
              <a:rPr lang="de-DE" dirty="0" err="1"/>
              <a:t>what</a:t>
            </a:r>
            <a:r>
              <a:rPr lang="de-DE" dirty="0"/>
              <a:t> </a:t>
            </a:r>
            <a:r>
              <a:rPr lang="de-DE" dirty="0" err="1"/>
              <a:t>public</a:t>
            </a:r>
            <a:r>
              <a:rPr lang="de-DE" dirty="0"/>
              <a:t> </a:t>
            </a:r>
            <a:r>
              <a:rPr lang="de-DE" dirty="0" err="1"/>
              <a:t>servants</a:t>
            </a:r>
            <a:r>
              <a:rPr lang="de-DE" dirty="0"/>
              <a:t> </a:t>
            </a:r>
            <a:r>
              <a:rPr lang="de-DE" dirty="0" err="1"/>
              <a:t>should</a:t>
            </a:r>
            <a:r>
              <a:rPr lang="de-DE" dirty="0"/>
              <a:t> d. This </a:t>
            </a:r>
            <a:r>
              <a:rPr lang="de-DE" dirty="0" err="1">
                <a:sym typeface="Wingdings" pitchFamily="2" charset="2"/>
              </a:rPr>
              <a:t>creates</a:t>
            </a:r>
            <a:r>
              <a:rPr lang="de-DE" dirty="0">
                <a:sym typeface="Wingdings" pitchFamily="2" charset="2"/>
              </a:rPr>
              <a:t> </a:t>
            </a:r>
            <a:r>
              <a:rPr lang="de-DE" dirty="0" err="1">
                <a:sym typeface="Wingdings" pitchFamily="2" charset="2"/>
              </a:rPr>
              <a:t>mere</a:t>
            </a:r>
            <a:r>
              <a:rPr lang="de-DE" dirty="0">
                <a:sym typeface="Wingdings" pitchFamily="2" charset="2"/>
              </a:rPr>
              <a:t> </a:t>
            </a:r>
            <a:r>
              <a:rPr lang="de-DE" dirty="0" err="1">
                <a:sym typeface="Wingdings" pitchFamily="2" charset="2"/>
              </a:rPr>
              <a:t>compliance</a:t>
            </a:r>
            <a:r>
              <a:rPr lang="de-DE" dirty="0">
                <a:sym typeface="Wingdings" pitchFamily="2" charset="2"/>
              </a:rPr>
              <a:t> </a:t>
            </a:r>
            <a:r>
              <a:rPr lang="de-DE" dirty="0" err="1">
                <a:sym typeface="Wingdings" pitchFamily="2" charset="2"/>
              </a:rPr>
              <a:t>instead</a:t>
            </a:r>
            <a:r>
              <a:rPr lang="de-DE" dirty="0">
                <a:sym typeface="Wingdings" pitchFamily="2" charset="2"/>
              </a:rPr>
              <a:t> </a:t>
            </a:r>
            <a:r>
              <a:rPr lang="de-DE" dirty="0" err="1">
                <a:sym typeface="Wingdings" pitchFamily="2" charset="2"/>
              </a:rPr>
              <a:t>of</a:t>
            </a:r>
            <a:r>
              <a:rPr lang="de-DE" dirty="0">
                <a:sym typeface="Wingdings" pitchFamily="2" charset="2"/>
              </a:rPr>
              <a:t> a </a:t>
            </a:r>
            <a:r>
              <a:rPr lang="de-DE" dirty="0" err="1">
                <a:sym typeface="Wingdings" pitchFamily="2" charset="2"/>
              </a:rPr>
              <a:t>true</a:t>
            </a:r>
            <a:r>
              <a:rPr lang="de-DE" dirty="0">
                <a:sym typeface="Wingdings" pitchFamily="2" charset="2"/>
              </a:rPr>
              <a:t> </a:t>
            </a:r>
            <a:r>
              <a:rPr lang="de-DE" dirty="0" err="1">
                <a:sym typeface="Wingdings" pitchFamily="2" charset="2"/>
              </a:rPr>
              <a:t>culture</a:t>
            </a:r>
            <a:r>
              <a:rPr lang="de-DE" dirty="0">
                <a:sym typeface="Wingdings" pitchFamily="2" charset="2"/>
              </a:rPr>
              <a:t> </a:t>
            </a:r>
            <a:r>
              <a:rPr lang="de-DE" dirty="0" err="1">
                <a:sym typeface="Wingdings" pitchFamily="2" charset="2"/>
              </a:rPr>
              <a:t>of</a:t>
            </a:r>
            <a:r>
              <a:rPr lang="de-DE" dirty="0">
                <a:sym typeface="Wingdings" pitchFamily="2" charset="2"/>
              </a:rPr>
              <a:t> </a:t>
            </a:r>
            <a:r>
              <a:rPr lang="de-DE" dirty="0" err="1">
                <a:sym typeface="Wingdings" pitchFamily="2" charset="2"/>
              </a:rPr>
              <a:t>integrity</a:t>
            </a:r>
            <a:r>
              <a:rPr lang="de-DE" dirty="0">
                <a:sym typeface="Wingdings" pitchFamily="2" charset="2"/>
              </a:rPr>
              <a:t>, in </a:t>
            </a:r>
            <a:r>
              <a:rPr lang="de-DE" dirty="0" err="1">
                <a:sym typeface="Wingdings" pitchFamily="2" charset="2"/>
              </a:rPr>
              <a:t>which</a:t>
            </a:r>
            <a:r>
              <a:rPr lang="de-DE" dirty="0">
                <a:sym typeface="Wingdings" pitchFamily="2" charset="2"/>
              </a:rPr>
              <a:t> </a:t>
            </a:r>
            <a:r>
              <a:rPr lang="de-DE" dirty="0" err="1">
                <a:sym typeface="Wingdings" pitchFamily="2" charset="2"/>
              </a:rPr>
              <a:t>public</a:t>
            </a:r>
            <a:r>
              <a:rPr lang="de-DE" dirty="0">
                <a:sym typeface="Wingdings" pitchFamily="2" charset="2"/>
              </a:rPr>
              <a:t> </a:t>
            </a:r>
            <a:r>
              <a:rPr lang="de-DE" dirty="0" err="1">
                <a:sym typeface="Wingdings" pitchFamily="2" charset="2"/>
              </a:rPr>
              <a:t>servants</a:t>
            </a:r>
            <a:r>
              <a:rPr lang="de-DE" dirty="0">
                <a:sym typeface="Wingdings" pitchFamily="2" charset="2"/>
              </a:rPr>
              <a:t> </a:t>
            </a:r>
            <a:r>
              <a:rPr lang="de-DE" dirty="0" err="1">
                <a:sym typeface="Wingdings" pitchFamily="2" charset="2"/>
              </a:rPr>
              <a:t>reflect</a:t>
            </a:r>
            <a:r>
              <a:rPr lang="de-DE" dirty="0">
                <a:sym typeface="Wingdings" pitchFamily="2" charset="2"/>
              </a:rPr>
              <a:t> upon </a:t>
            </a:r>
            <a:r>
              <a:rPr lang="de-DE" dirty="0" err="1">
                <a:sym typeface="Wingdings" pitchFamily="2" charset="2"/>
              </a:rPr>
              <a:t>their</a:t>
            </a:r>
            <a:r>
              <a:rPr lang="de-DE" dirty="0">
                <a:sym typeface="Wingdings" pitchFamily="2" charset="2"/>
              </a:rPr>
              <a:t> </a:t>
            </a:r>
            <a:r>
              <a:rPr lang="de-DE" dirty="0" err="1">
                <a:sym typeface="Wingdings" pitchFamily="2" charset="2"/>
              </a:rPr>
              <a:t>behavior</a:t>
            </a:r>
            <a:r>
              <a:rPr lang="de-DE" dirty="0">
                <a:sym typeface="Wingdings" pitchFamily="2" charset="2"/>
              </a:rPr>
              <a:t> </a:t>
            </a:r>
            <a:r>
              <a:rPr lang="de-DE" dirty="0" err="1">
                <a:sym typeface="Wingdings" pitchFamily="2" charset="2"/>
              </a:rPr>
              <a:t>and</a:t>
            </a:r>
            <a:r>
              <a:rPr lang="de-DE" dirty="0">
                <a:sym typeface="Wingdings" pitchFamily="2" charset="2"/>
              </a:rPr>
              <a:t> </a:t>
            </a:r>
            <a:r>
              <a:rPr lang="de-DE" dirty="0" err="1">
                <a:sym typeface="Wingdings" pitchFamily="2" charset="2"/>
              </a:rPr>
              <a:t>aspire</a:t>
            </a:r>
            <a:r>
              <a:rPr lang="de-DE" dirty="0">
                <a:sym typeface="Wingdings" pitchFamily="2" charset="2"/>
              </a:rPr>
              <a:t> </a:t>
            </a:r>
            <a:r>
              <a:rPr lang="de-DE" dirty="0" err="1">
                <a:sym typeface="Wingdings" pitchFamily="2" charset="2"/>
              </a:rPr>
              <a:t>to</a:t>
            </a:r>
            <a:r>
              <a:rPr lang="de-DE" dirty="0">
                <a:sym typeface="Wingdings" pitchFamily="2" charset="2"/>
              </a:rPr>
              <a:t> </a:t>
            </a:r>
            <a:r>
              <a:rPr lang="de-DE" dirty="0" err="1">
                <a:sym typeface="Wingdings" pitchFamily="2" charset="2"/>
              </a:rPr>
              <a:t>become</a:t>
            </a:r>
            <a:r>
              <a:rPr lang="de-DE" dirty="0">
                <a:sym typeface="Wingdings" pitchFamily="2" charset="2"/>
              </a:rPr>
              <a:t> </a:t>
            </a:r>
            <a:r>
              <a:rPr lang="de-DE" dirty="0" err="1">
                <a:sym typeface="Wingdings" pitchFamily="2" charset="2"/>
              </a:rPr>
              <a:t>better</a:t>
            </a:r>
            <a:endParaRPr lang="de-DE" dirty="0"/>
          </a:p>
          <a:p>
            <a:pPr marL="171450" indent="-171450">
              <a:buFont typeface="Arial" panose="020B0604020202020204" pitchFamily="34" charset="0"/>
              <a:buChar char="•"/>
              <a:defRPr/>
            </a:pPr>
            <a:r>
              <a:rPr lang="de-DE" dirty="0"/>
              <a:t>Codes </a:t>
            </a:r>
            <a:r>
              <a:rPr lang="de-DE" dirty="0" err="1"/>
              <a:t>of</a:t>
            </a:r>
            <a:r>
              <a:rPr lang="de-DE" dirty="0"/>
              <a:t> </a:t>
            </a:r>
            <a:r>
              <a:rPr lang="de-DE" dirty="0" err="1"/>
              <a:t>conduct</a:t>
            </a:r>
            <a:r>
              <a:rPr lang="de-DE" dirty="0"/>
              <a:t> </a:t>
            </a:r>
            <a:r>
              <a:rPr lang="de-DE" dirty="0" err="1"/>
              <a:t>are</a:t>
            </a:r>
            <a:r>
              <a:rPr lang="de-DE" dirty="0"/>
              <a:t> </a:t>
            </a:r>
            <a:r>
              <a:rPr lang="de-DE" dirty="0" err="1"/>
              <a:t>often</a:t>
            </a:r>
            <a:r>
              <a:rPr lang="de-DE" dirty="0"/>
              <a:t> </a:t>
            </a:r>
            <a:r>
              <a:rPr lang="de-DE" dirty="0" err="1"/>
              <a:t>lenghty</a:t>
            </a:r>
            <a:r>
              <a:rPr lang="de-DE" dirty="0"/>
              <a:t> </a:t>
            </a:r>
            <a:r>
              <a:rPr lang="de-DE" dirty="0" err="1"/>
              <a:t>detailing</a:t>
            </a:r>
            <a:r>
              <a:rPr lang="de-DE" dirty="0"/>
              <a:t> </a:t>
            </a:r>
            <a:r>
              <a:rPr lang="de-DE" dirty="0" err="1"/>
              <a:t>specific</a:t>
            </a:r>
            <a:r>
              <a:rPr lang="de-DE" dirty="0"/>
              <a:t> </a:t>
            </a:r>
            <a:r>
              <a:rPr lang="de-DE" dirty="0" err="1"/>
              <a:t>situations</a:t>
            </a:r>
            <a:r>
              <a:rPr lang="de-DE" dirty="0"/>
              <a:t>, </a:t>
            </a:r>
            <a:r>
              <a:rPr lang="de-DE" dirty="0" err="1"/>
              <a:t>it</a:t>
            </a:r>
            <a:r>
              <a:rPr lang="de-DE" dirty="0"/>
              <a:t> </a:t>
            </a:r>
            <a:r>
              <a:rPr lang="de-DE" dirty="0" err="1"/>
              <a:t>is</a:t>
            </a:r>
            <a:r>
              <a:rPr lang="de-DE" dirty="0"/>
              <a:t> not </a:t>
            </a:r>
            <a:r>
              <a:rPr lang="de-DE" dirty="0" err="1"/>
              <a:t>feasible</a:t>
            </a:r>
            <a:r>
              <a:rPr lang="de-DE" dirty="0"/>
              <a:t> </a:t>
            </a:r>
            <a:r>
              <a:rPr lang="de-DE" dirty="0" err="1"/>
              <a:t>to</a:t>
            </a:r>
            <a:r>
              <a:rPr lang="de-DE" dirty="0"/>
              <a:t> </a:t>
            </a:r>
            <a:r>
              <a:rPr lang="de-DE" dirty="0" err="1"/>
              <a:t>specify</a:t>
            </a:r>
            <a:r>
              <a:rPr lang="de-DE" dirty="0"/>
              <a:t> </a:t>
            </a:r>
            <a:r>
              <a:rPr lang="de-DE" dirty="0" err="1"/>
              <a:t>rules</a:t>
            </a:r>
            <a:r>
              <a:rPr lang="de-DE" dirty="0"/>
              <a:t> </a:t>
            </a:r>
            <a:r>
              <a:rPr lang="de-DE" dirty="0" err="1"/>
              <a:t>for</a:t>
            </a:r>
            <a:r>
              <a:rPr lang="de-DE" dirty="0"/>
              <a:t> </a:t>
            </a:r>
            <a:r>
              <a:rPr lang="de-DE" dirty="0" err="1"/>
              <a:t>every</a:t>
            </a:r>
            <a:r>
              <a:rPr lang="de-DE" dirty="0"/>
              <a:t> </a:t>
            </a:r>
            <a:r>
              <a:rPr lang="de-DE" dirty="0" err="1"/>
              <a:t>possible</a:t>
            </a:r>
            <a:r>
              <a:rPr lang="de-DE" dirty="0"/>
              <a:t> </a:t>
            </a:r>
            <a:r>
              <a:rPr lang="de-DE" dirty="0" err="1"/>
              <a:t>situation</a:t>
            </a:r>
            <a:r>
              <a:rPr lang="de-DE" dirty="0"/>
              <a:t> in a </a:t>
            </a:r>
            <a:r>
              <a:rPr lang="de-DE" dirty="0" err="1"/>
              <a:t>code</a:t>
            </a:r>
            <a:r>
              <a:rPr lang="de-DE" dirty="0"/>
              <a:t> </a:t>
            </a:r>
            <a:r>
              <a:rPr lang="de-DE" dirty="0" err="1"/>
              <a:t>of</a:t>
            </a:r>
            <a:r>
              <a:rPr lang="de-DE" dirty="0"/>
              <a:t> </a:t>
            </a:r>
            <a:r>
              <a:rPr lang="de-DE" dirty="0" err="1"/>
              <a:t>conduct</a:t>
            </a:r>
            <a:r>
              <a:rPr lang="de-DE" dirty="0"/>
              <a:t>, </a:t>
            </a:r>
            <a:r>
              <a:rPr lang="de-DE" dirty="0" err="1"/>
              <a:t>no</a:t>
            </a:r>
            <a:r>
              <a:rPr lang="de-DE" dirty="0"/>
              <a:t> matter </a:t>
            </a:r>
            <a:r>
              <a:rPr lang="de-DE" dirty="0" err="1"/>
              <a:t>how</a:t>
            </a:r>
            <a:r>
              <a:rPr lang="de-DE" dirty="0"/>
              <a:t> </a:t>
            </a:r>
            <a:r>
              <a:rPr lang="de-DE" dirty="0" err="1"/>
              <a:t>comprehensive</a:t>
            </a:r>
            <a:r>
              <a:rPr lang="de-DE" dirty="0"/>
              <a:t> </a:t>
            </a:r>
            <a:r>
              <a:rPr lang="de-DE" dirty="0" err="1"/>
              <a:t>it</a:t>
            </a:r>
            <a:r>
              <a:rPr lang="de-DE" dirty="0"/>
              <a:t> </a:t>
            </a:r>
            <a:r>
              <a:rPr lang="de-DE" dirty="0" err="1"/>
              <a:t>may</a:t>
            </a:r>
            <a:r>
              <a:rPr lang="de-DE" dirty="0"/>
              <a:t> </a:t>
            </a:r>
            <a:r>
              <a:rPr lang="de-DE" dirty="0" err="1"/>
              <a:t>seek</a:t>
            </a:r>
            <a:r>
              <a:rPr lang="de-DE" dirty="0"/>
              <a:t> </a:t>
            </a:r>
            <a:r>
              <a:rPr lang="de-DE" dirty="0" err="1"/>
              <a:t>to</a:t>
            </a:r>
            <a:r>
              <a:rPr lang="de-DE" dirty="0"/>
              <a:t> </a:t>
            </a:r>
            <a:r>
              <a:rPr lang="de-DE" dirty="0" err="1"/>
              <a:t>be</a:t>
            </a:r>
            <a:r>
              <a:rPr lang="de-DE" dirty="0"/>
              <a:t>, </a:t>
            </a:r>
            <a:r>
              <a:rPr lang="de-DE" dirty="0" err="1"/>
              <a:t>the</a:t>
            </a:r>
            <a:r>
              <a:rPr lang="de-DE" dirty="0"/>
              <a:t> potential </a:t>
            </a:r>
            <a:r>
              <a:rPr lang="de-DE" dirty="0" err="1"/>
              <a:t>for</a:t>
            </a:r>
            <a:r>
              <a:rPr lang="de-DE" dirty="0"/>
              <a:t> </a:t>
            </a:r>
            <a:r>
              <a:rPr lang="de-DE" dirty="0" err="1"/>
              <a:t>unethical</a:t>
            </a:r>
            <a:r>
              <a:rPr lang="de-DE" dirty="0"/>
              <a:t> </a:t>
            </a:r>
            <a:r>
              <a:rPr lang="de-DE" dirty="0" err="1"/>
              <a:t>conduct</a:t>
            </a:r>
            <a:r>
              <a:rPr lang="de-DE" dirty="0"/>
              <a:t>, </a:t>
            </a:r>
            <a:r>
              <a:rPr lang="de-DE" dirty="0" err="1"/>
              <a:t>and</a:t>
            </a:r>
            <a:r>
              <a:rPr lang="de-DE" dirty="0"/>
              <a:t> </a:t>
            </a:r>
            <a:r>
              <a:rPr lang="de-DE" dirty="0" err="1"/>
              <a:t>corruption</a:t>
            </a:r>
            <a:r>
              <a:rPr lang="de-DE" dirty="0"/>
              <a:t> </a:t>
            </a:r>
            <a:r>
              <a:rPr lang="de-DE" dirty="0" err="1"/>
              <a:t>more</a:t>
            </a:r>
            <a:r>
              <a:rPr lang="de-DE" dirty="0"/>
              <a:t> </a:t>
            </a:r>
            <a:r>
              <a:rPr lang="de-DE" dirty="0" err="1"/>
              <a:t>specifically</a:t>
            </a:r>
            <a:r>
              <a:rPr lang="de-DE" dirty="0"/>
              <a:t>, </a:t>
            </a:r>
            <a:r>
              <a:rPr lang="de-DE" dirty="0" err="1"/>
              <a:t>remains</a:t>
            </a:r>
            <a:r>
              <a:rPr lang="de-DE" dirty="0"/>
              <a:t> a </a:t>
            </a:r>
            <a:r>
              <a:rPr lang="de-DE" dirty="0" err="1"/>
              <a:t>concern</a:t>
            </a:r>
            <a:r>
              <a:rPr lang="de-DE" dirty="0"/>
              <a:t>. </a:t>
            </a:r>
            <a:r>
              <a:rPr lang="de-DE" dirty="0" err="1"/>
              <a:t>Circumstances</a:t>
            </a:r>
            <a:r>
              <a:rPr lang="de-DE" dirty="0"/>
              <a:t> alter </a:t>
            </a:r>
            <a:r>
              <a:rPr lang="de-DE" dirty="0" err="1"/>
              <a:t>cases</a:t>
            </a:r>
            <a:r>
              <a:rPr lang="de-DE" dirty="0"/>
              <a:t> </a:t>
            </a:r>
            <a:r>
              <a:rPr lang="de-DE" dirty="0" err="1"/>
              <a:t>and</a:t>
            </a:r>
            <a:r>
              <a:rPr lang="de-DE" dirty="0"/>
              <a:t>, </a:t>
            </a:r>
            <a:r>
              <a:rPr lang="de-DE" dirty="0" err="1"/>
              <a:t>no</a:t>
            </a:r>
            <a:r>
              <a:rPr lang="de-DE" dirty="0"/>
              <a:t> matter </a:t>
            </a:r>
            <a:r>
              <a:rPr lang="de-DE" dirty="0" err="1"/>
              <a:t>how</a:t>
            </a:r>
            <a:r>
              <a:rPr lang="de-DE" dirty="0"/>
              <a:t> exhaustive, </a:t>
            </a:r>
            <a:r>
              <a:rPr lang="de-DE" dirty="0" err="1"/>
              <a:t>no</a:t>
            </a:r>
            <a:r>
              <a:rPr lang="de-DE" dirty="0"/>
              <a:t> </a:t>
            </a:r>
            <a:r>
              <a:rPr lang="de-DE" dirty="0" err="1"/>
              <a:t>code</a:t>
            </a:r>
            <a:r>
              <a:rPr lang="de-DE" dirty="0"/>
              <a:t> </a:t>
            </a:r>
            <a:r>
              <a:rPr lang="de-DE" dirty="0" err="1"/>
              <a:t>can</a:t>
            </a:r>
            <a:r>
              <a:rPr lang="de-DE" dirty="0"/>
              <a:t> </a:t>
            </a:r>
            <a:r>
              <a:rPr lang="de-DE" dirty="0" err="1"/>
              <a:t>prescribe</a:t>
            </a:r>
            <a:r>
              <a:rPr lang="de-DE" dirty="0"/>
              <a:t> </a:t>
            </a:r>
            <a:r>
              <a:rPr lang="de-DE" dirty="0" err="1"/>
              <a:t>courses</a:t>
            </a:r>
            <a:r>
              <a:rPr lang="de-DE" dirty="0"/>
              <a:t> </a:t>
            </a:r>
            <a:r>
              <a:rPr lang="de-DE" dirty="0" err="1"/>
              <a:t>of</a:t>
            </a:r>
            <a:r>
              <a:rPr lang="de-DE" dirty="0"/>
              <a:t> </a:t>
            </a:r>
            <a:r>
              <a:rPr lang="de-DE" dirty="0" err="1"/>
              <a:t>action</a:t>
            </a:r>
            <a:r>
              <a:rPr lang="de-DE" dirty="0"/>
              <a:t> </a:t>
            </a:r>
            <a:r>
              <a:rPr lang="de-DE" dirty="0" err="1"/>
              <a:t>for</a:t>
            </a:r>
            <a:r>
              <a:rPr lang="de-DE" dirty="0"/>
              <a:t> </a:t>
            </a:r>
            <a:r>
              <a:rPr lang="de-DE" dirty="0" err="1"/>
              <a:t>every</a:t>
            </a:r>
            <a:r>
              <a:rPr lang="de-DE" dirty="0"/>
              <a:t> </a:t>
            </a:r>
            <a:r>
              <a:rPr lang="de-DE" dirty="0" err="1"/>
              <a:t>possible</a:t>
            </a:r>
            <a:r>
              <a:rPr lang="de-DE" dirty="0"/>
              <a:t> </a:t>
            </a:r>
            <a:r>
              <a:rPr lang="de-DE" dirty="0" err="1"/>
              <a:t>situation</a:t>
            </a:r>
            <a:r>
              <a:rPr lang="de-DE" dirty="0"/>
              <a:t>. Inflexible </a:t>
            </a:r>
            <a:r>
              <a:rPr lang="de-DE" dirty="0" err="1"/>
              <a:t>rules</a:t>
            </a:r>
            <a:r>
              <a:rPr lang="de-DE" dirty="0"/>
              <a:t> </a:t>
            </a:r>
            <a:r>
              <a:rPr lang="de-DE" dirty="0" err="1"/>
              <a:t>risk</a:t>
            </a:r>
            <a:r>
              <a:rPr lang="de-DE" dirty="0"/>
              <a:t> </a:t>
            </a:r>
            <a:r>
              <a:rPr lang="de-DE" dirty="0" err="1"/>
              <a:t>missing</a:t>
            </a:r>
            <a:r>
              <a:rPr lang="de-DE" dirty="0"/>
              <a:t> </a:t>
            </a:r>
            <a:r>
              <a:rPr lang="de-DE" dirty="0" err="1"/>
              <a:t>the</a:t>
            </a:r>
            <a:r>
              <a:rPr lang="de-DE" dirty="0"/>
              <a:t> </a:t>
            </a:r>
            <a:r>
              <a:rPr lang="de-DE" dirty="0" err="1"/>
              <a:t>mark</a:t>
            </a:r>
            <a:r>
              <a:rPr lang="de-DE" dirty="0"/>
              <a:t>, </a:t>
            </a:r>
            <a:r>
              <a:rPr lang="de-DE" dirty="0" err="1"/>
              <a:t>provoking</a:t>
            </a:r>
            <a:r>
              <a:rPr lang="de-DE" dirty="0"/>
              <a:t> </a:t>
            </a:r>
            <a:r>
              <a:rPr lang="de-DE" dirty="0" err="1"/>
              <a:t>unintended</a:t>
            </a:r>
            <a:r>
              <a:rPr lang="de-DE" dirty="0"/>
              <a:t> </a:t>
            </a:r>
            <a:r>
              <a:rPr lang="de-DE" dirty="0" err="1"/>
              <a:t>consequences</a:t>
            </a:r>
            <a:r>
              <a:rPr lang="de-DE" dirty="0"/>
              <a:t> </a:t>
            </a:r>
            <a:r>
              <a:rPr lang="de-DE" dirty="0" err="1"/>
              <a:t>or</a:t>
            </a:r>
            <a:r>
              <a:rPr lang="de-DE" dirty="0"/>
              <a:t> </a:t>
            </a:r>
            <a:r>
              <a:rPr lang="de-DE" dirty="0" err="1"/>
              <a:t>providing</a:t>
            </a:r>
            <a:r>
              <a:rPr lang="de-DE" dirty="0"/>
              <a:t> </a:t>
            </a:r>
            <a:r>
              <a:rPr lang="de-DE" dirty="0" err="1"/>
              <a:t>conflicting</a:t>
            </a:r>
            <a:r>
              <a:rPr lang="de-DE" dirty="0"/>
              <a:t> </a:t>
            </a:r>
            <a:r>
              <a:rPr lang="de-DE" dirty="0" err="1"/>
              <a:t>advice</a:t>
            </a:r>
            <a:r>
              <a:rPr lang="de-DE" dirty="0"/>
              <a:t> </a:t>
            </a:r>
            <a:r>
              <a:rPr lang="de-DE" dirty="0" err="1"/>
              <a:t>where</a:t>
            </a:r>
            <a:r>
              <a:rPr lang="de-DE" dirty="0"/>
              <a:t> </a:t>
            </a:r>
            <a:r>
              <a:rPr lang="de-DE" dirty="0" err="1"/>
              <a:t>more</a:t>
            </a:r>
            <a:r>
              <a:rPr lang="de-DE" dirty="0"/>
              <a:t> </a:t>
            </a:r>
            <a:r>
              <a:rPr lang="de-DE" dirty="0" err="1"/>
              <a:t>than</a:t>
            </a:r>
            <a:r>
              <a:rPr lang="de-DE" dirty="0"/>
              <a:t> </a:t>
            </a:r>
            <a:r>
              <a:rPr lang="de-DE" dirty="0" err="1"/>
              <a:t>one</a:t>
            </a:r>
            <a:r>
              <a:rPr lang="de-DE" dirty="0"/>
              <a:t> </a:t>
            </a:r>
            <a:r>
              <a:rPr lang="de-DE" dirty="0" err="1"/>
              <a:t>rule</a:t>
            </a:r>
            <a:r>
              <a:rPr lang="de-DE" dirty="0"/>
              <a:t> </a:t>
            </a:r>
            <a:r>
              <a:rPr lang="de-DE" dirty="0" err="1"/>
              <a:t>may</a:t>
            </a:r>
            <a:r>
              <a:rPr lang="de-DE" dirty="0"/>
              <a:t> </a:t>
            </a:r>
            <a:r>
              <a:rPr lang="de-DE" dirty="0" err="1"/>
              <a:t>apply</a:t>
            </a:r>
            <a:r>
              <a:rPr lang="de-DE" dirty="0"/>
              <a:t> in a </a:t>
            </a:r>
            <a:r>
              <a:rPr lang="de-DE" dirty="0" err="1"/>
              <a:t>given</a:t>
            </a:r>
            <a:r>
              <a:rPr lang="de-DE" dirty="0"/>
              <a:t> </a:t>
            </a:r>
            <a:r>
              <a:rPr lang="de-DE" dirty="0" err="1"/>
              <a:t>situation</a:t>
            </a:r>
            <a:r>
              <a:rPr lang="de-DE" dirty="0"/>
              <a:t>. </a:t>
            </a:r>
          </a:p>
          <a:p>
            <a:pPr marL="171450" indent="-171450">
              <a:buFont typeface="Arial" panose="020B0604020202020204" pitchFamily="34" charset="0"/>
              <a:buChar char="•"/>
              <a:defRPr/>
            </a:pPr>
            <a:r>
              <a:rPr lang="de-DE" dirty="0"/>
              <a:t>A </a:t>
            </a:r>
            <a:r>
              <a:rPr lang="de-DE" dirty="0" err="1"/>
              <a:t>rules-based</a:t>
            </a:r>
            <a:r>
              <a:rPr lang="de-DE" dirty="0"/>
              <a:t> </a:t>
            </a:r>
            <a:r>
              <a:rPr lang="de-DE" dirty="0" err="1"/>
              <a:t>approach</a:t>
            </a:r>
            <a:r>
              <a:rPr lang="de-DE" dirty="0"/>
              <a:t> </a:t>
            </a:r>
            <a:r>
              <a:rPr lang="de-DE" dirty="0" err="1"/>
              <a:t>to</a:t>
            </a:r>
            <a:r>
              <a:rPr lang="de-DE" dirty="0"/>
              <a:t> </a:t>
            </a:r>
            <a:r>
              <a:rPr lang="de-DE" dirty="0" err="1"/>
              <a:t>codification</a:t>
            </a:r>
            <a:r>
              <a:rPr lang="de-DE" dirty="0"/>
              <a:t> </a:t>
            </a:r>
            <a:r>
              <a:rPr lang="de-DE" dirty="0" err="1"/>
              <a:t>may</a:t>
            </a:r>
            <a:r>
              <a:rPr lang="de-DE" dirty="0"/>
              <a:t> </a:t>
            </a:r>
            <a:r>
              <a:rPr lang="de-DE" dirty="0" err="1"/>
              <a:t>even</a:t>
            </a:r>
            <a:r>
              <a:rPr lang="de-DE" dirty="0"/>
              <a:t> </a:t>
            </a:r>
            <a:r>
              <a:rPr lang="de-DE" dirty="0" err="1"/>
              <a:t>encourage</a:t>
            </a:r>
            <a:r>
              <a:rPr lang="de-DE" dirty="0"/>
              <a:t> </a:t>
            </a:r>
            <a:r>
              <a:rPr lang="de-DE" dirty="0" err="1"/>
              <a:t>risk</a:t>
            </a:r>
            <a:r>
              <a:rPr lang="de-DE" dirty="0"/>
              <a:t>-averse </a:t>
            </a:r>
            <a:r>
              <a:rPr lang="de-DE" dirty="0" err="1"/>
              <a:t>or</a:t>
            </a:r>
            <a:r>
              <a:rPr lang="de-DE" dirty="0"/>
              <a:t> </a:t>
            </a:r>
            <a:r>
              <a:rPr lang="de-DE" dirty="0" err="1"/>
              <a:t>ill-considered</a:t>
            </a:r>
            <a:r>
              <a:rPr lang="de-DE" dirty="0"/>
              <a:t> </a:t>
            </a:r>
            <a:r>
              <a:rPr lang="de-DE" dirty="0" err="1"/>
              <a:t>conduct</a:t>
            </a:r>
            <a:r>
              <a:rPr lang="de-DE" dirty="0"/>
              <a:t> </a:t>
            </a:r>
            <a:r>
              <a:rPr lang="de-DE" dirty="0" err="1"/>
              <a:t>by</a:t>
            </a:r>
            <a:r>
              <a:rPr lang="de-DE" dirty="0"/>
              <a:t> </a:t>
            </a:r>
            <a:r>
              <a:rPr lang="de-DE" dirty="0" err="1"/>
              <a:t>public</a:t>
            </a:r>
            <a:r>
              <a:rPr lang="de-DE" dirty="0"/>
              <a:t> </a:t>
            </a:r>
            <a:r>
              <a:rPr lang="de-DE" dirty="0" err="1"/>
              <a:t>servants</a:t>
            </a:r>
            <a:r>
              <a:rPr lang="de-DE" dirty="0"/>
              <a:t>, </a:t>
            </a:r>
            <a:r>
              <a:rPr lang="de-DE" dirty="0" err="1"/>
              <a:t>for</a:t>
            </a:r>
            <a:r>
              <a:rPr lang="de-DE" dirty="0"/>
              <a:t> </a:t>
            </a:r>
            <a:r>
              <a:rPr lang="de-DE" dirty="0" err="1"/>
              <a:t>example</a:t>
            </a:r>
            <a:r>
              <a:rPr lang="de-DE" dirty="0"/>
              <a:t> </a:t>
            </a:r>
            <a:r>
              <a:rPr lang="de-DE" dirty="0" err="1"/>
              <a:t>when</a:t>
            </a:r>
            <a:r>
              <a:rPr lang="de-DE" dirty="0"/>
              <a:t> </a:t>
            </a:r>
            <a:r>
              <a:rPr lang="de-DE" dirty="0" err="1"/>
              <a:t>they</a:t>
            </a:r>
            <a:r>
              <a:rPr lang="de-DE" dirty="0"/>
              <a:t> </a:t>
            </a:r>
            <a:r>
              <a:rPr lang="de-DE" dirty="0" err="1"/>
              <a:t>simply</a:t>
            </a:r>
            <a:r>
              <a:rPr lang="de-DE" dirty="0"/>
              <a:t> follow </a:t>
            </a:r>
            <a:r>
              <a:rPr lang="de-DE" dirty="0" err="1"/>
              <a:t>rules</a:t>
            </a:r>
            <a:r>
              <a:rPr lang="de-DE" dirty="0"/>
              <a:t> </a:t>
            </a:r>
            <a:r>
              <a:rPr lang="de-DE" dirty="0" err="1"/>
              <a:t>and</a:t>
            </a:r>
            <a:r>
              <a:rPr lang="de-DE" dirty="0"/>
              <a:t> </a:t>
            </a:r>
            <a:r>
              <a:rPr lang="de-DE" dirty="0" err="1"/>
              <a:t>fail</a:t>
            </a:r>
            <a:r>
              <a:rPr lang="de-DE" dirty="0"/>
              <a:t> </a:t>
            </a:r>
            <a:r>
              <a:rPr lang="de-DE" dirty="0" err="1"/>
              <a:t>to</a:t>
            </a:r>
            <a:r>
              <a:rPr lang="de-DE" dirty="0"/>
              <a:t> </a:t>
            </a:r>
            <a:r>
              <a:rPr lang="de-DE" dirty="0" err="1"/>
              <a:t>consider</a:t>
            </a:r>
            <a:r>
              <a:rPr lang="de-DE" dirty="0"/>
              <a:t> </a:t>
            </a:r>
            <a:r>
              <a:rPr lang="de-DE" dirty="0" err="1"/>
              <a:t>either</a:t>
            </a:r>
            <a:r>
              <a:rPr lang="de-DE" dirty="0"/>
              <a:t> alternative </a:t>
            </a:r>
            <a:r>
              <a:rPr lang="de-DE" dirty="0" err="1"/>
              <a:t>means</a:t>
            </a:r>
            <a:r>
              <a:rPr lang="de-DE" dirty="0"/>
              <a:t> </a:t>
            </a:r>
            <a:r>
              <a:rPr lang="de-DE" dirty="0" err="1"/>
              <a:t>or</a:t>
            </a:r>
            <a:r>
              <a:rPr lang="de-DE" dirty="0"/>
              <a:t> </a:t>
            </a:r>
            <a:r>
              <a:rPr lang="de-DE" dirty="0" err="1"/>
              <a:t>consequences</a:t>
            </a:r>
            <a:r>
              <a:rPr lang="de-DE" dirty="0"/>
              <a:t>. </a:t>
            </a:r>
            <a:r>
              <a:rPr lang="de-DE" dirty="0" err="1"/>
              <a:t>When</a:t>
            </a:r>
            <a:r>
              <a:rPr lang="de-DE" dirty="0"/>
              <a:t> </a:t>
            </a:r>
            <a:r>
              <a:rPr lang="de-DE" dirty="0" err="1"/>
              <a:t>the</a:t>
            </a:r>
            <a:r>
              <a:rPr lang="de-DE" dirty="0"/>
              <a:t> </a:t>
            </a:r>
            <a:r>
              <a:rPr lang="de-DE" dirty="0" err="1"/>
              <a:t>model</a:t>
            </a:r>
            <a:r>
              <a:rPr lang="de-DE" dirty="0"/>
              <a:t> </a:t>
            </a:r>
            <a:r>
              <a:rPr lang="de-DE" dirty="0" err="1"/>
              <a:t>is</a:t>
            </a:r>
            <a:r>
              <a:rPr lang="de-DE" dirty="0"/>
              <a:t> </a:t>
            </a:r>
            <a:r>
              <a:rPr lang="de-DE" dirty="0" err="1"/>
              <a:t>further</a:t>
            </a:r>
            <a:r>
              <a:rPr lang="de-DE" dirty="0"/>
              <a:t> </a:t>
            </a:r>
            <a:r>
              <a:rPr lang="de-DE" dirty="0" err="1"/>
              <a:t>restricted</a:t>
            </a:r>
            <a:r>
              <a:rPr lang="de-DE" dirty="0"/>
              <a:t> </a:t>
            </a:r>
            <a:r>
              <a:rPr lang="de-DE" dirty="0" err="1"/>
              <a:t>to</a:t>
            </a:r>
            <a:r>
              <a:rPr lang="de-DE" dirty="0"/>
              <a:t> </a:t>
            </a:r>
            <a:r>
              <a:rPr lang="de-DE" dirty="0" err="1"/>
              <a:t>allow</a:t>
            </a:r>
            <a:r>
              <a:rPr lang="de-DE" dirty="0"/>
              <a:t> </a:t>
            </a:r>
            <a:r>
              <a:rPr lang="de-DE" dirty="0" err="1"/>
              <a:t>for</a:t>
            </a:r>
            <a:r>
              <a:rPr lang="de-DE" dirty="0"/>
              <a:t> </a:t>
            </a:r>
            <a:r>
              <a:rPr lang="de-DE" dirty="0" err="1"/>
              <a:t>only</a:t>
            </a:r>
            <a:r>
              <a:rPr lang="de-DE" dirty="0"/>
              <a:t> ‘</a:t>
            </a:r>
            <a:r>
              <a:rPr lang="de-DE" dirty="0" err="1"/>
              <a:t>strict</a:t>
            </a:r>
            <a:r>
              <a:rPr lang="de-DE" dirty="0"/>
              <a:t> </a:t>
            </a:r>
            <a:r>
              <a:rPr lang="de-DE" dirty="0" err="1"/>
              <a:t>compliance</a:t>
            </a:r>
            <a:r>
              <a:rPr lang="de-DE" dirty="0"/>
              <a:t>’, </a:t>
            </a:r>
            <a:r>
              <a:rPr lang="de-DE" dirty="0" err="1"/>
              <a:t>or</a:t>
            </a:r>
            <a:r>
              <a:rPr lang="de-DE" dirty="0"/>
              <a:t> </a:t>
            </a:r>
            <a:r>
              <a:rPr lang="de-DE" dirty="0" err="1"/>
              <a:t>worse</a:t>
            </a:r>
            <a:r>
              <a:rPr lang="de-DE" dirty="0"/>
              <a:t>, ‘zero-</a:t>
            </a:r>
            <a:r>
              <a:rPr lang="de-DE" dirty="0" err="1"/>
              <a:t>tolerance</a:t>
            </a:r>
            <a:r>
              <a:rPr lang="de-DE" dirty="0"/>
              <a:t>’, </a:t>
            </a:r>
            <a:r>
              <a:rPr lang="de-DE" dirty="0" err="1"/>
              <a:t>they</a:t>
            </a:r>
            <a:r>
              <a:rPr lang="de-DE" dirty="0"/>
              <a:t> </a:t>
            </a:r>
            <a:r>
              <a:rPr lang="de-DE" dirty="0" err="1"/>
              <a:t>can</a:t>
            </a:r>
            <a:r>
              <a:rPr lang="de-DE" dirty="0"/>
              <a:t> </a:t>
            </a:r>
            <a:r>
              <a:rPr lang="de-DE" dirty="0" err="1"/>
              <a:t>be</a:t>
            </a:r>
            <a:r>
              <a:rPr lang="de-DE" dirty="0"/>
              <a:t> </a:t>
            </a:r>
            <a:r>
              <a:rPr lang="de-DE" dirty="0" err="1"/>
              <a:t>discouraged</a:t>
            </a:r>
            <a:r>
              <a:rPr lang="de-DE" dirty="0"/>
              <a:t> </a:t>
            </a:r>
            <a:r>
              <a:rPr lang="de-DE" dirty="0" err="1"/>
              <a:t>from</a:t>
            </a:r>
            <a:r>
              <a:rPr lang="de-DE" dirty="0"/>
              <a:t> </a:t>
            </a:r>
            <a:r>
              <a:rPr lang="de-DE" dirty="0" err="1"/>
              <a:t>thinking</a:t>
            </a:r>
            <a:r>
              <a:rPr lang="de-DE" dirty="0"/>
              <a:t> </a:t>
            </a:r>
            <a:r>
              <a:rPr lang="de-DE" dirty="0" err="1"/>
              <a:t>strategically</a:t>
            </a:r>
            <a:r>
              <a:rPr lang="de-DE" dirty="0"/>
              <a:t> </a:t>
            </a:r>
            <a:r>
              <a:rPr lang="de-DE" dirty="0" err="1"/>
              <a:t>and</a:t>
            </a:r>
            <a:r>
              <a:rPr lang="de-DE" dirty="0"/>
              <a:t> </a:t>
            </a:r>
            <a:r>
              <a:rPr lang="de-DE" dirty="0" err="1"/>
              <a:t>creatively</a:t>
            </a:r>
            <a:r>
              <a:rPr lang="de-DE" dirty="0"/>
              <a:t>, </a:t>
            </a:r>
            <a:r>
              <a:rPr lang="de-DE" dirty="0" err="1"/>
              <a:t>and</a:t>
            </a:r>
            <a:r>
              <a:rPr lang="de-DE" dirty="0"/>
              <a:t> </a:t>
            </a:r>
            <a:r>
              <a:rPr lang="de-DE" dirty="0" err="1"/>
              <a:t>from</a:t>
            </a:r>
            <a:r>
              <a:rPr lang="de-DE" dirty="0"/>
              <a:t> </a:t>
            </a:r>
            <a:r>
              <a:rPr lang="de-DE" dirty="0" err="1"/>
              <a:t>developing</a:t>
            </a:r>
            <a:r>
              <a:rPr lang="de-DE" dirty="0"/>
              <a:t> </a:t>
            </a:r>
            <a:r>
              <a:rPr lang="de-DE" dirty="0" err="1"/>
              <a:t>the</a:t>
            </a:r>
            <a:r>
              <a:rPr lang="de-DE" dirty="0"/>
              <a:t> </a:t>
            </a:r>
            <a:r>
              <a:rPr lang="de-DE" dirty="0" err="1"/>
              <a:t>judgement</a:t>
            </a:r>
            <a:r>
              <a:rPr lang="de-DE" dirty="0"/>
              <a:t> </a:t>
            </a:r>
            <a:r>
              <a:rPr lang="de-DE" dirty="0" err="1"/>
              <a:t>skills</a:t>
            </a:r>
            <a:r>
              <a:rPr lang="de-DE" dirty="0"/>
              <a:t> </a:t>
            </a:r>
            <a:r>
              <a:rPr lang="de-DE" dirty="0" err="1"/>
              <a:t>necessary</a:t>
            </a:r>
            <a:r>
              <a:rPr lang="de-DE" dirty="0"/>
              <a:t> </a:t>
            </a:r>
            <a:r>
              <a:rPr lang="de-DE" dirty="0" err="1"/>
              <a:t>to</a:t>
            </a:r>
            <a:r>
              <a:rPr lang="de-DE" dirty="0"/>
              <a:t> </a:t>
            </a:r>
            <a:r>
              <a:rPr lang="de-DE" dirty="0" err="1"/>
              <a:t>resolve</a:t>
            </a:r>
            <a:r>
              <a:rPr lang="de-DE" dirty="0"/>
              <a:t> </a:t>
            </a:r>
            <a:r>
              <a:rPr lang="de-DE" dirty="0" err="1"/>
              <a:t>those</a:t>
            </a:r>
            <a:r>
              <a:rPr lang="de-DE" dirty="0"/>
              <a:t> </a:t>
            </a:r>
            <a:r>
              <a:rPr lang="de-DE" dirty="0" err="1"/>
              <a:t>complex</a:t>
            </a:r>
            <a:r>
              <a:rPr lang="de-DE" dirty="0"/>
              <a:t> </a:t>
            </a:r>
            <a:r>
              <a:rPr lang="de-DE" dirty="0" err="1"/>
              <a:t>ethics</a:t>
            </a:r>
            <a:r>
              <a:rPr lang="de-DE" dirty="0"/>
              <a:t> </a:t>
            </a:r>
            <a:r>
              <a:rPr lang="de-DE" dirty="0" err="1"/>
              <a:t>problems</a:t>
            </a:r>
            <a:r>
              <a:rPr lang="de-DE" dirty="0"/>
              <a:t> </a:t>
            </a:r>
            <a:r>
              <a:rPr lang="de-DE" dirty="0" err="1"/>
              <a:t>or</a:t>
            </a:r>
            <a:r>
              <a:rPr lang="de-DE" dirty="0"/>
              <a:t> </a:t>
            </a:r>
            <a:r>
              <a:rPr lang="de-DE" dirty="0" err="1"/>
              <a:t>scenarios</a:t>
            </a:r>
            <a:r>
              <a:rPr lang="de-DE" dirty="0"/>
              <a:t> </a:t>
            </a:r>
            <a:r>
              <a:rPr lang="de-DE" dirty="0" err="1"/>
              <a:t>that</a:t>
            </a:r>
            <a:r>
              <a:rPr lang="de-DE" dirty="0"/>
              <a:t> </a:t>
            </a:r>
            <a:r>
              <a:rPr lang="de-DE" dirty="0" err="1"/>
              <a:t>are</a:t>
            </a:r>
            <a:r>
              <a:rPr lang="de-DE" dirty="0"/>
              <a:t> not </a:t>
            </a:r>
            <a:r>
              <a:rPr lang="de-DE" dirty="0" err="1"/>
              <a:t>covered</a:t>
            </a:r>
            <a:r>
              <a:rPr lang="de-DE" dirty="0"/>
              <a:t>, </a:t>
            </a:r>
            <a:r>
              <a:rPr lang="de-DE" dirty="0" err="1"/>
              <a:t>or</a:t>
            </a:r>
            <a:r>
              <a:rPr lang="de-DE" dirty="0"/>
              <a:t> </a:t>
            </a:r>
            <a:r>
              <a:rPr lang="de-DE" dirty="0" err="1"/>
              <a:t>are</a:t>
            </a:r>
            <a:r>
              <a:rPr lang="de-DE" dirty="0"/>
              <a:t> </a:t>
            </a:r>
            <a:r>
              <a:rPr lang="de-DE" dirty="0" err="1"/>
              <a:t>only</a:t>
            </a:r>
            <a:r>
              <a:rPr lang="de-DE" dirty="0"/>
              <a:t> </a:t>
            </a:r>
            <a:r>
              <a:rPr lang="de-DE" dirty="0" err="1"/>
              <a:t>partially</a:t>
            </a:r>
            <a:r>
              <a:rPr lang="de-DE" dirty="0"/>
              <a:t> </a:t>
            </a:r>
            <a:r>
              <a:rPr lang="de-DE" dirty="0" err="1"/>
              <a:t>covered</a:t>
            </a:r>
            <a:r>
              <a:rPr lang="de-DE" dirty="0"/>
              <a:t>, </a:t>
            </a:r>
            <a:r>
              <a:rPr lang="de-DE" dirty="0" err="1"/>
              <a:t>by</a:t>
            </a:r>
            <a:r>
              <a:rPr lang="de-DE" dirty="0"/>
              <a:t> a </a:t>
            </a:r>
            <a:r>
              <a:rPr lang="de-DE" dirty="0" err="1"/>
              <a:t>code</a:t>
            </a:r>
            <a:r>
              <a:rPr lang="de-DE" dirty="0"/>
              <a:t>. Public </a:t>
            </a:r>
            <a:r>
              <a:rPr lang="de-DE" dirty="0" err="1"/>
              <a:t>servants</a:t>
            </a:r>
            <a:r>
              <a:rPr lang="de-DE" dirty="0"/>
              <a:t> </a:t>
            </a:r>
            <a:r>
              <a:rPr lang="de-DE" dirty="0" err="1"/>
              <a:t>who</a:t>
            </a:r>
            <a:r>
              <a:rPr lang="de-DE" dirty="0"/>
              <a:t> </a:t>
            </a:r>
            <a:r>
              <a:rPr lang="de-DE" dirty="0" err="1"/>
              <a:t>uncritically</a:t>
            </a:r>
            <a:r>
              <a:rPr lang="de-DE" dirty="0"/>
              <a:t> follow ‘</a:t>
            </a:r>
            <a:r>
              <a:rPr lang="de-DE" dirty="0" err="1"/>
              <a:t>the</a:t>
            </a:r>
            <a:r>
              <a:rPr lang="de-DE" dirty="0"/>
              <a:t> </a:t>
            </a:r>
            <a:r>
              <a:rPr lang="de-DE" dirty="0" err="1"/>
              <a:t>rules</a:t>
            </a:r>
            <a:r>
              <a:rPr lang="de-DE" dirty="0"/>
              <a:t>’, </a:t>
            </a:r>
            <a:r>
              <a:rPr lang="de-DE" dirty="0" err="1"/>
              <a:t>irrespective</a:t>
            </a:r>
            <a:r>
              <a:rPr lang="de-DE" dirty="0"/>
              <a:t> </a:t>
            </a:r>
            <a:r>
              <a:rPr lang="de-DE" dirty="0" err="1"/>
              <a:t>of</a:t>
            </a:r>
            <a:r>
              <a:rPr lang="de-DE" dirty="0"/>
              <a:t> </a:t>
            </a:r>
            <a:r>
              <a:rPr lang="de-DE" dirty="0" err="1"/>
              <a:t>the</a:t>
            </a:r>
            <a:r>
              <a:rPr lang="de-DE" dirty="0"/>
              <a:t> </a:t>
            </a:r>
            <a:r>
              <a:rPr lang="de-DE" dirty="0" err="1"/>
              <a:t>consequences</a:t>
            </a:r>
            <a:r>
              <a:rPr lang="de-DE" dirty="0"/>
              <a:t> – </a:t>
            </a:r>
            <a:r>
              <a:rPr lang="de-DE" dirty="0" err="1"/>
              <a:t>the</a:t>
            </a:r>
            <a:r>
              <a:rPr lang="de-DE" dirty="0"/>
              <a:t> </a:t>
            </a:r>
            <a:r>
              <a:rPr lang="de-DE" dirty="0" err="1"/>
              <a:t>problem</a:t>
            </a:r>
            <a:r>
              <a:rPr lang="de-DE" dirty="0"/>
              <a:t> </a:t>
            </a:r>
            <a:r>
              <a:rPr lang="de-DE" dirty="0" err="1"/>
              <a:t>of</a:t>
            </a:r>
            <a:r>
              <a:rPr lang="de-DE" dirty="0"/>
              <a:t> ‘</a:t>
            </a:r>
            <a:r>
              <a:rPr lang="de-DE" dirty="0" err="1"/>
              <a:t>wilful</a:t>
            </a:r>
            <a:r>
              <a:rPr lang="de-DE" dirty="0"/>
              <a:t> </a:t>
            </a:r>
            <a:r>
              <a:rPr lang="de-DE" dirty="0" err="1"/>
              <a:t>obedience</a:t>
            </a:r>
            <a:r>
              <a:rPr lang="de-DE" dirty="0"/>
              <a:t>’ – </a:t>
            </a:r>
            <a:r>
              <a:rPr lang="de-DE" dirty="0" err="1"/>
              <a:t>can</a:t>
            </a:r>
            <a:r>
              <a:rPr lang="de-DE" dirty="0"/>
              <a:t> do </a:t>
            </a:r>
            <a:r>
              <a:rPr lang="de-DE" dirty="0" err="1"/>
              <a:t>great</a:t>
            </a:r>
            <a:r>
              <a:rPr lang="de-DE" dirty="0"/>
              <a:t> </a:t>
            </a:r>
            <a:r>
              <a:rPr lang="de-DE" dirty="0" err="1"/>
              <a:t>harm</a:t>
            </a:r>
            <a:r>
              <a:rPr lang="de-DE" dirty="0"/>
              <a:t>. </a:t>
            </a:r>
          </a:p>
          <a:p>
            <a:pPr marL="171450" indent="-171450">
              <a:buFont typeface="Arial" panose="020B0604020202020204" pitchFamily="34" charset="0"/>
              <a:buChar char="•"/>
              <a:defRPr/>
            </a:pPr>
            <a:endParaRPr lang="de-DE" dirty="0"/>
          </a:p>
          <a:p>
            <a:pPr>
              <a:defRPr/>
            </a:pPr>
            <a:endParaRPr lang="en-US" altLang="en-US" b="1" dirty="0"/>
          </a:p>
          <a:p>
            <a:pPr>
              <a:defRPr/>
            </a:pPr>
            <a:r>
              <a:rPr lang="en-US" altLang="en-US" b="1" dirty="0"/>
              <a:t>Codes of ethics:</a:t>
            </a:r>
            <a:endParaRPr lang="en-US" altLang="en-US" dirty="0"/>
          </a:p>
          <a:p>
            <a:pPr marL="171450" indent="-171450">
              <a:buFont typeface="Arial" panose="020B0604020202020204" pitchFamily="34" charset="0"/>
              <a:buChar char="•"/>
              <a:defRPr/>
            </a:pPr>
            <a:r>
              <a:rPr lang="de-DE" dirty="0"/>
              <a:t>Pro: </a:t>
            </a:r>
            <a:r>
              <a:rPr lang="de-DE" dirty="0" err="1"/>
              <a:t>Especially</a:t>
            </a:r>
            <a:r>
              <a:rPr lang="de-DE" dirty="0"/>
              <a:t> in </a:t>
            </a:r>
            <a:r>
              <a:rPr lang="de-DE" dirty="0" err="1"/>
              <a:t>developing</a:t>
            </a:r>
            <a:r>
              <a:rPr lang="de-DE" dirty="0"/>
              <a:t> </a:t>
            </a:r>
            <a:r>
              <a:rPr lang="de-DE" dirty="0" err="1"/>
              <a:t>democracies</a:t>
            </a:r>
            <a:r>
              <a:rPr lang="de-DE" dirty="0"/>
              <a:t>, </a:t>
            </a:r>
            <a:r>
              <a:rPr lang="de-DE" dirty="0" err="1"/>
              <a:t>they</a:t>
            </a:r>
            <a:r>
              <a:rPr lang="de-DE" dirty="0"/>
              <a:t> </a:t>
            </a:r>
            <a:r>
              <a:rPr lang="de-DE" dirty="0" err="1"/>
              <a:t>can</a:t>
            </a:r>
            <a:r>
              <a:rPr lang="de-DE" dirty="0"/>
              <a:t> </a:t>
            </a:r>
            <a:r>
              <a:rPr lang="de-DE" dirty="0" err="1"/>
              <a:t>play</a:t>
            </a:r>
            <a:r>
              <a:rPr lang="de-DE" dirty="0"/>
              <a:t> a </a:t>
            </a:r>
            <a:r>
              <a:rPr lang="de-DE" dirty="0" err="1"/>
              <a:t>crucial</a:t>
            </a:r>
            <a:r>
              <a:rPr lang="de-DE" dirty="0"/>
              <a:t> </a:t>
            </a:r>
            <a:r>
              <a:rPr lang="de-DE" dirty="0" err="1"/>
              <a:t>role</a:t>
            </a:r>
            <a:r>
              <a:rPr lang="de-DE" dirty="0"/>
              <a:t> in </a:t>
            </a:r>
            <a:r>
              <a:rPr lang="de-DE" dirty="0" err="1"/>
              <a:t>articulating</a:t>
            </a:r>
            <a:r>
              <a:rPr lang="de-DE" dirty="0"/>
              <a:t> </a:t>
            </a:r>
            <a:r>
              <a:rPr lang="de-DE" dirty="0" err="1"/>
              <a:t>the</a:t>
            </a:r>
            <a:r>
              <a:rPr lang="de-DE" dirty="0"/>
              <a:t> </a:t>
            </a:r>
            <a:r>
              <a:rPr lang="de-DE" dirty="0" err="1"/>
              <a:t>mission</a:t>
            </a:r>
            <a:r>
              <a:rPr lang="de-DE" dirty="0"/>
              <a:t> </a:t>
            </a:r>
            <a:r>
              <a:rPr lang="de-DE" dirty="0" err="1"/>
              <a:t>of</a:t>
            </a:r>
            <a:r>
              <a:rPr lang="de-DE" dirty="0"/>
              <a:t> </a:t>
            </a:r>
            <a:r>
              <a:rPr lang="de-DE" dirty="0" err="1"/>
              <a:t>the</a:t>
            </a:r>
            <a:r>
              <a:rPr lang="de-DE" dirty="0"/>
              <a:t> </a:t>
            </a:r>
            <a:r>
              <a:rPr lang="de-DE" dirty="0" err="1"/>
              <a:t>public</a:t>
            </a:r>
            <a:r>
              <a:rPr lang="de-DE" dirty="0"/>
              <a:t> </a:t>
            </a:r>
            <a:r>
              <a:rPr lang="de-DE" dirty="0" err="1"/>
              <a:t>service</a:t>
            </a:r>
            <a:r>
              <a:rPr lang="de-DE" dirty="0"/>
              <a:t>. Also, </a:t>
            </a:r>
            <a:r>
              <a:rPr lang="de-DE" dirty="0" err="1"/>
              <a:t>codes</a:t>
            </a:r>
            <a:r>
              <a:rPr lang="de-DE" dirty="0"/>
              <a:t> </a:t>
            </a:r>
            <a:r>
              <a:rPr lang="de-DE" dirty="0" err="1"/>
              <a:t>of</a:t>
            </a:r>
            <a:r>
              <a:rPr lang="de-DE" dirty="0"/>
              <a:t> </a:t>
            </a:r>
            <a:r>
              <a:rPr lang="de-DE" dirty="0" err="1"/>
              <a:t>conduct</a:t>
            </a:r>
            <a:r>
              <a:rPr lang="de-DE" dirty="0"/>
              <a:t> do not </a:t>
            </a:r>
            <a:r>
              <a:rPr lang="de-DE" dirty="0" err="1"/>
              <a:t>take</a:t>
            </a:r>
            <a:r>
              <a:rPr lang="de-DE" dirty="0"/>
              <a:t> </a:t>
            </a:r>
            <a:r>
              <a:rPr lang="de-DE" dirty="0" err="1"/>
              <a:t>away</a:t>
            </a:r>
            <a:r>
              <a:rPr lang="de-DE" dirty="0"/>
              <a:t> </a:t>
            </a:r>
            <a:r>
              <a:rPr lang="de-DE" dirty="0" err="1"/>
              <a:t>moral</a:t>
            </a:r>
            <a:r>
              <a:rPr lang="de-DE" dirty="0"/>
              <a:t> </a:t>
            </a:r>
            <a:r>
              <a:rPr lang="de-DE" dirty="0" err="1"/>
              <a:t>autonomy</a:t>
            </a:r>
            <a:r>
              <a:rPr lang="de-DE" dirty="0"/>
              <a:t> </a:t>
            </a:r>
            <a:r>
              <a:rPr lang="de-DE" dirty="0" err="1"/>
              <a:t>from</a:t>
            </a:r>
            <a:r>
              <a:rPr lang="de-DE" dirty="0"/>
              <a:t> </a:t>
            </a:r>
            <a:r>
              <a:rPr lang="de-DE" dirty="0" err="1"/>
              <a:t>public</a:t>
            </a:r>
            <a:r>
              <a:rPr lang="de-DE" dirty="0"/>
              <a:t> </a:t>
            </a:r>
            <a:r>
              <a:rPr lang="de-DE" dirty="0" err="1"/>
              <a:t>servants</a:t>
            </a:r>
            <a:r>
              <a:rPr lang="de-DE" dirty="0"/>
              <a:t> but </a:t>
            </a:r>
            <a:r>
              <a:rPr lang="de-DE" dirty="0" err="1"/>
              <a:t>encourage</a:t>
            </a:r>
            <a:r>
              <a:rPr lang="de-DE" dirty="0"/>
              <a:t> </a:t>
            </a:r>
            <a:r>
              <a:rPr lang="de-DE" dirty="0" err="1"/>
              <a:t>them</a:t>
            </a:r>
            <a:r>
              <a:rPr lang="de-DE" dirty="0"/>
              <a:t> </a:t>
            </a:r>
            <a:r>
              <a:rPr lang="de-DE" dirty="0" err="1"/>
              <a:t>reflect</a:t>
            </a:r>
            <a:r>
              <a:rPr lang="de-DE" dirty="0"/>
              <a:t> </a:t>
            </a:r>
            <a:r>
              <a:rPr lang="de-DE" dirty="0" err="1"/>
              <a:t>and</a:t>
            </a:r>
            <a:r>
              <a:rPr lang="de-DE" dirty="0"/>
              <a:t> </a:t>
            </a:r>
            <a:r>
              <a:rPr lang="de-DE" dirty="0" err="1"/>
              <a:t>reason</a:t>
            </a:r>
            <a:r>
              <a:rPr lang="de-DE" dirty="0"/>
              <a:t>. </a:t>
            </a:r>
          </a:p>
          <a:p>
            <a:pPr marL="171450" indent="-171450">
              <a:buFont typeface="Arial" panose="020B0604020202020204" pitchFamily="34" charset="0"/>
              <a:buChar char="•"/>
              <a:defRPr/>
            </a:pPr>
            <a:r>
              <a:rPr lang="de-DE" dirty="0" err="1"/>
              <a:t>Con</a:t>
            </a:r>
            <a:r>
              <a:rPr lang="de-DE" dirty="0"/>
              <a:t>: Codes </a:t>
            </a:r>
            <a:r>
              <a:rPr lang="de-DE" dirty="0" err="1"/>
              <a:t>of</a:t>
            </a:r>
            <a:r>
              <a:rPr lang="de-DE" dirty="0"/>
              <a:t> </a:t>
            </a:r>
            <a:r>
              <a:rPr lang="de-DE" dirty="0" err="1"/>
              <a:t>ethics</a:t>
            </a:r>
            <a:r>
              <a:rPr lang="de-DE" dirty="0"/>
              <a:t> </a:t>
            </a:r>
            <a:r>
              <a:rPr lang="de-DE" dirty="0" err="1"/>
              <a:t>are</a:t>
            </a:r>
            <a:r>
              <a:rPr lang="de-DE" dirty="0"/>
              <a:t> </a:t>
            </a:r>
            <a:r>
              <a:rPr lang="de-DE" dirty="0" err="1"/>
              <a:t>often</a:t>
            </a:r>
            <a:r>
              <a:rPr lang="de-DE" dirty="0"/>
              <a:t> </a:t>
            </a:r>
            <a:r>
              <a:rPr lang="de-DE" dirty="0" err="1"/>
              <a:t>criticized</a:t>
            </a:r>
            <a:r>
              <a:rPr lang="de-DE" dirty="0"/>
              <a:t> </a:t>
            </a:r>
            <a:r>
              <a:rPr lang="de-DE" dirty="0" err="1"/>
              <a:t>for</a:t>
            </a:r>
            <a:r>
              <a:rPr lang="de-DE" dirty="0"/>
              <a:t> </a:t>
            </a:r>
            <a:r>
              <a:rPr lang="de-DE" dirty="0" err="1"/>
              <a:t>being</a:t>
            </a:r>
            <a:r>
              <a:rPr lang="de-DE" dirty="0"/>
              <a:t> </a:t>
            </a:r>
            <a:r>
              <a:rPr lang="de-DE" dirty="0" err="1"/>
              <a:t>too</a:t>
            </a:r>
            <a:r>
              <a:rPr lang="de-DE" dirty="0"/>
              <a:t> </a:t>
            </a:r>
            <a:r>
              <a:rPr lang="de-DE" dirty="0" err="1"/>
              <a:t>abstract</a:t>
            </a:r>
            <a:r>
              <a:rPr lang="de-DE" dirty="0"/>
              <a:t> </a:t>
            </a:r>
            <a:r>
              <a:rPr lang="de-DE" dirty="0" err="1"/>
              <a:t>and</a:t>
            </a:r>
            <a:r>
              <a:rPr lang="de-DE" dirty="0"/>
              <a:t> </a:t>
            </a:r>
            <a:r>
              <a:rPr lang="de-DE" dirty="0" err="1"/>
              <a:t>providing</a:t>
            </a:r>
            <a:r>
              <a:rPr lang="de-DE" dirty="0"/>
              <a:t> </a:t>
            </a:r>
            <a:r>
              <a:rPr lang="de-DE" dirty="0" err="1"/>
              <a:t>only</a:t>
            </a:r>
            <a:r>
              <a:rPr lang="de-DE" dirty="0"/>
              <a:t> a </a:t>
            </a:r>
            <a:r>
              <a:rPr lang="de-DE" dirty="0" err="1"/>
              <a:t>broad</a:t>
            </a:r>
            <a:r>
              <a:rPr lang="de-DE" dirty="0"/>
              <a:t> </a:t>
            </a:r>
            <a:r>
              <a:rPr lang="de-DE" dirty="0" err="1"/>
              <a:t>indication</a:t>
            </a:r>
            <a:r>
              <a:rPr lang="de-DE" dirty="0"/>
              <a:t> </a:t>
            </a:r>
            <a:r>
              <a:rPr lang="de-DE" dirty="0" err="1"/>
              <a:t>of</a:t>
            </a:r>
            <a:r>
              <a:rPr lang="de-DE" dirty="0"/>
              <a:t> </a:t>
            </a:r>
            <a:r>
              <a:rPr lang="de-DE" dirty="0" err="1"/>
              <a:t>the</a:t>
            </a:r>
            <a:r>
              <a:rPr lang="de-DE" dirty="0"/>
              <a:t> fundamental </a:t>
            </a:r>
            <a:r>
              <a:rPr lang="de-DE" dirty="0" err="1"/>
              <a:t>principles</a:t>
            </a:r>
            <a:r>
              <a:rPr lang="de-DE" dirty="0"/>
              <a:t> </a:t>
            </a:r>
            <a:r>
              <a:rPr lang="de-DE" dirty="0" err="1"/>
              <a:t>and</a:t>
            </a:r>
            <a:r>
              <a:rPr lang="de-DE" dirty="0"/>
              <a:t> </a:t>
            </a:r>
            <a:r>
              <a:rPr lang="de-DE" dirty="0" err="1"/>
              <a:t>values</a:t>
            </a:r>
            <a:r>
              <a:rPr lang="de-DE" dirty="0"/>
              <a:t> </a:t>
            </a:r>
            <a:r>
              <a:rPr lang="de-DE" dirty="0" err="1"/>
              <a:t>which</a:t>
            </a:r>
            <a:r>
              <a:rPr lang="de-DE" dirty="0"/>
              <a:t> </a:t>
            </a:r>
            <a:r>
              <a:rPr lang="de-DE" dirty="0" err="1"/>
              <a:t>might</a:t>
            </a:r>
            <a:r>
              <a:rPr lang="de-DE" dirty="0"/>
              <a:t> </a:t>
            </a:r>
            <a:r>
              <a:rPr lang="de-DE" dirty="0" err="1"/>
              <a:t>be</a:t>
            </a:r>
            <a:r>
              <a:rPr lang="de-DE" dirty="0"/>
              <a:t> relevant </a:t>
            </a:r>
            <a:r>
              <a:rPr lang="de-DE" dirty="0" err="1"/>
              <a:t>to</a:t>
            </a:r>
            <a:r>
              <a:rPr lang="de-DE" dirty="0"/>
              <a:t> </a:t>
            </a:r>
            <a:r>
              <a:rPr lang="de-DE" dirty="0" err="1"/>
              <a:t>the</a:t>
            </a:r>
            <a:r>
              <a:rPr lang="de-DE" dirty="0"/>
              <a:t> </a:t>
            </a:r>
            <a:r>
              <a:rPr lang="de-DE" dirty="0" err="1"/>
              <a:t>case</a:t>
            </a:r>
            <a:r>
              <a:rPr lang="de-DE" dirty="0"/>
              <a:t> at </a:t>
            </a:r>
            <a:r>
              <a:rPr lang="de-DE" dirty="0" err="1"/>
              <a:t>hand</a:t>
            </a:r>
            <a:r>
              <a:rPr lang="de-DE" dirty="0"/>
              <a:t>. This </a:t>
            </a:r>
            <a:r>
              <a:rPr lang="de-DE" dirty="0" err="1"/>
              <a:t>approach</a:t>
            </a:r>
            <a:r>
              <a:rPr lang="de-DE" dirty="0"/>
              <a:t> </a:t>
            </a:r>
            <a:r>
              <a:rPr lang="de-DE" dirty="0" err="1"/>
              <a:t>to</a:t>
            </a:r>
            <a:r>
              <a:rPr lang="de-DE" dirty="0"/>
              <a:t> standard-setting </a:t>
            </a:r>
            <a:r>
              <a:rPr lang="de-DE" dirty="0" err="1"/>
              <a:t>involves</a:t>
            </a:r>
            <a:r>
              <a:rPr lang="de-DE" dirty="0"/>
              <a:t> </a:t>
            </a:r>
            <a:r>
              <a:rPr lang="de-DE" dirty="0" err="1"/>
              <a:t>the</a:t>
            </a:r>
            <a:r>
              <a:rPr lang="de-DE" dirty="0"/>
              <a:t> </a:t>
            </a:r>
            <a:r>
              <a:rPr lang="de-DE" dirty="0" err="1"/>
              <a:t>use</a:t>
            </a:r>
            <a:r>
              <a:rPr lang="de-DE" dirty="0"/>
              <a:t> </a:t>
            </a:r>
            <a:r>
              <a:rPr lang="de-DE" dirty="0" err="1"/>
              <a:t>of</a:t>
            </a:r>
            <a:r>
              <a:rPr lang="de-DE" dirty="0"/>
              <a:t> </a:t>
            </a:r>
            <a:r>
              <a:rPr lang="de-DE" dirty="0" err="1"/>
              <a:t>more</a:t>
            </a:r>
            <a:r>
              <a:rPr lang="de-DE" dirty="0"/>
              <a:t> </a:t>
            </a:r>
            <a:r>
              <a:rPr lang="de-DE" dirty="0" err="1"/>
              <a:t>generalized</a:t>
            </a:r>
            <a:r>
              <a:rPr lang="de-DE" dirty="0"/>
              <a:t> </a:t>
            </a:r>
            <a:r>
              <a:rPr lang="de-DE" dirty="0" err="1"/>
              <a:t>statements</a:t>
            </a:r>
            <a:r>
              <a:rPr lang="de-DE" dirty="0"/>
              <a:t> </a:t>
            </a:r>
            <a:r>
              <a:rPr lang="de-DE" dirty="0" err="1"/>
              <a:t>of</a:t>
            </a:r>
            <a:r>
              <a:rPr lang="de-DE" dirty="0"/>
              <a:t> ‘</a:t>
            </a:r>
            <a:r>
              <a:rPr lang="de-DE" dirty="0" err="1"/>
              <a:t>core</a:t>
            </a:r>
            <a:r>
              <a:rPr lang="de-DE" dirty="0"/>
              <a:t> </a:t>
            </a:r>
            <a:r>
              <a:rPr lang="de-DE" dirty="0" err="1"/>
              <a:t>values</a:t>
            </a:r>
            <a:r>
              <a:rPr lang="de-DE" dirty="0"/>
              <a:t>’, </a:t>
            </a:r>
            <a:r>
              <a:rPr lang="de-DE" dirty="0" err="1"/>
              <a:t>which</a:t>
            </a:r>
            <a:r>
              <a:rPr lang="de-DE" dirty="0"/>
              <a:t> </a:t>
            </a:r>
            <a:r>
              <a:rPr lang="de-DE" dirty="0" err="1"/>
              <a:t>are</a:t>
            </a:r>
            <a:r>
              <a:rPr lang="de-DE" dirty="0"/>
              <a:t> </a:t>
            </a:r>
            <a:r>
              <a:rPr lang="de-DE" dirty="0" err="1"/>
              <a:t>necessarily</a:t>
            </a:r>
            <a:r>
              <a:rPr lang="de-DE" dirty="0"/>
              <a:t> </a:t>
            </a:r>
            <a:r>
              <a:rPr lang="de-DE" dirty="0" err="1"/>
              <a:t>too</a:t>
            </a:r>
            <a:r>
              <a:rPr lang="de-DE" dirty="0"/>
              <a:t> </a:t>
            </a:r>
            <a:r>
              <a:rPr lang="de-DE" dirty="0" err="1"/>
              <a:t>abstract</a:t>
            </a:r>
            <a:r>
              <a:rPr lang="de-DE" dirty="0"/>
              <a:t> </a:t>
            </a:r>
            <a:r>
              <a:rPr lang="de-DE" dirty="0" err="1"/>
              <a:t>to</a:t>
            </a:r>
            <a:r>
              <a:rPr lang="de-DE" dirty="0"/>
              <a:t> </a:t>
            </a:r>
            <a:r>
              <a:rPr lang="de-DE" dirty="0" err="1"/>
              <a:t>be</a:t>
            </a:r>
            <a:r>
              <a:rPr lang="de-DE" dirty="0"/>
              <a:t> </a:t>
            </a:r>
            <a:r>
              <a:rPr lang="de-DE" dirty="0" err="1"/>
              <a:t>directly</a:t>
            </a:r>
            <a:r>
              <a:rPr lang="de-DE" dirty="0"/>
              <a:t> </a:t>
            </a:r>
            <a:r>
              <a:rPr lang="de-DE" dirty="0" err="1"/>
              <a:t>applied</a:t>
            </a:r>
            <a:r>
              <a:rPr lang="de-DE" dirty="0"/>
              <a:t> in </a:t>
            </a:r>
            <a:r>
              <a:rPr lang="de-DE" dirty="0" err="1"/>
              <a:t>specific</a:t>
            </a:r>
            <a:r>
              <a:rPr lang="de-DE" dirty="0"/>
              <a:t> </a:t>
            </a:r>
            <a:r>
              <a:rPr lang="de-DE" dirty="0" err="1"/>
              <a:t>situations</a:t>
            </a:r>
            <a:r>
              <a:rPr lang="de-DE" dirty="0"/>
              <a:t>. Public </a:t>
            </a:r>
            <a:r>
              <a:rPr lang="de-DE" dirty="0" err="1"/>
              <a:t>servants</a:t>
            </a:r>
            <a:r>
              <a:rPr lang="de-DE" dirty="0"/>
              <a:t> will </a:t>
            </a:r>
            <a:r>
              <a:rPr lang="de-DE" dirty="0" err="1"/>
              <a:t>need</a:t>
            </a:r>
            <a:r>
              <a:rPr lang="de-DE" dirty="0"/>
              <a:t> </a:t>
            </a:r>
            <a:r>
              <a:rPr lang="de-DE" dirty="0" err="1"/>
              <a:t>competence</a:t>
            </a:r>
            <a:r>
              <a:rPr lang="de-DE" dirty="0"/>
              <a:t> in </a:t>
            </a:r>
            <a:r>
              <a:rPr lang="de-DE" dirty="0" err="1"/>
              <a:t>reasoning</a:t>
            </a:r>
            <a:r>
              <a:rPr lang="de-DE" dirty="0"/>
              <a:t> </a:t>
            </a:r>
            <a:r>
              <a:rPr lang="de-DE" dirty="0" err="1"/>
              <a:t>based</a:t>
            </a:r>
            <a:r>
              <a:rPr lang="de-DE" dirty="0"/>
              <a:t> on </a:t>
            </a:r>
            <a:r>
              <a:rPr lang="de-DE" dirty="0" err="1"/>
              <a:t>values</a:t>
            </a:r>
            <a:r>
              <a:rPr lang="de-DE" dirty="0"/>
              <a:t> </a:t>
            </a:r>
            <a:r>
              <a:rPr lang="de-DE" dirty="0" err="1"/>
              <a:t>and</a:t>
            </a:r>
            <a:r>
              <a:rPr lang="de-DE" dirty="0"/>
              <a:t> </a:t>
            </a:r>
            <a:r>
              <a:rPr lang="de-DE" dirty="0" err="1"/>
              <a:t>principles</a:t>
            </a:r>
            <a:r>
              <a:rPr lang="de-DE" dirty="0"/>
              <a:t> </a:t>
            </a:r>
            <a:r>
              <a:rPr lang="de-DE" dirty="0" err="1"/>
              <a:t>to</a:t>
            </a:r>
            <a:r>
              <a:rPr lang="de-DE" dirty="0"/>
              <a:t> </a:t>
            </a:r>
            <a:r>
              <a:rPr lang="de-DE" dirty="0" err="1"/>
              <a:t>interpret</a:t>
            </a:r>
            <a:r>
              <a:rPr lang="de-DE" dirty="0"/>
              <a:t> </a:t>
            </a:r>
            <a:r>
              <a:rPr lang="de-DE" dirty="0" err="1"/>
              <a:t>the</a:t>
            </a:r>
            <a:r>
              <a:rPr lang="de-DE" dirty="0"/>
              <a:t> </a:t>
            </a:r>
            <a:r>
              <a:rPr lang="de-DE" dirty="0" err="1"/>
              <a:t>code</a:t>
            </a:r>
            <a:r>
              <a:rPr lang="de-DE" dirty="0"/>
              <a:t> in </a:t>
            </a:r>
            <a:r>
              <a:rPr lang="de-DE" dirty="0" err="1"/>
              <a:t>the</a:t>
            </a:r>
            <a:r>
              <a:rPr lang="de-DE" dirty="0"/>
              <a:t> </a:t>
            </a:r>
            <a:r>
              <a:rPr lang="de-DE" dirty="0" err="1"/>
              <a:t>circumstances</a:t>
            </a:r>
            <a:r>
              <a:rPr lang="de-DE" dirty="0"/>
              <a:t> </a:t>
            </a:r>
            <a:r>
              <a:rPr lang="de-DE" dirty="0" err="1"/>
              <a:t>of</a:t>
            </a:r>
            <a:r>
              <a:rPr lang="de-DE" dirty="0"/>
              <a:t> a </a:t>
            </a:r>
            <a:r>
              <a:rPr lang="de-DE" dirty="0" err="1"/>
              <a:t>specific</a:t>
            </a:r>
            <a:r>
              <a:rPr lang="de-DE" dirty="0"/>
              <a:t> </a:t>
            </a:r>
            <a:r>
              <a:rPr lang="de-DE" dirty="0" err="1"/>
              <a:t>case</a:t>
            </a:r>
            <a:r>
              <a:rPr lang="de-DE" dirty="0"/>
              <a:t>. </a:t>
            </a:r>
            <a:r>
              <a:rPr lang="de-DE" dirty="0" err="1"/>
              <a:t>Unless</a:t>
            </a:r>
            <a:r>
              <a:rPr lang="de-DE" dirty="0"/>
              <a:t> </a:t>
            </a:r>
            <a:r>
              <a:rPr lang="de-DE" dirty="0" err="1"/>
              <a:t>they</a:t>
            </a:r>
            <a:r>
              <a:rPr lang="de-DE" dirty="0"/>
              <a:t> </a:t>
            </a:r>
            <a:r>
              <a:rPr lang="de-DE" dirty="0" err="1"/>
              <a:t>are</a:t>
            </a:r>
            <a:r>
              <a:rPr lang="de-DE" dirty="0"/>
              <a:t> </a:t>
            </a:r>
            <a:r>
              <a:rPr lang="de-DE" dirty="0" err="1"/>
              <a:t>trained</a:t>
            </a:r>
            <a:r>
              <a:rPr lang="de-DE" dirty="0"/>
              <a:t> in </a:t>
            </a:r>
            <a:r>
              <a:rPr lang="de-DE" dirty="0" err="1"/>
              <a:t>this</a:t>
            </a:r>
            <a:r>
              <a:rPr lang="de-DE" dirty="0"/>
              <a:t> </a:t>
            </a:r>
            <a:r>
              <a:rPr lang="de-DE" dirty="0" err="1"/>
              <a:t>task</a:t>
            </a:r>
            <a:r>
              <a:rPr lang="de-DE" dirty="0"/>
              <a:t>, </a:t>
            </a:r>
            <a:r>
              <a:rPr lang="de-DE" dirty="0" err="1"/>
              <a:t>managers</a:t>
            </a:r>
            <a:r>
              <a:rPr lang="de-DE" dirty="0"/>
              <a:t> </a:t>
            </a:r>
            <a:r>
              <a:rPr lang="de-DE" dirty="0" err="1"/>
              <a:t>may</a:t>
            </a:r>
            <a:r>
              <a:rPr lang="de-DE" dirty="0"/>
              <a:t> </a:t>
            </a:r>
            <a:r>
              <a:rPr lang="de-DE" dirty="0" err="1"/>
              <a:t>prefer</a:t>
            </a:r>
            <a:r>
              <a:rPr lang="de-DE" dirty="0"/>
              <a:t> </a:t>
            </a:r>
            <a:r>
              <a:rPr lang="de-DE" dirty="0" err="1"/>
              <a:t>to</a:t>
            </a:r>
            <a:r>
              <a:rPr lang="de-DE" dirty="0"/>
              <a:t> </a:t>
            </a:r>
            <a:r>
              <a:rPr lang="de-DE" dirty="0" err="1"/>
              <a:t>take</a:t>
            </a:r>
            <a:r>
              <a:rPr lang="de-DE" dirty="0"/>
              <a:t> </a:t>
            </a:r>
            <a:r>
              <a:rPr lang="de-DE" dirty="0" err="1"/>
              <a:t>no</a:t>
            </a:r>
            <a:r>
              <a:rPr lang="de-DE" dirty="0"/>
              <a:t> </a:t>
            </a:r>
            <a:r>
              <a:rPr lang="de-DE" dirty="0" err="1"/>
              <a:t>action</a:t>
            </a:r>
            <a:r>
              <a:rPr lang="de-DE" dirty="0"/>
              <a:t> at all </a:t>
            </a:r>
            <a:r>
              <a:rPr lang="de-DE" dirty="0" err="1"/>
              <a:t>rather</a:t>
            </a:r>
            <a:r>
              <a:rPr lang="de-DE" dirty="0"/>
              <a:t> </a:t>
            </a:r>
            <a:r>
              <a:rPr lang="de-DE" dirty="0" err="1"/>
              <a:t>than</a:t>
            </a:r>
            <a:r>
              <a:rPr lang="de-DE" dirty="0"/>
              <a:t> </a:t>
            </a:r>
            <a:r>
              <a:rPr lang="de-DE" dirty="0" err="1"/>
              <a:t>risk</a:t>
            </a:r>
            <a:r>
              <a:rPr lang="de-DE" dirty="0"/>
              <a:t> </a:t>
            </a:r>
            <a:r>
              <a:rPr lang="de-DE" dirty="0" err="1"/>
              <a:t>exposure</a:t>
            </a:r>
            <a:r>
              <a:rPr lang="de-DE" dirty="0"/>
              <a:t>. </a:t>
            </a:r>
          </a:p>
          <a:p>
            <a:pPr marL="171450" indent="-171450">
              <a:buFont typeface="Arial" panose="020B0604020202020204" pitchFamily="34" charset="0"/>
              <a:buChar char="•"/>
              <a:defRPr/>
            </a:pPr>
            <a:r>
              <a:rPr lang="de-DE" dirty="0" err="1"/>
              <a:t>Another</a:t>
            </a:r>
            <a:r>
              <a:rPr lang="de-DE" dirty="0"/>
              <a:t> </a:t>
            </a:r>
            <a:r>
              <a:rPr lang="de-DE" dirty="0" err="1"/>
              <a:t>critique</a:t>
            </a:r>
            <a:r>
              <a:rPr lang="de-DE" dirty="0"/>
              <a:t> </a:t>
            </a:r>
            <a:r>
              <a:rPr lang="de-DE" dirty="0" err="1"/>
              <a:t>is</a:t>
            </a:r>
            <a:r>
              <a:rPr lang="de-DE" dirty="0"/>
              <a:t> </a:t>
            </a:r>
            <a:r>
              <a:rPr lang="de-DE" dirty="0" err="1"/>
              <a:t>that</a:t>
            </a:r>
            <a:r>
              <a:rPr lang="de-DE" dirty="0"/>
              <a:t> </a:t>
            </a:r>
            <a:r>
              <a:rPr lang="de-DE" dirty="0" err="1"/>
              <a:t>codes</a:t>
            </a:r>
            <a:r>
              <a:rPr lang="de-DE" dirty="0"/>
              <a:t> </a:t>
            </a:r>
            <a:r>
              <a:rPr lang="de-DE" dirty="0" err="1"/>
              <a:t>of</a:t>
            </a:r>
            <a:r>
              <a:rPr lang="de-DE" dirty="0"/>
              <a:t> </a:t>
            </a:r>
            <a:r>
              <a:rPr lang="de-DE" dirty="0" err="1"/>
              <a:t>ethics</a:t>
            </a:r>
            <a:r>
              <a:rPr lang="de-DE" dirty="0"/>
              <a:t> </a:t>
            </a:r>
            <a:r>
              <a:rPr lang="de-DE" dirty="0" err="1"/>
              <a:t>are</a:t>
            </a:r>
            <a:r>
              <a:rPr lang="de-DE" dirty="0"/>
              <a:t> </a:t>
            </a:r>
            <a:r>
              <a:rPr lang="de-DE" dirty="0" err="1"/>
              <a:t>difficult</a:t>
            </a:r>
            <a:r>
              <a:rPr lang="de-DE" dirty="0"/>
              <a:t> </a:t>
            </a:r>
            <a:r>
              <a:rPr lang="de-DE" dirty="0" err="1"/>
              <a:t>to</a:t>
            </a:r>
            <a:r>
              <a:rPr lang="de-DE" dirty="0"/>
              <a:t> </a:t>
            </a:r>
            <a:r>
              <a:rPr lang="de-DE" dirty="0" err="1"/>
              <a:t>enforce</a:t>
            </a:r>
            <a:r>
              <a:rPr lang="de-DE" dirty="0"/>
              <a:t>.</a:t>
            </a:r>
          </a:p>
          <a:p>
            <a:pPr>
              <a:defRPr/>
            </a:pPr>
            <a:endParaRPr lang="de-DE" altLang="en-US" dirty="0"/>
          </a:p>
          <a:p>
            <a:pPr>
              <a:defRPr/>
            </a:pPr>
            <a:r>
              <a:rPr lang="de-DE" altLang="en-US" b="1" dirty="0" err="1"/>
              <a:t>Conclusion</a:t>
            </a:r>
            <a:r>
              <a:rPr lang="de-DE" altLang="en-US" b="1" dirty="0"/>
              <a:t>:</a:t>
            </a:r>
            <a:endParaRPr lang="en-US" altLang="en-US" b="1" dirty="0"/>
          </a:p>
          <a:p>
            <a:pPr marL="171450" indent="-171450">
              <a:buFont typeface="Arial" panose="020B0604020202020204" pitchFamily="34" charset="0"/>
              <a:buChar char="•"/>
              <a:defRPr/>
            </a:pPr>
            <a:r>
              <a:rPr lang="en-US" altLang="en-US" b="0" dirty="0"/>
              <a:t>In general there is no best choice: </a:t>
            </a:r>
            <a:r>
              <a:rPr lang="de-DE" b="0" dirty="0"/>
              <a:t>Much </a:t>
            </a:r>
            <a:r>
              <a:rPr lang="de-DE" b="0" dirty="0" err="1"/>
              <a:t>of</a:t>
            </a:r>
            <a:r>
              <a:rPr lang="de-DE" b="0" dirty="0"/>
              <a:t> </a:t>
            </a:r>
            <a:r>
              <a:rPr lang="de-DE" b="0" dirty="0" err="1"/>
              <a:t>the</a:t>
            </a:r>
            <a:r>
              <a:rPr lang="de-DE" b="0" dirty="0"/>
              <a:t> </a:t>
            </a:r>
            <a:r>
              <a:rPr lang="de-DE" b="0" dirty="0" err="1"/>
              <a:t>public</a:t>
            </a:r>
            <a:r>
              <a:rPr lang="de-DE" b="0" dirty="0"/>
              <a:t> </a:t>
            </a:r>
            <a:r>
              <a:rPr lang="de-DE" b="0" dirty="0" err="1"/>
              <a:t>administration</a:t>
            </a:r>
            <a:r>
              <a:rPr lang="de-DE" b="0" dirty="0"/>
              <a:t> </a:t>
            </a:r>
            <a:r>
              <a:rPr lang="de-DE" b="0" dirty="0" err="1"/>
              <a:t>literature</a:t>
            </a:r>
            <a:r>
              <a:rPr lang="de-DE" b="0" dirty="0"/>
              <a:t> </a:t>
            </a:r>
            <a:r>
              <a:rPr lang="de-DE" b="0" dirty="0" err="1"/>
              <a:t>sees</a:t>
            </a:r>
            <a:r>
              <a:rPr lang="de-DE" b="0" dirty="0"/>
              <a:t> a </a:t>
            </a:r>
            <a:r>
              <a:rPr lang="de-DE" b="0" dirty="0" err="1"/>
              <a:t>contradiction</a:t>
            </a:r>
            <a:r>
              <a:rPr lang="de-DE" b="0" dirty="0"/>
              <a:t> </a:t>
            </a:r>
            <a:r>
              <a:rPr lang="de-DE" b="0" dirty="0" err="1"/>
              <a:t>between</a:t>
            </a:r>
            <a:r>
              <a:rPr lang="de-DE" b="0" dirty="0"/>
              <a:t> </a:t>
            </a:r>
            <a:r>
              <a:rPr lang="de-DE" b="0" dirty="0" err="1"/>
              <a:t>codes</a:t>
            </a:r>
            <a:r>
              <a:rPr lang="de-DE" b="0" dirty="0"/>
              <a:t> </a:t>
            </a:r>
            <a:r>
              <a:rPr lang="de-DE" b="0" dirty="0" err="1"/>
              <a:t>of</a:t>
            </a:r>
            <a:r>
              <a:rPr lang="de-DE" b="0" dirty="0"/>
              <a:t> </a:t>
            </a:r>
            <a:r>
              <a:rPr lang="de-DE" b="0" dirty="0" err="1"/>
              <a:t>ethics</a:t>
            </a:r>
            <a:r>
              <a:rPr lang="de-DE" b="0" dirty="0"/>
              <a:t> </a:t>
            </a:r>
            <a:r>
              <a:rPr lang="de-DE" b="0" dirty="0" err="1"/>
              <a:t>and</a:t>
            </a:r>
            <a:r>
              <a:rPr lang="de-DE" b="0" dirty="0"/>
              <a:t> </a:t>
            </a:r>
            <a:r>
              <a:rPr lang="de-DE" b="0" dirty="0" err="1"/>
              <a:t>codes</a:t>
            </a:r>
            <a:r>
              <a:rPr lang="de-DE" b="0" dirty="0"/>
              <a:t> </a:t>
            </a:r>
            <a:r>
              <a:rPr lang="de-DE" b="0" dirty="0" err="1"/>
              <a:t>of</a:t>
            </a:r>
            <a:r>
              <a:rPr lang="de-DE" b="0" dirty="0"/>
              <a:t> </a:t>
            </a:r>
            <a:r>
              <a:rPr lang="de-DE" b="0" dirty="0" err="1"/>
              <a:t>conduct</a:t>
            </a:r>
            <a:r>
              <a:rPr lang="de-DE" b="0" dirty="0"/>
              <a:t>. The </a:t>
            </a:r>
            <a:r>
              <a:rPr lang="de-DE" b="0" dirty="0" err="1"/>
              <a:t>pragmatic</a:t>
            </a:r>
            <a:r>
              <a:rPr lang="de-DE" b="0" dirty="0"/>
              <a:t> </a:t>
            </a:r>
            <a:r>
              <a:rPr lang="de-DE" b="0" dirty="0" err="1"/>
              <a:t>reality</a:t>
            </a:r>
            <a:r>
              <a:rPr lang="de-DE" b="0" dirty="0"/>
              <a:t> </a:t>
            </a:r>
            <a:r>
              <a:rPr lang="de-DE" b="0" dirty="0" err="1"/>
              <a:t>is</a:t>
            </a:r>
            <a:r>
              <a:rPr lang="de-DE" b="0" dirty="0"/>
              <a:t> </a:t>
            </a:r>
            <a:r>
              <a:rPr lang="de-DE" b="0" dirty="0" err="1"/>
              <a:t>that</a:t>
            </a:r>
            <a:r>
              <a:rPr lang="de-DE" b="0" dirty="0"/>
              <a:t> </a:t>
            </a:r>
            <a:r>
              <a:rPr lang="de-DE" b="0" dirty="0" err="1"/>
              <a:t>they</a:t>
            </a:r>
            <a:r>
              <a:rPr lang="de-DE" b="0" dirty="0"/>
              <a:t> </a:t>
            </a:r>
            <a:r>
              <a:rPr lang="de-DE" b="0" dirty="0" err="1"/>
              <a:t>can</a:t>
            </a:r>
            <a:r>
              <a:rPr lang="de-DE" b="0" dirty="0"/>
              <a:t>, </a:t>
            </a:r>
            <a:r>
              <a:rPr lang="de-DE" b="0" dirty="0" err="1"/>
              <a:t>and</a:t>
            </a:r>
            <a:r>
              <a:rPr lang="de-DE" b="0" dirty="0"/>
              <a:t> </a:t>
            </a:r>
            <a:r>
              <a:rPr lang="de-DE" b="0" dirty="0" err="1"/>
              <a:t>often</a:t>
            </a:r>
            <a:r>
              <a:rPr lang="de-DE" b="0" dirty="0"/>
              <a:t> </a:t>
            </a:r>
            <a:r>
              <a:rPr lang="de-DE" b="0" dirty="0" err="1"/>
              <a:t>are</a:t>
            </a:r>
            <a:r>
              <a:rPr lang="de-DE" b="0" dirty="0"/>
              <a:t>, </a:t>
            </a:r>
            <a:r>
              <a:rPr lang="de-DE" b="0" dirty="0" err="1"/>
              <a:t>complementary</a:t>
            </a:r>
            <a:r>
              <a:rPr lang="de-DE" b="0" dirty="0"/>
              <a:t>. </a:t>
            </a:r>
            <a:endParaRPr lang="en-US" altLang="en-US" b="0" dirty="0"/>
          </a:p>
          <a:p>
            <a:pPr marL="171450" indent="-171450">
              <a:buFont typeface="Arial" panose="020B0604020202020204" pitchFamily="34" charset="0"/>
              <a:buChar char="•"/>
              <a:defRPr/>
            </a:pPr>
            <a:r>
              <a:rPr lang="de-DE" dirty="0" err="1"/>
              <a:t>Ethical</a:t>
            </a:r>
            <a:r>
              <a:rPr lang="de-DE" dirty="0"/>
              <a:t> </a:t>
            </a:r>
            <a:r>
              <a:rPr lang="de-DE" dirty="0" err="1"/>
              <a:t>values</a:t>
            </a:r>
            <a:r>
              <a:rPr lang="de-DE" dirty="0"/>
              <a:t> </a:t>
            </a:r>
            <a:r>
              <a:rPr lang="de-DE" dirty="0" err="1"/>
              <a:t>and</a:t>
            </a:r>
            <a:r>
              <a:rPr lang="de-DE" dirty="0"/>
              <a:t> </a:t>
            </a:r>
            <a:r>
              <a:rPr lang="de-DE" dirty="0" err="1"/>
              <a:t>principles</a:t>
            </a:r>
            <a:r>
              <a:rPr lang="de-DE" dirty="0"/>
              <a:t> in </a:t>
            </a:r>
            <a:r>
              <a:rPr lang="de-DE" dirty="0" err="1"/>
              <a:t>codes</a:t>
            </a:r>
            <a:r>
              <a:rPr lang="de-DE" dirty="0"/>
              <a:t> must </a:t>
            </a:r>
            <a:r>
              <a:rPr lang="de-DE" dirty="0" err="1"/>
              <a:t>have</a:t>
            </a:r>
            <a:r>
              <a:rPr lang="de-DE" dirty="0"/>
              <a:t> </a:t>
            </a:r>
            <a:r>
              <a:rPr lang="de-DE" dirty="0" err="1"/>
              <a:t>both</a:t>
            </a:r>
            <a:r>
              <a:rPr lang="de-DE" dirty="0"/>
              <a:t> </a:t>
            </a:r>
            <a:r>
              <a:rPr lang="de-DE" dirty="0" err="1"/>
              <a:t>cognitive</a:t>
            </a:r>
            <a:r>
              <a:rPr lang="de-DE" dirty="0"/>
              <a:t> </a:t>
            </a:r>
            <a:r>
              <a:rPr lang="de-DE" dirty="0" err="1"/>
              <a:t>and</a:t>
            </a:r>
            <a:r>
              <a:rPr lang="de-DE" dirty="0"/>
              <a:t> emotive </a:t>
            </a:r>
            <a:r>
              <a:rPr lang="de-DE" dirty="0" err="1"/>
              <a:t>elements</a:t>
            </a:r>
            <a:r>
              <a:rPr lang="de-DE" dirty="0"/>
              <a:t>. </a:t>
            </a:r>
          </a:p>
          <a:p>
            <a:pPr marL="171450" indent="-171450">
              <a:buFont typeface="Arial" panose="020B0604020202020204" pitchFamily="34" charset="0"/>
              <a:buChar char="•"/>
              <a:defRPr/>
            </a:pPr>
            <a:r>
              <a:rPr lang="de-DE" dirty="0" err="1"/>
              <a:t>They</a:t>
            </a:r>
            <a:r>
              <a:rPr lang="de-DE" dirty="0"/>
              <a:t> must </a:t>
            </a:r>
            <a:r>
              <a:rPr lang="de-DE" dirty="0" err="1"/>
              <a:t>appeal</a:t>
            </a:r>
            <a:r>
              <a:rPr lang="de-DE" dirty="0"/>
              <a:t> </a:t>
            </a:r>
            <a:r>
              <a:rPr lang="de-DE" dirty="0" err="1"/>
              <a:t>to</a:t>
            </a:r>
            <a:r>
              <a:rPr lang="de-DE" dirty="0"/>
              <a:t> </a:t>
            </a:r>
            <a:r>
              <a:rPr lang="de-DE" dirty="0" err="1"/>
              <a:t>reason</a:t>
            </a:r>
            <a:r>
              <a:rPr lang="de-DE" dirty="0"/>
              <a:t>, </a:t>
            </a:r>
            <a:r>
              <a:rPr lang="de-DE" dirty="0" err="1"/>
              <a:t>as</a:t>
            </a:r>
            <a:r>
              <a:rPr lang="de-DE" dirty="0"/>
              <a:t> </a:t>
            </a:r>
            <a:r>
              <a:rPr lang="de-DE" dirty="0" err="1"/>
              <a:t>well</a:t>
            </a:r>
            <a:r>
              <a:rPr lang="de-DE" dirty="0"/>
              <a:t> </a:t>
            </a:r>
            <a:r>
              <a:rPr lang="de-DE" dirty="0" err="1"/>
              <a:t>as</a:t>
            </a:r>
            <a:r>
              <a:rPr lang="de-DE" dirty="0"/>
              <a:t> </a:t>
            </a:r>
            <a:r>
              <a:rPr lang="de-DE" dirty="0" err="1"/>
              <a:t>the</a:t>
            </a:r>
            <a:r>
              <a:rPr lang="de-DE" dirty="0"/>
              <a:t> emotional </a:t>
            </a:r>
            <a:r>
              <a:rPr lang="de-DE" dirty="0" err="1"/>
              <a:t>content</a:t>
            </a:r>
            <a:r>
              <a:rPr lang="de-DE" dirty="0"/>
              <a:t> </a:t>
            </a:r>
            <a:r>
              <a:rPr lang="de-DE" dirty="0" err="1"/>
              <a:t>of</a:t>
            </a:r>
            <a:r>
              <a:rPr lang="de-DE" dirty="0"/>
              <a:t> </a:t>
            </a:r>
            <a:r>
              <a:rPr lang="de-DE" dirty="0" err="1"/>
              <a:t>patriotism</a:t>
            </a:r>
            <a:r>
              <a:rPr lang="de-DE" dirty="0"/>
              <a:t>, </a:t>
            </a:r>
            <a:r>
              <a:rPr lang="de-DE" dirty="0" err="1"/>
              <a:t>loyalty</a:t>
            </a:r>
            <a:r>
              <a:rPr lang="de-DE" dirty="0"/>
              <a:t> </a:t>
            </a:r>
            <a:r>
              <a:rPr lang="de-DE" dirty="0" err="1"/>
              <a:t>or</a:t>
            </a:r>
            <a:r>
              <a:rPr lang="de-DE" dirty="0"/>
              <a:t> </a:t>
            </a:r>
            <a:r>
              <a:rPr lang="de-DE" dirty="0" err="1"/>
              <a:t>professionalism</a:t>
            </a:r>
            <a:r>
              <a:rPr lang="de-DE" dirty="0"/>
              <a:t>. </a:t>
            </a:r>
          </a:p>
          <a:p>
            <a:pPr marL="171450" indent="-171450">
              <a:buFont typeface="Arial" panose="020B0604020202020204" pitchFamily="34" charset="0"/>
              <a:buChar char="•"/>
              <a:defRPr/>
            </a:pPr>
            <a:r>
              <a:rPr lang="de-DE" dirty="0" err="1"/>
              <a:t>Effective</a:t>
            </a:r>
            <a:r>
              <a:rPr lang="de-DE" dirty="0"/>
              <a:t> </a:t>
            </a:r>
            <a:r>
              <a:rPr lang="de-DE" dirty="0" err="1"/>
              <a:t>codes</a:t>
            </a:r>
            <a:r>
              <a:rPr lang="de-DE" dirty="0"/>
              <a:t> </a:t>
            </a:r>
            <a:r>
              <a:rPr lang="de-DE" dirty="0" err="1"/>
              <a:t>focus</a:t>
            </a:r>
            <a:r>
              <a:rPr lang="de-DE" dirty="0"/>
              <a:t> on a </a:t>
            </a:r>
            <a:r>
              <a:rPr lang="de-DE" dirty="0" err="1"/>
              <a:t>manageable</a:t>
            </a:r>
            <a:r>
              <a:rPr lang="de-DE" dirty="0"/>
              <a:t> </a:t>
            </a:r>
            <a:r>
              <a:rPr lang="de-DE" dirty="0" err="1"/>
              <a:t>list</a:t>
            </a:r>
            <a:r>
              <a:rPr lang="de-DE" dirty="0"/>
              <a:t> </a:t>
            </a:r>
            <a:r>
              <a:rPr lang="de-DE" dirty="0" err="1"/>
              <a:t>of</a:t>
            </a:r>
            <a:r>
              <a:rPr lang="de-DE" dirty="0"/>
              <a:t> </a:t>
            </a:r>
            <a:r>
              <a:rPr lang="de-DE" dirty="0" err="1"/>
              <a:t>inappropriate</a:t>
            </a:r>
            <a:r>
              <a:rPr lang="de-DE" dirty="0"/>
              <a:t> </a:t>
            </a:r>
            <a:r>
              <a:rPr lang="de-DE" dirty="0" err="1"/>
              <a:t>behaviors</a:t>
            </a:r>
            <a:r>
              <a:rPr lang="de-DE" dirty="0"/>
              <a:t> </a:t>
            </a:r>
            <a:r>
              <a:rPr lang="de-DE" dirty="0" err="1"/>
              <a:t>articulated</a:t>
            </a:r>
            <a:r>
              <a:rPr lang="de-DE" dirty="0"/>
              <a:t> in a </a:t>
            </a:r>
            <a:r>
              <a:rPr lang="de-DE" dirty="0" err="1"/>
              <a:t>clear</a:t>
            </a:r>
            <a:r>
              <a:rPr lang="de-DE" dirty="0"/>
              <a:t> </a:t>
            </a:r>
            <a:r>
              <a:rPr lang="de-DE" dirty="0" err="1"/>
              <a:t>and</a:t>
            </a:r>
            <a:r>
              <a:rPr lang="de-DE" dirty="0"/>
              <a:t> </a:t>
            </a:r>
            <a:r>
              <a:rPr lang="de-DE" dirty="0" err="1"/>
              <a:t>concise</a:t>
            </a:r>
            <a:r>
              <a:rPr lang="de-DE" dirty="0"/>
              <a:t> </a:t>
            </a:r>
            <a:r>
              <a:rPr lang="de-DE" dirty="0" err="1"/>
              <a:t>manner</a:t>
            </a:r>
            <a:r>
              <a:rPr lang="de-DE" dirty="0"/>
              <a:t>. </a:t>
            </a:r>
            <a:r>
              <a:rPr lang="de-DE" dirty="0" err="1"/>
              <a:t>Both</a:t>
            </a:r>
            <a:r>
              <a:rPr lang="de-DE" dirty="0"/>
              <a:t> </a:t>
            </a:r>
            <a:r>
              <a:rPr lang="de-DE" dirty="0" err="1"/>
              <a:t>of</a:t>
            </a:r>
            <a:r>
              <a:rPr lang="de-DE" dirty="0"/>
              <a:t> </a:t>
            </a:r>
            <a:r>
              <a:rPr lang="de-DE" dirty="0" err="1"/>
              <a:t>these</a:t>
            </a:r>
            <a:r>
              <a:rPr lang="de-DE" dirty="0"/>
              <a:t> </a:t>
            </a:r>
            <a:r>
              <a:rPr lang="de-DE" dirty="0" err="1"/>
              <a:t>should</a:t>
            </a:r>
            <a:r>
              <a:rPr lang="de-DE" dirty="0"/>
              <a:t> </a:t>
            </a:r>
            <a:r>
              <a:rPr lang="de-DE" dirty="0" err="1"/>
              <a:t>be</a:t>
            </a:r>
            <a:r>
              <a:rPr lang="de-DE" dirty="0"/>
              <a:t> </a:t>
            </a:r>
            <a:r>
              <a:rPr lang="de-DE" dirty="0" err="1"/>
              <a:t>written</a:t>
            </a:r>
            <a:r>
              <a:rPr lang="de-DE" dirty="0"/>
              <a:t> </a:t>
            </a:r>
            <a:r>
              <a:rPr lang="de-DE" dirty="0" err="1"/>
              <a:t>for</a:t>
            </a:r>
            <a:r>
              <a:rPr lang="de-DE" dirty="0"/>
              <a:t> </a:t>
            </a:r>
            <a:r>
              <a:rPr lang="de-DE" dirty="0" err="1"/>
              <a:t>the</a:t>
            </a:r>
            <a:r>
              <a:rPr lang="de-DE" dirty="0"/>
              <a:t> </a:t>
            </a:r>
            <a:r>
              <a:rPr lang="de-DE" dirty="0" err="1"/>
              <a:t>intended</a:t>
            </a:r>
            <a:r>
              <a:rPr lang="de-DE" dirty="0"/>
              <a:t> </a:t>
            </a:r>
            <a:r>
              <a:rPr lang="de-DE" dirty="0" err="1"/>
              <a:t>audience</a:t>
            </a:r>
            <a:r>
              <a:rPr lang="de-DE" dirty="0"/>
              <a:t>, not </a:t>
            </a:r>
            <a:r>
              <a:rPr lang="de-DE" dirty="0" err="1"/>
              <a:t>specialists</a:t>
            </a:r>
            <a:r>
              <a:rPr lang="de-DE" dirty="0"/>
              <a:t> in </a:t>
            </a:r>
            <a:r>
              <a:rPr lang="de-DE" dirty="0" err="1"/>
              <a:t>the</a:t>
            </a:r>
            <a:r>
              <a:rPr lang="de-DE" dirty="0"/>
              <a:t> </a:t>
            </a:r>
            <a:r>
              <a:rPr lang="de-DE" dirty="0" err="1"/>
              <a:t>area</a:t>
            </a:r>
            <a:r>
              <a:rPr lang="de-DE" dirty="0"/>
              <a:t>.  </a:t>
            </a:r>
          </a:p>
          <a:p>
            <a:pPr>
              <a:defRPr/>
            </a:pPr>
            <a:endParaRPr lang="it-CH" dirty="0"/>
          </a:p>
          <a:p>
            <a:pPr>
              <a:defRPr/>
            </a:pPr>
            <a:r>
              <a:rPr lang="it-CH" b="1" dirty="0"/>
              <a:t>Sources:</a:t>
            </a:r>
          </a:p>
          <a:p>
            <a:pPr marL="171450" indent="-171450">
              <a:buFont typeface="Arial" panose="020B0604020202020204" pitchFamily="34" charset="0"/>
              <a:buChar char="•"/>
            </a:pPr>
            <a:r>
              <a:rPr lang="de-DE" dirty="0"/>
              <a:t>Gilman, S. C. (2005). </a:t>
            </a:r>
            <a:r>
              <a:rPr lang="de-DE" dirty="0" err="1"/>
              <a:t>Ethics</a:t>
            </a:r>
            <a:r>
              <a:rPr lang="de-DE" dirty="0"/>
              <a:t> Codes </a:t>
            </a:r>
            <a:r>
              <a:rPr lang="de-DE" dirty="0" err="1"/>
              <a:t>and</a:t>
            </a:r>
            <a:r>
              <a:rPr lang="de-DE" dirty="0"/>
              <a:t> Codes </a:t>
            </a:r>
            <a:r>
              <a:rPr lang="de-DE" dirty="0" err="1"/>
              <a:t>of</a:t>
            </a:r>
            <a:r>
              <a:rPr lang="de-DE" dirty="0"/>
              <a:t> </a:t>
            </a:r>
            <a:r>
              <a:rPr lang="de-DE" dirty="0" err="1"/>
              <a:t>Conduct</a:t>
            </a:r>
            <a:r>
              <a:rPr lang="de-DE" dirty="0"/>
              <a:t> As Tools </a:t>
            </a:r>
            <a:r>
              <a:rPr lang="de-DE" dirty="0" err="1"/>
              <a:t>For</a:t>
            </a:r>
            <a:r>
              <a:rPr lang="de-DE" dirty="0"/>
              <a:t> </a:t>
            </a:r>
            <a:r>
              <a:rPr lang="de-DE" dirty="0" err="1"/>
              <a:t>Promoting</a:t>
            </a:r>
            <a:r>
              <a:rPr lang="de-DE" dirty="0"/>
              <a:t> An </a:t>
            </a:r>
            <a:r>
              <a:rPr lang="de-DE" dirty="0" err="1"/>
              <a:t>Ethical</a:t>
            </a:r>
            <a:r>
              <a:rPr lang="de-DE" dirty="0"/>
              <a:t> </a:t>
            </a:r>
            <a:r>
              <a:rPr lang="de-DE" dirty="0" err="1"/>
              <a:t>And</a:t>
            </a:r>
            <a:r>
              <a:rPr lang="de-DE" dirty="0"/>
              <a:t> Professional Public Service. </a:t>
            </a:r>
            <a:r>
              <a:rPr lang="de-DE" dirty="0" err="1"/>
              <a:t>Comparative</a:t>
            </a:r>
            <a:r>
              <a:rPr lang="de-DE" dirty="0"/>
              <a:t> </a:t>
            </a:r>
            <a:r>
              <a:rPr lang="de-DE" dirty="0" err="1"/>
              <a:t>Successes</a:t>
            </a:r>
            <a:r>
              <a:rPr lang="de-DE" dirty="0"/>
              <a:t> </a:t>
            </a:r>
            <a:r>
              <a:rPr lang="de-DE" dirty="0" err="1"/>
              <a:t>and</a:t>
            </a:r>
            <a:r>
              <a:rPr lang="de-DE" dirty="0"/>
              <a:t> </a:t>
            </a:r>
            <a:r>
              <a:rPr lang="de-DE" dirty="0" err="1"/>
              <a:t>Lessons</a:t>
            </a:r>
            <a:r>
              <a:rPr lang="de-DE" dirty="0"/>
              <a:t>. </a:t>
            </a:r>
            <a:r>
              <a:rPr lang="de-DE" dirty="0" err="1"/>
              <a:t>Prepared</a:t>
            </a:r>
            <a:r>
              <a:rPr lang="de-DE" dirty="0"/>
              <a:t> </a:t>
            </a:r>
            <a:r>
              <a:rPr lang="de-DE" dirty="0" err="1"/>
              <a:t>for</a:t>
            </a:r>
            <a:r>
              <a:rPr lang="de-DE" dirty="0"/>
              <a:t> </a:t>
            </a:r>
            <a:r>
              <a:rPr lang="de-DE" dirty="0" err="1"/>
              <a:t>the</a:t>
            </a:r>
            <a:r>
              <a:rPr lang="de-DE" dirty="0"/>
              <a:t> PREM, </a:t>
            </a:r>
            <a:r>
              <a:rPr lang="de-DE" dirty="0" err="1"/>
              <a:t>the</a:t>
            </a:r>
            <a:r>
              <a:rPr lang="de-DE" dirty="0"/>
              <a:t> World Bank. </a:t>
            </a:r>
            <a:r>
              <a:rPr lang="de-DE" dirty="0" err="1"/>
              <a:t>Retrieved</a:t>
            </a:r>
            <a:r>
              <a:rPr lang="de-DE" dirty="0"/>
              <a:t> </a:t>
            </a:r>
            <a:r>
              <a:rPr lang="de-DE" dirty="0" err="1"/>
              <a:t>from</a:t>
            </a:r>
            <a:r>
              <a:rPr lang="de-DE" dirty="0"/>
              <a:t> https://</a:t>
            </a:r>
            <a:r>
              <a:rPr lang="de-DE" dirty="0" err="1"/>
              <a:t>www.oecd.org</a:t>
            </a:r>
            <a:r>
              <a:rPr lang="de-DE" dirty="0"/>
              <a:t>/</a:t>
            </a:r>
            <a:r>
              <a:rPr lang="de-DE" dirty="0" err="1"/>
              <a:t>mena</a:t>
            </a:r>
            <a:r>
              <a:rPr lang="de-DE" dirty="0"/>
              <a:t>/</a:t>
            </a:r>
            <a:r>
              <a:rPr lang="de-DE" dirty="0" err="1"/>
              <a:t>governance</a:t>
            </a:r>
            <a:r>
              <a:rPr lang="de-DE" dirty="0"/>
              <a:t>/35521418.pdf (last </a:t>
            </a:r>
            <a:r>
              <a:rPr lang="de-DE" dirty="0" err="1"/>
              <a:t>accessed</a:t>
            </a:r>
            <a:r>
              <a:rPr lang="de-DE" dirty="0"/>
              <a:t> on April 7, 2020).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OECD (April 2009). Global Forum on Public </a:t>
            </a:r>
            <a:r>
              <a:rPr lang="de-DE" dirty="0" err="1"/>
              <a:t>Governance</a:t>
            </a:r>
            <a:r>
              <a:rPr lang="de-DE" dirty="0"/>
              <a:t> </a:t>
            </a:r>
            <a:r>
              <a:rPr lang="de-DE" dirty="0" err="1"/>
              <a:t>Towards</a:t>
            </a:r>
            <a:r>
              <a:rPr lang="de-DE" dirty="0"/>
              <a:t> a Sound </a:t>
            </a:r>
            <a:r>
              <a:rPr lang="de-DE" dirty="0" err="1"/>
              <a:t>Integrity</a:t>
            </a:r>
            <a:r>
              <a:rPr lang="de-DE" dirty="0"/>
              <a:t> Framework: Instruments, </a:t>
            </a:r>
            <a:r>
              <a:rPr lang="de-DE" dirty="0" err="1"/>
              <a:t>Processes</a:t>
            </a:r>
            <a:r>
              <a:rPr lang="de-DE" dirty="0"/>
              <a:t>, </a:t>
            </a:r>
            <a:r>
              <a:rPr lang="de-DE" dirty="0" err="1"/>
              <a:t>Structures</a:t>
            </a:r>
            <a:r>
              <a:rPr lang="de-DE" dirty="0"/>
              <a:t> </a:t>
            </a:r>
            <a:r>
              <a:rPr lang="de-DE" dirty="0" err="1"/>
              <a:t>and</a:t>
            </a:r>
            <a:r>
              <a:rPr lang="de-DE" dirty="0"/>
              <a:t> </a:t>
            </a:r>
            <a:r>
              <a:rPr lang="de-DE" dirty="0" err="1"/>
              <a:t>Conditions</a:t>
            </a:r>
            <a:r>
              <a:rPr lang="de-DE" dirty="0"/>
              <a:t> </a:t>
            </a:r>
            <a:r>
              <a:rPr lang="de-DE" dirty="0" err="1"/>
              <a:t>for</a:t>
            </a:r>
            <a:r>
              <a:rPr lang="de-DE" dirty="0"/>
              <a:t> Implementation. </a:t>
            </a:r>
            <a:r>
              <a:rPr lang="de-DE" dirty="0" err="1"/>
              <a:t>Retrieved</a:t>
            </a:r>
            <a:r>
              <a:rPr lang="de-DE" dirty="0"/>
              <a:t> </a:t>
            </a:r>
            <a:r>
              <a:rPr lang="de-DE" dirty="0" err="1"/>
              <a:t>from</a:t>
            </a:r>
            <a:r>
              <a:rPr lang="de-DE" dirty="0"/>
              <a:t> http://</a:t>
            </a:r>
            <a:r>
              <a:rPr lang="de-DE" dirty="0" err="1"/>
              <a:t>www.oecd.org</a:t>
            </a:r>
            <a:r>
              <a:rPr lang="de-DE" dirty="0"/>
              <a:t>/</a:t>
            </a:r>
            <a:r>
              <a:rPr lang="de-DE" dirty="0" err="1"/>
              <a:t>officialdocuments</a:t>
            </a:r>
            <a:r>
              <a:rPr lang="de-DE" dirty="0"/>
              <a:t>/</a:t>
            </a:r>
            <a:r>
              <a:rPr lang="de-DE" dirty="0" err="1"/>
              <a:t>publicdisplaydocumentpdf</a:t>
            </a:r>
            <a:r>
              <a:rPr lang="de-DE" dirty="0"/>
              <a:t>/?</a:t>
            </a:r>
            <a:r>
              <a:rPr lang="de-DE" dirty="0" err="1"/>
              <a:t>doclanguage</a:t>
            </a:r>
            <a:r>
              <a:rPr lang="de-DE" dirty="0"/>
              <a:t>=</a:t>
            </a:r>
            <a:r>
              <a:rPr lang="de-DE" dirty="0" err="1"/>
              <a:t>en&amp;cote</a:t>
            </a:r>
            <a:r>
              <a:rPr lang="de-DE" dirty="0"/>
              <a:t>=GOV/PGC/GF(2009)1 (last </a:t>
            </a:r>
            <a:r>
              <a:rPr lang="de-DE" dirty="0" err="1"/>
              <a:t>accessed</a:t>
            </a:r>
            <a:r>
              <a:rPr lang="de-DE" dirty="0"/>
              <a:t> on April 7, 2020).</a:t>
            </a:r>
            <a:endParaRPr lang="it-CH" dirty="0"/>
          </a:p>
          <a:p>
            <a:endParaRPr lang="de-DE" dirty="0"/>
          </a:p>
        </p:txBody>
      </p:sp>
      <p:sp>
        <p:nvSpPr>
          <p:cNvPr id="4" name="Foliennummernplatzhalter 3"/>
          <p:cNvSpPr>
            <a:spLocks noGrp="1"/>
          </p:cNvSpPr>
          <p:nvPr>
            <p:ph type="sldNum" sz="quarter" idx="10"/>
          </p:nvPr>
        </p:nvSpPr>
        <p:spPr/>
        <p:txBody>
          <a:bodyPr/>
          <a:lstStyle/>
          <a:p>
            <a:fld id="{E9032092-6271-034C-A373-FC28AFF6325A}" type="slidenum">
              <a:rPr lang="de-DE" smtClean="0"/>
              <a:t>12</a:t>
            </a:fld>
            <a:endParaRPr lang="de-DE"/>
          </a:p>
        </p:txBody>
      </p:sp>
    </p:spTree>
    <p:extLst>
      <p:ext uri="{BB962C8B-B14F-4D97-AF65-F5344CB8AC3E}">
        <p14:creationId xmlns:p14="http://schemas.microsoft.com/office/powerpoint/2010/main" val="323193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eaLnBrk="1" hangingPunct="1">
              <a:spcBef>
                <a:spcPct val="0"/>
              </a:spcBef>
              <a:buFont typeface="Arial"/>
              <a:buNone/>
            </a:pPr>
            <a:r>
              <a:rPr lang="de-DE" sz="1200" b="1" dirty="0"/>
              <a:t>Countries </a:t>
            </a:r>
            <a:r>
              <a:rPr lang="de-DE" sz="1200" b="1" dirty="0" err="1"/>
              <a:t>by</a:t>
            </a:r>
            <a:r>
              <a:rPr lang="de-DE" sz="1200" b="1" dirty="0"/>
              <a:t> </a:t>
            </a:r>
            <a:r>
              <a:rPr lang="de-DE" sz="1200" b="1" dirty="0" err="1"/>
              <a:t>overall</a:t>
            </a:r>
            <a:r>
              <a:rPr lang="de-DE" sz="1200" b="1" dirty="0"/>
              <a:t> </a:t>
            </a:r>
            <a:r>
              <a:rPr lang="de-DE" sz="1200" b="1" dirty="0" err="1"/>
              <a:t>management</a:t>
            </a:r>
            <a:r>
              <a:rPr lang="de-DE" sz="1200" b="1" dirty="0"/>
              <a:t> </a:t>
            </a:r>
            <a:r>
              <a:rPr lang="de-DE" sz="1200" b="1" dirty="0" err="1"/>
              <a:t>and</a:t>
            </a:r>
            <a:r>
              <a:rPr lang="de-DE" sz="1200" b="1" dirty="0"/>
              <a:t> </a:t>
            </a:r>
            <a:r>
              <a:rPr lang="de-DE" sz="1200" b="1" dirty="0" err="1"/>
              <a:t>ethics</a:t>
            </a:r>
            <a:r>
              <a:rPr lang="de-DE" sz="1200" b="1" dirty="0"/>
              <a:t> </a:t>
            </a:r>
            <a:r>
              <a:rPr lang="de-DE" sz="1200" b="1" dirty="0" err="1"/>
              <a:t>regime</a:t>
            </a:r>
            <a:r>
              <a:rPr lang="de-DE" sz="1200" b="1" dirty="0"/>
              <a:t>:</a:t>
            </a:r>
            <a:endParaRPr lang="de-DE" altLang="it-CH" dirty="0"/>
          </a:p>
          <a:p>
            <a:pPr marL="0" indent="0" eaLnBrk="1" hangingPunct="1">
              <a:spcBef>
                <a:spcPct val="0"/>
              </a:spcBef>
              <a:buFont typeface="Arial"/>
              <a:buNone/>
            </a:pPr>
            <a:endParaRPr lang="de-DE" altLang="it-CH" dirty="0"/>
          </a:p>
          <a:p>
            <a:pPr marL="171450" indent="-171450" eaLnBrk="1" hangingPunct="1">
              <a:spcBef>
                <a:spcPct val="0"/>
              </a:spcBef>
              <a:buFont typeface="Arial"/>
              <a:buChar char="•"/>
            </a:pPr>
            <a:r>
              <a:rPr lang="de-DE" altLang="it-CH" dirty="0" err="1"/>
              <a:t>There</a:t>
            </a:r>
            <a:r>
              <a:rPr lang="de-DE" altLang="it-CH" dirty="0"/>
              <a:t> </a:t>
            </a:r>
            <a:r>
              <a:rPr lang="de-DE" altLang="it-CH" dirty="0" err="1"/>
              <a:t>is</a:t>
            </a:r>
            <a:r>
              <a:rPr lang="de-DE" altLang="it-CH" dirty="0"/>
              <a:t> an ideal </a:t>
            </a:r>
            <a:r>
              <a:rPr lang="de-DE" altLang="it-CH" dirty="0" err="1"/>
              <a:t>continuum</a:t>
            </a:r>
            <a:r>
              <a:rPr lang="de-DE" altLang="it-CH" dirty="0"/>
              <a:t> </a:t>
            </a:r>
            <a:r>
              <a:rPr lang="de-DE" altLang="it-CH" dirty="0" err="1"/>
              <a:t>with</a:t>
            </a:r>
            <a:r>
              <a:rPr lang="de-DE" altLang="it-CH" dirty="0"/>
              <a:t> </a:t>
            </a:r>
            <a:r>
              <a:rPr lang="de-DE" altLang="it-CH" dirty="0" err="1"/>
              <a:t>ethics</a:t>
            </a:r>
            <a:r>
              <a:rPr lang="de-DE" altLang="it-CH" dirty="0"/>
              <a:t> </a:t>
            </a:r>
            <a:r>
              <a:rPr lang="de-DE" altLang="it-CH" dirty="0" err="1"/>
              <a:t>codes</a:t>
            </a:r>
            <a:r>
              <a:rPr lang="de-DE" altLang="it-CH" dirty="0"/>
              <a:t> on </a:t>
            </a:r>
            <a:r>
              <a:rPr lang="de-DE" altLang="it-CH" dirty="0" err="1"/>
              <a:t>one</a:t>
            </a:r>
            <a:r>
              <a:rPr lang="de-DE" altLang="it-CH" dirty="0"/>
              <a:t> extreme </a:t>
            </a:r>
            <a:r>
              <a:rPr lang="de-DE" altLang="it-CH" dirty="0" err="1"/>
              <a:t>and</a:t>
            </a:r>
            <a:r>
              <a:rPr lang="de-DE" altLang="it-CH" dirty="0"/>
              <a:t> </a:t>
            </a:r>
            <a:r>
              <a:rPr lang="de-DE" altLang="it-CH" dirty="0" err="1"/>
              <a:t>standards</a:t>
            </a:r>
            <a:r>
              <a:rPr lang="de-DE" altLang="it-CH" dirty="0"/>
              <a:t> </a:t>
            </a:r>
            <a:r>
              <a:rPr lang="de-DE" altLang="it-CH" dirty="0" err="1"/>
              <a:t>of</a:t>
            </a:r>
            <a:r>
              <a:rPr lang="de-DE" altLang="it-CH" dirty="0"/>
              <a:t> </a:t>
            </a:r>
            <a:r>
              <a:rPr lang="de-DE" altLang="it-CH" dirty="0" err="1"/>
              <a:t>conduct</a:t>
            </a:r>
            <a:r>
              <a:rPr lang="de-DE" altLang="it-CH" dirty="0"/>
              <a:t> on </a:t>
            </a:r>
            <a:r>
              <a:rPr lang="de-DE" altLang="it-CH" dirty="0" err="1"/>
              <a:t>the</a:t>
            </a:r>
            <a:r>
              <a:rPr lang="de-DE" altLang="it-CH" dirty="0"/>
              <a:t> </a:t>
            </a:r>
            <a:r>
              <a:rPr lang="de-DE" altLang="it-CH" dirty="0" err="1"/>
              <a:t>other</a:t>
            </a:r>
            <a:r>
              <a:rPr lang="de-DE" altLang="it-CH" dirty="0"/>
              <a:t>;</a:t>
            </a:r>
          </a:p>
          <a:p>
            <a:pPr marL="171450" indent="-171450" eaLnBrk="1" hangingPunct="1">
              <a:spcBef>
                <a:spcPct val="0"/>
              </a:spcBef>
              <a:buFont typeface="Arial"/>
              <a:buChar char="•"/>
            </a:pPr>
            <a:r>
              <a:rPr lang="de-DE" altLang="it-CH" dirty="0"/>
              <a:t>Most </a:t>
            </a:r>
            <a:r>
              <a:rPr lang="de-DE" altLang="it-CH" dirty="0" err="1"/>
              <a:t>government</a:t>
            </a:r>
            <a:r>
              <a:rPr lang="de-DE" altLang="it-CH" dirty="0"/>
              <a:t> </a:t>
            </a:r>
            <a:r>
              <a:rPr lang="de-DE" altLang="it-CH" dirty="0" err="1"/>
              <a:t>codes</a:t>
            </a:r>
            <a:r>
              <a:rPr lang="de-DE" altLang="it-CH" dirty="0"/>
              <a:t> </a:t>
            </a:r>
            <a:r>
              <a:rPr lang="de-DE" altLang="it-CH" dirty="0" err="1"/>
              <a:t>have</a:t>
            </a:r>
            <a:r>
              <a:rPr lang="de-DE" altLang="it-CH" dirty="0"/>
              <a:t> </a:t>
            </a:r>
            <a:r>
              <a:rPr lang="de-DE" altLang="it-CH" dirty="0" err="1"/>
              <a:t>elements</a:t>
            </a:r>
            <a:r>
              <a:rPr lang="de-DE" altLang="it-CH" dirty="0"/>
              <a:t> </a:t>
            </a:r>
            <a:r>
              <a:rPr lang="de-DE" altLang="it-CH" dirty="0" err="1"/>
              <a:t>of</a:t>
            </a:r>
            <a:r>
              <a:rPr lang="de-DE" altLang="it-CH" dirty="0"/>
              <a:t> </a:t>
            </a:r>
            <a:r>
              <a:rPr lang="de-DE" altLang="it-CH" dirty="0" err="1"/>
              <a:t>both</a:t>
            </a:r>
            <a:r>
              <a:rPr lang="de-DE" altLang="it-CH" dirty="0"/>
              <a:t> </a:t>
            </a:r>
            <a:r>
              <a:rPr lang="de-DE" altLang="it-CH" dirty="0" err="1"/>
              <a:t>types</a:t>
            </a:r>
            <a:r>
              <a:rPr lang="de-DE" altLang="it-CH" dirty="0"/>
              <a:t> </a:t>
            </a:r>
            <a:r>
              <a:rPr lang="de-DE" altLang="it-CH" dirty="0" err="1"/>
              <a:t>of</a:t>
            </a:r>
            <a:r>
              <a:rPr lang="de-DE" altLang="it-CH" dirty="0"/>
              <a:t> </a:t>
            </a:r>
            <a:r>
              <a:rPr lang="de-DE" altLang="it-CH" dirty="0" err="1"/>
              <a:t>codes</a:t>
            </a:r>
            <a:r>
              <a:rPr lang="de-DE" altLang="it-CH" dirty="0"/>
              <a:t>;</a:t>
            </a:r>
          </a:p>
          <a:p>
            <a:pPr marL="171450" indent="-171450" eaLnBrk="1" hangingPunct="1">
              <a:spcBef>
                <a:spcPct val="0"/>
              </a:spcBef>
              <a:buFont typeface="Arial"/>
              <a:buChar char="•"/>
            </a:pPr>
            <a:r>
              <a:rPr lang="de-DE" altLang="it-CH" dirty="0"/>
              <a:t>In </a:t>
            </a:r>
            <a:r>
              <a:rPr lang="de-DE" altLang="it-CH" dirty="0" err="1"/>
              <a:t>reality</a:t>
            </a:r>
            <a:r>
              <a:rPr lang="de-DE" altLang="it-CH" dirty="0"/>
              <a:t>, </a:t>
            </a:r>
            <a:r>
              <a:rPr lang="de-DE" altLang="it-CH" dirty="0" err="1"/>
              <a:t>no</a:t>
            </a:r>
            <a:r>
              <a:rPr lang="de-DE" altLang="it-CH" dirty="0"/>
              <a:t> pure </a:t>
            </a:r>
            <a:r>
              <a:rPr lang="de-DE" altLang="it-CH" dirty="0" err="1"/>
              <a:t>codes</a:t>
            </a:r>
            <a:r>
              <a:rPr lang="de-DE" altLang="it-CH" dirty="0"/>
              <a:t> </a:t>
            </a:r>
            <a:r>
              <a:rPr lang="de-DE" altLang="it-CH" dirty="0" err="1"/>
              <a:t>of</a:t>
            </a:r>
            <a:r>
              <a:rPr lang="de-DE" altLang="it-CH" dirty="0"/>
              <a:t> </a:t>
            </a:r>
            <a:r>
              <a:rPr lang="de-DE" altLang="it-CH" dirty="0" err="1"/>
              <a:t>ethics</a:t>
            </a:r>
            <a:r>
              <a:rPr lang="de-DE" altLang="it-CH" dirty="0"/>
              <a:t> </a:t>
            </a:r>
            <a:r>
              <a:rPr lang="de-DE" altLang="it-CH" dirty="0" err="1"/>
              <a:t>nor</a:t>
            </a:r>
            <a:r>
              <a:rPr lang="de-DE" altLang="it-CH" dirty="0"/>
              <a:t> </a:t>
            </a:r>
            <a:r>
              <a:rPr lang="de-DE" altLang="it-CH" dirty="0" err="1"/>
              <a:t>codes</a:t>
            </a:r>
            <a:r>
              <a:rPr lang="de-DE" altLang="it-CH" dirty="0"/>
              <a:t> </a:t>
            </a:r>
            <a:r>
              <a:rPr lang="de-DE" altLang="it-CH" dirty="0" err="1"/>
              <a:t>of</a:t>
            </a:r>
            <a:r>
              <a:rPr lang="de-DE" altLang="it-CH" dirty="0"/>
              <a:t> </a:t>
            </a:r>
            <a:r>
              <a:rPr lang="de-DE" altLang="it-CH" dirty="0" err="1"/>
              <a:t>conduct</a:t>
            </a:r>
            <a:r>
              <a:rPr lang="de-DE" altLang="it-CH" dirty="0"/>
              <a:t> </a:t>
            </a:r>
            <a:r>
              <a:rPr lang="de-DE" altLang="it-CH" dirty="0" err="1"/>
              <a:t>can</a:t>
            </a:r>
            <a:r>
              <a:rPr lang="de-DE" altLang="it-CH" dirty="0"/>
              <a:t> </a:t>
            </a:r>
            <a:r>
              <a:rPr lang="de-DE" altLang="it-CH" dirty="0" err="1"/>
              <a:t>be</a:t>
            </a:r>
            <a:r>
              <a:rPr lang="de-DE" altLang="it-CH" dirty="0"/>
              <a:t> </a:t>
            </a:r>
            <a:r>
              <a:rPr lang="de-DE" altLang="it-CH" dirty="0" err="1"/>
              <a:t>found</a:t>
            </a:r>
            <a:r>
              <a:rPr lang="de-DE" altLang="it-CH" dirty="0"/>
              <a:t> but </a:t>
            </a:r>
            <a:r>
              <a:rPr lang="de-DE" altLang="it-CH" dirty="0" err="1"/>
              <a:t>rather</a:t>
            </a:r>
            <a:r>
              <a:rPr lang="de-DE" altLang="it-CH" dirty="0"/>
              <a:t> </a:t>
            </a:r>
            <a:r>
              <a:rPr lang="de-DE" altLang="it-CH" dirty="0" err="1"/>
              <a:t>hybrids</a:t>
            </a:r>
            <a:r>
              <a:rPr lang="de-DE" altLang="it-CH" dirty="0"/>
              <a:t> </a:t>
            </a:r>
            <a:r>
              <a:rPr lang="de-DE" altLang="it-CH" dirty="0" err="1"/>
              <a:t>of</a:t>
            </a:r>
            <a:r>
              <a:rPr lang="de-DE" altLang="it-CH" dirty="0"/>
              <a:t> </a:t>
            </a:r>
            <a:r>
              <a:rPr lang="de-DE" altLang="it-CH" dirty="0" err="1"/>
              <a:t>both</a:t>
            </a:r>
            <a:r>
              <a:rPr lang="de-DE" altLang="it-CH" dirty="0"/>
              <a:t>;</a:t>
            </a:r>
          </a:p>
          <a:p>
            <a:pPr marL="171450" indent="-171450" eaLnBrk="1" hangingPunct="1">
              <a:spcBef>
                <a:spcPct val="0"/>
              </a:spcBef>
              <a:buFont typeface="Arial"/>
              <a:buChar char="•"/>
            </a:pPr>
            <a:r>
              <a:rPr lang="de-DE" altLang="it-CH" dirty="0"/>
              <a:t>Public </a:t>
            </a:r>
            <a:r>
              <a:rPr lang="de-DE" altLang="it-CH" dirty="0" err="1"/>
              <a:t>administration</a:t>
            </a:r>
            <a:r>
              <a:rPr lang="de-DE" altLang="it-CH" dirty="0"/>
              <a:t> (e.g. </a:t>
            </a:r>
            <a:r>
              <a:rPr lang="de-DE" altLang="it-CH" dirty="0" err="1"/>
              <a:t>bureaucratic</a:t>
            </a:r>
            <a:r>
              <a:rPr lang="de-DE" altLang="it-CH" dirty="0"/>
              <a:t> vs. </a:t>
            </a:r>
            <a:r>
              <a:rPr lang="de-DE" altLang="it-CH" dirty="0" err="1"/>
              <a:t>technocratic</a:t>
            </a:r>
            <a:r>
              <a:rPr lang="de-DE" altLang="it-CH" dirty="0"/>
              <a:t>) </a:t>
            </a:r>
            <a:r>
              <a:rPr lang="de-DE" altLang="it-CH" dirty="0" err="1"/>
              <a:t>and</a:t>
            </a:r>
            <a:r>
              <a:rPr lang="de-DE" altLang="it-CH" dirty="0"/>
              <a:t> legal </a:t>
            </a:r>
            <a:r>
              <a:rPr lang="de-DE" altLang="it-CH" dirty="0" err="1"/>
              <a:t>context</a:t>
            </a:r>
            <a:r>
              <a:rPr lang="de-DE" altLang="it-CH" dirty="0"/>
              <a:t> matter </a:t>
            </a:r>
            <a:r>
              <a:rPr lang="de-DE" altLang="it-CH" dirty="0" err="1"/>
              <a:t>as</a:t>
            </a:r>
            <a:r>
              <a:rPr lang="de-DE" altLang="it-CH" dirty="0"/>
              <a:t> </a:t>
            </a:r>
            <a:r>
              <a:rPr lang="de-DE" altLang="it-CH" dirty="0" err="1"/>
              <a:t>well</a:t>
            </a:r>
            <a:r>
              <a:rPr lang="de-DE" altLang="it-CH" dirty="0"/>
              <a:t> </a:t>
            </a:r>
            <a:r>
              <a:rPr lang="de-DE" altLang="it-CH" dirty="0" err="1"/>
              <a:t>for</a:t>
            </a:r>
            <a:r>
              <a:rPr lang="de-DE" altLang="it-CH" dirty="0"/>
              <a:t> </a:t>
            </a:r>
            <a:r>
              <a:rPr lang="de-DE" altLang="it-CH" dirty="0" err="1"/>
              <a:t>the</a:t>
            </a:r>
            <a:r>
              <a:rPr lang="de-DE" altLang="it-CH" dirty="0"/>
              <a:t> </a:t>
            </a:r>
            <a:r>
              <a:rPr lang="de-DE" altLang="it-CH" dirty="0" err="1"/>
              <a:t>embedding</a:t>
            </a:r>
            <a:r>
              <a:rPr lang="de-DE" altLang="it-CH" dirty="0"/>
              <a:t> </a:t>
            </a:r>
            <a:r>
              <a:rPr lang="de-DE" altLang="it-CH" dirty="0" err="1"/>
              <a:t>of</a:t>
            </a:r>
            <a:r>
              <a:rPr lang="de-DE" altLang="it-CH" dirty="0"/>
              <a:t> </a:t>
            </a:r>
            <a:r>
              <a:rPr lang="de-DE" altLang="it-CH" dirty="0" err="1"/>
              <a:t>codes</a:t>
            </a:r>
            <a:r>
              <a:rPr lang="de-DE" altLang="it-CH" dirty="0"/>
              <a:t>.</a:t>
            </a:r>
          </a:p>
          <a:p>
            <a:pPr marL="0" indent="0" eaLnBrk="1" hangingPunct="1">
              <a:spcBef>
                <a:spcPct val="0"/>
              </a:spcBef>
              <a:buFont typeface="Arial"/>
              <a:buNone/>
            </a:pPr>
            <a:endParaRPr lang="de-DE" altLang="it-CH" dirty="0"/>
          </a:p>
          <a:p>
            <a:r>
              <a:rPr lang="de-DE" sz="1200" b="1" dirty="0"/>
              <a:t>Source:</a:t>
            </a:r>
          </a:p>
          <a:p>
            <a:r>
              <a:rPr lang="de-DE" sz="1200" dirty="0"/>
              <a:t>Gilman, S. C. (2005). </a:t>
            </a:r>
            <a:r>
              <a:rPr lang="de-DE" sz="1200" dirty="0" err="1"/>
              <a:t>Ethics</a:t>
            </a:r>
            <a:r>
              <a:rPr lang="de-DE" sz="1200" dirty="0"/>
              <a:t> Codes </a:t>
            </a:r>
            <a:r>
              <a:rPr lang="de-DE" sz="1200" dirty="0" err="1"/>
              <a:t>and</a:t>
            </a:r>
            <a:r>
              <a:rPr lang="de-DE" sz="1200" dirty="0"/>
              <a:t> Codes </a:t>
            </a:r>
            <a:r>
              <a:rPr lang="de-DE" sz="1200" dirty="0" err="1"/>
              <a:t>of</a:t>
            </a:r>
            <a:r>
              <a:rPr lang="de-DE" sz="1200" dirty="0"/>
              <a:t> </a:t>
            </a:r>
            <a:r>
              <a:rPr lang="de-DE" sz="1200" dirty="0" err="1"/>
              <a:t>Conduct</a:t>
            </a:r>
            <a:r>
              <a:rPr lang="de-DE" sz="1200" dirty="0"/>
              <a:t> As Tools </a:t>
            </a:r>
            <a:r>
              <a:rPr lang="de-DE" sz="1200" dirty="0" err="1"/>
              <a:t>For</a:t>
            </a:r>
            <a:r>
              <a:rPr lang="de-DE" sz="1200" dirty="0"/>
              <a:t> </a:t>
            </a:r>
            <a:r>
              <a:rPr lang="de-DE" sz="1200" dirty="0" err="1"/>
              <a:t>Promoting</a:t>
            </a:r>
            <a:r>
              <a:rPr lang="de-DE" sz="1200" dirty="0"/>
              <a:t> An </a:t>
            </a:r>
            <a:r>
              <a:rPr lang="de-DE" sz="1200" dirty="0" err="1"/>
              <a:t>Ethical</a:t>
            </a:r>
            <a:r>
              <a:rPr lang="de-DE" sz="1200" dirty="0"/>
              <a:t> </a:t>
            </a:r>
            <a:r>
              <a:rPr lang="de-DE" sz="1200" dirty="0" err="1"/>
              <a:t>And</a:t>
            </a:r>
            <a:r>
              <a:rPr lang="de-DE" sz="1200" dirty="0"/>
              <a:t> Professional Public Service. </a:t>
            </a:r>
            <a:r>
              <a:rPr lang="de-DE" sz="1200" dirty="0" err="1"/>
              <a:t>Comparative</a:t>
            </a:r>
            <a:r>
              <a:rPr lang="de-DE" sz="1200" dirty="0"/>
              <a:t> </a:t>
            </a:r>
            <a:r>
              <a:rPr lang="de-DE" sz="1200" dirty="0" err="1"/>
              <a:t>Successes</a:t>
            </a:r>
            <a:r>
              <a:rPr lang="de-DE" sz="1200" dirty="0"/>
              <a:t> </a:t>
            </a:r>
            <a:r>
              <a:rPr lang="de-DE" sz="1200" dirty="0" err="1"/>
              <a:t>and</a:t>
            </a:r>
            <a:r>
              <a:rPr lang="de-DE" sz="1200" dirty="0"/>
              <a:t> </a:t>
            </a:r>
            <a:r>
              <a:rPr lang="de-DE" sz="1200" dirty="0" err="1"/>
              <a:t>Lessons</a:t>
            </a:r>
            <a:r>
              <a:rPr lang="de-DE" sz="1200" dirty="0"/>
              <a:t>. </a:t>
            </a:r>
            <a:r>
              <a:rPr lang="de-DE" sz="1200" dirty="0" err="1"/>
              <a:t>Prepared</a:t>
            </a:r>
            <a:r>
              <a:rPr lang="de-DE" sz="1200" dirty="0"/>
              <a:t> </a:t>
            </a:r>
            <a:r>
              <a:rPr lang="de-DE" sz="1200" dirty="0" err="1"/>
              <a:t>for</a:t>
            </a:r>
            <a:r>
              <a:rPr lang="de-DE" sz="1200" dirty="0"/>
              <a:t> </a:t>
            </a:r>
            <a:r>
              <a:rPr lang="de-DE" sz="1200" dirty="0" err="1"/>
              <a:t>the</a:t>
            </a:r>
            <a:r>
              <a:rPr lang="de-DE" sz="1200" dirty="0"/>
              <a:t> PREM, </a:t>
            </a:r>
            <a:r>
              <a:rPr lang="de-DE" sz="1200" dirty="0" err="1"/>
              <a:t>the</a:t>
            </a:r>
            <a:r>
              <a:rPr lang="de-DE" sz="1200" dirty="0"/>
              <a:t> World Bank. </a:t>
            </a:r>
            <a:r>
              <a:rPr lang="de-DE" sz="1200" dirty="0" err="1"/>
              <a:t>Retrieved</a:t>
            </a:r>
            <a:r>
              <a:rPr lang="de-DE" sz="1200" dirty="0"/>
              <a:t> </a:t>
            </a:r>
            <a:r>
              <a:rPr lang="de-DE" sz="1200" dirty="0" err="1"/>
              <a:t>from</a:t>
            </a:r>
            <a:r>
              <a:rPr lang="de-DE" sz="1200" dirty="0"/>
              <a:t> </a:t>
            </a:r>
            <a:r>
              <a:rPr lang="de-DE" sz="1200" dirty="0">
                <a:hlinkClick r:id="rId3"/>
              </a:rPr>
              <a:t>https://www.oecd.org/mena/governance/35521418.pdf</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13</a:t>
            </a:fld>
            <a:endParaRPr lang="de-DE"/>
          </a:p>
        </p:txBody>
      </p:sp>
    </p:spTree>
    <p:extLst>
      <p:ext uri="{BB962C8B-B14F-4D97-AF65-F5344CB8AC3E}">
        <p14:creationId xmlns:p14="http://schemas.microsoft.com/office/powerpoint/2010/main" val="3126930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14</a:t>
            </a:fld>
            <a:endParaRPr lang="de-DE"/>
          </a:p>
        </p:txBody>
      </p:sp>
    </p:spTree>
    <p:extLst>
      <p:ext uri="{BB962C8B-B14F-4D97-AF65-F5344CB8AC3E}">
        <p14:creationId xmlns:p14="http://schemas.microsoft.com/office/powerpoint/2010/main" val="1062907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9032092-6271-034C-A373-FC28AFF6325A}" type="slidenum">
              <a:rPr lang="de-DE" smtClean="0"/>
              <a:t>15</a:t>
            </a:fld>
            <a:endParaRPr lang="de-DE"/>
          </a:p>
        </p:txBody>
      </p:sp>
    </p:spTree>
    <p:extLst>
      <p:ext uri="{BB962C8B-B14F-4D97-AF65-F5344CB8AC3E}">
        <p14:creationId xmlns:p14="http://schemas.microsoft.com/office/powerpoint/2010/main" val="2893712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b="1" dirty="0"/>
              <a:t>1. </a:t>
            </a:r>
            <a:r>
              <a:rPr lang="de-DE" b="1" dirty="0" err="1"/>
              <a:t>Process</a:t>
            </a:r>
            <a:r>
              <a:rPr lang="de-DE" b="1" dirty="0"/>
              <a:t>:</a:t>
            </a:r>
            <a:endParaRPr lang="de-DE" altLang="it-CH" dirty="0"/>
          </a:p>
          <a:p>
            <a:pPr marL="171450" indent="-171450">
              <a:buFont typeface="Wingdings" panose="05000000000000000000" pitchFamily="2" charset="2"/>
              <a:buChar char="Ø"/>
            </a:pPr>
            <a:endParaRPr lang="de-DE" altLang="it-CH" dirty="0"/>
          </a:p>
          <a:p>
            <a:pPr marL="171450" indent="-171450">
              <a:buFont typeface="Arial" panose="020B0604020202020204" pitchFamily="34" charset="0"/>
              <a:buChar char="•"/>
            </a:pPr>
            <a:r>
              <a:rPr lang="de-DE" altLang="it-CH" dirty="0" err="1"/>
              <a:t>Whether</a:t>
            </a:r>
            <a:r>
              <a:rPr lang="de-DE" altLang="it-CH" dirty="0"/>
              <a:t> </a:t>
            </a:r>
            <a:r>
              <a:rPr lang="de-DE" altLang="it-CH" dirty="0" err="1"/>
              <a:t>one</a:t>
            </a:r>
            <a:r>
              <a:rPr lang="de-DE" altLang="it-CH" dirty="0"/>
              <a:t> </a:t>
            </a:r>
            <a:r>
              <a:rPr lang="de-DE" altLang="it-CH" dirty="0" err="1"/>
              <a:t>is</a:t>
            </a:r>
            <a:r>
              <a:rPr lang="de-DE" altLang="it-CH" dirty="0"/>
              <a:t> </a:t>
            </a:r>
            <a:r>
              <a:rPr lang="de-DE" altLang="it-CH" dirty="0" err="1"/>
              <a:t>adding</a:t>
            </a:r>
            <a:r>
              <a:rPr lang="de-DE" altLang="it-CH" dirty="0"/>
              <a:t> a </a:t>
            </a:r>
            <a:r>
              <a:rPr lang="de-DE" altLang="it-CH" dirty="0" err="1"/>
              <a:t>new</a:t>
            </a:r>
            <a:r>
              <a:rPr lang="de-DE" altLang="it-CH" dirty="0"/>
              <a:t> </a:t>
            </a:r>
            <a:r>
              <a:rPr lang="de-DE" altLang="it-CH" dirty="0" err="1"/>
              <a:t>code</a:t>
            </a:r>
            <a:r>
              <a:rPr lang="de-DE" altLang="it-CH" dirty="0"/>
              <a:t> </a:t>
            </a:r>
            <a:r>
              <a:rPr lang="de-DE" altLang="it-CH" dirty="0" err="1"/>
              <a:t>or</a:t>
            </a:r>
            <a:r>
              <a:rPr lang="de-DE" altLang="it-CH" dirty="0"/>
              <a:t> </a:t>
            </a:r>
            <a:r>
              <a:rPr lang="de-DE" altLang="it-CH" dirty="0" err="1"/>
              <a:t>refreshing</a:t>
            </a:r>
            <a:r>
              <a:rPr lang="de-DE" altLang="it-CH" dirty="0"/>
              <a:t> an </a:t>
            </a:r>
            <a:r>
              <a:rPr lang="de-DE" altLang="it-CH" dirty="0" err="1"/>
              <a:t>old</a:t>
            </a:r>
            <a:r>
              <a:rPr lang="de-DE" altLang="it-CH" dirty="0"/>
              <a:t> </a:t>
            </a:r>
            <a:r>
              <a:rPr lang="de-DE" altLang="it-CH" dirty="0" err="1"/>
              <a:t>code</a:t>
            </a:r>
            <a:r>
              <a:rPr lang="de-DE" altLang="it-CH" dirty="0"/>
              <a:t> </a:t>
            </a:r>
            <a:r>
              <a:rPr lang="de-DE" altLang="it-CH" dirty="0" err="1"/>
              <a:t>it</a:t>
            </a:r>
            <a:r>
              <a:rPr lang="de-DE" altLang="it-CH" dirty="0"/>
              <a:t> </a:t>
            </a:r>
            <a:r>
              <a:rPr lang="de-DE" altLang="it-CH" dirty="0" err="1"/>
              <a:t>is</a:t>
            </a:r>
            <a:r>
              <a:rPr lang="de-DE" altLang="it-CH" dirty="0"/>
              <a:t> </a:t>
            </a:r>
            <a:r>
              <a:rPr lang="de-DE" altLang="it-CH" dirty="0" err="1"/>
              <a:t>important</a:t>
            </a:r>
            <a:r>
              <a:rPr lang="de-DE" altLang="it-CH" dirty="0"/>
              <a:t> </a:t>
            </a:r>
            <a:r>
              <a:rPr lang="de-DE" altLang="it-CH" dirty="0" err="1"/>
              <a:t>to</a:t>
            </a:r>
            <a:r>
              <a:rPr lang="de-DE" altLang="it-CH" dirty="0"/>
              <a:t> </a:t>
            </a:r>
            <a:r>
              <a:rPr lang="de-DE" altLang="it-CH" dirty="0" err="1"/>
              <a:t>have</a:t>
            </a:r>
            <a:r>
              <a:rPr lang="de-DE" altLang="it-CH" dirty="0"/>
              <a:t> an </a:t>
            </a:r>
            <a:r>
              <a:rPr lang="de-DE" altLang="it-CH" dirty="0" err="1"/>
              <a:t>understanding</a:t>
            </a:r>
            <a:r>
              <a:rPr lang="de-DE" altLang="it-CH" dirty="0"/>
              <a:t> </a:t>
            </a:r>
            <a:r>
              <a:rPr lang="de-DE" altLang="it-CH" dirty="0" err="1"/>
              <a:t>of</a:t>
            </a:r>
            <a:r>
              <a:rPr lang="de-DE" altLang="it-CH" dirty="0"/>
              <a:t> </a:t>
            </a:r>
            <a:r>
              <a:rPr lang="de-DE" altLang="it-CH" dirty="0" err="1"/>
              <a:t>the</a:t>
            </a:r>
            <a:r>
              <a:rPr lang="de-DE" altLang="it-CH" dirty="0"/>
              <a:t> </a:t>
            </a:r>
            <a:r>
              <a:rPr lang="de-DE" altLang="it-CH" dirty="0" err="1"/>
              <a:t>culture</a:t>
            </a:r>
            <a:r>
              <a:rPr lang="de-DE" altLang="it-CH" dirty="0"/>
              <a:t> in </a:t>
            </a:r>
            <a:r>
              <a:rPr lang="de-DE" altLang="it-CH" dirty="0" err="1"/>
              <a:t>organizations</a:t>
            </a:r>
            <a:r>
              <a:rPr lang="de-DE" altLang="it-CH" dirty="0"/>
              <a:t>. </a:t>
            </a:r>
          </a:p>
          <a:p>
            <a:pPr marL="171450" indent="-171450">
              <a:buFont typeface="Arial" panose="020B0604020202020204" pitchFamily="34" charset="0"/>
              <a:buChar char="•"/>
            </a:pPr>
            <a:r>
              <a:rPr lang="de-DE" altLang="it-CH" dirty="0" err="1"/>
              <a:t>It</a:t>
            </a:r>
            <a:r>
              <a:rPr lang="de-DE" altLang="it-CH" dirty="0"/>
              <a:t> </a:t>
            </a:r>
            <a:r>
              <a:rPr lang="de-DE" altLang="it-CH" dirty="0" err="1"/>
              <a:t>is</a:t>
            </a:r>
            <a:r>
              <a:rPr lang="de-DE" altLang="it-CH" dirty="0"/>
              <a:t> also </a:t>
            </a:r>
            <a:r>
              <a:rPr lang="de-DE" altLang="it-CH" dirty="0" err="1"/>
              <a:t>important</a:t>
            </a:r>
            <a:r>
              <a:rPr lang="de-DE" altLang="it-CH" dirty="0"/>
              <a:t> </a:t>
            </a:r>
            <a:r>
              <a:rPr lang="de-DE" altLang="it-CH" dirty="0" err="1"/>
              <a:t>to</a:t>
            </a:r>
            <a:r>
              <a:rPr lang="de-DE" altLang="it-CH" dirty="0"/>
              <a:t> </a:t>
            </a:r>
            <a:r>
              <a:rPr lang="de-DE" altLang="it-CH" dirty="0" err="1"/>
              <a:t>weave</a:t>
            </a:r>
            <a:r>
              <a:rPr lang="de-DE" altLang="it-CH" dirty="0"/>
              <a:t> </a:t>
            </a:r>
            <a:r>
              <a:rPr lang="de-DE" altLang="it-CH" dirty="0" err="1"/>
              <a:t>the</a:t>
            </a:r>
            <a:r>
              <a:rPr lang="de-DE" altLang="it-CH" dirty="0"/>
              <a:t> </a:t>
            </a:r>
            <a:r>
              <a:rPr lang="de-DE" altLang="it-CH" dirty="0" err="1"/>
              <a:t>new</a:t>
            </a:r>
            <a:r>
              <a:rPr lang="de-DE" altLang="it-CH" dirty="0"/>
              <a:t> </a:t>
            </a:r>
            <a:r>
              <a:rPr lang="de-DE" altLang="it-CH" dirty="0" err="1"/>
              <a:t>code</a:t>
            </a:r>
            <a:r>
              <a:rPr lang="de-DE" altLang="it-CH" dirty="0"/>
              <a:t> </a:t>
            </a:r>
            <a:r>
              <a:rPr lang="de-DE" altLang="it-CH" dirty="0" err="1"/>
              <a:t>into</a:t>
            </a:r>
            <a:r>
              <a:rPr lang="de-DE" altLang="it-CH" dirty="0"/>
              <a:t> </a:t>
            </a:r>
            <a:r>
              <a:rPr lang="de-DE" altLang="it-CH" dirty="0" err="1"/>
              <a:t>the</a:t>
            </a:r>
            <a:r>
              <a:rPr lang="de-DE" altLang="it-CH" dirty="0"/>
              <a:t> </a:t>
            </a:r>
            <a:r>
              <a:rPr lang="de-DE" altLang="it-CH" dirty="0" err="1"/>
              <a:t>pre-existing</a:t>
            </a:r>
            <a:r>
              <a:rPr lang="de-DE" altLang="it-CH" dirty="0"/>
              <a:t> </a:t>
            </a:r>
            <a:r>
              <a:rPr lang="de-DE" altLang="it-CH" dirty="0" err="1"/>
              <a:t>fabric</a:t>
            </a:r>
            <a:r>
              <a:rPr lang="de-DE" altLang="it-CH" dirty="0"/>
              <a:t> </a:t>
            </a:r>
            <a:r>
              <a:rPr lang="de-DE" altLang="it-CH" dirty="0" err="1"/>
              <a:t>of</a:t>
            </a:r>
            <a:r>
              <a:rPr lang="de-DE" altLang="it-CH" dirty="0"/>
              <a:t> </a:t>
            </a:r>
            <a:r>
              <a:rPr lang="de-DE" altLang="it-CH" dirty="0" err="1"/>
              <a:t>the</a:t>
            </a:r>
            <a:r>
              <a:rPr lang="de-DE" altLang="it-CH" dirty="0"/>
              <a:t> </a:t>
            </a:r>
            <a:r>
              <a:rPr lang="de-DE" altLang="it-CH" dirty="0" err="1"/>
              <a:t>organization</a:t>
            </a:r>
            <a:r>
              <a:rPr lang="de-DE" altLang="it-CH" dirty="0"/>
              <a:t>. </a:t>
            </a:r>
          </a:p>
          <a:p>
            <a:pPr marL="171450" indent="-171450">
              <a:buFont typeface="Arial" panose="020B0604020202020204" pitchFamily="34" charset="0"/>
              <a:buChar char="•"/>
            </a:pPr>
            <a:r>
              <a:rPr lang="de-DE" altLang="it-CH" dirty="0"/>
              <a:t>The </a:t>
            </a:r>
            <a:r>
              <a:rPr lang="de-DE" altLang="it-CH" dirty="0" err="1"/>
              <a:t>new</a:t>
            </a:r>
            <a:r>
              <a:rPr lang="de-DE" altLang="it-CH" dirty="0"/>
              <a:t> </a:t>
            </a:r>
            <a:r>
              <a:rPr lang="de-DE" altLang="it-CH" dirty="0" err="1"/>
              <a:t>code</a:t>
            </a:r>
            <a:r>
              <a:rPr lang="de-DE" altLang="it-CH" dirty="0"/>
              <a:t> must </a:t>
            </a:r>
            <a:r>
              <a:rPr lang="de-DE" altLang="it-CH" dirty="0" err="1"/>
              <a:t>be</a:t>
            </a:r>
            <a:r>
              <a:rPr lang="de-DE" altLang="it-CH" dirty="0"/>
              <a:t> </a:t>
            </a:r>
            <a:r>
              <a:rPr lang="de-DE" altLang="it-CH" dirty="0" err="1"/>
              <a:t>accompanied</a:t>
            </a:r>
            <a:r>
              <a:rPr lang="de-DE" altLang="it-CH" dirty="0"/>
              <a:t> </a:t>
            </a:r>
            <a:r>
              <a:rPr lang="de-DE" altLang="it-CH" dirty="0" err="1"/>
              <a:t>by</a:t>
            </a:r>
            <a:r>
              <a:rPr lang="de-DE" altLang="it-CH" dirty="0"/>
              <a:t> </a:t>
            </a:r>
            <a:r>
              <a:rPr lang="de-DE" altLang="it-CH" dirty="0" err="1"/>
              <a:t>any</a:t>
            </a:r>
            <a:r>
              <a:rPr lang="de-DE" altLang="it-CH" dirty="0"/>
              <a:t> </a:t>
            </a:r>
            <a:r>
              <a:rPr lang="de-DE" altLang="it-CH" dirty="0" err="1"/>
              <a:t>necessary</a:t>
            </a:r>
            <a:r>
              <a:rPr lang="de-DE" altLang="it-CH" dirty="0"/>
              <a:t> </a:t>
            </a:r>
            <a:r>
              <a:rPr lang="de-DE" altLang="it-CH" dirty="0" err="1"/>
              <a:t>changes</a:t>
            </a:r>
            <a:r>
              <a:rPr lang="de-DE" altLang="it-CH" dirty="0"/>
              <a:t> </a:t>
            </a:r>
            <a:r>
              <a:rPr lang="de-DE" altLang="it-CH" dirty="0" err="1"/>
              <a:t>to</a:t>
            </a:r>
            <a:r>
              <a:rPr lang="de-DE" altLang="it-CH" dirty="0"/>
              <a:t> </a:t>
            </a:r>
            <a:r>
              <a:rPr lang="de-DE" altLang="it-CH" dirty="0" err="1"/>
              <a:t>institutions</a:t>
            </a:r>
            <a:r>
              <a:rPr lang="de-DE" altLang="it-CH" dirty="0"/>
              <a:t>, </a:t>
            </a:r>
            <a:r>
              <a:rPr lang="de-DE" altLang="it-CH" dirty="0" err="1"/>
              <a:t>conduct</a:t>
            </a:r>
            <a:r>
              <a:rPr lang="de-DE" altLang="it-CH" dirty="0"/>
              <a:t> </a:t>
            </a:r>
            <a:r>
              <a:rPr lang="de-DE" altLang="it-CH" dirty="0" err="1"/>
              <a:t>penalties</a:t>
            </a:r>
            <a:r>
              <a:rPr lang="de-DE" altLang="it-CH" dirty="0"/>
              <a:t>, </a:t>
            </a:r>
            <a:r>
              <a:rPr lang="de-DE" altLang="it-CH" dirty="0" err="1"/>
              <a:t>public</a:t>
            </a:r>
            <a:r>
              <a:rPr lang="de-DE" altLang="it-CH" dirty="0"/>
              <a:t> </a:t>
            </a:r>
            <a:r>
              <a:rPr lang="de-DE" altLang="it-CH" dirty="0" err="1"/>
              <a:t>service</a:t>
            </a:r>
            <a:r>
              <a:rPr lang="de-DE" altLang="it-CH" dirty="0"/>
              <a:t> </a:t>
            </a:r>
            <a:r>
              <a:rPr lang="de-DE" altLang="it-CH" dirty="0" err="1"/>
              <a:t>rules</a:t>
            </a:r>
            <a:r>
              <a:rPr lang="de-DE" altLang="it-CH" dirty="0"/>
              <a:t> </a:t>
            </a:r>
            <a:r>
              <a:rPr lang="de-DE" altLang="it-CH" dirty="0" err="1"/>
              <a:t>or</a:t>
            </a:r>
            <a:r>
              <a:rPr lang="de-DE" altLang="it-CH" dirty="0"/>
              <a:t> legal </a:t>
            </a:r>
            <a:r>
              <a:rPr lang="de-DE" altLang="it-CH" dirty="0" err="1"/>
              <a:t>regimes</a:t>
            </a:r>
            <a:r>
              <a:rPr lang="de-DE" altLang="it-CH" dirty="0"/>
              <a:t>. </a:t>
            </a:r>
            <a:r>
              <a:rPr lang="de-DE" altLang="it-CH" dirty="0" err="1"/>
              <a:t>There</a:t>
            </a:r>
            <a:r>
              <a:rPr lang="de-DE" altLang="it-CH" dirty="0"/>
              <a:t> must </a:t>
            </a:r>
            <a:r>
              <a:rPr lang="de-DE" altLang="it-CH" dirty="0" err="1"/>
              <a:t>be</a:t>
            </a:r>
            <a:r>
              <a:rPr lang="de-DE" altLang="it-CH" dirty="0"/>
              <a:t> </a:t>
            </a:r>
            <a:r>
              <a:rPr lang="de-DE" altLang="it-CH" dirty="0" err="1"/>
              <a:t>special</a:t>
            </a:r>
            <a:r>
              <a:rPr lang="de-DE" altLang="it-CH" dirty="0"/>
              <a:t> care </a:t>
            </a:r>
            <a:r>
              <a:rPr lang="de-DE" altLang="it-CH" dirty="0" err="1"/>
              <a:t>to</a:t>
            </a:r>
            <a:r>
              <a:rPr lang="de-DE" altLang="it-CH" dirty="0"/>
              <a:t> </a:t>
            </a:r>
            <a:r>
              <a:rPr lang="de-DE" altLang="it-CH" dirty="0" err="1"/>
              <a:t>account</a:t>
            </a:r>
            <a:r>
              <a:rPr lang="de-DE" altLang="it-CH" dirty="0"/>
              <a:t> </a:t>
            </a:r>
            <a:r>
              <a:rPr lang="de-DE" altLang="it-CH" dirty="0" err="1"/>
              <a:t>for</a:t>
            </a:r>
            <a:r>
              <a:rPr lang="de-DE" altLang="it-CH" dirty="0"/>
              <a:t> </a:t>
            </a:r>
            <a:r>
              <a:rPr lang="de-DE" altLang="it-CH" dirty="0" err="1"/>
              <a:t>values</a:t>
            </a:r>
            <a:r>
              <a:rPr lang="de-DE" altLang="it-CH" dirty="0"/>
              <a:t> </a:t>
            </a:r>
            <a:r>
              <a:rPr lang="de-DE" altLang="it-CH" dirty="0" err="1"/>
              <a:t>that</a:t>
            </a:r>
            <a:r>
              <a:rPr lang="de-DE" altLang="it-CH" dirty="0"/>
              <a:t> </a:t>
            </a:r>
            <a:r>
              <a:rPr lang="de-DE" altLang="it-CH" dirty="0" err="1"/>
              <a:t>have</a:t>
            </a:r>
            <a:r>
              <a:rPr lang="de-DE" altLang="it-CH" dirty="0"/>
              <a:t> </a:t>
            </a:r>
            <a:r>
              <a:rPr lang="de-DE" altLang="it-CH" dirty="0" err="1"/>
              <a:t>been</a:t>
            </a:r>
            <a:r>
              <a:rPr lang="de-DE" altLang="it-CH" dirty="0"/>
              <a:t> </a:t>
            </a:r>
            <a:r>
              <a:rPr lang="de-DE" altLang="it-CH" dirty="0" err="1"/>
              <a:t>added</a:t>
            </a:r>
            <a:r>
              <a:rPr lang="de-DE" altLang="it-CH" dirty="0"/>
              <a:t> </a:t>
            </a:r>
            <a:r>
              <a:rPr lang="de-DE" altLang="it-CH" dirty="0" err="1"/>
              <a:t>or</a:t>
            </a:r>
            <a:r>
              <a:rPr lang="de-DE" altLang="it-CH" dirty="0"/>
              <a:t> </a:t>
            </a:r>
            <a:r>
              <a:rPr lang="de-DE" altLang="it-CH" dirty="0" err="1"/>
              <a:t>are</a:t>
            </a:r>
            <a:r>
              <a:rPr lang="de-DE" altLang="it-CH" dirty="0"/>
              <a:t> </a:t>
            </a:r>
            <a:r>
              <a:rPr lang="de-DE" altLang="it-CH" dirty="0" err="1"/>
              <a:t>now</a:t>
            </a:r>
            <a:r>
              <a:rPr lang="de-DE" altLang="it-CH" dirty="0"/>
              <a:t> not </a:t>
            </a:r>
            <a:r>
              <a:rPr lang="de-DE" altLang="it-CH" dirty="0" err="1"/>
              <a:t>part</a:t>
            </a:r>
            <a:r>
              <a:rPr lang="de-DE" altLang="it-CH" dirty="0"/>
              <a:t> </a:t>
            </a:r>
            <a:r>
              <a:rPr lang="de-DE" altLang="it-CH" dirty="0" err="1"/>
              <a:t>of</a:t>
            </a:r>
            <a:r>
              <a:rPr lang="de-DE" altLang="it-CH" dirty="0"/>
              <a:t> </a:t>
            </a:r>
            <a:r>
              <a:rPr lang="de-DE" altLang="it-CH" dirty="0" err="1"/>
              <a:t>the</a:t>
            </a:r>
            <a:r>
              <a:rPr lang="de-DE" altLang="it-CH" dirty="0"/>
              <a:t> </a:t>
            </a:r>
            <a:r>
              <a:rPr lang="de-DE" altLang="it-CH" dirty="0" err="1"/>
              <a:t>code</a:t>
            </a:r>
            <a:r>
              <a:rPr lang="de-DE" altLang="it-CH" dirty="0"/>
              <a:t>, </a:t>
            </a:r>
            <a:r>
              <a:rPr lang="de-DE" altLang="it-CH" dirty="0" err="1"/>
              <a:t>as</a:t>
            </a:r>
            <a:r>
              <a:rPr lang="de-DE" altLang="it-CH" dirty="0"/>
              <a:t> </a:t>
            </a:r>
            <a:r>
              <a:rPr lang="de-DE" altLang="it-CH" dirty="0" err="1"/>
              <a:t>well</a:t>
            </a:r>
            <a:r>
              <a:rPr lang="de-DE" altLang="it-CH" dirty="0"/>
              <a:t> </a:t>
            </a:r>
            <a:r>
              <a:rPr lang="de-DE" altLang="it-CH" dirty="0" err="1"/>
              <a:t>as</a:t>
            </a:r>
            <a:r>
              <a:rPr lang="de-DE" altLang="it-CH" dirty="0"/>
              <a:t> </a:t>
            </a:r>
            <a:r>
              <a:rPr lang="de-DE" altLang="it-CH" dirty="0" err="1"/>
              <a:t>behaviors</a:t>
            </a:r>
            <a:r>
              <a:rPr lang="de-DE" altLang="it-CH" dirty="0"/>
              <a:t> </a:t>
            </a:r>
            <a:r>
              <a:rPr lang="de-DE" altLang="it-CH" dirty="0" err="1"/>
              <a:t>newly</a:t>
            </a:r>
            <a:r>
              <a:rPr lang="de-DE" altLang="it-CH" dirty="0"/>
              <a:t> </a:t>
            </a:r>
            <a:r>
              <a:rPr lang="de-DE" altLang="it-CH" dirty="0" err="1"/>
              <a:t>added</a:t>
            </a:r>
            <a:r>
              <a:rPr lang="de-DE" altLang="it-CH" dirty="0"/>
              <a:t> </a:t>
            </a:r>
            <a:r>
              <a:rPr lang="de-DE" altLang="it-CH" dirty="0" err="1"/>
              <a:t>to</a:t>
            </a:r>
            <a:r>
              <a:rPr lang="de-DE" altLang="it-CH" dirty="0"/>
              <a:t> </a:t>
            </a:r>
            <a:r>
              <a:rPr lang="de-DE" altLang="it-CH" dirty="0" err="1"/>
              <a:t>be</a:t>
            </a:r>
            <a:r>
              <a:rPr lang="de-DE" altLang="it-CH" dirty="0"/>
              <a:t> </a:t>
            </a:r>
            <a:r>
              <a:rPr lang="de-DE" altLang="it-CH" dirty="0" err="1"/>
              <a:t>unacceptable</a:t>
            </a:r>
            <a:r>
              <a:rPr lang="de-DE" altLang="it-CH" dirty="0"/>
              <a:t> </a:t>
            </a:r>
            <a:r>
              <a:rPr lang="de-DE" altLang="it-CH" dirty="0" err="1"/>
              <a:t>or</a:t>
            </a:r>
            <a:r>
              <a:rPr lang="de-DE" altLang="it-CH" dirty="0"/>
              <a:t> </a:t>
            </a:r>
            <a:r>
              <a:rPr lang="de-DE" altLang="it-CH" dirty="0" err="1"/>
              <a:t>behaviors</a:t>
            </a:r>
            <a:r>
              <a:rPr lang="de-DE" altLang="it-CH" dirty="0"/>
              <a:t> </a:t>
            </a:r>
            <a:r>
              <a:rPr lang="de-DE" altLang="it-CH" dirty="0" err="1"/>
              <a:t>that</a:t>
            </a:r>
            <a:r>
              <a:rPr lang="de-DE" altLang="it-CH" dirty="0"/>
              <a:t> </a:t>
            </a:r>
            <a:r>
              <a:rPr lang="de-DE" altLang="it-CH" dirty="0" err="1"/>
              <a:t>are</a:t>
            </a:r>
            <a:r>
              <a:rPr lang="de-DE" altLang="it-CH" dirty="0"/>
              <a:t> </a:t>
            </a:r>
            <a:r>
              <a:rPr lang="de-DE" altLang="it-CH" dirty="0" err="1"/>
              <a:t>now</a:t>
            </a:r>
            <a:r>
              <a:rPr lang="de-DE" altLang="it-CH" dirty="0"/>
              <a:t> </a:t>
            </a:r>
            <a:r>
              <a:rPr lang="de-DE" altLang="it-CH" dirty="0" err="1"/>
              <a:t>acceptable</a:t>
            </a:r>
            <a:r>
              <a:rPr lang="de-DE" altLang="it-CH" dirty="0"/>
              <a:t>. </a:t>
            </a:r>
          </a:p>
          <a:p>
            <a:pPr marL="171450" indent="-171450">
              <a:buFont typeface="Arial" panose="020B0604020202020204" pitchFamily="34" charset="0"/>
              <a:buChar char="•"/>
            </a:pPr>
            <a:r>
              <a:rPr lang="de-DE" altLang="it-CH" dirty="0"/>
              <a:t>The </a:t>
            </a:r>
            <a:r>
              <a:rPr lang="de-DE" altLang="it-CH" dirty="0" err="1"/>
              <a:t>most</a:t>
            </a:r>
            <a:r>
              <a:rPr lang="de-DE" altLang="it-CH" dirty="0"/>
              <a:t> </a:t>
            </a:r>
            <a:r>
              <a:rPr lang="de-DE" altLang="it-CH" dirty="0" err="1"/>
              <a:t>common</a:t>
            </a:r>
            <a:r>
              <a:rPr lang="de-DE" altLang="it-CH" dirty="0"/>
              <a:t> </a:t>
            </a:r>
            <a:r>
              <a:rPr lang="de-DE" altLang="it-CH" dirty="0" err="1"/>
              <a:t>mistake</a:t>
            </a:r>
            <a:r>
              <a:rPr lang="de-DE" altLang="it-CH" dirty="0"/>
              <a:t> in </a:t>
            </a:r>
            <a:r>
              <a:rPr lang="de-DE" altLang="it-CH" dirty="0" err="1"/>
              <a:t>launching</a:t>
            </a:r>
            <a:r>
              <a:rPr lang="de-DE" altLang="it-CH" dirty="0"/>
              <a:t> a </a:t>
            </a:r>
            <a:r>
              <a:rPr lang="de-DE" altLang="it-CH" dirty="0" err="1"/>
              <a:t>code</a:t>
            </a:r>
            <a:r>
              <a:rPr lang="de-DE" altLang="it-CH" dirty="0"/>
              <a:t> </a:t>
            </a:r>
            <a:r>
              <a:rPr lang="de-DE" altLang="it-CH" dirty="0" err="1"/>
              <a:t>is</a:t>
            </a:r>
            <a:r>
              <a:rPr lang="de-DE" altLang="it-CH" dirty="0"/>
              <a:t> </a:t>
            </a:r>
            <a:r>
              <a:rPr lang="de-DE" altLang="it-CH" dirty="0" err="1"/>
              <a:t>the</a:t>
            </a:r>
            <a:r>
              <a:rPr lang="de-DE" altLang="it-CH" dirty="0"/>
              <a:t> </a:t>
            </a:r>
            <a:r>
              <a:rPr lang="de-DE" altLang="it-CH" dirty="0" err="1"/>
              <a:t>assumption</a:t>
            </a:r>
            <a:r>
              <a:rPr lang="de-DE" altLang="it-CH" dirty="0"/>
              <a:t> </a:t>
            </a:r>
            <a:r>
              <a:rPr lang="de-DE" altLang="it-CH" dirty="0" err="1"/>
              <a:t>that</a:t>
            </a:r>
            <a:r>
              <a:rPr lang="de-DE" altLang="it-CH" dirty="0"/>
              <a:t> </a:t>
            </a:r>
            <a:r>
              <a:rPr lang="de-DE" altLang="it-CH" dirty="0" err="1"/>
              <a:t>the</a:t>
            </a:r>
            <a:r>
              <a:rPr lang="de-DE" altLang="it-CH" dirty="0"/>
              <a:t> </a:t>
            </a:r>
            <a:r>
              <a:rPr lang="de-DE" altLang="it-CH" dirty="0" err="1"/>
              <a:t>code</a:t>
            </a:r>
            <a:r>
              <a:rPr lang="de-DE" altLang="it-CH" dirty="0"/>
              <a:t> </a:t>
            </a:r>
            <a:r>
              <a:rPr lang="de-DE" altLang="it-CH" dirty="0" err="1"/>
              <a:t>stands</a:t>
            </a:r>
            <a:r>
              <a:rPr lang="de-DE" altLang="it-CH" dirty="0"/>
              <a:t> on </a:t>
            </a:r>
            <a:r>
              <a:rPr lang="de-DE" altLang="it-CH" dirty="0" err="1"/>
              <a:t>its</a:t>
            </a:r>
            <a:r>
              <a:rPr lang="de-DE" altLang="it-CH" dirty="0"/>
              <a:t> </a:t>
            </a:r>
            <a:r>
              <a:rPr lang="de-DE" altLang="it-CH" dirty="0" err="1"/>
              <a:t>own</a:t>
            </a:r>
            <a:r>
              <a:rPr lang="de-DE" altLang="it-CH" dirty="0"/>
              <a:t>. Codes </a:t>
            </a:r>
            <a:r>
              <a:rPr lang="de-DE" altLang="it-CH" dirty="0" err="1"/>
              <a:t>have</a:t>
            </a:r>
            <a:r>
              <a:rPr lang="de-DE" altLang="it-CH" dirty="0"/>
              <a:t> a </a:t>
            </a:r>
            <a:r>
              <a:rPr lang="de-DE" altLang="it-CH" dirty="0" err="1"/>
              <a:t>dynamic</a:t>
            </a:r>
            <a:r>
              <a:rPr lang="de-DE" altLang="it-CH" dirty="0"/>
              <a:t> </a:t>
            </a:r>
            <a:r>
              <a:rPr lang="de-DE" altLang="it-CH" dirty="0" err="1"/>
              <a:t>relationship</a:t>
            </a:r>
            <a:r>
              <a:rPr lang="de-DE" altLang="it-CH" dirty="0"/>
              <a:t> in </a:t>
            </a:r>
            <a:r>
              <a:rPr lang="de-DE" altLang="it-CH" dirty="0" err="1"/>
              <a:t>government</a:t>
            </a:r>
            <a:r>
              <a:rPr lang="de-DE" altLang="it-CH" dirty="0"/>
              <a:t> </a:t>
            </a:r>
            <a:r>
              <a:rPr lang="de-DE" altLang="it-CH" dirty="0" err="1"/>
              <a:t>and</a:t>
            </a:r>
            <a:r>
              <a:rPr lang="de-DE" altLang="it-CH" dirty="0"/>
              <a:t> care must </a:t>
            </a:r>
            <a:r>
              <a:rPr lang="de-DE" altLang="it-CH" dirty="0" err="1"/>
              <a:t>be</a:t>
            </a:r>
            <a:r>
              <a:rPr lang="de-DE" altLang="it-CH" dirty="0"/>
              <a:t> </a:t>
            </a:r>
            <a:r>
              <a:rPr lang="de-DE" altLang="it-CH" dirty="0" err="1"/>
              <a:t>taken</a:t>
            </a:r>
            <a:r>
              <a:rPr lang="de-DE" altLang="it-CH" dirty="0"/>
              <a:t> </a:t>
            </a:r>
            <a:r>
              <a:rPr lang="de-DE" altLang="it-CH" dirty="0" err="1"/>
              <a:t>to</a:t>
            </a:r>
            <a:r>
              <a:rPr lang="de-DE" altLang="it-CH" dirty="0"/>
              <a:t> </a:t>
            </a:r>
            <a:r>
              <a:rPr lang="de-DE" altLang="it-CH" dirty="0" err="1"/>
              <a:t>avoid</a:t>
            </a:r>
            <a:r>
              <a:rPr lang="de-DE" altLang="it-CH" dirty="0"/>
              <a:t> </a:t>
            </a:r>
            <a:r>
              <a:rPr lang="de-DE" altLang="it-CH" dirty="0" err="1"/>
              <a:t>confusion</a:t>
            </a:r>
            <a:r>
              <a:rPr lang="de-DE" altLang="it-CH" dirty="0"/>
              <a:t> </a:t>
            </a:r>
            <a:r>
              <a:rPr lang="de-DE" altLang="it-CH" dirty="0" err="1"/>
              <a:t>and</a:t>
            </a:r>
            <a:r>
              <a:rPr lang="de-DE" altLang="it-CH" dirty="0"/>
              <a:t> </a:t>
            </a:r>
            <a:r>
              <a:rPr lang="de-DE" altLang="it-CH" dirty="0" err="1"/>
              <a:t>ineffectiveness</a:t>
            </a:r>
            <a:r>
              <a:rPr lang="de-DE" altLang="it-CH" dirty="0"/>
              <a:t> </a:t>
            </a:r>
            <a:r>
              <a:rPr lang="de-DE" altLang="it-CH" dirty="0" err="1"/>
              <a:t>that</a:t>
            </a:r>
            <a:r>
              <a:rPr lang="de-DE" altLang="it-CH" dirty="0"/>
              <a:t> </a:t>
            </a:r>
            <a:r>
              <a:rPr lang="de-DE" altLang="it-CH" dirty="0" err="1"/>
              <a:t>could</a:t>
            </a:r>
            <a:r>
              <a:rPr lang="de-DE" altLang="it-CH" dirty="0"/>
              <a:t> </a:t>
            </a:r>
            <a:r>
              <a:rPr lang="de-DE" altLang="it-CH" dirty="0" err="1"/>
              <a:t>result</a:t>
            </a:r>
            <a:r>
              <a:rPr lang="de-DE" altLang="it-CH" dirty="0"/>
              <a:t> </a:t>
            </a:r>
            <a:r>
              <a:rPr lang="de-DE" altLang="it-CH" dirty="0" err="1"/>
              <a:t>from</a:t>
            </a:r>
            <a:r>
              <a:rPr lang="de-DE" altLang="it-CH" dirty="0"/>
              <a:t> </a:t>
            </a:r>
            <a:r>
              <a:rPr lang="de-DE" altLang="it-CH" dirty="0" err="1"/>
              <a:t>code</a:t>
            </a:r>
            <a:r>
              <a:rPr lang="de-DE" altLang="it-CH" dirty="0"/>
              <a:t> </a:t>
            </a:r>
            <a:r>
              <a:rPr lang="de-DE" altLang="it-CH" dirty="0" err="1"/>
              <a:t>revision</a:t>
            </a:r>
            <a:r>
              <a:rPr lang="de-DE" altLang="it-CH" dirty="0"/>
              <a:t>. </a:t>
            </a:r>
          </a:p>
          <a:p>
            <a:pPr marL="171450" indent="-171450" eaLnBrk="1" hangingPunct="1">
              <a:spcBef>
                <a:spcPct val="0"/>
              </a:spcBef>
              <a:buFont typeface="Arial" panose="020B0604020202020204" pitchFamily="34" charset="0"/>
              <a:buChar char="•"/>
            </a:pPr>
            <a:r>
              <a:rPr lang="en-US" altLang="it-CH" dirty="0"/>
              <a:t>Stakeholder consultation: This allows for valuable input from those who will be subject to the new code and helps convey a sense of ownership</a:t>
            </a:r>
            <a:r>
              <a:rPr lang="de-DE" altLang="it-CH" dirty="0"/>
              <a:t>, also </a:t>
            </a:r>
            <a:r>
              <a:rPr lang="de-DE" altLang="it-CH" dirty="0" err="1"/>
              <a:t>carrying</a:t>
            </a:r>
            <a:r>
              <a:rPr lang="de-DE" altLang="it-CH" dirty="0"/>
              <a:t> a </a:t>
            </a:r>
            <a:r>
              <a:rPr lang="de-DE" altLang="it-CH" dirty="0" err="1"/>
              <a:t>psychological</a:t>
            </a:r>
            <a:r>
              <a:rPr lang="de-DE" altLang="it-CH" dirty="0"/>
              <a:t> </a:t>
            </a:r>
            <a:r>
              <a:rPr lang="de-DE" altLang="it-CH" dirty="0" err="1"/>
              <a:t>component</a:t>
            </a:r>
            <a:r>
              <a:rPr lang="de-DE" altLang="it-CH" dirty="0"/>
              <a:t> </a:t>
            </a:r>
            <a:r>
              <a:rPr lang="de-DE" altLang="it-CH" dirty="0" err="1"/>
              <a:t>with</a:t>
            </a:r>
            <a:r>
              <a:rPr lang="de-DE" altLang="it-CH" dirty="0"/>
              <a:t> </a:t>
            </a:r>
            <a:r>
              <a:rPr lang="de-DE" altLang="it-CH" dirty="0" err="1"/>
              <a:t>regard</a:t>
            </a:r>
            <a:r>
              <a:rPr lang="de-DE" altLang="it-CH" dirty="0"/>
              <a:t> </a:t>
            </a:r>
            <a:r>
              <a:rPr lang="de-DE" altLang="it-CH" dirty="0" err="1"/>
              <a:t>to</a:t>
            </a:r>
            <a:r>
              <a:rPr lang="de-DE" altLang="it-CH" dirty="0"/>
              <a:t> </a:t>
            </a:r>
            <a:r>
              <a:rPr lang="de-DE" altLang="it-CH" dirty="0" err="1"/>
              <a:t>changing</a:t>
            </a:r>
            <a:r>
              <a:rPr lang="de-DE" altLang="it-CH" dirty="0"/>
              <a:t> </a:t>
            </a:r>
            <a:r>
              <a:rPr lang="de-DE" altLang="it-CH" dirty="0" err="1"/>
              <a:t>mindsets</a:t>
            </a:r>
            <a:r>
              <a:rPr lang="de-DE" altLang="it-CH" dirty="0"/>
              <a:t> </a:t>
            </a:r>
            <a:r>
              <a:rPr lang="de-DE" altLang="it-CH" dirty="0" err="1"/>
              <a:t>of</a:t>
            </a:r>
            <a:r>
              <a:rPr lang="de-DE" altLang="it-CH" dirty="0"/>
              <a:t> </a:t>
            </a:r>
            <a:r>
              <a:rPr lang="de-DE" altLang="it-CH" dirty="0" err="1"/>
              <a:t>public</a:t>
            </a:r>
            <a:r>
              <a:rPr lang="de-DE" altLang="it-CH" dirty="0"/>
              <a:t> </a:t>
            </a:r>
            <a:r>
              <a:rPr lang="de-DE" altLang="it-CH" dirty="0" err="1"/>
              <a:t>servants</a:t>
            </a:r>
            <a:r>
              <a:rPr lang="de-DE" altLang="it-CH" dirty="0"/>
              <a:t>. </a:t>
            </a:r>
            <a:r>
              <a:rPr lang="de-DE" altLang="it-CH" dirty="0" err="1"/>
              <a:t>If</a:t>
            </a:r>
            <a:r>
              <a:rPr lang="de-DE" altLang="it-CH" dirty="0"/>
              <a:t> </a:t>
            </a:r>
            <a:r>
              <a:rPr lang="de-DE" altLang="it-CH" dirty="0" err="1"/>
              <a:t>staff</a:t>
            </a:r>
            <a:r>
              <a:rPr lang="de-DE" altLang="it-CH" dirty="0"/>
              <a:t> </a:t>
            </a:r>
            <a:r>
              <a:rPr lang="de-DE" altLang="it-CH" dirty="0" err="1"/>
              <a:t>members</a:t>
            </a:r>
            <a:r>
              <a:rPr lang="de-DE" altLang="it-CH" dirty="0"/>
              <a:t> </a:t>
            </a:r>
            <a:r>
              <a:rPr lang="de-DE" altLang="it-CH" dirty="0" err="1"/>
              <a:t>were</a:t>
            </a:r>
            <a:r>
              <a:rPr lang="de-DE" altLang="it-CH" dirty="0"/>
              <a:t> not </a:t>
            </a:r>
            <a:r>
              <a:rPr lang="de-DE" altLang="it-CH" dirty="0" err="1"/>
              <a:t>involved</a:t>
            </a:r>
            <a:r>
              <a:rPr lang="de-DE" altLang="it-CH" dirty="0"/>
              <a:t> in </a:t>
            </a:r>
            <a:r>
              <a:rPr lang="de-DE" altLang="it-CH" dirty="0" err="1"/>
              <a:t>the</a:t>
            </a:r>
            <a:r>
              <a:rPr lang="de-DE" altLang="it-CH" dirty="0"/>
              <a:t> </a:t>
            </a:r>
            <a:r>
              <a:rPr lang="de-DE" altLang="it-CH" dirty="0" err="1"/>
              <a:t>process</a:t>
            </a:r>
            <a:r>
              <a:rPr lang="de-DE" altLang="it-CH" dirty="0"/>
              <a:t> </a:t>
            </a:r>
            <a:r>
              <a:rPr lang="de-DE" altLang="it-CH" dirty="0" err="1"/>
              <a:t>of</a:t>
            </a:r>
            <a:r>
              <a:rPr lang="de-DE" altLang="it-CH" dirty="0"/>
              <a:t> </a:t>
            </a:r>
            <a:r>
              <a:rPr lang="de-DE" altLang="it-CH" dirty="0" err="1"/>
              <a:t>developing</a:t>
            </a:r>
            <a:r>
              <a:rPr lang="de-DE" altLang="it-CH" dirty="0"/>
              <a:t> </a:t>
            </a:r>
            <a:r>
              <a:rPr lang="de-DE" altLang="it-CH" dirty="0" err="1"/>
              <a:t>the</a:t>
            </a:r>
            <a:r>
              <a:rPr lang="de-DE" altLang="it-CH" dirty="0"/>
              <a:t> </a:t>
            </a:r>
            <a:r>
              <a:rPr lang="de-DE" altLang="it-CH" dirty="0" err="1"/>
              <a:t>code</a:t>
            </a:r>
            <a:r>
              <a:rPr lang="de-DE" altLang="it-CH" dirty="0"/>
              <a:t> </a:t>
            </a:r>
            <a:r>
              <a:rPr lang="de-DE" altLang="it-CH" dirty="0" err="1"/>
              <a:t>and</a:t>
            </a:r>
            <a:r>
              <a:rPr lang="de-DE" altLang="it-CH" dirty="0"/>
              <a:t> </a:t>
            </a:r>
            <a:r>
              <a:rPr lang="de-DE" altLang="it-CH" dirty="0" err="1"/>
              <a:t>everybody</a:t>
            </a:r>
            <a:r>
              <a:rPr lang="de-DE" altLang="it-CH" dirty="0"/>
              <a:t> </a:t>
            </a:r>
            <a:r>
              <a:rPr lang="de-DE" altLang="it-CH" dirty="0" err="1"/>
              <a:t>knows</a:t>
            </a:r>
            <a:r>
              <a:rPr lang="de-DE" altLang="it-CH" dirty="0"/>
              <a:t> </a:t>
            </a:r>
            <a:r>
              <a:rPr lang="de-DE" altLang="it-CH" dirty="0" err="1"/>
              <a:t>that</a:t>
            </a:r>
            <a:r>
              <a:rPr lang="de-DE" altLang="it-CH" dirty="0"/>
              <a:t> </a:t>
            </a:r>
            <a:r>
              <a:rPr lang="de-DE" altLang="it-CH" dirty="0" err="1"/>
              <a:t>the</a:t>
            </a:r>
            <a:r>
              <a:rPr lang="de-DE" altLang="it-CH" dirty="0"/>
              <a:t> </a:t>
            </a:r>
            <a:r>
              <a:rPr lang="de-DE" altLang="it-CH" dirty="0" err="1"/>
              <a:t>code</a:t>
            </a:r>
            <a:r>
              <a:rPr lang="de-DE" altLang="it-CH" dirty="0"/>
              <a:t> </a:t>
            </a:r>
            <a:r>
              <a:rPr lang="de-DE" altLang="it-CH" dirty="0" err="1"/>
              <a:t>is</a:t>
            </a:r>
            <a:r>
              <a:rPr lang="de-DE" altLang="it-CH" dirty="0"/>
              <a:t> just a </a:t>
            </a:r>
            <a:r>
              <a:rPr lang="de-DE" altLang="it-CH" dirty="0" err="1"/>
              <a:t>reproduction</a:t>
            </a:r>
            <a:r>
              <a:rPr lang="de-DE" altLang="it-CH" dirty="0"/>
              <a:t> </a:t>
            </a:r>
            <a:r>
              <a:rPr lang="de-DE" altLang="it-CH" dirty="0" err="1"/>
              <a:t>of</a:t>
            </a:r>
            <a:r>
              <a:rPr lang="de-DE" altLang="it-CH" dirty="0"/>
              <a:t> an </a:t>
            </a:r>
            <a:r>
              <a:rPr lang="de-DE" altLang="it-CH" dirty="0" err="1"/>
              <a:t>existing</a:t>
            </a:r>
            <a:r>
              <a:rPr lang="de-DE" altLang="it-CH" dirty="0"/>
              <a:t> </a:t>
            </a:r>
            <a:r>
              <a:rPr lang="de-DE" altLang="it-CH" dirty="0" err="1"/>
              <a:t>document</a:t>
            </a:r>
            <a:r>
              <a:rPr lang="de-DE" altLang="it-CH" dirty="0"/>
              <a:t>, </a:t>
            </a:r>
            <a:r>
              <a:rPr lang="de-DE" altLang="it-CH" dirty="0" err="1"/>
              <a:t>then</a:t>
            </a:r>
            <a:r>
              <a:rPr lang="de-DE" altLang="it-CH" dirty="0"/>
              <a:t> </a:t>
            </a:r>
            <a:r>
              <a:rPr lang="de-DE" altLang="it-CH" dirty="0" err="1"/>
              <a:t>this</a:t>
            </a:r>
            <a:r>
              <a:rPr lang="de-DE" altLang="it-CH" dirty="0"/>
              <a:t> </a:t>
            </a:r>
            <a:r>
              <a:rPr lang="de-DE" altLang="it-CH" dirty="0" err="1"/>
              <a:t>might</a:t>
            </a:r>
            <a:r>
              <a:rPr lang="de-DE" altLang="it-CH" dirty="0"/>
              <a:t> </a:t>
            </a:r>
            <a:r>
              <a:rPr lang="de-DE" altLang="it-CH" dirty="0" err="1"/>
              <a:t>drastically</a:t>
            </a:r>
            <a:r>
              <a:rPr lang="de-DE" altLang="it-CH" dirty="0"/>
              <a:t> </a:t>
            </a:r>
            <a:r>
              <a:rPr lang="de-DE" altLang="it-CH" dirty="0" err="1"/>
              <a:t>reduce</a:t>
            </a:r>
            <a:r>
              <a:rPr lang="de-DE" altLang="it-CH" dirty="0"/>
              <a:t> </a:t>
            </a:r>
            <a:r>
              <a:rPr lang="de-DE" altLang="it-CH" dirty="0" err="1"/>
              <a:t>staff-members</a:t>
            </a:r>
            <a:r>
              <a:rPr lang="de-DE" altLang="it-CH" dirty="0"/>
              <a:t>’ </a:t>
            </a:r>
            <a:r>
              <a:rPr lang="de-DE" altLang="it-CH" dirty="0" err="1"/>
              <a:t>feelings</a:t>
            </a:r>
            <a:r>
              <a:rPr lang="de-DE" altLang="it-CH" dirty="0"/>
              <a:t> </a:t>
            </a:r>
            <a:r>
              <a:rPr lang="de-DE" altLang="it-CH" dirty="0" err="1"/>
              <a:t>of</a:t>
            </a:r>
            <a:r>
              <a:rPr lang="de-DE" altLang="it-CH" dirty="0"/>
              <a:t> </a:t>
            </a:r>
            <a:r>
              <a:rPr lang="de-DE" altLang="it-CH" dirty="0" err="1"/>
              <a:t>ownership</a:t>
            </a:r>
            <a:r>
              <a:rPr lang="de-DE" altLang="it-CH" dirty="0"/>
              <a:t> </a:t>
            </a:r>
            <a:r>
              <a:rPr lang="de-DE" altLang="it-CH" dirty="0" err="1"/>
              <a:t>of</a:t>
            </a:r>
            <a:r>
              <a:rPr lang="de-DE" altLang="it-CH" dirty="0"/>
              <a:t> </a:t>
            </a:r>
            <a:r>
              <a:rPr lang="de-DE" altLang="it-CH" dirty="0" err="1"/>
              <a:t>the</a:t>
            </a:r>
            <a:r>
              <a:rPr lang="de-DE" altLang="it-CH" dirty="0"/>
              <a:t> </a:t>
            </a:r>
            <a:r>
              <a:rPr lang="de-DE" altLang="it-CH" dirty="0" err="1"/>
              <a:t>code</a:t>
            </a:r>
            <a:r>
              <a:rPr lang="de-DE" altLang="it-CH" dirty="0"/>
              <a:t>.</a:t>
            </a:r>
          </a:p>
          <a:p>
            <a:pPr marL="171450" indent="-171450" eaLnBrk="1" hangingPunct="1">
              <a:spcBef>
                <a:spcPct val="0"/>
              </a:spcBef>
              <a:buFont typeface="Arial" panose="020B0604020202020204" pitchFamily="34" charset="0"/>
              <a:buChar char="•"/>
            </a:pPr>
            <a:r>
              <a:rPr lang="de-DE" altLang="it-CH" dirty="0" err="1"/>
              <a:t>It</a:t>
            </a:r>
            <a:r>
              <a:rPr lang="de-DE" altLang="it-CH" dirty="0"/>
              <a:t> </a:t>
            </a:r>
            <a:r>
              <a:rPr lang="de-DE" altLang="it-CH" dirty="0" err="1"/>
              <a:t>is</a:t>
            </a:r>
            <a:r>
              <a:rPr lang="de-DE" altLang="it-CH" dirty="0"/>
              <a:t> an </a:t>
            </a:r>
            <a:r>
              <a:rPr lang="de-DE" altLang="it-CH" dirty="0" err="1"/>
              <a:t>important</a:t>
            </a:r>
            <a:r>
              <a:rPr lang="de-DE" altLang="it-CH" dirty="0"/>
              <a:t> </a:t>
            </a:r>
            <a:r>
              <a:rPr lang="de-DE" altLang="it-CH" dirty="0" err="1"/>
              <a:t>preparatory</a:t>
            </a:r>
            <a:r>
              <a:rPr lang="de-DE" altLang="it-CH" dirty="0"/>
              <a:t> </a:t>
            </a:r>
            <a:r>
              <a:rPr lang="de-DE" altLang="it-CH" dirty="0" err="1"/>
              <a:t>step</a:t>
            </a:r>
            <a:r>
              <a:rPr lang="de-DE" altLang="it-CH" dirty="0"/>
              <a:t> </a:t>
            </a:r>
            <a:r>
              <a:rPr lang="de-DE" altLang="it-CH" dirty="0" err="1"/>
              <a:t>to</a:t>
            </a:r>
            <a:r>
              <a:rPr lang="de-DE" altLang="it-CH" dirty="0"/>
              <a:t> </a:t>
            </a:r>
            <a:r>
              <a:rPr lang="de-DE" altLang="it-CH" dirty="0" err="1"/>
              <a:t>have</a:t>
            </a:r>
            <a:r>
              <a:rPr lang="de-DE" altLang="it-CH" dirty="0"/>
              <a:t> </a:t>
            </a:r>
            <a:r>
              <a:rPr lang="de-DE" altLang="it-CH" dirty="0" err="1"/>
              <a:t>the</a:t>
            </a:r>
            <a:r>
              <a:rPr lang="de-DE" altLang="it-CH" dirty="0"/>
              <a:t> </a:t>
            </a:r>
            <a:r>
              <a:rPr lang="de-DE" altLang="it-CH" dirty="0" err="1"/>
              <a:t>code</a:t>
            </a:r>
            <a:r>
              <a:rPr lang="de-DE" altLang="it-CH" dirty="0"/>
              <a:t> </a:t>
            </a:r>
            <a:r>
              <a:rPr lang="de-DE" altLang="it-CH" dirty="0" err="1"/>
              <a:t>preceded</a:t>
            </a:r>
            <a:r>
              <a:rPr lang="de-DE" altLang="it-CH" dirty="0"/>
              <a:t> </a:t>
            </a:r>
            <a:r>
              <a:rPr lang="de-DE" altLang="it-CH" dirty="0" err="1"/>
              <a:t>by</a:t>
            </a:r>
            <a:r>
              <a:rPr lang="de-DE" altLang="it-CH" dirty="0"/>
              <a:t> a </a:t>
            </a:r>
            <a:r>
              <a:rPr lang="de-DE" altLang="it-CH" dirty="0" err="1"/>
              <a:t>letter</a:t>
            </a:r>
            <a:r>
              <a:rPr lang="de-DE" altLang="it-CH" dirty="0"/>
              <a:t> </a:t>
            </a:r>
            <a:r>
              <a:rPr lang="de-DE" altLang="it-CH" dirty="0" err="1"/>
              <a:t>by</a:t>
            </a:r>
            <a:r>
              <a:rPr lang="de-DE" altLang="it-CH" dirty="0"/>
              <a:t> top </a:t>
            </a:r>
            <a:r>
              <a:rPr lang="de-DE" altLang="it-CH" dirty="0" err="1"/>
              <a:t>management</a:t>
            </a:r>
            <a:r>
              <a:rPr lang="de-DE" altLang="it-CH" dirty="0"/>
              <a:t> (</a:t>
            </a:r>
            <a:r>
              <a:rPr lang="de-DE" altLang="it-CH" dirty="0" err="1"/>
              <a:t>political</a:t>
            </a:r>
            <a:r>
              <a:rPr lang="de-DE" altLang="it-CH" dirty="0"/>
              <a:t> </a:t>
            </a:r>
            <a:r>
              <a:rPr lang="de-DE" altLang="it-CH" dirty="0" err="1"/>
              <a:t>and</a:t>
            </a:r>
            <a:r>
              <a:rPr lang="de-DE" altLang="it-CH" dirty="0"/>
              <a:t>/</a:t>
            </a:r>
            <a:r>
              <a:rPr lang="de-DE" altLang="it-CH" dirty="0" err="1"/>
              <a:t>or</a:t>
            </a:r>
            <a:r>
              <a:rPr lang="de-DE" altLang="it-CH" dirty="0"/>
              <a:t> administrative) </a:t>
            </a:r>
            <a:r>
              <a:rPr lang="de-DE" altLang="it-CH" dirty="0" err="1"/>
              <a:t>that</a:t>
            </a:r>
            <a:r>
              <a:rPr lang="de-DE" altLang="it-CH" dirty="0"/>
              <a:t> </a:t>
            </a:r>
            <a:r>
              <a:rPr lang="de-DE" altLang="it-CH" dirty="0" err="1"/>
              <a:t>explains</a:t>
            </a:r>
            <a:r>
              <a:rPr lang="de-DE" altLang="it-CH" dirty="0"/>
              <a:t> </a:t>
            </a:r>
            <a:r>
              <a:rPr lang="de-DE" altLang="it-CH" dirty="0" err="1"/>
              <a:t>the</a:t>
            </a:r>
            <a:r>
              <a:rPr lang="de-DE" altLang="it-CH" dirty="0"/>
              <a:t> </a:t>
            </a:r>
            <a:r>
              <a:rPr lang="de-DE" altLang="it-CH" dirty="0" err="1"/>
              <a:t>reasons</a:t>
            </a:r>
            <a:r>
              <a:rPr lang="de-DE" altLang="it-CH" dirty="0"/>
              <a:t> </a:t>
            </a:r>
            <a:r>
              <a:rPr lang="de-DE" altLang="it-CH" dirty="0" err="1"/>
              <a:t>for</a:t>
            </a:r>
            <a:r>
              <a:rPr lang="de-DE" altLang="it-CH" dirty="0"/>
              <a:t> </a:t>
            </a:r>
            <a:r>
              <a:rPr lang="de-DE" altLang="it-CH" dirty="0" err="1"/>
              <a:t>developing</a:t>
            </a:r>
            <a:r>
              <a:rPr lang="de-DE" altLang="it-CH" dirty="0"/>
              <a:t> </a:t>
            </a:r>
            <a:r>
              <a:rPr lang="de-DE" altLang="it-CH" dirty="0" err="1"/>
              <a:t>the</a:t>
            </a:r>
            <a:r>
              <a:rPr lang="de-DE" altLang="it-CH" dirty="0"/>
              <a:t> </a:t>
            </a:r>
            <a:r>
              <a:rPr lang="de-DE" altLang="it-CH" dirty="0" err="1"/>
              <a:t>code</a:t>
            </a:r>
            <a:r>
              <a:rPr lang="de-DE" altLang="it-CH" dirty="0"/>
              <a:t> </a:t>
            </a:r>
            <a:r>
              <a:rPr lang="de-DE" altLang="it-CH" dirty="0" err="1"/>
              <a:t>and</a:t>
            </a:r>
            <a:r>
              <a:rPr lang="de-DE" altLang="it-CH" dirty="0"/>
              <a:t> </a:t>
            </a:r>
            <a:r>
              <a:rPr lang="de-DE" altLang="it-CH" dirty="0" err="1"/>
              <a:t>emphasises</a:t>
            </a:r>
            <a:r>
              <a:rPr lang="de-DE" altLang="it-CH" dirty="0"/>
              <a:t> </a:t>
            </a:r>
            <a:r>
              <a:rPr lang="de-DE" altLang="it-CH" dirty="0" err="1"/>
              <a:t>its</a:t>
            </a:r>
            <a:r>
              <a:rPr lang="de-DE" altLang="it-CH" dirty="0"/>
              <a:t> </a:t>
            </a:r>
            <a:r>
              <a:rPr lang="de-DE" altLang="it-CH" dirty="0" err="1"/>
              <a:t>importance</a:t>
            </a:r>
            <a:r>
              <a:rPr lang="de-DE" altLang="it-CH" dirty="0"/>
              <a:t>. Leadership </a:t>
            </a:r>
            <a:r>
              <a:rPr lang="de-DE" altLang="it-CH" dirty="0" err="1"/>
              <a:t>matters</a:t>
            </a:r>
            <a:r>
              <a:rPr lang="de-DE" altLang="it-CH" dirty="0"/>
              <a:t>.</a:t>
            </a:r>
          </a:p>
          <a:p>
            <a:pPr marL="0" indent="0" eaLnBrk="1" hangingPunct="1">
              <a:spcBef>
                <a:spcPct val="0"/>
              </a:spcBef>
              <a:buFont typeface="Arial" panose="020B0604020202020204" pitchFamily="34" charset="0"/>
              <a:buNone/>
            </a:pPr>
            <a:endParaRPr lang="de-DE" dirty="0"/>
          </a:p>
          <a:p>
            <a:r>
              <a:rPr lang="de-DE" sz="1200" b="1" dirty="0"/>
              <a:t>Source:</a:t>
            </a:r>
          </a:p>
          <a:p>
            <a:r>
              <a:rPr lang="de-DE" sz="1200" dirty="0"/>
              <a:t>Gilman, S. C. (2005). </a:t>
            </a:r>
            <a:r>
              <a:rPr lang="de-DE" sz="1200" dirty="0" err="1"/>
              <a:t>Ethics</a:t>
            </a:r>
            <a:r>
              <a:rPr lang="de-DE" sz="1200" dirty="0"/>
              <a:t> Codes </a:t>
            </a:r>
            <a:r>
              <a:rPr lang="de-DE" sz="1200" dirty="0" err="1"/>
              <a:t>and</a:t>
            </a:r>
            <a:r>
              <a:rPr lang="de-DE" sz="1200" dirty="0"/>
              <a:t> Codes </a:t>
            </a:r>
            <a:r>
              <a:rPr lang="de-DE" sz="1200" dirty="0" err="1"/>
              <a:t>of</a:t>
            </a:r>
            <a:r>
              <a:rPr lang="de-DE" sz="1200" dirty="0"/>
              <a:t> </a:t>
            </a:r>
            <a:r>
              <a:rPr lang="de-DE" sz="1200" dirty="0" err="1"/>
              <a:t>Conduct</a:t>
            </a:r>
            <a:r>
              <a:rPr lang="de-DE" sz="1200" dirty="0"/>
              <a:t> As Tools </a:t>
            </a:r>
            <a:r>
              <a:rPr lang="de-DE" sz="1200" dirty="0" err="1"/>
              <a:t>For</a:t>
            </a:r>
            <a:r>
              <a:rPr lang="de-DE" sz="1200" dirty="0"/>
              <a:t> </a:t>
            </a:r>
            <a:r>
              <a:rPr lang="de-DE" sz="1200" dirty="0" err="1"/>
              <a:t>Promoting</a:t>
            </a:r>
            <a:r>
              <a:rPr lang="de-DE" sz="1200" dirty="0"/>
              <a:t> An </a:t>
            </a:r>
            <a:r>
              <a:rPr lang="de-DE" sz="1200" dirty="0" err="1"/>
              <a:t>Ethical</a:t>
            </a:r>
            <a:r>
              <a:rPr lang="de-DE" sz="1200" dirty="0"/>
              <a:t> </a:t>
            </a:r>
            <a:r>
              <a:rPr lang="de-DE" sz="1200" dirty="0" err="1"/>
              <a:t>And</a:t>
            </a:r>
            <a:r>
              <a:rPr lang="de-DE" sz="1200" dirty="0"/>
              <a:t> Professional Public Service. </a:t>
            </a:r>
            <a:r>
              <a:rPr lang="de-DE" sz="1200" dirty="0" err="1"/>
              <a:t>Comparative</a:t>
            </a:r>
            <a:r>
              <a:rPr lang="de-DE" sz="1200" dirty="0"/>
              <a:t> </a:t>
            </a:r>
            <a:r>
              <a:rPr lang="de-DE" sz="1200" dirty="0" err="1"/>
              <a:t>Successes</a:t>
            </a:r>
            <a:r>
              <a:rPr lang="de-DE" sz="1200" dirty="0"/>
              <a:t> </a:t>
            </a:r>
            <a:r>
              <a:rPr lang="de-DE" sz="1200" dirty="0" err="1"/>
              <a:t>and</a:t>
            </a:r>
            <a:r>
              <a:rPr lang="de-DE" sz="1200" dirty="0"/>
              <a:t> </a:t>
            </a:r>
            <a:r>
              <a:rPr lang="de-DE" sz="1200" dirty="0" err="1"/>
              <a:t>Lessons</a:t>
            </a:r>
            <a:r>
              <a:rPr lang="de-DE" sz="1200" dirty="0"/>
              <a:t>. </a:t>
            </a:r>
            <a:r>
              <a:rPr lang="de-DE" sz="1200" dirty="0" err="1"/>
              <a:t>Prepared</a:t>
            </a:r>
            <a:r>
              <a:rPr lang="de-DE" sz="1200" dirty="0"/>
              <a:t> </a:t>
            </a:r>
            <a:r>
              <a:rPr lang="de-DE" sz="1200" dirty="0" err="1"/>
              <a:t>for</a:t>
            </a:r>
            <a:r>
              <a:rPr lang="de-DE" sz="1200" dirty="0"/>
              <a:t> </a:t>
            </a:r>
            <a:r>
              <a:rPr lang="de-DE" sz="1200" dirty="0" err="1"/>
              <a:t>the</a:t>
            </a:r>
            <a:r>
              <a:rPr lang="de-DE" sz="1200" dirty="0"/>
              <a:t> PREM, </a:t>
            </a:r>
            <a:r>
              <a:rPr lang="de-DE" sz="1200" dirty="0" err="1"/>
              <a:t>the</a:t>
            </a:r>
            <a:r>
              <a:rPr lang="de-DE" sz="1200" dirty="0"/>
              <a:t> World Bank. </a:t>
            </a:r>
            <a:r>
              <a:rPr lang="de-DE" sz="1200" dirty="0" err="1"/>
              <a:t>Retrieved</a:t>
            </a:r>
            <a:r>
              <a:rPr lang="de-DE" sz="1200" dirty="0"/>
              <a:t> </a:t>
            </a:r>
            <a:r>
              <a:rPr lang="de-DE" sz="1200" dirty="0" err="1"/>
              <a:t>from</a:t>
            </a:r>
            <a:r>
              <a:rPr lang="de-DE" sz="1200" dirty="0"/>
              <a:t> </a:t>
            </a:r>
            <a:r>
              <a:rPr lang="de-DE" sz="1200" dirty="0">
                <a:hlinkClick r:id="rId3"/>
              </a:rPr>
              <a:t>https://www.oecd.org/mena/governance/35521418.pdf</a:t>
            </a:r>
            <a:r>
              <a:rPr lang="de-DE" sz="1200" dirty="0"/>
              <a:t> (last </a:t>
            </a:r>
            <a:r>
              <a:rPr lang="de-DE" sz="1200" dirty="0" err="1"/>
              <a:t>accessed</a:t>
            </a:r>
            <a:r>
              <a:rPr lang="de-DE" sz="1200" dirty="0"/>
              <a:t> on April 7, 2020).</a:t>
            </a:r>
            <a:endParaRPr lang="de-DE" dirty="0"/>
          </a:p>
        </p:txBody>
      </p:sp>
      <p:sp>
        <p:nvSpPr>
          <p:cNvPr id="4" name="Foliennummernplatzhalter 3"/>
          <p:cNvSpPr>
            <a:spLocks noGrp="1"/>
          </p:cNvSpPr>
          <p:nvPr>
            <p:ph type="sldNum" sz="quarter" idx="10"/>
          </p:nvPr>
        </p:nvSpPr>
        <p:spPr/>
        <p:txBody>
          <a:bodyPr/>
          <a:lstStyle/>
          <a:p>
            <a:fld id="{E9032092-6271-034C-A373-FC28AFF6325A}" type="slidenum">
              <a:rPr lang="de-DE" smtClean="0"/>
              <a:t>16</a:t>
            </a:fld>
            <a:endParaRPr lang="de-DE"/>
          </a:p>
        </p:txBody>
      </p:sp>
    </p:spTree>
    <p:extLst>
      <p:ext uri="{BB962C8B-B14F-4D97-AF65-F5344CB8AC3E}">
        <p14:creationId xmlns:p14="http://schemas.microsoft.com/office/powerpoint/2010/main" val="2690232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t>Source:</a:t>
            </a:r>
          </a:p>
          <a:p>
            <a:r>
              <a:rPr lang="de-DE" sz="1200" dirty="0"/>
              <a:t>Jenkins, M. (June 2015). Anti-</a:t>
            </a:r>
            <a:r>
              <a:rPr lang="de-DE" sz="1200" dirty="0" err="1"/>
              <a:t>corruption</a:t>
            </a:r>
            <a:r>
              <a:rPr lang="de-DE" sz="1200" dirty="0"/>
              <a:t> </a:t>
            </a:r>
            <a:r>
              <a:rPr lang="de-DE" sz="1200" dirty="0" err="1"/>
              <a:t>provisions</a:t>
            </a:r>
            <a:r>
              <a:rPr lang="de-DE" sz="1200" dirty="0"/>
              <a:t> in </a:t>
            </a:r>
            <a:r>
              <a:rPr lang="de-DE" sz="1200" dirty="0" err="1"/>
              <a:t>codes</a:t>
            </a:r>
            <a:r>
              <a:rPr lang="de-DE" sz="1200" dirty="0"/>
              <a:t> </a:t>
            </a:r>
            <a:r>
              <a:rPr lang="de-DE" sz="1200" dirty="0" err="1"/>
              <a:t>of</a:t>
            </a:r>
            <a:r>
              <a:rPr lang="de-DE" sz="1200" dirty="0"/>
              <a:t> </a:t>
            </a:r>
            <a:r>
              <a:rPr lang="de-DE" sz="1200" dirty="0" err="1"/>
              <a:t>conduct</a:t>
            </a:r>
            <a:r>
              <a:rPr lang="de-DE" sz="1200" dirty="0"/>
              <a:t>. </a:t>
            </a:r>
            <a:r>
              <a:rPr lang="de-DE" sz="1200" dirty="0" err="1"/>
              <a:t>Transparency</a:t>
            </a:r>
            <a:r>
              <a:rPr lang="de-DE" sz="1200" dirty="0"/>
              <a:t> International. </a:t>
            </a:r>
            <a:r>
              <a:rPr lang="de-DE" sz="1200" dirty="0" err="1"/>
              <a:t>Retrieved</a:t>
            </a:r>
            <a:r>
              <a:rPr lang="de-DE" sz="1200" dirty="0"/>
              <a:t> </a:t>
            </a:r>
            <a:r>
              <a:rPr lang="de-DE" sz="1200" dirty="0" err="1"/>
              <a:t>from</a:t>
            </a:r>
            <a:r>
              <a:rPr lang="de-DE" sz="1200" dirty="0"/>
              <a:t> </a:t>
            </a:r>
            <a:r>
              <a:rPr lang="de-DE" sz="1200" dirty="0">
                <a:hlinkClick r:id="rId3"/>
              </a:rPr>
              <a:t>https://knowledgehub.transparency.org/guide/topic-guide-on-codes-of-conduct/5408</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17</a:t>
            </a:fld>
            <a:endParaRPr lang="de-DE"/>
          </a:p>
        </p:txBody>
      </p:sp>
    </p:spTree>
    <p:extLst>
      <p:ext uri="{BB962C8B-B14F-4D97-AF65-F5344CB8AC3E}">
        <p14:creationId xmlns:p14="http://schemas.microsoft.com/office/powerpoint/2010/main" val="1719332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b="1" dirty="0"/>
              <a:t>2. </a:t>
            </a:r>
            <a:r>
              <a:rPr lang="de-DE" b="1" dirty="0" err="1"/>
              <a:t>Scope</a:t>
            </a:r>
            <a:r>
              <a:rPr lang="de-DE" b="1" dirty="0"/>
              <a:t> (2):</a:t>
            </a:r>
            <a:endParaRPr lang="it-CH" b="1" dirty="0"/>
          </a:p>
          <a:p>
            <a:pPr>
              <a:defRPr/>
            </a:pPr>
            <a:endParaRPr lang="en-US" altLang="en-US" dirty="0"/>
          </a:p>
          <a:p>
            <a:pPr marL="171450" indent="-171450" eaLnBrk="1" fontAlgn="auto" hangingPunct="1">
              <a:spcBef>
                <a:spcPts val="0"/>
              </a:spcBef>
              <a:spcAft>
                <a:spcPts val="0"/>
              </a:spcAft>
              <a:buFont typeface="Arial" panose="020B0604020202020204" pitchFamily="34" charset="0"/>
              <a:buChar char="•"/>
              <a:defRPr/>
            </a:pPr>
            <a:r>
              <a:rPr lang="de-DE" dirty="0" err="1"/>
              <a:t>Some</a:t>
            </a:r>
            <a:r>
              <a:rPr lang="de-DE" dirty="0"/>
              <a:t> </a:t>
            </a:r>
            <a:r>
              <a:rPr lang="de-DE" dirty="0" err="1"/>
              <a:t>organizations</a:t>
            </a:r>
            <a:r>
              <a:rPr lang="de-DE" dirty="0"/>
              <a:t> </a:t>
            </a:r>
            <a:r>
              <a:rPr lang="de-DE" dirty="0" err="1"/>
              <a:t>decide</a:t>
            </a:r>
            <a:r>
              <a:rPr lang="de-DE" dirty="0"/>
              <a:t> </a:t>
            </a:r>
            <a:r>
              <a:rPr lang="de-DE" dirty="0" err="1"/>
              <a:t>to</a:t>
            </a:r>
            <a:r>
              <a:rPr lang="de-DE" dirty="0"/>
              <a:t> bring all </a:t>
            </a:r>
            <a:r>
              <a:rPr lang="de-DE" dirty="0" err="1"/>
              <a:t>integrity-related</a:t>
            </a:r>
            <a:r>
              <a:rPr lang="de-DE" dirty="0"/>
              <a:t> </a:t>
            </a:r>
            <a:r>
              <a:rPr lang="de-DE" dirty="0" err="1"/>
              <a:t>guidelines</a:t>
            </a:r>
            <a:r>
              <a:rPr lang="de-DE" dirty="0"/>
              <a:t> </a:t>
            </a:r>
            <a:r>
              <a:rPr lang="de-DE" dirty="0" err="1"/>
              <a:t>together</a:t>
            </a:r>
            <a:r>
              <a:rPr lang="de-DE" dirty="0"/>
              <a:t> in </a:t>
            </a:r>
            <a:r>
              <a:rPr lang="de-DE" dirty="0" err="1"/>
              <a:t>one</a:t>
            </a:r>
            <a:r>
              <a:rPr lang="de-DE" dirty="0"/>
              <a:t> </a:t>
            </a:r>
            <a:r>
              <a:rPr lang="de-DE" dirty="0" err="1"/>
              <a:t>overall</a:t>
            </a:r>
            <a:r>
              <a:rPr lang="de-DE" dirty="0"/>
              <a:t> </a:t>
            </a:r>
            <a:r>
              <a:rPr lang="de-DE" dirty="0" err="1"/>
              <a:t>code</a:t>
            </a:r>
            <a:r>
              <a:rPr lang="de-DE" dirty="0"/>
              <a:t>. Other </a:t>
            </a:r>
            <a:r>
              <a:rPr lang="de-DE" dirty="0" err="1"/>
              <a:t>organizations</a:t>
            </a:r>
            <a:r>
              <a:rPr lang="de-DE" dirty="0"/>
              <a:t> </a:t>
            </a:r>
            <a:r>
              <a:rPr lang="de-DE" dirty="0" err="1"/>
              <a:t>decide</a:t>
            </a:r>
            <a:r>
              <a:rPr lang="de-DE" dirty="0"/>
              <a:t> </a:t>
            </a:r>
            <a:r>
              <a:rPr lang="de-DE" dirty="0" err="1"/>
              <a:t>to</a:t>
            </a:r>
            <a:r>
              <a:rPr lang="de-DE" dirty="0"/>
              <a:t> </a:t>
            </a:r>
            <a:r>
              <a:rPr lang="de-DE" dirty="0" err="1"/>
              <a:t>have</a:t>
            </a:r>
            <a:r>
              <a:rPr lang="de-DE" dirty="0"/>
              <a:t> an </a:t>
            </a:r>
            <a:r>
              <a:rPr lang="de-DE" dirty="0" err="1"/>
              <a:t>overall</a:t>
            </a:r>
            <a:r>
              <a:rPr lang="de-DE" dirty="0"/>
              <a:t> </a:t>
            </a:r>
            <a:r>
              <a:rPr lang="de-DE" dirty="0" err="1"/>
              <a:t>code</a:t>
            </a:r>
            <a:r>
              <a:rPr lang="de-DE" dirty="0"/>
              <a:t> but </a:t>
            </a:r>
            <a:r>
              <a:rPr lang="de-DE" dirty="0" err="1"/>
              <a:t>complement</a:t>
            </a:r>
            <a:r>
              <a:rPr lang="de-DE" dirty="0"/>
              <a:t> </a:t>
            </a:r>
            <a:r>
              <a:rPr lang="de-DE" dirty="0" err="1"/>
              <a:t>this</a:t>
            </a:r>
            <a:r>
              <a:rPr lang="de-DE" dirty="0"/>
              <a:t> </a:t>
            </a:r>
            <a:r>
              <a:rPr lang="de-DE" dirty="0" err="1"/>
              <a:t>with</a:t>
            </a:r>
            <a:r>
              <a:rPr lang="de-DE" dirty="0"/>
              <a:t> </a:t>
            </a:r>
            <a:r>
              <a:rPr lang="de-DE" dirty="0" err="1"/>
              <a:t>more</a:t>
            </a:r>
            <a:r>
              <a:rPr lang="de-DE" dirty="0"/>
              <a:t> </a:t>
            </a:r>
            <a:r>
              <a:rPr lang="de-DE" dirty="0" err="1"/>
              <a:t>specific</a:t>
            </a:r>
            <a:r>
              <a:rPr lang="de-DE" dirty="0"/>
              <a:t> </a:t>
            </a:r>
            <a:r>
              <a:rPr lang="de-DE" dirty="0" err="1"/>
              <a:t>guidelines</a:t>
            </a:r>
            <a:r>
              <a:rPr lang="de-DE" dirty="0"/>
              <a:t>. These </a:t>
            </a:r>
            <a:r>
              <a:rPr lang="de-DE" dirty="0" err="1"/>
              <a:t>could</a:t>
            </a:r>
            <a:r>
              <a:rPr lang="de-DE" dirty="0"/>
              <a:t> </a:t>
            </a:r>
            <a:r>
              <a:rPr lang="de-DE" dirty="0" err="1"/>
              <a:t>focus</a:t>
            </a:r>
            <a:r>
              <a:rPr lang="de-DE" dirty="0"/>
              <a:t> on </a:t>
            </a:r>
            <a:r>
              <a:rPr lang="de-DE" dirty="0" err="1"/>
              <a:t>particular</a:t>
            </a:r>
            <a:r>
              <a:rPr lang="de-DE" dirty="0"/>
              <a:t> </a:t>
            </a:r>
            <a:r>
              <a:rPr lang="de-DE" dirty="0" err="1"/>
              <a:t>topics</a:t>
            </a:r>
            <a:r>
              <a:rPr lang="de-DE" dirty="0"/>
              <a:t> (e.g. </a:t>
            </a:r>
            <a:r>
              <a:rPr lang="de-DE" dirty="0" err="1"/>
              <a:t>conflict</a:t>
            </a:r>
            <a:r>
              <a:rPr lang="de-DE" dirty="0"/>
              <a:t> </a:t>
            </a:r>
            <a:r>
              <a:rPr lang="de-DE" dirty="0" err="1"/>
              <a:t>of</a:t>
            </a:r>
            <a:r>
              <a:rPr lang="de-DE" dirty="0"/>
              <a:t> </a:t>
            </a:r>
            <a:r>
              <a:rPr lang="de-DE" dirty="0" err="1"/>
              <a:t>interest</a:t>
            </a:r>
            <a:r>
              <a:rPr lang="de-DE" dirty="0"/>
              <a:t>, </a:t>
            </a:r>
            <a:r>
              <a:rPr lang="de-DE" dirty="0" err="1"/>
              <a:t>the</a:t>
            </a:r>
            <a:r>
              <a:rPr lang="de-DE" dirty="0"/>
              <a:t> </a:t>
            </a:r>
            <a:r>
              <a:rPr lang="de-DE" dirty="0" err="1"/>
              <a:t>use</a:t>
            </a:r>
            <a:r>
              <a:rPr lang="de-DE" dirty="0"/>
              <a:t> </a:t>
            </a:r>
            <a:r>
              <a:rPr lang="de-DE" dirty="0" err="1"/>
              <a:t>of</a:t>
            </a:r>
            <a:r>
              <a:rPr lang="de-DE" dirty="0"/>
              <a:t> </a:t>
            </a:r>
            <a:r>
              <a:rPr lang="de-DE" dirty="0" err="1"/>
              <a:t>information</a:t>
            </a:r>
            <a:r>
              <a:rPr lang="de-DE" dirty="0"/>
              <a:t>, </a:t>
            </a:r>
            <a:r>
              <a:rPr lang="de-DE" dirty="0" err="1"/>
              <a:t>particular</a:t>
            </a:r>
            <a:r>
              <a:rPr lang="de-DE" dirty="0"/>
              <a:t> </a:t>
            </a:r>
            <a:r>
              <a:rPr lang="de-DE" dirty="0" err="1"/>
              <a:t>financial</a:t>
            </a:r>
            <a:r>
              <a:rPr lang="de-DE" dirty="0"/>
              <a:t> </a:t>
            </a:r>
            <a:r>
              <a:rPr lang="de-DE" dirty="0" err="1"/>
              <a:t>aspects</a:t>
            </a:r>
            <a:r>
              <a:rPr lang="de-DE" dirty="0"/>
              <a:t>) </a:t>
            </a:r>
            <a:r>
              <a:rPr lang="de-DE" dirty="0" err="1"/>
              <a:t>or</a:t>
            </a:r>
            <a:r>
              <a:rPr lang="de-DE" dirty="0"/>
              <a:t> on </a:t>
            </a:r>
            <a:r>
              <a:rPr lang="de-DE" dirty="0" err="1"/>
              <a:t>particularly</a:t>
            </a:r>
            <a:r>
              <a:rPr lang="de-DE" dirty="0"/>
              <a:t> vulnerable </a:t>
            </a:r>
            <a:r>
              <a:rPr lang="de-DE" dirty="0" err="1"/>
              <a:t>functions</a:t>
            </a:r>
            <a:r>
              <a:rPr lang="de-DE" dirty="0"/>
              <a:t> </a:t>
            </a:r>
            <a:r>
              <a:rPr lang="de-DE" dirty="0" err="1"/>
              <a:t>or</a:t>
            </a:r>
            <a:r>
              <a:rPr lang="de-DE" dirty="0"/>
              <a:t> </a:t>
            </a:r>
            <a:r>
              <a:rPr lang="de-DE" dirty="0" err="1"/>
              <a:t>actors</a:t>
            </a:r>
            <a:r>
              <a:rPr lang="de-DE" dirty="0"/>
              <a:t> </a:t>
            </a:r>
            <a:r>
              <a:rPr lang="de-DE" dirty="0" err="1"/>
              <a:t>within</a:t>
            </a:r>
            <a:r>
              <a:rPr lang="de-DE" dirty="0"/>
              <a:t> </a:t>
            </a:r>
            <a:r>
              <a:rPr lang="de-DE" dirty="0" err="1"/>
              <a:t>the</a:t>
            </a:r>
            <a:r>
              <a:rPr lang="de-DE" dirty="0"/>
              <a:t> </a:t>
            </a:r>
            <a:r>
              <a:rPr lang="de-DE" dirty="0" err="1"/>
              <a:t>organization</a:t>
            </a:r>
            <a:r>
              <a:rPr lang="de-DE" dirty="0"/>
              <a:t> (e.g. </a:t>
            </a:r>
            <a:r>
              <a:rPr lang="de-DE" dirty="0" err="1"/>
              <a:t>procurement</a:t>
            </a:r>
            <a:r>
              <a:rPr lang="de-DE" dirty="0"/>
              <a:t> </a:t>
            </a:r>
            <a:r>
              <a:rPr lang="de-DE" dirty="0" err="1"/>
              <a:t>and</a:t>
            </a:r>
            <a:r>
              <a:rPr lang="de-DE" dirty="0"/>
              <a:t> </a:t>
            </a:r>
            <a:r>
              <a:rPr lang="de-DE" dirty="0" err="1"/>
              <a:t>contract</a:t>
            </a:r>
            <a:r>
              <a:rPr lang="de-DE" dirty="0"/>
              <a:t> </a:t>
            </a:r>
            <a:r>
              <a:rPr lang="de-DE" dirty="0" err="1"/>
              <a:t>management</a:t>
            </a:r>
            <a:r>
              <a:rPr lang="de-DE" dirty="0"/>
              <a:t>, </a:t>
            </a:r>
            <a:r>
              <a:rPr lang="de-DE" dirty="0" err="1"/>
              <a:t>inspectors</a:t>
            </a:r>
            <a:r>
              <a:rPr lang="de-DE" dirty="0"/>
              <a:t>, </a:t>
            </a:r>
            <a:r>
              <a:rPr lang="de-DE" dirty="0" err="1"/>
              <a:t>employees</a:t>
            </a:r>
            <a:r>
              <a:rPr lang="de-DE" dirty="0"/>
              <a:t> </a:t>
            </a:r>
            <a:r>
              <a:rPr lang="de-DE" dirty="0" err="1"/>
              <a:t>who</a:t>
            </a:r>
            <a:r>
              <a:rPr lang="de-DE" dirty="0"/>
              <a:t> handle cash </a:t>
            </a:r>
            <a:r>
              <a:rPr lang="de-DE" dirty="0" err="1"/>
              <a:t>money</a:t>
            </a:r>
            <a:r>
              <a:rPr lang="de-DE" dirty="0"/>
              <a:t>, </a:t>
            </a:r>
            <a:r>
              <a:rPr lang="de-DE" dirty="0" err="1"/>
              <a:t>employees</a:t>
            </a:r>
            <a:r>
              <a:rPr lang="de-DE" dirty="0"/>
              <a:t> </a:t>
            </a:r>
            <a:r>
              <a:rPr lang="de-DE" dirty="0" err="1"/>
              <a:t>who</a:t>
            </a:r>
            <a:r>
              <a:rPr lang="de-DE" dirty="0"/>
              <a:t> handle </a:t>
            </a:r>
            <a:r>
              <a:rPr lang="de-DE" dirty="0" err="1"/>
              <a:t>confidential</a:t>
            </a:r>
            <a:r>
              <a:rPr lang="de-DE" dirty="0"/>
              <a:t> </a:t>
            </a:r>
            <a:r>
              <a:rPr lang="de-DE" dirty="0" err="1"/>
              <a:t>information</a:t>
            </a:r>
            <a:r>
              <a:rPr lang="de-DE" dirty="0"/>
              <a:t> etc.). </a:t>
            </a:r>
            <a:r>
              <a:rPr lang="de-DE" dirty="0" err="1"/>
              <a:t>Yet</a:t>
            </a:r>
            <a:r>
              <a:rPr lang="de-DE" dirty="0"/>
              <a:t> </a:t>
            </a:r>
            <a:r>
              <a:rPr lang="de-DE" dirty="0" err="1"/>
              <a:t>other</a:t>
            </a:r>
            <a:r>
              <a:rPr lang="de-DE" dirty="0"/>
              <a:t> </a:t>
            </a:r>
            <a:r>
              <a:rPr lang="de-DE" dirty="0" err="1"/>
              <a:t>organizations</a:t>
            </a:r>
            <a:r>
              <a:rPr lang="de-DE" dirty="0"/>
              <a:t> </a:t>
            </a:r>
            <a:r>
              <a:rPr lang="de-DE" dirty="0" err="1"/>
              <a:t>decide</a:t>
            </a:r>
            <a:r>
              <a:rPr lang="de-DE" dirty="0"/>
              <a:t> not </a:t>
            </a:r>
            <a:r>
              <a:rPr lang="de-DE" dirty="0" err="1"/>
              <a:t>to</a:t>
            </a:r>
            <a:r>
              <a:rPr lang="de-DE" dirty="0"/>
              <a:t> </a:t>
            </a:r>
            <a:r>
              <a:rPr lang="de-DE" dirty="0" err="1"/>
              <a:t>have</a:t>
            </a:r>
            <a:r>
              <a:rPr lang="de-DE" dirty="0"/>
              <a:t> an </a:t>
            </a:r>
            <a:r>
              <a:rPr lang="de-DE" dirty="0" err="1"/>
              <a:t>overall</a:t>
            </a:r>
            <a:r>
              <a:rPr lang="de-DE" dirty="0"/>
              <a:t> </a:t>
            </a:r>
            <a:r>
              <a:rPr lang="de-DE" dirty="0" err="1"/>
              <a:t>ethics</a:t>
            </a:r>
            <a:r>
              <a:rPr lang="de-DE" dirty="0"/>
              <a:t> </a:t>
            </a:r>
            <a:r>
              <a:rPr lang="de-DE" dirty="0" err="1"/>
              <a:t>code</a:t>
            </a:r>
            <a:r>
              <a:rPr lang="de-DE" dirty="0"/>
              <a:t> at all </a:t>
            </a:r>
            <a:r>
              <a:rPr lang="de-DE" dirty="0" err="1"/>
              <a:t>and</a:t>
            </a:r>
            <a:r>
              <a:rPr lang="de-DE" dirty="0"/>
              <a:t> </a:t>
            </a:r>
            <a:r>
              <a:rPr lang="de-DE" dirty="0" err="1"/>
              <a:t>only</a:t>
            </a:r>
            <a:r>
              <a:rPr lang="de-DE" dirty="0"/>
              <a:t> </a:t>
            </a:r>
            <a:r>
              <a:rPr lang="de-DE" dirty="0" err="1"/>
              <a:t>provide</a:t>
            </a:r>
            <a:r>
              <a:rPr lang="de-DE" dirty="0"/>
              <a:t> </a:t>
            </a:r>
            <a:r>
              <a:rPr lang="de-DE" dirty="0" err="1"/>
              <a:t>specific</a:t>
            </a:r>
            <a:r>
              <a:rPr lang="de-DE" dirty="0"/>
              <a:t> </a:t>
            </a:r>
            <a:r>
              <a:rPr lang="de-DE" dirty="0" err="1"/>
              <a:t>codes</a:t>
            </a:r>
            <a:r>
              <a:rPr lang="de-DE" dirty="0"/>
              <a:t> </a:t>
            </a:r>
            <a:r>
              <a:rPr lang="de-DE" dirty="0" err="1"/>
              <a:t>for</a:t>
            </a:r>
            <a:r>
              <a:rPr lang="de-DE" dirty="0"/>
              <a:t> </a:t>
            </a:r>
            <a:r>
              <a:rPr lang="de-DE" dirty="0" err="1"/>
              <a:t>particular</a:t>
            </a:r>
            <a:r>
              <a:rPr lang="de-DE" dirty="0"/>
              <a:t> </a:t>
            </a:r>
            <a:r>
              <a:rPr lang="de-DE" dirty="0" err="1"/>
              <a:t>topics</a:t>
            </a:r>
            <a:r>
              <a:rPr lang="de-DE" dirty="0"/>
              <a:t> </a:t>
            </a:r>
            <a:r>
              <a:rPr lang="de-DE" dirty="0" err="1"/>
              <a:t>and</a:t>
            </a:r>
            <a:r>
              <a:rPr lang="de-DE" dirty="0"/>
              <a:t> </a:t>
            </a:r>
            <a:r>
              <a:rPr lang="de-DE" dirty="0" err="1"/>
              <a:t>particular</a:t>
            </a:r>
            <a:r>
              <a:rPr lang="de-DE" dirty="0"/>
              <a:t> </a:t>
            </a:r>
            <a:r>
              <a:rPr lang="de-DE" dirty="0" err="1"/>
              <a:t>functions</a:t>
            </a:r>
            <a:r>
              <a:rPr lang="de-DE" dirty="0"/>
              <a:t>.</a:t>
            </a:r>
            <a:endParaRPr lang="en-US" altLang="en-US" dirty="0"/>
          </a:p>
          <a:p>
            <a:pPr marL="171450" indent="-171450">
              <a:buFont typeface="Arial" panose="020B0604020202020204" pitchFamily="34" charset="0"/>
              <a:buChar char="•"/>
              <a:defRPr/>
            </a:pPr>
            <a:r>
              <a:rPr lang="de-DE" dirty="0"/>
              <a:t>The final “</a:t>
            </a:r>
            <a:r>
              <a:rPr lang="de-DE" dirty="0" err="1"/>
              <a:t>good</a:t>
            </a:r>
            <a:r>
              <a:rPr lang="de-DE" dirty="0"/>
              <a:t> </a:t>
            </a:r>
            <a:r>
              <a:rPr lang="de-DE" dirty="0" err="1"/>
              <a:t>practice</a:t>
            </a:r>
            <a:r>
              <a:rPr lang="de-DE" dirty="0"/>
              <a:t>” </a:t>
            </a:r>
            <a:r>
              <a:rPr lang="de-DE" dirty="0" err="1"/>
              <a:t>requires</a:t>
            </a:r>
            <a:r>
              <a:rPr lang="de-DE" dirty="0"/>
              <a:t> </a:t>
            </a:r>
            <a:r>
              <a:rPr lang="de-DE" dirty="0" err="1"/>
              <a:t>deciding</a:t>
            </a:r>
            <a:r>
              <a:rPr lang="de-DE" dirty="0"/>
              <a:t> on </a:t>
            </a:r>
            <a:r>
              <a:rPr lang="de-DE" dirty="0" err="1"/>
              <a:t>the</a:t>
            </a:r>
            <a:r>
              <a:rPr lang="de-DE" dirty="0"/>
              <a:t> </a:t>
            </a:r>
            <a:r>
              <a:rPr lang="de-DE" dirty="0" err="1"/>
              <a:t>geography</a:t>
            </a:r>
            <a:r>
              <a:rPr lang="de-DE" dirty="0"/>
              <a:t> </a:t>
            </a:r>
            <a:r>
              <a:rPr lang="de-DE" dirty="0" err="1"/>
              <a:t>of</a:t>
            </a:r>
            <a:r>
              <a:rPr lang="de-DE" dirty="0"/>
              <a:t> </a:t>
            </a:r>
            <a:r>
              <a:rPr lang="de-DE" dirty="0" err="1"/>
              <a:t>the</a:t>
            </a:r>
            <a:r>
              <a:rPr lang="de-DE" dirty="0"/>
              <a:t> </a:t>
            </a:r>
            <a:r>
              <a:rPr lang="de-DE" dirty="0" err="1"/>
              <a:t>code</a:t>
            </a:r>
            <a:r>
              <a:rPr lang="de-DE" dirty="0"/>
              <a:t>. </a:t>
            </a:r>
            <a:r>
              <a:rPr lang="de-DE" dirty="0" err="1"/>
              <a:t>That</a:t>
            </a:r>
            <a:r>
              <a:rPr lang="de-DE" dirty="0"/>
              <a:t> </a:t>
            </a:r>
            <a:r>
              <a:rPr lang="de-DE" dirty="0" err="1"/>
              <a:t>is</a:t>
            </a:r>
            <a:r>
              <a:rPr lang="de-DE" dirty="0"/>
              <a:t>, </a:t>
            </a:r>
            <a:r>
              <a:rPr lang="de-DE" dirty="0" err="1"/>
              <a:t>code</a:t>
            </a:r>
            <a:r>
              <a:rPr lang="de-DE" dirty="0"/>
              <a:t> </a:t>
            </a:r>
            <a:r>
              <a:rPr lang="de-DE" dirty="0" err="1"/>
              <a:t>planners</a:t>
            </a:r>
            <a:r>
              <a:rPr lang="de-DE" dirty="0"/>
              <a:t> must </a:t>
            </a:r>
            <a:r>
              <a:rPr lang="de-DE" dirty="0" err="1"/>
              <a:t>decide</a:t>
            </a:r>
            <a:r>
              <a:rPr lang="de-DE" dirty="0"/>
              <a:t> </a:t>
            </a:r>
            <a:r>
              <a:rPr lang="de-DE" dirty="0" err="1"/>
              <a:t>whether</a:t>
            </a:r>
            <a:r>
              <a:rPr lang="de-DE" dirty="0"/>
              <a:t> </a:t>
            </a:r>
            <a:r>
              <a:rPr lang="de-DE" dirty="0" err="1"/>
              <a:t>there</a:t>
            </a:r>
            <a:r>
              <a:rPr lang="de-DE" dirty="0"/>
              <a:t> will </a:t>
            </a:r>
            <a:r>
              <a:rPr lang="de-DE" dirty="0" err="1"/>
              <a:t>be</a:t>
            </a:r>
            <a:r>
              <a:rPr lang="de-DE" dirty="0"/>
              <a:t> </a:t>
            </a:r>
            <a:r>
              <a:rPr lang="de-DE" dirty="0" err="1"/>
              <a:t>one</a:t>
            </a:r>
            <a:r>
              <a:rPr lang="de-DE" dirty="0"/>
              <a:t> uniform national </a:t>
            </a:r>
            <a:r>
              <a:rPr lang="de-DE" dirty="0" err="1"/>
              <a:t>code</a:t>
            </a:r>
            <a:r>
              <a:rPr lang="de-DE" dirty="0"/>
              <a:t>, will </a:t>
            </a:r>
            <a:r>
              <a:rPr lang="de-DE" dirty="0" err="1"/>
              <a:t>there</a:t>
            </a:r>
            <a:r>
              <a:rPr lang="de-DE" dirty="0"/>
              <a:t> </a:t>
            </a:r>
            <a:r>
              <a:rPr lang="de-DE" dirty="0" err="1"/>
              <a:t>be</a:t>
            </a:r>
            <a:r>
              <a:rPr lang="de-DE" dirty="0"/>
              <a:t> multiple </a:t>
            </a:r>
            <a:r>
              <a:rPr lang="de-DE" dirty="0" err="1"/>
              <a:t>codes</a:t>
            </a:r>
            <a:r>
              <a:rPr lang="de-DE" dirty="0"/>
              <a:t> </a:t>
            </a:r>
            <a:r>
              <a:rPr lang="de-DE" dirty="0" err="1"/>
              <a:t>by</a:t>
            </a:r>
            <a:r>
              <a:rPr lang="de-DE" dirty="0"/>
              <a:t> </a:t>
            </a:r>
            <a:r>
              <a:rPr lang="de-DE" dirty="0" err="1"/>
              <a:t>geographic</a:t>
            </a:r>
            <a:r>
              <a:rPr lang="de-DE" dirty="0"/>
              <a:t> </a:t>
            </a:r>
            <a:r>
              <a:rPr lang="de-DE" dirty="0" err="1"/>
              <a:t>region</a:t>
            </a:r>
            <a:r>
              <a:rPr lang="de-DE" dirty="0"/>
              <a:t> (</a:t>
            </a:r>
            <a:r>
              <a:rPr lang="de-DE" dirty="0" err="1"/>
              <a:t>states</a:t>
            </a:r>
            <a:r>
              <a:rPr lang="de-DE" dirty="0"/>
              <a:t>, </a:t>
            </a:r>
            <a:r>
              <a:rPr lang="de-DE" dirty="0" err="1"/>
              <a:t>provinces</a:t>
            </a:r>
            <a:r>
              <a:rPr lang="de-DE" dirty="0"/>
              <a:t>, …), </a:t>
            </a:r>
            <a:r>
              <a:rPr lang="de-DE" dirty="0" err="1"/>
              <a:t>or</a:t>
            </a:r>
            <a:r>
              <a:rPr lang="de-DE" dirty="0"/>
              <a:t> </a:t>
            </a:r>
            <a:r>
              <a:rPr lang="de-DE" dirty="0" err="1"/>
              <a:t>whether</a:t>
            </a:r>
            <a:r>
              <a:rPr lang="de-DE" dirty="0"/>
              <a:t> </a:t>
            </a:r>
            <a:r>
              <a:rPr lang="de-DE" dirty="0" err="1"/>
              <a:t>there</a:t>
            </a:r>
            <a:r>
              <a:rPr lang="de-DE" dirty="0"/>
              <a:t> will </a:t>
            </a:r>
            <a:r>
              <a:rPr lang="de-DE" dirty="0" err="1"/>
              <a:t>be</a:t>
            </a:r>
            <a:r>
              <a:rPr lang="de-DE" dirty="0"/>
              <a:t> individual </a:t>
            </a:r>
            <a:r>
              <a:rPr lang="de-DE" dirty="0" err="1"/>
              <a:t>agency</a:t>
            </a:r>
            <a:r>
              <a:rPr lang="de-DE" dirty="0"/>
              <a:t> </a:t>
            </a:r>
            <a:r>
              <a:rPr lang="de-DE" dirty="0" err="1"/>
              <a:t>codes</a:t>
            </a:r>
            <a:r>
              <a:rPr lang="de-DE" dirty="0"/>
              <a:t>. This initial </a:t>
            </a:r>
            <a:r>
              <a:rPr lang="de-DE" dirty="0" err="1"/>
              <a:t>decision</a:t>
            </a:r>
            <a:r>
              <a:rPr lang="de-DE" dirty="0"/>
              <a:t>, </a:t>
            </a:r>
            <a:r>
              <a:rPr lang="de-DE" dirty="0" err="1"/>
              <a:t>whether</a:t>
            </a:r>
            <a:r>
              <a:rPr lang="de-DE" dirty="0"/>
              <a:t> </a:t>
            </a:r>
            <a:r>
              <a:rPr lang="de-DE" dirty="0" err="1"/>
              <a:t>planned</a:t>
            </a:r>
            <a:r>
              <a:rPr lang="de-DE" dirty="0"/>
              <a:t> </a:t>
            </a:r>
            <a:r>
              <a:rPr lang="de-DE" dirty="0" err="1"/>
              <a:t>or</a:t>
            </a:r>
            <a:r>
              <a:rPr lang="de-DE" dirty="0"/>
              <a:t> </a:t>
            </a:r>
            <a:r>
              <a:rPr lang="de-DE" dirty="0" err="1"/>
              <a:t>accidental</a:t>
            </a:r>
            <a:r>
              <a:rPr lang="de-DE" dirty="0"/>
              <a:t>, will </a:t>
            </a:r>
            <a:r>
              <a:rPr lang="de-DE" dirty="0" err="1"/>
              <a:t>have</a:t>
            </a:r>
            <a:r>
              <a:rPr lang="de-DE" dirty="0"/>
              <a:t> an </a:t>
            </a:r>
            <a:r>
              <a:rPr lang="de-DE" dirty="0" err="1"/>
              <a:t>impact</a:t>
            </a:r>
            <a:r>
              <a:rPr lang="de-DE" dirty="0"/>
              <a:t> on </a:t>
            </a:r>
            <a:r>
              <a:rPr lang="de-DE" dirty="0" err="1"/>
              <a:t>the</a:t>
            </a:r>
            <a:r>
              <a:rPr lang="de-DE" dirty="0"/>
              <a:t> </a:t>
            </a:r>
            <a:r>
              <a:rPr lang="de-DE" dirty="0" err="1"/>
              <a:t>implementation</a:t>
            </a:r>
            <a:r>
              <a:rPr lang="de-DE" dirty="0"/>
              <a:t> </a:t>
            </a:r>
            <a:r>
              <a:rPr lang="de-DE" dirty="0" err="1"/>
              <a:t>of</a:t>
            </a:r>
            <a:r>
              <a:rPr lang="de-DE" dirty="0"/>
              <a:t> </a:t>
            </a:r>
            <a:r>
              <a:rPr lang="de-DE" dirty="0" err="1"/>
              <a:t>the</a:t>
            </a:r>
            <a:r>
              <a:rPr lang="de-DE" dirty="0"/>
              <a:t> </a:t>
            </a:r>
            <a:r>
              <a:rPr lang="de-DE" dirty="0" err="1"/>
              <a:t>code</a:t>
            </a:r>
            <a:r>
              <a:rPr lang="de-DE" dirty="0"/>
              <a:t>. </a:t>
            </a:r>
            <a:endParaRPr lang="en-US" altLang="en-US" dirty="0"/>
          </a:p>
          <a:p>
            <a:pPr marL="171450" indent="-171450">
              <a:buFont typeface="Arial" panose="020B0604020202020204" pitchFamily="34" charset="0"/>
              <a:buChar char="•"/>
              <a:defRPr/>
            </a:pPr>
            <a:r>
              <a:rPr lang="de-DE" dirty="0" err="1"/>
              <a:t>There</a:t>
            </a:r>
            <a:r>
              <a:rPr lang="de-DE" dirty="0"/>
              <a:t> </a:t>
            </a:r>
            <a:r>
              <a:rPr lang="de-DE" dirty="0" err="1"/>
              <a:t>is</a:t>
            </a:r>
            <a:r>
              <a:rPr lang="de-DE" dirty="0"/>
              <a:t> an </a:t>
            </a:r>
            <a:r>
              <a:rPr lang="de-DE" dirty="0" err="1"/>
              <a:t>unresolved</a:t>
            </a:r>
            <a:r>
              <a:rPr lang="de-DE" dirty="0"/>
              <a:t> </a:t>
            </a:r>
            <a:r>
              <a:rPr lang="de-DE" dirty="0" err="1"/>
              <a:t>debate</a:t>
            </a:r>
            <a:r>
              <a:rPr lang="de-DE" dirty="0"/>
              <a:t> </a:t>
            </a:r>
            <a:r>
              <a:rPr lang="de-DE" dirty="0" err="1"/>
              <a:t>as</a:t>
            </a:r>
            <a:r>
              <a:rPr lang="de-DE" dirty="0"/>
              <a:t> </a:t>
            </a:r>
            <a:r>
              <a:rPr lang="de-DE" dirty="0" err="1"/>
              <a:t>to</a:t>
            </a:r>
            <a:r>
              <a:rPr lang="de-DE" dirty="0"/>
              <a:t> </a:t>
            </a:r>
            <a:r>
              <a:rPr lang="de-DE" dirty="0" err="1"/>
              <a:t>whether</a:t>
            </a:r>
            <a:r>
              <a:rPr lang="de-DE" dirty="0"/>
              <a:t> </a:t>
            </a:r>
            <a:r>
              <a:rPr lang="de-DE" dirty="0" err="1"/>
              <a:t>agency</a:t>
            </a:r>
            <a:r>
              <a:rPr lang="de-DE" dirty="0"/>
              <a:t> </a:t>
            </a:r>
            <a:r>
              <a:rPr lang="de-DE" dirty="0" err="1"/>
              <a:t>codes</a:t>
            </a:r>
            <a:r>
              <a:rPr lang="de-DE" dirty="0"/>
              <a:t> </a:t>
            </a:r>
            <a:r>
              <a:rPr lang="de-DE" dirty="0" err="1"/>
              <a:t>are</a:t>
            </a:r>
            <a:r>
              <a:rPr lang="de-DE" dirty="0"/>
              <a:t> </a:t>
            </a:r>
            <a:r>
              <a:rPr lang="de-DE" dirty="0" err="1"/>
              <a:t>more</a:t>
            </a:r>
            <a:r>
              <a:rPr lang="de-DE" dirty="0"/>
              <a:t> </a:t>
            </a:r>
            <a:r>
              <a:rPr lang="de-DE" dirty="0" err="1"/>
              <a:t>effective</a:t>
            </a:r>
            <a:r>
              <a:rPr lang="de-DE" dirty="0"/>
              <a:t> </a:t>
            </a:r>
            <a:r>
              <a:rPr lang="de-DE" dirty="0" err="1"/>
              <a:t>than</a:t>
            </a:r>
            <a:r>
              <a:rPr lang="de-DE" dirty="0"/>
              <a:t> </a:t>
            </a:r>
            <a:r>
              <a:rPr lang="de-DE" dirty="0" err="1"/>
              <a:t>government</a:t>
            </a:r>
            <a:r>
              <a:rPr lang="de-DE" dirty="0"/>
              <a:t> </a:t>
            </a:r>
            <a:r>
              <a:rPr lang="de-DE" dirty="0" err="1"/>
              <a:t>wide</a:t>
            </a:r>
            <a:r>
              <a:rPr lang="de-DE" dirty="0"/>
              <a:t> </a:t>
            </a:r>
            <a:r>
              <a:rPr lang="de-DE" dirty="0" err="1"/>
              <a:t>codes</a:t>
            </a:r>
            <a:r>
              <a:rPr lang="de-DE" dirty="0"/>
              <a:t>. The </a:t>
            </a:r>
            <a:r>
              <a:rPr lang="de-DE" dirty="0" err="1"/>
              <a:t>argument</a:t>
            </a:r>
            <a:r>
              <a:rPr lang="de-DE" dirty="0"/>
              <a:t> </a:t>
            </a:r>
            <a:r>
              <a:rPr lang="de-DE" dirty="0" err="1"/>
              <a:t>for</a:t>
            </a:r>
            <a:r>
              <a:rPr lang="de-DE" dirty="0"/>
              <a:t> </a:t>
            </a:r>
            <a:r>
              <a:rPr lang="de-DE" dirty="0" err="1"/>
              <a:t>government</a:t>
            </a:r>
            <a:r>
              <a:rPr lang="de-DE" dirty="0"/>
              <a:t> </a:t>
            </a:r>
            <a:r>
              <a:rPr lang="de-DE" dirty="0" err="1"/>
              <a:t>wide</a:t>
            </a:r>
            <a:r>
              <a:rPr lang="de-DE" dirty="0"/>
              <a:t> </a:t>
            </a:r>
            <a:r>
              <a:rPr lang="de-DE" dirty="0" err="1"/>
              <a:t>codes</a:t>
            </a:r>
            <a:r>
              <a:rPr lang="de-DE" dirty="0"/>
              <a:t> </a:t>
            </a:r>
            <a:r>
              <a:rPr lang="de-DE" dirty="0" err="1"/>
              <a:t>is</a:t>
            </a:r>
            <a:r>
              <a:rPr lang="de-DE" dirty="0"/>
              <a:t> </a:t>
            </a:r>
            <a:r>
              <a:rPr lang="de-DE" dirty="0" err="1"/>
              <a:t>that</a:t>
            </a:r>
            <a:r>
              <a:rPr lang="de-DE" dirty="0"/>
              <a:t> </a:t>
            </a:r>
            <a:r>
              <a:rPr lang="de-DE" dirty="0" err="1"/>
              <a:t>they</a:t>
            </a:r>
            <a:r>
              <a:rPr lang="de-DE" dirty="0"/>
              <a:t> </a:t>
            </a:r>
            <a:r>
              <a:rPr lang="de-DE" dirty="0" err="1"/>
              <a:t>are</a:t>
            </a:r>
            <a:r>
              <a:rPr lang="de-DE" dirty="0"/>
              <a:t> </a:t>
            </a:r>
            <a:r>
              <a:rPr lang="de-DE" dirty="0" err="1"/>
              <a:t>less</a:t>
            </a:r>
            <a:r>
              <a:rPr lang="de-DE" dirty="0"/>
              <a:t> </a:t>
            </a:r>
            <a:r>
              <a:rPr lang="de-DE" dirty="0" err="1"/>
              <a:t>confusing</a:t>
            </a:r>
            <a:r>
              <a:rPr lang="de-DE" dirty="0"/>
              <a:t> </a:t>
            </a:r>
            <a:r>
              <a:rPr lang="de-DE" dirty="0" err="1"/>
              <a:t>because</a:t>
            </a:r>
            <a:r>
              <a:rPr lang="de-DE" dirty="0"/>
              <a:t> </a:t>
            </a:r>
            <a:r>
              <a:rPr lang="de-DE" dirty="0" err="1"/>
              <a:t>they</a:t>
            </a:r>
            <a:r>
              <a:rPr lang="de-DE" dirty="0"/>
              <a:t> </a:t>
            </a:r>
            <a:r>
              <a:rPr lang="de-DE" dirty="0" err="1"/>
              <a:t>are</a:t>
            </a:r>
            <a:r>
              <a:rPr lang="de-DE" dirty="0"/>
              <a:t> </a:t>
            </a:r>
            <a:r>
              <a:rPr lang="de-DE" dirty="0" err="1"/>
              <a:t>consistent</a:t>
            </a:r>
            <a:r>
              <a:rPr lang="de-DE" dirty="0"/>
              <a:t> </a:t>
            </a:r>
            <a:r>
              <a:rPr lang="de-DE" dirty="0" err="1"/>
              <a:t>throughout</a:t>
            </a:r>
            <a:r>
              <a:rPr lang="de-DE" dirty="0"/>
              <a:t> all </a:t>
            </a:r>
            <a:r>
              <a:rPr lang="de-DE" dirty="0" err="1"/>
              <a:t>government</a:t>
            </a:r>
            <a:r>
              <a:rPr lang="de-DE" dirty="0"/>
              <a:t> </a:t>
            </a:r>
            <a:r>
              <a:rPr lang="de-DE" dirty="0" err="1"/>
              <a:t>agencies</a:t>
            </a:r>
            <a:r>
              <a:rPr lang="de-DE" dirty="0"/>
              <a:t>.</a:t>
            </a:r>
            <a:endParaRPr lang="en-US" altLang="en-US" dirty="0"/>
          </a:p>
          <a:p>
            <a:pPr marL="171450" indent="-171450">
              <a:buFont typeface="Arial" panose="020B0604020202020204" pitchFamily="34" charset="0"/>
              <a:buChar char="•"/>
              <a:defRPr/>
            </a:pPr>
            <a:r>
              <a:rPr lang="de-DE" dirty="0" err="1"/>
              <a:t>There</a:t>
            </a:r>
            <a:r>
              <a:rPr lang="de-DE" dirty="0"/>
              <a:t> </a:t>
            </a:r>
            <a:r>
              <a:rPr lang="de-DE" dirty="0" err="1"/>
              <a:t>are</a:t>
            </a:r>
            <a:r>
              <a:rPr lang="de-DE" dirty="0"/>
              <a:t> also strong </a:t>
            </a:r>
            <a:r>
              <a:rPr lang="de-DE" dirty="0" err="1"/>
              <a:t>advocates</a:t>
            </a:r>
            <a:r>
              <a:rPr lang="de-DE" dirty="0"/>
              <a:t> </a:t>
            </a:r>
            <a:r>
              <a:rPr lang="de-DE" dirty="0" err="1"/>
              <a:t>for</a:t>
            </a:r>
            <a:r>
              <a:rPr lang="de-DE" dirty="0"/>
              <a:t> </a:t>
            </a:r>
            <a:r>
              <a:rPr lang="de-DE" dirty="0" err="1"/>
              <a:t>agency</a:t>
            </a:r>
            <a:r>
              <a:rPr lang="de-DE" dirty="0"/>
              <a:t>- </a:t>
            </a:r>
            <a:r>
              <a:rPr lang="de-DE" dirty="0" err="1"/>
              <a:t>or</a:t>
            </a:r>
            <a:r>
              <a:rPr lang="de-DE" dirty="0"/>
              <a:t> </a:t>
            </a:r>
            <a:r>
              <a:rPr lang="de-DE" dirty="0" err="1"/>
              <a:t>ministry</a:t>
            </a:r>
            <a:r>
              <a:rPr lang="de-DE" dirty="0"/>
              <a:t>- </a:t>
            </a:r>
            <a:r>
              <a:rPr lang="de-DE" dirty="0" err="1"/>
              <a:t>specific</a:t>
            </a:r>
            <a:r>
              <a:rPr lang="de-DE" dirty="0"/>
              <a:t> </a:t>
            </a:r>
            <a:r>
              <a:rPr lang="de-DE" dirty="0" err="1"/>
              <a:t>codes</a:t>
            </a:r>
            <a:r>
              <a:rPr lang="de-DE" dirty="0"/>
              <a:t>. These </a:t>
            </a:r>
            <a:r>
              <a:rPr lang="de-DE" dirty="0" err="1"/>
              <a:t>individuals</a:t>
            </a:r>
            <a:r>
              <a:rPr lang="de-DE" dirty="0"/>
              <a:t> </a:t>
            </a:r>
            <a:r>
              <a:rPr lang="de-DE" dirty="0" err="1"/>
              <a:t>rightly</a:t>
            </a:r>
            <a:r>
              <a:rPr lang="de-DE" dirty="0"/>
              <a:t> </a:t>
            </a:r>
            <a:r>
              <a:rPr lang="de-DE" dirty="0" err="1"/>
              <a:t>point</a:t>
            </a:r>
            <a:r>
              <a:rPr lang="de-DE" dirty="0"/>
              <a:t> out </a:t>
            </a:r>
            <a:r>
              <a:rPr lang="de-DE" dirty="0" err="1"/>
              <a:t>that</a:t>
            </a:r>
            <a:r>
              <a:rPr lang="de-DE" dirty="0"/>
              <a:t> </a:t>
            </a:r>
            <a:r>
              <a:rPr lang="de-DE" dirty="0" err="1"/>
              <a:t>the</a:t>
            </a:r>
            <a:r>
              <a:rPr lang="de-DE" dirty="0"/>
              <a:t> </a:t>
            </a:r>
            <a:r>
              <a:rPr lang="de-DE" dirty="0" err="1"/>
              <a:t>varying</a:t>
            </a:r>
            <a:r>
              <a:rPr lang="de-DE" dirty="0"/>
              <a:t> </a:t>
            </a:r>
            <a:r>
              <a:rPr lang="de-DE" dirty="0" err="1"/>
              <a:t>missions</a:t>
            </a:r>
            <a:r>
              <a:rPr lang="de-DE" dirty="0"/>
              <a:t> </a:t>
            </a:r>
            <a:r>
              <a:rPr lang="de-DE" dirty="0" err="1"/>
              <a:t>and</a:t>
            </a:r>
            <a:r>
              <a:rPr lang="de-DE" dirty="0"/>
              <a:t> </a:t>
            </a:r>
            <a:r>
              <a:rPr lang="de-DE" dirty="0" err="1"/>
              <a:t>makeup</a:t>
            </a:r>
            <a:r>
              <a:rPr lang="de-DE" dirty="0"/>
              <a:t> </a:t>
            </a:r>
            <a:r>
              <a:rPr lang="de-DE" dirty="0" err="1"/>
              <a:t>of</a:t>
            </a:r>
            <a:r>
              <a:rPr lang="de-DE" dirty="0"/>
              <a:t> </a:t>
            </a:r>
            <a:r>
              <a:rPr lang="de-DE" dirty="0" err="1"/>
              <a:t>government</a:t>
            </a:r>
            <a:r>
              <a:rPr lang="de-DE" dirty="0"/>
              <a:t> </a:t>
            </a:r>
            <a:r>
              <a:rPr lang="de-DE" dirty="0" err="1"/>
              <a:t>subunits</a:t>
            </a:r>
            <a:r>
              <a:rPr lang="de-DE" dirty="0"/>
              <a:t> </a:t>
            </a:r>
            <a:r>
              <a:rPr lang="de-DE" dirty="0" err="1"/>
              <a:t>often</a:t>
            </a:r>
            <a:r>
              <a:rPr lang="de-DE" dirty="0"/>
              <a:t> </a:t>
            </a:r>
            <a:r>
              <a:rPr lang="de-DE" dirty="0" err="1"/>
              <a:t>create</a:t>
            </a:r>
            <a:r>
              <a:rPr lang="de-DE" dirty="0"/>
              <a:t> </a:t>
            </a:r>
            <a:r>
              <a:rPr lang="de-DE" dirty="0" err="1"/>
              <a:t>distinctive</a:t>
            </a:r>
            <a:r>
              <a:rPr lang="de-DE" dirty="0"/>
              <a:t> </a:t>
            </a:r>
            <a:r>
              <a:rPr lang="de-DE" dirty="0" err="1"/>
              <a:t>ethics</a:t>
            </a:r>
            <a:r>
              <a:rPr lang="de-DE" dirty="0"/>
              <a:t> </a:t>
            </a:r>
            <a:r>
              <a:rPr lang="de-DE" dirty="0" err="1"/>
              <a:t>problems</a:t>
            </a:r>
            <a:r>
              <a:rPr lang="de-DE" dirty="0"/>
              <a:t>. </a:t>
            </a:r>
            <a:r>
              <a:rPr lang="de-DE" dirty="0" err="1"/>
              <a:t>They</a:t>
            </a:r>
            <a:r>
              <a:rPr lang="de-DE" dirty="0"/>
              <a:t> </a:t>
            </a:r>
            <a:r>
              <a:rPr lang="de-DE" dirty="0" err="1"/>
              <a:t>point</a:t>
            </a:r>
            <a:r>
              <a:rPr lang="de-DE" dirty="0"/>
              <a:t> out </a:t>
            </a:r>
            <a:r>
              <a:rPr lang="de-DE" dirty="0" err="1"/>
              <a:t>that</a:t>
            </a:r>
            <a:r>
              <a:rPr lang="de-DE" dirty="0"/>
              <a:t> a </a:t>
            </a:r>
            <a:r>
              <a:rPr lang="de-DE" dirty="0" err="1"/>
              <a:t>ministry</a:t>
            </a:r>
            <a:r>
              <a:rPr lang="de-DE" dirty="0"/>
              <a:t> </a:t>
            </a:r>
            <a:r>
              <a:rPr lang="de-DE" dirty="0" err="1"/>
              <a:t>of</a:t>
            </a:r>
            <a:r>
              <a:rPr lang="de-DE" dirty="0"/>
              <a:t> </a:t>
            </a:r>
            <a:r>
              <a:rPr lang="de-DE" dirty="0" err="1"/>
              <a:t>health</a:t>
            </a:r>
            <a:r>
              <a:rPr lang="de-DE" dirty="0"/>
              <a:t> </a:t>
            </a:r>
            <a:r>
              <a:rPr lang="de-DE" dirty="0" err="1"/>
              <a:t>confronts</a:t>
            </a:r>
            <a:r>
              <a:rPr lang="de-DE" dirty="0"/>
              <a:t> a </a:t>
            </a:r>
            <a:r>
              <a:rPr lang="de-DE" dirty="0" err="1"/>
              <a:t>whole</a:t>
            </a:r>
            <a:r>
              <a:rPr lang="de-DE" dirty="0"/>
              <a:t> </a:t>
            </a:r>
            <a:r>
              <a:rPr lang="de-DE" dirty="0" err="1"/>
              <a:t>series</a:t>
            </a:r>
            <a:r>
              <a:rPr lang="de-DE" dirty="0"/>
              <a:t> </a:t>
            </a:r>
            <a:r>
              <a:rPr lang="de-DE" dirty="0" err="1"/>
              <a:t>of</a:t>
            </a:r>
            <a:r>
              <a:rPr lang="de-DE" dirty="0"/>
              <a:t> different </a:t>
            </a:r>
            <a:r>
              <a:rPr lang="de-DE" dirty="0" err="1"/>
              <a:t>ethical</a:t>
            </a:r>
            <a:r>
              <a:rPr lang="de-DE" dirty="0"/>
              <a:t> </a:t>
            </a:r>
            <a:r>
              <a:rPr lang="de-DE" dirty="0" err="1"/>
              <a:t>challenges</a:t>
            </a:r>
            <a:r>
              <a:rPr lang="de-DE" dirty="0"/>
              <a:t> </a:t>
            </a:r>
            <a:r>
              <a:rPr lang="de-DE" dirty="0" err="1"/>
              <a:t>than</a:t>
            </a:r>
            <a:r>
              <a:rPr lang="de-DE" dirty="0"/>
              <a:t> a </a:t>
            </a:r>
            <a:r>
              <a:rPr lang="de-DE" dirty="0" err="1"/>
              <a:t>ministry</a:t>
            </a:r>
            <a:r>
              <a:rPr lang="de-DE" dirty="0"/>
              <a:t> </a:t>
            </a:r>
            <a:r>
              <a:rPr lang="de-DE" dirty="0" err="1"/>
              <a:t>of</a:t>
            </a:r>
            <a:r>
              <a:rPr lang="de-DE" dirty="0"/>
              <a:t> </a:t>
            </a:r>
            <a:r>
              <a:rPr lang="de-DE" dirty="0" err="1"/>
              <a:t>customs</a:t>
            </a:r>
            <a:r>
              <a:rPr lang="de-DE" dirty="0"/>
              <a:t>. A </a:t>
            </a:r>
            <a:r>
              <a:rPr lang="de-DE" dirty="0" err="1"/>
              <a:t>generic</a:t>
            </a:r>
            <a:r>
              <a:rPr lang="de-DE" dirty="0"/>
              <a:t>, </a:t>
            </a:r>
            <a:r>
              <a:rPr lang="de-DE" dirty="0" err="1"/>
              <a:t>government-wide</a:t>
            </a:r>
            <a:r>
              <a:rPr lang="de-DE" dirty="0"/>
              <a:t> </a:t>
            </a:r>
            <a:r>
              <a:rPr lang="de-DE" dirty="0" err="1"/>
              <a:t>code</a:t>
            </a:r>
            <a:r>
              <a:rPr lang="de-DE" dirty="0"/>
              <a:t> </a:t>
            </a:r>
            <a:r>
              <a:rPr lang="de-DE" dirty="0" err="1"/>
              <a:t>might</a:t>
            </a:r>
            <a:r>
              <a:rPr lang="de-DE" dirty="0"/>
              <a:t> </a:t>
            </a:r>
            <a:r>
              <a:rPr lang="de-DE" dirty="0" err="1"/>
              <a:t>be</a:t>
            </a:r>
            <a:r>
              <a:rPr lang="de-DE" dirty="0"/>
              <a:t> so </a:t>
            </a:r>
            <a:r>
              <a:rPr lang="de-DE" dirty="0" err="1"/>
              <a:t>general</a:t>
            </a:r>
            <a:r>
              <a:rPr lang="de-DE" dirty="0"/>
              <a:t> </a:t>
            </a:r>
            <a:r>
              <a:rPr lang="de-DE" dirty="0" err="1"/>
              <a:t>that</a:t>
            </a:r>
            <a:r>
              <a:rPr lang="de-DE" dirty="0"/>
              <a:t> </a:t>
            </a:r>
            <a:r>
              <a:rPr lang="de-DE" dirty="0" err="1"/>
              <a:t>no</a:t>
            </a:r>
            <a:r>
              <a:rPr lang="de-DE" dirty="0"/>
              <a:t> </a:t>
            </a:r>
            <a:r>
              <a:rPr lang="de-DE" dirty="0" err="1"/>
              <a:t>one</a:t>
            </a:r>
            <a:r>
              <a:rPr lang="de-DE" dirty="0"/>
              <a:t> </a:t>
            </a:r>
            <a:r>
              <a:rPr lang="de-DE" dirty="0" err="1"/>
              <a:t>could</a:t>
            </a:r>
            <a:r>
              <a:rPr lang="de-DE" dirty="0"/>
              <a:t> </a:t>
            </a:r>
            <a:r>
              <a:rPr lang="de-DE" dirty="0" err="1"/>
              <a:t>apply</a:t>
            </a:r>
            <a:r>
              <a:rPr lang="de-DE" dirty="0"/>
              <a:t> </a:t>
            </a:r>
            <a:r>
              <a:rPr lang="de-DE" dirty="0" err="1"/>
              <a:t>it</a:t>
            </a:r>
            <a:r>
              <a:rPr lang="de-DE" dirty="0"/>
              <a:t> </a:t>
            </a:r>
            <a:r>
              <a:rPr lang="de-DE" dirty="0" err="1"/>
              <a:t>to</a:t>
            </a:r>
            <a:r>
              <a:rPr lang="de-DE" dirty="0"/>
              <a:t> </a:t>
            </a:r>
            <a:r>
              <a:rPr lang="de-DE" dirty="0" err="1"/>
              <a:t>the</a:t>
            </a:r>
            <a:r>
              <a:rPr lang="de-DE" dirty="0"/>
              <a:t> </a:t>
            </a:r>
            <a:r>
              <a:rPr lang="de-DE" dirty="0" err="1"/>
              <a:t>kinds</a:t>
            </a:r>
            <a:r>
              <a:rPr lang="de-DE" dirty="0"/>
              <a:t> </a:t>
            </a:r>
            <a:r>
              <a:rPr lang="de-DE" dirty="0" err="1"/>
              <a:t>of</a:t>
            </a:r>
            <a:r>
              <a:rPr lang="de-DE" dirty="0"/>
              <a:t> </a:t>
            </a:r>
            <a:r>
              <a:rPr lang="de-DE" dirty="0" err="1"/>
              <a:t>questions</a:t>
            </a:r>
            <a:r>
              <a:rPr lang="de-DE" dirty="0"/>
              <a:t> </a:t>
            </a:r>
            <a:r>
              <a:rPr lang="de-DE" dirty="0" err="1"/>
              <a:t>street</a:t>
            </a:r>
            <a:r>
              <a:rPr lang="de-DE" dirty="0"/>
              <a:t> </a:t>
            </a:r>
            <a:r>
              <a:rPr lang="de-DE" dirty="0" err="1"/>
              <a:t>level</a:t>
            </a:r>
            <a:r>
              <a:rPr lang="de-DE" dirty="0"/>
              <a:t> </a:t>
            </a:r>
            <a:r>
              <a:rPr lang="de-DE" dirty="0" err="1"/>
              <a:t>bureaucrats</a:t>
            </a:r>
            <a:r>
              <a:rPr lang="de-DE" dirty="0"/>
              <a:t> </a:t>
            </a:r>
            <a:r>
              <a:rPr lang="de-DE" dirty="0" err="1"/>
              <a:t>have</a:t>
            </a:r>
            <a:r>
              <a:rPr lang="de-DE" dirty="0"/>
              <a:t> </a:t>
            </a:r>
            <a:r>
              <a:rPr lang="de-DE" dirty="0" err="1"/>
              <a:t>to</a:t>
            </a:r>
            <a:r>
              <a:rPr lang="de-DE" dirty="0"/>
              <a:t> </a:t>
            </a:r>
            <a:r>
              <a:rPr lang="de-DE" dirty="0" err="1"/>
              <a:t>confront</a:t>
            </a:r>
            <a:r>
              <a:rPr lang="de-DE" dirty="0"/>
              <a:t>. </a:t>
            </a:r>
            <a:endParaRPr lang="en-US" altLang="en-US" dirty="0"/>
          </a:p>
          <a:p>
            <a:pPr marL="171450" indent="-171450">
              <a:buFont typeface="Arial" panose="020B0604020202020204" pitchFamily="34" charset="0"/>
              <a:buChar char="•"/>
              <a:defRPr/>
            </a:pPr>
            <a:r>
              <a:rPr lang="de-DE" dirty="0" err="1"/>
              <a:t>Get</a:t>
            </a:r>
            <a:r>
              <a:rPr lang="de-DE" dirty="0"/>
              <a:t> </a:t>
            </a:r>
            <a:r>
              <a:rPr lang="de-DE" dirty="0" err="1"/>
              <a:t>input</a:t>
            </a:r>
            <a:r>
              <a:rPr lang="de-DE" dirty="0"/>
              <a:t> </a:t>
            </a:r>
            <a:r>
              <a:rPr lang="de-DE" dirty="0" err="1"/>
              <a:t>from</a:t>
            </a:r>
            <a:r>
              <a:rPr lang="de-DE" dirty="0"/>
              <a:t> </a:t>
            </a:r>
            <a:r>
              <a:rPr lang="de-DE" dirty="0" err="1"/>
              <a:t>line</a:t>
            </a:r>
            <a:r>
              <a:rPr lang="de-DE" dirty="0"/>
              <a:t> </a:t>
            </a:r>
            <a:r>
              <a:rPr lang="de-DE" dirty="0" err="1"/>
              <a:t>employees</a:t>
            </a:r>
            <a:r>
              <a:rPr lang="de-DE" dirty="0"/>
              <a:t> in a </a:t>
            </a:r>
            <a:r>
              <a:rPr lang="de-DE" dirty="0" err="1"/>
              <a:t>specific</a:t>
            </a:r>
            <a:r>
              <a:rPr lang="de-DE" dirty="0"/>
              <a:t> </a:t>
            </a:r>
            <a:r>
              <a:rPr lang="de-DE" dirty="0" err="1"/>
              <a:t>department</a:t>
            </a:r>
            <a:r>
              <a:rPr lang="de-DE" dirty="0"/>
              <a:t> </a:t>
            </a:r>
            <a:r>
              <a:rPr lang="de-DE" dirty="0" err="1"/>
              <a:t>and</a:t>
            </a:r>
            <a:r>
              <a:rPr lang="de-DE" dirty="0"/>
              <a:t> </a:t>
            </a:r>
            <a:r>
              <a:rPr lang="de-DE" dirty="0" err="1"/>
              <a:t>they</a:t>
            </a:r>
            <a:r>
              <a:rPr lang="de-DE" dirty="0"/>
              <a:t> </a:t>
            </a:r>
            <a:r>
              <a:rPr lang="de-DE" dirty="0" err="1"/>
              <a:t>subsequently</a:t>
            </a:r>
            <a:r>
              <a:rPr lang="de-DE" dirty="0"/>
              <a:t> </a:t>
            </a:r>
            <a:r>
              <a:rPr lang="de-DE" dirty="0" err="1"/>
              <a:t>feel</a:t>
            </a:r>
            <a:r>
              <a:rPr lang="de-DE" dirty="0"/>
              <a:t> </a:t>
            </a:r>
            <a:r>
              <a:rPr lang="de-DE" dirty="0" err="1"/>
              <a:t>that</a:t>
            </a:r>
            <a:r>
              <a:rPr lang="de-DE" dirty="0"/>
              <a:t> </a:t>
            </a:r>
            <a:r>
              <a:rPr lang="de-DE" dirty="0" err="1"/>
              <a:t>they</a:t>
            </a:r>
            <a:r>
              <a:rPr lang="de-DE" dirty="0"/>
              <a:t> </a:t>
            </a:r>
            <a:r>
              <a:rPr lang="de-DE" dirty="0" err="1"/>
              <a:t>have</a:t>
            </a:r>
            <a:r>
              <a:rPr lang="de-DE" dirty="0"/>
              <a:t> </a:t>
            </a:r>
            <a:r>
              <a:rPr lang="de-DE" dirty="0" err="1"/>
              <a:t>had</a:t>
            </a:r>
            <a:r>
              <a:rPr lang="de-DE" dirty="0"/>
              <a:t> a </a:t>
            </a:r>
            <a:r>
              <a:rPr lang="de-DE" dirty="0" err="1"/>
              <a:t>hand</a:t>
            </a:r>
            <a:r>
              <a:rPr lang="de-DE" dirty="0"/>
              <a:t> in </a:t>
            </a:r>
            <a:r>
              <a:rPr lang="de-DE" dirty="0" err="1"/>
              <a:t>developing</a:t>
            </a:r>
            <a:r>
              <a:rPr lang="de-DE" dirty="0"/>
              <a:t> </a:t>
            </a:r>
            <a:r>
              <a:rPr lang="de-DE" dirty="0" err="1"/>
              <a:t>the</a:t>
            </a:r>
            <a:r>
              <a:rPr lang="de-DE" dirty="0"/>
              <a:t> </a:t>
            </a:r>
            <a:r>
              <a:rPr lang="de-DE" dirty="0" err="1"/>
              <a:t>code</a:t>
            </a:r>
            <a:r>
              <a:rPr lang="de-DE" dirty="0"/>
              <a:t>. This sense </a:t>
            </a:r>
            <a:r>
              <a:rPr lang="de-DE" dirty="0" err="1"/>
              <a:t>of</a:t>
            </a:r>
            <a:r>
              <a:rPr lang="de-DE" dirty="0"/>
              <a:t> “</a:t>
            </a:r>
            <a:r>
              <a:rPr lang="de-DE" dirty="0" err="1"/>
              <a:t>buy</a:t>
            </a:r>
            <a:r>
              <a:rPr lang="de-DE" dirty="0"/>
              <a:t> in” </a:t>
            </a:r>
            <a:r>
              <a:rPr lang="de-DE" dirty="0" err="1"/>
              <a:t>can</a:t>
            </a:r>
            <a:r>
              <a:rPr lang="de-DE" dirty="0"/>
              <a:t> </a:t>
            </a:r>
            <a:r>
              <a:rPr lang="de-DE" dirty="0" err="1"/>
              <a:t>be</a:t>
            </a:r>
            <a:r>
              <a:rPr lang="de-DE" dirty="0"/>
              <a:t> </a:t>
            </a:r>
            <a:r>
              <a:rPr lang="de-DE" dirty="0" err="1"/>
              <a:t>very</a:t>
            </a:r>
            <a:r>
              <a:rPr lang="de-DE" dirty="0"/>
              <a:t> </a:t>
            </a:r>
            <a:r>
              <a:rPr lang="de-DE" dirty="0" err="1"/>
              <a:t>important</a:t>
            </a:r>
            <a:r>
              <a:rPr lang="de-DE" dirty="0"/>
              <a:t> in </a:t>
            </a:r>
            <a:r>
              <a:rPr lang="de-DE" dirty="0" err="1"/>
              <a:t>prevention</a:t>
            </a:r>
            <a:r>
              <a:rPr lang="de-DE" dirty="0"/>
              <a:t> </a:t>
            </a:r>
            <a:r>
              <a:rPr lang="de-DE" dirty="0" err="1"/>
              <a:t>because</a:t>
            </a:r>
            <a:r>
              <a:rPr lang="de-DE" dirty="0"/>
              <a:t> </a:t>
            </a:r>
            <a:r>
              <a:rPr lang="de-DE" dirty="0" err="1"/>
              <a:t>public</a:t>
            </a:r>
            <a:r>
              <a:rPr lang="de-DE" dirty="0"/>
              <a:t> </a:t>
            </a:r>
            <a:r>
              <a:rPr lang="de-DE" dirty="0" err="1"/>
              <a:t>servants</a:t>
            </a:r>
            <a:r>
              <a:rPr lang="de-DE" dirty="0"/>
              <a:t> will </a:t>
            </a:r>
            <a:r>
              <a:rPr lang="de-DE" dirty="0" err="1"/>
              <a:t>feel</a:t>
            </a:r>
            <a:r>
              <a:rPr lang="de-DE" dirty="0"/>
              <a:t> </a:t>
            </a:r>
            <a:r>
              <a:rPr lang="de-DE" dirty="0" err="1"/>
              <a:t>more</a:t>
            </a:r>
            <a:r>
              <a:rPr lang="de-DE" dirty="0"/>
              <a:t> </a:t>
            </a:r>
            <a:r>
              <a:rPr lang="de-DE" dirty="0" err="1"/>
              <a:t>obligated</a:t>
            </a:r>
            <a:r>
              <a:rPr lang="de-DE" dirty="0"/>
              <a:t> </a:t>
            </a:r>
            <a:r>
              <a:rPr lang="de-DE" dirty="0" err="1"/>
              <a:t>to</a:t>
            </a:r>
            <a:r>
              <a:rPr lang="de-DE" dirty="0"/>
              <a:t> </a:t>
            </a:r>
            <a:r>
              <a:rPr lang="de-DE" dirty="0" err="1"/>
              <a:t>pay</a:t>
            </a:r>
            <a:r>
              <a:rPr lang="de-DE" dirty="0"/>
              <a:t> </a:t>
            </a:r>
            <a:r>
              <a:rPr lang="de-DE" dirty="0" err="1"/>
              <a:t>attention</a:t>
            </a:r>
            <a:r>
              <a:rPr lang="de-DE" dirty="0"/>
              <a:t> </a:t>
            </a:r>
            <a:r>
              <a:rPr lang="de-DE" dirty="0" err="1"/>
              <a:t>to</a:t>
            </a:r>
            <a:r>
              <a:rPr lang="de-DE" dirty="0"/>
              <a:t> </a:t>
            </a:r>
            <a:r>
              <a:rPr lang="de-DE" dirty="0" err="1"/>
              <a:t>values</a:t>
            </a:r>
            <a:r>
              <a:rPr lang="de-DE" dirty="0"/>
              <a:t> </a:t>
            </a:r>
            <a:r>
              <a:rPr lang="de-DE" dirty="0" err="1"/>
              <a:t>and</a:t>
            </a:r>
            <a:r>
              <a:rPr lang="de-DE" dirty="0"/>
              <a:t>/</a:t>
            </a:r>
            <a:r>
              <a:rPr lang="de-DE" dirty="0" err="1"/>
              <a:t>or</a:t>
            </a:r>
            <a:r>
              <a:rPr lang="de-DE" dirty="0"/>
              <a:t> </a:t>
            </a:r>
            <a:r>
              <a:rPr lang="de-DE" dirty="0" err="1"/>
              <a:t>rules</a:t>
            </a:r>
            <a:r>
              <a:rPr lang="de-DE" dirty="0"/>
              <a:t> </a:t>
            </a:r>
            <a:r>
              <a:rPr lang="de-DE" dirty="0" err="1"/>
              <a:t>that</a:t>
            </a:r>
            <a:r>
              <a:rPr lang="de-DE" dirty="0"/>
              <a:t> </a:t>
            </a:r>
            <a:r>
              <a:rPr lang="de-DE" dirty="0" err="1"/>
              <a:t>they</a:t>
            </a:r>
            <a:r>
              <a:rPr lang="de-DE" dirty="0"/>
              <a:t> </a:t>
            </a:r>
            <a:r>
              <a:rPr lang="de-DE" dirty="0" err="1"/>
              <a:t>had</a:t>
            </a:r>
            <a:r>
              <a:rPr lang="de-DE" dirty="0"/>
              <a:t> </a:t>
            </a:r>
            <a:r>
              <a:rPr lang="de-DE" dirty="0" err="1"/>
              <a:t>responsibility</a:t>
            </a:r>
            <a:r>
              <a:rPr lang="de-DE" dirty="0"/>
              <a:t> </a:t>
            </a:r>
            <a:r>
              <a:rPr lang="de-DE" dirty="0" err="1"/>
              <a:t>for</a:t>
            </a:r>
            <a:r>
              <a:rPr lang="de-DE" dirty="0"/>
              <a:t> </a:t>
            </a:r>
            <a:r>
              <a:rPr lang="de-DE" dirty="0" err="1"/>
              <a:t>creating</a:t>
            </a:r>
            <a:r>
              <a:rPr lang="de-DE" dirty="0"/>
              <a:t>. </a:t>
            </a:r>
          </a:p>
          <a:p>
            <a:endParaRPr lang="de-DE" sz="1200" b="1" dirty="0"/>
          </a:p>
          <a:p>
            <a:r>
              <a:rPr lang="de-DE" sz="1200" b="1" dirty="0"/>
              <a:t>Source:</a:t>
            </a:r>
          </a:p>
          <a:p>
            <a:r>
              <a:rPr lang="de-DE" sz="1200" dirty="0"/>
              <a:t>Jenkins, M. (June 2015). Anti-</a:t>
            </a:r>
            <a:r>
              <a:rPr lang="de-DE" sz="1200" dirty="0" err="1"/>
              <a:t>corruption</a:t>
            </a:r>
            <a:r>
              <a:rPr lang="de-DE" sz="1200" dirty="0"/>
              <a:t> </a:t>
            </a:r>
            <a:r>
              <a:rPr lang="de-DE" sz="1200" dirty="0" err="1"/>
              <a:t>provisions</a:t>
            </a:r>
            <a:r>
              <a:rPr lang="de-DE" sz="1200" dirty="0"/>
              <a:t> in </a:t>
            </a:r>
            <a:r>
              <a:rPr lang="de-DE" sz="1200" dirty="0" err="1"/>
              <a:t>codes</a:t>
            </a:r>
            <a:r>
              <a:rPr lang="de-DE" sz="1200" dirty="0"/>
              <a:t> </a:t>
            </a:r>
            <a:r>
              <a:rPr lang="de-DE" sz="1200" dirty="0" err="1"/>
              <a:t>of</a:t>
            </a:r>
            <a:r>
              <a:rPr lang="de-DE" sz="1200" dirty="0"/>
              <a:t> </a:t>
            </a:r>
            <a:r>
              <a:rPr lang="de-DE" sz="1200" dirty="0" err="1"/>
              <a:t>conduct</a:t>
            </a:r>
            <a:r>
              <a:rPr lang="de-DE" sz="1200" dirty="0"/>
              <a:t>. </a:t>
            </a:r>
            <a:r>
              <a:rPr lang="de-DE" sz="1200" dirty="0" err="1"/>
              <a:t>Transparency</a:t>
            </a:r>
            <a:r>
              <a:rPr lang="de-DE" sz="1200" dirty="0"/>
              <a:t> International. </a:t>
            </a:r>
            <a:r>
              <a:rPr lang="de-DE" sz="1200" dirty="0" err="1"/>
              <a:t>Retrieved</a:t>
            </a:r>
            <a:r>
              <a:rPr lang="de-DE" sz="1200" dirty="0"/>
              <a:t> </a:t>
            </a:r>
            <a:r>
              <a:rPr lang="de-DE" sz="1200" dirty="0" err="1"/>
              <a:t>from</a:t>
            </a:r>
            <a:r>
              <a:rPr lang="de-DE" sz="1200" dirty="0"/>
              <a:t> </a:t>
            </a:r>
            <a:r>
              <a:rPr lang="de-DE" sz="1200" dirty="0">
                <a:hlinkClick r:id="rId3"/>
              </a:rPr>
              <a:t>https://knowledgehub.transparency.org/guide/topic-guide-on-codes-of-conduct/5408</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18</a:t>
            </a:fld>
            <a:endParaRPr lang="de-DE"/>
          </a:p>
        </p:txBody>
      </p:sp>
    </p:spTree>
    <p:extLst>
      <p:ext uri="{BB962C8B-B14F-4D97-AF65-F5344CB8AC3E}">
        <p14:creationId xmlns:p14="http://schemas.microsoft.com/office/powerpoint/2010/main" val="1719332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b="1" dirty="0"/>
              <a:t>3. Language:</a:t>
            </a:r>
          </a:p>
          <a:p>
            <a:pPr>
              <a:defRPr/>
            </a:pPr>
            <a:endParaRPr lang="en-US" b="1" dirty="0"/>
          </a:p>
          <a:p>
            <a:pPr marL="171450" indent="-171450" eaLnBrk="1" fontAlgn="auto" hangingPunct="1">
              <a:spcBef>
                <a:spcPts val="0"/>
              </a:spcBef>
              <a:spcAft>
                <a:spcPts val="0"/>
              </a:spcAft>
              <a:buFont typeface="Arial" panose="020B0604020202020204" pitchFamily="34" charset="0"/>
              <a:buChar char="•"/>
              <a:defRPr/>
            </a:pPr>
            <a:r>
              <a:rPr lang="de-DE" b="1" dirty="0"/>
              <a:t>Clear: </a:t>
            </a:r>
            <a:r>
              <a:rPr lang="de-DE" dirty="0" err="1"/>
              <a:t>Make</a:t>
            </a:r>
            <a:r>
              <a:rPr lang="de-DE" dirty="0"/>
              <a:t> </a:t>
            </a:r>
            <a:r>
              <a:rPr lang="de-DE" dirty="0" err="1"/>
              <a:t>the</a:t>
            </a:r>
            <a:r>
              <a:rPr lang="de-DE" dirty="0"/>
              <a:t> </a:t>
            </a:r>
            <a:r>
              <a:rPr lang="de-DE" dirty="0" err="1"/>
              <a:t>text</a:t>
            </a:r>
            <a:r>
              <a:rPr lang="de-DE" dirty="0"/>
              <a:t> </a:t>
            </a:r>
            <a:r>
              <a:rPr lang="de-DE" dirty="0" err="1"/>
              <a:t>as</a:t>
            </a:r>
            <a:r>
              <a:rPr lang="de-DE" dirty="0"/>
              <a:t> </a:t>
            </a:r>
            <a:r>
              <a:rPr lang="de-DE" dirty="0" err="1"/>
              <a:t>clear</a:t>
            </a:r>
            <a:r>
              <a:rPr lang="de-DE" dirty="0"/>
              <a:t> </a:t>
            </a:r>
            <a:r>
              <a:rPr lang="de-DE" dirty="0" err="1"/>
              <a:t>and</a:t>
            </a:r>
            <a:r>
              <a:rPr lang="de-DE" dirty="0"/>
              <a:t> </a:t>
            </a:r>
            <a:r>
              <a:rPr lang="de-DE" dirty="0" err="1"/>
              <a:t>legible</a:t>
            </a:r>
            <a:r>
              <a:rPr lang="de-DE" dirty="0"/>
              <a:t> </a:t>
            </a:r>
            <a:r>
              <a:rPr lang="de-DE" dirty="0" err="1"/>
              <a:t>as</a:t>
            </a:r>
            <a:r>
              <a:rPr lang="de-DE" dirty="0"/>
              <a:t> </a:t>
            </a:r>
            <a:r>
              <a:rPr lang="de-DE" dirty="0" err="1"/>
              <a:t>possible</a:t>
            </a:r>
            <a:r>
              <a:rPr lang="de-DE" dirty="0"/>
              <a:t>. The </a:t>
            </a:r>
            <a:r>
              <a:rPr lang="de-DE" dirty="0" err="1"/>
              <a:t>code</a:t>
            </a:r>
            <a:r>
              <a:rPr lang="de-DE" dirty="0"/>
              <a:t> </a:t>
            </a:r>
            <a:r>
              <a:rPr lang="de-DE" dirty="0" err="1"/>
              <a:t>should</a:t>
            </a:r>
            <a:r>
              <a:rPr lang="de-DE" dirty="0"/>
              <a:t> </a:t>
            </a:r>
            <a:r>
              <a:rPr lang="de-DE" dirty="0" err="1"/>
              <a:t>be</a:t>
            </a:r>
            <a:r>
              <a:rPr lang="de-DE" dirty="0"/>
              <a:t> </a:t>
            </a:r>
            <a:r>
              <a:rPr lang="de-DE" dirty="0" err="1"/>
              <a:t>clear</a:t>
            </a:r>
            <a:r>
              <a:rPr lang="de-DE" dirty="0"/>
              <a:t> </a:t>
            </a:r>
            <a:r>
              <a:rPr lang="de-DE" dirty="0" err="1"/>
              <a:t>for</a:t>
            </a:r>
            <a:r>
              <a:rPr lang="de-DE" dirty="0"/>
              <a:t> all </a:t>
            </a:r>
            <a:r>
              <a:rPr lang="de-DE" dirty="0" err="1"/>
              <a:t>staff</a:t>
            </a:r>
            <a:r>
              <a:rPr lang="de-DE" dirty="0"/>
              <a:t> </a:t>
            </a:r>
            <a:r>
              <a:rPr lang="de-DE" dirty="0" err="1"/>
              <a:t>members</a:t>
            </a:r>
            <a:r>
              <a:rPr lang="de-DE" dirty="0"/>
              <a:t> </a:t>
            </a:r>
            <a:r>
              <a:rPr lang="de-DE" dirty="0" err="1"/>
              <a:t>who</a:t>
            </a:r>
            <a:r>
              <a:rPr lang="de-DE" dirty="0"/>
              <a:t> </a:t>
            </a:r>
            <a:r>
              <a:rPr lang="de-DE" dirty="0" err="1"/>
              <a:t>are</a:t>
            </a:r>
            <a:r>
              <a:rPr lang="de-DE" dirty="0"/>
              <a:t> </a:t>
            </a:r>
            <a:r>
              <a:rPr lang="de-DE" dirty="0" err="1"/>
              <a:t>expected</a:t>
            </a:r>
            <a:r>
              <a:rPr lang="de-DE" dirty="0"/>
              <a:t> </a:t>
            </a:r>
            <a:r>
              <a:rPr lang="de-DE" dirty="0" err="1"/>
              <a:t>to</a:t>
            </a:r>
            <a:r>
              <a:rPr lang="de-DE" dirty="0"/>
              <a:t> </a:t>
            </a:r>
            <a:r>
              <a:rPr lang="de-DE" dirty="0" err="1"/>
              <a:t>apply</a:t>
            </a:r>
            <a:r>
              <a:rPr lang="de-DE" dirty="0"/>
              <a:t> it. </a:t>
            </a:r>
            <a:r>
              <a:rPr lang="en-US" dirty="0"/>
              <a:t>Clearly define terminology (e.g. what constitutes bribery, conflicts of interest, gift, illicit activity, …). Ambiguity can hinder effective implementation and enforcement. Clearly state the objectives of the code.</a:t>
            </a:r>
            <a:endParaRPr lang="de-DE" b="0" dirty="0"/>
          </a:p>
          <a:p>
            <a:pPr marL="171450" indent="-171450" eaLnBrk="1" fontAlgn="auto" hangingPunct="1">
              <a:spcBef>
                <a:spcPts val="0"/>
              </a:spcBef>
              <a:spcAft>
                <a:spcPts val="0"/>
              </a:spcAft>
              <a:buFont typeface="Arial" panose="020B0604020202020204" pitchFamily="34" charset="0"/>
              <a:buChar char="•"/>
              <a:defRPr/>
            </a:pPr>
            <a:r>
              <a:rPr lang="de-DE" b="1" dirty="0"/>
              <a:t>Simple: </a:t>
            </a:r>
            <a:r>
              <a:rPr lang="de-DE" dirty="0" err="1"/>
              <a:t>Make</a:t>
            </a:r>
            <a:r>
              <a:rPr lang="de-DE" dirty="0"/>
              <a:t> </a:t>
            </a:r>
            <a:r>
              <a:rPr lang="de-DE" dirty="0" err="1"/>
              <a:t>the</a:t>
            </a:r>
            <a:r>
              <a:rPr lang="de-DE" dirty="0"/>
              <a:t> </a:t>
            </a:r>
            <a:r>
              <a:rPr lang="de-DE" dirty="0" err="1"/>
              <a:t>text</a:t>
            </a:r>
            <a:r>
              <a:rPr lang="de-DE" dirty="0"/>
              <a:t> </a:t>
            </a:r>
            <a:r>
              <a:rPr lang="de-DE" dirty="0" err="1"/>
              <a:t>as</a:t>
            </a:r>
            <a:r>
              <a:rPr lang="de-DE" dirty="0"/>
              <a:t> simple </a:t>
            </a:r>
            <a:r>
              <a:rPr lang="de-DE" dirty="0" err="1"/>
              <a:t>as</a:t>
            </a:r>
            <a:r>
              <a:rPr lang="de-DE" dirty="0"/>
              <a:t> </a:t>
            </a:r>
            <a:r>
              <a:rPr lang="de-DE" dirty="0" err="1"/>
              <a:t>possible</a:t>
            </a:r>
            <a:r>
              <a:rPr lang="de-DE" dirty="0"/>
              <a:t>, but not </a:t>
            </a:r>
            <a:r>
              <a:rPr lang="de-DE" dirty="0" err="1"/>
              <a:t>too</a:t>
            </a:r>
            <a:r>
              <a:rPr lang="de-DE" dirty="0"/>
              <a:t> simple. </a:t>
            </a:r>
            <a:r>
              <a:rPr lang="de-DE" dirty="0" err="1"/>
              <a:t>Integrity</a:t>
            </a:r>
            <a:r>
              <a:rPr lang="de-DE" dirty="0"/>
              <a:t> </a:t>
            </a:r>
            <a:r>
              <a:rPr lang="de-DE" dirty="0" err="1"/>
              <a:t>is</a:t>
            </a:r>
            <a:r>
              <a:rPr lang="de-DE" dirty="0"/>
              <a:t> a </a:t>
            </a:r>
            <a:r>
              <a:rPr lang="de-DE" dirty="0" err="1"/>
              <a:t>complicated</a:t>
            </a:r>
            <a:r>
              <a:rPr lang="de-DE" dirty="0"/>
              <a:t> </a:t>
            </a:r>
            <a:r>
              <a:rPr lang="de-DE" dirty="0" err="1"/>
              <a:t>topic</a:t>
            </a:r>
            <a:r>
              <a:rPr lang="de-DE" dirty="0"/>
              <a:t> </a:t>
            </a:r>
            <a:r>
              <a:rPr lang="de-DE" dirty="0" err="1"/>
              <a:t>and</a:t>
            </a:r>
            <a:r>
              <a:rPr lang="de-DE" dirty="0"/>
              <a:t> </a:t>
            </a:r>
            <a:r>
              <a:rPr lang="de-DE" dirty="0" err="1"/>
              <a:t>one</a:t>
            </a:r>
            <a:r>
              <a:rPr lang="de-DE" dirty="0"/>
              <a:t> </a:t>
            </a:r>
            <a:r>
              <a:rPr lang="de-DE" dirty="0" err="1"/>
              <a:t>should</a:t>
            </a:r>
            <a:r>
              <a:rPr lang="de-DE" dirty="0"/>
              <a:t> not </a:t>
            </a:r>
            <a:r>
              <a:rPr lang="de-DE" dirty="0" err="1"/>
              <a:t>neglect</a:t>
            </a:r>
            <a:r>
              <a:rPr lang="de-DE" dirty="0"/>
              <a:t> </a:t>
            </a:r>
            <a:r>
              <a:rPr lang="de-DE" dirty="0" err="1"/>
              <a:t>that</a:t>
            </a:r>
            <a:r>
              <a:rPr lang="de-DE" dirty="0"/>
              <a:t> in a </a:t>
            </a:r>
            <a:r>
              <a:rPr lang="de-DE" dirty="0" err="1"/>
              <a:t>code</a:t>
            </a:r>
            <a:r>
              <a:rPr lang="de-DE" dirty="0"/>
              <a:t>. </a:t>
            </a:r>
            <a:r>
              <a:rPr lang="de-DE" dirty="0" err="1"/>
              <a:t>Yet</a:t>
            </a:r>
            <a:r>
              <a:rPr lang="de-DE" dirty="0"/>
              <a:t>, </a:t>
            </a:r>
            <a:r>
              <a:rPr lang="de-DE" dirty="0" err="1"/>
              <a:t>there</a:t>
            </a:r>
            <a:r>
              <a:rPr lang="de-DE" dirty="0"/>
              <a:t> </a:t>
            </a:r>
            <a:r>
              <a:rPr lang="de-DE" dirty="0" err="1"/>
              <a:t>is</a:t>
            </a:r>
            <a:r>
              <a:rPr lang="de-DE" dirty="0"/>
              <a:t> </a:t>
            </a:r>
            <a:r>
              <a:rPr lang="de-DE" dirty="0" err="1"/>
              <a:t>no</a:t>
            </a:r>
            <a:r>
              <a:rPr lang="de-DE" dirty="0"/>
              <a:t> </a:t>
            </a:r>
            <a:r>
              <a:rPr lang="de-DE" dirty="0" err="1"/>
              <a:t>reason</a:t>
            </a:r>
            <a:r>
              <a:rPr lang="de-DE" dirty="0"/>
              <a:t> </a:t>
            </a:r>
            <a:r>
              <a:rPr lang="de-DE" dirty="0" err="1"/>
              <a:t>to</a:t>
            </a:r>
            <a:r>
              <a:rPr lang="de-DE" dirty="0"/>
              <a:t> </a:t>
            </a:r>
            <a:r>
              <a:rPr lang="de-DE" dirty="0" err="1"/>
              <a:t>make</a:t>
            </a:r>
            <a:r>
              <a:rPr lang="de-DE" dirty="0"/>
              <a:t> </a:t>
            </a:r>
            <a:r>
              <a:rPr lang="de-DE" dirty="0" err="1"/>
              <a:t>things</a:t>
            </a:r>
            <a:r>
              <a:rPr lang="de-DE" dirty="0"/>
              <a:t> </a:t>
            </a:r>
            <a:r>
              <a:rPr lang="de-DE" dirty="0" err="1"/>
              <a:t>more</a:t>
            </a:r>
            <a:r>
              <a:rPr lang="de-DE" dirty="0"/>
              <a:t> </a:t>
            </a:r>
            <a:r>
              <a:rPr lang="de-DE" dirty="0" err="1"/>
              <a:t>complicated</a:t>
            </a:r>
            <a:r>
              <a:rPr lang="de-DE" dirty="0"/>
              <a:t> </a:t>
            </a:r>
            <a:r>
              <a:rPr lang="de-DE" dirty="0" err="1"/>
              <a:t>than</a:t>
            </a:r>
            <a:r>
              <a:rPr lang="de-DE" dirty="0"/>
              <a:t> </a:t>
            </a:r>
            <a:r>
              <a:rPr lang="de-DE" dirty="0" err="1"/>
              <a:t>necessary</a:t>
            </a:r>
            <a:r>
              <a:rPr lang="de-DE" dirty="0"/>
              <a:t>. </a:t>
            </a:r>
          </a:p>
          <a:p>
            <a:pPr marL="171450" indent="-171450" eaLnBrk="1" fontAlgn="auto" hangingPunct="1">
              <a:spcBef>
                <a:spcPts val="0"/>
              </a:spcBef>
              <a:spcAft>
                <a:spcPts val="0"/>
              </a:spcAft>
              <a:buFont typeface="Arial" panose="020B0604020202020204" pitchFamily="34" charset="0"/>
              <a:buChar char="•"/>
              <a:defRPr/>
            </a:pPr>
            <a:r>
              <a:rPr lang="de-DE" b="1" dirty="0" err="1"/>
              <a:t>Concrete</a:t>
            </a:r>
            <a:r>
              <a:rPr lang="de-DE" b="1" dirty="0"/>
              <a:t>: </a:t>
            </a:r>
            <a:r>
              <a:rPr lang="de-DE" dirty="0" err="1"/>
              <a:t>Avoid</a:t>
            </a:r>
            <a:r>
              <a:rPr lang="de-DE" dirty="0"/>
              <a:t> </a:t>
            </a:r>
            <a:r>
              <a:rPr lang="de-DE" dirty="0" err="1"/>
              <a:t>empty</a:t>
            </a:r>
            <a:r>
              <a:rPr lang="de-DE" dirty="0"/>
              <a:t> </a:t>
            </a:r>
            <a:r>
              <a:rPr lang="de-DE" dirty="0" err="1"/>
              <a:t>generalizations</a:t>
            </a:r>
            <a:r>
              <a:rPr lang="de-DE" dirty="0"/>
              <a:t>. </a:t>
            </a:r>
            <a:r>
              <a:rPr lang="de-DE" dirty="0" err="1"/>
              <a:t>Vague</a:t>
            </a:r>
            <a:r>
              <a:rPr lang="de-DE" dirty="0"/>
              <a:t> </a:t>
            </a:r>
            <a:r>
              <a:rPr lang="de-DE" dirty="0" err="1"/>
              <a:t>statements</a:t>
            </a:r>
            <a:r>
              <a:rPr lang="de-DE" dirty="0"/>
              <a:t> </a:t>
            </a:r>
            <a:r>
              <a:rPr lang="de-DE" dirty="0" err="1"/>
              <a:t>are</a:t>
            </a:r>
            <a:r>
              <a:rPr lang="de-DE" dirty="0"/>
              <a:t> not </a:t>
            </a:r>
            <a:r>
              <a:rPr lang="de-DE" dirty="0" err="1"/>
              <a:t>always</a:t>
            </a:r>
            <a:r>
              <a:rPr lang="de-DE" dirty="0"/>
              <a:t> </a:t>
            </a:r>
            <a:r>
              <a:rPr lang="de-DE" dirty="0" err="1"/>
              <a:t>avoidable</a:t>
            </a:r>
            <a:r>
              <a:rPr lang="de-DE" dirty="0"/>
              <a:t>, </a:t>
            </a:r>
            <a:r>
              <a:rPr lang="de-DE" dirty="0" err="1"/>
              <a:t>particularly</a:t>
            </a:r>
            <a:r>
              <a:rPr lang="de-DE" dirty="0"/>
              <a:t> in (</a:t>
            </a:r>
            <a:r>
              <a:rPr lang="de-DE" dirty="0" err="1"/>
              <a:t>values-based</a:t>
            </a:r>
            <a:r>
              <a:rPr lang="de-DE" dirty="0"/>
              <a:t>) </a:t>
            </a:r>
            <a:r>
              <a:rPr lang="de-DE" dirty="0" err="1"/>
              <a:t>codes</a:t>
            </a:r>
            <a:r>
              <a:rPr lang="de-DE" dirty="0"/>
              <a:t> </a:t>
            </a:r>
            <a:r>
              <a:rPr lang="de-DE" dirty="0" err="1"/>
              <a:t>of</a:t>
            </a:r>
            <a:r>
              <a:rPr lang="de-DE" dirty="0"/>
              <a:t> </a:t>
            </a:r>
            <a:r>
              <a:rPr lang="de-DE" dirty="0" err="1"/>
              <a:t>ethics</a:t>
            </a:r>
            <a:r>
              <a:rPr lang="de-DE" dirty="0"/>
              <a:t>. </a:t>
            </a:r>
            <a:r>
              <a:rPr lang="de-DE" dirty="0" err="1"/>
              <a:t>Nevertheless</a:t>
            </a:r>
            <a:r>
              <a:rPr lang="de-DE" dirty="0"/>
              <a:t>, </a:t>
            </a:r>
            <a:r>
              <a:rPr lang="de-DE" dirty="0" err="1"/>
              <a:t>it</a:t>
            </a:r>
            <a:r>
              <a:rPr lang="de-DE" dirty="0"/>
              <a:t> </a:t>
            </a:r>
            <a:r>
              <a:rPr lang="de-DE" dirty="0" err="1"/>
              <a:t>is</a:t>
            </a:r>
            <a:r>
              <a:rPr lang="de-DE" dirty="0"/>
              <a:t> </a:t>
            </a:r>
            <a:r>
              <a:rPr lang="de-DE" dirty="0" err="1"/>
              <a:t>important</a:t>
            </a:r>
            <a:r>
              <a:rPr lang="de-DE" dirty="0"/>
              <a:t> </a:t>
            </a:r>
            <a:r>
              <a:rPr lang="de-DE" dirty="0" err="1"/>
              <a:t>to</a:t>
            </a:r>
            <a:r>
              <a:rPr lang="de-DE" dirty="0"/>
              <a:t> </a:t>
            </a:r>
            <a:r>
              <a:rPr lang="de-DE" dirty="0" err="1"/>
              <a:t>try</a:t>
            </a:r>
            <a:r>
              <a:rPr lang="de-DE" dirty="0"/>
              <a:t> </a:t>
            </a:r>
            <a:r>
              <a:rPr lang="de-DE" dirty="0" err="1"/>
              <a:t>and</a:t>
            </a:r>
            <a:r>
              <a:rPr lang="de-DE" dirty="0"/>
              <a:t> </a:t>
            </a:r>
            <a:r>
              <a:rPr lang="de-DE" dirty="0" err="1"/>
              <a:t>make</a:t>
            </a:r>
            <a:r>
              <a:rPr lang="de-DE" dirty="0"/>
              <a:t> </a:t>
            </a:r>
            <a:r>
              <a:rPr lang="de-DE" dirty="0" err="1"/>
              <a:t>the</a:t>
            </a:r>
            <a:r>
              <a:rPr lang="de-DE" dirty="0"/>
              <a:t> </a:t>
            </a:r>
            <a:r>
              <a:rPr lang="de-DE" dirty="0" err="1"/>
              <a:t>values</a:t>
            </a:r>
            <a:r>
              <a:rPr lang="de-DE" dirty="0"/>
              <a:t> </a:t>
            </a:r>
            <a:r>
              <a:rPr lang="de-DE" dirty="0" err="1"/>
              <a:t>as</a:t>
            </a:r>
            <a:r>
              <a:rPr lang="de-DE" dirty="0"/>
              <a:t> </a:t>
            </a:r>
            <a:r>
              <a:rPr lang="de-DE" dirty="0" err="1"/>
              <a:t>concrete</a:t>
            </a:r>
            <a:r>
              <a:rPr lang="de-DE" dirty="0"/>
              <a:t> </a:t>
            </a:r>
            <a:r>
              <a:rPr lang="de-DE" dirty="0" err="1"/>
              <a:t>as</a:t>
            </a:r>
            <a:r>
              <a:rPr lang="de-DE" dirty="0"/>
              <a:t> </a:t>
            </a:r>
            <a:r>
              <a:rPr lang="de-DE" dirty="0" err="1"/>
              <a:t>possible</a:t>
            </a:r>
            <a:r>
              <a:rPr lang="de-DE" dirty="0"/>
              <a:t>, e.g. </a:t>
            </a:r>
            <a:r>
              <a:rPr lang="de-DE" dirty="0" err="1"/>
              <a:t>by</a:t>
            </a:r>
            <a:r>
              <a:rPr lang="de-DE" dirty="0"/>
              <a:t> </a:t>
            </a:r>
            <a:r>
              <a:rPr lang="de-DE" dirty="0" err="1"/>
              <a:t>specifying</a:t>
            </a:r>
            <a:r>
              <a:rPr lang="de-DE" dirty="0"/>
              <a:t> </a:t>
            </a:r>
            <a:r>
              <a:rPr lang="de-DE" dirty="0" err="1"/>
              <a:t>them</a:t>
            </a:r>
            <a:r>
              <a:rPr lang="de-DE" dirty="0"/>
              <a:t> in </a:t>
            </a:r>
            <a:r>
              <a:rPr lang="de-DE" dirty="0" err="1"/>
              <a:t>specific</a:t>
            </a:r>
            <a:r>
              <a:rPr lang="de-DE" dirty="0"/>
              <a:t> </a:t>
            </a:r>
            <a:r>
              <a:rPr lang="de-DE" dirty="0" err="1"/>
              <a:t>rules</a:t>
            </a:r>
            <a:r>
              <a:rPr lang="de-DE" dirty="0"/>
              <a:t> </a:t>
            </a:r>
            <a:r>
              <a:rPr lang="de-DE" dirty="0" err="1"/>
              <a:t>and</a:t>
            </a:r>
            <a:r>
              <a:rPr lang="de-DE" dirty="0"/>
              <a:t> </a:t>
            </a:r>
            <a:r>
              <a:rPr lang="de-DE" dirty="0" err="1"/>
              <a:t>guidelines</a:t>
            </a:r>
            <a:r>
              <a:rPr lang="de-DE" dirty="0"/>
              <a:t> </a:t>
            </a:r>
            <a:r>
              <a:rPr lang="de-DE" dirty="0" err="1"/>
              <a:t>or</a:t>
            </a:r>
            <a:r>
              <a:rPr lang="de-DE" dirty="0"/>
              <a:t> </a:t>
            </a:r>
            <a:r>
              <a:rPr lang="de-DE" dirty="0" err="1"/>
              <a:t>by</a:t>
            </a:r>
            <a:r>
              <a:rPr lang="de-DE" dirty="0"/>
              <a:t> </a:t>
            </a:r>
            <a:r>
              <a:rPr lang="de-DE" dirty="0" err="1"/>
              <a:t>illustrating</a:t>
            </a:r>
            <a:r>
              <a:rPr lang="de-DE" dirty="0"/>
              <a:t> </a:t>
            </a:r>
            <a:r>
              <a:rPr lang="de-DE" dirty="0" err="1"/>
              <a:t>them</a:t>
            </a:r>
            <a:r>
              <a:rPr lang="de-DE" dirty="0"/>
              <a:t> </a:t>
            </a:r>
            <a:r>
              <a:rPr lang="de-DE" dirty="0" err="1"/>
              <a:t>with</a:t>
            </a:r>
            <a:r>
              <a:rPr lang="de-DE" dirty="0"/>
              <a:t> </a:t>
            </a:r>
            <a:r>
              <a:rPr lang="de-DE" dirty="0" err="1"/>
              <a:t>concrete</a:t>
            </a:r>
            <a:r>
              <a:rPr lang="de-DE" dirty="0"/>
              <a:t> </a:t>
            </a:r>
            <a:r>
              <a:rPr lang="de-DE" dirty="0" err="1"/>
              <a:t>examples</a:t>
            </a:r>
            <a:r>
              <a:rPr lang="de-DE" dirty="0"/>
              <a:t>. </a:t>
            </a:r>
          </a:p>
          <a:p>
            <a:pPr marL="171450" indent="-171450" eaLnBrk="1" fontAlgn="auto" hangingPunct="1">
              <a:spcBef>
                <a:spcPts val="0"/>
              </a:spcBef>
              <a:spcAft>
                <a:spcPts val="0"/>
              </a:spcAft>
              <a:buFont typeface="Arial" panose="020B0604020202020204" pitchFamily="34" charset="0"/>
              <a:buChar char="•"/>
              <a:defRPr/>
            </a:pPr>
            <a:r>
              <a:rPr lang="de-DE" b="1" dirty="0" err="1"/>
              <a:t>Linked</a:t>
            </a:r>
            <a:r>
              <a:rPr lang="de-DE" b="1" dirty="0"/>
              <a:t>: </a:t>
            </a:r>
            <a:r>
              <a:rPr lang="de-DE" dirty="0" err="1"/>
              <a:t>Include</a:t>
            </a:r>
            <a:r>
              <a:rPr lang="de-DE" dirty="0"/>
              <a:t> </a:t>
            </a:r>
            <a:r>
              <a:rPr lang="de-DE" dirty="0" err="1"/>
              <a:t>sufficient</a:t>
            </a:r>
            <a:r>
              <a:rPr lang="de-DE" dirty="0"/>
              <a:t> </a:t>
            </a:r>
            <a:r>
              <a:rPr lang="de-DE" dirty="0" err="1"/>
              <a:t>cross-references</a:t>
            </a:r>
            <a:r>
              <a:rPr lang="de-DE" dirty="0"/>
              <a:t> in </a:t>
            </a:r>
            <a:r>
              <a:rPr lang="de-DE" dirty="0" err="1"/>
              <a:t>the</a:t>
            </a:r>
            <a:r>
              <a:rPr lang="de-DE" dirty="0"/>
              <a:t> </a:t>
            </a:r>
            <a:r>
              <a:rPr lang="de-DE" dirty="0" err="1"/>
              <a:t>code</a:t>
            </a:r>
            <a:r>
              <a:rPr lang="de-DE" dirty="0"/>
              <a:t> </a:t>
            </a:r>
            <a:r>
              <a:rPr lang="de-DE" dirty="0" err="1"/>
              <a:t>to</a:t>
            </a:r>
            <a:r>
              <a:rPr lang="de-DE" dirty="0"/>
              <a:t> </a:t>
            </a:r>
            <a:r>
              <a:rPr lang="de-DE" dirty="0" err="1"/>
              <a:t>other</a:t>
            </a:r>
            <a:r>
              <a:rPr lang="de-DE" dirty="0"/>
              <a:t> </a:t>
            </a:r>
            <a:r>
              <a:rPr lang="de-DE" dirty="0" err="1"/>
              <a:t>documents</a:t>
            </a:r>
            <a:r>
              <a:rPr lang="de-DE" dirty="0"/>
              <a:t>, </a:t>
            </a:r>
            <a:r>
              <a:rPr lang="de-DE" dirty="0" err="1"/>
              <a:t>guidelines</a:t>
            </a:r>
            <a:r>
              <a:rPr lang="de-DE" dirty="0"/>
              <a:t> </a:t>
            </a:r>
            <a:r>
              <a:rPr lang="de-DE" dirty="0" err="1"/>
              <a:t>and</a:t>
            </a:r>
            <a:r>
              <a:rPr lang="de-DE" dirty="0"/>
              <a:t> </a:t>
            </a:r>
            <a:r>
              <a:rPr lang="de-DE" dirty="0" err="1"/>
              <a:t>codes</a:t>
            </a:r>
            <a:r>
              <a:rPr lang="de-DE" dirty="0"/>
              <a:t> </a:t>
            </a:r>
            <a:r>
              <a:rPr lang="de-DE" dirty="0" err="1"/>
              <a:t>where</a:t>
            </a:r>
            <a:r>
              <a:rPr lang="de-DE" dirty="0"/>
              <a:t> </a:t>
            </a:r>
            <a:r>
              <a:rPr lang="de-DE" dirty="0" err="1"/>
              <a:t>staff</a:t>
            </a:r>
            <a:r>
              <a:rPr lang="de-DE" dirty="0"/>
              <a:t> </a:t>
            </a:r>
            <a:r>
              <a:rPr lang="de-DE" dirty="0" err="1"/>
              <a:t>members</a:t>
            </a:r>
            <a:r>
              <a:rPr lang="de-DE" dirty="0"/>
              <a:t> </a:t>
            </a:r>
            <a:r>
              <a:rPr lang="de-DE" dirty="0" err="1"/>
              <a:t>can</a:t>
            </a:r>
            <a:r>
              <a:rPr lang="de-DE" dirty="0"/>
              <a:t> find </a:t>
            </a:r>
            <a:r>
              <a:rPr lang="de-DE" dirty="0" err="1"/>
              <a:t>further</a:t>
            </a:r>
            <a:r>
              <a:rPr lang="de-DE" dirty="0"/>
              <a:t> </a:t>
            </a:r>
            <a:r>
              <a:rPr lang="de-DE" dirty="0" err="1"/>
              <a:t>details</a:t>
            </a:r>
            <a:r>
              <a:rPr lang="de-DE" dirty="0"/>
              <a:t> </a:t>
            </a:r>
            <a:r>
              <a:rPr lang="de-DE" dirty="0" err="1"/>
              <a:t>about</a:t>
            </a:r>
            <a:r>
              <a:rPr lang="de-DE" dirty="0"/>
              <a:t> </a:t>
            </a:r>
            <a:r>
              <a:rPr lang="de-DE" dirty="0" err="1"/>
              <a:t>specific</a:t>
            </a:r>
            <a:r>
              <a:rPr lang="de-DE" dirty="0"/>
              <a:t> </a:t>
            </a:r>
            <a:r>
              <a:rPr lang="de-DE" dirty="0" err="1"/>
              <a:t>themes</a:t>
            </a:r>
            <a:r>
              <a:rPr lang="de-DE" dirty="0"/>
              <a:t> (a </a:t>
            </a:r>
            <a:r>
              <a:rPr lang="de-DE" dirty="0" err="1"/>
              <a:t>code</a:t>
            </a:r>
            <a:r>
              <a:rPr lang="de-DE" dirty="0"/>
              <a:t> </a:t>
            </a:r>
            <a:r>
              <a:rPr lang="de-DE" dirty="0" err="1"/>
              <a:t>can</a:t>
            </a:r>
            <a:r>
              <a:rPr lang="de-DE" dirty="0"/>
              <a:t> </a:t>
            </a:r>
            <a:r>
              <a:rPr lang="de-DE" dirty="0" err="1"/>
              <a:t>be</a:t>
            </a:r>
            <a:r>
              <a:rPr lang="de-DE" dirty="0"/>
              <a:t> </a:t>
            </a:r>
            <a:r>
              <a:rPr lang="de-DE" dirty="0" err="1"/>
              <a:t>seen</a:t>
            </a:r>
            <a:r>
              <a:rPr lang="de-DE" dirty="0"/>
              <a:t> </a:t>
            </a:r>
            <a:r>
              <a:rPr lang="de-DE" dirty="0" err="1"/>
              <a:t>as</a:t>
            </a:r>
            <a:r>
              <a:rPr lang="de-DE" dirty="0"/>
              <a:t> a “</a:t>
            </a:r>
            <a:r>
              <a:rPr lang="de-DE" dirty="0" err="1"/>
              <a:t>portal</a:t>
            </a:r>
            <a:r>
              <a:rPr lang="de-DE" dirty="0"/>
              <a:t>” </a:t>
            </a:r>
            <a:r>
              <a:rPr lang="de-DE" dirty="0" err="1"/>
              <a:t>for</a:t>
            </a:r>
            <a:r>
              <a:rPr lang="de-DE" dirty="0"/>
              <a:t> all relevant </a:t>
            </a:r>
            <a:r>
              <a:rPr lang="de-DE" dirty="0" err="1"/>
              <a:t>integrity-related</a:t>
            </a:r>
            <a:r>
              <a:rPr lang="de-DE" dirty="0"/>
              <a:t> </a:t>
            </a:r>
            <a:r>
              <a:rPr lang="de-DE" dirty="0" err="1"/>
              <a:t>information</a:t>
            </a:r>
            <a:r>
              <a:rPr lang="de-DE" dirty="0"/>
              <a:t>). </a:t>
            </a:r>
          </a:p>
          <a:p>
            <a:pPr marL="171450" indent="-171450" eaLnBrk="1" fontAlgn="auto" hangingPunct="1">
              <a:spcBef>
                <a:spcPts val="0"/>
              </a:spcBef>
              <a:spcAft>
                <a:spcPts val="0"/>
              </a:spcAft>
              <a:buFont typeface="Arial" panose="020B0604020202020204" pitchFamily="34" charset="0"/>
              <a:buChar char="•"/>
              <a:defRPr/>
            </a:pPr>
            <a:r>
              <a:rPr lang="en-US" b="1" dirty="0"/>
              <a:t>Context-specific: </a:t>
            </a:r>
            <a:r>
              <a:rPr lang="en-US" dirty="0"/>
              <a:t>Draw on existing values </a:t>
            </a:r>
            <a:r>
              <a:rPr lang="en-US" dirty="0">
                <a:sym typeface="Symbol" pitchFamily="2" charset="2"/>
              </a:rPr>
              <a:t>and </a:t>
            </a:r>
            <a:r>
              <a:rPr lang="en-US" dirty="0"/>
              <a:t>commit to minimum standards as provided by UNCAC.</a:t>
            </a:r>
            <a:endParaRPr lang="de-DE" b="0" dirty="0"/>
          </a:p>
          <a:p>
            <a:pPr marL="171450" indent="-171450" eaLnBrk="1" fontAlgn="auto" hangingPunct="1">
              <a:spcBef>
                <a:spcPts val="0"/>
              </a:spcBef>
              <a:spcAft>
                <a:spcPts val="0"/>
              </a:spcAft>
              <a:buFont typeface="Arial" panose="020B0604020202020204" pitchFamily="34" charset="0"/>
              <a:buChar char="•"/>
              <a:defRPr/>
            </a:pPr>
            <a:r>
              <a:rPr lang="de-DE" b="1" dirty="0" err="1"/>
              <a:t>Use</a:t>
            </a:r>
            <a:r>
              <a:rPr lang="de-DE" b="1" dirty="0"/>
              <a:t> </a:t>
            </a:r>
            <a:r>
              <a:rPr lang="de-DE" b="1" dirty="0" err="1"/>
              <a:t>of</a:t>
            </a:r>
            <a:r>
              <a:rPr lang="de-DE" b="1" dirty="0"/>
              <a:t> </a:t>
            </a:r>
            <a:r>
              <a:rPr lang="en-US" b="1" dirty="0"/>
              <a:t>examples: </a:t>
            </a:r>
            <a:r>
              <a:rPr lang="en-US" dirty="0"/>
              <a:t>Code should provide examples and scenarios to make rules and values more tangible.</a:t>
            </a:r>
          </a:p>
          <a:p>
            <a:endParaRPr lang="de-DE" dirty="0"/>
          </a:p>
          <a:p>
            <a:r>
              <a:rPr lang="de-DE" sz="1200" b="1" dirty="0"/>
              <a:t>Source:</a:t>
            </a:r>
          </a:p>
          <a:p>
            <a:r>
              <a:rPr lang="de-DE" sz="1200" dirty="0"/>
              <a:t>Jenkins, M. (June 2015). Anti-</a:t>
            </a:r>
            <a:r>
              <a:rPr lang="de-DE" sz="1200" dirty="0" err="1"/>
              <a:t>corruption</a:t>
            </a:r>
            <a:r>
              <a:rPr lang="de-DE" sz="1200" dirty="0"/>
              <a:t> </a:t>
            </a:r>
            <a:r>
              <a:rPr lang="de-DE" sz="1200" dirty="0" err="1"/>
              <a:t>provisions</a:t>
            </a:r>
            <a:r>
              <a:rPr lang="de-DE" sz="1200" dirty="0"/>
              <a:t> in </a:t>
            </a:r>
            <a:r>
              <a:rPr lang="de-DE" sz="1200" dirty="0" err="1"/>
              <a:t>codes</a:t>
            </a:r>
            <a:r>
              <a:rPr lang="de-DE" sz="1200" dirty="0"/>
              <a:t> </a:t>
            </a:r>
            <a:r>
              <a:rPr lang="de-DE" sz="1200" dirty="0" err="1"/>
              <a:t>of</a:t>
            </a:r>
            <a:r>
              <a:rPr lang="de-DE" sz="1200" dirty="0"/>
              <a:t> </a:t>
            </a:r>
            <a:r>
              <a:rPr lang="de-DE" sz="1200" dirty="0" err="1"/>
              <a:t>conduct</a:t>
            </a:r>
            <a:r>
              <a:rPr lang="de-DE" sz="1200" dirty="0"/>
              <a:t>. </a:t>
            </a:r>
            <a:r>
              <a:rPr lang="de-DE" sz="1200" dirty="0" err="1"/>
              <a:t>Transparency</a:t>
            </a:r>
            <a:r>
              <a:rPr lang="de-DE" sz="1200" dirty="0"/>
              <a:t> International. </a:t>
            </a:r>
            <a:r>
              <a:rPr lang="de-DE" sz="1200" dirty="0" err="1"/>
              <a:t>Retrieved</a:t>
            </a:r>
            <a:r>
              <a:rPr lang="de-DE" sz="1200" dirty="0"/>
              <a:t> </a:t>
            </a:r>
            <a:r>
              <a:rPr lang="de-DE" sz="1200" dirty="0" err="1"/>
              <a:t>from</a:t>
            </a:r>
            <a:r>
              <a:rPr lang="de-DE" sz="1200" dirty="0"/>
              <a:t> </a:t>
            </a:r>
            <a:r>
              <a:rPr lang="de-DE" sz="1200" dirty="0">
                <a:hlinkClick r:id="rId3"/>
              </a:rPr>
              <a:t>https://knowledgehub.transparency.org/guide/topic-guide-on-codes-of-conduct/5408</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19</a:t>
            </a:fld>
            <a:endParaRPr lang="de-DE"/>
          </a:p>
        </p:txBody>
      </p:sp>
    </p:spTree>
    <p:extLst>
      <p:ext uri="{BB962C8B-B14F-4D97-AF65-F5344CB8AC3E}">
        <p14:creationId xmlns:p14="http://schemas.microsoft.com/office/powerpoint/2010/main" val="1321112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b="1" dirty="0"/>
              <a:t>4. </a:t>
            </a:r>
            <a:r>
              <a:rPr lang="de-DE" b="1" dirty="0" err="1"/>
              <a:t>Sanctions</a:t>
            </a:r>
            <a:r>
              <a:rPr lang="de-DE" b="1" dirty="0"/>
              <a:t>:</a:t>
            </a:r>
            <a:endParaRPr lang="de-DE" dirty="0"/>
          </a:p>
          <a:p>
            <a:pPr>
              <a:defRPr/>
            </a:pPr>
            <a:endParaRPr lang="de-DE" dirty="0"/>
          </a:p>
          <a:p>
            <a:pPr marL="171450" indent="-171450">
              <a:buFont typeface="Arial" panose="020B0604020202020204" pitchFamily="34" charset="0"/>
              <a:buChar char="•"/>
              <a:defRPr/>
            </a:pPr>
            <a:r>
              <a:rPr lang="de-DE" dirty="0"/>
              <a:t>Codes </a:t>
            </a:r>
            <a:r>
              <a:rPr lang="de-DE" dirty="0" err="1"/>
              <a:t>are</a:t>
            </a:r>
            <a:r>
              <a:rPr lang="de-DE" dirty="0"/>
              <a:t> not </a:t>
            </a:r>
            <a:r>
              <a:rPr lang="de-DE" dirty="0" err="1"/>
              <a:t>self</a:t>
            </a:r>
            <a:r>
              <a:rPr lang="de-DE" dirty="0"/>
              <a:t> </a:t>
            </a:r>
            <a:r>
              <a:rPr lang="de-DE" dirty="0" err="1"/>
              <a:t>implementing</a:t>
            </a:r>
            <a:r>
              <a:rPr lang="de-DE" dirty="0"/>
              <a:t>. </a:t>
            </a:r>
            <a:r>
              <a:rPr lang="de-DE" dirty="0" err="1"/>
              <a:t>Printing</a:t>
            </a:r>
            <a:r>
              <a:rPr lang="de-DE" dirty="0"/>
              <a:t> a </a:t>
            </a:r>
            <a:r>
              <a:rPr lang="de-DE" dirty="0" err="1"/>
              <a:t>code</a:t>
            </a:r>
            <a:r>
              <a:rPr lang="de-DE" dirty="0"/>
              <a:t> </a:t>
            </a:r>
            <a:r>
              <a:rPr lang="de-DE" dirty="0" err="1"/>
              <a:t>of</a:t>
            </a:r>
            <a:r>
              <a:rPr lang="de-DE" dirty="0"/>
              <a:t> </a:t>
            </a:r>
            <a:r>
              <a:rPr lang="de-DE" dirty="0" err="1"/>
              <a:t>conduct</a:t>
            </a:r>
            <a:r>
              <a:rPr lang="de-DE" dirty="0"/>
              <a:t> </a:t>
            </a:r>
            <a:r>
              <a:rPr lang="de-DE" dirty="0" err="1"/>
              <a:t>and</a:t>
            </a:r>
            <a:r>
              <a:rPr lang="de-DE" dirty="0"/>
              <a:t> </a:t>
            </a:r>
            <a:r>
              <a:rPr lang="de-DE" dirty="0" err="1"/>
              <a:t>placing</a:t>
            </a:r>
            <a:r>
              <a:rPr lang="de-DE" dirty="0"/>
              <a:t> </a:t>
            </a:r>
            <a:r>
              <a:rPr lang="de-DE" dirty="0" err="1"/>
              <a:t>it</a:t>
            </a:r>
            <a:r>
              <a:rPr lang="de-DE" dirty="0"/>
              <a:t> on a wall, </a:t>
            </a:r>
            <a:r>
              <a:rPr lang="de-DE" dirty="0" err="1"/>
              <a:t>is</a:t>
            </a:r>
            <a:r>
              <a:rPr lang="de-DE" dirty="0"/>
              <a:t> not </a:t>
            </a:r>
            <a:r>
              <a:rPr lang="de-DE" dirty="0" err="1"/>
              <a:t>implementation</a:t>
            </a:r>
            <a:r>
              <a:rPr lang="de-DE" dirty="0"/>
              <a:t>. </a:t>
            </a:r>
            <a:r>
              <a:rPr lang="de-DE" dirty="0" err="1"/>
              <a:t>There</a:t>
            </a:r>
            <a:r>
              <a:rPr lang="de-DE" dirty="0"/>
              <a:t> must </a:t>
            </a:r>
            <a:r>
              <a:rPr lang="de-DE" dirty="0" err="1"/>
              <a:t>be</a:t>
            </a:r>
            <a:r>
              <a:rPr lang="de-DE" dirty="0"/>
              <a:t> an </a:t>
            </a:r>
            <a:r>
              <a:rPr lang="de-DE" dirty="0" err="1"/>
              <a:t>institutional</a:t>
            </a:r>
            <a:r>
              <a:rPr lang="de-DE" dirty="0"/>
              <a:t> </a:t>
            </a:r>
            <a:r>
              <a:rPr lang="de-DE" dirty="0" err="1"/>
              <a:t>fabric</a:t>
            </a:r>
            <a:r>
              <a:rPr lang="de-DE" dirty="0"/>
              <a:t> </a:t>
            </a:r>
            <a:r>
              <a:rPr lang="de-DE" dirty="0" err="1"/>
              <a:t>for</a:t>
            </a:r>
            <a:r>
              <a:rPr lang="de-DE" dirty="0"/>
              <a:t> </a:t>
            </a:r>
            <a:r>
              <a:rPr lang="de-DE" dirty="0" err="1"/>
              <a:t>developing</a:t>
            </a:r>
            <a:r>
              <a:rPr lang="de-DE" dirty="0"/>
              <a:t> </a:t>
            </a:r>
            <a:r>
              <a:rPr lang="de-DE" dirty="0" err="1"/>
              <a:t>the</a:t>
            </a:r>
            <a:r>
              <a:rPr lang="de-DE" dirty="0"/>
              <a:t> </a:t>
            </a:r>
            <a:r>
              <a:rPr lang="de-DE" dirty="0" err="1"/>
              <a:t>code</a:t>
            </a:r>
            <a:r>
              <a:rPr lang="de-DE" dirty="0"/>
              <a:t>: </a:t>
            </a:r>
            <a:r>
              <a:rPr lang="de-DE" dirty="0" err="1"/>
              <a:t>communicating</a:t>
            </a:r>
            <a:r>
              <a:rPr lang="de-DE" dirty="0"/>
              <a:t> </a:t>
            </a:r>
            <a:r>
              <a:rPr lang="de-DE" dirty="0" err="1"/>
              <a:t>it</a:t>
            </a:r>
            <a:r>
              <a:rPr lang="de-DE" dirty="0"/>
              <a:t>, </a:t>
            </a:r>
            <a:r>
              <a:rPr lang="de-DE" dirty="0" err="1"/>
              <a:t>interpreting</a:t>
            </a:r>
            <a:r>
              <a:rPr lang="de-DE" dirty="0"/>
              <a:t> </a:t>
            </a:r>
            <a:r>
              <a:rPr lang="de-DE" dirty="0" err="1"/>
              <a:t>it</a:t>
            </a:r>
            <a:r>
              <a:rPr lang="de-DE" dirty="0"/>
              <a:t>, </a:t>
            </a:r>
            <a:r>
              <a:rPr lang="de-DE" dirty="0" err="1"/>
              <a:t>training</a:t>
            </a:r>
            <a:r>
              <a:rPr lang="de-DE" dirty="0"/>
              <a:t> </a:t>
            </a:r>
            <a:r>
              <a:rPr lang="de-DE" dirty="0" err="1"/>
              <a:t>or</a:t>
            </a:r>
            <a:r>
              <a:rPr lang="de-DE" dirty="0"/>
              <a:t> </a:t>
            </a:r>
            <a:r>
              <a:rPr lang="de-DE" dirty="0" err="1"/>
              <a:t>education</a:t>
            </a:r>
            <a:r>
              <a:rPr lang="de-DE" dirty="0"/>
              <a:t> on </a:t>
            </a:r>
            <a:r>
              <a:rPr lang="de-DE" dirty="0" err="1"/>
              <a:t>the</a:t>
            </a:r>
            <a:r>
              <a:rPr lang="de-DE" dirty="0"/>
              <a:t> </a:t>
            </a:r>
            <a:r>
              <a:rPr lang="de-DE" dirty="0" err="1"/>
              <a:t>code</a:t>
            </a:r>
            <a:r>
              <a:rPr lang="de-DE" dirty="0"/>
              <a:t>, </a:t>
            </a:r>
            <a:r>
              <a:rPr lang="de-DE" dirty="0" err="1"/>
              <a:t>enforcing</a:t>
            </a:r>
            <a:r>
              <a:rPr lang="de-DE" dirty="0"/>
              <a:t> </a:t>
            </a:r>
            <a:r>
              <a:rPr lang="de-DE" dirty="0" err="1"/>
              <a:t>it</a:t>
            </a:r>
            <a:r>
              <a:rPr lang="de-DE" dirty="0"/>
              <a:t> </a:t>
            </a:r>
            <a:r>
              <a:rPr lang="de-DE" dirty="0" err="1"/>
              <a:t>and</a:t>
            </a:r>
            <a:r>
              <a:rPr lang="de-DE" dirty="0"/>
              <a:t> </a:t>
            </a:r>
            <a:r>
              <a:rPr lang="de-DE" dirty="0" err="1"/>
              <a:t>assessing</a:t>
            </a:r>
            <a:r>
              <a:rPr lang="de-DE" dirty="0"/>
              <a:t> it.</a:t>
            </a:r>
          </a:p>
          <a:p>
            <a:pPr marL="171450" indent="-171450">
              <a:buFont typeface="Arial" panose="020B0604020202020204" pitchFamily="34" charset="0"/>
              <a:buChar char="•"/>
              <a:defRPr/>
            </a:pPr>
            <a:r>
              <a:rPr lang="de-DE" dirty="0" err="1"/>
              <a:t>Several</a:t>
            </a:r>
            <a:r>
              <a:rPr lang="de-DE" dirty="0"/>
              <a:t> </a:t>
            </a:r>
            <a:r>
              <a:rPr lang="de-DE" dirty="0" err="1"/>
              <a:t>studies</a:t>
            </a:r>
            <a:r>
              <a:rPr lang="de-DE" dirty="0"/>
              <a:t> </a:t>
            </a:r>
            <a:r>
              <a:rPr lang="de-DE" dirty="0" err="1"/>
              <a:t>found</a:t>
            </a:r>
            <a:r>
              <a:rPr lang="de-DE" dirty="0"/>
              <a:t> </a:t>
            </a:r>
            <a:r>
              <a:rPr lang="de-DE" dirty="0" err="1"/>
              <a:t>that</a:t>
            </a:r>
            <a:r>
              <a:rPr lang="de-DE" dirty="0"/>
              <a:t> </a:t>
            </a:r>
            <a:r>
              <a:rPr lang="de-DE" dirty="0" err="1"/>
              <a:t>the</a:t>
            </a:r>
            <a:r>
              <a:rPr lang="de-DE" dirty="0"/>
              <a:t> </a:t>
            </a:r>
            <a:r>
              <a:rPr lang="de-DE" dirty="0" err="1"/>
              <a:t>effect</a:t>
            </a:r>
            <a:r>
              <a:rPr lang="de-DE" dirty="0"/>
              <a:t> was </a:t>
            </a:r>
            <a:r>
              <a:rPr lang="de-DE" dirty="0" err="1"/>
              <a:t>stronger</a:t>
            </a:r>
            <a:r>
              <a:rPr lang="de-DE" dirty="0"/>
              <a:t> </a:t>
            </a:r>
            <a:r>
              <a:rPr lang="de-DE" dirty="0" err="1"/>
              <a:t>when</a:t>
            </a:r>
            <a:r>
              <a:rPr lang="de-DE" dirty="0"/>
              <a:t> </a:t>
            </a:r>
            <a:r>
              <a:rPr lang="de-DE" dirty="0" err="1"/>
              <a:t>sanctions</a:t>
            </a:r>
            <a:r>
              <a:rPr lang="de-DE" dirty="0"/>
              <a:t> </a:t>
            </a:r>
            <a:r>
              <a:rPr lang="de-DE" dirty="0" err="1"/>
              <a:t>were</a:t>
            </a:r>
            <a:r>
              <a:rPr lang="de-DE" dirty="0"/>
              <a:t> </a:t>
            </a:r>
            <a:r>
              <a:rPr lang="de-DE" dirty="0" err="1"/>
              <a:t>coupled</a:t>
            </a:r>
            <a:r>
              <a:rPr lang="de-DE" dirty="0"/>
              <a:t> </a:t>
            </a:r>
            <a:r>
              <a:rPr lang="de-DE" dirty="0" err="1"/>
              <a:t>with</a:t>
            </a:r>
            <a:r>
              <a:rPr lang="de-DE" dirty="0"/>
              <a:t> </a:t>
            </a:r>
            <a:r>
              <a:rPr lang="de-DE" dirty="0" err="1"/>
              <a:t>codes</a:t>
            </a:r>
            <a:r>
              <a:rPr lang="de-DE" dirty="0"/>
              <a:t> </a:t>
            </a:r>
            <a:r>
              <a:rPr lang="de-DE" dirty="0" err="1"/>
              <a:t>of</a:t>
            </a:r>
            <a:r>
              <a:rPr lang="de-DE" dirty="0"/>
              <a:t> </a:t>
            </a:r>
            <a:r>
              <a:rPr lang="de-DE" dirty="0" err="1"/>
              <a:t>conduct</a:t>
            </a:r>
            <a:r>
              <a:rPr lang="de-DE" dirty="0"/>
              <a:t>, </a:t>
            </a:r>
            <a:r>
              <a:rPr lang="de-DE" dirty="0" err="1"/>
              <a:t>as</a:t>
            </a:r>
            <a:r>
              <a:rPr lang="de-DE" dirty="0"/>
              <a:t> </a:t>
            </a:r>
            <a:r>
              <a:rPr lang="de-DE" dirty="0" err="1"/>
              <a:t>this</a:t>
            </a:r>
            <a:r>
              <a:rPr lang="de-DE" dirty="0"/>
              <a:t> </a:t>
            </a:r>
            <a:r>
              <a:rPr lang="de-DE" dirty="0" err="1"/>
              <a:t>implied</a:t>
            </a:r>
            <a:r>
              <a:rPr lang="de-DE" dirty="0"/>
              <a:t> top </a:t>
            </a:r>
            <a:r>
              <a:rPr lang="de-DE" dirty="0" err="1"/>
              <a:t>management's</a:t>
            </a:r>
            <a:r>
              <a:rPr lang="de-DE" dirty="0"/>
              <a:t> </a:t>
            </a:r>
            <a:r>
              <a:rPr lang="de-DE" dirty="0" err="1"/>
              <a:t>commitment</a:t>
            </a:r>
            <a:r>
              <a:rPr lang="de-DE" dirty="0"/>
              <a:t> </a:t>
            </a:r>
            <a:r>
              <a:rPr lang="de-DE" dirty="0" err="1"/>
              <a:t>to</a:t>
            </a:r>
            <a:r>
              <a:rPr lang="de-DE" dirty="0"/>
              <a:t> </a:t>
            </a:r>
            <a:r>
              <a:rPr lang="de-DE" dirty="0" err="1"/>
              <a:t>the</a:t>
            </a:r>
            <a:r>
              <a:rPr lang="de-DE" dirty="0"/>
              <a:t> </a:t>
            </a:r>
            <a:r>
              <a:rPr lang="de-DE" dirty="0" err="1"/>
              <a:t>code</a:t>
            </a:r>
            <a:r>
              <a:rPr lang="de-DE" dirty="0"/>
              <a:t>.</a:t>
            </a:r>
          </a:p>
          <a:p>
            <a:pPr marL="171450" indent="-171450">
              <a:buFont typeface="Arial" panose="020B0604020202020204" pitchFamily="34" charset="0"/>
              <a:buChar char="•"/>
              <a:defRPr/>
            </a:pPr>
            <a:r>
              <a:rPr lang="de-DE" dirty="0" err="1"/>
              <a:t>When</a:t>
            </a:r>
            <a:r>
              <a:rPr lang="de-DE" dirty="0"/>
              <a:t> </a:t>
            </a:r>
            <a:r>
              <a:rPr lang="de-DE" dirty="0" err="1"/>
              <a:t>it</a:t>
            </a:r>
            <a:r>
              <a:rPr lang="de-DE" dirty="0"/>
              <a:t> </a:t>
            </a:r>
            <a:r>
              <a:rPr lang="de-DE" dirty="0" err="1"/>
              <a:t>comes</a:t>
            </a:r>
            <a:r>
              <a:rPr lang="de-DE" dirty="0"/>
              <a:t> </a:t>
            </a:r>
            <a:r>
              <a:rPr lang="de-DE" dirty="0" err="1"/>
              <a:t>to</a:t>
            </a:r>
            <a:r>
              <a:rPr lang="de-DE" dirty="0"/>
              <a:t> </a:t>
            </a:r>
            <a:r>
              <a:rPr lang="de-DE" dirty="0" err="1"/>
              <a:t>sanctions</a:t>
            </a:r>
            <a:r>
              <a:rPr lang="de-DE" dirty="0"/>
              <a:t>, </a:t>
            </a:r>
            <a:r>
              <a:rPr lang="de-DE" dirty="0" err="1"/>
              <a:t>often</a:t>
            </a:r>
            <a:r>
              <a:rPr lang="de-DE" dirty="0"/>
              <a:t> </a:t>
            </a:r>
            <a:r>
              <a:rPr lang="de-DE" dirty="0" err="1"/>
              <a:t>these</a:t>
            </a:r>
            <a:r>
              <a:rPr lang="de-DE" dirty="0"/>
              <a:t> </a:t>
            </a:r>
            <a:r>
              <a:rPr lang="de-DE" dirty="0" err="1"/>
              <a:t>penalties</a:t>
            </a:r>
            <a:r>
              <a:rPr lang="de-DE" dirty="0"/>
              <a:t> </a:t>
            </a:r>
            <a:r>
              <a:rPr lang="de-DE" dirty="0" err="1"/>
              <a:t>are</a:t>
            </a:r>
            <a:r>
              <a:rPr lang="de-DE" dirty="0"/>
              <a:t> administrative </a:t>
            </a:r>
            <a:r>
              <a:rPr lang="de-DE" dirty="0" err="1"/>
              <a:t>rather</a:t>
            </a:r>
            <a:r>
              <a:rPr lang="de-DE" dirty="0"/>
              <a:t> </a:t>
            </a:r>
            <a:r>
              <a:rPr lang="de-DE" dirty="0" err="1"/>
              <a:t>than</a:t>
            </a:r>
            <a:r>
              <a:rPr lang="de-DE" dirty="0"/>
              <a:t> </a:t>
            </a:r>
            <a:r>
              <a:rPr lang="de-DE" dirty="0" err="1"/>
              <a:t>criminal</a:t>
            </a:r>
            <a:r>
              <a:rPr lang="de-DE" dirty="0"/>
              <a:t>. </a:t>
            </a:r>
            <a:r>
              <a:rPr lang="de-DE" dirty="0" err="1"/>
              <a:t>Punishments</a:t>
            </a:r>
            <a:r>
              <a:rPr lang="de-DE" dirty="0"/>
              <a:t> </a:t>
            </a:r>
            <a:r>
              <a:rPr lang="de-DE" dirty="0" err="1"/>
              <a:t>may</a:t>
            </a:r>
            <a:r>
              <a:rPr lang="de-DE" dirty="0"/>
              <a:t> </a:t>
            </a:r>
            <a:r>
              <a:rPr lang="de-DE" dirty="0" err="1"/>
              <a:t>include</a:t>
            </a:r>
            <a:r>
              <a:rPr lang="de-DE" dirty="0"/>
              <a:t> </a:t>
            </a:r>
            <a:r>
              <a:rPr lang="de-DE" dirty="0" err="1"/>
              <a:t>dismissal</a:t>
            </a:r>
            <a:r>
              <a:rPr lang="de-DE" dirty="0"/>
              <a:t> </a:t>
            </a:r>
            <a:r>
              <a:rPr lang="de-DE" dirty="0" err="1"/>
              <a:t>from</a:t>
            </a:r>
            <a:r>
              <a:rPr lang="de-DE" dirty="0"/>
              <a:t> </a:t>
            </a:r>
            <a:r>
              <a:rPr lang="de-DE" dirty="0" err="1"/>
              <a:t>office</a:t>
            </a:r>
            <a:r>
              <a:rPr lang="de-DE" dirty="0"/>
              <a:t>, </a:t>
            </a:r>
            <a:r>
              <a:rPr lang="de-DE" dirty="0" err="1"/>
              <a:t>written</a:t>
            </a:r>
            <a:r>
              <a:rPr lang="de-DE" dirty="0"/>
              <a:t> </a:t>
            </a:r>
            <a:r>
              <a:rPr lang="de-DE" dirty="0" err="1"/>
              <a:t>warnings</a:t>
            </a:r>
            <a:r>
              <a:rPr lang="de-DE" dirty="0"/>
              <a:t>, </a:t>
            </a:r>
            <a:r>
              <a:rPr lang="de-DE" dirty="0" err="1"/>
              <a:t>written</a:t>
            </a:r>
            <a:r>
              <a:rPr lang="de-DE" dirty="0"/>
              <a:t> </a:t>
            </a:r>
            <a:r>
              <a:rPr lang="de-DE" dirty="0" err="1"/>
              <a:t>or</a:t>
            </a:r>
            <a:r>
              <a:rPr lang="de-DE" dirty="0"/>
              <a:t> </a:t>
            </a:r>
            <a:r>
              <a:rPr lang="de-DE" dirty="0" err="1"/>
              <a:t>public</a:t>
            </a:r>
            <a:r>
              <a:rPr lang="de-DE" dirty="0"/>
              <a:t> </a:t>
            </a:r>
            <a:r>
              <a:rPr lang="de-DE" dirty="0" err="1"/>
              <a:t>reprimands</a:t>
            </a:r>
            <a:r>
              <a:rPr lang="de-DE" dirty="0"/>
              <a:t>, </a:t>
            </a:r>
            <a:r>
              <a:rPr lang="de-DE" dirty="0" err="1"/>
              <a:t>ineligibility</a:t>
            </a:r>
            <a:r>
              <a:rPr lang="de-DE" dirty="0"/>
              <a:t> </a:t>
            </a:r>
            <a:r>
              <a:rPr lang="de-DE" dirty="0" err="1"/>
              <a:t>to</a:t>
            </a:r>
            <a:r>
              <a:rPr lang="de-DE" dirty="0"/>
              <a:t> hold </a:t>
            </a:r>
            <a:r>
              <a:rPr lang="de-DE" dirty="0" err="1"/>
              <a:t>public</a:t>
            </a:r>
            <a:r>
              <a:rPr lang="de-DE" dirty="0"/>
              <a:t> </a:t>
            </a:r>
            <a:r>
              <a:rPr lang="de-DE" dirty="0" err="1"/>
              <a:t>office</a:t>
            </a:r>
            <a:r>
              <a:rPr lang="de-DE" dirty="0"/>
              <a:t> </a:t>
            </a:r>
            <a:r>
              <a:rPr lang="de-DE" dirty="0" err="1"/>
              <a:t>and</a:t>
            </a:r>
            <a:r>
              <a:rPr lang="de-DE" dirty="0"/>
              <a:t> </a:t>
            </a:r>
            <a:r>
              <a:rPr lang="de-DE" dirty="0" err="1"/>
              <a:t>specific</a:t>
            </a:r>
            <a:r>
              <a:rPr lang="de-DE" dirty="0"/>
              <a:t> </a:t>
            </a:r>
            <a:r>
              <a:rPr lang="de-DE" dirty="0" err="1"/>
              <a:t>measures</a:t>
            </a:r>
            <a:r>
              <a:rPr lang="de-DE" dirty="0"/>
              <a:t> </a:t>
            </a:r>
            <a:r>
              <a:rPr lang="de-DE" dirty="0" err="1"/>
              <a:t>providing</a:t>
            </a:r>
            <a:r>
              <a:rPr lang="de-DE" dirty="0"/>
              <a:t> </a:t>
            </a:r>
            <a:r>
              <a:rPr lang="de-DE" dirty="0" err="1"/>
              <a:t>for</a:t>
            </a:r>
            <a:r>
              <a:rPr lang="de-DE" dirty="0"/>
              <a:t> </a:t>
            </a:r>
            <a:r>
              <a:rPr lang="de-DE" dirty="0" err="1"/>
              <a:t>salary</a:t>
            </a:r>
            <a:r>
              <a:rPr lang="de-DE" dirty="0"/>
              <a:t> </a:t>
            </a:r>
            <a:r>
              <a:rPr lang="de-DE" dirty="0" err="1"/>
              <a:t>penalties</a:t>
            </a:r>
            <a:r>
              <a:rPr lang="de-DE" dirty="0"/>
              <a:t> </a:t>
            </a:r>
            <a:r>
              <a:rPr lang="de-DE" dirty="0" err="1"/>
              <a:t>and</a:t>
            </a:r>
            <a:r>
              <a:rPr lang="de-DE" dirty="0"/>
              <a:t> </a:t>
            </a:r>
            <a:r>
              <a:rPr lang="de-DE" dirty="0" err="1"/>
              <a:t>demotions</a:t>
            </a:r>
            <a:r>
              <a:rPr lang="de-DE" dirty="0"/>
              <a:t>.</a:t>
            </a:r>
          </a:p>
          <a:p>
            <a:pPr marL="171450" indent="-171450">
              <a:buFont typeface="Arial" panose="020B0604020202020204" pitchFamily="34" charset="0"/>
              <a:buChar char="•"/>
              <a:defRPr/>
            </a:pPr>
            <a:r>
              <a:rPr lang="en-US" dirty="0"/>
              <a:t>Only codes of conduct recognized under the law – rather than adopted as a voluntary initiative – tend to foster compliance and be enforceable.</a:t>
            </a:r>
          </a:p>
          <a:p>
            <a:pPr marL="171450" indent="-171450" eaLnBrk="1" fontAlgn="auto" hangingPunct="1">
              <a:spcBef>
                <a:spcPts val="0"/>
              </a:spcBef>
              <a:spcAft>
                <a:spcPts val="0"/>
              </a:spcAft>
              <a:buFont typeface="Arial" panose="020B0604020202020204" pitchFamily="34" charset="0"/>
              <a:buChar char="•"/>
              <a:defRPr/>
            </a:pPr>
            <a:r>
              <a:rPr lang="en-US" dirty="0"/>
              <a:t>When legally passing codes, it is important to ensure that there are no discrepancies between the code and other existing laws.</a:t>
            </a:r>
            <a:endParaRPr lang="de-DE" dirty="0"/>
          </a:p>
          <a:p>
            <a:pPr>
              <a:defRPr/>
            </a:pPr>
            <a:endParaRPr lang="en-US" altLang="en-US" sz="1200" dirty="0"/>
          </a:p>
          <a:p>
            <a:r>
              <a:rPr lang="de-DE" sz="1200" b="1" dirty="0" err="1"/>
              <a:t>Sources</a:t>
            </a:r>
            <a:r>
              <a:rPr lang="de-DE" sz="1200" b="1" dirty="0"/>
              <a:t>:</a:t>
            </a:r>
          </a:p>
          <a:p>
            <a:pPr marL="171450" indent="-171450">
              <a:buFont typeface="Arial" panose="020B0604020202020204" pitchFamily="34" charset="0"/>
              <a:buChar char="•"/>
            </a:pPr>
            <a:r>
              <a:rPr lang="de-DE" sz="1200" dirty="0"/>
              <a:t>OECD (April 2009). Global Forum on Public </a:t>
            </a:r>
            <a:r>
              <a:rPr lang="de-DE" sz="1200" dirty="0" err="1"/>
              <a:t>Governance</a:t>
            </a:r>
            <a:r>
              <a:rPr lang="de-DE" sz="1200" dirty="0"/>
              <a:t> </a:t>
            </a:r>
            <a:r>
              <a:rPr lang="de-DE" sz="1200" dirty="0" err="1"/>
              <a:t>Towards</a:t>
            </a:r>
            <a:r>
              <a:rPr lang="de-DE" sz="1200" dirty="0"/>
              <a:t> a Sound </a:t>
            </a:r>
            <a:r>
              <a:rPr lang="de-DE" sz="1200" dirty="0" err="1"/>
              <a:t>Integrity</a:t>
            </a:r>
            <a:r>
              <a:rPr lang="de-DE" sz="1200" dirty="0"/>
              <a:t> Framework: Instruments, </a:t>
            </a:r>
            <a:r>
              <a:rPr lang="de-DE" sz="1200" dirty="0" err="1"/>
              <a:t>Processes</a:t>
            </a:r>
            <a:r>
              <a:rPr lang="de-DE" sz="1200" dirty="0"/>
              <a:t>, </a:t>
            </a:r>
            <a:r>
              <a:rPr lang="de-DE" sz="1200" dirty="0" err="1"/>
              <a:t>Structures</a:t>
            </a:r>
            <a:r>
              <a:rPr lang="de-DE" sz="1200" dirty="0"/>
              <a:t> </a:t>
            </a:r>
            <a:r>
              <a:rPr lang="de-DE" sz="1200" dirty="0" err="1"/>
              <a:t>and</a:t>
            </a:r>
            <a:r>
              <a:rPr lang="de-DE" sz="1200" dirty="0"/>
              <a:t> </a:t>
            </a:r>
            <a:r>
              <a:rPr lang="de-DE" sz="1200" dirty="0" err="1"/>
              <a:t>Conditions</a:t>
            </a:r>
            <a:r>
              <a:rPr lang="de-DE" sz="1200" dirty="0"/>
              <a:t> </a:t>
            </a:r>
            <a:r>
              <a:rPr lang="de-DE" sz="1200" dirty="0" err="1"/>
              <a:t>for</a:t>
            </a:r>
            <a:r>
              <a:rPr lang="de-DE" sz="1200" dirty="0"/>
              <a:t> Implementation. </a:t>
            </a:r>
            <a:r>
              <a:rPr lang="de-DE" sz="1200" dirty="0" err="1"/>
              <a:t>Retrieved</a:t>
            </a:r>
            <a:r>
              <a:rPr lang="de-DE" sz="1200" dirty="0"/>
              <a:t> </a:t>
            </a:r>
            <a:r>
              <a:rPr lang="de-DE" sz="1200" dirty="0" err="1"/>
              <a:t>from</a:t>
            </a:r>
            <a:r>
              <a:rPr lang="de-DE" sz="1200" dirty="0"/>
              <a:t> </a:t>
            </a:r>
            <a:r>
              <a:rPr lang="de-DE" sz="1200" dirty="0">
                <a:hlinkClick r:id="rId3"/>
              </a:rPr>
              <a:t>http://www.oecd.org/officialdocuments/publicdisplaydocumentpdf/?doclanguage=en&amp;cote=GOV/PGC/GF(2009)1</a:t>
            </a:r>
            <a:r>
              <a:rPr lang="de-DE" sz="1200" dirty="0"/>
              <a:t> (last </a:t>
            </a:r>
            <a:r>
              <a:rPr lang="de-DE" sz="1200" dirty="0" err="1"/>
              <a:t>accessed</a:t>
            </a:r>
            <a:r>
              <a:rPr lang="de-DE" sz="1200" dirty="0"/>
              <a:t> on April 7, 2020).</a:t>
            </a:r>
          </a:p>
          <a:p>
            <a:pPr marL="171450" indent="-171450">
              <a:buFont typeface="Arial" panose="020B0604020202020204" pitchFamily="34" charset="0"/>
              <a:buChar char="•"/>
            </a:pPr>
            <a:r>
              <a:rPr lang="de-DE" sz="1200" dirty="0" err="1"/>
              <a:t>Transparency</a:t>
            </a:r>
            <a:r>
              <a:rPr lang="de-DE" sz="1200" dirty="0"/>
              <a:t> International (</a:t>
            </a:r>
            <a:r>
              <a:rPr lang="de-DE" sz="1200" dirty="0" err="1"/>
              <a:t>July</a:t>
            </a:r>
            <a:r>
              <a:rPr lang="de-DE" sz="1200" dirty="0"/>
              <a:t> 2012a). Calling out </a:t>
            </a:r>
            <a:r>
              <a:rPr lang="de-DE" sz="1200" dirty="0" err="1"/>
              <a:t>public</a:t>
            </a:r>
            <a:r>
              <a:rPr lang="de-DE" sz="1200" dirty="0"/>
              <a:t> </a:t>
            </a:r>
            <a:r>
              <a:rPr lang="de-DE" sz="1200" dirty="0" err="1"/>
              <a:t>officials</a:t>
            </a:r>
            <a:r>
              <a:rPr lang="de-DE" sz="1200" dirty="0"/>
              <a:t> on </a:t>
            </a:r>
            <a:r>
              <a:rPr lang="de-DE" sz="1200" dirty="0" err="1"/>
              <a:t>corruption</a:t>
            </a:r>
            <a:r>
              <a:rPr lang="de-DE" sz="1200" dirty="0"/>
              <a:t>: Codes </a:t>
            </a:r>
            <a:r>
              <a:rPr lang="de-DE" sz="1200" dirty="0" err="1"/>
              <a:t>of</a:t>
            </a:r>
            <a:r>
              <a:rPr lang="de-DE" sz="1200" dirty="0"/>
              <a:t> </a:t>
            </a:r>
            <a:r>
              <a:rPr lang="de-DE" sz="1200" dirty="0" err="1"/>
              <a:t>conduct</a:t>
            </a:r>
            <a:r>
              <a:rPr lang="de-DE" sz="1200" dirty="0"/>
              <a:t>. </a:t>
            </a:r>
            <a:r>
              <a:rPr lang="de-DE" sz="1200" dirty="0" err="1"/>
              <a:t>Retrieved</a:t>
            </a:r>
            <a:r>
              <a:rPr lang="de-DE" sz="1200" dirty="0"/>
              <a:t> </a:t>
            </a:r>
            <a:r>
              <a:rPr lang="de-DE" sz="1200" dirty="0" err="1"/>
              <a:t>from</a:t>
            </a:r>
            <a:r>
              <a:rPr lang="de-DE" sz="1200" dirty="0"/>
              <a:t> </a:t>
            </a:r>
            <a:r>
              <a:rPr lang="de-DE" sz="1200" dirty="0">
                <a:hlinkClick r:id="rId4"/>
              </a:rPr>
              <a:t>https://www.transparency.org/news/feature/calling_out_public_officials_on_corruption_codes_of_conduct</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20</a:t>
            </a:fld>
            <a:endParaRPr lang="de-DE"/>
          </a:p>
        </p:txBody>
      </p:sp>
    </p:spTree>
    <p:extLst>
      <p:ext uri="{BB962C8B-B14F-4D97-AF65-F5344CB8AC3E}">
        <p14:creationId xmlns:p14="http://schemas.microsoft.com/office/powerpoint/2010/main" val="1785530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defRPr/>
            </a:pPr>
            <a:r>
              <a:rPr lang="de-DE" b="1" dirty="0"/>
              <a:t>5. </a:t>
            </a:r>
            <a:r>
              <a:rPr lang="de-DE" b="1" dirty="0" err="1"/>
              <a:t>Complementary</a:t>
            </a:r>
            <a:r>
              <a:rPr lang="de-DE" b="1" dirty="0"/>
              <a:t> </a:t>
            </a:r>
            <a:r>
              <a:rPr lang="de-DE" b="1" dirty="0" err="1"/>
              <a:t>measures</a:t>
            </a:r>
            <a:r>
              <a:rPr lang="de-DE" b="1" dirty="0"/>
              <a:t>:</a:t>
            </a:r>
            <a:endParaRPr lang="de-DE" dirty="0"/>
          </a:p>
          <a:p>
            <a:pPr marL="171450" indent="-171450">
              <a:buFont typeface="Arial" panose="020B0604020202020204" pitchFamily="34" charset="0"/>
              <a:buChar char="•"/>
              <a:defRPr/>
            </a:pPr>
            <a:endParaRPr lang="de-DE" dirty="0"/>
          </a:p>
          <a:p>
            <a:pPr marL="171450" indent="-171450">
              <a:buFont typeface="Arial" panose="020B0604020202020204" pitchFamily="34" charset="0"/>
              <a:buChar char="•"/>
              <a:defRPr/>
            </a:pPr>
            <a:r>
              <a:rPr lang="de-DE" dirty="0"/>
              <a:t>Training, </a:t>
            </a:r>
            <a:r>
              <a:rPr lang="de-DE" dirty="0" err="1"/>
              <a:t>communications</a:t>
            </a:r>
            <a:r>
              <a:rPr lang="de-DE" dirty="0"/>
              <a:t>, </a:t>
            </a:r>
            <a:r>
              <a:rPr lang="de-DE" dirty="0" err="1"/>
              <a:t>counseling</a:t>
            </a:r>
            <a:r>
              <a:rPr lang="de-DE" dirty="0"/>
              <a:t> </a:t>
            </a:r>
            <a:r>
              <a:rPr lang="de-DE" dirty="0" err="1"/>
              <a:t>and</a:t>
            </a:r>
            <a:r>
              <a:rPr lang="de-DE" dirty="0"/>
              <a:t> </a:t>
            </a:r>
            <a:r>
              <a:rPr lang="de-DE" dirty="0" err="1"/>
              <a:t>control</a:t>
            </a:r>
            <a:r>
              <a:rPr lang="de-DE" dirty="0"/>
              <a:t> </a:t>
            </a:r>
            <a:r>
              <a:rPr lang="de-DE" dirty="0" err="1"/>
              <a:t>should</a:t>
            </a:r>
            <a:r>
              <a:rPr lang="de-DE" dirty="0"/>
              <a:t> all </a:t>
            </a:r>
            <a:r>
              <a:rPr lang="de-DE" dirty="0" err="1"/>
              <a:t>be</a:t>
            </a:r>
            <a:r>
              <a:rPr lang="de-DE" dirty="0"/>
              <a:t> </a:t>
            </a:r>
            <a:r>
              <a:rPr lang="de-DE" dirty="0" err="1"/>
              <a:t>tied</a:t>
            </a:r>
            <a:r>
              <a:rPr lang="de-DE" dirty="0"/>
              <a:t> </a:t>
            </a:r>
            <a:r>
              <a:rPr lang="de-DE" dirty="0" err="1"/>
              <a:t>to</a:t>
            </a:r>
            <a:r>
              <a:rPr lang="de-DE" dirty="0"/>
              <a:t> </a:t>
            </a:r>
            <a:r>
              <a:rPr lang="de-DE" dirty="0" err="1"/>
              <a:t>the</a:t>
            </a:r>
            <a:r>
              <a:rPr lang="de-DE" dirty="0"/>
              <a:t> </a:t>
            </a:r>
            <a:r>
              <a:rPr lang="de-DE" dirty="0" err="1"/>
              <a:t>codes</a:t>
            </a:r>
            <a:r>
              <a:rPr lang="de-DE" dirty="0"/>
              <a:t> </a:t>
            </a:r>
            <a:r>
              <a:rPr lang="de-DE" dirty="0" err="1"/>
              <a:t>text</a:t>
            </a:r>
            <a:r>
              <a:rPr lang="de-DE" dirty="0"/>
              <a:t>. This </a:t>
            </a:r>
            <a:r>
              <a:rPr lang="de-DE" dirty="0" err="1"/>
              <a:t>is</a:t>
            </a:r>
            <a:r>
              <a:rPr lang="de-DE" dirty="0"/>
              <a:t> </a:t>
            </a:r>
            <a:r>
              <a:rPr lang="de-DE" dirty="0" err="1"/>
              <a:t>important</a:t>
            </a:r>
            <a:r>
              <a:rPr lang="de-DE" dirty="0"/>
              <a:t> </a:t>
            </a:r>
            <a:r>
              <a:rPr lang="de-DE" dirty="0" err="1"/>
              <a:t>both</a:t>
            </a:r>
            <a:r>
              <a:rPr lang="de-DE" dirty="0"/>
              <a:t> </a:t>
            </a:r>
            <a:r>
              <a:rPr lang="de-DE" dirty="0" err="1"/>
              <a:t>cognitively</a:t>
            </a:r>
            <a:r>
              <a:rPr lang="de-DE" dirty="0"/>
              <a:t> </a:t>
            </a:r>
            <a:r>
              <a:rPr lang="de-DE" dirty="0" err="1"/>
              <a:t>and</a:t>
            </a:r>
            <a:r>
              <a:rPr lang="de-DE" dirty="0"/>
              <a:t> </a:t>
            </a:r>
            <a:r>
              <a:rPr lang="de-DE" dirty="0" err="1"/>
              <a:t>emotively</a:t>
            </a:r>
            <a:r>
              <a:rPr lang="de-DE" dirty="0"/>
              <a:t> </a:t>
            </a:r>
            <a:r>
              <a:rPr lang="de-DE" dirty="0" err="1"/>
              <a:t>because</a:t>
            </a:r>
            <a:r>
              <a:rPr lang="de-DE" dirty="0"/>
              <a:t>, </a:t>
            </a:r>
            <a:r>
              <a:rPr lang="de-DE" dirty="0" err="1"/>
              <a:t>however</a:t>
            </a:r>
            <a:r>
              <a:rPr lang="de-DE" dirty="0"/>
              <a:t> </a:t>
            </a:r>
            <a:r>
              <a:rPr lang="de-DE" dirty="0" err="1"/>
              <a:t>discrete</a:t>
            </a:r>
            <a:r>
              <a:rPr lang="de-DE" dirty="0"/>
              <a:t> </a:t>
            </a:r>
            <a:r>
              <a:rPr lang="de-DE" dirty="0" err="1"/>
              <a:t>these</a:t>
            </a:r>
            <a:r>
              <a:rPr lang="de-DE" dirty="0"/>
              <a:t> </a:t>
            </a:r>
            <a:r>
              <a:rPr lang="de-DE" dirty="0" err="1"/>
              <a:t>elements</a:t>
            </a:r>
            <a:r>
              <a:rPr lang="de-DE" dirty="0"/>
              <a:t> </a:t>
            </a:r>
            <a:r>
              <a:rPr lang="de-DE" dirty="0" err="1"/>
              <a:t>are</a:t>
            </a:r>
            <a:r>
              <a:rPr lang="de-DE" dirty="0"/>
              <a:t>, </a:t>
            </a:r>
            <a:r>
              <a:rPr lang="de-DE" dirty="0" err="1"/>
              <a:t>they</a:t>
            </a:r>
            <a:r>
              <a:rPr lang="de-DE" dirty="0"/>
              <a:t> will </a:t>
            </a:r>
            <a:r>
              <a:rPr lang="de-DE" dirty="0" err="1"/>
              <a:t>look</a:t>
            </a:r>
            <a:r>
              <a:rPr lang="de-DE" dirty="0"/>
              <a:t> like a </a:t>
            </a:r>
            <a:r>
              <a:rPr lang="de-DE" dirty="0" err="1"/>
              <a:t>single</a:t>
            </a:r>
            <a:r>
              <a:rPr lang="de-DE" dirty="0"/>
              <a:t> </a:t>
            </a:r>
            <a:r>
              <a:rPr lang="de-DE" dirty="0" err="1"/>
              <a:t>piece</a:t>
            </a:r>
            <a:r>
              <a:rPr lang="de-DE" dirty="0"/>
              <a:t> </a:t>
            </a:r>
            <a:r>
              <a:rPr lang="de-DE" dirty="0" err="1"/>
              <a:t>from</a:t>
            </a:r>
            <a:r>
              <a:rPr lang="de-DE" dirty="0"/>
              <a:t> </a:t>
            </a:r>
            <a:r>
              <a:rPr lang="de-DE" dirty="0" err="1"/>
              <a:t>the</a:t>
            </a:r>
            <a:r>
              <a:rPr lang="de-DE" dirty="0"/>
              <a:t> </a:t>
            </a:r>
            <a:r>
              <a:rPr lang="de-DE" dirty="0" err="1"/>
              <a:t>point</a:t>
            </a:r>
            <a:r>
              <a:rPr lang="de-DE" dirty="0"/>
              <a:t> </a:t>
            </a:r>
            <a:r>
              <a:rPr lang="de-DE" dirty="0" err="1"/>
              <a:t>of</a:t>
            </a:r>
            <a:r>
              <a:rPr lang="de-DE" dirty="0"/>
              <a:t> </a:t>
            </a:r>
            <a:r>
              <a:rPr lang="de-DE" dirty="0" err="1"/>
              <a:t>view</a:t>
            </a:r>
            <a:r>
              <a:rPr lang="de-DE" dirty="0"/>
              <a:t> </a:t>
            </a:r>
            <a:r>
              <a:rPr lang="de-DE" dirty="0" err="1"/>
              <a:t>of</a:t>
            </a:r>
            <a:r>
              <a:rPr lang="de-DE" dirty="0"/>
              <a:t> </a:t>
            </a:r>
            <a:r>
              <a:rPr lang="de-DE" dirty="0" err="1"/>
              <a:t>those</a:t>
            </a:r>
            <a:r>
              <a:rPr lang="de-DE" dirty="0"/>
              <a:t> </a:t>
            </a:r>
            <a:r>
              <a:rPr lang="de-DE" dirty="0" err="1"/>
              <a:t>using</a:t>
            </a:r>
            <a:r>
              <a:rPr lang="de-DE" dirty="0"/>
              <a:t> it. </a:t>
            </a:r>
            <a:r>
              <a:rPr lang="de-DE" dirty="0" err="1"/>
              <a:t>When</a:t>
            </a:r>
            <a:r>
              <a:rPr lang="de-DE" dirty="0"/>
              <a:t> </a:t>
            </a:r>
            <a:r>
              <a:rPr lang="de-DE" dirty="0" err="1"/>
              <a:t>done</a:t>
            </a:r>
            <a:r>
              <a:rPr lang="de-DE" dirty="0"/>
              <a:t> </a:t>
            </a:r>
            <a:r>
              <a:rPr lang="de-DE" dirty="0" err="1"/>
              <a:t>effectively</a:t>
            </a:r>
            <a:r>
              <a:rPr lang="de-DE" dirty="0"/>
              <a:t> </a:t>
            </a:r>
            <a:r>
              <a:rPr lang="de-DE" dirty="0" err="1"/>
              <a:t>this</a:t>
            </a:r>
            <a:r>
              <a:rPr lang="de-DE" dirty="0"/>
              <a:t> </a:t>
            </a:r>
            <a:r>
              <a:rPr lang="de-DE" dirty="0" err="1"/>
              <a:t>establishes</a:t>
            </a:r>
            <a:r>
              <a:rPr lang="de-DE" dirty="0"/>
              <a:t> </a:t>
            </a:r>
            <a:r>
              <a:rPr lang="de-DE" dirty="0" err="1"/>
              <a:t>trust</a:t>
            </a:r>
            <a:r>
              <a:rPr lang="de-DE" dirty="0"/>
              <a:t> in </a:t>
            </a:r>
            <a:r>
              <a:rPr lang="de-DE" dirty="0" err="1"/>
              <a:t>the</a:t>
            </a:r>
            <a:r>
              <a:rPr lang="de-DE" dirty="0"/>
              <a:t> </a:t>
            </a:r>
            <a:r>
              <a:rPr lang="de-DE" dirty="0" err="1"/>
              <a:t>public</a:t>
            </a:r>
            <a:r>
              <a:rPr lang="de-DE" dirty="0"/>
              <a:t> </a:t>
            </a:r>
            <a:r>
              <a:rPr lang="de-DE" dirty="0" err="1"/>
              <a:t>service</a:t>
            </a:r>
            <a:r>
              <a:rPr lang="de-DE" dirty="0"/>
              <a:t>, </a:t>
            </a:r>
            <a:r>
              <a:rPr lang="de-DE" dirty="0" err="1"/>
              <a:t>reduces</a:t>
            </a:r>
            <a:r>
              <a:rPr lang="de-DE" dirty="0"/>
              <a:t> </a:t>
            </a:r>
            <a:r>
              <a:rPr lang="de-DE" dirty="0" err="1"/>
              <a:t>rumors</a:t>
            </a:r>
            <a:r>
              <a:rPr lang="de-DE" dirty="0"/>
              <a:t> </a:t>
            </a:r>
            <a:r>
              <a:rPr lang="de-DE" dirty="0" err="1"/>
              <a:t>and</a:t>
            </a:r>
            <a:r>
              <a:rPr lang="de-DE" dirty="0"/>
              <a:t> </a:t>
            </a:r>
            <a:r>
              <a:rPr lang="de-DE" dirty="0" err="1"/>
              <a:t>builds</a:t>
            </a:r>
            <a:r>
              <a:rPr lang="de-DE" dirty="0"/>
              <a:t> </a:t>
            </a:r>
            <a:r>
              <a:rPr lang="de-DE" dirty="0" err="1"/>
              <a:t>confidence</a:t>
            </a:r>
            <a:r>
              <a:rPr lang="de-DE" dirty="0"/>
              <a:t> in </a:t>
            </a:r>
            <a:r>
              <a:rPr lang="de-DE" dirty="0" err="1"/>
              <a:t>the</a:t>
            </a:r>
            <a:r>
              <a:rPr lang="de-DE" dirty="0"/>
              <a:t> </a:t>
            </a:r>
            <a:r>
              <a:rPr lang="de-DE" dirty="0" err="1"/>
              <a:t>public</a:t>
            </a:r>
            <a:r>
              <a:rPr lang="de-DE" dirty="0"/>
              <a:t>. Hotlines (</a:t>
            </a:r>
            <a:r>
              <a:rPr lang="de-DE" dirty="0" err="1"/>
              <a:t>telephone</a:t>
            </a:r>
            <a:r>
              <a:rPr lang="de-DE" dirty="0"/>
              <a:t> </a:t>
            </a:r>
            <a:r>
              <a:rPr lang="de-DE" dirty="0" err="1"/>
              <a:t>or</a:t>
            </a:r>
            <a:r>
              <a:rPr lang="de-DE" dirty="0"/>
              <a:t> web-</a:t>
            </a:r>
            <a:r>
              <a:rPr lang="de-DE" dirty="0" err="1"/>
              <a:t>based</a:t>
            </a:r>
            <a:r>
              <a:rPr lang="de-DE" dirty="0"/>
              <a:t> </a:t>
            </a:r>
            <a:r>
              <a:rPr lang="de-DE" dirty="0" err="1"/>
              <a:t>systems</a:t>
            </a:r>
            <a:r>
              <a:rPr lang="de-DE" dirty="0"/>
              <a:t> </a:t>
            </a:r>
            <a:r>
              <a:rPr lang="de-DE" dirty="0" err="1"/>
              <a:t>to</a:t>
            </a:r>
            <a:r>
              <a:rPr lang="de-DE" dirty="0"/>
              <a:t> </a:t>
            </a:r>
            <a:r>
              <a:rPr lang="de-DE" dirty="0" err="1"/>
              <a:t>report</a:t>
            </a:r>
            <a:r>
              <a:rPr lang="de-DE" dirty="0"/>
              <a:t> </a:t>
            </a:r>
            <a:r>
              <a:rPr lang="de-DE" dirty="0" err="1"/>
              <a:t>misconduct</a:t>
            </a:r>
            <a:r>
              <a:rPr lang="de-DE" dirty="0"/>
              <a:t>) </a:t>
            </a:r>
            <a:r>
              <a:rPr lang="de-DE" dirty="0" err="1"/>
              <a:t>have</a:t>
            </a:r>
            <a:r>
              <a:rPr lang="de-DE" dirty="0"/>
              <a:t> </a:t>
            </a:r>
            <a:r>
              <a:rPr lang="de-DE" dirty="0" err="1"/>
              <a:t>gained</a:t>
            </a:r>
            <a:r>
              <a:rPr lang="de-DE" dirty="0"/>
              <a:t> a </a:t>
            </a:r>
            <a:r>
              <a:rPr lang="de-DE" dirty="0" err="1"/>
              <a:t>great</a:t>
            </a:r>
            <a:r>
              <a:rPr lang="de-DE" dirty="0"/>
              <a:t> deal </a:t>
            </a:r>
            <a:r>
              <a:rPr lang="de-DE" dirty="0" err="1"/>
              <a:t>of</a:t>
            </a:r>
            <a:r>
              <a:rPr lang="de-DE" dirty="0"/>
              <a:t> </a:t>
            </a:r>
            <a:r>
              <a:rPr lang="de-DE" dirty="0" err="1"/>
              <a:t>popularity</a:t>
            </a:r>
            <a:r>
              <a:rPr lang="de-DE" dirty="0"/>
              <a:t>. </a:t>
            </a:r>
            <a:r>
              <a:rPr lang="de-DE" dirty="0" err="1"/>
              <a:t>However</a:t>
            </a:r>
            <a:r>
              <a:rPr lang="de-DE" dirty="0"/>
              <a:t>, </a:t>
            </a:r>
            <a:r>
              <a:rPr lang="de-DE" dirty="0" err="1"/>
              <a:t>from</a:t>
            </a:r>
            <a:r>
              <a:rPr lang="de-DE" dirty="0"/>
              <a:t> an </a:t>
            </a:r>
            <a:r>
              <a:rPr lang="de-DE" dirty="0" err="1"/>
              <a:t>effectiveness</a:t>
            </a:r>
            <a:r>
              <a:rPr lang="de-DE" dirty="0"/>
              <a:t> </a:t>
            </a:r>
            <a:r>
              <a:rPr lang="de-DE" dirty="0" err="1"/>
              <a:t>and</a:t>
            </a:r>
            <a:r>
              <a:rPr lang="de-DE" dirty="0"/>
              <a:t> </a:t>
            </a:r>
            <a:r>
              <a:rPr lang="de-DE" dirty="0" err="1"/>
              <a:t>efficiency</a:t>
            </a:r>
            <a:r>
              <a:rPr lang="de-DE" dirty="0"/>
              <a:t> </a:t>
            </a:r>
            <a:r>
              <a:rPr lang="de-DE" dirty="0" err="1"/>
              <a:t>point</a:t>
            </a:r>
            <a:r>
              <a:rPr lang="de-DE" dirty="0"/>
              <a:t> </a:t>
            </a:r>
            <a:r>
              <a:rPr lang="de-DE" dirty="0" err="1"/>
              <a:t>of</a:t>
            </a:r>
            <a:r>
              <a:rPr lang="de-DE" dirty="0"/>
              <a:t> </a:t>
            </a:r>
            <a:r>
              <a:rPr lang="de-DE" dirty="0" err="1"/>
              <a:t>view</a:t>
            </a:r>
            <a:r>
              <a:rPr lang="de-DE" dirty="0"/>
              <a:t> </a:t>
            </a:r>
            <a:r>
              <a:rPr lang="de-DE" dirty="0" err="1"/>
              <a:t>they</a:t>
            </a:r>
            <a:r>
              <a:rPr lang="de-DE" dirty="0"/>
              <a:t> </a:t>
            </a:r>
            <a:r>
              <a:rPr lang="de-DE" dirty="0" err="1"/>
              <a:t>have</a:t>
            </a:r>
            <a:r>
              <a:rPr lang="de-DE" dirty="0"/>
              <a:t> minimal </a:t>
            </a:r>
            <a:r>
              <a:rPr lang="de-DE" dirty="0" err="1"/>
              <a:t>impact</a:t>
            </a:r>
            <a:r>
              <a:rPr lang="de-DE" dirty="0"/>
              <a:t>.</a:t>
            </a:r>
            <a:endParaRPr lang="en-US" dirty="0"/>
          </a:p>
          <a:p>
            <a:pPr marL="171450" indent="-171450">
              <a:buFont typeface="Arial" panose="020B0604020202020204" pitchFamily="34" charset="0"/>
              <a:buChar char="•"/>
              <a:defRPr/>
            </a:pPr>
            <a:r>
              <a:rPr lang="en-US" dirty="0"/>
              <a:t>Public </a:t>
            </a:r>
            <a:r>
              <a:rPr lang="en-US" dirty="0" err="1"/>
              <a:t>sevants</a:t>
            </a:r>
            <a:r>
              <a:rPr lang="en-US" dirty="0"/>
              <a:t> must be acutely aware of a code's provisions for it to be effective. A </a:t>
            </a:r>
            <a:r>
              <a:rPr lang="en-US" dirty="0" err="1"/>
              <a:t>programme</a:t>
            </a:r>
            <a:r>
              <a:rPr lang="en-US" dirty="0"/>
              <a:t> of dissemination and training is essential to ensure that they understand the regulations, their obligations and the standards they are expected to comply with.</a:t>
            </a:r>
            <a:endParaRPr lang="de-DE" dirty="0"/>
          </a:p>
          <a:p>
            <a:pPr marL="171450" indent="-171450">
              <a:buFont typeface="Arial" panose="020B0604020202020204" pitchFamily="34" charset="0"/>
              <a:buChar char="•"/>
              <a:defRPr/>
            </a:pPr>
            <a:r>
              <a:rPr lang="en-US" dirty="0"/>
              <a:t>Competency-based training is held by some experts to be essential to "go beyond" a code's basic prohibitions in order to train staff to recognize and appropriately manage ethical dilemmas and integrity risks. This could include situational-based training to help staff learn how to apply fundamental values to complex ethical situations not provided for by the code and to which there is no easy solution.</a:t>
            </a:r>
          </a:p>
          <a:p>
            <a:pPr marL="171450" indent="-171450">
              <a:buFont typeface="Arial" panose="020B0604020202020204" pitchFamily="34" charset="0"/>
              <a:buChar char="•"/>
              <a:defRPr/>
            </a:pPr>
            <a:r>
              <a:rPr lang="en" altLang="en-US" sz="2400" b="0" dirty="0">
                <a:solidFill>
                  <a:srgbClr val="000090"/>
                </a:solidFill>
              </a:rPr>
              <a:t>Good practice: </a:t>
            </a:r>
            <a:r>
              <a:rPr lang="en" altLang="en-US" sz="2400" dirty="0">
                <a:solidFill>
                  <a:srgbClr val="000090"/>
                </a:solidFill>
              </a:rPr>
              <a:t>Upon taking office, public servants can receive a pocket-size version of the code to make it physically available and serve as a permanent reminder of their obligations and values.</a:t>
            </a:r>
            <a:endParaRPr lang="en" altLang="en-US" sz="2400" b="0" dirty="0">
              <a:solidFill>
                <a:srgbClr val="000090"/>
              </a:solidFill>
            </a:endParaRPr>
          </a:p>
          <a:p>
            <a:pPr marL="0" indent="0">
              <a:buFont typeface="Arial" panose="020B0604020202020204" pitchFamily="34" charset="0"/>
              <a:buNone/>
              <a:defRPr/>
            </a:pPr>
            <a:endParaRPr lang="de-DE" sz="1200" b="1" dirty="0"/>
          </a:p>
          <a:p>
            <a:r>
              <a:rPr lang="de-DE" sz="1200" b="1" dirty="0" err="1"/>
              <a:t>Sources</a:t>
            </a:r>
            <a:r>
              <a:rPr lang="de-DE" sz="1200" b="1" dirty="0"/>
              <a: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de-DE" sz="1200" dirty="0"/>
              <a:t>Gilman, S. C. (2005). </a:t>
            </a:r>
            <a:r>
              <a:rPr lang="de-DE" sz="1200" dirty="0" err="1"/>
              <a:t>Ethics</a:t>
            </a:r>
            <a:r>
              <a:rPr lang="de-DE" sz="1200" dirty="0"/>
              <a:t> Codes </a:t>
            </a:r>
            <a:r>
              <a:rPr lang="de-DE" sz="1200" dirty="0" err="1"/>
              <a:t>and</a:t>
            </a:r>
            <a:r>
              <a:rPr lang="de-DE" sz="1200" dirty="0"/>
              <a:t> Codes </a:t>
            </a:r>
            <a:r>
              <a:rPr lang="de-DE" sz="1200" dirty="0" err="1"/>
              <a:t>of</a:t>
            </a:r>
            <a:r>
              <a:rPr lang="de-DE" sz="1200" dirty="0"/>
              <a:t> </a:t>
            </a:r>
            <a:r>
              <a:rPr lang="de-DE" sz="1200" dirty="0" err="1"/>
              <a:t>Conduct</a:t>
            </a:r>
            <a:r>
              <a:rPr lang="de-DE" sz="1200" dirty="0"/>
              <a:t> As Tools </a:t>
            </a:r>
            <a:r>
              <a:rPr lang="de-DE" sz="1200" dirty="0" err="1"/>
              <a:t>For</a:t>
            </a:r>
            <a:r>
              <a:rPr lang="de-DE" sz="1200" dirty="0"/>
              <a:t> </a:t>
            </a:r>
            <a:r>
              <a:rPr lang="de-DE" sz="1200" dirty="0" err="1"/>
              <a:t>Promoting</a:t>
            </a:r>
            <a:r>
              <a:rPr lang="de-DE" sz="1200" dirty="0"/>
              <a:t> An </a:t>
            </a:r>
            <a:r>
              <a:rPr lang="de-DE" sz="1200" dirty="0" err="1"/>
              <a:t>Ethical</a:t>
            </a:r>
            <a:r>
              <a:rPr lang="de-DE" sz="1200" dirty="0"/>
              <a:t> </a:t>
            </a:r>
            <a:r>
              <a:rPr lang="de-DE" sz="1200" dirty="0" err="1"/>
              <a:t>And</a:t>
            </a:r>
            <a:r>
              <a:rPr lang="de-DE" sz="1200" dirty="0"/>
              <a:t> Professional Public Service. </a:t>
            </a:r>
            <a:r>
              <a:rPr lang="de-DE" sz="1200" dirty="0" err="1"/>
              <a:t>Comparative</a:t>
            </a:r>
            <a:r>
              <a:rPr lang="de-DE" sz="1200" dirty="0"/>
              <a:t> </a:t>
            </a:r>
            <a:r>
              <a:rPr lang="de-DE" sz="1200" dirty="0" err="1"/>
              <a:t>Successes</a:t>
            </a:r>
            <a:r>
              <a:rPr lang="de-DE" sz="1200" dirty="0"/>
              <a:t> </a:t>
            </a:r>
            <a:r>
              <a:rPr lang="de-DE" sz="1200" dirty="0" err="1"/>
              <a:t>and</a:t>
            </a:r>
            <a:r>
              <a:rPr lang="de-DE" sz="1200" dirty="0"/>
              <a:t> </a:t>
            </a:r>
            <a:r>
              <a:rPr lang="de-DE" sz="1200" dirty="0" err="1"/>
              <a:t>Lessons</a:t>
            </a:r>
            <a:r>
              <a:rPr lang="de-DE" sz="1200" dirty="0"/>
              <a:t>. </a:t>
            </a:r>
            <a:r>
              <a:rPr lang="de-DE" sz="1200" dirty="0" err="1"/>
              <a:t>Prepared</a:t>
            </a:r>
            <a:r>
              <a:rPr lang="de-DE" sz="1200" dirty="0"/>
              <a:t> </a:t>
            </a:r>
            <a:r>
              <a:rPr lang="de-DE" sz="1200" dirty="0" err="1"/>
              <a:t>for</a:t>
            </a:r>
            <a:r>
              <a:rPr lang="de-DE" sz="1200" dirty="0"/>
              <a:t> </a:t>
            </a:r>
            <a:r>
              <a:rPr lang="de-DE" sz="1200" dirty="0" err="1"/>
              <a:t>the</a:t>
            </a:r>
            <a:r>
              <a:rPr lang="de-DE" sz="1200" dirty="0"/>
              <a:t> PREM, </a:t>
            </a:r>
            <a:r>
              <a:rPr lang="de-DE" sz="1200" dirty="0" err="1"/>
              <a:t>the</a:t>
            </a:r>
            <a:r>
              <a:rPr lang="de-DE" sz="1200" dirty="0"/>
              <a:t> World Bank. </a:t>
            </a:r>
            <a:r>
              <a:rPr lang="de-DE" sz="1200" dirty="0" err="1"/>
              <a:t>Retrieved</a:t>
            </a:r>
            <a:r>
              <a:rPr lang="de-DE" sz="1200" dirty="0"/>
              <a:t> </a:t>
            </a:r>
            <a:r>
              <a:rPr lang="de-DE" sz="1200" dirty="0" err="1"/>
              <a:t>from</a:t>
            </a:r>
            <a:r>
              <a:rPr lang="de-DE" sz="1200" dirty="0"/>
              <a:t> </a:t>
            </a:r>
            <a:r>
              <a:rPr lang="de-DE" sz="1200" dirty="0">
                <a:hlinkClick r:id="rId3"/>
              </a:rPr>
              <a:t>https://www.oecd.org/mena/governance/35521418.pdf</a:t>
            </a:r>
            <a:r>
              <a:rPr lang="de-DE" sz="1200" dirty="0"/>
              <a:t> (last </a:t>
            </a:r>
            <a:r>
              <a:rPr lang="de-DE" sz="1200" dirty="0" err="1"/>
              <a:t>accessed</a:t>
            </a:r>
            <a:r>
              <a:rPr lang="de-DE" sz="1200" dirty="0"/>
              <a:t> on April 7, 2020).</a:t>
            </a:r>
          </a:p>
          <a:p>
            <a:pPr marL="171450" indent="-171450">
              <a:buFont typeface="Arial"/>
              <a:buChar char="•"/>
            </a:pPr>
            <a:r>
              <a:rPr lang="de-DE" sz="1200" dirty="0"/>
              <a:t>Jenkins, M. (June 2015). Topic Guide: Codes </a:t>
            </a:r>
            <a:r>
              <a:rPr lang="de-DE" sz="1200" dirty="0" err="1"/>
              <a:t>of</a:t>
            </a:r>
            <a:r>
              <a:rPr lang="de-DE" sz="1200" dirty="0"/>
              <a:t> </a:t>
            </a:r>
            <a:r>
              <a:rPr lang="de-DE" sz="1200" dirty="0" err="1"/>
              <a:t>Conduct</a:t>
            </a:r>
            <a:r>
              <a:rPr lang="de-DE" sz="1200" dirty="0"/>
              <a:t>. Implementation. </a:t>
            </a:r>
            <a:r>
              <a:rPr lang="de-DE" sz="1200" dirty="0" err="1"/>
              <a:t>Transparency</a:t>
            </a:r>
            <a:r>
              <a:rPr lang="de-DE" sz="1200" dirty="0"/>
              <a:t> International. </a:t>
            </a:r>
            <a:r>
              <a:rPr lang="de-DE" sz="1200" dirty="0" err="1"/>
              <a:t>Retrieved</a:t>
            </a:r>
            <a:r>
              <a:rPr lang="de-DE" sz="1200" dirty="0"/>
              <a:t> </a:t>
            </a:r>
            <a:r>
              <a:rPr lang="de-DE" sz="1200" dirty="0" err="1"/>
              <a:t>from</a:t>
            </a:r>
            <a:r>
              <a:rPr lang="de-DE" sz="1200" dirty="0"/>
              <a:t> </a:t>
            </a:r>
            <a:r>
              <a:rPr lang="de-DE" sz="1200" dirty="0">
                <a:hlinkClick r:id="rId4"/>
              </a:rPr>
              <a:t>https://knowledgehub.transparency.org/guide/topic-guide-on-codes-of-conduct/5440</a:t>
            </a:r>
            <a:r>
              <a:rPr lang="de-DE" sz="1200" dirty="0"/>
              <a:t> (last </a:t>
            </a:r>
            <a:r>
              <a:rPr lang="de-DE" sz="1200" dirty="0" err="1"/>
              <a:t>accessed</a:t>
            </a:r>
            <a:r>
              <a:rPr lang="de-DE" sz="1200" dirty="0"/>
              <a:t> on April 7, 2020). </a:t>
            </a:r>
          </a:p>
        </p:txBody>
      </p:sp>
      <p:sp>
        <p:nvSpPr>
          <p:cNvPr id="4" name="Foliennummernplatzhalter 3"/>
          <p:cNvSpPr>
            <a:spLocks noGrp="1"/>
          </p:cNvSpPr>
          <p:nvPr>
            <p:ph type="sldNum" sz="quarter" idx="10"/>
          </p:nvPr>
        </p:nvSpPr>
        <p:spPr/>
        <p:txBody>
          <a:bodyPr/>
          <a:lstStyle/>
          <a:p>
            <a:fld id="{E9032092-6271-034C-A373-FC28AFF6325A}" type="slidenum">
              <a:rPr lang="de-DE" smtClean="0"/>
              <a:t>21</a:t>
            </a:fld>
            <a:endParaRPr lang="de-DE"/>
          </a:p>
        </p:txBody>
      </p:sp>
    </p:spTree>
    <p:extLst>
      <p:ext uri="{BB962C8B-B14F-4D97-AF65-F5344CB8AC3E}">
        <p14:creationId xmlns:p14="http://schemas.microsoft.com/office/powerpoint/2010/main" val="1419353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3</a:t>
            </a:fld>
            <a:endParaRPr lang="de-DE"/>
          </a:p>
        </p:txBody>
      </p:sp>
    </p:spTree>
    <p:extLst>
      <p:ext uri="{BB962C8B-B14F-4D97-AF65-F5344CB8AC3E}">
        <p14:creationId xmlns:p14="http://schemas.microsoft.com/office/powerpoint/2010/main" val="622069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22</a:t>
            </a:fld>
            <a:endParaRPr lang="de-DE"/>
          </a:p>
        </p:txBody>
      </p:sp>
    </p:spTree>
    <p:extLst>
      <p:ext uri="{BB962C8B-B14F-4D97-AF65-F5344CB8AC3E}">
        <p14:creationId xmlns:p14="http://schemas.microsoft.com/office/powerpoint/2010/main" val="3693961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it-CH" b="1" dirty="0" err="1"/>
              <a:t>Obstacles</a:t>
            </a:r>
            <a:r>
              <a:rPr lang="de-DE" altLang="it-CH" b="1" dirty="0"/>
              <a:t> </a:t>
            </a:r>
            <a:r>
              <a:rPr lang="de-DE" altLang="it-CH" b="1" dirty="0" err="1"/>
              <a:t>why</a:t>
            </a:r>
            <a:r>
              <a:rPr lang="de-DE" altLang="it-CH" b="1" dirty="0"/>
              <a:t> </a:t>
            </a:r>
            <a:r>
              <a:rPr lang="de-DE" altLang="it-CH" b="1" dirty="0" err="1"/>
              <a:t>codes</a:t>
            </a:r>
            <a:r>
              <a:rPr lang="de-DE" altLang="it-CH" b="1" dirty="0"/>
              <a:t> </a:t>
            </a:r>
            <a:r>
              <a:rPr lang="de-DE" altLang="it-CH" b="1" dirty="0" err="1"/>
              <a:t>fail</a:t>
            </a:r>
            <a:r>
              <a:rPr lang="de-DE" altLang="it-CH" b="1" dirty="0"/>
              <a:t>:</a:t>
            </a:r>
          </a:p>
          <a:p>
            <a:endParaRPr lang="de-DE" altLang="it-CH" dirty="0"/>
          </a:p>
          <a:p>
            <a:pPr marL="171450" indent="-171450">
              <a:buFont typeface="Arial" panose="020B0604020202020204" pitchFamily="34" charset="0"/>
              <a:buChar char="•"/>
            </a:pPr>
            <a:r>
              <a:rPr lang="de-DE" altLang="it-CH" dirty="0" err="1"/>
              <a:t>Enforcing</a:t>
            </a:r>
            <a:r>
              <a:rPr lang="de-DE" altLang="it-CH" dirty="0"/>
              <a:t> a </a:t>
            </a:r>
            <a:r>
              <a:rPr lang="de-DE" altLang="it-CH" dirty="0" err="1"/>
              <a:t>code</a:t>
            </a:r>
            <a:r>
              <a:rPr lang="de-DE" altLang="it-CH" dirty="0"/>
              <a:t> </a:t>
            </a:r>
            <a:r>
              <a:rPr lang="de-DE" altLang="it-CH" dirty="0" err="1"/>
              <a:t>of</a:t>
            </a:r>
            <a:r>
              <a:rPr lang="de-DE" altLang="it-CH" dirty="0"/>
              <a:t> </a:t>
            </a:r>
            <a:r>
              <a:rPr lang="de-DE" altLang="it-CH" dirty="0" err="1"/>
              <a:t>conduct</a:t>
            </a:r>
            <a:r>
              <a:rPr lang="de-DE" altLang="it-CH" dirty="0"/>
              <a:t> </a:t>
            </a:r>
            <a:r>
              <a:rPr lang="de-DE" altLang="it-CH" dirty="0" err="1"/>
              <a:t>can</a:t>
            </a:r>
            <a:r>
              <a:rPr lang="de-DE" altLang="it-CH" dirty="0"/>
              <a:t> also </a:t>
            </a:r>
            <a:r>
              <a:rPr lang="de-DE" altLang="it-CH" dirty="0" err="1"/>
              <a:t>present</a:t>
            </a:r>
            <a:r>
              <a:rPr lang="de-DE" altLang="it-CH" dirty="0"/>
              <a:t> </a:t>
            </a:r>
            <a:r>
              <a:rPr lang="de-DE" altLang="it-CH" dirty="0" err="1"/>
              <a:t>challenges</a:t>
            </a:r>
            <a:r>
              <a:rPr lang="de-DE" altLang="it-CH" dirty="0"/>
              <a:t>. </a:t>
            </a:r>
            <a:r>
              <a:rPr lang="de-DE" altLang="it-CH" dirty="0" err="1"/>
              <a:t>For</a:t>
            </a:r>
            <a:r>
              <a:rPr lang="de-DE" altLang="it-CH" dirty="0"/>
              <a:t> </a:t>
            </a:r>
            <a:r>
              <a:rPr lang="de-DE" altLang="it-CH" dirty="0" err="1"/>
              <a:t>example</a:t>
            </a:r>
            <a:r>
              <a:rPr lang="de-DE" altLang="it-CH" dirty="0"/>
              <a:t>, a </a:t>
            </a:r>
            <a:r>
              <a:rPr lang="de-DE" altLang="it-CH" dirty="0" err="1"/>
              <a:t>civil</a:t>
            </a:r>
            <a:r>
              <a:rPr lang="de-DE" altLang="it-CH" dirty="0"/>
              <a:t> </a:t>
            </a:r>
            <a:r>
              <a:rPr lang="de-DE" altLang="it-CH" dirty="0" err="1"/>
              <a:t>service</a:t>
            </a:r>
            <a:r>
              <a:rPr lang="de-DE" altLang="it-CH" dirty="0"/>
              <a:t> </a:t>
            </a:r>
            <a:r>
              <a:rPr lang="de-DE" altLang="it-CH" dirty="0" err="1"/>
              <a:t>commission</a:t>
            </a:r>
            <a:r>
              <a:rPr lang="de-DE" altLang="it-CH" dirty="0"/>
              <a:t> </a:t>
            </a:r>
            <a:r>
              <a:rPr lang="de-DE" altLang="it-CH" dirty="0" err="1"/>
              <a:t>or</a:t>
            </a:r>
            <a:r>
              <a:rPr lang="de-DE" altLang="it-CH" dirty="0"/>
              <a:t> </a:t>
            </a:r>
            <a:r>
              <a:rPr lang="de-DE" altLang="it-CH" dirty="0" err="1"/>
              <a:t>external</a:t>
            </a:r>
            <a:r>
              <a:rPr lang="de-DE" altLang="it-CH" dirty="0"/>
              <a:t> </a:t>
            </a:r>
            <a:r>
              <a:rPr lang="de-DE" altLang="it-CH" dirty="0" err="1"/>
              <a:t>agency</a:t>
            </a:r>
            <a:r>
              <a:rPr lang="de-DE" altLang="it-CH" dirty="0"/>
              <a:t> </a:t>
            </a:r>
            <a:r>
              <a:rPr lang="de-DE" altLang="it-CH" dirty="0" err="1"/>
              <a:t>tasked</a:t>
            </a:r>
            <a:r>
              <a:rPr lang="de-DE" altLang="it-CH" dirty="0"/>
              <a:t> </a:t>
            </a:r>
            <a:r>
              <a:rPr lang="de-DE" altLang="it-CH" dirty="0" err="1"/>
              <a:t>to</a:t>
            </a:r>
            <a:r>
              <a:rPr lang="de-DE" altLang="it-CH" dirty="0"/>
              <a:t> </a:t>
            </a:r>
            <a:r>
              <a:rPr lang="de-DE" altLang="it-CH" dirty="0" err="1"/>
              <a:t>implement</a:t>
            </a:r>
            <a:r>
              <a:rPr lang="de-DE" altLang="it-CH" dirty="0"/>
              <a:t> </a:t>
            </a:r>
            <a:r>
              <a:rPr lang="de-DE" altLang="it-CH" dirty="0" err="1"/>
              <a:t>the</a:t>
            </a:r>
            <a:r>
              <a:rPr lang="de-DE" altLang="it-CH" dirty="0"/>
              <a:t> </a:t>
            </a:r>
            <a:r>
              <a:rPr lang="de-DE" altLang="it-CH" dirty="0" err="1"/>
              <a:t>code</a:t>
            </a:r>
            <a:r>
              <a:rPr lang="de-DE" altLang="it-CH" dirty="0"/>
              <a:t> </a:t>
            </a:r>
            <a:r>
              <a:rPr lang="de-DE" altLang="it-CH" dirty="0" err="1"/>
              <a:t>may</a:t>
            </a:r>
            <a:r>
              <a:rPr lang="de-DE" altLang="it-CH" dirty="0"/>
              <a:t> fall </a:t>
            </a:r>
            <a:r>
              <a:rPr lang="de-DE" altLang="it-CH" dirty="0" err="1"/>
              <a:t>short</a:t>
            </a:r>
            <a:r>
              <a:rPr lang="de-DE" altLang="it-CH" dirty="0"/>
              <a:t> in </a:t>
            </a:r>
            <a:r>
              <a:rPr lang="de-DE" altLang="it-CH" dirty="0" err="1"/>
              <a:t>fulfilling</a:t>
            </a:r>
            <a:r>
              <a:rPr lang="de-DE" altLang="it-CH" dirty="0"/>
              <a:t> </a:t>
            </a:r>
            <a:r>
              <a:rPr lang="de-DE" altLang="it-CH" dirty="0" err="1"/>
              <a:t>its</a:t>
            </a:r>
            <a:r>
              <a:rPr lang="de-DE" altLang="it-CH" dirty="0"/>
              <a:t> </a:t>
            </a:r>
            <a:r>
              <a:rPr lang="de-DE" altLang="it-CH" dirty="0" err="1"/>
              <a:t>duties</a:t>
            </a:r>
            <a:r>
              <a:rPr lang="de-DE" altLang="it-CH" dirty="0"/>
              <a:t> </a:t>
            </a:r>
            <a:r>
              <a:rPr lang="de-DE" altLang="it-CH" dirty="0" err="1"/>
              <a:t>if</a:t>
            </a:r>
            <a:r>
              <a:rPr lang="de-DE" altLang="it-CH" dirty="0"/>
              <a:t> </a:t>
            </a:r>
            <a:r>
              <a:rPr lang="de-DE" altLang="it-CH" dirty="0" err="1"/>
              <a:t>it</a:t>
            </a:r>
            <a:r>
              <a:rPr lang="de-DE" altLang="it-CH" dirty="0"/>
              <a:t> </a:t>
            </a:r>
            <a:r>
              <a:rPr lang="de-DE" altLang="it-CH" dirty="0" err="1"/>
              <a:t>is</a:t>
            </a:r>
            <a:r>
              <a:rPr lang="de-DE" altLang="it-CH" dirty="0"/>
              <a:t> </a:t>
            </a:r>
            <a:r>
              <a:rPr lang="de-DE" altLang="it-CH" dirty="0" err="1"/>
              <a:t>subordinate</a:t>
            </a:r>
            <a:r>
              <a:rPr lang="de-DE" altLang="it-CH" dirty="0"/>
              <a:t> </a:t>
            </a:r>
            <a:r>
              <a:rPr lang="de-DE" altLang="it-CH" dirty="0" err="1"/>
              <a:t>to</a:t>
            </a:r>
            <a:r>
              <a:rPr lang="de-DE" altLang="it-CH" dirty="0"/>
              <a:t> </a:t>
            </a:r>
            <a:r>
              <a:rPr lang="de-DE" altLang="it-CH" dirty="0" err="1"/>
              <a:t>other</a:t>
            </a:r>
            <a:r>
              <a:rPr lang="de-DE" altLang="it-CH" dirty="0"/>
              <a:t> </a:t>
            </a:r>
            <a:r>
              <a:rPr lang="de-DE" altLang="it-CH" dirty="0" err="1"/>
              <a:t>government</a:t>
            </a:r>
            <a:r>
              <a:rPr lang="de-DE" altLang="it-CH" dirty="0"/>
              <a:t> </a:t>
            </a:r>
            <a:r>
              <a:rPr lang="de-DE" altLang="it-CH" dirty="0" err="1"/>
              <a:t>ministers</a:t>
            </a:r>
            <a:r>
              <a:rPr lang="de-DE" altLang="it-CH" dirty="0"/>
              <a:t>. </a:t>
            </a:r>
            <a:r>
              <a:rPr lang="de-DE" altLang="it-CH" dirty="0" err="1"/>
              <a:t>When</a:t>
            </a:r>
            <a:r>
              <a:rPr lang="de-DE" altLang="it-CH" dirty="0"/>
              <a:t> an </a:t>
            </a:r>
            <a:r>
              <a:rPr lang="de-DE" altLang="it-CH" dirty="0" err="1"/>
              <a:t>enforcement</a:t>
            </a:r>
            <a:r>
              <a:rPr lang="de-DE" altLang="it-CH" dirty="0"/>
              <a:t> </a:t>
            </a:r>
            <a:r>
              <a:rPr lang="de-DE" altLang="it-CH" dirty="0" err="1"/>
              <a:t>body</a:t>
            </a:r>
            <a:r>
              <a:rPr lang="de-DE" altLang="it-CH" dirty="0"/>
              <a:t> </a:t>
            </a:r>
            <a:r>
              <a:rPr lang="de-DE" altLang="it-CH" dirty="0" err="1"/>
              <a:t>exists</a:t>
            </a:r>
            <a:r>
              <a:rPr lang="de-DE" altLang="it-CH" dirty="0"/>
              <a:t> </a:t>
            </a:r>
            <a:r>
              <a:rPr lang="de-DE" altLang="it-CH" dirty="0" err="1"/>
              <a:t>as</a:t>
            </a:r>
            <a:r>
              <a:rPr lang="de-DE" altLang="it-CH" dirty="0"/>
              <a:t> </a:t>
            </a:r>
            <a:r>
              <a:rPr lang="de-DE" altLang="it-CH" dirty="0" err="1"/>
              <a:t>part</a:t>
            </a:r>
            <a:r>
              <a:rPr lang="de-DE" altLang="it-CH" dirty="0"/>
              <a:t> </a:t>
            </a:r>
            <a:r>
              <a:rPr lang="de-DE" altLang="it-CH" dirty="0" err="1"/>
              <a:t>of</a:t>
            </a:r>
            <a:r>
              <a:rPr lang="de-DE" altLang="it-CH" dirty="0"/>
              <a:t> </a:t>
            </a:r>
            <a:r>
              <a:rPr lang="de-DE" altLang="it-CH" dirty="0" err="1"/>
              <a:t>the</a:t>
            </a:r>
            <a:r>
              <a:rPr lang="de-DE" altLang="it-CH" dirty="0"/>
              <a:t> </a:t>
            </a:r>
            <a:r>
              <a:rPr lang="de-DE" altLang="it-CH" dirty="0" err="1"/>
              <a:t>legislature</a:t>
            </a:r>
            <a:r>
              <a:rPr lang="de-DE" altLang="it-CH" dirty="0"/>
              <a:t> </a:t>
            </a:r>
            <a:r>
              <a:rPr lang="de-DE" altLang="it-CH" dirty="0" err="1"/>
              <a:t>there</a:t>
            </a:r>
            <a:r>
              <a:rPr lang="de-DE" altLang="it-CH" dirty="0"/>
              <a:t> </a:t>
            </a:r>
            <a:r>
              <a:rPr lang="de-DE" altLang="it-CH" dirty="0" err="1"/>
              <a:t>is</a:t>
            </a:r>
            <a:r>
              <a:rPr lang="de-DE" altLang="it-CH" dirty="0"/>
              <a:t> a </a:t>
            </a:r>
            <a:r>
              <a:rPr lang="de-DE" altLang="it-CH" dirty="0" err="1"/>
              <a:t>risk</a:t>
            </a:r>
            <a:r>
              <a:rPr lang="de-DE" altLang="it-CH" dirty="0"/>
              <a:t> </a:t>
            </a:r>
            <a:r>
              <a:rPr lang="de-DE" altLang="it-CH" dirty="0" err="1"/>
              <a:t>that</a:t>
            </a:r>
            <a:r>
              <a:rPr lang="de-DE" altLang="it-CH" dirty="0"/>
              <a:t> </a:t>
            </a:r>
            <a:r>
              <a:rPr lang="de-DE" altLang="it-CH" dirty="0" err="1"/>
              <a:t>its</a:t>
            </a:r>
            <a:r>
              <a:rPr lang="de-DE" altLang="it-CH" dirty="0"/>
              <a:t> </a:t>
            </a:r>
            <a:r>
              <a:rPr lang="de-DE" altLang="it-CH" dirty="0" err="1"/>
              <a:t>decisions</a:t>
            </a:r>
            <a:r>
              <a:rPr lang="de-DE" altLang="it-CH" dirty="0"/>
              <a:t> </a:t>
            </a:r>
            <a:r>
              <a:rPr lang="de-DE" altLang="it-CH" dirty="0" err="1"/>
              <a:t>become</a:t>
            </a:r>
            <a:r>
              <a:rPr lang="de-DE" altLang="it-CH" dirty="0"/>
              <a:t> </a:t>
            </a:r>
            <a:r>
              <a:rPr lang="de-DE" altLang="it-CH" dirty="0" err="1"/>
              <a:t>politicized</a:t>
            </a:r>
            <a:r>
              <a:rPr lang="de-DE" altLang="it-CH" dirty="0"/>
              <a:t>. As a </a:t>
            </a:r>
            <a:r>
              <a:rPr lang="de-DE" altLang="it-CH" dirty="0" err="1"/>
              <a:t>result</a:t>
            </a:r>
            <a:r>
              <a:rPr lang="de-DE" altLang="it-CH" dirty="0"/>
              <a:t> </a:t>
            </a:r>
            <a:r>
              <a:rPr lang="de-DE" altLang="it-CH" dirty="0" err="1"/>
              <a:t>of</a:t>
            </a:r>
            <a:r>
              <a:rPr lang="de-DE" altLang="it-CH" dirty="0"/>
              <a:t> </a:t>
            </a:r>
            <a:r>
              <a:rPr lang="de-DE" altLang="it-CH" dirty="0" err="1"/>
              <a:t>the</a:t>
            </a:r>
            <a:r>
              <a:rPr lang="de-DE" altLang="it-CH" dirty="0"/>
              <a:t> </a:t>
            </a:r>
            <a:r>
              <a:rPr lang="de-DE" altLang="it-CH" dirty="0" err="1"/>
              <a:t>self-regulating</a:t>
            </a:r>
            <a:r>
              <a:rPr lang="de-DE" altLang="it-CH" dirty="0"/>
              <a:t> </a:t>
            </a:r>
            <a:r>
              <a:rPr lang="de-DE" altLang="it-CH" dirty="0" err="1"/>
              <a:t>nature</a:t>
            </a:r>
            <a:r>
              <a:rPr lang="de-DE" altLang="it-CH" dirty="0"/>
              <a:t> </a:t>
            </a:r>
            <a:r>
              <a:rPr lang="de-DE" altLang="it-CH" dirty="0" err="1"/>
              <a:t>of</a:t>
            </a:r>
            <a:r>
              <a:rPr lang="de-DE" altLang="it-CH" dirty="0"/>
              <a:t> </a:t>
            </a:r>
            <a:r>
              <a:rPr lang="de-DE" altLang="it-CH" dirty="0" err="1"/>
              <a:t>codes</a:t>
            </a:r>
            <a:r>
              <a:rPr lang="de-DE" altLang="it-CH" dirty="0"/>
              <a:t>, </a:t>
            </a:r>
            <a:r>
              <a:rPr lang="de-DE" altLang="it-CH" dirty="0" err="1"/>
              <a:t>the</a:t>
            </a:r>
            <a:r>
              <a:rPr lang="de-DE" altLang="it-CH" dirty="0"/>
              <a:t> “</a:t>
            </a:r>
            <a:r>
              <a:rPr lang="de-DE" altLang="it-CH" dirty="0" err="1"/>
              <a:t>regulator</a:t>
            </a:r>
            <a:r>
              <a:rPr lang="de-DE" altLang="it-CH" dirty="0"/>
              <a:t>” </a:t>
            </a:r>
            <a:r>
              <a:rPr lang="de-DE" altLang="it-CH" dirty="0" err="1"/>
              <a:t>of</a:t>
            </a:r>
            <a:r>
              <a:rPr lang="de-DE" altLang="it-CH" dirty="0"/>
              <a:t> </a:t>
            </a:r>
            <a:r>
              <a:rPr lang="de-DE" altLang="it-CH" dirty="0" err="1"/>
              <a:t>the</a:t>
            </a:r>
            <a:r>
              <a:rPr lang="de-DE" altLang="it-CH" dirty="0"/>
              <a:t> </a:t>
            </a:r>
            <a:r>
              <a:rPr lang="de-DE" altLang="it-CH" dirty="0" err="1"/>
              <a:t>code</a:t>
            </a:r>
            <a:r>
              <a:rPr lang="de-DE" altLang="it-CH" dirty="0"/>
              <a:t> </a:t>
            </a:r>
            <a:r>
              <a:rPr lang="de-DE" altLang="it-CH" dirty="0" err="1"/>
              <a:t>may</a:t>
            </a:r>
            <a:r>
              <a:rPr lang="de-DE" altLang="it-CH" dirty="0"/>
              <a:t> </a:t>
            </a:r>
            <a:r>
              <a:rPr lang="de-DE" altLang="it-CH" dirty="0" err="1"/>
              <a:t>be</a:t>
            </a:r>
            <a:r>
              <a:rPr lang="de-DE" altLang="it-CH" dirty="0"/>
              <a:t> </a:t>
            </a:r>
            <a:r>
              <a:rPr lang="de-DE" altLang="it-CH" dirty="0" err="1"/>
              <a:t>the</a:t>
            </a:r>
            <a:r>
              <a:rPr lang="de-DE" altLang="it-CH" dirty="0"/>
              <a:t> same </a:t>
            </a:r>
            <a:r>
              <a:rPr lang="de-DE" altLang="it-CH" dirty="0" err="1"/>
              <a:t>bodies</a:t>
            </a:r>
            <a:r>
              <a:rPr lang="de-DE" altLang="it-CH" dirty="0"/>
              <a:t> </a:t>
            </a:r>
            <a:r>
              <a:rPr lang="de-DE" altLang="it-CH" dirty="0" err="1"/>
              <a:t>and</a:t>
            </a:r>
            <a:r>
              <a:rPr lang="de-DE" altLang="it-CH" dirty="0"/>
              <a:t> </a:t>
            </a:r>
            <a:r>
              <a:rPr lang="de-DE" altLang="it-CH" dirty="0" err="1"/>
              <a:t>individuals</a:t>
            </a:r>
            <a:r>
              <a:rPr lang="de-DE" altLang="it-CH" dirty="0"/>
              <a:t> </a:t>
            </a:r>
            <a:r>
              <a:rPr lang="de-DE" altLang="it-CH" dirty="0" err="1"/>
              <a:t>that</a:t>
            </a:r>
            <a:r>
              <a:rPr lang="de-DE" altLang="it-CH" dirty="0"/>
              <a:t> </a:t>
            </a:r>
            <a:r>
              <a:rPr lang="de-DE" altLang="it-CH" dirty="0" err="1"/>
              <a:t>are</a:t>
            </a:r>
            <a:r>
              <a:rPr lang="de-DE" altLang="it-CH" dirty="0"/>
              <a:t> </a:t>
            </a:r>
            <a:r>
              <a:rPr lang="de-DE" altLang="it-CH" dirty="0" err="1"/>
              <a:t>to</a:t>
            </a:r>
            <a:r>
              <a:rPr lang="de-DE" altLang="it-CH" dirty="0"/>
              <a:t> </a:t>
            </a:r>
            <a:r>
              <a:rPr lang="de-DE" altLang="it-CH" dirty="0" err="1"/>
              <a:t>be</a:t>
            </a:r>
            <a:r>
              <a:rPr lang="de-DE" altLang="it-CH" dirty="0"/>
              <a:t> “</a:t>
            </a:r>
            <a:r>
              <a:rPr lang="de-DE" altLang="it-CH" dirty="0" err="1"/>
              <a:t>regulated</a:t>
            </a:r>
            <a:r>
              <a:rPr lang="de-DE" altLang="it-CH" dirty="0"/>
              <a:t>”. This </a:t>
            </a:r>
            <a:r>
              <a:rPr lang="de-DE" altLang="it-CH" dirty="0" err="1"/>
              <a:t>becomes</a:t>
            </a:r>
            <a:r>
              <a:rPr lang="de-DE" altLang="it-CH" dirty="0"/>
              <a:t> </a:t>
            </a:r>
            <a:r>
              <a:rPr lang="de-DE" altLang="it-CH" dirty="0" err="1"/>
              <a:t>ever</a:t>
            </a:r>
            <a:r>
              <a:rPr lang="de-DE" altLang="it-CH" dirty="0"/>
              <a:t> </a:t>
            </a:r>
            <a:r>
              <a:rPr lang="de-DE" altLang="it-CH" dirty="0" err="1"/>
              <a:t>more</a:t>
            </a:r>
            <a:r>
              <a:rPr lang="de-DE" altLang="it-CH" dirty="0"/>
              <a:t> </a:t>
            </a:r>
            <a:r>
              <a:rPr lang="de-DE" altLang="it-CH" dirty="0" err="1"/>
              <a:t>challenging</a:t>
            </a:r>
            <a:r>
              <a:rPr lang="de-DE" altLang="it-CH" dirty="0"/>
              <a:t> </a:t>
            </a:r>
            <a:r>
              <a:rPr lang="de-DE" altLang="it-CH" dirty="0" err="1"/>
              <a:t>when</a:t>
            </a:r>
            <a:r>
              <a:rPr lang="de-DE" altLang="it-CH" dirty="0"/>
              <a:t> </a:t>
            </a:r>
            <a:r>
              <a:rPr lang="de-DE" altLang="it-CH" dirty="0" err="1"/>
              <a:t>the</a:t>
            </a:r>
            <a:r>
              <a:rPr lang="de-DE" altLang="it-CH" dirty="0"/>
              <a:t> </a:t>
            </a:r>
            <a:r>
              <a:rPr lang="de-DE" altLang="it-CH" dirty="0" err="1"/>
              <a:t>codes</a:t>
            </a:r>
            <a:r>
              <a:rPr lang="de-DE" altLang="it-CH" dirty="0"/>
              <a:t> do not </a:t>
            </a:r>
            <a:r>
              <a:rPr lang="de-DE" altLang="it-CH" dirty="0" err="1"/>
              <a:t>specify</a:t>
            </a:r>
            <a:r>
              <a:rPr lang="de-DE" altLang="it-CH" dirty="0"/>
              <a:t> </a:t>
            </a:r>
            <a:r>
              <a:rPr lang="de-DE" altLang="it-CH" dirty="0" err="1"/>
              <a:t>clear</a:t>
            </a:r>
            <a:r>
              <a:rPr lang="de-DE" altLang="it-CH" dirty="0"/>
              <a:t> </a:t>
            </a:r>
            <a:r>
              <a:rPr lang="de-DE" altLang="it-CH" dirty="0" err="1"/>
              <a:t>sanctions</a:t>
            </a:r>
            <a:r>
              <a:rPr lang="de-DE" altLang="it-CH" dirty="0"/>
              <a:t> </a:t>
            </a:r>
            <a:r>
              <a:rPr lang="de-DE" altLang="it-CH" dirty="0" err="1"/>
              <a:t>for</a:t>
            </a:r>
            <a:r>
              <a:rPr lang="de-DE" altLang="it-CH" dirty="0"/>
              <a:t> </a:t>
            </a:r>
            <a:r>
              <a:rPr lang="de-DE" altLang="it-CH" dirty="0" err="1"/>
              <a:t>infractions</a:t>
            </a:r>
            <a:r>
              <a:rPr lang="de-DE" altLang="it-CH" dirty="0"/>
              <a:t>, </a:t>
            </a:r>
            <a:r>
              <a:rPr lang="de-DE" altLang="it-CH" dirty="0" err="1"/>
              <a:t>increasing</a:t>
            </a:r>
            <a:r>
              <a:rPr lang="de-DE" altLang="it-CH" dirty="0"/>
              <a:t> </a:t>
            </a:r>
            <a:r>
              <a:rPr lang="de-DE" altLang="it-CH" dirty="0" err="1"/>
              <a:t>the</a:t>
            </a:r>
            <a:r>
              <a:rPr lang="de-DE" altLang="it-CH" dirty="0"/>
              <a:t> </a:t>
            </a:r>
            <a:r>
              <a:rPr lang="de-DE" altLang="it-CH" dirty="0" err="1"/>
              <a:t>discretionality</a:t>
            </a:r>
            <a:r>
              <a:rPr lang="de-DE" altLang="it-CH" dirty="0"/>
              <a:t> </a:t>
            </a:r>
            <a:r>
              <a:rPr lang="de-DE" altLang="it-CH" dirty="0" err="1"/>
              <a:t>of</a:t>
            </a:r>
            <a:r>
              <a:rPr lang="de-DE" altLang="it-CH" dirty="0"/>
              <a:t> </a:t>
            </a:r>
            <a:r>
              <a:rPr lang="de-DE" altLang="it-CH" dirty="0" err="1"/>
              <a:t>the</a:t>
            </a:r>
            <a:r>
              <a:rPr lang="de-DE" altLang="it-CH" dirty="0"/>
              <a:t> </a:t>
            </a:r>
            <a:r>
              <a:rPr lang="de-DE" altLang="it-CH" dirty="0" err="1"/>
              <a:t>regulators</a:t>
            </a:r>
            <a:r>
              <a:rPr lang="de-DE" altLang="it-CH" dirty="0"/>
              <a:t>.</a:t>
            </a:r>
          </a:p>
          <a:p>
            <a:pPr marL="171450" indent="-171450">
              <a:buFont typeface="Arial" panose="020B0604020202020204" pitchFamily="34" charset="0"/>
              <a:buChar char="•"/>
            </a:pPr>
            <a:r>
              <a:rPr lang="en" altLang="en-US" sz="1200" kern="1200" dirty="0">
                <a:solidFill>
                  <a:srgbClr val="000090"/>
                </a:solidFill>
                <a:latin typeface="+mn-lt"/>
                <a:ea typeface="+mn-ea"/>
                <a:cs typeface="+mn-cs"/>
              </a:rPr>
              <a:t>Often, newly implemented codes of conduct do not immediately gain the support of public servants. When codes are first put in place, they may also cause the public to perceive that corruption has increased among public servants as more cases are revealed – although these problems are only now made more public.</a:t>
            </a:r>
            <a:endParaRPr lang="en" altLang="en-US" sz="1200" b="0" kern="1200" dirty="0">
              <a:solidFill>
                <a:srgbClr val="000090"/>
              </a:solidFill>
              <a:latin typeface="+mn-lt"/>
              <a:ea typeface="+mn-ea"/>
              <a:cs typeface="Calibri"/>
            </a:endParaRPr>
          </a:p>
          <a:p>
            <a:pPr marL="171450" indent="-171450">
              <a:buFont typeface="Arial" panose="020B0604020202020204" pitchFamily="34" charset="0"/>
              <a:buChar char="•"/>
            </a:pPr>
            <a:r>
              <a:rPr lang="en" altLang="en-US" sz="1200" kern="1200" dirty="0">
                <a:solidFill>
                  <a:srgbClr val="000090"/>
                </a:solidFill>
                <a:latin typeface="+mn-lt"/>
                <a:ea typeface="+mn-ea"/>
                <a:cs typeface="+mn-cs"/>
              </a:rPr>
              <a:t>Frequently, new codes of conduct do not include informal, cultural rules that have developed over time in a political system.</a:t>
            </a:r>
          </a:p>
          <a:p>
            <a:pPr marL="171450" indent="-171450">
              <a:buFont typeface="Arial" panose="020B0604020202020204" pitchFamily="34" charset="0"/>
              <a:buChar char="•"/>
            </a:pPr>
            <a:r>
              <a:rPr lang="en" altLang="en-US" sz="1200" kern="1200" dirty="0">
                <a:solidFill>
                  <a:srgbClr val="000090"/>
                </a:solidFill>
                <a:latin typeface="+mn-lt"/>
                <a:ea typeface="+mn-ea"/>
                <a:cs typeface="+mn-cs"/>
              </a:rPr>
              <a:t>Lack of keeping codes up to date.</a:t>
            </a:r>
          </a:p>
          <a:p>
            <a:pPr>
              <a:defRPr/>
            </a:pPr>
            <a:endParaRPr lang="en-US" altLang="en-US" sz="1200" dirty="0"/>
          </a:p>
          <a:p>
            <a:r>
              <a:rPr lang="de-DE" sz="1200" b="1" dirty="0"/>
              <a:t>Source:</a:t>
            </a:r>
          </a:p>
          <a:p>
            <a:r>
              <a:rPr lang="de-DE" sz="1200" dirty="0" err="1"/>
              <a:t>Transparency</a:t>
            </a:r>
            <a:r>
              <a:rPr lang="de-DE" sz="1200" dirty="0"/>
              <a:t> International (</a:t>
            </a:r>
            <a:r>
              <a:rPr lang="de-DE" sz="1200" dirty="0" err="1"/>
              <a:t>July</a:t>
            </a:r>
            <a:r>
              <a:rPr lang="de-DE" sz="1200" dirty="0"/>
              <a:t> 2012). Codes </a:t>
            </a:r>
            <a:r>
              <a:rPr lang="de-DE" sz="1200" dirty="0" err="1"/>
              <a:t>of</a:t>
            </a:r>
            <a:r>
              <a:rPr lang="de-DE" sz="1200" dirty="0"/>
              <a:t> </a:t>
            </a:r>
            <a:r>
              <a:rPr lang="de-DE" sz="1200" dirty="0" err="1"/>
              <a:t>conduct</a:t>
            </a:r>
            <a:r>
              <a:rPr lang="de-DE" sz="1200" dirty="0"/>
              <a:t>: </a:t>
            </a:r>
            <a:r>
              <a:rPr lang="de-DE" sz="1200" dirty="0" err="1"/>
              <a:t>benefits</a:t>
            </a:r>
            <a:r>
              <a:rPr lang="de-DE" sz="1200" dirty="0"/>
              <a:t> </a:t>
            </a:r>
            <a:r>
              <a:rPr lang="de-DE" sz="1200" dirty="0" err="1"/>
              <a:t>and</a:t>
            </a:r>
            <a:r>
              <a:rPr lang="de-DE" sz="1200" dirty="0"/>
              <a:t> </a:t>
            </a:r>
            <a:r>
              <a:rPr lang="de-DE" sz="1200" dirty="0" err="1"/>
              <a:t>challenges</a:t>
            </a:r>
            <a:r>
              <a:rPr lang="de-DE" sz="1200" dirty="0"/>
              <a:t>. </a:t>
            </a:r>
            <a:r>
              <a:rPr lang="de-DE" sz="1200" dirty="0" err="1"/>
              <a:t>Retrieved</a:t>
            </a:r>
            <a:r>
              <a:rPr lang="de-DE" sz="1200" dirty="0"/>
              <a:t> </a:t>
            </a:r>
            <a:r>
              <a:rPr lang="de-DE" sz="1200" dirty="0" err="1"/>
              <a:t>from</a:t>
            </a:r>
            <a:r>
              <a:rPr lang="de-DE" sz="1200" dirty="0"/>
              <a:t> </a:t>
            </a:r>
            <a:r>
              <a:rPr lang="de-DE" sz="1200" dirty="0">
                <a:hlinkClick r:id="rId3"/>
              </a:rPr>
              <a:t>https://blog.transparency.org/2012/07/27/codes-of-conduct-benefits-and-challenges/</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23</a:t>
            </a:fld>
            <a:endParaRPr lang="de-DE"/>
          </a:p>
        </p:txBody>
      </p:sp>
    </p:spTree>
    <p:extLst>
      <p:ext uri="{BB962C8B-B14F-4D97-AF65-F5344CB8AC3E}">
        <p14:creationId xmlns:p14="http://schemas.microsoft.com/office/powerpoint/2010/main" val="3618437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cs typeface="Calibri"/>
              </a:rPr>
              <a:t>Culture </a:t>
            </a:r>
            <a:r>
              <a:rPr lang="de-DE" b="1" dirty="0" err="1">
                <a:cs typeface="Calibri"/>
              </a:rPr>
              <a:t>of</a:t>
            </a:r>
            <a:r>
              <a:rPr lang="de-DE" b="1" dirty="0">
                <a:cs typeface="Calibri"/>
              </a:rPr>
              <a:t> </a:t>
            </a:r>
            <a:r>
              <a:rPr lang="de-DE" b="1" dirty="0" err="1">
                <a:cs typeface="Calibri"/>
              </a:rPr>
              <a:t>silence</a:t>
            </a:r>
            <a:r>
              <a:rPr lang="de-DE" b="1" dirty="0">
                <a:cs typeface="Calibri"/>
              </a:rPr>
              <a:t>:</a:t>
            </a:r>
          </a:p>
          <a:p>
            <a:endParaRPr lang="de-DE" b="1" dirty="0">
              <a:cs typeface="Calibri"/>
            </a:endParaRPr>
          </a:p>
          <a:p>
            <a:pPr marL="171450" indent="-171450">
              <a:buFont typeface="Arial" panose="020B0604020202020204" pitchFamily="34" charset="0"/>
              <a:buChar char="•"/>
            </a:pPr>
            <a:r>
              <a:rPr lang="de-DE" b="0" dirty="0">
                <a:cs typeface="Calibri"/>
              </a:rPr>
              <a:t>Even </a:t>
            </a:r>
            <a:r>
              <a:rPr lang="de-DE" b="0" dirty="0" err="1">
                <a:cs typeface="Calibri"/>
              </a:rPr>
              <a:t>the</a:t>
            </a:r>
            <a:r>
              <a:rPr lang="de-DE" b="0" dirty="0">
                <a:cs typeface="Calibri"/>
              </a:rPr>
              <a:t> </a:t>
            </a:r>
            <a:r>
              <a:rPr lang="de-DE" b="0" dirty="0" err="1">
                <a:cs typeface="Calibri"/>
              </a:rPr>
              <a:t>best</a:t>
            </a:r>
            <a:r>
              <a:rPr lang="de-DE" b="0" dirty="0">
                <a:cs typeface="Calibri"/>
              </a:rPr>
              <a:t> </a:t>
            </a:r>
            <a:r>
              <a:rPr lang="de-DE" b="0" dirty="0" err="1">
                <a:cs typeface="Calibri"/>
              </a:rPr>
              <a:t>of</a:t>
            </a:r>
            <a:r>
              <a:rPr lang="de-DE" b="0" dirty="0">
                <a:cs typeface="Calibri"/>
              </a:rPr>
              <a:t> </a:t>
            </a:r>
            <a:r>
              <a:rPr lang="de-DE" b="0" dirty="0" err="1">
                <a:cs typeface="Calibri"/>
              </a:rPr>
              <a:t>codes</a:t>
            </a:r>
            <a:r>
              <a:rPr lang="de-DE" b="0" dirty="0">
                <a:cs typeface="Calibri"/>
              </a:rPr>
              <a:t> </a:t>
            </a:r>
            <a:r>
              <a:rPr lang="de-DE" b="0" dirty="0" err="1">
                <a:cs typeface="Calibri"/>
              </a:rPr>
              <a:t>can</a:t>
            </a:r>
            <a:r>
              <a:rPr lang="de-DE" b="0" dirty="0">
                <a:cs typeface="Calibri"/>
              </a:rPr>
              <a:t> fail </a:t>
            </a:r>
            <a:r>
              <a:rPr lang="de-DE" b="0" dirty="0" err="1">
                <a:cs typeface="Calibri"/>
              </a:rPr>
              <a:t>if</a:t>
            </a:r>
            <a:r>
              <a:rPr lang="de-DE" b="0" dirty="0">
                <a:cs typeface="Calibri"/>
              </a:rPr>
              <a:t> </a:t>
            </a:r>
            <a:r>
              <a:rPr lang="de-DE" b="0" dirty="0" err="1">
                <a:cs typeface="Calibri"/>
              </a:rPr>
              <a:t>there</a:t>
            </a:r>
            <a:r>
              <a:rPr lang="de-DE" b="0" dirty="0">
                <a:cs typeface="Calibri"/>
              </a:rPr>
              <a:t> </a:t>
            </a:r>
            <a:r>
              <a:rPr lang="de-DE" b="0" dirty="0" err="1">
                <a:cs typeface="Calibri"/>
              </a:rPr>
              <a:t>is</a:t>
            </a:r>
            <a:r>
              <a:rPr lang="de-DE" b="0" dirty="0">
                <a:cs typeface="Calibri"/>
              </a:rPr>
              <a:t> a “</a:t>
            </a:r>
            <a:r>
              <a:rPr lang="de-DE" b="0" dirty="0" err="1">
                <a:cs typeface="Calibri"/>
              </a:rPr>
              <a:t>culture</a:t>
            </a:r>
            <a:r>
              <a:rPr lang="de-DE" b="0" dirty="0">
                <a:cs typeface="Calibri"/>
              </a:rPr>
              <a:t> </a:t>
            </a:r>
            <a:r>
              <a:rPr lang="de-DE" b="0" dirty="0" err="1">
                <a:cs typeface="Calibri"/>
              </a:rPr>
              <a:t>of</a:t>
            </a:r>
            <a:r>
              <a:rPr lang="de-DE" b="0" dirty="0">
                <a:cs typeface="Calibri"/>
              </a:rPr>
              <a:t> </a:t>
            </a:r>
            <a:r>
              <a:rPr lang="de-DE" b="0" dirty="0" err="1">
                <a:cs typeface="Calibri"/>
              </a:rPr>
              <a:t>silence</a:t>
            </a:r>
            <a:r>
              <a:rPr lang="de-DE" b="0" dirty="0">
                <a:cs typeface="Calibri"/>
              </a:rPr>
              <a:t>" in </a:t>
            </a:r>
            <a:r>
              <a:rPr lang="de-DE" b="0" dirty="0" err="1">
                <a:cs typeface="Calibri"/>
              </a:rPr>
              <a:t>the</a:t>
            </a:r>
            <a:r>
              <a:rPr lang="de-DE" b="0" dirty="0">
                <a:cs typeface="Calibri"/>
              </a:rPr>
              <a:t> </a:t>
            </a:r>
            <a:r>
              <a:rPr lang="de-DE" b="0" dirty="0" err="1">
                <a:cs typeface="Calibri"/>
              </a:rPr>
              <a:t>workplace</a:t>
            </a:r>
            <a:r>
              <a:rPr lang="de-DE" b="0" dirty="0">
                <a:cs typeface="Calibri"/>
              </a:rPr>
              <a:t>, </a:t>
            </a:r>
            <a:r>
              <a:rPr lang="de-DE" b="0" dirty="0" err="1">
                <a:cs typeface="Calibri"/>
              </a:rPr>
              <a:t>meaning</a:t>
            </a:r>
            <a:r>
              <a:rPr lang="de-DE" b="0" dirty="0">
                <a:cs typeface="Calibri"/>
              </a:rPr>
              <a:t> </a:t>
            </a:r>
            <a:r>
              <a:rPr lang="de-DE" b="0" dirty="0" err="1">
                <a:cs typeface="Calibri"/>
              </a:rPr>
              <a:t>that</a:t>
            </a:r>
            <a:r>
              <a:rPr lang="de-DE" b="0" dirty="0">
                <a:cs typeface="Calibri"/>
              </a:rPr>
              <a:t> </a:t>
            </a:r>
            <a:r>
              <a:rPr lang="de-DE" b="0" dirty="0" err="1">
                <a:cs typeface="Calibri"/>
              </a:rPr>
              <a:t>employees</a:t>
            </a:r>
            <a:r>
              <a:rPr lang="de-DE" b="0" dirty="0">
                <a:cs typeface="Calibri"/>
              </a:rPr>
              <a:t> do not </a:t>
            </a:r>
            <a:r>
              <a:rPr lang="de-DE" b="0" dirty="0" err="1">
                <a:cs typeface="Calibri"/>
              </a:rPr>
              <a:t>speak</a:t>
            </a:r>
            <a:r>
              <a:rPr lang="de-DE" b="0" dirty="0">
                <a:cs typeface="Calibri"/>
              </a:rPr>
              <a:t> </a:t>
            </a:r>
            <a:r>
              <a:rPr lang="de-DE" b="0" dirty="0" err="1">
                <a:cs typeface="Calibri"/>
              </a:rPr>
              <a:t>up</a:t>
            </a:r>
            <a:r>
              <a:rPr lang="de-DE" b="0" dirty="0">
                <a:cs typeface="Calibri"/>
              </a:rPr>
              <a:t> </a:t>
            </a:r>
            <a:r>
              <a:rPr lang="de-DE" b="0" dirty="0" err="1">
                <a:cs typeface="Calibri"/>
              </a:rPr>
              <a:t>when</a:t>
            </a:r>
            <a:r>
              <a:rPr lang="de-DE" b="0" dirty="0">
                <a:cs typeface="Calibri"/>
              </a:rPr>
              <a:t> </a:t>
            </a:r>
            <a:r>
              <a:rPr lang="de-DE" b="0" dirty="0" err="1">
                <a:cs typeface="Calibri"/>
              </a:rPr>
              <a:t>something</a:t>
            </a:r>
            <a:r>
              <a:rPr lang="de-DE" b="0" dirty="0">
                <a:cs typeface="Calibri"/>
              </a:rPr>
              <a:t> negative </a:t>
            </a:r>
            <a:r>
              <a:rPr lang="de-DE" b="0" dirty="0" err="1">
                <a:cs typeface="Calibri"/>
              </a:rPr>
              <a:t>is</a:t>
            </a:r>
            <a:r>
              <a:rPr lang="de-DE" b="0" dirty="0">
                <a:cs typeface="Calibri"/>
              </a:rPr>
              <a:t> </a:t>
            </a:r>
            <a:r>
              <a:rPr lang="de-DE" b="0" dirty="0" err="1">
                <a:cs typeface="Calibri"/>
              </a:rPr>
              <a:t>about</a:t>
            </a:r>
            <a:r>
              <a:rPr lang="de-DE" b="0" dirty="0">
                <a:cs typeface="Calibri"/>
              </a:rPr>
              <a:t> </a:t>
            </a:r>
            <a:r>
              <a:rPr lang="de-DE" b="0" dirty="0" err="1">
                <a:cs typeface="Calibri"/>
              </a:rPr>
              <a:t>to</a:t>
            </a:r>
            <a:r>
              <a:rPr lang="de-DE" b="0" dirty="0">
                <a:cs typeface="Calibri"/>
              </a:rPr>
              <a:t> happen </a:t>
            </a:r>
            <a:r>
              <a:rPr lang="de-DE" b="0" dirty="0" err="1">
                <a:cs typeface="Calibri"/>
              </a:rPr>
              <a:t>or</a:t>
            </a:r>
            <a:r>
              <a:rPr lang="de-DE" b="0" dirty="0">
                <a:cs typeface="Calibri"/>
              </a:rPr>
              <a:t> </a:t>
            </a:r>
            <a:r>
              <a:rPr lang="de-DE" b="0" dirty="0" err="1">
                <a:cs typeface="Calibri"/>
              </a:rPr>
              <a:t>is</a:t>
            </a:r>
            <a:r>
              <a:rPr lang="de-DE" b="0" dirty="0">
                <a:cs typeface="Calibri"/>
              </a:rPr>
              <a:t> </a:t>
            </a:r>
            <a:r>
              <a:rPr lang="de-DE" b="0" dirty="0" err="1">
                <a:cs typeface="Calibri"/>
              </a:rPr>
              <a:t>happening</a:t>
            </a:r>
            <a:r>
              <a:rPr lang="de-DE" b="0" dirty="0">
                <a:cs typeface="Calibri"/>
              </a:rPr>
              <a:t>.</a:t>
            </a:r>
          </a:p>
          <a:p>
            <a:pPr marL="171450" indent="-171450">
              <a:buFont typeface="Arial" panose="020B0604020202020204" pitchFamily="34" charset="0"/>
              <a:buChar char="•"/>
            </a:pPr>
            <a:r>
              <a:rPr lang="de-DE" b="0" dirty="0" err="1">
                <a:cs typeface="Calibri"/>
              </a:rPr>
              <a:t>Why</a:t>
            </a:r>
            <a:r>
              <a:rPr lang="de-DE" b="0" dirty="0">
                <a:cs typeface="Calibri"/>
              </a:rPr>
              <a:t> do </a:t>
            </a:r>
            <a:r>
              <a:rPr lang="de-DE" b="0" dirty="0" err="1">
                <a:cs typeface="Calibri"/>
              </a:rPr>
              <a:t>people</a:t>
            </a:r>
            <a:r>
              <a:rPr lang="de-DE" b="0" dirty="0">
                <a:cs typeface="Calibri"/>
              </a:rPr>
              <a:t> </a:t>
            </a:r>
            <a:r>
              <a:rPr lang="de-DE" b="0" dirty="0" err="1">
                <a:cs typeface="Calibri"/>
              </a:rPr>
              <a:t>stay</a:t>
            </a:r>
            <a:r>
              <a:rPr lang="de-DE" b="0" dirty="0">
                <a:cs typeface="Calibri"/>
              </a:rPr>
              <a:t> </a:t>
            </a:r>
            <a:r>
              <a:rPr lang="de-DE" b="0" dirty="0" err="1">
                <a:cs typeface="Calibri"/>
              </a:rPr>
              <a:t>silent</a:t>
            </a:r>
            <a:r>
              <a:rPr lang="de-DE" b="0" dirty="0">
                <a:cs typeface="Calibri"/>
              </a:rPr>
              <a:t> </a:t>
            </a:r>
            <a:r>
              <a:rPr lang="de-DE" b="0" dirty="0" err="1">
                <a:cs typeface="Calibri"/>
              </a:rPr>
              <a:t>when</a:t>
            </a:r>
            <a:r>
              <a:rPr lang="de-DE" b="0" dirty="0">
                <a:cs typeface="Calibri"/>
              </a:rPr>
              <a:t> </a:t>
            </a:r>
            <a:r>
              <a:rPr lang="de-DE" b="0" dirty="0" err="1">
                <a:cs typeface="Calibri"/>
              </a:rPr>
              <a:t>something</a:t>
            </a:r>
            <a:r>
              <a:rPr lang="de-DE" b="0" dirty="0">
                <a:cs typeface="Calibri"/>
              </a:rPr>
              <a:t> negative </a:t>
            </a:r>
            <a:r>
              <a:rPr lang="de-DE" b="0" dirty="0" err="1">
                <a:cs typeface="Calibri"/>
              </a:rPr>
              <a:t>happens</a:t>
            </a:r>
            <a:r>
              <a:rPr lang="de-DE" b="0" dirty="0">
                <a:cs typeface="Calibri"/>
              </a:rPr>
              <a:t> at </a:t>
            </a:r>
            <a:r>
              <a:rPr lang="de-DE" b="0" dirty="0" err="1">
                <a:cs typeface="Calibri"/>
              </a:rPr>
              <a:t>work</a:t>
            </a:r>
            <a:r>
              <a:rPr lang="de-DE" b="0" dirty="0">
                <a:cs typeface="Calibri"/>
              </a:rPr>
              <a:t>? </a:t>
            </a:r>
            <a:r>
              <a:rPr lang="de-DE" b="0" dirty="0" err="1">
                <a:cs typeface="Calibri"/>
              </a:rPr>
              <a:t>There</a:t>
            </a:r>
            <a:r>
              <a:rPr lang="de-DE" b="0" dirty="0">
                <a:cs typeface="Calibri"/>
              </a:rPr>
              <a:t> </a:t>
            </a:r>
            <a:r>
              <a:rPr lang="de-DE" b="0" dirty="0" err="1">
                <a:cs typeface="Calibri"/>
              </a:rPr>
              <a:t>are</a:t>
            </a:r>
            <a:r>
              <a:rPr lang="de-DE" b="0" dirty="0">
                <a:cs typeface="Calibri"/>
              </a:rPr>
              <a:t> </a:t>
            </a:r>
            <a:r>
              <a:rPr lang="de-DE" b="0" dirty="0" err="1">
                <a:cs typeface="Calibri"/>
              </a:rPr>
              <a:t>several</a:t>
            </a:r>
            <a:r>
              <a:rPr lang="de-DE" b="0" dirty="0">
                <a:cs typeface="Calibri"/>
              </a:rPr>
              <a:t> </a:t>
            </a:r>
            <a:r>
              <a:rPr lang="de-DE" b="0" dirty="0" err="1">
                <a:cs typeface="Calibri"/>
              </a:rPr>
              <a:t>causes</a:t>
            </a:r>
            <a:r>
              <a:rPr lang="de-DE" b="0" dirty="0">
                <a:cs typeface="Calibri"/>
              </a:rPr>
              <a:t>:</a:t>
            </a:r>
          </a:p>
          <a:p>
            <a:pPr marL="628650" lvl="1" indent="-171450">
              <a:buFont typeface="Arial" panose="020B0604020202020204" pitchFamily="34" charset="0"/>
              <a:buChar char="•"/>
            </a:pPr>
            <a:r>
              <a:rPr lang="de-DE" b="1" dirty="0" err="1">
                <a:cs typeface="Calibri"/>
              </a:rPr>
              <a:t>Prickly</a:t>
            </a:r>
            <a:r>
              <a:rPr lang="de-DE" b="1" dirty="0">
                <a:cs typeface="Calibri"/>
              </a:rPr>
              <a:t> </a:t>
            </a:r>
            <a:r>
              <a:rPr lang="de-DE" b="1" dirty="0" err="1">
                <a:cs typeface="Calibri"/>
              </a:rPr>
              <a:t>peers</a:t>
            </a:r>
            <a:r>
              <a:rPr lang="de-DE" b="1" dirty="0">
                <a:cs typeface="Calibri"/>
              </a:rPr>
              <a:t>: </a:t>
            </a:r>
            <a:r>
              <a:rPr lang="de-DE" b="0" dirty="0" err="1">
                <a:cs typeface="Calibri"/>
              </a:rPr>
              <a:t>Failure</a:t>
            </a:r>
            <a:r>
              <a:rPr lang="de-DE" b="0" dirty="0">
                <a:cs typeface="Calibri"/>
              </a:rPr>
              <a:t> </a:t>
            </a:r>
            <a:r>
              <a:rPr lang="de-DE" b="0" dirty="0" err="1">
                <a:cs typeface="Calibri"/>
              </a:rPr>
              <a:t>to</a:t>
            </a:r>
            <a:r>
              <a:rPr lang="de-DE" b="0" dirty="0">
                <a:cs typeface="Calibri"/>
              </a:rPr>
              <a:t> </a:t>
            </a:r>
            <a:r>
              <a:rPr lang="de-DE" b="0" dirty="0" err="1">
                <a:cs typeface="Calibri"/>
              </a:rPr>
              <a:t>confront</a:t>
            </a:r>
            <a:r>
              <a:rPr lang="de-DE" b="0" dirty="0">
                <a:cs typeface="Calibri"/>
              </a:rPr>
              <a:t> </a:t>
            </a:r>
            <a:r>
              <a:rPr lang="de-DE" b="0" dirty="0" err="1">
                <a:cs typeface="Calibri"/>
              </a:rPr>
              <a:t>rude</a:t>
            </a:r>
            <a:r>
              <a:rPr lang="de-DE" b="0" dirty="0">
                <a:cs typeface="Calibri"/>
              </a:rPr>
              <a:t>, </a:t>
            </a:r>
            <a:r>
              <a:rPr lang="de-DE" b="0" dirty="0" err="1">
                <a:cs typeface="Calibri"/>
              </a:rPr>
              <a:t>abrasive</a:t>
            </a:r>
            <a:r>
              <a:rPr lang="de-DE" b="0" dirty="0">
                <a:cs typeface="Calibri"/>
              </a:rPr>
              <a:t>, defensive, </a:t>
            </a:r>
            <a:r>
              <a:rPr lang="de-DE" b="0" dirty="0" err="1">
                <a:cs typeface="Calibri"/>
              </a:rPr>
              <a:t>and</a:t>
            </a:r>
            <a:r>
              <a:rPr lang="de-DE" b="0" dirty="0">
                <a:cs typeface="Calibri"/>
              </a:rPr>
              <a:t> </a:t>
            </a:r>
            <a:r>
              <a:rPr lang="de-DE" b="0" dirty="0" err="1">
                <a:cs typeface="Calibri"/>
              </a:rPr>
              <a:t>disrespectful</a:t>
            </a:r>
            <a:r>
              <a:rPr lang="de-DE" b="0" dirty="0">
                <a:cs typeface="Calibri"/>
              </a:rPr>
              <a:t> </a:t>
            </a:r>
            <a:r>
              <a:rPr lang="de-DE" b="0" dirty="0" err="1">
                <a:cs typeface="Calibri"/>
              </a:rPr>
              <a:t>colleagues</a:t>
            </a:r>
            <a:r>
              <a:rPr lang="de-DE" b="0" dirty="0">
                <a:cs typeface="Calibri"/>
              </a:rPr>
              <a:t> (</a:t>
            </a:r>
            <a:r>
              <a:rPr lang="de-DE" b="0" dirty="0" err="1">
                <a:cs typeface="Calibri"/>
              </a:rPr>
              <a:t>for</a:t>
            </a:r>
            <a:r>
              <a:rPr lang="de-DE" b="0" dirty="0">
                <a:cs typeface="Calibri"/>
              </a:rPr>
              <a:t> </a:t>
            </a:r>
            <a:r>
              <a:rPr lang="de-DE" b="0" dirty="0" err="1">
                <a:cs typeface="Calibri"/>
              </a:rPr>
              <a:t>example</a:t>
            </a:r>
            <a:r>
              <a:rPr lang="de-DE" b="0" dirty="0">
                <a:cs typeface="Calibri"/>
              </a:rPr>
              <a:t> </a:t>
            </a:r>
            <a:r>
              <a:rPr lang="de-DE" b="0" dirty="0" err="1">
                <a:cs typeface="Calibri"/>
              </a:rPr>
              <a:t>failing</a:t>
            </a:r>
            <a:r>
              <a:rPr lang="de-DE" b="0" dirty="0">
                <a:cs typeface="Calibri"/>
              </a:rPr>
              <a:t> </a:t>
            </a:r>
            <a:r>
              <a:rPr lang="de-DE" b="0" dirty="0" err="1">
                <a:cs typeface="Calibri"/>
              </a:rPr>
              <a:t>to</a:t>
            </a:r>
            <a:r>
              <a:rPr lang="de-DE" b="0" dirty="0">
                <a:cs typeface="Calibri"/>
              </a:rPr>
              <a:t> </a:t>
            </a:r>
            <a:r>
              <a:rPr lang="de-DE" b="0" dirty="0" err="1">
                <a:cs typeface="Calibri"/>
              </a:rPr>
              <a:t>confront</a:t>
            </a:r>
            <a:r>
              <a:rPr lang="de-DE" b="0" dirty="0">
                <a:cs typeface="Calibri"/>
              </a:rPr>
              <a:t> </a:t>
            </a:r>
            <a:r>
              <a:rPr lang="de-DE" b="0" dirty="0" err="1">
                <a:cs typeface="Calibri"/>
              </a:rPr>
              <a:t>harsh</a:t>
            </a:r>
            <a:r>
              <a:rPr lang="de-DE" b="0" dirty="0">
                <a:cs typeface="Calibri"/>
              </a:rPr>
              <a:t> </a:t>
            </a:r>
            <a:r>
              <a:rPr lang="de-DE" b="0" dirty="0" err="1">
                <a:cs typeface="Calibri"/>
              </a:rPr>
              <a:t>language</a:t>
            </a:r>
            <a:r>
              <a:rPr lang="de-DE" b="0" dirty="0">
                <a:cs typeface="Calibri"/>
              </a:rPr>
              <a:t>, </a:t>
            </a:r>
            <a:r>
              <a:rPr lang="de-DE" b="0" dirty="0" err="1">
                <a:cs typeface="Calibri"/>
              </a:rPr>
              <a:t>backbiting</a:t>
            </a:r>
            <a:r>
              <a:rPr lang="de-DE" b="0" dirty="0">
                <a:cs typeface="Calibri"/>
              </a:rPr>
              <a:t>, </a:t>
            </a:r>
            <a:r>
              <a:rPr lang="de-DE" b="0" dirty="0" err="1">
                <a:cs typeface="Calibri"/>
              </a:rPr>
              <a:t>bullying</a:t>
            </a:r>
            <a:r>
              <a:rPr lang="de-DE" b="0" dirty="0">
                <a:cs typeface="Calibri"/>
              </a:rPr>
              <a:t>, </a:t>
            </a:r>
            <a:r>
              <a:rPr lang="de-DE" b="0" dirty="0" err="1">
                <a:cs typeface="Calibri"/>
              </a:rPr>
              <a:t>harassment</a:t>
            </a:r>
            <a:r>
              <a:rPr lang="de-DE" b="0" dirty="0">
                <a:cs typeface="Calibri"/>
              </a:rPr>
              <a:t>, </a:t>
            </a:r>
            <a:r>
              <a:rPr lang="de-DE" b="0" dirty="0" err="1">
                <a:cs typeface="Calibri"/>
              </a:rPr>
              <a:t>withholding</a:t>
            </a:r>
            <a:r>
              <a:rPr lang="de-DE" b="0" dirty="0">
                <a:cs typeface="Calibri"/>
              </a:rPr>
              <a:t> </a:t>
            </a:r>
            <a:r>
              <a:rPr lang="de-DE" b="0" dirty="0" err="1">
                <a:cs typeface="Calibri"/>
              </a:rPr>
              <a:t>information</a:t>
            </a:r>
            <a:r>
              <a:rPr lang="de-DE" b="0" dirty="0">
                <a:cs typeface="Calibri"/>
              </a:rPr>
              <a:t>, </a:t>
            </a:r>
            <a:r>
              <a:rPr lang="de-DE" b="0" dirty="0" err="1">
                <a:cs typeface="Calibri"/>
              </a:rPr>
              <a:t>and</a:t>
            </a:r>
            <a:r>
              <a:rPr lang="de-DE" b="0" dirty="0">
                <a:cs typeface="Calibri"/>
              </a:rPr>
              <a:t> </a:t>
            </a:r>
            <a:r>
              <a:rPr lang="de-DE" b="0" dirty="0" err="1">
                <a:cs typeface="Calibri"/>
              </a:rPr>
              <a:t>resistance</a:t>
            </a:r>
            <a:r>
              <a:rPr lang="de-DE" b="0" dirty="0">
                <a:cs typeface="Calibri"/>
              </a:rPr>
              <a:t> </a:t>
            </a:r>
            <a:r>
              <a:rPr lang="de-DE" b="0" dirty="0" err="1">
                <a:cs typeface="Calibri"/>
              </a:rPr>
              <a:t>to</a:t>
            </a:r>
            <a:r>
              <a:rPr lang="de-DE" b="0" dirty="0">
                <a:cs typeface="Calibri"/>
              </a:rPr>
              <a:t> </a:t>
            </a:r>
            <a:r>
              <a:rPr lang="de-DE" b="0" dirty="0" err="1">
                <a:cs typeface="Calibri"/>
              </a:rPr>
              <a:t>feedback</a:t>
            </a:r>
            <a:r>
              <a:rPr lang="de-DE" b="0" dirty="0">
                <a:cs typeface="Calibri"/>
              </a:rPr>
              <a:t> </a:t>
            </a:r>
            <a:r>
              <a:rPr lang="de-DE" b="0" dirty="0" err="1">
                <a:cs typeface="Calibri"/>
              </a:rPr>
              <a:t>and</a:t>
            </a:r>
            <a:r>
              <a:rPr lang="de-DE" b="0" dirty="0">
                <a:cs typeface="Calibri"/>
              </a:rPr>
              <a:t> </a:t>
            </a:r>
            <a:r>
              <a:rPr lang="de-DE" b="0" dirty="0" err="1">
                <a:cs typeface="Calibri"/>
              </a:rPr>
              <a:t>input</a:t>
            </a:r>
            <a:r>
              <a:rPr lang="de-DE" b="0" dirty="0">
                <a:cs typeface="Calibri"/>
              </a:rPr>
              <a:t>).</a:t>
            </a:r>
          </a:p>
          <a:p>
            <a:pPr marL="628650" lvl="1" indent="-171450">
              <a:buFont typeface="Arial" panose="020B0604020202020204" pitchFamily="34" charset="0"/>
              <a:buChar char="•"/>
            </a:pPr>
            <a:r>
              <a:rPr lang="de-DE" b="1" dirty="0">
                <a:cs typeface="Calibri"/>
              </a:rPr>
              <a:t>Strategic </a:t>
            </a:r>
            <a:r>
              <a:rPr lang="de-DE" b="1" dirty="0" err="1">
                <a:cs typeface="Calibri"/>
              </a:rPr>
              <a:t>missteps</a:t>
            </a:r>
            <a:r>
              <a:rPr lang="de-DE" b="1" dirty="0">
                <a:cs typeface="Calibri"/>
              </a:rPr>
              <a:t>: </a:t>
            </a:r>
            <a:r>
              <a:rPr lang="de-DE" b="0" dirty="0" err="1">
                <a:cs typeface="Calibri"/>
              </a:rPr>
              <a:t>Failure</a:t>
            </a:r>
            <a:r>
              <a:rPr lang="de-DE" b="0" dirty="0">
                <a:cs typeface="Calibri"/>
              </a:rPr>
              <a:t> </a:t>
            </a:r>
            <a:r>
              <a:rPr lang="de-DE" b="0" dirty="0" err="1">
                <a:cs typeface="Calibri"/>
              </a:rPr>
              <a:t>to</a:t>
            </a:r>
            <a:r>
              <a:rPr lang="de-DE" b="0" dirty="0">
                <a:cs typeface="Calibri"/>
              </a:rPr>
              <a:t> </a:t>
            </a:r>
            <a:r>
              <a:rPr lang="de-DE" b="0" dirty="0" err="1">
                <a:cs typeface="Calibri"/>
              </a:rPr>
              <a:t>speak</a:t>
            </a:r>
            <a:r>
              <a:rPr lang="de-DE" b="0" dirty="0">
                <a:cs typeface="Calibri"/>
              </a:rPr>
              <a:t> </a:t>
            </a:r>
            <a:r>
              <a:rPr lang="de-DE" b="0" dirty="0" err="1">
                <a:cs typeface="Calibri"/>
              </a:rPr>
              <a:t>up</a:t>
            </a:r>
            <a:r>
              <a:rPr lang="de-DE" b="0" dirty="0">
                <a:cs typeface="Calibri"/>
              </a:rPr>
              <a:t> </a:t>
            </a:r>
            <a:r>
              <a:rPr lang="de-DE" b="0" dirty="0" err="1">
                <a:cs typeface="Calibri"/>
              </a:rPr>
              <a:t>when</a:t>
            </a:r>
            <a:r>
              <a:rPr lang="de-DE" b="0" dirty="0">
                <a:cs typeface="Calibri"/>
              </a:rPr>
              <a:t> </a:t>
            </a:r>
            <a:r>
              <a:rPr lang="de-DE" b="0" dirty="0" err="1">
                <a:cs typeface="Calibri"/>
              </a:rPr>
              <a:t>proposals</a:t>
            </a:r>
            <a:r>
              <a:rPr lang="de-DE" b="0" dirty="0">
                <a:cs typeface="Calibri"/>
              </a:rPr>
              <a:t> </a:t>
            </a:r>
            <a:r>
              <a:rPr lang="de-DE" b="0" dirty="0" err="1">
                <a:cs typeface="Calibri"/>
              </a:rPr>
              <a:t>and</a:t>
            </a:r>
            <a:r>
              <a:rPr lang="de-DE" b="0" dirty="0">
                <a:cs typeface="Calibri"/>
              </a:rPr>
              <a:t> </a:t>
            </a:r>
            <a:r>
              <a:rPr lang="de-DE" b="0" dirty="0" err="1">
                <a:cs typeface="Calibri"/>
              </a:rPr>
              <a:t>procedures</a:t>
            </a:r>
            <a:r>
              <a:rPr lang="de-DE" b="0" dirty="0">
                <a:cs typeface="Calibri"/>
              </a:rPr>
              <a:t> </a:t>
            </a:r>
            <a:r>
              <a:rPr lang="de-DE" b="0" dirty="0" err="1">
                <a:cs typeface="Calibri"/>
              </a:rPr>
              <a:t>suffer</a:t>
            </a:r>
            <a:r>
              <a:rPr lang="de-DE" b="0" dirty="0">
                <a:cs typeface="Calibri"/>
              </a:rPr>
              <a:t> </a:t>
            </a:r>
            <a:r>
              <a:rPr lang="de-DE" b="0" dirty="0" err="1">
                <a:cs typeface="Calibri"/>
              </a:rPr>
              <a:t>from</a:t>
            </a:r>
            <a:r>
              <a:rPr lang="de-DE" b="0" dirty="0">
                <a:cs typeface="Calibri"/>
              </a:rPr>
              <a:t> </a:t>
            </a:r>
            <a:r>
              <a:rPr lang="de-DE" b="0" dirty="0" err="1">
                <a:cs typeface="Calibri"/>
              </a:rPr>
              <a:t>inaccuracies</a:t>
            </a:r>
            <a:r>
              <a:rPr lang="de-DE" b="0" dirty="0">
                <a:cs typeface="Calibri"/>
              </a:rPr>
              <a:t> </a:t>
            </a:r>
            <a:r>
              <a:rPr lang="de-DE" b="0" dirty="0" err="1">
                <a:cs typeface="Calibri"/>
              </a:rPr>
              <a:t>or</a:t>
            </a:r>
            <a:r>
              <a:rPr lang="de-DE" b="0" dirty="0">
                <a:cs typeface="Calibri"/>
              </a:rPr>
              <a:t> </a:t>
            </a:r>
            <a:r>
              <a:rPr lang="de-DE" b="0" dirty="0" err="1">
                <a:cs typeface="Calibri"/>
              </a:rPr>
              <a:t>faulty</a:t>
            </a:r>
            <a:r>
              <a:rPr lang="de-DE" b="0" dirty="0">
                <a:cs typeface="Calibri"/>
              </a:rPr>
              <a:t> </a:t>
            </a:r>
            <a:r>
              <a:rPr lang="de-DE" b="0" dirty="0" err="1">
                <a:cs typeface="Calibri"/>
              </a:rPr>
              <a:t>thinking</a:t>
            </a:r>
            <a:r>
              <a:rPr lang="de-DE" b="0" dirty="0">
                <a:cs typeface="Calibri"/>
              </a:rPr>
              <a:t>. The </a:t>
            </a:r>
            <a:r>
              <a:rPr lang="de-DE" b="0" dirty="0" err="1">
                <a:cs typeface="Calibri"/>
              </a:rPr>
              <a:t>problem</a:t>
            </a:r>
            <a:r>
              <a:rPr lang="de-DE" b="0" dirty="0">
                <a:cs typeface="Calibri"/>
              </a:rPr>
              <a:t> </a:t>
            </a:r>
            <a:r>
              <a:rPr lang="de-DE" b="0" dirty="0" err="1">
                <a:cs typeface="Calibri"/>
              </a:rPr>
              <a:t>is</a:t>
            </a:r>
            <a:r>
              <a:rPr lang="de-DE" b="0" dirty="0">
                <a:cs typeface="Calibri"/>
              </a:rPr>
              <a:t> </a:t>
            </a:r>
            <a:r>
              <a:rPr lang="de-DE" b="0" dirty="0" err="1">
                <a:cs typeface="Calibri"/>
              </a:rPr>
              <a:t>made</a:t>
            </a:r>
            <a:r>
              <a:rPr lang="de-DE" b="0" dirty="0">
                <a:cs typeface="Calibri"/>
              </a:rPr>
              <a:t> </a:t>
            </a:r>
            <a:r>
              <a:rPr lang="de-DE" b="0" dirty="0" err="1">
                <a:cs typeface="Calibri"/>
              </a:rPr>
              <a:t>worse</a:t>
            </a:r>
            <a:r>
              <a:rPr lang="de-DE" b="0" dirty="0">
                <a:cs typeface="Calibri"/>
              </a:rPr>
              <a:t> </a:t>
            </a:r>
            <a:r>
              <a:rPr lang="de-DE" b="0" dirty="0" err="1">
                <a:cs typeface="Calibri"/>
              </a:rPr>
              <a:t>when</a:t>
            </a:r>
            <a:r>
              <a:rPr lang="de-DE" b="0" dirty="0">
                <a:cs typeface="Calibri"/>
              </a:rPr>
              <a:t> </a:t>
            </a:r>
            <a:r>
              <a:rPr lang="de-DE" b="0" dirty="0" err="1">
                <a:cs typeface="Calibri"/>
              </a:rPr>
              <a:t>leadership</a:t>
            </a:r>
            <a:r>
              <a:rPr lang="de-DE" b="0" dirty="0">
                <a:cs typeface="Calibri"/>
              </a:rPr>
              <a:t> </a:t>
            </a:r>
            <a:r>
              <a:rPr lang="de-DE" b="0" dirty="0" err="1">
                <a:cs typeface="Calibri"/>
              </a:rPr>
              <a:t>makes</a:t>
            </a:r>
            <a:r>
              <a:rPr lang="de-DE" b="0" dirty="0">
                <a:cs typeface="Calibri"/>
              </a:rPr>
              <a:t> </a:t>
            </a:r>
            <a:r>
              <a:rPr lang="de-DE" b="0" dirty="0" err="1">
                <a:cs typeface="Calibri"/>
              </a:rPr>
              <a:t>decisions</a:t>
            </a:r>
            <a:r>
              <a:rPr lang="de-DE" b="0" dirty="0">
                <a:cs typeface="Calibri"/>
              </a:rPr>
              <a:t> </a:t>
            </a:r>
            <a:r>
              <a:rPr lang="de-DE" b="0" dirty="0" err="1">
                <a:cs typeface="Calibri"/>
              </a:rPr>
              <a:t>without</a:t>
            </a:r>
            <a:r>
              <a:rPr lang="de-DE" b="0" dirty="0">
                <a:cs typeface="Calibri"/>
              </a:rPr>
              <a:t> </a:t>
            </a:r>
            <a:r>
              <a:rPr lang="de-DE" b="0" dirty="0" err="1">
                <a:cs typeface="Calibri"/>
              </a:rPr>
              <a:t>first</a:t>
            </a:r>
            <a:r>
              <a:rPr lang="de-DE" b="0" dirty="0">
                <a:cs typeface="Calibri"/>
              </a:rPr>
              <a:t> </a:t>
            </a:r>
            <a:r>
              <a:rPr lang="de-DE" b="0" dirty="0" err="1">
                <a:cs typeface="Calibri"/>
              </a:rPr>
              <a:t>consulting</a:t>
            </a:r>
            <a:r>
              <a:rPr lang="de-DE" b="0" dirty="0">
                <a:cs typeface="Calibri"/>
              </a:rPr>
              <a:t> </a:t>
            </a:r>
            <a:r>
              <a:rPr lang="de-DE" b="0" dirty="0" err="1">
                <a:cs typeface="Calibri"/>
              </a:rPr>
              <a:t>experts</a:t>
            </a:r>
            <a:r>
              <a:rPr lang="de-DE" b="0" dirty="0">
                <a:cs typeface="Calibri"/>
              </a:rPr>
              <a:t> </a:t>
            </a:r>
            <a:r>
              <a:rPr lang="de-DE" b="0" dirty="0" err="1">
                <a:cs typeface="Calibri"/>
              </a:rPr>
              <a:t>or</a:t>
            </a:r>
            <a:r>
              <a:rPr lang="de-DE" b="0" dirty="0">
                <a:cs typeface="Calibri"/>
              </a:rPr>
              <a:t> </a:t>
            </a:r>
            <a:r>
              <a:rPr lang="de-DE" b="0" dirty="0" err="1">
                <a:cs typeface="Calibri"/>
              </a:rPr>
              <a:t>is</a:t>
            </a:r>
            <a:r>
              <a:rPr lang="de-DE" b="0" dirty="0">
                <a:cs typeface="Calibri"/>
              </a:rPr>
              <a:t> </a:t>
            </a:r>
            <a:r>
              <a:rPr lang="de-DE" b="0" dirty="0" err="1">
                <a:cs typeface="Calibri"/>
              </a:rPr>
              <a:t>unresponsive</a:t>
            </a:r>
            <a:r>
              <a:rPr lang="de-DE" b="0" dirty="0">
                <a:cs typeface="Calibri"/>
              </a:rPr>
              <a:t> </a:t>
            </a:r>
            <a:r>
              <a:rPr lang="de-DE" b="0" dirty="0" err="1">
                <a:cs typeface="Calibri"/>
              </a:rPr>
              <a:t>to</a:t>
            </a:r>
            <a:r>
              <a:rPr lang="de-DE" b="0" dirty="0">
                <a:cs typeface="Calibri"/>
              </a:rPr>
              <a:t> </a:t>
            </a:r>
            <a:r>
              <a:rPr lang="de-DE" b="0" dirty="0" err="1">
                <a:cs typeface="Calibri"/>
              </a:rPr>
              <a:t>employee</a:t>
            </a:r>
            <a:r>
              <a:rPr lang="de-DE" b="0" dirty="0">
                <a:cs typeface="Calibri"/>
              </a:rPr>
              <a:t> </a:t>
            </a:r>
            <a:r>
              <a:rPr lang="de-DE" b="0" dirty="0" err="1">
                <a:cs typeface="Calibri"/>
              </a:rPr>
              <a:t>concerns</a:t>
            </a:r>
            <a:r>
              <a:rPr lang="de-DE" b="0" dirty="0">
                <a:cs typeface="Calibri"/>
              </a:rPr>
              <a:t>.</a:t>
            </a:r>
          </a:p>
          <a:p>
            <a:pPr marL="628650" lvl="1" indent="-171450">
              <a:buFont typeface="Arial" panose="020B0604020202020204" pitchFamily="34" charset="0"/>
              <a:buChar char="•"/>
            </a:pPr>
            <a:r>
              <a:rPr lang="de-DE" b="1" dirty="0" err="1">
                <a:cs typeface="Calibri"/>
              </a:rPr>
              <a:t>Lazy</a:t>
            </a:r>
            <a:r>
              <a:rPr lang="de-DE" b="1" dirty="0">
                <a:cs typeface="Calibri"/>
              </a:rPr>
              <a:t> </a:t>
            </a:r>
            <a:r>
              <a:rPr lang="de-DE" b="1" dirty="0" err="1">
                <a:cs typeface="Calibri"/>
              </a:rPr>
              <a:t>and</a:t>
            </a:r>
            <a:r>
              <a:rPr lang="de-DE" b="1" dirty="0">
                <a:cs typeface="Calibri"/>
              </a:rPr>
              <a:t> </a:t>
            </a:r>
            <a:r>
              <a:rPr lang="de-DE" b="1" dirty="0" err="1">
                <a:cs typeface="Calibri"/>
              </a:rPr>
              <a:t>incompetent</a:t>
            </a:r>
            <a:r>
              <a:rPr lang="de-DE" b="1" dirty="0">
                <a:cs typeface="Calibri"/>
              </a:rPr>
              <a:t> </a:t>
            </a:r>
            <a:r>
              <a:rPr lang="de-DE" b="1" dirty="0" err="1">
                <a:cs typeface="Calibri"/>
              </a:rPr>
              <a:t>colleagues</a:t>
            </a:r>
            <a:r>
              <a:rPr lang="de-DE" b="1" dirty="0">
                <a:cs typeface="Calibri"/>
              </a:rPr>
              <a:t>: </a:t>
            </a:r>
            <a:r>
              <a:rPr lang="de-DE" b="0" dirty="0" err="1">
                <a:cs typeface="Calibri"/>
              </a:rPr>
              <a:t>Failure</a:t>
            </a:r>
            <a:r>
              <a:rPr lang="de-DE" b="0" dirty="0">
                <a:cs typeface="Calibri"/>
              </a:rPr>
              <a:t> </a:t>
            </a:r>
            <a:r>
              <a:rPr lang="de-DE" b="0" dirty="0" err="1">
                <a:cs typeface="Calibri"/>
              </a:rPr>
              <a:t>to</a:t>
            </a:r>
            <a:r>
              <a:rPr lang="de-DE" b="0" dirty="0">
                <a:cs typeface="Calibri"/>
              </a:rPr>
              <a:t> </a:t>
            </a:r>
            <a:r>
              <a:rPr lang="de-DE" b="0" dirty="0" err="1">
                <a:cs typeface="Calibri"/>
              </a:rPr>
              <a:t>talk</a:t>
            </a:r>
            <a:r>
              <a:rPr lang="de-DE" b="0" dirty="0">
                <a:cs typeface="Calibri"/>
              </a:rPr>
              <a:t> </a:t>
            </a:r>
            <a:r>
              <a:rPr lang="de-DE" b="0" dirty="0" err="1">
                <a:cs typeface="Calibri"/>
              </a:rPr>
              <a:t>to</a:t>
            </a:r>
            <a:r>
              <a:rPr lang="de-DE" b="0" dirty="0">
                <a:cs typeface="Calibri"/>
              </a:rPr>
              <a:t> </a:t>
            </a:r>
            <a:r>
              <a:rPr lang="de-DE" b="0" dirty="0" err="1">
                <a:cs typeface="Calibri"/>
              </a:rPr>
              <a:t>colleagues</a:t>
            </a:r>
            <a:r>
              <a:rPr lang="de-DE" b="0" dirty="0">
                <a:cs typeface="Calibri"/>
              </a:rPr>
              <a:t> </a:t>
            </a:r>
            <a:r>
              <a:rPr lang="de-DE" b="0" dirty="0" err="1">
                <a:cs typeface="Calibri"/>
              </a:rPr>
              <a:t>and</a:t>
            </a:r>
            <a:r>
              <a:rPr lang="de-DE" b="0" dirty="0">
                <a:cs typeface="Calibri"/>
              </a:rPr>
              <a:t> </a:t>
            </a:r>
            <a:r>
              <a:rPr lang="de-DE" b="0" dirty="0" err="1">
                <a:cs typeface="Calibri"/>
              </a:rPr>
              <a:t>direct</a:t>
            </a:r>
            <a:r>
              <a:rPr lang="de-DE" b="0" dirty="0">
                <a:cs typeface="Calibri"/>
              </a:rPr>
              <a:t> </a:t>
            </a:r>
            <a:r>
              <a:rPr lang="de-DE" b="0" dirty="0" err="1">
                <a:cs typeface="Calibri"/>
              </a:rPr>
              <a:t>reports</a:t>
            </a:r>
            <a:r>
              <a:rPr lang="de-DE" b="0" dirty="0">
                <a:cs typeface="Calibri"/>
              </a:rPr>
              <a:t> </a:t>
            </a:r>
            <a:r>
              <a:rPr lang="de-DE" b="0" dirty="0" err="1">
                <a:cs typeface="Calibri"/>
              </a:rPr>
              <a:t>about</a:t>
            </a:r>
            <a:r>
              <a:rPr lang="de-DE" b="0" dirty="0">
                <a:cs typeface="Calibri"/>
              </a:rPr>
              <a:t> </a:t>
            </a:r>
            <a:r>
              <a:rPr lang="de-DE" b="0" dirty="0" err="1">
                <a:cs typeface="Calibri"/>
              </a:rPr>
              <a:t>poor</a:t>
            </a:r>
            <a:r>
              <a:rPr lang="de-DE" b="0" dirty="0">
                <a:cs typeface="Calibri"/>
              </a:rPr>
              <a:t> </a:t>
            </a:r>
            <a:r>
              <a:rPr lang="de-DE" b="0" dirty="0" err="1">
                <a:cs typeface="Calibri"/>
              </a:rPr>
              <a:t>work</a:t>
            </a:r>
            <a:r>
              <a:rPr lang="de-DE" b="0" dirty="0">
                <a:cs typeface="Calibri"/>
              </a:rPr>
              <a:t> </a:t>
            </a:r>
            <a:r>
              <a:rPr lang="de-DE" b="0" dirty="0" err="1">
                <a:cs typeface="Calibri"/>
              </a:rPr>
              <a:t>habits</a:t>
            </a:r>
            <a:r>
              <a:rPr lang="de-DE" b="0" dirty="0">
                <a:cs typeface="Calibri"/>
              </a:rPr>
              <a:t>, </a:t>
            </a:r>
            <a:r>
              <a:rPr lang="de-DE" b="0" dirty="0" err="1">
                <a:cs typeface="Calibri"/>
              </a:rPr>
              <a:t>incompetence</a:t>
            </a:r>
            <a:r>
              <a:rPr lang="de-DE" b="0" dirty="0">
                <a:cs typeface="Calibri"/>
              </a:rPr>
              <a:t> </a:t>
            </a:r>
            <a:r>
              <a:rPr lang="de-DE" b="0" dirty="0" err="1">
                <a:cs typeface="Calibri"/>
              </a:rPr>
              <a:t>and</a:t>
            </a:r>
            <a:r>
              <a:rPr lang="de-DE" b="0" dirty="0">
                <a:cs typeface="Calibri"/>
              </a:rPr>
              <a:t> lack </a:t>
            </a:r>
            <a:r>
              <a:rPr lang="de-DE" b="0" dirty="0" err="1">
                <a:cs typeface="Calibri"/>
              </a:rPr>
              <a:t>of</a:t>
            </a:r>
            <a:r>
              <a:rPr lang="de-DE" b="0" dirty="0">
                <a:cs typeface="Calibri"/>
              </a:rPr>
              <a:t> </a:t>
            </a:r>
            <a:r>
              <a:rPr lang="de-DE" b="0" dirty="0" err="1">
                <a:cs typeface="Calibri"/>
              </a:rPr>
              <a:t>participation</a:t>
            </a:r>
            <a:r>
              <a:rPr lang="de-DE" b="0" dirty="0">
                <a:cs typeface="Calibri"/>
              </a:rPr>
              <a:t>.</a:t>
            </a:r>
          </a:p>
          <a:p>
            <a:pPr marL="628650" lvl="1" indent="-171450">
              <a:buFont typeface="Arial" panose="020B0604020202020204" pitchFamily="34" charset="0"/>
              <a:buChar char="•"/>
            </a:pPr>
            <a:r>
              <a:rPr lang="de-DE" b="1" dirty="0">
                <a:cs typeface="Calibri"/>
              </a:rPr>
              <a:t>Abusive </a:t>
            </a:r>
            <a:r>
              <a:rPr lang="de-DE" b="1" dirty="0" err="1">
                <a:cs typeface="Calibri"/>
              </a:rPr>
              <a:t>bosses</a:t>
            </a:r>
            <a:r>
              <a:rPr lang="de-DE" b="1" dirty="0">
                <a:cs typeface="Calibri"/>
              </a:rPr>
              <a:t>: </a:t>
            </a:r>
            <a:r>
              <a:rPr lang="de-DE" b="0" dirty="0" err="1">
                <a:cs typeface="Calibri"/>
              </a:rPr>
              <a:t>Failure</a:t>
            </a:r>
            <a:r>
              <a:rPr lang="de-DE" b="0" dirty="0">
                <a:cs typeface="Calibri"/>
              </a:rPr>
              <a:t> </a:t>
            </a:r>
            <a:r>
              <a:rPr lang="de-DE" b="0" dirty="0" err="1">
                <a:cs typeface="Calibri"/>
              </a:rPr>
              <a:t>to</a:t>
            </a:r>
            <a:r>
              <a:rPr lang="de-DE" b="0" dirty="0">
                <a:cs typeface="Calibri"/>
              </a:rPr>
              <a:t> </a:t>
            </a:r>
            <a:r>
              <a:rPr lang="de-DE" b="0" dirty="0" err="1">
                <a:cs typeface="Calibri"/>
              </a:rPr>
              <a:t>openly</a:t>
            </a:r>
            <a:r>
              <a:rPr lang="de-DE" b="0" dirty="0">
                <a:cs typeface="Calibri"/>
              </a:rPr>
              <a:t> </a:t>
            </a:r>
            <a:r>
              <a:rPr lang="de-DE" b="0" dirty="0" err="1">
                <a:cs typeface="Calibri"/>
              </a:rPr>
              <a:t>discuss</a:t>
            </a:r>
            <a:r>
              <a:rPr lang="de-DE" b="0" dirty="0">
                <a:cs typeface="Calibri"/>
              </a:rPr>
              <a:t> </a:t>
            </a:r>
            <a:r>
              <a:rPr lang="de-DE" b="0" dirty="0" err="1">
                <a:cs typeface="Calibri"/>
              </a:rPr>
              <a:t>damage</a:t>
            </a:r>
            <a:r>
              <a:rPr lang="de-DE" b="0" dirty="0">
                <a:cs typeface="Calibri"/>
              </a:rPr>
              <a:t> </a:t>
            </a:r>
            <a:r>
              <a:rPr lang="de-DE" b="0" dirty="0" err="1">
                <a:cs typeface="Calibri"/>
              </a:rPr>
              <a:t>done</a:t>
            </a:r>
            <a:r>
              <a:rPr lang="de-DE" b="0" dirty="0">
                <a:cs typeface="Calibri"/>
              </a:rPr>
              <a:t> </a:t>
            </a:r>
            <a:r>
              <a:rPr lang="de-DE" b="0" dirty="0" err="1">
                <a:cs typeface="Calibri"/>
              </a:rPr>
              <a:t>when</a:t>
            </a:r>
            <a:r>
              <a:rPr lang="de-DE" b="0" dirty="0">
                <a:cs typeface="Calibri"/>
              </a:rPr>
              <a:t> </a:t>
            </a:r>
            <a:r>
              <a:rPr lang="de-DE" b="0" dirty="0" err="1">
                <a:cs typeface="Calibri"/>
              </a:rPr>
              <a:t>people</a:t>
            </a:r>
            <a:r>
              <a:rPr lang="de-DE" b="0" dirty="0">
                <a:cs typeface="Calibri"/>
              </a:rPr>
              <a:t> in power </a:t>
            </a:r>
            <a:r>
              <a:rPr lang="de-DE" b="0" dirty="0" err="1">
                <a:cs typeface="Calibri"/>
              </a:rPr>
              <a:t>resort</a:t>
            </a:r>
            <a:r>
              <a:rPr lang="de-DE" b="0" dirty="0">
                <a:cs typeface="Calibri"/>
              </a:rPr>
              <a:t> </a:t>
            </a:r>
            <a:r>
              <a:rPr lang="de-DE" b="0" dirty="0" err="1">
                <a:cs typeface="Calibri"/>
              </a:rPr>
              <a:t>to</a:t>
            </a:r>
            <a:r>
              <a:rPr lang="de-DE" b="0" dirty="0">
                <a:cs typeface="Calibri"/>
              </a:rPr>
              <a:t> </a:t>
            </a:r>
            <a:r>
              <a:rPr lang="de-DE" b="0" dirty="0" err="1">
                <a:cs typeface="Calibri"/>
              </a:rPr>
              <a:t>control</a:t>
            </a:r>
            <a:r>
              <a:rPr lang="de-DE" b="0" dirty="0">
                <a:cs typeface="Calibri"/>
              </a:rPr>
              <a:t> </a:t>
            </a:r>
            <a:r>
              <a:rPr lang="de-DE" b="0" dirty="0" err="1">
                <a:cs typeface="Calibri"/>
              </a:rPr>
              <a:t>and</a:t>
            </a:r>
            <a:r>
              <a:rPr lang="de-DE" b="0" dirty="0">
                <a:cs typeface="Calibri"/>
              </a:rPr>
              <a:t> </a:t>
            </a:r>
            <a:r>
              <a:rPr lang="de-DE" b="0" dirty="0" err="1">
                <a:cs typeface="Calibri"/>
              </a:rPr>
              <a:t>reliance</a:t>
            </a:r>
            <a:r>
              <a:rPr lang="de-DE" b="0" dirty="0">
                <a:cs typeface="Calibri"/>
              </a:rPr>
              <a:t> on </a:t>
            </a:r>
            <a:r>
              <a:rPr lang="de-DE" b="0" dirty="0" err="1">
                <a:cs typeface="Calibri"/>
              </a:rPr>
              <a:t>position</a:t>
            </a:r>
            <a:r>
              <a:rPr lang="de-DE" b="0" dirty="0">
                <a:cs typeface="Calibri"/>
              </a:rPr>
              <a:t> </a:t>
            </a:r>
            <a:r>
              <a:rPr lang="de-DE" b="0" dirty="0" err="1">
                <a:cs typeface="Calibri"/>
              </a:rPr>
              <a:t>to</a:t>
            </a:r>
            <a:r>
              <a:rPr lang="de-DE" b="0" dirty="0">
                <a:cs typeface="Calibri"/>
              </a:rPr>
              <a:t> push </a:t>
            </a:r>
            <a:r>
              <a:rPr lang="de-DE" b="0" dirty="0" err="1">
                <a:cs typeface="Calibri"/>
              </a:rPr>
              <a:t>their</a:t>
            </a:r>
            <a:r>
              <a:rPr lang="de-DE" b="0" dirty="0">
                <a:cs typeface="Calibri"/>
              </a:rPr>
              <a:t> </a:t>
            </a:r>
            <a:r>
              <a:rPr lang="de-DE" b="0" dirty="0" err="1">
                <a:cs typeface="Calibri"/>
              </a:rPr>
              <a:t>agenda</a:t>
            </a:r>
            <a:r>
              <a:rPr lang="de-DE" b="0" dirty="0">
                <a:cs typeface="Calibri"/>
              </a:rPr>
              <a:t>.</a:t>
            </a:r>
          </a:p>
          <a:p>
            <a:pPr marL="628650" lvl="1" indent="-171450">
              <a:buFont typeface="Arial" panose="020B0604020202020204" pitchFamily="34" charset="0"/>
              <a:buChar char="•"/>
            </a:pPr>
            <a:r>
              <a:rPr lang="de-DE" b="1" dirty="0">
                <a:cs typeface="Calibri"/>
              </a:rPr>
              <a:t>Management </a:t>
            </a:r>
            <a:r>
              <a:rPr lang="de-DE" b="1" dirty="0" err="1">
                <a:cs typeface="Calibri"/>
              </a:rPr>
              <a:t>chaos</a:t>
            </a:r>
            <a:r>
              <a:rPr lang="de-DE" b="1" dirty="0">
                <a:cs typeface="Calibri"/>
              </a:rPr>
              <a:t>: </a:t>
            </a:r>
            <a:r>
              <a:rPr lang="de-DE" b="0" dirty="0" err="1">
                <a:cs typeface="Calibri"/>
              </a:rPr>
              <a:t>Failure</a:t>
            </a:r>
            <a:r>
              <a:rPr lang="de-DE" b="0" dirty="0">
                <a:cs typeface="Calibri"/>
              </a:rPr>
              <a:t> </a:t>
            </a:r>
            <a:r>
              <a:rPr lang="de-DE" b="0" dirty="0" err="1">
                <a:cs typeface="Calibri"/>
              </a:rPr>
              <a:t>to</a:t>
            </a:r>
            <a:r>
              <a:rPr lang="de-DE" b="0" dirty="0">
                <a:cs typeface="Calibri"/>
              </a:rPr>
              <a:t> </a:t>
            </a:r>
            <a:r>
              <a:rPr lang="de-DE" b="0" dirty="0" err="1">
                <a:cs typeface="Calibri"/>
              </a:rPr>
              <a:t>get</a:t>
            </a:r>
            <a:r>
              <a:rPr lang="de-DE" b="0" dirty="0">
                <a:cs typeface="Calibri"/>
              </a:rPr>
              <a:t> </a:t>
            </a:r>
            <a:r>
              <a:rPr lang="de-DE" b="0" dirty="0" err="1">
                <a:cs typeface="Calibri"/>
              </a:rPr>
              <a:t>clarification</a:t>
            </a:r>
            <a:r>
              <a:rPr lang="de-DE" b="0" dirty="0">
                <a:cs typeface="Calibri"/>
              </a:rPr>
              <a:t> </a:t>
            </a:r>
            <a:r>
              <a:rPr lang="de-DE" b="0" dirty="0" err="1">
                <a:cs typeface="Calibri"/>
              </a:rPr>
              <a:t>when</a:t>
            </a:r>
            <a:r>
              <a:rPr lang="de-DE" b="0" dirty="0">
                <a:cs typeface="Calibri"/>
              </a:rPr>
              <a:t> </a:t>
            </a:r>
            <a:r>
              <a:rPr lang="de-DE" b="0" dirty="0" err="1">
                <a:cs typeface="Calibri"/>
              </a:rPr>
              <a:t>people</a:t>
            </a:r>
            <a:r>
              <a:rPr lang="de-DE" b="0" dirty="0">
                <a:cs typeface="Calibri"/>
              </a:rPr>
              <a:t> </a:t>
            </a:r>
            <a:r>
              <a:rPr lang="de-DE" b="0" dirty="0" err="1">
                <a:cs typeface="Calibri"/>
              </a:rPr>
              <a:t>feel</a:t>
            </a:r>
            <a:r>
              <a:rPr lang="de-DE" b="0" dirty="0">
                <a:cs typeface="Calibri"/>
              </a:rPr>
              <a:t> </a:t>
            </a:r>
            <a:r>
              <a:rPr lang="de-DE" b="0" dirty="0" err="1">
                <a:cs typeface="Calibri"/>
              </a:rPr>
              <a:t>unclear</a:t>
            </a:r>
            <a:r>
              <a:rPr lang="de-DE" b="0" dirty="0">
                <a:cs typeface="Calibri"/>
              </a:rPr>
              <a:t> </a:t>
            </a:r>
            <a:r>
              <a:rPr lang="de-DE" b="0" dirty="0" err="1">
                <a:cs typeface="Calibri"/>
              </a:rPr>
              <a:t>around</a:t>
            </a:r>
            <a:r>
              <a:rPr lang="de-DE" b="0" dirty="0">
                <a:cs typeface="Calibri"/>
              </a:rPr>
              <a:t> </a:t>
            </a:r>
            <a:r>
              <a:rPr lang="de-DE" b="0" dirty="0" err="1">
                <a:cs typeface="Calibri"/>
              </a:rPr>
              <a:t>roles</a:t>
            </a:r>
            <a:r>
              <a:rPr lang="de-DE" b="0" dirty="0">
                <a:cs typeface="Calibri"/>
              </a:rPr>
              <a:t>, </a:t>
            </a:r>
            <a:r>
              <a:rPr lang="de-DE" b="0" dirty="0" err="1">
                <a:cs typeface="Calibri"/>
              </a:rPr>
              <a:t>responsibilities</a:t>
            </a:r>
            <a:r>
              <a:rPr lang="de-DE" b="0" dirty="0">
                <a:cs typeface="Calibri"/>
              </a:rPr>
              <a:t>, </a:t>
            </a:r>
            <a:r>
              <a:rPr lang="de-DE" b="0" dirty="0" err="1">
                <a:cs typeface="Calibri"/>
              </a:rPr>
              <a:t>specifications</a:t>
            </a:r>
            <a:r>
              <a:rPr lang="de-DE" b="0" dirty="0">
                <a:cs typeface="Calibri"/>
              </a:rPr>
              <a:t> </a:t>
            </a:r>
            <a:r>
              <a:rPr lang="de-DE" b="0" dirty="0" err="1">
                <a:cs typeface="Calibri"/>
              </a:rPr>
              <a:t>and</a:t>
            </a:r>
            <a:r>
              <a:rPr lang="de-DE" b="0" dirty="0">
                <a:cs typeface="Calibri"/>
              </a:rPr>
              <a:t> </a:t>
            </a:r>
            <a:r>
              <a:rPr lang="de-DE" b="0" dirty="0" err="1">
                <a:cs typeface="Calibri"/>
              </a:rPr>
              <a:t>timelines</a:t>
            </a:r>
            <a:r>
              <a:rPr lang="de-DE" b="0" dirty="0">
                <a:cs typeface="Calibri"/>
              </a:rPr>
              <a:t>. A </a:t>
            </a:r>
            <a:r>
              <a:rPr lang="de-DE" b="0" dirty="0" err="1">
                <a:cs typeface="Calibri"/>
              </a:rPr>
              <a:t>perceived</a:t>
            </a:r>
            <a:r>
              <a:rPr lang="de-DE" b="0" dirty="0">
                <a:cs typeface="Calibri"/>
              </a:rPr>
              <a:t> lack </a:t>
            </a:r>
            <a:r>
              <a:rPr lang="de-DE" b="0" dirty="0" err="1">
                <a:cs typeface="Calibri"/>
              </a:rPr>
              <a:t>of</a:t>
            </a:r>
            <a:r>
              <a:rPr lang="de-DE" b="0" dirty="0">
                <a:cs typeface="Calibri"/>
              </a:rPr>
              <a:t> </a:t>
            </a:r>
            <a:r>
              <a:rPr lang="de-DE" b="0" dirty="0" err="1">
                <a:cs typeface="Calibri"/>
              </a:rPr>
              <a:t>safety</a:t>
            </a:r>
            <a:r>
              <a:rPr lang="de-DE" b="0" dirty="0">
                <a:cs typeface="Calibri"/>
              </a:rPr>
              <a:t> </a:t>
            </a:r>
            <a:r>
              <a:rPr lang="de-DE" b="0" dirty="0" err="1">
                <a:cs typeface="Calibri"/>
              </a:rPr>
              <a:t>to</a:t>
            </a:r>
            <a:r>
              <a:rPr lang="de-DE" b="0" dirty="0">
                <a:cs typeface="Calibri"/>
              </a:rPr>
              <a:t> </a:t>
            </a:r>
            <a:r>
              <a:rPr lang="de-DE" b="0" dirty="0" err="1">
                <a:cs typeface="Calibri"/>
              </a:rPr>
              <a:t>share</a:t>
            </a:r>
            <a:r>
              <a:rPr lang="de-DE" b="0" dirty="0">
                <a:cs typeface="Calibri"/>
              </a:rPr>
              <a:t> </a:t>
            </a:r>
            <a:r>
              <a:rPr lang="de-DE" b="0" dirty="0" err="1">
                <a:cs typeface="Calibri"/>
              </a:rPr>
              <a:t>concerns</a:t>
            </a:r>
            <a:r>
              <a:rPr lang="de-DE" b="0" dirty="0">
                <a:cs typeface="Calibri"/>
              </a:rPr>
              <a:t> </a:t>
            </a:r>
            <a:r>
              <a:rPr lang="de-DE" b="0" dirty="0" err="1">
                <a:cs typeface="Calibri"/>
              </a:rPr>
              <a:t>without</a:t>
            </a:r>
            <a:r>
              <a:rPr lang="de-DE" b="0" dirty="0">
                <a:cs typeface="Calibri"/>
              </a:rPr>
              <a:t> </a:t>
            </a:r>
            <a:r>
              <a:rPr lang="de-DE" b="0" dirty="0" err="1">
                <a:cs typeface="Calibri"/>
              </a:rPr>
              <a:t>retribution</a:t>
            </a:r>
            <a:r>
              <a:rPr lang="de-DE" b="0" dirty="0">
                <a:cs typeface="Calibri"/>
              </a:rPr>
              <a:t> </a:t>
            </a:r>
            <a:r>
              <a:rPr lang="de-DE" b="0" dirty="0" err="1">
                <a:cs typeface="Calibri"/>
              </a:rPr>
              <a:t>makes</a:t>
            </a:r>
            <a:r>
              <a:rPr lang="de-DE" b="0" dirty="0">
                <a:cs typeface="Calibri"/>
              </a:rPr>
              <a:t> </a:t>
            </a:r>
            <a:r>
              <a:rPr lang="de-DE" b="0" dirty="0" err="1">
                <a:cs typeface="Calibri"/>
              </a:rPr>
              <a:t>asking</a:t>
            </a:r>
            <a:r>
              <a:rPr lang="de-DE" b="0" dirty="0">
                <a:cs typeface="Calibri"/>
              </a:rPr>
              <a:t> </a:t>
            </a:r>
            <a:r>
              <a:rPr lang="de-DE" b="0" dirty="0" err="1">
                <a:cs typeface="Calibri"/>
              </a:rPr>
              <a:t>for</a:t>
            </a:r>
            <a:r>
              <a:rPr lang="de-DE" b="0" dirty="0">
                <a:cs typeface="Calibri"/>
              </a:rPr>
              <a:t> </a:t>
            </a:r>
            <a:r>
              <a:rPr lang="de-DE" b="0" dirty="0" err="1">
                <a:cs typeface="Calibri"/>
              </a:rPr>
              <a:t>clarification</a:t>
            </a:r>
            <a:r>
              <a:rPr lang="de-DE" b="0" dirty="0">
                <a:cs typeface="Calibri"/>
              </a:rPr>
              <a:t> </a:t>
            </a:r>
            <a:r>
              <a:rPr lang="de-DE" b="0" dirty="0" err="1">
                <a:cs typeface="Calibri"/>
              </a:rPr>
              <a:t>feel</a:t>
            </a:r>
            <a:r>
              <a:rPr lang="de-DE" b="0" dirty="0">
                <a:cs typeface="Calibri"/>
              </a:rPr>
              <a:t> </a:t>
            </a:r>
            <a:r>
              <a:rPr lang="de-DE" b="0" dirty="0" err="1">
                <a:cs typeface="Calibri"/>
              </a:rPr>
              <a:t>risky</a:t>
            </a:r>
            <a:r>
              <a:rPr lang="de-DE" b="0" dirty="0">
                <a:cs typeface="Calibri"/>
              </a:rPr>
              <a:t> (</a:t>
            </a:r>
            <a:r>
              <a:rPr lang="de-DE" b="0" dirty="0" err="1">
                <a:cs typeface="Calibri"/>
              </a:rPr>
              <a:t>Maxfield</a:t>
            </a:r>
            <a:r>
              <a:rPr lang="de-DE" b="0" dirty="0">
                <a:cs typeface="Calibri"/>
              </a:rPr>
              <a:t> 2016).</a:t>
            </a:r>
          </a:p>
          <a:p>
            <a:endParaRPr lang="de-DE" b="1" dirty="0">
              <a:cs typeface="Calibri"/>
            </a:endParaRPr>
          </a:p>
          <a:p>
            <a:r>
              <a:rPr lang="de-DE" b="1" dirty="0">
                <a:cs typeface="Calibri"/>
              </a:rPr>
              <a:t>Source:</a:t>
            </a:r>
          </a:p>
          <a:p>
            <a:pPr marL="0" marR="0" indent="0" algn="l" defTabSz="457200" rtl="0" eaLnBrk="1" fontAlgn="auto" latinLnBrk="0" hangingPunct="1">
              <a:lnSpc>
                <a:spcPct val="100000"/>
              </a:lnSpc>
              <a:spcBef>
                <a:spcPts val="0"/>
              </a:spcBef>
              <a:spcAft>
                <a:spcPts val="0"/>
              </a:spcAft>
              <a:buClrTx/>
              <a:buSzTx/>
              <a:buFontTx/>
              <a:buNone/>
              <a:tabLst/>
              <a:defRPr/>
            </a:pPr>
            <a:r>
              <a:rPr lang="de-DE" dirty="0" err="1"/>
              <a:t>Maxfield</a:t>
            </a:r>
            <a:r>
              <a:rPr lang="de-DE" dirty="0"/>
              <a:t>, D. (</a:t>
            </a:r>
            <a:r>
              <a:rPr lang="de-DE" dirty="0" err="1"/>
              <a:t>December</a:t>
            </a:r>
            <a:r>
              <a:rPr lang="de-DE" dirty="0"/>
              <a:t> 7, 2016). </a:t>
            </a:r>
            <a:r>
              <a:rPr lang="de-DE" dirty="0" err="1"/>
              <a:t>How</a:t>
            </a:r>
            <a:r>
              <a:rPr lang="de-DE" dirty="0"/>
              <a:t> a Culture </a:t>
            </a:r>
            <a:r>
              <a:rPr lang="de-DE" dirty="0" err="1"/>
              <a:t>of</a:t>
            </a:r>
            <a:r>
              <a:rPr lang="de-DE" dirty="0"/>
              <a:t> Silence </a:t>
            </a:r>
            <a:r>
              <a:rPr lang="de-DE" dirty="0" err="1"/>
              <a:t>Eats</a:t>
            </a:r>
            <a:r>
              <a:rPr lang="de-DE" dirty="0"/>
              <a:t> </a:t>
            </a:r>
            <a:r>
              <a:rPr lang="de-DE" dirty="0" err="1"/>
              <a:t>Away</a:t>
            </a:r>
            <a:r>
              <a:rPr lang="de-DE" dirty="0"/>
              <a:t> at </a:t>
            </a:r>
            <a:r>
              <a:rPr lang="de-DE" dirty="0" err="1"/>
              <a:t>Your</a:t>
            </a:r>
            <a:r>
              <a:rPr lang="de-DE" dirty="0"/>
              <a:t> Company. Harvard Business Review. </a:t>
            </a:r>
            <a:r>
              <a:rPr lang="de-DE" dirty="0" err="1"/>
              <a:t>Retrieved</a:t>
            </a:r>
            <a:r>
              <a:rPr lang="de-DE" dirty="0"/>
              <a:t> </a:t>
            </a:r>
            <a:r>
              <a:rPr lang="de-DE" dirty="0" err="1"/>
              <a:t>from</a:t>
            </a:r>
            <a:r>
              <a:rPr lang="de-DE" dirty="0"/>
              <a:t> https://</a:t>
            </a:r>
            <a:r>
              <a:rPr lang="de-DE" dirty="0" err="1"/>
              <a:t>hbr.org</a:t>
            </a:r>
            <a:r>
              <a:rPr lang="de-DE" dirty="0"/>
              <a:t>/2016/12/</a:t>
            </a:r>
            <a:r>
              <a:rPr lang="de-DE" dirty="0" err="1"/>
              <a:t>how</a:t>
            </a:r>
            <a:r>
              <a:rPr lang="de-DE" dirty="0"/>
              <a:t>-a-</a:t>
            </a:r>
            <a:r>
              <a:rPr lang="de-DE" dirty="0" err="1"/>
              <a:t>culture</a:t>
            </a:r>
            <a:r>
              <a:rPr lang="de-DE" dirty="0"/>
              <a:t>-</a:t>
            </a:r>
            <a:r>
              <a:rPr lang="de-DE" dirty="0" err="1"/>
              <a:t>of</a:t>
            </a:r>
            <a:r>
              <a:rPr lang="de-DE" dirty="0"/>
              <a:t>-</a:t>
            </a:r>
            <a:r>
              <a:rPr lang="de-DE" dirty="0" err="1"/>
              <a:t>silence</a:t>
            </a:r>
            <a:r>
              <a:rPr lang="de-DE" dirty="0"/>
              <a:t>-</a:t>
            </a:r>
            <a:r>
              <a:rPr lang="de-DE" dirty="0" err="1"/>
              <a:t>eats</a:t>
            </a:r>
            <a:r>
              <a:rPr lang="de-DE" dirty="0"/>
              <a:t>-</a:t>
            </a:r>
            <a:r>
              <a:rPr lang="de-DE" dirty="0" err="1"/>
              <a:t>away</a:t>
            </a:r>
            <a:r>
              <a:rPr lang="de-DE" dirty="0"/>
              <a:t>-at-</a:t>
            </a:r>
            <a:r>
              <a:rPr lang="de-DE" dirty="0" err="1"/>
              <a:t>your</a:t>
            </a:r>
            <a:r>
              <a:rPr lang="de-DE" dirty="0"/>
              <a:t>-company (last </a:t>
            </a:r>
            <a:r>
              <a:rPr lang="de-DE" dirty="0" err="1"/>
              <a:t>accessed</a:t>
            </a:r>
            <a:r>
              <a:rPr lang="de-DE" dirty="0"/>
              <a:t> on April 15, 2021).</a:t>
            </a:r>
          </a:p>
        </p:txBody>
      </p:sp>
      <p:sp>
        <p:nvSpPr>
          <p:cNvPr id="4" name="Foliennummernplatzhalter 3"/>
          <p:cNvSpPr>
            <a:spLocks noGrp="1"/>
          </p:cNvSpPr>
          <p:nvPr>
            <p:ph type="sldNum" sz="quarter" idx="10"/>
          </p:nvPr>
        </p:nvSpPr>
        <p:spPr/>
        <p:txBody>
          <a:bodyPr/>
          <a:lstStyle/>
          <a:p>
            <a:fld id="{E9032092-6271-034C-A373-FC28AFF6325A}" type="slidenum">
              <a:rPr lang="de-DE" smtClean="0"/>
              <a:t>24</a:t>
            </a:fld>
            <a:endParaRPr lang="de-DE"/>
          </a:p>
        </p:txBody>
      </p:sp>
    </p:spTree>
    <p:extLst>
      <p:ext uri="{BB962C8B-B14F-4D97-AF65-F5344CB8AC3E}">
        <p14:creationId xmlns:p14="http://schemas.microsoft.com/office/powerpoint/2010/main" val="1957502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25</a:t>
            </a:fld>
            <a:endParaRPr lang="de-DE"/>
          </a:p>
        </p:txBody>
      </p:sp>
    </p:spTree>
    <p:extLst>
      <p:ext uri="{BB962C8B-B14F-4D97-AF65-F5344CB8AC3E}">
        <p14:creationId xmlns:p14="http://schemas.microsoft.com/office/powerpoint/2010/main" val="2990721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9032092-6271-034C-A373-FC28AFF6325A}" type="slidenum">
              <a:rPr lang="de-DE" smtClean="0"/>
              <a:t>26</a:t>
            </a:fld>
            <a:endParaRPr lang="de-DE"/>
          </a:p>
        </p:txBody>
      </p:sp>
    </p:spTree>
    <p:extLst>
      <p:ext uri="{BB962C8B-B14F-4D97-AF65-F5344CB8AC3E}">
        <p14:creationId xmlns:p14="http://schemas.microsoft.com/office/powerpoint/2010/main" val="5871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fontAlgn="auto" hangingPunct="1">
              <a:spcBef>
                <a:spcPts val="0"/>
              </a:spcBef>
              <a:spcAft>
                <a:spcPts val="0"/>
              </a:spcAft>
              <a:defRPr/>
            </a:pPr>
            <a:r>
              <a:rPr lang="de-DE" b="1" dirty="0"/>
              <a:t>Mexico: </a:t>
            </a:r>
            <a:r>
              <a:rPr lang="de-DE" b="1" dirty="0" err="1"/>
              <a:t>Ethics</a:t>
            </a:r>
            <a:r>
              <a:rPr lang="de-DE" b="1" dirty="0"/>
              <a:t> </a:t>
            </a:r>
            <a:r>
              <a:rPr lang="de-DE" b="1" dirty="0" err="1"/>
              <a:t>Committees</a:t>
            </a:r>
            <a:r>
              <a:rPr lang="de-DE" b="1" dirty="0"/>
              <a:t>:</a:t>
            </a:r>
            <a:endParaRPr lang="de-DE" altLang="de-DE" b="1" dirty="0"/>
          </a:p>
          <a:p>
            <a:pPr eaLnBrk="1" fontAlgn="auto" hangingPunct="1">
              <a:spcBef>
                <a:spcPts val="0"/>
              </a:spcBef>
              <a:spcAft>
                <a:spcPts val="0"/>
              </a:spcAft>
              <a:defRPr/>
            </a:pPr>
            <a:endParaRPr lang="de-DE" altLang="de-DE" b="1" dirty="0"/>
          </a:p>
          <a:p>
            <a:pPr eaLnBrk="1" fontAlgn="auto" hangingPunct="1">
              <a:spcBef>
                <a:spcPts val="0"/>
              </a:spcBef>
              <a:spcAft>
                <a:spcPts val="0"/>
              </a:spcAft>
              <a:defRPr/>
            </a:pPr>
            <a:r>
              <a:rPr lang="de-DE" altLang="de-DE" b="1" dirty="0" err="1"/>
              <a:t>Context</a:t>
            </a:r>
            <a:r>
              <a:rPr lang="de-DE" altLang="de-DE" b="1" dirty="0"/>
              <a:t>:</a:t>
            </a:r>
          </a:p>
          <a:p>
            <a:pPr marL="171450" indent="-171450" eaLnBrk="1" fontAlgn="auto" hangingPunct="1">
              <a:spcBef>
                <a:spcPts val="0"/>
              </a:spcBef>
              <a:spcAft>
                <a:spcPts val="0"/>
              </a:spcAft>
              <a:buFont typeface="Arial" panose="020B0604020202020204" pitchFamily="34" charset="0"/>
              <a:buChar char="•"/>
              <a:defRPr/>
            </a:pPr>
            <a:r>
              <a:rPr lang="de-DE" altLang="de-DE" dirty="0" err="1"/>
              <a:t>Mexico’s</a:t>
            </a:r>
            <a:r>
              <a:rPr lang="de-DE" altLang="de-DE" dirty="0"/>
              <a:t> </a:t>
            </a:r>
            <a:r>
              <a:rPr lang="de-DE" altLang="de-DE" dirty="0" err="1"/>
              <a:t>Ministry</a:t>
            </a:r>
            <a:r>
              <a:rPr lang="de-DE" altLang="de-DE" dirty="0"/>
              <a:t> </a:t>
            </a:r>
            <a:r>
              <a:rPr lang="de-DE" altLang="de-DE" dirty="0" err="1"/>
              <a:t>of</a:t>
            </a:r>
            <a:r>
              <a:rPr lang="de-DE" altLang="de-DE" dirty="0"/>
              <a:t> Public Administration (SFP) </a:t>
            </a:r>
            <a:r>
              <a:rPr lang="de-DE" altLang="de-DE" dirty="0" err="1"/>
              <a:t>has</a:t>
            </a:r>
            <a:r>
              <a:rPr lang="de-DE" altLang="de-DE" dirty="0"/>
              <a:t> </a:t>
            </a:r>
            <a:r>
              <a:rPr lang="de-DE" altLang="de-DE" dirty="0" err="1"/>
              <a:t>recently</a:t>
            </a:r>
            <a:r>
              <a:rPr lang="de-DE" altLang="de-DE" dirty="0"/>
              <a:t> </a:t>
            </a:r>
            <a:r>
              <a:rPr lang="de-DE" altLang="de-DE" dirty="0" err="1"/>
              <a:t>revamped</a:t>
            </a:r>
            <a:r>
              <a:rPr lang="de-DE" altLang="de-DE" dirty="0"/>
              <a:t> </a:t>
            </a:r>
            <a:r>
              <a:rPr lang="de-DE" altLang="de-DE" dirty="0" err="1"/>
              <a:t>Ethics</a:t>
            </a:r>
            <a:r>
              <a:rPr lang="de-DE" altLang="de-DE" dirty="0"/>
              <a:t> </a:t>
            </a:r>
            <a:r>
              <a:rPr lang="de-DE" altLang="de-DE" dirty="0" err="1"/>
              <a:t>Committees</a:t>
            </a:r>
            <a:r>
              <a:rPr lang="de-DE" altLang="de-DE" dirty="0"/>
              <a:t> (CEPCI) in </a:t>
            </a:r>
            <a:r>
              <a:rPr lang="de-DE" altLang="de-DE" dirty="0" err="1"/>
              <a:t>each</a:t>
            </a:r>
            <a:r>
              <a:rPr lang="de-DE" altLang="de-DE" dirty="0"/>
              <a:t> </a:t>
            </a:r>
            <a:r>
              <a:rPr lang="de-DE" altLang="de-DE" dirty="0" err="1"/>
              <a:t>federal</a:t>
            </a:r>
            <a:r>
              <a:rPr lang="de-DE" altLang="de-DE" dirty="0"/>
              <a:t> </a:t>
            </a:r>
            <a:r>
              <a:rPr lang="de-DE" altLang="de-DE" dirty="0" err="1"/>
              <a:t>entity</a:t>
            </a:r>
            <a:r>
              <a:rPr lang="de-DE" altLang="de-DE" dirty="0"/>
              <a:t> </a:t>
            </a:r>
            <a:r>
              <a:rPr lang="de-DE" altLang="de-DE" dirty="0" err="1"/>
              <a:t>by</a:t>
            </a:r>
            <a:r>
              <a:rPr lang="de-DE" altLang="de-DE" dirty="0"/>
              <a:t> </a:t>
            </a:r>
            <a:r>
              <a:rPr lang="de-DE" altLang="de-DE" dirty="0" err="1"/>
              <a:t>clarifying</a:t>
            </a:r>
            <a:r>
              <a:rPr lang="de-DE" altLang="de-DE" dirty="0"/>
              <a:t> </a:t>
            </a:r>
            <a:r>
              <a:rPr lang="de-DE" altLang="de-DE" dirty="0" err="1"/>
              <a:t>their</a:t>
            </a:r>
            <a:r>
              <a:rPr lang="de-DE" altLang="de-DE" dirty="0"/>
              <a:t> </a:t>
            </a:r>
            <a:r>
              <a:rPr lang="de-DE" altLang="de-DE" dirty="0" err="1"/>
              <a:t>role</a:t>
            </a:r>
            <a:r>
              <a:rPr lang="de-DE" altLang="de-DE" dirty="0"/>
              <a:t> </a:t>
            </a:r>
            <a:r>
              <a:rPr lang="de-DE" altLang="de-DE" dirty="0" err="1"/>
              <a:t>with</a:t>
            </a:r>
            <a:r>
              <a:rPr lang="de-DE" altLang="de-DE" dirty="0"/>
              <a:t> </a:t>
            </a:r>
            <a:r>
              <a:rPr lang="de-DE" altLang="de-DE" dirty="0" err="1"/>
              <a:t>respect</a:t>
            </a:r>
            <a:r>
              <a:rPr lang="de-DE" altLang="de-DE" dirty="0"/>
              <a:t> </a:t>
            </a:r>
            <a:r>
              <a:rPr lang="de-DE" altLang="de-DE" dirty="0" err="1"/>
              <a:t>to</a:t>
            </a:r>
            <a:r>
              <a:rPr lang="de-DE" altLang="de-DE" dirty="0"/>
              <a:t> </a:t>
            </a:r>
            <a:r>
              <a:rPr lang="de-DE" altLang="de-DE" dirty="0" err="1"/>
              <a:t>the</a:t>
            </a:r>
            <a:r>
              <a:rPr lang="de-DE" altLang="de-DE" dirty="0"/>
              <a:t> </a:t>
            </a:r>
            <a:r>
              <a:rPr lang="de-DE" altLang="de-DE" dirty="0" err="1"/>
              <a:t>implementation</a:t>
            </a:r>
            <a:r>
              <a:rPr lang="de-DE" altLang="de-DE" dirty="0"/>
              <a:t> </a:t>
            </a:r>
            <a:r>
              <a:rPr lang="de-DE" altLang="de-DE" dirty="0" err="1"/>
              <a:t>of</a:t>
            </a:r>
            <a:r>
              <a:rPr lang="de-DE" altLang="de-DE" dirty="0"/>
              <a:t> </a:t>
            </a:r>
            <a:r>
              <a:rPr lang="de-DE" altLang="de-DE" dirty="0" err="1"/>
              <a:t>the</a:t>
            </a:r>
            <a:r>
              <a:rPr lang="de-DE" altLang="de-DE" dirty="0"/>
              <a:t> </a:t>
            </a:r>
            <a:r>
              <a:rPr lang="de-DE" altLang="de-DE" dirty="0" err="1"/>
              <a:t>Ethics</a:t>
            </a:r>
            <a:r>
              <a:rPr lang="de-DE" altLang="de-DE" dirty="0"/>
              <a:t> Code </a:t>
            </a:r>
            <a:r>
              <a:rPr lang="de-DE" altLang="de-DE" dirty="0" err="1"/>
              <a:t>and</a:t>
            </a:r>
            <a:r>
              <a:rPr lang="de-DE" altLang="de-DE" dirty="0"/>
              <a:t> </a:t>
            </a:r>
            <a:r>
              <a:rPr lang="de-DE" altLang="de-DE" dirty="0" err="1"/>
              <a:t>other</a:t>
            </a:r>
            <a:r>
              <a:rPr lang="de-DE" altLang="de-DE" dirty="0"/>
              <a:t> </a:t>
            </a:r>
            <a:r>
              <a:rPr lang="de-DE" altLang="de-DE" dirty="0" err="1"/>
              <a:t>Integrity</a:t>
            </a:r>
            <a:r>
              <a:rPr lang="de-DE" altLang="de-DE" dirty="0"/>
              <a:t> Rules.</a:t>
            </a:r>
          </a:p>
          <a:p>
            <a:pPr marL="171450" indent="-171450" eaLnBrk="1" fontAlgn="auto" hangingPunct="1">
              <a:spcBef>
                <a:spcPts val="0"/>
              </a:spcBef>
              <a:spcAft>
                <a:spcPts val="0"/>
              </a:spcAft>
              <a:buFont typeface="Arial" panose="020B0604020202020204" pitchFamily="34" charset="0"/>
              <a:buChar char="•"/>
              <a:defRPr/>
            </a:pPr>
            <a:r>
              <a:rPr lang="de-DE" altLang="de-DE" dirty="0"/>
              <a:t>CEPCIs </a:t>
            </a:r>
            <a:r>
              <a:rPr lang="de-DE" altLang="de-DE" dirty="0" err="1"/>
              <a:t>are</a:t>
            </a:r>
            <a:r>
              <a:rPr lang="de-DE" altLang="de-DE" dirty="0"/>
              <a:t> </a:t>
            </a:r>
            <a:r>
              <a:rPr lang="de-DE" altLang="de-DE" dirty="0" err="1"/>
              <a:t>centrally</a:t>
            </a:r>
            <a:r>
              <a:rPr lang="de-DE" altLang="de-DE" dirty="0"/>
              <a:t> </a:t>
            </a:r>
            <a:r>
              <a:rPr lang="de-DE" altLang="de-DE" dirty="0" err="1"/>
              <a:t>coordinated</a:t>
            </a:r>
            <a:r>
              <a:rPr lang="de-DE" altLang="de-DE" dirty="0"/>
              <a:t> (at national </a:t>
            </a:r>
            <a:r>
              <a:rPr lang="de-DE" altLang="de-DE" dirty="0" err="1"/>
              <a:t>level</a:t>
            </a:r>
            <a:r>
              <a:rPr lang="de-DE" altLang="de-DE" dirty="0"/>
              <a:t>) </a:t>
            </a:r>
            <a:r>
              <a:rPr lang="de-DE" altLang="de-DE" dirty="0" err="1"/>
              <a:t>by</a:t>
            </a:r>
            <a:r>
              <a:rPr lang="de-DE" altLang="de-DE" dirty="0"/>
              <a:t> </a:t>
            </a:r>
            <a:r>
              <a:rPr lang="de-DE" altLang="de-DE" dirty="0" err="1"/>
              <a:t>the</a:t>
            </a:r>
            <a:r>
              <a:rPr lang="de-DE" altLang="de-DE" dirty="0"/>
              <a:t> UEEPCI (Unit </a:t>
            </a:r>
            <a:r>
              <a:rPr lang="de-DE" altLang="de-DE" dirty="0" err="1"/>
              <a:t>for</a:t>
            </a:r>
            <a:r>
              <a:rPr lang="de-DE" altLang="de-DE" dirty="0"/>
              <a:t> </a:t>
            </a:r>
            <a:r>
              <a:rPr lang="de-DE" altLang="de-DE" dirty="0" err="1"/>
              <a:t>Ethics</a:t>
            </a:r>
            <a:r>
              <a:rPr lang="de-DE" altLang="de-DE" dirty="0"/>
              <a:t> </a:t>
            </a:r>
            <a:r>
              <a:rPr lang="de-DE" altLang="de-DE" dirty="0" err="1"/>
              <a:t>and</a:t>
            </a:r>
            <a:r>
              <a:rPr lang="de-DE" altLang="de-DE" dirty="0"/>
              <a:t> </a:t>
            </a:r>
            <a:r>
              <a:rPr lang="de-DE" altLang="de-DE" dirty="0" err="1"/>
              <a:t>Prevention</a:t>
            </a:r>
            <a:r>
              <a:rPr lang="de-DE" altLang="de-DE" dirty="0"/>
              <a:t> </a:t>
            </a:r>
            <a:r>
              <a:rPr lang="de-DE" altLang="de-DE" dirty="0" err="1"/>
              <a:t>of</a:t>
            </a:r>
            <a:r>
              <a:rPr lang="de-DE" altLang="de-DE" dirty="0"/>
              <a:t> </a:t>
            </a:r>
            <a:r>
              <a:rPr lang="de-DE" altLang="de-DE" dirty="0" err="1"/>
              <a:t>Conflicts</a:t>
            </a:r>
            <a:r>
              <a:rPr lang="de-DE" altLang="de-DE" dirty="0"/>
              <a:t> </a:t>
            </a:r>
            <a:r>
              <a:rPr lang="de-DE" altLang="de-DE" dirty="0" err="1"/>
              <a:t>of</a:t>
            </a:r>
            <a:r>
              <a:rPr lang="de-DE" altLang="de-DE" dirty="0"/>
              <a:t> </a:t>
            </a:r>
            <a:r>
              <a:rPr lang="de-DE" altLang="de-DE" dirty="0" err="1"/>
              <a:t>Interests</a:t>
            </a:r>
            <a:r>
              <a:rPr lang="de-DE" altLang="de-DE" dirty="0"/>
              <a:t>) </a:t>
            </a:r>
            <a:r>
              <a:rPr lang="de-DE" altLang="de-DE" dirty="0" err="1"/>
              <a:t>which</a:t>
            </a:r>
            <a:r>
              <a:rPr lang="de-DE" altLang="de-DE" dirty="0"/>
              <a:t> </a:t>
            </a:r>
            <a:r>
              <a:rPr lang="de-DE" altLang="de-DE" dirty="0" err="1"/>
              <a:t>provides</a:t>
            </a:r>
            <a:r>
              <a:rPr lang="de-DE" altLang="de-DE" dirty="0"/>
              <a:t> </a:t>
            </a:r>
            <a:r>
              <a:rPr lang="de-DE" altLang="de-DE" dirty="0" err="1"/>
              <a:t>tools</a:t>
            </a:r>
            <a:r>
              <a:rPr lang="de-DE" altLang="de-DE" dirty="0"/>
              <a:t> </a:t>
            </a:r>
            <a:r>
              <a:rPr lang="de-DE" altLang="de-DE" dirty="0" err="1"/>
              <a:t>and</a:t>
            </a:r>
            <a:r>
              <a:rPr lang="de-DE" altLang="de-DE" dirty="0"/>
              <a:t> </a:t>
            </a:r>
            <a:r>
              <a:rPr lang="de-DE" altLang="de-DE" dirty="0" err="1"/>
              <a:t>guidance</a:t>
            </a:r>
            <a:r>
              <a:rPr lang="de-DE" altLang="de-DE" dirty="0"/>
              <a:t> </a:t>
            </a:r>
            <a:r>
              <a:rPr lang="de-DE" altLang="de-DE" dirty="0" err="1"/>
              <a:t>and</a:t>
            </a:r>
            <a:r>
              <a:rPr lang="de-DE" altLang="de-DE" dirty="0"/>
              <a:t> </a:t>
            </a:r>
            <a:r>
              <a:rPr lang="de-DE" altLang="de-DE" dirty="0" err="1"/>
              <a:t>monitors</a:t>
            </a:r>
            <a:r>
              <a:rPr lang="de-DE" altLang="de-DE" dirty="0"/>
              <a:t> CEPCIs </a:t>
            </a:r>
            <a:r>
              <a:rPr lang="de-DE" altLang="de-DE" dirty="0" err="1"/>
              <a:t>work</a:t>
            </a:r>
            <a:r>
              <a:rPr lang="de-DE" altLang="de-DE" dirty="0"/>
              <a:t>.</a:t>
            </a:r>
          </a:p>
          <a:p>
            <a:pPr marL="171450" indent="-171450" eaLnBrk="1" fontAlgn="auto" hangingPunct="1">
              <a:spcBef>
                <a:spcPts val="0"/>
              </a:spcBef>
              <a:spcAft>
                <a:spcPts val="0"/>
              </a:spcAft>
              <a:buFont typeface="Arial" panose="020B0604020202020204" pitchFamily="34" charset="0"/>
              <a:buChar char="•"/>
              <a:defRPr/>
            </a:pPr>
            <a:r>
              <a:rPr lang="de-DE" altLang="de-DE" dirty="0"/>
              <a:t>CEPCIs </a:t>
            </a:r>
            <a:r>
              <a:rPr lang="de-DE" altLang="de-DE" dirty="0" err="1"/>
              <a:t>consist</a:t>
            </a:r>
            <a:r>
              <a:rPr lang="de-DE" altLang="de-DE" dirty="0"/>
              <a:t> </a:t>
            </a:r>
            <a:r>
              <a:rPr lang="de-DE" altLang="de-DE" dirty="0" err="1"/>
              <a:t>of</a:t>
            </a:r>
            <a:r>
              <a:rPr lang="de-DE" altLang="de-DE" dirty="0"/>
              <a:t> an </a:t>
            </a:r>
            <a:r>
              <a:rPr lang="de-DE" altLang="de-DE" dirty="0" err="1"/>
              <a:t>executive</a:t>
            </a:r>
            <a:r>
              <a:rPr lang="de-DE" altLang="de-DE" dirty="0"/>
              <a:t> </a:t>
            </a:r>
            <a:r>
              <a:rPr lang="de-DE" altLang="de-DE" dirty="0" err="1"/>
              <a:t>secretary</a:t>
            </a:r>
            <a:r>
              <a:rPr lang="de-DE" altLang="de-DE" dirty="0"/>
              <a:t> (permanent </a:t>
            </a:r>
            <a:r>
              <a:rPr lang="de-DE" altLang="de-DE" dirty="0" err="1"/>
              <a:t>member</a:t>
            </a:r>
            <a:r>
              <a:rPr lang="de-DE" altLang="de-DE" dirty="0"/>
              <a:t>) plus </a:t>
            </a:r>
            <a:r>
              <a:rPr lang="de-DE" altLang="de-DE" dirty="0" err="1"/>
              <a:t>then</a:t>
            </a:r>
            <a:r>
              <a:rPr lang="de-DE" altLang="de-DE" dirty="0"/>
              <a:t> </a:t>
            </a:r>
            <a:r>
              <a:rPr lang="de-DE" altLang="de-DE" dirty="0" err="1"/>
              <a:t>elected</a:t>
            </a:r>
            <a:r>
              <a:rPr lang="de-DE" altLang="de-DE" dirty="0"/>
              <a:t> </a:t>
            </a:r>
            <a:r>
              <a:rPr lang="de-DE" altLang="de-DE" dirty="0" err="1"/>
              <a:t>members</a:t>
            </a:r>
            <a:r>
              <a:rPr lang="de-DE" altLang="de-DE" dirty="0"/>
              <a:t> </a:t>
            </a:r>
            <a:r>
              <a:rPr lang="de-DE" altLang="de-DE" dirty="0" err="1"/>
              <a:t>from</a:t>
            </a:r>
            <a:r>
              <a:rPr lang="de-DE" altLang="de-DE" dirty="0"/>
              <a:t> </a:t>
            </a:r>
            <a:r>
              <a:rPr lang="de-DE" altLang="de-DE" dirty="0" err="1"/>
              <a:t>agency</a:t>
            </a:r>
            <a:r>
              <a:rPr lang="de-DE" altLang="de-DE" dirty="0"/>
              <a:t> </a:t>
            </a:r>
            <a:r>
              <a:rPr lang="de-DE" altLang="de-DE" dirty="0" err="1"/>
              <a:t>staff</a:t>
            </a:r>
            <a:r>
              <a:rPr lang="de-DE" altLang="de-DE" dirty="0"/>
              <a:t>.</a:t>
            </a:r>
          </a:p>
          <a:p>
            <a:pPr>
              <a:defRPr/>
            </a:pPr>
            <a:endParaRPr lang="de-DE" altLang="de-DE" dirty="0"/>
          </a:p>
          <a:p>
            <a:pPr>
              <a:defRPr/>
            </a:pPr>
            <a:r>
              <a:rPr lang="de-DE" altLang="de-DE" b="1" dirty="0"/>
              <a:t>Mandate:</a:t>
            </a:r>
            <a:endParaRPr lang="de-DE" altLang="de-DE" dirty="0"/>
          </a:p>
          <a:p>
            <a:pPr marL="171450" indent="-171450">
              <a:buFont typeface="Arial" panose="020B0604020202020204" pitchFamily="34" charset="0"/>
              <a:buChar char="•"/>
              <a:defRPr/>
            </a:pPr>
            <a:r>
              <a:rPr lang="de-DE" altLang="de-DE" dirty="0"/>
              <a:t>Revision, </a:t>
            </a:r>
            <a:r>
              <a:rPr lang="de-DE" altLang="de-DE" dirty="0" err="1"/>
              <a:t>implementation</a:t>
            </a:r>
            <a:r>
              <a:rPr lang="de-DE" altLang="de-DE" dirty="0"/>
              <a:t> </a:t>
            </a:r>
            <a:r>
              <a:rPr lang="de-DE" altLang="de-DE" dirty="0" err="1"/>
              <a:t>and</a:t>
            </a:r>
            <a:r>
              <a:rPr lang="de-DE" altLang="de-DE" dirty="0"/>
              <a:t> </a:t>
            </a:r>
            <a:r>
              <a:rPr lang="de-DE" altLang="de-DE" dirty="0" err="1"/>
              <a:t>evaluation</a:t>
            </a:r>
            <a:r>
              <a:rPr lang="de-DE" altLang="de-DE" dirty="0"/>
              <a:t> </a:t>
            </a:r>
            <a:r>
              <a:rPr lang="de-DE" altLang="de-DE" dirty="0" err="1"/>
              <a:t>of</a:t>
            </a:r>
            <a:r>
              <a:rPr lang="de-DE" altLang="de-DE" dirty="0"/>
              <a:t> </a:t>
            </a:r>
            <a:r>
              <a:rPr lang="de-DE" altLang="de-DE" dirty="0" err="1"/>
              <a:t>the</a:t>
            </a:r>
            <a:r>
              <a:rPr lang="de-DE" altLang="de-DE" dirty="0"/>
              <a:t> </a:t>
            </a:r>
            <a:r>
              <a:rPr lang="de-DE" altLang="de-DE" dirty="0" err="1"/>
              <a:t>code</a:t>
            </a:r>
            <a:r>
              <a:rPr lang="de-DE" altLang="de-DE" dirty="0"/>
              <a:t> </a:t>
            </a:r>
            <a:r>
              <a:rPr lang="de-DE" altLang="de-DE" dirty="0" err="1"/>
              <a:t>of</a:t>
            </a:r>
            <a:r>
              <a:rPr lang="de-DE" altLang="de-DE" dirty="0"/>
              <a:t> </a:t>
            </a:r>
            <a:r>
              <a:rPr lang="de-DE" altLang="de-DE" dirty="0" err="1"/>
              <a:t>conudct</a:t>
            </a:r>
            <a:r>
              <a:rPr lang="de-DE" altLang="de-DE" dirty="0"/>
              <a:t>.</a:t>
            </a:r>
          </a:p>
          <a:p>
            <a:pPr marL="171450" indent="-171450">
              <a:buFont typeface="Arial" panose="020B0604020202020204" pitchFamily="34" charset="0"/>
              <a:buChar char="•"/>
              <a:defRPr/>
            </a:pPr>
            <a:r>
              <a:rPr lang="de-DE" altLang="de-DE" dirty="0" err="1"/>
              <a:t>Guidance</a:t>
            </a:r>
            <a:r>
              <a:rPr lang="de-DE" altLang="de-DE" dirty="0"/>
              <a:t> </a:t>
            </a:r>
            <a:r>
              <a:rPr lang="de-DE" altLang="de-DE" dirty="0" err="1"/>
              <a:t>for</a:t>
            </a:r>
            <a:r>
              <a:rPr lang="de-DE" altLang="de-DE" dirty="0"/>
              <a:t> </a:t>
            </a:r>
            <a:r>
              <a:rPr lang="de-DE" altLang="de-DE" dirty="0" err="1"/>
              <a:t>ethics-related</a:t>
            </a:r>
            <a:r>
              <a:rPr lang="de-DE" altLang="de-DE" dirty="0"/>
              <a:t> </a:t>
            </a:r>
            <a:r>
              <a:rPr lang="de-DE" altLang="de-DE" dirty="0" err="1"/>
              <a:t>questions</a:t>
            </a:r>
            <a:r>
              <a:rPr lang="de-DE" altLang="de-DE" dirty="0"/>
              <a:t>.</a:t>
            </a:r>
          </a:p>
          <a:p>
            <a:pPr marL="171450" indent="-171450">
              <a:buFont typeface="Arial" panose="020B0604020202020204" pitchFamily="34" charset="0"/>
              <a:buChar char="•"/>
              <a:defRPr/>
            </a:pPr>
            <a:r>
              <a:rPr lang="de-DE" altLang="de-DE" dirty="0" err="1"/>
              <a:t>Reception</a:t>
            </a:r>
            <a:r>
              <a:rPr lang="de-DE" altLang="de-DE" dirty="0"/>
              <a:t> </a:t>
            </a:r>
            <a:r>
              <a:rPr lang="de-DE" altLang="de-DE" dirty="0" err="1"/>
              <a:t>and</a:t>
            </a:r>
            <a:r>
              <a:rPr lang="de-DE" altLang="de-DE" dirty="0"/>
              <a:t> </a:t>
            </a:r>
            <a:r>
              <a:rPr lang="de-DE" altLang="de-DE" dirty="0" err="1"/>
              <a:t>processing</a:t>
            </a:r>
            <a:r>
              <a:rPr lang="de-DE" altLang="de-DE" dirty="0"/>
              <a:t> </a:t>
            </a:r>
            <a:r>
              <a:rPr lang="de-DE" altLang="de-DE" dirty="0" err="1"/>
              <a:t>of</a:t>
            </a:r>
            <a:r>
              <a:rPr lang="de-DE" altLang="de-DE" dirty="0"/>
              <a:t> </a:t>
            </a:r>
            <a:r>
              <a:rPr lang="de-DE" altLang="de-DE" dirty="0" err="1"/>
              <a:t>integrity</a:t>
            </a:r>
            <a:r>
              <a:rPr lang="de-DE" altLang="de-DE" dirty="0"/>
              <a:t> </a:t>
            </a:r>
            <a:r>
              <a:rPr lang="de-DE" altLang="de-DE" dirty="0" err="1"/>
              <a:t>violations</a:t>
            </a:r>
            <a:r>
              <a:rPr lang="de-DE" altLang="de-DE" dirty="0"/>
              <a:t>, </a:t>
            </a:r>
            <a:r>
              <a:rPr lang="de-DE" altLang="de-DE" dirty="0" err="1"/>
              <a:t>through</a:t>
            </a:r>
            <a:r>
              <a:rPr lang="de-DE" altLang="de-DE" dirty="0"/>
              <a:t> e.g. </a:t>
            </a:r>
            <a:r>
              <a:rPr lang="de-DE" altLang="de-DE" dirty="0" err="1"/>
              <a:t>hearings</a:t>
            </a:r>
            <a:r>
              <a:rPr lang="de-DE" altLang="de-DE" dirty="0"/>
              <a:t> </a:t>
            </a:r>
            <a:r>
              <a:rPr lang="de-DE" altLang="de-DE" dirty="0" err="1"/>
              <a:t>and</a:t>
            </a:r>
            <a:r>
              <a:rPr lang="de-DE" altLang="de-DE" dirty="0"/>
              <a:t> </a:t>
            </a:r>
            <a:r>
              <a:rPr lang="de-DE" altLang="de-DE" dirty="0" err="1"/>
              <a:t>evaluations</a:t>
            </a:r>
            <a:r>
              <a:rPr lang="de-DE" altLang="de-DE" dirty="0"/>
              <a:t> on potential </a:t>
            </a:r>
            <a:r>
              <a:rPr lang="de-DE" altLang="de-DE" dirty="0" err="1"/>
              <a:t>violations</a:t>
            </a:r>
            <a:r>
              <a:rPr lang="de-DE" altLang="de-DE" dirty="0"/>
              <a:t> </a:t>
            </a:r>
            <a:r>
              <a:rPr lang="de-DE" altLang="de-DE" dirty="0" err="1"/>
              <a:t>of</a:t>
            </a:r>
            <a:r>
              <a:rPr lang="de-DE" altLang="de-DE" dirty="0"/>
              <a:t> </a:t>
            </a:r>
            <a:r>
              <a:rPr lang="de-DE" altLang="de-DE" dirty="0" err="1"/>
              <a:t>the</a:t>
            </a:r>
            <a:r>
              <a:rPr lang="de-DE" altLang="de-DE" dirty="0"/>
              <a:t> </a:t>
            </a:r>
            <a:r>
              <a:rPr lang="de-DE" altLang="de-DE" dirty="0" err="1"/>
              <a:t>code</a:t>
            </a:r>
            <a:r>
              <a:rPr lang="de-DE" altLang="de-DE" dirty="0"/>
              <a:t>.</a:t>
            </a:r>
          </a:p>
          <a:p>
            <a:pPr marL="171450" indent="-171450">
              <a:buFont typeface="Arial" panose="020B0604020202020204" pitchFamily="34" charset="0"/>
              <a:buChar char="•"/>
              <a:defRPr/>
            </a:pPr>
            <a:r>
              <a:rPr lang="de-DE" altLang="de-DE" dirty="0" err="1"/>
              <a:t>Specialized</a:t>
            </a:r>
            <a:r>
              <a:rPr lang="de-DE" altLang="de-DE" dirty="0"/>
              <a:t> </a:t>
            </a:r>
            <a:r>
              <a:rPr lang="de-DE" altLang="de-DE" dirty="0" err="1"/>
              <a:t>training</a:t>
            </a:r>
            <a:r>
              <a:rPr lang="de-DE" altLang="de-DE" dirty="0"/>
              <a:t> </a:t>
            </a:r>
            <a:r>
              <a:rPr lang="de-DE" altLang="de-DE" dirty="0" err="1"/>
              <a:t>for</a:t>
            </a:r>
            <a:r>
              <a:rPr lang="de-DE" altLang="de-DE" dirty="0"/>
              <a:t> high-</a:t>
            </a:r>
            <a:r>
              <a:rPr lang="de-DE" altLang="de-DE" dirty="0" err="1"/>
              <a:t>risk</a:t>
            </a:r>
            <a:r>
              <a:rPr lang="de-DE" altLang="de-DE" dirty="0"/>
              <a:t> </a:t>
            </a:r>
            <a:r>
              <a:rPr lang="de-DE" altLang="de-DE" dirty="0" err="1"/>
              <a:t>positions</a:t>
            </a:r>
            <a:r>
              <a:rPr lang="de-DE" altLang="de-DE" dirty="0"/>
              <a:t> </a:t>
            </a:r>
            <a:r>
              <a:rPr lang="de-DE" altLang="de-DE" dirty="0" err="1"/>
              <a:t>regarding</a:t>
            </a:r>
            <a:r>
              <a:rPr lang="de-DE" altLang="de-DE" dirty="0"/>
              <a:t> </a:t>
            </a:r>
            <a:r>
              <a:rPr lang="de-DE" altLang="de-DE" dirty="0" err="1"/>
              <a:t>applicable</a:t>
            </a:r>
            <a:r>
              <a:rPr lang="de-DE" altLang="de-DE" dirty="0"/>
              <a:t> </a:t>
            </a:r>
            <a:r>
              <a:rPr lang="de-DE" altLang="de-DE" dirty="0" err="1"/>
              <a:t>integrity</a:t>
            </a:r>
            <a:r>
              <a:rPr lang="de-DE" altLang="de-DE" dirty="0"/>
              <a:t> </a:t>
            </a:r>
            <a:r>
              <a:rPr lang="de-DE" altLang="de-DE" dirty="0" err="1"/>
              <a:t>policies</a:t>
            </a:r>
            <a:r>
              <a:rPr lang="de-DE" altLang="de-DE" dirty="0"/>
              <a:t>.</a:t>
            </a:r>
          </a:p>
          <a:p>
            <a:pPr marL="171450" indent="-171450">
              <a:buFont typeface="Arial" panose="020B0604020202020204" pitchFamily="34" charset="0"/>
              <a:buChar char="•"/>
              <a:defRPr/>
            </a:pPr>
            <a:r>
              <a:rPr lang="de-DE" altLang="de-DE" dirty="0" err="1"/>
              <a:t>Piloting</a:t>
            </a:r>
            <a:r>
              <a:rPr lang="de-DE" altLang="de-DE" dirty="0"/>
              <a:t> </a:t>
            </a:r>
            <a:r>
              <a:rPr lang="de-DE" altLang="de-DE" dirty="0" err="1"/>
              <a:t>integrity</a:t>
            </a:r>
            <a:r>
              <a:rPr lang="de-DE" altLang="de-DE" dirty="0"/>
              <a:t> </a:t>
            </a:r>
            <a:r>
              <a:rPr lang="de-DE" altLang="de-DE" dirty="0" err="1"/>
              <a:t>policies</a:t>
            </a:r>
            <a:r>
              <a:rPr lang="de-DE" altLang="de-DE" dirty="0"/>
              <a:t> </a:t>
            </a:r>
            <a:r>
              <a:rPr lang="de-DE" altLang="de-DE" dirty="0" err="1"/>
              <a:t>based</a:t>
            </a:r>
            <a:r>
              <a:rPr lang="de-DE" altLang="de-DE" dirty="0"/>
              <a:t> on </a:t>
            </a:r>
            <a:r>
              <a:rPr lang="de-DE" altLang="de-DE" dirty="0" err="1"/>
              <a:t>behavioral</a:t>
            </a:r>
            <a:r>
              <a:rPr lang="de-DE" altLang="de-DE" dirty="0"/>
              <a:t> </a:t>
            </a:r>
            <a:r>
              <a:rPr lang="de-DE" altLang="de-DE" dirty="0" err="1"/>
              <a:t>sciences</a:t>
            </a:r>
            <a:r>
              <a:rPr lang="de-DE" altLang="de-DE" dirty="0"/>
              <a:t>.</a:t>
            </a:r>
          </a:p>
          <a:p>
            <a:pPr>
              <a:defRPr/>
            </a:pPr>
            <a:endParaRPr lang="de-DE" altLang="de-DE" dirty="0"/>
          </a:p>
          <a:p>
            <a:pPr>
              <a:defRPr/>
            </a:pPr>
            <a:r>
              <a:rPr lang="de-DE" altLang="de-DE" b="1" dirty="0" err="1"/>
              <a:t>Challenges</a:t>
            </a:r>
            <a:r>
              <a:rPr lang="de-DE" altLang="de-DE" b="1" dirty="0"/>
              <a:t>:</a:t>
            </a:r>
            <a:endParaRPr lang="de-DE" altLang="de-DE" dirty="0"/>
          </a:p>
          <a:p>
            <a:pPr marL="171450" indent="-171450">
              <a:buFont typeface="Arial" panose="020B0604020202020204" pitchFamily="34" charset="0"/>
              <a:buChar char="•"/>
              <a:defRPr/>
            </a:pPr>
            <a:r>
              <a:rPr lang="de-DE" dirty="0" err="1"/>
              <a:t>Since</a:t>
            </a:r>
            <a:r>
              <a:rPr lang="de-DE" dirty="0"/>
              <a:t> </a:t>
            </a:r>
            <a:r>
              <a:rPr lang="de-DE" dirty="0" err="1"/>
              <a:t>being</a:t>
            </a:r>
            <a:r>
              <a:rPr lang="de-DE" dirty="0"/>
              <a:t> a </a:t>
            </a:r>
            <a:r>
              <a:rPr lang="de-DE" dirty="0" err="1"/>
              <a:t>member</a:t>
            </a:r>
            <a:r>
              <a:rPr lang="de-DE" dirty="0"/>
              <a:t> </a:t>
            </a:r>
            <a:r>
              <a:rPr lang="de-DE" dirty="0" err="1"/>
              <a:t>of</a:t>
            </a:r>
            <a:r>
              <a:rPr lang="de-DE" dirty="0"/>
              <a:t> a CEPCI </a:t>
            </a:r>
            <a:r>
              <a:rPr lang="de-DE" dirty="0" err="1"/>
              <a:t>is</a:t>
            </a:r>
            <a:r>
              <a:rPr lang="de-DE" dirty="0"/>
              <a:t> an additional </a:t>
            </a:r>
            <a:r>
              <a:rPr lang="de-DE" dirty="0" err="1"/>
              <a:t>task</a:t>
            </a:r>
            <a:r>
              <a:rPr lang="de-DE" dirty="0"/>
              <a:t> </a:t>
            </a:r>
            <a:r>
              <a:rPr lang="de-DE" dirty="0" err="1"/>
              <a:t>and</a:t>
            </a:r>
            <a:r>
              <a:rPr lang="de-DE" dirty="0"/>
              <a:t> not a </a:t>
            </a:r>
            <a:r>
              <a:rPr lang="de-DE" dirty="0" err="1"/>
              <a:t>full</a:t>
            </a:r>
            <a:r>
              <a:rPr lang="de-DE" dirty="0"/>
              <a:t>-time </a:t>
            </a:r>
            <a:r>
              <a:rPr lang="de-DE" dirty="0" err="1"/>
              <a:t>position</a:t>
            </a:r>
            <a:r>
              <a:rPr lang="de-DE" dirty="0"/>
              <a:t>, </a:t>
            </a:r>
            <a:r>
              <a:rPr lang="de-DE" dirty="0" err="1"/>
              <a:t>the</a:t>
            </a:r>
            <a:r>
              <a:rPr lang="de-DE" dirty="0"/>
              <a:t> </a:t>
            </a:r>
            <a:r>
              <a:rPr lang="de-DE" dirty="0" err="1"/>
              <a:t>capacities</a:t>
            </a:r>
            <a:r>
              <a:rPr lang="de-DE" dirty="0"/>
              <a:t> </a:t>
            </a:r>
            <a:r>
              <a:rPr lang="de-DE" dirty="0" err="1"/>
              <a:t>and</a:t>
            </a:r>
            <a:r>
              <a:rPr lang="de-DE" dirty="0"/>
              <a:t> </a:t>
            </a:r>
            <a:r>
              <a:rPr lang="de-DE" dirty="0" err="1"/>
              <a:t>expertise</a:t>
            </a:r>
            <a:r>
              <a:rPr lang="de-DE" dirty="0"/>
              <a:t> </a:t>
            </a:r>
            <a:r>
              <a:rPr lang="de-DE" dirty="0" err="1"/>
              <a:t>related</a:t>
            </a:r>
            <a:r>
              <a:rPr lang="de-DE" dirty="0"/>
              <a:t> </a:t>
            </a:r>
            <a:r>
              <a:rPr lang="de-DE" dirty="0" err="1"/>
              <a:t>to</a:t>
            </a:r>
            <a:r>
              <a:rPr lang="de-DE" dirty="0"/>
              <a:t> </a:t>
            </a:r>
            <a:r>
              <a:rPr lang="de-DE" dirty="0" err="1"/>
              <a:t>integrity</a:t>
            </a:r>
            <a:r>
              <a:rPr lang="de-DE" dirty="0"/>
              <a:t> </a:t>
            </a:r>
            <a:r>
              <a:rPr lang="de-DE" dirty="0" err="1"/>
              <a:t>policies</a:t>
            </a:r>
            <a:r>
              <a:rPr lang="de-DE" dirty="0"/>
              <a:t> </a:t>
            </a:r>
            <a:r>
              <a:rPr lang="de-DE" dirty="0" err="1"/>
              <a:t>are</a:t>
            </a:r>
            <a:r>
              <a:rPr lang="de-DE" dirty="0"/>
              <a:t> </a:t>
            </a:r>
            <a:r>
              <a:rPr lang="de-DE" dirty="0" err="1"/>
              <a:t>inadequate</a:t>
            </a:r>
            <a:r>
              <a:rPr lang="de-DE" dirty="0"/>
              <a:t> </a:t>
            </a:r>
            <a:r>
              <a:rPr lang="de-DE" dirty="0" err="1"/>
              <a:t>given</a:t>
            </a:r>
            <a:r>
              <a:rPr lang="de-DE" dirty="0"/>
              <a:t> </a:t>
            </a:r>
            <a:r>
              <a:rPr lang="de-DE" dirty="0" err="1"/>
              <a:t>the</a:t>
            </a:r>
            <a:r>
              <a:rPr lang="de-DE" dirty="0"/>
              <a:t> </a:t>
            </a:r>
            <a:r>
              <a:rPr lang="de-DE" dirty="0" err="1"/>
              <a:t>scope</a:t>
            </a:r>
            <a:r>
              <a:rPr lang="de-DE" dirty="0"/>
              <a:t> </a:t>
            </a:r>
            <a:r>
              <a:rPr lang="de-DE" dirty="0" err="1"/>
              <a:t>and</a:t>
            </a:r>
            <a:r>
              <a:rPr lang="de-DE" dirty="0"/>
              <a:t> </a:t>
            </a:r>
            <a:r>
              <a:rPr lang="de-DE" dirty="0" err="1"/>
              <a:t>importance</a:t>
            </a:r>
            <a:r>
              <a:rPr lang="de-DE" dirty="0"/>
              <a:t> </a:t>
            </a:r>
            <a:r>
              <a:rPr lang="de-DE" dirty="0" err="1"/>
              <a:t>of</a:t>
            </a:r>
            <a:r>
              <a:rPr lang="de-DE" dirty="0"/>
              <a:t> </a:t>
            </a:r>
            <a:r>
              <a:rPr lang="de-DE" dirty="0" err="1"/>
              <a:t>the</a:t>
            </a:r>
            <a:r>
              <a:rPr lang="de-DE" dirty="0"/>
              <a:t> </a:t>
            </a:r>
            <a:r>
              <a:rPr lang="de-DE" dirty="0" err="1"/>
              <a:t>delegated</a:t>
            </a:r>
            <a:r>
              <a:rPr lang="de-DE" dirty="0"/>
              <a:t> </a:t>
            </a:r>
            <a:r>
              <a:rPr lang="de-DE" dirty="0" err="1"/>
              <a:t>responsibilities</a:t>
            </a:r>
            <a:r>
              <a:rPr lang="de-DE" dirty="0"/>
              <a:t>. </a:t>
            </a:r>
            <a:r>
              <a:rPr lang="de-DE" dirty="0" err="1"/>
              <a:t>Consequently</a:t>
            </a:r>
            <a:r>
              <a:rPr lang="de-DE" dirty="0"/>
              <a:t>, </a:t>
            </a:r>
            <a:r>
              <a:rPr lang="de-DE" dirty="0" err="1"/>
              <a:t>the</a:t>
            </a:r>
            <a:r>
              <a:rPr lang="de-DE" dirty="0"/>
              <a:t> </a:t>
            </a:r>
            <a:r>
              <a:rPr lang="de-DE" dirty="0" err="1"/>
              <a:t>performance</a:t>
            </a:r>
            <a:r>
              <a:rPr lang="de-DE" dirty="0"/>
              <a:t> </a:t>
            </a:r>
            <a:r>
              <a:rPr lang="de-DE" dirty="0" err="1"/>
              <a:t>and</a:t>
            </a:r>
            <a:r>
              <a:rPr lang="de-DE" dirty="0"/>
              <a:t> </a:t>
            </a:r>
            <a:r>
              <a:rPr lang="de-DE" dirty="0" err="1"/>
              <a:t>dedication</a:t>
            </a:r>
            <a:r>
              <a:rPr lang="de-DE" dirty="0"/>
              <a:t> </a:t>
            </a:r>
            <a:r>
              <a:rPr lang="de-DE" dirty="0" err="1"/>
              <a:t>of</a:t>
            </a:r>
            <a:r>
              <a:rPr lang="de-DE" dirty="0"/>
              <a:t> </a:t>
            </a:r>
            <a:r>
              <a:rPr lang="de-DE" dirty="0" err="1"/>
              <a:t>the</a:t>
            </a:r>
            <a:r>
              <a:rPr lang="de-DE" dirty="0"/>
              <a:t> CEPCI </a:t>
            </a:r>
            <a:r>
              <a:rPr lang="de-DE" dirty="0" err="1"/>
              <a:t>becomes</a:t>
            </a:r>
            <a:r>
              <a:rPr lang="de-DE" dirty="0"/>
              <a:t> </a:t>
            </a:r>
            <a:r>
              <a:rPr lang="de-DE" dirty="0" err="1"/>
              <a:t>dependent</a:t>
            </a:r>
            <a:r>
              <a:rPr lang="de-DE" dirty="0"/>
              <a:t> on </a:t>
            </a:r>
            <a:r>
              <a:rPr lang="de-DE" dirty="0" err="1"/>
              <a:t>the</a:t>
            </a:r>
            <a:r>
              <a:rPr lang="de-DE" dirty="0"/>
              <a:t> individual </a:t>
            </a:r>
            <a:r>
              <a:rPr lang="de-DE" dirty="0" err="1"/>
              <a:t>motivation</a:t>
            </a:r>
            <a:r>
              <a:rPr lang="de-DE" dirty="0"/>
              <a:t> </a:t>
            </a:r>
            <a:r>
              <a:rPr lang="de-DE" dirty="0" err="1"/>
              <a:t>of</a:t>
            </a:r>
            <a:r>
              <a:rPr lang="de-DE" dirty="0"/>
              <a:t> </a:t>
            </a:r>
            <a:r>
              <a:rPr lang="de-DE" dirty="0" err="1"/>
              <a:t>its</a:t>
            </a:r>
            <a:r>
              <a:rPr lang="de-DE" dirty="0"/>
              <a:t> </a:t>
            </a:r>
            <a:r>
              <a:rPr lang="de-DE" dirty="0" err="1"/>
              <a:t>members</a:t>
            </a:r>
            <a:r>
              <a:rPr lang="de-DE" dirty="0"/>
              <a:t>; </a:t>
            </a:r>
            <a:r>
              <a:rPr lang="de-DE" dirty="0" err="1"/>
              <a:t>if</a:t>
            </a:r>
            <a:r>
              <a:rPr lang="de-DE" dirty="0"/>
              <a:t> </a:t>
            </a:r>
            <a:r>
              <a:rPr lang="de-DE" dirty="0" err="1"/>
              <a:t>there</a:t>
            </a:r>
            <a:r>
              <a:rPr lang="de-DE" dirty="0"/>
              <a:t> </a:t>
            </a:r>
            <a:r>
              <a:rPr lang="de-DE" dirty="0" err="1"/>
              <a:t>is</a:t>
            </a:r>
            <a:r>
              <a:rPr lang="de-DE" dirty="0"/>
              <a:t> </a:t>
            </a:r>
            <a:r>
              <a:rPr lang="de-DE" dirty="0" err="1"/>
              <a:t>no</a:t>
            </a:r>
            <a:r>
              <a:rPr lang="de-DE" dirty="0"/>
              <a:t> time, </a:t>
            </a:r>
            <a:r>
              <a:rPr lang="de-DE" dirty="0" err="1"/>
              <a:t>the</a:t>
            </a:r>
            <a:r>
              <a:rPr lang="de-DE" dirty="0"/>
              <a:t> CEPCI </a:t>
            </a:r>
            <a:r>
              <a:rPr lang="de-DE" dirty="0" err="1"/>
              <a:t>work</a:t>
            </a:r>
            <a:r>
              <a:rPr lang="de-DE" dirty="0"/>
              <a:t> will </a:t>
            </a:r>
            <a:r>
              <a:rPr lang="de-DE" dirty="0" err="1"/>
              <a:t>always</a:t>
            </a:r>
            <a:r>
              <a:rPr lang="de-DE" dirty="0"/>
              <a:t> </a:t>
            </a:r>
            <a:r>
              <a:rPr lang="de-DE" dirty="0" err="1"/>
              <a:t>be</a:t>
            </a:r>
            <a:r>
              <a:rPr lang="de-DE" dirty="0"/>
              <a:t> </a:t>
            </a:r>
            <a:r>
              <a:rPr lang="de-DE" dirty="0" err="1"/>
              <a:t>second</a:t>
            </a:r>
            <a:r>
              <a:rPr lang="de-DE" dirty="0"/>
              <a:t> </a:t>
            </a:r>
            <a:r>
              <a:rPr lang="de-DE" dirty="0" err="1"/>
              <a:t>priority</a:t>
            </a:r>
            <a:r>
              <a:rPr lang="de-DE" dirty="0"/>
              <a:t>. Also, </a:t>
            </a:r>
            <a:r>
              <a:rPr lang="de-DE" dirty="0" err="1"/>
              <a:t>the</a:t>
            </a:r>
            <a:r>
              <a:rPr lang="de-DE" dirty="0"/>
              <a:t> </a:t>
            </a:r>
            <a:r>
              <a:rPr lang="de-DE" dirty="0" err="1"/>
              <a:t>decree</a:t>
            </a:r>
            <a:r>
              <a:rPr lang="de-DE" dirty="0"/>
              <a:t> on </a:t>
            </a:r>
            <a:r>
              <a:rPr lang="de-DE" dirty="0" err="1"/>
              <a:t>the</a:t>
            </a:r>
            <a:r>
              <a:rPr lang="de-DE" dirty="0"/>
              <a:t> </a:t>
            </a:r>
            <a:r>
              <a:rPr lang="de-DE" dirty="0" err="1"/>
              <a:t>Ethics</a:t>
            </a:r>
            <a:r>
              <a:rPr lang="de-DE" dirty="0"/>
              <a:t> Code </a:t>
            </a:r>
            <a:r>
              <a:rPr lang="de-DE" dirty="0" err="1"/>
              <a:t>and</a:t>
            </a:r>
            <a:r>
              <a:rPr lang="de-DE" dirty="0"/>
              <a:t> </a:t>
            </a:r>
            <a:r>
              <a:rPr lang="de-DE" dirty="0" err="1"/>
              <a:t>the</a:t>
            </a:r>
            <a:r>
              <a:rPr lang="de-DE" dirty="0"/>
              <a:t> Rules </a:t>
            </a:r>
            <a:r>
              <a:rPr lang="de-DE" dirty="0" err="1"/>
              <a:t>of</a:t>
            </a:r>
            <a:r>
              <a:rPr lang="de-DE" dirty="0"/>
              <a:t> </a:t>
            </a:r>
            <a:r>
              <a:rPr lang="de-DE" dirty="0" err="1"/>
              <a:t>Integrity</a:t>
            </a:r>
            <a:r>
              <a:rPr lang="de-DE" dirty="0"/>
              <a:t> </a:t>
            </a:r>
            <a:r>
              <a:rPr lang="de-DE" dirty="0" err="1"/>
              <a:t>is</a:t>
            </a:r>
            <a:r>
              <a:rPr lang="de-DE" dirty="0"/>
              <a:t> not </a:t>
            </a:r>
            <a:r>
              <a:rPr lang="de-DE" dirty="0" err="1"/>
              <a:t>clear</a:t>
            </a:r>
            <a:r>
              <a:rPr lang="de-DE" dirty="0"/>
              <a:t> </a:t>
            </a:r>
            <a:r>
              <a:rPr lang="de-DE" dirty="0" err="1"/>
              <a:t>about</a:t>
            </a:r>
            <a:r>
              <a:rPr lang="de-DE" dirty="0"/>
              <a:t> </a:t>
            </a:r>
            <a:r>
              <a:rPr lang="de-DE" dirty="0" err="1"/>
              <a:t>the</a:t>
            </a:r>
            <a:r>
              <a:rPr lang="de-DE" dirty="0"/>
              <a:t> </a:t>
            </a:r>
            <a:r>
              <a:rPr lang="de-DE" dirty="0" err="1"/>
              <a:t>organizational</a:t>
            </a:r>
            <a:r>
              <a:rPr lang="de-DE" dirty="0"/>
              <a:t> </a:t>
            </a:r>
            <a:r>
              <a:rPr lang="de-DE" dirty="0" err="1"/>
              <a:t>location</a:t>
            </a:r>
            <a:r>
              <a:rPr lang="de-DE" dirty="0"/>
              <a:t> in </a:t>
            </a:r>
            <a:r>
              <a:rPr lang="de-DE" dirty="0" err="1"/>
              <a:t>the</a:t>
            </a:r>
            <a:r>
              <a:rPr lang="de-DE" dirty="0"/>
              <a:t> </a:t>
            </a:r>
            <a:r>
              <a:rPr lang="de-DE" dirty="0" err="1"/>
              <a:t>organigramme</a:t>
            </a:r>
            <a:r>
              <a:rPr lang="de-DE" dirty="0"/>
              <a:t> </a:t>
            </a:r>
            <a:r>
              <a:rPr lang="de-DE" dirty="0" err="1"/>
              <a:t>and</a:t>
            </a:r>
            <a:r>
              <a:rPr lang="de-DE" dirty="0"/>
              <a:t> </a:t>
            </a:r>
            <a:r>
              <a:rPr lang="de-DE" dirty="0" err="1"/>
              <a:t>the</a:t>
            </a:r>
            <a:r>
              <a:rPr lang="de-DE" dirty="0"/>
              <a:t> </a:t>
            </a:r>
            <a:r>
              <a:rPr lang="de-DE" dirty="0" err="1"/>
              <a:t>budget</a:t>
            </a:r>
            <a:r>
              <a:rPr lang="de-DE" dirty="0"/>
              <a:t> </a:t>
            </a:r>
            <a:r>
              <a:rPr lang="de-DE" dirty="0" err="1"/>
              <a:t>of</a:t>
            </a:r>
            <a:r>
              <a:rPr lang="de-DE" dirty="0"/>
              <a:t> </a:t>
            </a:r>
            <a:r>
              <a:rPr lang="de-DE" dirty="0" err="1"/>
              <a:t>the</a:t>
            </a:r>
            <a:r>
              <a:rPr lang="de-DE" dirty="0"/>
              <a:t> CEPCI, </a:t>
            </a:r>
            <a:r>
              <a:rPr lang="de-DE" dirty="0" err="1"/>
              <a:t>and</a:t>
            </a:r>
            <a:r>
              <a:rPr lang="de-DE" dirty="0"/>
              <a:t> </a:t>
            </a:r>
            <a:r>
              <a:rPr lang="de-DE" dirty="0" err="1"/>
              <a:t>does</a:t>
            </a:r>
            <a:r>
              <a:rPr lang="de-DE" dirty="0"/>
              <a:t> not </a:t>
            </a:r>
            <a:r>
              <a:rPr lang="de-DE" dirty="0" err="1"/>
              <a:t>clearly</a:t>
            </a:r>
            <a:r>
              <a:rPr lang="de-DE" dirty="0"/>
              <a:t> </a:t>
            </a:r>
            <a:r>
              <a:rPr lang="de-DE" dirty="0" err="1"/>
              <a:t>state</a:t>
            </a:r>
            <a:r>
              <a:rPr lang="de-DE" dirty="0"/>
              <a:t> </a:t>
            </a:r>
            <a:r>
              <a:rPr lang="de-DE" dirty="0" err="1"/>
              <a:t>its</a:t>
            </a:r>
            <a:r>
              <a:rPr lang="de-DE" dirty="0"/>
              <a:t> </a:t>
            </a:r>
            <a:r>
              <a:rPr lang="de-DE" dirty="0" err="1"/>
              <a:t>relationship</a:t>
            </a:r>
            <a:r>
              <a:rPr lang="de-DE" dirty="0"/>
              <a:t> </a:t>
            </a:r>
            <a:r>
              <a:rPr lang="de-DE" dirty="0" err="1"/>
              <a:t>with</a:t>
            </a:r>
            <a:r>
              <a:rPr lang="de-DE" dirty="0"/>
              <a:t> </a:t>
            </a:r>
            <a:r>
              <a:rPr lang="de-DE" dirty="0" err="1"/>
              <a:t>the</a:t>
            </a:r>
            <a:r>
              <a:rPr lang="de-DE" dirty="0"/>
              <a:t> </a:t>
            </a:r>
            <a:r>
              <a:rPr lang="de-DE" dirty="0" err="1"/>
              <a:t>head</a:t>
            </a:r>
            <a:r>
              <a:rPr lang="de-DE" dirty="0"/>
              <a:t> </a:t>
            </a:r>
            <a:r>
              <a:rPr lang="de-DE" dirty="0" err="1"/>
              <a:t>of</a:t>
            </a:r>
            <a:r>
              <a:rPr lang="de-DE" dirty="0"/>
              <a:t> </a:t>
            </a:r>
            <a:r>
              <a:rPr lang="de-DE" dirty="0" err="1"/>
              <a:t>the</a:t>
            </a:r>
            <a:r>
              <a:rPr lang="de-DE" dirty="0"/>
              <a:t> </a:t>
            </a:r>
            <a:r>
              <a:rPr lang="de-DE" dirty="0" err="1"/>
              <a:t>organization</a:t>
            </a:r>
            <a:r>
              <a:rPr lang="de-DE" dirty="0"/>
              <a:t> (i.e. </a:t>
            </a:r>
            <a:r>
              <a:rPr lang="de-DE" dirty="0" err="1"/>
              <a:t>minister</a:t>
            </a:r>
            <a:r>
              <a:rPr lang="de-DE" dirty="0"/>
              <a:t>), </a:t>
            </a:r>
            <a:r>
              <a:rPr lang="de-DE" dirty="0" err="1"/>
              <a:t>which</a:t>
            </a:r>
            <a:r>
              <a:rPr lang="de-DE" dirty="0"/>
              <a:t> </a:t>
            </a:r>
            <a:r>
              <a:rPr lang="de-DE" dirty="0" err="1"/>
              <a:t>reflects</a:t>
            </a:r>
            <a:r>
              <a:rPr lang="de-DE" dirty="0"/>
              <a:t> a potential lack </a:t>
            </a:r>
            <a:r>
              <a:rPr lang="de-DE" dirty="0" err="1"/>
              <a:t>of</a:t>
            </a:r>
            <a:r>
              <a:rPr lang="de-DE" dirty="0"/>
              <a:t> </a:t>
            </a:r>
            <a:r>
              <a:rPr lang="de-DE" dirty="0" err="1"/>
              <a:t>leadership</a:t>
            </a:r>
            <a:r>
              <a:rPr lang="de-DE" dirty="0"/>
              <a:t> </a:t>
            </a:r>
            <a:r>
              <a:rPr lang="de-DE" dirty="0" err="1"/>
              <a:t>and</a:t>
            </a:r>
            <a:r>
              <a:rPr lang="de-DE" dirty="0"/>
              <a:t> </a:t>
            </a:r>
            <a:r>
              <a:rPr lang="de-DE" dirty="0" err="1"/>
              <a:t>support</a:t>
            </a:r>
            <a:r>
              <a:rPr lang="de-DE" dirty="0"/>
              <a:t> </a:t>
            </a:r>
            <a:r>
              <a:rPr lang="de-DE" dirty="0" err="1"/>
              <a:t>from</a:t>
            </a:r>
            <a:r>
              <a:rPr lang="de-DE" dirty="0"/>
              <a:t> </a:t>
            </a:r>
            <a:r>
              <a:rPr lang="de-DE" dirty="0" err="1"/>
              <a:t>senior</a:t>
            </a:r>
            <a:r>
              <a:rPr lang="de-DE" dirty="0"/>
              <a:t> </a:t>
            </a:r>
            <a:r>
              <a:rPr lang="de-DE" dirty="0" err="1"/>
              <a:t>management</a:t>
            </a:r>
            <a:r>
              <a:rPr lang="de-DE" dirty="0"/>
              <a:t>. </a:t>
            </a:r>
          </a:p>
          <a:p>
            <a:pPr marL="171450" indent="-171450">
              <a:buFont typeface="Arial" panose="020B0604020202020204" pitchFamily="34" charset="0"/>
              <a:buChar char="•"/>
              <a:defRPr/>
            </a:pPr>
            <a:r>
              <a:rPr lang="de-DE" dirty="0" err="1"/>
              <a:t>Despite</a:t>
            </a:r>
            <a:r>
              <a:rPr lang="de-DE" dirty="0"/>
              <a:t> </a:t>
            </a:r>
            <a:r>
              <a:rPr lang="de-DE" dirty="0" err="1"/>
              <a:t>the</a:t>
            </a:r>
            <a:r>
              <a:rPr lang="de-DE" dirty="0"/>
              <a:t> </a:t>
            </a:r>
            <a:r>
              <a:rPr lang="de-DE" dirty="0" err="1"/>
              <a:t>responsibilities</a:t>
            </a:r>
            <a:r>
              <a:rPr lang="de-DE" dirty="0"/>
              <a:t> </a:t>
            </a:r>
            <a:r>
              <a:rPr lang="de-DE" dirty="0" err="1"/>
              <a:t>related</a:t>
            </a:r>
            <a:r>
              <a:rPr lang="de-DE" dirty="0"/>
              <a:t> </a:t>
            </a:r>
            <a:r>
              <a:rPr lang="de-DE" dirty="0" err="1"/>
              <a:t>to</a:t>
            </a:r>
            <a:r>
              <a:rPr lang="de-DE" dirty="0"/>
              <a:t> </a:t>
            </a:r>
            <a:r>
              <a:rPr lang="de-DE" dirty="0" err="1"/>
              <a:t>prevention</a:t>
            </a:r>
            <a:r>
              <a:rPr lang="de-DE" dirty="0"/>
              <a:t>, </a:t>
            </a:r>
            <a:r>
              <a:rPr lang="de-DE" dirty="0" err="1"/>
              <a:t>ethics</a:t>
            </a:r>
            <a:r>
              <a:rPr lang="de-DE" dirty="0"/>
              <a:t> </a:t>
            </a:r>
            <a:r>
              <a:rPr lang="de-DE" dirty="0" err="1"/>
              <a:t>committees</a:t>
            </a:r>
            <a:r>
              <a:rPr lang="de-DE" dirty="0"/>
              <a:t> </a:t>
            </a:r>
            <a:r>
              <a:rPr lang="de-DE" dirty="0" err="1"/>
              <a:t>see</a:t>
            </a:r>
            <a:r>
              <a:rPr lang="de-DE" dirty="0"/>
              <a:t> </a:t>
            </a:r>
            <a:r>
              <a:rPr lang="de-DE" dirty="0" err="1"/>
              <a:t>their</a:t>
            </a:r>
            <a:r>
              <a:rPr lang="de-DE" dirty="0"/>
              <a:t> </a:t>
            </a:r>
            <a:r>
              <a:rPr lang="de-DE" dirty="0" err="1"/>
              <a:t>role</a:t>
            </a:r>
            <a:r>
              <a:rPr lang="de-DE" dirty="0"/>
              <a:t> </a:t>
            </a:r>
            <a:r>
              <a:rPr lang="de-DE" dirty="0" err="1"/>
              <a:t>primarily</a:t>
            </a:r>
            <a:r>
              <a:rPr lang="de-DE" dirty="0"/>
              <a:t> in </a:t>
            </a:r>
            <a:r>
              <a:rPr lang="de-DE" dirty="0" err="1"/>
              <a:t>enforcement</a:t>
            </a:r>
            <a:r>
              <a:rPr lang="de-DE" dirty="0"/>
              <a:t>, </a:t>
            </a:r>
            <a:r>
              <a:rPr lang="de-DE" dirty="0" err="1"/>
              <a:t>emphasizing</a:t>
            </a:r>
            <a:r>
              <a:rPr lang="de-DE" dirty="0"/>
              <a:t> </a:t>
            </a:r>
            <a:r>
              <a:rPr lang="de-DE" dirty="0" err="1"/>
              <a:t>their</a:t>
            </a:r>
            <a:r>
              <a:rPr lang="de-DE" dirty="0"/>
              <a:t> </a:t>
            </a:r>
            <a:r>
              <a:rPr lang="de-DE" dirty="0" err="1"/>
              <a:t>responsibility</a:t>
            </a:r>
            <a:r>
              <a:rPr lang="de-DE" dirty="0"/>
              <a:t> in </a:t>
            </a:r>
            <a:r>
              <a:rPr lang="de-DE" dirty="0" err="1"/>
              <a:t>hearing</a:t>
            </a:r>
            <a:r>
              <a:rPr lang="de-DE" dirty="0"/>
              <a:t> </a:t>
            </a:r>
            <a:r>
              <a:rPr lang="de-DE" dirty="0" err="1"/>
              <a:t>and</a:t>
            </a:r>
            <a:r>
              <a:rPr lang="de-DE" dirty="0"/>
              <a:t> </a:t>
            </a:r>
            <a:r>
              <a:rPr lang="de-DE" dirty="0" err="1"/>
              <a:t>deciding</a:t>
            </a:r>
            <a:r>
              <a:rPr lang="de-DE" dirty="0"/>
              <a:t> on potential </a:t>
            </a:r>
            <a:r>
              <a:rPr lang="de-DE" dirty="0" err="1"/>
              <a:t>violations</a:t>
            </a:r>
            <a:r>
              <a:rPr lang="de-DE" dirty="0"/>
              <a:t> </a:t>
            </a:r>
            <a:r>
              <a:rPr lang="de-DE" dirty="0" err="1"/>
              <a:t>of</a:t>
            </a:r>
            <a:r>
              <a:rPr lang="de-DE" dirty="0"/>
              <a:t> </a:t>
            </a:r>
            <a:r>
              <a:rPr lang="de-DE" dirty="0" err="1"/>
              <a:t>the</a:t>
            </a:r>
            <a:r>
              <a:rPr lang="de-DE" dirty="0"/>
              <a:t> </a:t>
            </a:r>
            <a:r>
              <a:rPr lang="de-DE" dirty="0" err="1"/>
              <a:t>code</a:t>
            </a:r>
            <a:r>
              <a:rPr lang="de-DE" dirty="0"/>
              <a:t>. This </a:t>
            </a:r>
            <a:r>
              <a:rPr lang="de-DE" dirty="0" err="1"/>
              <a:t>observation</a:t>
            </a:r>
            <a:r>
              <a:rPr lang="de-DE" dirty="0"/>
              <a:t> </a:t>
            </a:r>
            <a:r>
              <a:rPr lang="de-DE" dirty="0" err="1"/>
              <a:t>adds</a:t>
            </a:r>
            <a:r>
              <a:rPr lang="de-DE" dirty="0"/>
              <a:t> </a:t>
            </a:r>
            <a:r>
              <a:rPr lang="de-DE" dirty="0" err="1"/>
              <a:t>to</a:t>
            </a:r>
            <a:r>
              <a:rPr lang="de-DE" dirty="0"/>
              <a:t> </a:t>
            </a:r>
            <a:r>
              <a:rPr lang="de-DE" dirty="0" err="1"/>
              <a:t>the</a:t>
            </a:r>
            <a:r>
              <a:rPr lang="de-DE" dirty="0"/>
              <a:t> </a:t>
            </a:r>
            <a:r>
              <a:rPr lang="de-DE" dirty="0" err="1"/>
              <a:t>analysis</a:t>
            </a:r>
            <a:r>
              <a:rPr lang="de-DE" dirty="0"/>
              <a:t> </a:t>
            </a:r>
            <a:r>
              <a:rPr lang="de-DE" dirty="0" err="1"/>
              <a:t>made</a:t>
            </a:r>
            <a:r>
              <a:rPr lang="de-DE" dirty="0"/>
              <a:t> </a:t>
            </a:r>
            <a:r>
              <a:rPr lang="de-DE" dirty="0" err="1"/>
              <a:t>previously</a:t>
            </a:r>
            <a:r>
              <a:rPr lang="de-DE" dirty="0"/>
              <a:t>, </a:t>
            </a:r>
            <a:r>
              <a:rPr lang="de-DE" dirty="0" err="1"/>
              <a:t>which</a:t>
            </a:r>
            <a:r>
              <a:rPr lang="de-DE" dirty="0"/>
              <a:t> </a:t>
            </a:r>
            <a:r>
              <a:rPr lang="de-DE" dirty="0" err="1"/>
              <a:t>concludes</a:t>
            </a:r>
            <a:r>
              <a:rPr lang="de-DE" dirty="0"/>
              <a:t> </a:t>
            </a:r>
            <a:r>
              <a:rPr lang="de-DE" dirty="0" err="1"/>
              <a:t>that</a:t>
            </a:r>
            <a:r>
              <a:rPr lang="de-DE" dirty="0"/>
              <a:t> </a:t>
            </a:r>
            <a:r>
              <a:rPr lang="de-DE" dirty="0" err="1"/>
              <a:t>Mexico’s</a:t>
            </a:r>
            <a:r>
              <a:rPr lang="de-DE" dirty="0"/>
              <a:t> </a:t>
            </a:r>
            <a:r>
              <a:rPr lang="de-DE" dirty="0" err="1"/>
              <a:t>approach</a:t>
            </a:r>
            <a:r>
              <a:rPr lang="de-DE" dirty="0"/>
              <a:t> </a:t>
            </a:r>
            <a:r>
              <a:rPr lang="de-DE" dirty="0" err="1"/>
              <a:t>to</a:t>
            </a:r>
            <a:r>
              <a:rPr lang="de-DE" dirty="0"/>
              <a:t> </a:t>
            </a:r>
            <a:r>
              <a:rPr lang="de-DE" dirty="0" err="1"/>
              <a:t>integrity</a:t>
            </a:r>
            <a:r>
              <a:rPr lang="de-DE" dirty="0"/>
              <a:t> </a:t>
            </a:r>
            <a:r>
              <a:rPr lang="de-DE" dirty="0" err="1"/>
              <a:t>has</a:t>
            </a:r>
            <a:r>
              <a:rPr lang="de-DE" dirty="0"/>
              <a:t> a </a:t>
            </a:r>
            <a:r>
              <a:rPr lang="de-DE" dirty="0" err="1"/>
              <a:t>relatively</a:t>
            </a:r>
            <a:r>
              <a:rPr lang="de-DE" dirty="0"/>
              <a:t> strong </a:t>
            </a:r>
            <a:r>
              <a:rPr lang="de-DE" dirty="0" err="1"/>
              <a:t>compliance-based</a:t>
            </a:r>
            <a:r>
              <a:rPr lang="de-DE" dirty="0"/>
              <a:t> </a:t>
            </a:r>
            <a:r>
              <a:rPr lang="de-DE" dirty="0" err="1"/>
              <a:t>orientation</a:t>
            </a:r>
            <a:r>
              <a:rPr lang="de-DE" dirty="0"/>
              <a:t>, </a:t>
            </a:r>
            <a:r>
              <a:rPr lang="de-DE" dirty="0" err="1"/>
              <a:t>with</a:t>
            </a:r>
            <a:r>
              <a:rPr lang="de-DE" dirty="0"/>
              <a:t> </a:t>
            </a:r>
            <a:r>
              <a:rPr lang="de-DE" dirty="0" err="1"/>
              <a:t>scope</a:t>
            </a:r>
            <a:r>
              <a:rPr lang="de-DE" dirty="0"/>
              <a:t> </a:t>
            </a:r>
            <a:r>
              <a:rPr lang="de-DE" dirty="0" err="1"/>
              <a:t>to</a:t>
            </a:r>
            <a:r>
              <a:rPr lang="de-DE" dirty="0"/>
              <a:t> </a:t>
            </a:r>
            <a:r>
              <a:rPr lang="de-DE" dirty="0" err="1"/>
              <a:t>improve</a:t>
            </a:r>
            <a:r>
              <a:rPr lang="de-DE" dirty="0"/>
              <a:t> on </a:t>
            </a:r>
            <a:r>
              <a:rPr lang="de-DE" dirty="0" err="1"/>
              <a:t>the</a:t>
            </a:r>
            <a:r>
              <a:rPr lang="de-DE" dirty="0"/>
              <a:t> </a:t>
            </a:r>
            <a:r>
              <a:rPr lang="de-DE" dirty="0" err="1"/>
              <a:t>values-based</a:t>
            </a:r>
            <a:r>
              <a:rPr lang="de-DE" dirty="0"/>
              <a:t> </a:t>
            </a:r>
            <a:r>
              <a:rPr lang="de-DE" dirty="0" err="1"/>
              <a:t>and</a:t>
            </a:r>
            <a:r>
              <a:rPr lang="de-DE" dirty="0"/>
              <a:t> </a:t>
            </a:r>
            <a:r>
              <a:rPr lang="de-DE" dirty="0" err="1"/>
              <a:t>develop</a:t>
            </a:r>
            <a:r>
              <a:rPr lang="de-DE" dirty="0"/>
              <a:t> a </a:t>
            </a:r>
            <a:r>
              <a:rPr lang="de-DE" dirty="0" err="1"/>
              <a:t>more</a:t>
            </a:r>
            <a:r>
              <a:rPr lang="de-DE" dirty="0"/>
              <a:t> </a:t>
            </a:r>
            <a:r>
              <a:rPr lang="de-DE" dirty="0" err="1"/>
              <a:t>preventive</a:t>
            </a:r>
            <a:r>
              <a:rPr lang="de-DE" dirty="0"/>
              <a:t> </a:t>
            </a:r>
            <a:r>
              <a:rPr lang="de-DE" dirty="0" err="1"/>
              <a:t>approach</a:t>
            </a:r>
            <a:r>
              <a:rPr lang="de-DE" dirty="0"/>
              <a:t>. The </a:t>
            </a:r>
            <a:r>
              <a:rPr lang="de-DE" dirty="0" err="1"/>
              <a:t>role</a:t>
            </a:r>
            <a:r>
              <a:rPr lang="de-DE" dirty="0"/>
              <a:t> </a:t>
            </a:r>
            <a:r>
              <a:rPr lang="de-DE" dirty="0" err="1"/>
              <a:t>of</a:t>
            </a:r>
            <a:r>
              <a:rPr lang="de-DE" dirty="0"/>
              <a:t> </a:t>
            </a:r>
            <a:r>
              <a:rPr lang="de-DE" dirty="0" err="1"/>
              <a:t>the</a:t>
            </a:r>
            <a:r>
              <a:rPr lang="de-DE" dirty="0"/>
              <a:t> </a:t>
            </a:r>
            <a:r>
              <a:rPr lang="de-DE" dirty="0" err="1"/>
              <a:t>ethics</a:t>
            </a:r>
            <a:r>
              <a:rPr lang="de-DE" dirty="0"/>
              <a:t> </a:t>
            </a:r>
            <a:r>
              <a:rPr lang="de-DE" dirty="0" err="1"/>
              <a:t>committee</a:t>
            </a:r>
            <a:r>
              <a:rPr lang="de-DE" dirty="0"/>
              <a:t> </a:t>
            </a:r>
            <a:r>
              <a:rPr lang="de-DE" dirty="0" err="1"/>
              <a:t>may</a:t>
            </a:r>
            <a:r>
              <a:rPr lang="de-DE" dirty="0"/>
              <a:t> </a:t>
            </a:r>
            <a:r>
              <a:rPr lang="de-DE" dirty="0" err="1"/>
              <a:t>lead</a:t>
            </a:r>
            <a:r>
              <a:rPr lang="de-DE" dirty="0"/>
              <a:t> </a:t>
            </a:r>
            <a:r>
              <a:rPr lang="de-DE" dirty="0" err="1"/>
              <a:t>to</a:t>
            </a:r>
            <a:r>
              <a:rPr lang="de-DE" dirty="0"/>
              <a:t> </a:t>
            </a:r>
            <a:r>
              <a:rPr lang="de-DE" dirty="0" err="1"/>
              <a:t>confusion</a:t>
            </a:r>
            <a:r>
              <a:rPr lang="de-DE" dirty="0"/>
              <a:t> </a:t>
            </a:r>
            <a:r>
              <a:rPr lang="de-DE" dirty="0" err="1"/>
              <a:t>and</a:t>
            </a:r>
            <a:r>
              <a:rPr lang="de-DE" dirty="0"/>
              <a:t> </a:t>
            </a:r>
            <a:r>
              <a:rPr lang="de-DE" dirty="0" err="1"/>
              <a:t>duplication</a:t>
            </a:r>
            <a:r>
              <a:rPr lang="de-DE" dirty="0"/>
              <a:t> </a:t>
            </a:r>
            <a:r>
              <a:rPr lang="de-DE" dirty="0" err="1"/>
              <a:t>with</a:t>
            </a:r>
            <a:r>
              <a:rPr lang="de-DE" dirty="0"/>
              <a:t> </a:t>
            </a:r>
            <a:r>
              <a:rPr lang="de-DE" dirty="0" err="1"/>
              <a:t>the</a:t>
            </a:r>
            <a:r>
              <a:rPr lang="de-DE" dirty="0"/>
              <a:t> </a:t>
            </a:r>
            <a:r>
              <a:rPr lang="de-DE" dirty="0" err="1"/>
              <a:t>other</a:t>
            </a:r>
            <a:r>
              <a:rPr lang="de-DE" dirty="0"/>
              <a:t> </a:t>
            </a:r>
            <a:r>
              <a:rPr lang="de-DE" dirty="0" err="1"/>
              <a:t>existing</a:t>
            </a:r>
            <a:r>
              <a:rPr lang="de-DE" dirty="0"/>
              <a:t> </a:t>
            </a:r>
            <a:r>
              <a:rPr lang="de-DE" dirty="0" err="1"/>
              <a:t>channels</a:t>
            </a:r>
            <a:r>
              <a:rPr lang="de-DE" dirty="0"/>
              <a:t> </a:t>
            </a:r>
            <a:r>
              <a:rPr lang="de-DE" dirty="0" err="1"/>
              <a:t>available</a:t>
            </a:r>
            <a:r>
              <a:rPr lang="de-DE" dirty="0"/>
              <a:t> </a:t>
            </a:r>
            <a:r>
              <a:rPr lang="de-DE" dirty="0" err="1"/>
              <a:t>for</a:t>
            </a:r>
            <a:r>
              <a:rPr lang="de-DE" dirty="0"/>
              <a:t> </a:t>
            </a:r>
            <a:r>
              <a:rPr lang="de-DE" dirty="0" err="1"/>
              <a:t>voicing</a:t>
            </a:r>
            <a:r>
              <a:rPr lang="de-DE" dirty="0"/>
              <a:t> </a:t>
            </a:r>
            <a:r>
              <a:rPr lang="de-DE" dirty="0" err="1"/>
              <a:t>complaints</a:t>
            </a:r>
            <a:r>
              <a:rPr lang="de-DE" dirty="0"/>
              <a:t> </a:t>
            </a:r>
            <a:r>
              <a:rPr lang="de-DE" dirty="0" err="1"/>
              <a:t>and</a:t>
            </a:r>
            <a:r>
              <a:rPr lang="de-DE" dirty="0"/>
              <a:t> </a:t>
            </a:r>
            <a:r>
              <a:rPr lang="de-DE" dirty="0" err="1"/>
              <a:t>reports</a:t>
            </a:r>
            <a:r>
              <a:rPr lang="de-DE" dirty="0"/>
              <a:t>. More </a:t>
            </a:r>
            <a:r>
              <a:rPr lang="de-DE" dirty="0" err="1"/>
              <a:t>importantly</a:t>
            </a:r>
            <a:r>
              <a:rPr lang="de-DE" dirty="0"/>
              <a:t>, </a:t>
            </a:r>
            <a:r>
              <a:rPr lang="de-DE" dirty="0" err="1"/>
              <a:t>this</a:t>
            </a:r>
            <a:r>
              <a:rPr lang="de-DE" dirty="0"/>
              <a:t> </a:t>
            </a:r>
            <a:r>
              <a:rPr lang="de-DE" dirty="0" err="1"/>
              <a:t>function</a:t>
            </a:r>
            <a:r>
              <a:rPr lang="de-DE" dirty="0"/>
              <a:t> </a:t>
            </a:r>
            <a:r>
              <a:rPr lang="de-DE" dirty="0" err="1"/>
              <a:t>poses</a:t>
            </a:r>
            <a:r>
              <a:rPr lang="de-DE" dirty="0"/>
              <a:t> a </a:t>
            </a:r>
            <a:r>
              <a:rPr lang="de-DE" dirty="0" err="1"/>
              <a:t>conflict</a:t>
            </a:r>
            <a:r>
              <a:rPr lang="de-DE" dirty="0"/>
              <a:t> </a:t>
            </a:r>
            <a:r>
              <a:rPr lang="de-DE" dirty="0" err="1"/>
              <a:t>between</a:t>
            </a:r>
            <a:r>
              <a:rPr lang="de-DE" dirty="0"/>
              <a:t> </a:t>
            </a:r>
            <a:r>
              <a:rPr lang="de-DE" dirty="0" err="1"/>
              <a:t>the</a:t>
            </a:r>
            <a:r>
              <a:rPr lang="de-DE" dirty="0"/>
              <a:t> </a:t>
            </a:r>
            <a:r>
              <a:rPr lang="de-DE" dirty="0" err="1"/>
              <a:t>CEPCI’s</a:t>
            </a:r>
            <a:r>
              <a:rPr lang="de-DE" dirty="0"/>
              <a:t> </a:t>
            </a:r>
            <a:r>
              <a:rPr lang="de-DE" dirty="0" err="1"/>
              <a:t>role</a:t>
            </a:r>
            <a:r>
              <a:rPr lang="de-DE" dirty="0"/>
              <a:t> in </a:t>
            </a:r>
            <a:r>
              <a:rPr lang="de-DE" dirty="0" err="1"/>
              <a:t>providing</a:t>
            </a:r>
            <a:r>
              <a:rPr lang="de-DE" dirty="0"/>
              <a:t> </a:t>
            </a:r>
            <a:r>
              <a:rPr lang="de-DE" dirty="0" err="1"/>
              <a:t>guidance</a:t>
            </a:r>
            <a:r>
              <a:rPr lang="de-DE" dirty="0"/>
              <a:t>, </a:t>
            </a:r>
            <a:r>
              <a:rPr lang="de-DE" dirty="0" err="1"/>
              <a:t>as</a:t>
            </a:r>
            <a:r>
              <a:rPr lang="de-DE" dirty="0"/>
              <a:t> </a:t>
            </a:r>
            <a:r>
              <a:rPr lang="de-DE" dirty="0" err="1"/>
              <a:t>public</a:t>
            </a:r>
            <a:r>
              <a:rPr lang="de-DE" dirty="0"/>
              <a:t> </a:t>
            </a:r>
            <a:r>
              <a:rPr lang="de-DE" dirty="0" err="1"/>
              <a:t>sevants</a:t>
            </a:r>
            <a:r>
              <a:rPr lang="de-DE" dirty="0"/>
              <a:t> </a:t>
            </a:r>
            <a:r>
              <a:rPr lang="de-DE" dirty="0" err="1"/>
              <a:t>may</a:t>
            </a:r>
            <a:r>
              <a:rPr lang="de-DE" dirty="0"/>
              <a:t> </a:t>
            </a:r>
            <a:r>
              <a:rPr lang="de-DE" dirty="0" err="1"/>
              <a:t>feel</a:t>
            </a:r>
            <a:r>
              <a:rPr lang="de-DE" dirty="0"/>
              <a:t> </a:t>
            </a:r>
            <a:r>
              <a:rPr lang="de-DE" dirty="0" err="1"/>
              <a:t>reluctant</a:t>
            </a:r>
            <a:r>
              <a:rPr lang="de-DE" dirty="0"/>
              <a:t> </a:t>
            </a:r>
            <a:r>
              <a:rPr lang="de-DE" dirty="0" err="1"/>
              <a:t>to</a:t>
            </a:r>
            <a:r>
              <a:rPr lang="de-DE" dirty="0"/>
              <a:t> </a:t>
            </a:r>
            <a:r>
              <a:rPr lang="de-DE" dirty="0" err="1"/>
              <a:t>speak</a:t>
            </a:r>
            <a:r>
              <a:rPr lang="de-DE" dirty="0"/>
              <a:t> </a:t>
            </a:r>
            <a:r>
              <a:rPr lang="de-DE" dirty="0" err="1"/>
              <a:t>about</a:t>
            </a:r>
            <a:r>
              <a:rPr lang="de-DE" dirty="0"/>
              <a:t> </a:t>
            </a:r>
            <a:r>
              <a:rPr lang="de-DE" dirty="0" err="1"/>
              <a:t>dilemmas</a:t>
            </a:r>
            <a:r>
              <a:rPr lang="de-DE" dirty="0"/>
              <a:t> </a:t>
            </a:r>
            <a:r>
              <a:rPr lang="de-DE" dirty="0" err="1"/>
              <a:t>and</a:t>
            </a:r>
            <a:r>
              <a:rPr lang="de-DE" dirty="0"/>
              <a:t> </a:t>
            </a:r>
            <a:r>
              <a:rPr lang="de-DE" dirty="0" err="1"/>
              <a:t>problems</a:t>
            </a:r>
            <a:r>
              <a:rPr lang="de-DE" dirty="0"/>
              <a:t> </a:t>
            </a:r>
            <a:r>
              <a:rPr lang="de-DE" dirty="0" err="1"/>
              <a:t>they</a:t>
            </a:r>
            <a:r>
              <a:rPr lang="de-DE" dirty="0"/>
              <a:t> </a:t>
            </a:r>
            <a:r>
              <a:rPr lang="de-DE" dirty="0" err="1"/>
              <a:t>are</a:t>
            </a:r>
            <a:r>
              <a:rPr lang="de-DE" dirty="0"/>
              <a:t> </a:t>
            </a:r>
            <a:r>
              <a:rPr lang="de-DE" dirty="0" err="1"/>
              <a:t>facing</a:t>
            </a:r>
            <a:r>
              <a:rPr lang="de-DE" dirty="0"/>
              <a:t> </a:t>
            </a:r>
            <a:r>
              <a:rPr lang="de-DE" dirty="0" err="1"/>
              <a:t>if</a:t>
            </a:r>
            <a:r>
              <a:rPr lang="de-DE" dirty="0"/>
              <a:t> </a:t>
            </a:r>
            <a:r>
              <a:rPr lang="de-DE" dirty="0" err="1"/>
              <a:t>they</a:t>
            </a:r>
            <a:r>
              <a:rPr lang="de-DE" dirty="0"/>
              <a:t> </a:t>
            </a:r>
            <a:r>
              <a:rPr lang="de-DE" dirty="0" err="1"/>
              <a:t>are</a:t>
            </a:r>
            <a:r>
              <a:rPr lang="de-DE" dirty="0"/>
              <a:t> </a:t>
            </a:r>
            <a:r>
              <a:rPr lang="de-DE" dirty="0" err="1"/>
              <a:t>aware</a:t>
            </a:r>
            <a:r>
              <a:rPr lang="de-DE" dirty="0"/>
              <a:t> </a:t>
            </a:r>
            <a:r>
              <a:rPr lang="de-DE" dirty="0" err="1"/>
              <a:t>of</a:t>
            </a:r>
            <a:r>
              <a:rPr lang="de-DE" dirty="0"/>
              <a:t> </a:t>
            </a:r>
            <a:r>
              <a:rPr lang="de-DE" dirty="0" err="1"/>
              <a:t>CEPCI’s</a:t>
            </a:r>
            <a:r>
              <a:rPr lang="de-DE" dirty="0"/>
              <a:t> </a:t>
            </a:r>
            <a:r>
              <a:rPr lang="de-DE" dirty="0" err="1"/>
              <a:t>role</a:t>
            </a:r>
            <a:r>
              <a:rPr lang="de-DE" dirty="0"/>
              <a:t> in </a:t>
            </a:r>
            <a:r>
              <a:rPr lang="de-DE" dirty="0" err="1"/>
              <a:t>detecting</a:t>
            </a:r>
            <a:r>
              <a:rPr lang="de-DE" dirty="0"/>
              <a:t> </a:t>
            </a:r>
            <a:r>
              <a:rPr lang="de-DE" dirty="0" err="1"/>
              <a:t>and</a:t>
            </a:r>
            <a:r>
              <a:rPr lang="de-DE" dirty="0"/>
              <a:t> </a:t>
            </a:r>
            <a:r>
              <a:rPr lang="de-DE" dirty="0" err="1"/>
              <a:t>sanctioning</a:t>
            </a:r>
            <a:r>
              <a:rPr lang="de-DE" dirty="0"/>
              <a:t> </a:t>
            </a:r>
            <a:r>
              <a:rPr lang="de-DE" dirty="0" err="1"/>
              <a:t>integrity</a:t>
            </a:r>
            <a:r>
              <a:rPr lang="de-DE" dirty="0"/>
              <a:t> </a:t>
            </a:r>
            <a:r>
              <a:rPr lang="de-DE" dirty="0" err="1"/>
              <a:t>violations</a:t>
            </a:r>
            <a:r>
              <a:rPr lang="de-DE" dirty="0"/>
              <a:t>. </a:t>
            </a:r>
          </a:p>
          <a:p>
            <a:pPr marL="171450" indent="-171450">
              <a:buFont typeface="Arial" panose="020B0604020202020204" pitchFamily="34" charset="0"/>
              <a:buChar char="•"/>
              <a:defRPr/>
            </a:pPr>
            <a:r>
              <a:rPr lang="de-DE" dirty="0" err="1"/>
              <a:t>Responsibility</a:t>
            </a:r>
            <a:r>
              <a:rPr lang="de-DE" dirty="0"/>
              <a:t> </a:t>
            </a:r>
            <a:r>
              <a:rPr lang="de-DE" dirty="0" err="1"/>
              <a:t>for</a:t>
            </a:r>
            <a:r>
              <a:rPr lang="de-DE" dirty="0"/>
              <a:t> </a:t>
            </a:r>
            <a:r>
              <a:rPr lang="de-DE" dirty="0" err="1"/>
              <a:t>promoting</a:t>
            </a:r>
            <a:r>
              <a:rPr lang="de-DE" dirty="0"/>
              <a:t> </a:t>
            </a:r>
            <a:r>
              <a:rPr lang="de-DE" dirty="0" err="1"/>
              <a:t>public</a:t>
            </a:r>
            <a:r>
              <a:rPr lang="de-DE" dirty="0"/>
              <a:t> </a:t>
            </a:r>
            <a:r>
              <a:rPr lang="de-DE" dirty="0" err="1"/>
              <a:t>ethics</a:t>
            </a:r>
            <a:r>
              <a:rPr lang="de-DE" dirty="0"/>
              <a:t> </a:t>
            </a:r>
            <a:r>
              <a:rPr lang="de-DE" dirty="0" err="1"/>
              <a:t>and</a:t>
            </a:r>
            <a:r>
              <a:rPr lang="de-DE" dirty="0"/>
              <a:t> </a:t>
            </a:r>
            <a:r>
              <a:rPr lang="de-DE" dirty="0" err="1"/>
              <a:t>providing</a:t>
            </a:r>
            <a:r>
              <a:rPr lang="de-DE" dirty="0"/>
              <a:t> </a:t>
            </a:r>
            <a:r>
              <a:rPr lang="de-DE" dirty="0" err="1"/>
              <a:t>guidance</a:t>
            </a:r>
            <a:r>
              <a:rPr lang="de-DE" dirty="0"/>
              <a:t> on </a:t>
            </a:r>
            <a:r>
              <a:rPr lang="de-DE" dirty="0" err="1"/>
              <a:t>managing</a:t>
            </a:r>
            <a:r>
              <a:rPr lang="de-DE" dirty="0"/>
              <a:t> </a:t>
            </a:r>
            <a:r>
              <a:rPr lang="de-DE" dirty="0" err="1"/>
              <a:t>conflicts</a:t>
            </a:r>
            <a:r>
              <a:rPr lang="de-DE" dirty="0"/>
              <a:t> </a:t>
            </a:r>
            <a:r>
              <a:rPr lang="de-DE" dirty="0" err="1"/>
              <a:t>of</a:t>
            </a:r>
            <a:r>
              <a:rPr lang="de-DE" dirty="0"/>
              <a:t> </a:t>
            </a:r>
            <a:r>
              <a:rPr lang="de-DE" dirty="0" err="1"/>
              <a:t>interest</a:t>
            </a:r>
            <a:r>
              <a:rPr lang="de-DE" dirty="0"/>
              <a:t> </a:t>
            </a:r>
            <a:r>
              <a:rPr lang="de-DE" dirty="0" err="1"/>
              <a:t>should</a:t>
            </a:r>
            <a:r>
              <a:rPr lang="de-DE" dirty="0"/>
              <a:t> </a:t>
            </a:r>
            <a:r>
              <a:rPr lang="de-DE" dirty="0" err="1"/>
              <a:t>be</a:t>
            </a:r>
            <a:r>
              <a:rPr lang="de-DE" dirty="0"/>
              <a:t> </a:t>
            </a:r>
            <a:r>
              <a:rPr lang="de-DE" dirty="0" err="1"/>
              <a:t>with</a:t>
            </a:r>
            <a:r>
              <a:rPr lang="de-DE" dirty="0"/>
              <a:t> </a:t>
            </a:r>
            <a:r>
              <a:rPr lang="de-DE" dirty="0" err="1"/>
              <a:t>dedicated</a:t>
            </a:r>
            <a:r>
              <a:rPr lang="de-DE" dirty="0"/>
              <a:t> </a:t>
            </a:r>
            <a:r>
              <a:rPr lang="de-DE" dirty="0" err="1"/>
              <a:t>and</a:t>
            </a:r>
            <a:r>
              <a:rPr lang="de-DE" dirty="0"/>
              <a:t> </a:t>
            </a:r>
            <a:r>
              <a:rPr lang="de-DE" dirty="0" err="1"/>
              <a:t>trained</a:t>
            </a:r>
            <a:r>
              <a:rPr lang="de-DE" dirty="0"/>
              <a:t> </a:t>
            </a:r>
            <a:r>
              <a:rPr lang="de-DE" dirty="0" err="1"/>
              <a:t>individuals</a:t>
            </a:r>
            <a:r>
              <a:rPr lang="de-DE" dirty="0"/>
              <a:t> </a:t>
            </a:r>
            <a:r>
              <a:rPr lang="de-DE" dirty="0" err="1"/>
              <a:t>who</a:t>
            </a:r>
            <a:r>
              <a:rPr lang="de-DE" dirty="0"/>
              <a:t> </a:t>
            </a:r>
            <a:r>
              <a:rPr lang="de-DE" dirty="0" err="1"/>
              <a:t>are</a:t>
            </a:r>
            <a:r>
              <a:rPr lang="de-DE" dirty="0"/>
              <a:t> </a:t>
            </a:r>
            <a:r>
              <a:rPr lang="de-DE" dirty="0" err="1"/>
              <a:t>held</a:t>
            </a:r>
            <a:r>
              <a:rPr lang="de-DE" dirty="0"/>
              <a:t> </a:t>
            </a:r>
            <a:r>
              <a:rPr lang="de-DE" dirty="0" err="1"/>
              <a:t>accountable</a:t>
            </a:r>
            <a:r>
              <a:rPr lang="de-DE" dirty="0"/>
              <a:t> </a:t>
            </a:r>
            <a:r>
              <a:rPr lang="de-DE" dirty="0" err="1"/>
              <a:t>for</a:t>
            </a:r>
            <a:r>
              <a:rPr lang="de-DE" dirty="0"/>
              <a:t> </a:t>
            </a:r>
            <a:r>
              <a:rPr lang="de-DE" dirty="0" err="1"/>
              <a:t>their</a:t>
            </a:r>
            <a:r>
              <a:rPr lang="de-DE" dirty="0"/>
              <a:t> </a:t>
            </a:r>
            <a:r>
              <a:rPr lang="de-DE" dirty="0" err="1"/>
              <a:t>work</a:t>
            </a:r>
            <a:r>
              <a:rPr lang="de-DE" dirty="0"/>
              <a:t>. Mexico </a:t>
            </a:r>
            <a:r>
              <a:rPr lang="de-DE" dirty="0" err="1"/>
              <a:t>should</a:t>
            </a:r>
            <a:r>
              <a:rPr lang="de-DE" dirty="0"/>
              <a:t> </a:t>
            </a:r>
            <a:r>
              <a:rPr lang="de-DE" dirty="0" err="1"/>
              <a:t>therefore</a:t>
            </a:r>
            <a:r>
              <a:rPr lang="de-DE" dirty="0"/>
              <a:t> </a:t>
            </a:r>
            <a:r>
              <a:rPr lang="de-DE" dirty="0" err="1"/>
              <a:t>consider</a:t>
            </a:r>
            <a:r>
              <a:rPr lang="de-DE" dirty="0"/>
              <a:t> </a:t>
            </a:r>
            <a:r>
              <a:rPr lang="de-DE" dirty="0" err="1"/>
              <a:t>dedicating</a:t>
            </a:r>
            <a:r>
              <a:rPr lang="de-DE" dirty="0"/>
              <a:t> </a:t>
            </a:r>
            <a:r>
              <a:rPr lang="de-DE" dirty="0" err="1"/>
              <a:t>the</a:t>
            </a:r>
            <a:r>
              <a:rPr lang="de-DE" dirty="0"/>
              <a:t> </a:t>
            </a:r>
            <a:r>
              <a:rPr lang="de-DE" dirty="0" err="1"/>
              <a:t>resources</a:t>
            </a:r>
            <a:r>
              <a:rPr lang="de-DE" dirty="0"/>
              <a:t> </a:t>
            </a:r>
            <a:r>
              <a:rPr lang="de-DE" dirty="0" err="1"/>
              <a:t>and</a:t>
            </a:r>
            <a:r>
              <a:rPr lang="de-DE" dirty="0"/>
              <a:t> </a:t>
            </a:r>
            <a:r>
              <a:rPr lang="de-DE" dirty="0" err="1"/>
              <a:t>capacities</a:t>
            </a:r>
            <a:r>
              <a:rPr lang="de-DE" dirty="0"/>
              <a:t> </a:t>
            </a:r>
            <a:r>
              <a:rPr lang="de-DE" dirty="0" err="1"/>
              <a:t>required</a:t>
            </a:r>
            <a:r>
              <a:rPr lang="de-DE" dirty="0"/>
              <a:t> </a:t>
            </a:r>
            <a:r>
              <a:rPr lang="de-DE" dirty="0" err="1"/>
              <a:t>to</a:t>
            </a:r>
            <a:r>
              <a:rPr lang="de-DE" dirty="0"/>
              <a:t> </a:t>
            </a:r>
            <a:r>
              <a:rPr lang="de-DE" dirty="0" err="1"/>
              <a:t>effectively</a:t>
            </a:r>
            <a:r>
              <a:rPr lang="de-DE" dirty="0"/>
              <a:t> </a:t>
            </a:r>
            <a:r>
              <a:rPr lang="de-DE" dirty="0" err="1"/>
              <a:t>implement</a:t>
            </a:r>
            <a:r>
              <a:rPr lang="de-DE" dirty="0"/>
              <a:t> </a:t>
            </a:r>
            <a:r>
              <a:rPr lang="de-DE" dirty="0" err="1"/>
              <a:t>integrity</a:t>
            </a:r>
            <a:r>
              <a:rPr lang="de-DE" dirty="0"/>
              <a:t> </a:t>
            </a:r>
            <a:r>
              <a:rPr lang="de-DE" dirty="0" err="1"/>
              <a:t>policies</a:t>
            </a:r>
            <a:r>
              <a:rPr lang="de-DE" dirty="0"/>
              <a:t> at </a:t>
            </a:r>
            <a:r>
              <a:rPr lang="de-DE" dirty="0" err="1"/>
              <a:t>the</a:t>
            </a:r>
            <a:r>
              <a:rPr lang="de-DE" dirty="0"/>
              <a:t> </a:t>
            </a:r>
            <a:r>
              <a:rPr lang="de-DE" dirty="0" err="1"/>
              <a:t>organizational</a:t>
            </a:r>
            <a:r>
              <a:rPr lang="de-DE" dirty="0"/>
              <a:t> </a:t>
            </a:r>
            <a:r>
              <a:rPr lang="de-DE" dirty="0" err="1"/>
              <a:t>level</a:t>
            </a:r>
            <a:r>
              <a:rPr lang="de-DE" dirty="0"/>
              <a:t>. </a:t>
            </a:r>
            <a:r>
              <a:rPr lang="de-DE" dirty="0" err="1"/>
              <a:t>To</a:t>
            </a:r>
            <a:r>
              <a:rPr lang="de-DE" dirty="0"/>
              <a:t> </a:t>
            </a:r>
            <a:r>
              <a:rPr lang="de-DE" dirty="0" err="1"/>
              <a:t>achieve</a:t>
            </a:r>
            <a:r>
              <a:rPr lang="de-DE" dirty="0"/>
              <a:t> </a:t>
            </a:r>
            <a:r>
              <a:rPr lang="de-DE" dirty="0" err="1"/>
              <a:t>this</a:t>
            </a:r>
            <a:r>
              <a:rPr lang="de-DE" dirty="0"/>
              <a:t>, </a:t>
            </a:r>
            <a:r>
              <a:rPr lang="de-DE" dirty="0" err="1"/>
              <a:t>the</a:t>
            </a:r>
            <a:r>
              <a:rPr lang="de-DE" dirty="0"/>
              <a:t> </a:t>
            </a:r>
            <a:r>
              <a:rPr lang="de-DE" dirty="0" err="1"/>
              <a:t>ethics</a:t>
            </a:r>
            <a:r>
              <a:rPr lang="de-DE" dirty="0"/>
              <a:t> </a:t>
            </a:r>
            <a:r>
              <a:rPr lang="de-DE" dirty="0" err="1"/>
              <a:t>committee</a:t>
            </a:r>
            <a:r>
              <a:rPr lang="de-DE" dirty="0"/>
              <a:t> </a:t>
            </a:r>
            <a:r>
              <a:rPr lang="de-DE" dirty="0" err="1"/>
              <a:t>could</a:t>
            </a:r>
            <a:r>
              <a:rPr lang="de-DE" dirty="0"/>
              <a:t> </a:t>
            </a:r>
            <a:r>
              <a:rPr lang="de-DE" dirty="0" err="1"/>
              <a:t>be</a:t>
            </a:r>
            <a:r>
              <a:rPr lang="de-DE" dirty="0"/>
              <a:t> </a:t>
            </a:r>
            <a:r>
              <a:rPr lang="de-DE" dirty="0" err="1"/>
              <a:t>transformed</a:t>
            </a:r>
            <a:r>
              <a:rPr lang="de-DE" dirty="0"/>
              <a:t> </a:t>
            </a:r>
            <a:r>
              <a:rPr lang="de-DE" dirty="0" err="1"/>
              <a:t>into</a:t>
            </a:r>
            <a:r>
              <a:rPr lang="de-DE" dirty="0"/>
              <a:t> a </a:t>
            </a:r>
            <a:r>
              <a:rPr lang="de-DE" dirty="0" err="1"/>
              <a:t>unit</a:t>
            </a:r>
            <a:r>
              <a:rPr lang="de-DE" dirty="0"/>
              <a:t> </a:t>
            </a:r>
            <a:r>
              <a:rPr lang="de-DE" dirty="0" err="1"/>
              <a:t>that</a:t>
            </a:r>
            <a:r>
              <a:rPr lang="de-DE" dirty="0"/>
              <a:t> </a:t>
            </a:r>
            <a:r>
              <a:rPr lang="de-DE" dirty="0" err="1"/>
              <a:t>is</a:t>
            </a:r>
            <a:r>
              <a:rPr lang="de-DE" dirty="0"/>
              <a:t> </a:t>
            </a:r>
            <a:r>
              <a:rPr lang="de-DE" dirty="0" err="1"/>
              <a:t>clearly</a:t>
            </a:r>
            <a:r>
              <a:rPr lang="de-DE" dirty="0"/>
              <a:t> </a:t>
            </a:r>
            <a:r>
              <a:rPr lang="de-DE" dirty="0" err="1"/>
              <a:t>integrated</a:t>
            </a:r>
            <a:r>
              <a:rPr lang="de-DE" dirty="0"/>
              <a:t> </a:t>
            </a:r>
            <a:r>
              <a:rPr lang="de-DE" dirty="0" err="1"/>
              <a:t>into</a:t>
            </a:r>
            <a:r>
              <a:rPr lang="de-DE" dirty="0"/>
              <a:t> </a:t>
            </a:r>
            <a:r>
              <a:rPr lang="de-DE" dirty="0" err="1"/>
              <a:t>the</a:t>
            </a:r>
            <a:r>
              <a:rPr lang="de-DE" dirty="0"/>
              <a:t> </a:t>
            </a:r>
            <a:r>
              <a:rPr lang="de-DE" dirty="0" err="1"/>
              <a:t>organizational</a:t>
            </a:r>
            <a:r>
              <a:rPr lang="de-DE" dirty="0"/>
              <a:t> </a:t>
            </a:r>
            <a:r>
              <a:rPr lang="de-DE" dirty="0" err="1"/>
              <a:t>framework</a:t>
            </a:r>
            <a:r>
              <a:rPr lang="de-DE" dirty="0"/>
              <a:t>, </a:t>
            </a:r>
            <a:r>
              <a:rPr lang="de-DE" dirty="0" err="1"/>
              <a:t>that</a:t>
            </a:r>
            <a:r>
              <a:rPr lang="de-DE" dirty="0"/>
              <a:t> </a:t>
            </a:r>
            <a:r>
              <a:rPr lang="de-DE" dirty="0" err="1"/>
              <a:t>has</a:t>
            </a:r>
            <a:r>
              <a:rPr lang="de-DE" dirty="0"/>
              <a:t> </a:t>
            </a:r>
            <a:r>
              <a:rPr lang="de-DE" dirty="0" err="1"/>
              <a:t>dedicated</a:t>
            </a:r>
            <a:r>
              <a:rPr lang="de-DE" dirty="0"/>
              <a:t> </a:t>
            </a:r>
            <a:r>
              <a:rPr lang="de-DE" dirty="0" err="1"/>
              <a:t>and</a:t>
            </a:r>
            <a:r>
              <a:rPr lang="de-DE" dirty="0"/>
              <a:t> </a:t>
            </a:r>
            <a:r>
              <a:rPr lang="de-DE" dirty="0" err="1"/>
              <a:t>trained</a:t>
            </a:r>
            <a:r>
              <a:rPr lang="de-DE" dirty="0"/>
              <a:t> permanent </a:t>
            </a:r>
            <a:r>
              <a:rPr lang="de-DE" dirty="0" err="1"/>
              <a:t>staff</a:t>
            </a:r>
            <a:r>
              <a:rPr lang="de-DE" dirty="0"/>
              <a:t>, </a:t>
            </a:r>
            <a:r>
              <a:rPr lang="de-DE" dirty="0" err="1"/>
              <a:t>and</a:t>
            </a:r>
            <a:r>
              <a:rPr lang="de-DE" dirty="0"/>
              <a:t> </a:t>
            </a:r>
            <a:r>
              <a:rPr lang="de-DE" dirty="0" err="1"/>
              <a:t>that</a:t>
            </a:r>
            <a:r>
              <a:rPr lang="de-DE" dirty="0"/>
              <a:t> </a:t>
            </a:r>
            <a:r>
              <a:rPr lang="de-DE" dirty="0" err="1"/>
              <a:t>has</a:t>
            </a:r>
            <a:r>
              <a:rPr lang="de-DE" dirty="0"/>
              <a:t> </a:t>
            </a:r>
            <a:r>
              <a:rPr lang="de-DE" dirty="0" err="1"/>
              <a:t>its</a:t>
            </a:r>
            <a:r>
              <a:rPr lang="de-DE" dirty="0"/>
              <a:t> </a:t>
            </a:r>
            <a:r>
              <a:rPr lang="de-DE" dirty="0" err="1"/>
              <a:t>own</a:t>
            </a:r>
            <a:r>
              <a:rPr lang="de-DE" dirty="0"/>
              <a:t> </a:t>
            </a:r>
            <a:r>
              <a:rPr lang="de-DE" dirty="0" err="1"/>
              <a:t>budget</a:t>
            </a:r>
            <a:r>
              <a:rPr lang="de-DE" dirty="0"/>
              <a:t> </a:t>
            </a:r>
            <a:r>
              <a:rPr lang="de-DE" dirty="0" err="1"/>
              <a:t>to</a:t>
            </a:r>
            <a:r>
              <a:rPr lang="de-DE" dirty="0"/>
              <a:t> </a:t>
            </a:r>
            <a:r>
              <a:rPr lang="de-DE" dirty="0" err="1"/>
              <a:t>implement</a:t>
            </a:r>
            <a:r>
              <a:rPr lang="de-DE" dirty="0"/>
              <a:t> </a:t>
            </a:r>
            <a:r>
              <a:rPr lang="de-DE" dirty="0" err="1"/>
              <a:t>the</a:t>
            </a:r>
            <a:r>
              <a:rPr lang="de-DE" dirty="0"/>
              <a:t> </a:t>
            </a:r>
            <a:r>
              <a:rPr lang="de-DE" dirty="0" err="1"/>
              <a:t>activities</a:t>
            </a:r>
            <a:r>
              <a:rPr lang="de-DE" dirty="0"/>
              <a:t> </a:t>
            </a:r>
            <a:r>
              <a:rPr lang="de-DE" dirty="0" err="1"/>
              <a:t>related</a:t>
            </a:r>
            <a:r>
              <a:rPr lang="de-DE" dirty="0"/>
              <a:t> </a:t>
            </a:r>
            <a:r>
              <a:rPr lang="de-DE" dirty="0" err="1"/>
              <a:t>to</a:t>
            </a:r>
            <a:r>
              <a:rPr lang="de-DE" dirty="0"/>
              <a:t> </a:t>
            </a:r>
            <a:r>
              <a:rPr lang="de-DE" dirty="0" err="1"/>
              <a:t>its</a:t>
            </a:r>
            <a:r>
              <a:rPr lang="de-DE" dirty="0"/>
              <a:t> </a:t>
            </a:r>
            <a:r>
              <a:rPr lang="de-DE" dirty="0" err="1"/>
              <a:t>mandate</a:t>
            </a:r>
            <a:r>
              <a:rPr lang="de-DE" dirty="0"/>
              <a:t>. The </a:t>
            </a:r>
            <a:r>
              <a:rPr lang="de-DE" dirty="0" err="1"/>
              <a:t>head</a:t>
            </a:r>
            <a:r>
              <a:rPr lang="de-DE" dirty="0"/>
              <a:t> </a:t>
            </a:r>
            <a:r>
              <a:rPr lang="de-DE" dirty="0" err="1"/>
              <a:t>of</a:t>
            </a:r>
            <a:r>
              <a:rPr lang="de-DE" dirty="0"/>
              <a:t> </a:t>
            </a:r>
            <a:r>
              <a:rPr lang="de-DE" dirty="0" err="1"/>
              <a:t>the</a:t>
            </a:r>
            <a:r>
              <a:rPr lang="de-DE" dirty="0"/>
              <a:t> </a:t>
            </a:r>
            <a:r>
              <a:rPr lang="de-DE" dirty="0" err="1"/>
              <a:t>unit</a:t>
            </a:r>
            <a:r>
              <a:rPr lang="de-DE" dirty="0"/>
              <a:t> </a:t>
            </a:r>
            <a:r>
              <a:rPr lang="de-DE" dirty="0" err="1"/>
              <a:t>should</a:t>
            </a:r>
            <a:r>
              <a:rPr lang="de-DE" dirty="0"/>
              <a:t> </a:t>
            </a:r>
            <a:r>
              <a:rPr lang="de-DE" dirty="0" err="1"/>
              <a:t>report</a:t>
            </a:r>
            <a:r>
              <a:rPr lang="de-DE" dirty="0"/>
              <a:t> </a:t>
            </a:r>
            <a:r>
              <a:rPr lang="de-DE" dirty="0" err="1"/>
              <a:t>directly</a:t>
            </a:r>
            <a:r>
              <a:rPr lang="de-DE" dirty="0"/>
              <a:t> </a:t>
            </a:r>
            <a:r>
              <a:rPr lang="de-DE" dirty="0" err="1"/>
              <a:t>to</a:t>
            </a:r>
            <a:r>
              <a:rPr lang="de-DE" dirty="0"/>
              <a:t> </a:t>
            </a:r>
            <a:r>
              <a:rPr lang="de-DE" dirty="0" err="1"/>
              <a:t>the</a:t>
            </a:r>
            <a:r>
              <a:rPr lang="de-DE" dirty="0"/>
              <a:t> </a:t>
            </a:r>
            <a:r>
              <a:rPr lang="de-DE" dirty="0" err="1"/>
              <a:t>head</a:t>
            </a:r>
            <a:r>
              <a:rPr lang="de-DE" dirty="0"/>
              <a:t> </a:t>
            </a:r>
            <a:r>
              <a:rPr lang="de-DE" dirty="0" err="1"/>
              <a:t>of</a:t>
            </a:r>
            <a:r>
              <a:rPr lang="de-DE" dirty="0"/>
              <a:t> </a:t>
            </a:r>
            <a:r>
              <a:rPr lang="de-DE" dirty="0" err="1"/>
              <a:t>the</a:t>
            </a:r>
            <a:r>
              <a:rPr lang="de-DE" dirty="0"/>
              <a:t> </a:t>
            </a:r>
            <a:r>
              <a:rPr lang="de-DE" dirty="0" err="1"/>
              <a:t>entity</a:t>
            </a:r>
            <a:r>
              <a:rPr lang="de-DE" dirty="0"/>
              <a:t> </a:t>
            </a:r>
            <a:r>
              <a:rPr lang="de-DE" dirty="0" err="1"/>
              <a:t>and</a:t>
            </a:r>
            <a:r>
              <a:rPr lang="de-DE" dirty="0"/>
              <a:t> </a:t>
            </a:r>
            <a:r>
              <a:rPr lang="de-DE" dirty="0" err="1"/>
              <a:t>to</a:t>
            </a:r>
            <a:r>
              <a:rPr lang="de-DE" dirty="0"/>
              <a:t> </a:t>
            </a:r>
            <a:r>
              <a:rPr lang="de-DE" dirty="0" err="1"/>
              <a:t>the</a:t>
            </a:r>
            <a:r>
              <a:rPr lang="de-DE" dirty="0"/>
              <a:t> UEEPCI </a:t>
            </a:r>
            <a:r>
              <a:rPr lang="de-DE" dirty="0" err="1"/>
              <a:t>of</a:t>
            </a:r>
            <a:r>
              <a:rPr lang="de-DE" dirty="0"/>
              <a:t> </a:t>
            </a:r>
            <a:r>
              <a:rPr lang="de-DE" dirty="0" err="1"/>
              <a:t>the</a:t>
            </a:r>
            <a:r>
              <a:rPr lang="de-DE" dirty="0"/>
              <a:t> SFP. </a:t>
            </a:r>
          </a:p>
          <a:p>
            <a:pPr marL="171450" indent="-171450">
              <a:buFont typeface="Arial" panose="020B0604020202020204" pitchFamily="34" charset="0"/>
              <a:buChar char="•"/>
              <a:defRPr/>
            </a:pPr>
            <a:endParaRPr lang="de-DE" altLang="de-DE" dirty="0"/>
          </a:p>
          <a:p>
            <a:pPr>
              <a:buFont typeface="Arial" panose="020B0604020202020204" pitchFamily="34" charset="0"/>
              <a:buNone/>
              <a:defRPr/>
            </a:pPr>
            <a:r>
              <a:rPr lang="de-DE" altLang="de-DE" b="1" dirty="0"/>
              <a:t>Way </a:t>
            </a:r>
            <a:r>
              <a:rPr lang="de-DE" altLang="de-DE" b="1" dirty="0" err="1"/>
              <a:t>forward</a:t>
            </a:r>
            <a:r>
              <a:rPr lang="de-DE" altLang="de-DE" b="1" dirty="0"/>
              <a:t>:</a:t>
            </a:r>
            <a:endParaRPr lang="de-DE" altLang="de-DE" dirty="0"/>
          </a:p>
          <a:p>
            <a:pPr marL="171450" indent="-171450" eaLnBrk="1" fontAlgn="auto" hangingPunct="1">
              <a:spcBef>
                <a:spcPts val="0"/>
              </a:spcBef>
              <a:spcAft>
                <a:spcPts val="0"/>
              </a:spcAft>
              <a:buFont typeface="Arial" panose="020B0604020202020204" pitchFamily="34" charset="0"/>
              <a:buChar char="•"/>
              <a:defRPr/>
            </a:pPr>
            <a:r>
              <a:rPr lang="de-DE" dirty="0"/>
              <a:t>The UEEPCI </a:t>
            </a:r>
            <a:r>
              <a:rPr lang="de-DE" dirty="0" err="1"/>
              <a:t>is</a:t>
            </a:r>
            <a:r>
              <a:rPr lang="de-DE" dirty="0"/>
              <a:t> </a:t>
            </a:r>
            <a:r>
              <a:rPr lang="de-DE" dirty="0" err="1"/>
              <a:t>analyses</a:t>
            </a:r>
            <a:r>
              <a:rPr lang="de-DE" dirty="0"/>
              <a:t> </a:t>
            </a:r>
            <a:r>
              <a:rPr lang="de-DE" dirty="0" err="1"/>
              <a:t>and</a:t>
            </a:r>
            <a:r>
              <a:rPr lang="de-DE" dirty="0"/>
              <a:t> </a:t>
            </a:r>
            <a:r>
              <a:rPr lang="de-DE" dirty="0" err="1"/>
              <a:t>revises</a:t>
            </a:r>
            <a:r>
              <a:rPr lang="de-DE" dirty="0"/>
              <a:t> </a:t>
            </a:r>
            <a:r>
              <a:rPr lang="de-DE" dirty="0" err="1"/>
              <a:t>existing</a:t>
            </a:r>
            <a:r>
              <a:rPr lang="de-DE" dirty="0"/>
              <a:t> </a:t>
            </a:r>
            <a:r>
              <a:rPr lang="de-DE" dirty="0" err="1"/>
              <a:t>trainings</a:t>
            </a:r>
            <a:r>
              <a:rPr lang="de-DE" dirty="0"/>
              <a:t> </a:t>
            </a:r>
            <a:r>
              <a:rPr lang="de-DE" dirty="0" err="1"/>
              <a:t>for</a:t>
            </a:r>
            <a:r>
              <a:rPr lang="de-DE" dirty="0"/>
              <a:t> </a:t>
            </a:r>
            <a:r>
              <a:rPr lang="de-DE" dirty="0" err="1"/>
              <a:t>public</a:t>
            </a:r>
            <a:r>
              <a:rPr lang="de-DE" dirty="0"/>
              <a:t> </a:t>
            </a:r>
            <a:r>
              <a:rPr lang="de-DE" dirty="0" err="1"/>
              <a:t>servants</a:t>
            </a:r>
            <a:r>
              <a:rPr lang="de-DE" dirty="0"/>
              <a:t> on </a:t>
            </a:r>
            <a:r>
              <a:rPr lang="de-DE" dirty="0" err="1"/>
              <a:t>the</a:t>
            </a:r>
            <a:r>
              <a:rPr lang="de-DE" dirty="0"/>
              <a:t> “</a:t>
            </a:r>
            <a:r>
              <a:rPr lang="de-DE" dirty="0" err="1"/>
              <a:t>culture</a:t>
            </a:r>
            <a:r>
              <a:rPr lang="de-DE" dirty="0"/>
              <a:t> </a:t>
            </a:r>
            <a:r>
              <a:rPr lang="de-DE" dirty="0" err="1"/>
              <a:t>of</a:t>
            </a:r>
            <a:r>
              <a:rPr lang="de-DE" dirty="0"/>
              <a:t> </a:t>
            </a:r>
            <a:r>
              <a:rPr lang="de-DE" dirty="0" err="1"/>
              <a:t>legality</a:t>
            </a:r>
            <a:r>
              <a:rPr lang="de-DE" dirty="0"/>
              <a:t>” </a:t>
            </a:r>
            <a:r>
              <a:rPr lang="de-DE" dirty="0" err="1"/>
              <a:t>which</a:t>
            </a:r>
            <a:r>
              <a:rPr lang="de-DE" dirty="0"/>
              <a:t> </a:t>
            </a:r>
            <a:r>
              <a:rPr lang="de-DE" dirty="0" err="1"/>
              <a:t>covers</a:t>
            </a:r>
            <a:r>
              <a:rPr lang="de-DE" dirty="0"/>
              <a:t> a </a:t>
            </a:r>
            <a:r>
              <a:rPr lang="de-DE" dirty="0" err="1"/>
              <a:t>range</a:t>
            </a:r>
            <a:r>
              <a:rPr lang="de-DE" dirty="0"/>
              <a:t> </a:t>
            </a:r>
            <a:r>
              <a:rPr lang="de-DE" dirty="0" err="1"/>
              <a:t>of</a:t>
            </a:r>
            <a:r>
              <a:rPr lang="de-DE" dirty="0"/>
              <a:t> </a:t>
            </a:r>
            <a:r>
              <a:rPr lang="de-DE" dirty="0" err="1"/>
              <a:t>important</a:t>
            </a:r>
            <a:r>
              <a:rPr lang="de-DE" dirty="0"/>
              <a:t> </a:t>
            </a:r>
            <a:r>
              <a:rPr lang="de-DE" dirty="0" err="1"/>
              <a:t>issues</a:t>
            </a:r>
            <a:r>
              <a:rPr lang="de-DE" dirty="0"/>
              <a:t>, </a:t>
            </a:r>
            <a:r>
              <a:rPr lang="de-DE" dirty="0" err="1"/>
              <a:t>including</a:t>
            </a:r>
            <a:r>
              <a:rPr lang="de-DE" dirty="0"/>
              <a:t> </a:t>
            </a:r>
            <a:r>
              <a:rPr lang="de-DE" dirty="0" err="1"/>
              <a:t>modules</a:t>
            </a:r>
            <a:r>
              <a:rPr lang="de-DE" dirty="0"/>
              <a:t> on </a:t>
            </a:r>
            <a:r>
              <a:rPr lang="de-DE" dirty="0" err="1"/>
              <a:t>the</a:t>
            </a:r>
            <a:r>
              <a:rPr lang="de-DE" dirty="0"/>
              <a:t> </a:t>
            </a:r>
            <a:r>
              <a:rPr lang="de-DE" dirty="0" err="1"/>
              <a:t>importance</a:t>
            </a:r>
            <a:r>
              <a:rPr lang="de-DE" dirty="0"/>
              <a:t> </a:t>
            </a:r>
            <a:r>
              <a:rPr lang="de-DE" dirty="0" err="1"/>
              <a:t>of</a:t>
            </a:r>
            <a:r>
              <a:rPr lang="de-DE" dirty="0"/>
              <a:t> </a:t>
            </a:r>
            <a:r>
              <a:rPr lang="de-DE" dirty="0" err="1"/>
              <a:t>the</a:t>
            </a:r>
            <a:r>
              <a:rPr lang="de-DE" dirty="0"/>
              <a:t> </a:t>
            </a:r>
            <a:r>
              <a:rPr lang="de-DE" dirty="0" err="1"/>
              <a:t>rule</a:t>
            </a:r>
            <a:r>
              <a:rPr lang="de-DE" dirty="0"/>
              <a:t> </a:t>
            </a:r>
            <a:r>
              <a:rPr lang="de-DE" dirty="0" err="1"/>
              <a:t>of</a:t>
            </a:r>
            <a:r>
              <a:rPr lang="de-DE" dirty="0"/>
              <a:t> </a:t>
            </a:r>
            <a:r>
              <a:rPr lang="de-DE" dirty="0" err="1"/>
              <a:t>law</a:t>
            </a:r>
            <a:r>
              <a:rPr lang="de-DE" dirty="0"/>
              <a:t>, </a:t>
            </a:r>
            <a:r>
              <a:rPr lang="de-DE" dirty="0" err="1"/>
              <a:t>which</a:t>
            </a:r>
            <a:r>
              <a:rPr lang="de-DE" dirty="0"/>
              <a:t> </a:t>
            </a:r>
            <a:r>
              <a:rPr lang="de-DE" dirty="0" err="1"/>
              <a:t>aims</a:t>
            </a:r>
            <a:r>
              <a:rPr lang="de-DE" dirty="0"/>
              <a:t> </a:t>
            </a:r>
            <a:r>
              <a:rPr lang="de-DE" dirty="0" err="1"/>
              <a:t>to</a:t>
            </a:r>
            <a:r>
              <a:rPr lang="de-DE" dirty="0"/>
              <a:t> promote an </a:t>
            </a:r>
            <a:r>
              <a:rPr lang="de-DE" dirty="0" err="1"/>
              <a:t>understanding</a:t>
            </a:r>
            <a:r>
              <a:rPr lang="de-DE" dirty="0"/>
              <a:t> </a:t>
            </a:r>
            <a:r>
              <a:rPr lang="de-DE" dirty="0" err="1"/>
              <a:t>of</a:t>
            </a:r>
            <a:r>
              <a:rPr lang="de-DE" dirty="0"/>
              <a:t> </a:t>
            </a:r>
            <a:r>
              <a:rPr lang="de-DE" dirty="0" err="1"/>
              <a:t>why</a:t>
            </a:r>
            <a:r>
              <a:rPr lang="de-DE" dirty="0"/>
              <a:t> </a:t>
            </a:r>
            <a:r>
              <a:rPr lang="de-DE" dirty="0" err="1"/>
              <a:t>public</a:t>
            </a:r>
            <a:r>
              <a:rPr lang="de-DE" dirty="0"/>
              <a:t> </a:t>
            </a:r>
            <a:r>
              <a:rPr lang="de-DE" dirty="0" err="1"/>
              <a:t>servants</a:t>
            </a:r>
            <a:r>
              <a:rPr lang="de-DE" dirty="0"/>
              <a:t> </a:t>
            </a:r>
            <a:r>
              <a:rPr lang="de-DE" dirty="0" err="1"/>
              <a:t>may</a:t>
            </a:r>
            <a:r>
              <a:rPr lang="de-DE" dirty="0"/>
              <a:t> </a:t>
            </a:r>
            <a:r>
              <a:rPr lang="de-DE" dirty="0" err="1"/>
              <a:t>violate</a:t>
            </a:r>
            <a:r>
              <a:rPr lang="de-DE" dirty="0"/>
              <a:t> </a:t>
            </a:r>
            <a:r>
              <a:rPr lang="de-DE" dirty="0" err="1"/>
              <a:t>the</a:t>
            </a:r>
            <a:r>
              <a:rPr lang="de-DE" dirty="0"/>
              <a:t> </a:t>
            </a:r>
            <a:r>
              <a:rPr lang="de-DE" dirty="0" err="1"/>
              <a:t>rule</a:t>
            </a:r>
            <a:r>
              <a:rPr lang="de-DE" dirty="0"/>
              <a:t> </a:t>
            </a:r>
            <a:r>
              <a:rPr lang="de-DE" dirty="0" err="1"/>
              <a:t>of</a:t>
            </a:r>
            <a:r>
              <a:rPr lang="de-DE" dirty="0"/>
              <a:t> </a:t>
            </a:r>
            <a:r>
              <a:rPr lang="de-DE" dirty="0" err="1"/>
              <a:t>law</a:t>
            </a:r>
            <a:r>
              <a:rPr lang="de-DE" dirty="0"/>
              <a:t>; </a:t>
            </a:r>
            <a:r>
              <a:rPr lang="de-DE" dirty="0" err="1"/>
              <a:t>and</a:t>
            </a:r>
            <a:r>
              <a:rPr lang="de-DE" dirty="0"/>
              <a:t> a </a:t>
            </a:r>
            <a:r>
              <a:rPr lang="de-DE" dirty="0" err="1"/>
              <a:t>module</a:t>
            </a:r>
            <a:r>
              <a:rPr lang="de-DE" dirty="0"/>
              <a:t> </a:t>
            </a:r>
            <a:r>
              <a:rPr lang="de-DE" dirty="0" err="1"/>
              <a:t>aimed</a:t>
            </a:r>
            <a:r>
              <a:rPr lang="de-DE" dirty="0"/>
              <a:t> at </a:t>
            </a:r>
            <a:r>
              <a:rPr lang="de-DE" dirty="0" err="1"/>
              <a:t>developing</a:t>
            </a:r>
            <a:r>
              <a:rPr lang="de-DE" dirty="0"/>
              <a:t> </a:t>
            </a:r>
            <a:r>
              <a:rPr lang="de-DE" dirty="0" err="1"/>
              <a:t>capacities</a:t>
            </a:r>
            <a:r>
              <a:rPr lang="de-DE" dirty="0"/>
              <a:t> </a:t>
            </a:r>
            <a:r>
              <a:rPr lang="de-DE" dirty="0" err="1"/>
              <a:t>for</a:t>
            </a:r>
            <a:r>
              <a:rPr lang="de-DE" dirty="0"/>
              <a:t> </a:t>
            </a:r>
            <a:r>
              <a:rPr lang="de-DE" dirty="0" err="1"/>
              <a:t>resolving</a:t>
            </a:r>
            <a:r>
              <a:rPr lang="de-DE" dirty="0"/>
              <a:t> </a:t>
            </a:r>
            <a:r>
              <a:rPr lang="de-DE" dirty="0" err="1"/>
              <a:t>difficult</a:t>
            </a:r>
            <a:r>
              <a:rPr lang="de-DE" dirty="0"/>
              <a:t> </a:t>
            </a:r>
            <a:r>
              <a:rPr lang="de-DE" dirty="0" err="1"/>
              <a:t>situations</a:t>
            </a:r>
            <a:r>
              <a:rPr lang="de-DE" dirty="0"/>
              <a:t>.</a:t>
            </a:r>
          </a:p>
          <a:p>
            <a:pPr marL="171450" indent="-171450" eaLnBrk="1" fontAlgn="auto" hangingPunct="1">
              <a:spcBef>
                <a:spcPts val="0"/>
              </a:spcBef>
              <a:spcAft>
                <a:spcPts val="0"/>
              </a:spcAft>
              <a:buFont typeface="Arial" panose="020B0604020202020204" pitchFamily="34" charset="0"/>
              <a:buChar char="•"/>
              <a:defRPr/>
            </a:pPr>
            <a:r>
              <a:rPr lang="de-DE" dirty="0"/>
              <a:t>In </a:t>
            </a:r>
            <a:r>
              <a:rPr lang="de-DE" dirty="0" err="1"/>
              <a:t>addition</a:t>
            </a:r>
            <a:r>
              <a:rPr lang="de-DE" dirty="0"/>
              <a:t>, </a:t>
            </a:r>
            <a:r>
              <a:rPr lang="de-DE" dirty="0" err="1"/>
              <a:t>it</a:t>
            </a:r>
            <a:r>
              <a:rPr lang="de-DE" dirty="0"/>
              <a:t> </a:t>
            </a:r>
            <a:r>
              <a:rPr lang="de-DE" dirty="0" err="1"/>
              <a:t>is</a:t>
            </a:r>
            <a:r>
              <a:rPr lang="de-DE" dirty="0"/>
              <a:t> </a:t>
            </a:r>
            <a:r>
              <a:rPr lang="de-DE" dirty="0" err="1"/>
              <a:t>delivering</a:t>
            </a:r>
            <a:r>
              <a:rPr lang="de-DE" dirty="0"/>
              <a:t> </a:t>
            </a:r>
            <a:r>
              <a:rPr lang="de-DE" dirty="0" err="1"/>
              <a:t>training</a:t>
            </a:r>
            <a:r>
              <a:rPr lang="de-DE" dirty="0"/>
              <a:t> on </a:t>
            </a:r>
            <a:r>
              <a:rPr lang="de-DE" dirty="0" err="1"/>
              <a:t>ethics</a:t>
            </a:r>
            <a:r>
              <a:rPr lang="de-DE" dirty="0"/>
              <a:t> </a:t>
            </a:r>
            <a:r>
              <a:rPr lang="de-DE" dirty="0" err="1"/>
              <a:t>and</a:t>
            </a:r>
            <a:r>
              <a:rPr lang="de-DE" dirty="0"/>
              <a:t> </a:t>
            </a:r>
            <a:r>
              <a:rPr lang="de-DE" dirty="0" err="1"/>
              <a:t>conflict-of-interest</a:t>
            </a:r>
            <a:r>
              <a:rPr lang="de-DE" dirty="0"/>
              <a:t> </a:t>
            </a:r>
            <a:r>
              <a:rPr lang="de-DE" dirty="0" err="1"/>
              <a:t>management</a:t>
            </a:r>
            <a:r>
              <a:rPr lang="de-DE" dirty="0"/>
              <a:t> </a:t>
            </a:r>
            <a:r>
              <a:rPr lang="de-DE" dirty="0" err="1"/>
              <a:t>to</a:t>
            </a:r>
            <a:r>
              <a:rPr lang="de-DE" dirty="0"/>
              <a:t> CEPCI, </a:t>
            </a:r>
            <a:r>
              <a:rPr lang="de-DE" dirty="0" err="1"/>
              <a:t>and</a:t>
            </a:r>
            <a:r>
              <a:rPr lang="de-DE" dirty="0"/>
              <a:t> </a:t>
            </a:r>
            <a:r>
              <a:rPr lang="de-DE" dirty="0" err="1"/>
              <a:t>is</a:t>
            </a:r>
            <a:r>
              <a:rPr lang="de-DE" dirty="0"/>
              <a:t> </a:t>
            </a:r>
            <a:r>
              <a:rPr lang="de-DE" dirty="0" err="1"/>
              <a:t>exploring</a:t>
            </a:r>
            <a:r>
              <a:rPr lang="de-DE" dirty="0"/>
              <a:t> </a:t>
            </a:r>
            <a:r>
              <a:rPr lang="de-DE" dirty="0" err="1"/>
              <a:t>options</a:t>
            </a:r>
            <a:r>
              <a:rPr lang="de-DE" dirty="0"/>
              <a:t> </a:t>
            </a:r>
            <a:r>
              <a:rPr lang="de-DE" dirty="0" err="1"/>
              <a:t>for</a:t>
            </a:r>
            <a:r>
              <a:rPr lang="de-DE" dirty="0"/>
              <a:t> online </a:t>
            </a:r>
            <a:r>
              <a:rPr lang="de-DE" dirty="0" err="1"/>
              <a:t>training</a:t>
            </a:r>
            <a:r>
              <a:rPr lang="de-DE" dirty="0"/>
              <a:t> </a:t>
            </a:r>
            <a:r>
              <a:rPr lang="de-DE" dirty="0" err="1"/>
              <a:t>with</a:t>
            </a:r>
            <a:r>
              <a:rPr lang="de-DE" dirty="0"/>
              <a:t> </a:t>
            </a:r>
            <a:r>
              <a:rPr lang="de-DE" dirty="0" err="1"/>
              <a:t>education</a:t>
            </a:r>
            <a:r>
              <a:rPr lang="de-DE" dirty="0"/>
              <a:t> </a:t>
            </a:r>
            <a:r>
              <a:rPr lang="de-DE" dirty="0" err="1"/>
              <a:t>institutes</a:t>
            </a:r>
            <a:r>
              <a:rPr lang="de-DE" dirty="0"/>
              <a:t>.</a:t>
            </a:r>
          </a:p>
          <a:p>
            <a:pPr marL="171450" indent="-171450" eaLnBrk="1" fontAlgn="auto" hangingPunct="1">
              <a:spcBef>
                <a:spcPts val="0"/>
              </a:spcBef>
              <a:spcAft>
                <a:spcPts val="0"/>
              </a:spcAft>
              <a:buFont typeface="Arial" panose="020B0604020202020204" pitchFamily="34" charset="0"/>
              <a:buChar char="•"/>
              <a:defRPr/>
            </a:pPr>
            <a:r>
              <a:rPr lang="de-DE" dirty="0"/>
              <a:t>The National Institute </a:t>
            </a:r>
            <a:r>
              <a:rPr lang="de-DE" dirty="0" err="1"/>
              <a:t>of</a:t>
            </a:r>
            <a:r>
              <a:rPr lang="de-DE" dirty="0"/>
              <a:t> Public Administration (</a:t>
            </a:r>
            <a:r>
              <a:rPr lang="de-DE" dirty="0" err="1"/>
              <a:t>Instituto</a:t>
            </a:r>
            <a:r>
              <a:rPr lang="de-DE" dirty="0"/>
              <a:t> </a:t>
            </a:r>
            <a:r>
              <a:rPr lang="de-DE" dirty="0" err="1"/>
              <a:t>Nacional</a:t>
            </a:r>
            <a:r>
              <a:rPr lang="de-DE" dirty="0"/>
              <a:t> de </a:t>
            </a:r>
            <a:r>
              <a:rPr lang="de-DE" dirty="0" err="1"/>
              <a:t>Administración</a:t>
            </a:r>
            <a:r>
              <a:rPr lang="de-DE" dirty="0"/>
              <a:t> </a:t>
            </a:r>
            <a:r>
              <a:rPr lang="de-DE" dirty="0" err="1"/>
              <a:t>Pública</a:t>
            </a:r>
            <a:r>
              <a:rPr lang="de-DE" dirty="0"/>
              <a:t>, INAP), </a:t>
            </a:r>
            <a:r>
              <a:rPr lang="de-DE" dirty="0" err="1"/>
              <a:t>is</a:t>
            </a:r>
            <a:r>
              <a:rPr lang="de-DE" dirty="0"/>
              <a:t> </a:t>
            </a:r>
            <a:r>
              <a:rPr lang="de-DE" dirty="0" err="1"/>
              <a:t>offering</a:t>
            </a:r>
            <a:r>
              <a:rPr lang="de-DE" dirty="0"/>
              <a:t> a </a:t>
            </a:r>
            <a:r>
              <a:rPr lang="de-DE" dirty="0" err="1"/>
              <a:t>course</a:t>
            </a:r>
            <a:r>
              <a:rPr lang="de-DE" dirty="0"/>
              <a:t> on “</a:t>
            </a:r>
            <a:r>
              <a:rPr lang="de-DE" dirty="0" err="1"/>
              <a:t>Ethics</a:t>
            </a:r>
            <a:r>
              <a:rPr lang="de-DE" dirty="0"/>
              <a:t> </a:t>
            </a:r>
            <a:r>
              <a:rPr lang="de-DE" dirty="0" err="1"/>
              <a:t>and</a:t>
            </a:r>
            <a:r>
              <a:rPr lang="de-DE" dirty="0"/>
              <a:t> Values in </a:t>
            </a:r>
            <a:r>
              <a:rPr lang="de-DE" dirty="0" err="1"/>
              <a:t>the</a:t>
            </a:r>
            <a:r>
              <a:rPr lang="de-DE" dirty="0"/>
              <a:t> Public Administration”, </a:t>
            </a:r>
            <a:r>
              <a:rPr lang="de-DE" dirty="0" err="1"/>
              <a:t>as</a:t>
            </a:r>
            <a:r>
              <a:rPr lang="de-DE" dirty="0"/>
              <a:t> </a:t>
            </a:r>
            <a:r>
              <a:rPr lang="de-DE" dirty="0" err="1"/>
              <a:t>well</a:t>
            </a:r>
            <a:r>
              <a:rPr lang="de-DE" dirty="0"/>
              <a:t> </a:t>
            </a:r>
            <a:r>
              <a:rPr lang="de-DE" dirty="0" err="1"/>
              <a:t>as</a:t>
            </a:r>
            <a:r>
              <a:rPr lang="de-DE" dirty="0"/>
              <a:t> an online </a:t>
            </a:r>
            <a:r>
              <a:rPr lang="de-DE" dirty="0" err="1"/>
              <a:t>course</a:t>
            </a:r>
            <a:r>
              <a:rPr lang="de-DE" dirty="0"/>
              <a:t> </a:t>
            </a:r>
            <a:r>
              <a:rPr lang="de-DE" dirty="0" err="1"/>
              <a:t>called</a:t>
            </a:r>
            <a:r>
              <a:rPr lang="de-DE" dirty="0"/>
              <a:t> “</a:t>
            </a:r>
            <a:r>
              <a:rPr lang="de-DE" dirty="0" err="1"/>
              <a:t>Responsibilities</a:t>
            </a:r>
            <a:r>
              <a:rPr lang="de-DE" dirty="0"/>
              <a:t> </a:t>
            </a:r>
            <a:r>
              <a:rPr lang="de-DE" dirty="0" err="1"/>
              <a:t>of</a:t>
            </a:r>
            <a:r>
              <a:rPr lang="de-DE" dirty="0"/>
              <a:t> </a:t>
            </a:r>
            <a:r>
              <a:rPr lang="de-DE" dirty="0" err="1"/>
              <a:t>the</a:t>
            </a:r>
            <a:r>
              <a:rPr lang="de-DE" dirty="0"/>
              <a:t> Public Service, </a:t>
            </a:r>
            <a:r>
              <a:rPr lang="de-DE" dirty="0" err="1"/>
              <a:t>Vocation</a:t>
            </a:r>
            <a:r>
              <a:rPr lang="de-DE" dirty="0"/>
              <a:t>, </a:t>
            </a:r>
            <a:r>
              <a:rPr lang="de-DE" dirty="0" err="1"/>
              <a:t>Ethics</a:t>
            </a:r>
            <a:r>
              <a:rPr lang="de-DE" dirty="0"/>
              <a:t>, </a:t>
            </a:r>
            <a:r>
              <a:rPr lang="de-DE" dirty="0" err="1"/>
              <a:t>and</a:t>
            </a:r>
            <a:r>
              <a:rPr lang="de-DE" dirty="0"/>
              <a:t> Values”.</a:t>
            </a:r>
          </a:p>
          <a:p>
            <a:pPr eaLnBrk="1" fontAlgn="auto" hangingPunct="1">
              <a:spcBef>
                <a:spcPts val="0"/>
              </a:spcBef>
              <a:spcAft>
                <a:spcPts val="0"/>
              </a:spcAft>
              <a:buFont typeface="Arial" panose="020B0604020202020204" pitchFamily="34" charset="0"/>
              <a:buNone/>
              <a:defRPr/>
            </a:pPr>
            <a:endParaRPr lang="it-CH" dirty="0"/>
          </a:p>
          <a:p>
            <a:r>
              <a:rPr lang="de-DE" sz="1200" b="1" dirty="0"/>
              <a:t>Source:</a:t>
            </a:r>
          </a:p>
          <a:p>
            <a:r>
              <a:rPr lang="de-DE" sz="1200" dirty="0"/>
              <a:t>OECD (March 2017). OECD </a:t>
            </a:r>
            <a:r>
              <a:rPr lang="de-DE" sz="1200" dirty="0" err="1"/>
              <a:t>Integrity</a:t>
            </a:r>
            <a:r>
              <a:rPr lang="de-DE" sz="1200" dirty="0"/>
              <a:t> Review </a:t>
            </a:r>
            <a:r>
              <a:rPr lang="de-DE" sz="1200" dirty="0" err="1"/>
              <a:t>of</a:t>
            </a:r>
            <a:r>
              <a:rPr lang="de-DE" sz="1200" dirty="0"/>
              <a:t> Mexico. </a:t>
            </a:r>
            <a:r>
              <a:rPr lang="de-DE" sz="1200" dirty="0" err="1"/>
              <a:t>Taking</a:t>
            </a:r>
            <a:r>
              <a:rPr lang="de-DE" sz="1200" dirty="0"/>
              <a:t> a </a:t>
            </a:r>
            <a:r>
              <a:rPr lang="de-DE" sz="1200" dirty="0" err="1"/>
              <a:t>Stronger</a:t>
            </a:r>
            <a:r>
              <a:rPr lang="de-DE" sz="1200" dirty="0"/>
              <a:t> </a:t>
            </a:r>
            <a:r>
              <a:rPr lang="de-DE" sz="1200" dirty="0" err="1"/>
              <a:t>Stance</a:t>
            </a:r>
            <a:r>
              <a:rPr lang="de-DE" sz="1200" dirty="0"/>
              <a:t> </a:t>
            </a:r>
            <a:r>
              <a:rPr lang="de-DE" sz="1200" dirty="0" err="1"/>
              <a:t>Against</a:t>
            </a:r>
            <a:r>
              <a:rPr lang="de-DE" sz="1200" dirty="0"/>
              <a:t> </a:t>
            </a:r>
            <a:r>
              <a:rPr lang="de-DE" sz="1200" dirty="0" err="1"/>
              <a:t>Corruption</a:t>
            </a:r>
            <a:r>
              <a:rPr lang="de-DE" sz="1200" dirty="0"/>
              <a:t>. </a:t>
            </a:r>
            <a:r>
              <a:rPr lang="de-DE" sz="1200" dirty="0" err="1"/>
              <a:t>Retrieved</a:t>
            </a:r>
            <a:r>
              <a:rPr lang="de-DE" sz="1200" dirty="0"/>
              <a:t> </a:t>
            </a:r>
            <a:r>
              <a:rPr lang="de-DE" sz="1200" dirty="0" err="1"/>
              <a:t>from</a:t>
            </a:r>
            <a:r>
              <a:rPr lang="de-DE" sz="1200" dirty="0"/>
              <a:t> </a:t>
            </a:r>
            <a:r>
              <a:rPr lang="de-DE" sz="1200" dirty="0">
                <a:hlinkClick r:id="rId3"/>
              </a:rPr>
              <a:t>https://www.oecd.org/gov/ethics/oecd-integrity-review-of-mexico-9789264273207-en.htm</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27</a:t>
            </a:fld>
            <a:endParaRPr lang="de-DE"/>
          </a:p>
        </p:txBody>
      </p:sp>
    </p:spTree>
    <p:extLst>
      <p:ext uri="{BB962C8B-B14F-4D97-AF65-F5344CB8AC3E}">
        <p14:creationId xmlns:p14="http://schemas.microsoft.com/office/powerpoint/2010/main" val="2365194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Source:</a:t>
            </a:r>
          </a:p>
          <a:p>
            <a:r>
              <a:rPr lang="de-DE" b="0" dirty="0"/>
              <a:t>York Regional Police (2013). Code </a:t>
            </a:r>
            <a:r>
              <a:rPr lang="de-DE" b="0" dirty="0" err="1"/>
              <a:t>of</a:t>
            </a:r>
            <a:r>
              <a:rPr lang="de-DE" b="0" dirty="0"/>
              <a:t> Professional </a:t>
            </a:r>
            <a:r>
              <a:rPr lang="de-DE" b="0" dirty="0" err="1"/>
              <a:t>Ethics</a:t>
            </a:r>
            <a:r>
              <a:rPr lang="de-DE" b="0" dirty="0"/>
              <a:t>. See also https://</a:t>
            </a:r>
            <a:r>
              <a:rPr lang="de-DE" b="0" dirty="0" err="1"/>
              <a:t>www.yrp.ca</a:t>
            </a:r>
            <a:r>
              <a:rPr lang="de-DE" b="0" dirty="0"/>
              <a:t>/en/</a:t>
            </a:r>
            <a:r>
              <a:rPr lang="de-DE" b="0" dirty="0" err="1"/>
              <a:t>about</a:t>
            </a:r>
            <a:r>
              <a:rPr lang="de-DE" b="0" dirty="0"/>
              <a:t>/code-</a:t>
            </a:r>
            <a:r>
              <a:rPr lang="de-DE" b="0" dirty="0" err="1"/>
              <a:t>of</a:t>
            </a:r>
            <a:r>
              <a:rPr lang="de-DE" b="0" dirty="0"/>
              <a:t>-professional-</a:t>
            </a:r>
            <a:r>
              <a:rPr lang="de-DE" b="0" dirty="0" err="1"/>
              <a:t>ethics.asp</a:t>
            </a:r>
            <a:r>
              <a:rPr lang="de-DE" b="0" dirty="0"/>
              <a:t> (last </a:t>
            </a:r>
            <a:r>
              <a:rPr lang="de-DE" b="0" dirty="0" err="1"/>
              <a:t>accessed</a:t>
            </a:r>
            <a:r>
              <a:rPr lang="de-DE" b="0" dirty="0"/>
              <a:t> on May 21, 2020).</a:t>
            </a:r>
          </a:p>
        </p:txBody>
      </p:sp>
      <p:sp>
        <p:nvSpPr>
          <p:cNvPr id="4" name="Foliennummernplatzhalter 3"/>
          <p:cNvSpPr>
            <a:spLocks noGrp="1"/>
          </p:cNvSpPr>
          <p:nvPr>
            <p:ph type="sldNum" sz="quarter" idx="5"/>
          </p:nvPr>
        </p:nvSpPr>
        <p:spPr/>
        <p:txBody>
          <a:bodyPr/>
          <a:lstStyle/>
          <a:p>
            <a:fld id="{E9032092-6271-034C-A373-FC28AFF6325A}" type="slidenum">
              <a:rPr lang="de-DE" smtClean="0"/>
              <a:t>28</a:t>
            </a:fld>
            <a:endParaRPr lang="de-DE"/>
          </a:p>
        </p:txBody>
      </p:sp>
    </p:spTree>
    <p:extLst>
      <p:ext uri="{BB962C8B-B14F-4D97-AF65-F5344CB8AC3E}">
        <p14:creationId xmlns:p14="http://schemas.microsoft.com/office/powerpoint/2010/main" val="227156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Source:</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800" b="0" dirty="0"/>
              <a:t>African Union (</a:t>
            </a:r>
            <a:r>
              <a:rPr lang="de-DE" sz="800" b="0" dirty="0" err="1"/>
              <a:t>January</a:t>
            </a:r>
            <a:r>
              <a:rPr lang="de-DE" sz="800" b="0" dirty="0"/>
              <a:t> 2011). African Charter on Values </a:t>
            </a:r>
            <a:r>
              <a:rPr lang="de-DE" sz="800" b="0" dirty="0" err="1"/>
              <a:t>and</a:t>
            </a:r>
            <a:r>
              <a:rPr lang="de-DE" sz="800" b="0" dirty="0"/>
              <a:t> </a:t>
            </a:r>
            <a:r>
              <a:rPr lang="de-DE" sz="800" b="0" dirty="0" err="1"/>
              <a:t>Principles</a:t>
            </a:r>
            <a:r>
              <a:rPr lang="de-DE" sz="800" b="0" dirty="0"/>
              <a:t> </a:t>
            </a:r>
            <a:r>
              <a:rPr lang="de-DE" sz="800" b="0" dirty="0" err="1"/>
              <a:t>of</a:t>
            </a:r>
            <a:r>
              <a:rPr lang="de-DE" sz="800" b="0" dirty="0"/>
              <a:t> Public Service </a:t>
            </a:r>
            <a:r>
              <a:rPr lang="de-DE" sz="800" b="0" dirty="0" err="1"/>
              <a:t>and</a:t>
            </a:r>
            <a:r>
              <a:rPr lang="de-DE" sz="800" b="0" dirty="0"/>
              <a:t> Administration. </a:t>
            </a:r>
            <a:r>
              <a:rPr lang="de-DE" sz="800" b="0" dirty="0" err="1"/>
              <a:t>Retrieved</a:t>
            </a:r>
            <a:r>
              <a:rPr lang="de-DE" sz="800" b="0" dirty="0"/>
              <a:t> </a:t>
            </a:r>
            <a:r>
              <a:rPr lang="de-DE" sz="800" b="0" dirty="0" err="1"/>
              <a:t>from</a:t>
            </a:r>
            <a:r>
              <a:rPr lang="de-DE" sz="800" b="0" dirty="0"/>
              <a:t> </a:t>
            </a:r>
            <a:r>
              <a:rPr lang="de-DE" sz="800" b="0" dirty="0">
                <a:hlinkClick r:id="rId3"/>
              </a:rPr>
              <a:t>https://au.int/en/treaties/african-charter-values-and-principles-public-service-and-administration</a:t>
            </a:r>
            <a:r>
              <a:rPr lang="de-DE" sz="800" b="0" dirty="0"/>
              <a:t> (last </a:t>
            </a:r>
            <a:r>
              <a:rPr lang="de-DE" sz="800" b="0" dirty="0" err="1"/>
              <a:t>accessed</a:t>
            </a:r>
            <a:r>
              <a:rPr lang="de-DE" sz="800" b="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29</a:t>
            </a:fld>
            <a:endParaRPr lang="de-DE"/>
          </a:p>
        </p:txBody>
      </p:sp>
    </p:spTree>
    <p:extLst>
      <p:ext uri="{BB962C8B-B14F-4D97-AF65-F5344CB8AC3E}">
        <p14:creationId xmlns:p14="http://schemas.microsoft.com/office/powerpoint/2010/main" val="2365194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sz="1200" b="1" dirty="0"/>
              <a:t>Nigeria: Code </a:t>
            </a:r>
            <a:r>
              <a:rPr lang="de-DE" sz="1200" b="1" dirty="0" err="1"/>
              <a:t>of</a:t>
            </a:r>
            <a:r>
              <a:rPr lang="de-DE" sz="1200" b="1" dirty="0"/>
              <a:t> </a:t>
            </a:r>
            <a:r>
              <a:rPr lang="de-DE" sz="1200" b="1" dirty="0" err="1"/>
              <a:t>conduct</a:t>
            </a:r>
            <a:r>
              <a:rPr lang="de-DE" sz="1200" b="1" dirty="0"/>
              <a:t> </a:t>
            </a:r>
            <a:r>
              <a:rPr lang="de-DE" sz="1200" b="1" dirty="0" err="1"/>
              <a:t>enforcement</a:t>
            </a:r>
            <a:r>
              <a:rPr lang="de-DE" sz="1200" b="1" dirty="0"/>
              <a:t> </a:t>
            </a:r>
            <a:r>
              <a:rPr lang="de-DE" sz="1200" b="1" dirty="0" err="1"/>
              <a:t>institutions</a:t>
            </a:r>
            <a:r>
              <a:rPr lang="de-DE" sz="1200" b="1" dirty="0"/>
              <a:t>:</a:t>
            </a:r>
            <a:endParaRPr lang="de-DE" b="1" dirty="0"/>
          </a:p>
          <a:p>
            <a:pPr>
              <a:defRPr/>
            </a:pPr>
            <a:endParaRPr lang="de-DE" b="1" dirty="0"/>
          </a:p>
          <a:p>
            <a:pPr marL="171450" indent="-171450">
              <a:buFont typeface="Arial" panose="020B0604020202020204" pitchFamily="34" charset="0"/>
              <a:buChar char="•"/>
              <a:defRPr/>
            </a:pPr>
            <a:r>
              <a:rPr lang="de-DE" b="0" dirty="0"/>
              <a:t>In Nigeria, </a:t>
            </a:r>
            <a:r>
              <a:rPr lang="de-DE" b="0" dirty="0" err="1"/>
              <a:t>the</a:t>
            </a:r>
            <a:r>
              <a:rPr lang="de-DE" b="0" dirty="0"/>
              <a:t> </a:t>
            </a:r>
            <a:r>
              <a:rPr lang="de-DE" b="1" dirty="0"/>
              <a:t>Code </a:t>
            </a:r>
            <a:r>
              <a:rPr lang="de-DE" b="1" dirty="0" err="1"/>
              <a:t>of</a:t>
            </a:r>
            <a:r>
              <a:rPr lang="de-DE" b="1" dirty="0"/>
              <a:t> </a:t>
            </a:r>
            <a:r>
              <a:rPr lang="de-DE" b="1" dirty="0" err="1"/>
              <a:t>Conduct</a:t>
            </a:r>
            <a:r>
              <a:rPr lang="de-DE" b="1" dirty="0"/>
              <a:t> Bureau (CCB) </a:t>
            </a:r>
            <a:r>
              <a:rPr lang="de-DE" b="0" dirty="0" err="1"/>
              <a:t>is</a:t>
            </a:r>
            <a:r>
              <a:rPr lang="de-DE" b="0" dirty="0"/>
              <a:t> </a:t>
            </a:r>
            <a:r>
              <a:rPr lang="de-DE" b="0" dirty="0" err="1"/>
              <a:t>the</a:t>
            </a:r>
            <a:r>
              <a:rPr lang="de-DE" b="0" dirty="0"/>
              <a:t> </a:t>
            </a:r>
            <a:r>
              <a:rPr lang="de-DE" b="0" dirty="0" err="1"/>
              <a:t>pioneer</a:t>
            </a:r>
            <a:r>
              <a:rPr lang="de-DE" b="0" dirty="0"/>
              <a:t> anti-</a:t>
            </a:r>
            <a:r>
              <a:rPr lang="de-DE" b="0" dirty="0" err="1"/>
              <a:t>corruption</a:t>
            </a:r>
            <a:r>
              <a:rPr lang="de-DE" b="0" dirty="0"/>
              <a:t> </a:t>
            </a:r>
            <a:r>
              <a:rPr lang="de-DE" b="0" dirty="0" err="1"/>
              <a:t>agency</a:t>
            </a:r>
            <a:r>
              <a:rPr lang="de-DE" b="0" dirty="0"/>
              <a:t> </a:t>
            </a:r>
            <a:r>
              <a:rPr lang="de-DE" b="0" dirty="0" err="1"/>
              <a:t>set</a:t>
            </a:r>
            <a:r>
              <a:rPr lang="de-DE" b="0" dirty="0"/>
              <a:t> </a:t>
            </a:r>
            <a:r>
              <a:rPr lang="de-DE" b="0" dirty="0" err="1"/>
              <a:t>up</a:t>
            </a:r>
            <a:r>
              <a:rPr lang="de-DE" b="0" dirty="0"/>
              <a:t> </a:t>
            </a:r>
            <a:r>
              <a:rPr lang="de-DE" b="0" dirty="0" err="1"/>
              <a:t>by</a:t>
            </a:r>
            <a:r>
              <a:rPr lang="de-DE" b="0" dirty="0"/>
              <a:t> </a:t>
            </a:r>
            <a:r>
              <a:rPr lang="de-DE" b="0" dirty="0" err="1"/>
              <a:t>the</a:t>
            </a:r>
            <a:r>
              <a:rPr lang="de-DE" b="0" dirty="0"/>
              <a:t> Federal </a:t>
            </a:r>
            <a:r>
              <a:rPr lang="de-DE" b="0" dirty="0" err="1"/>
              <a:t>Government</a:t>
            </a:r>
            <a:r>
              <a:rPr lang="de-DE" b="0" dirty="0"/>
              <a:t> </a:t>
            </a:r>
            <a:r>
              <a:rPr lang="de-DE" b="0" dirty="0" err="1"/>
              <a:t>of</a:t>
            </a:r>
            <a:r>
              <a:rPr lang="de-DE" b="0" dirty="0"/>
              <a:t> Nigeria. </a:t>
            </a:r>
            <a:r>
              <a:rPr lang="de-DE" b="0" dirty="0" err="1"/>
              <a:t>It</a:t>
            </a:r>
            <a:r>
              <a:rPr lang="de-DE" b="0" dirty="0"/>
              <a:t> </a:t>
            </a:r>
            <a:r>
              <a:rPr lang="de-DE" b="0" dirty="0" err="1"/>
              <a:t>has</a:t>
            </a:r>
            <a:r>
              <a:rPr lang="de-DE" b="0" dirty="0"/>
              <a:t> </a:t>
            </a:r>
            <a:r>
              <a:rPr lang="de-DE" b="0" dirty="0" err="1"/>
              <a:t>the</a:t>
            </a:r>
            <a:r>
              <a:rPr lang="de-DE" b="0" dirty="0"/>
              <a:t> </a:t>
            </a:r>
            <a:r>
              <a:rPr lang="de-DE" b="0" dirty="0" err="1"/>
              <a:t>primary</a:t>
            </a:r>
            <a:r>
              <a:rPr lang="de-DE" b="0" dirty="0"/>
              <a:t> </a:t>
            </a:r>
            <a:r>
              <a:rPr lang="de-DE" b="0" dirty="0" err="1"/>
              <a:t>responsibility</a:t>
            </a:r>
            <a:r>
              <a:rPr lang="de-DE" b="0" dirty="0"/>
              <a:t> </a:t>
            </a:r>
            <a:r>
              <a:rPr lang="de-DE" b="0" dirty="0" err="1"/>
              <a:t>of</a:t>
            </a:r>
            <a:r>
              <a:rPr lang="de-DE" b="0" dirty="0"/>
              <a:t> </a:t>
            </a:r>
            <a:r>
              <a:rPr lang="de-DE" b="0" dirty="0" err="1"/>
              <a:t>checking</a:t>
            </a:r>
            <a:r>
              <a:rPr lang="de-DE" b="0" dirty="0"/>
              <a:t> </a:t>
            </a:r>
            <a:r>
              <a:rPr lang="de-DE" b="0" dirty="0" err="1"/>
              <a:t>corrupt</a:t>
            </a:r>
            <a:r>
              <a:rPr lang="de-DE" b="0" dirty="0"/>
              <a:t> </a:t>
            </a:r>
            <a:r>
              <a:rPr lang="de-DE" b="0" dirty="0" err="1"/>
              <a:t>practices</a:t>
            </a:r>
            <a:r>
              <a:rPr lang="de-DE" b="0" dirty="0"/>
              <a:t> in </a:t>
            </a:r>
            <a:r>
              <a:rPr lang="de-DE" b="0" dirty="0" err="1"/>
              <a:t>the</a:t>
            </a:r>
            <a:r>
              <a:rPr lang="de-DE" b="0" dirty="0"/>
              <a:t> </a:t>
            </a:r>
            <a:r>
              <a:rPr lang="de-DE" b="0" dirty="0" err="1"/>
              <a:t>Nigerian</a:t>
            </a:r>
            <a:r>
              <a:rPr lang="de-DE" b="0" dirty="0"/>
              <a:t> </a:t>
            </a:r>
            <a:r>
              <a:rPr lang="de-DE" b="0" dirty="0" err="1"/>
              <a:t>public</a:t>
            </a:r>
            <a:r>
              <a:rPr lang="de-DE" b="0" dirty="0"/>
              <a:t> </a:t>
            </a:r>
            <a:r>
              <a:rPr lang="de-DE" b="0" dirty="0" err="1"/>
              <a:t>service</a:t>
            </a:r>
            <a:r>
              <a:rPr lang="de-DE" b="0" dirty="0"/>
              <a:t>.</a:t>
            </a:r>
          </a:p>
          <a:p>
            <a:pPr marL="171450" indent="-171450">
              <a:buFont typeface="Arial" panose="020B0604020202020204" pitchFamily="34" charset="0"/>
              <a:buChar char="•"/>
              <a:defRPr/>
            </a:pPr>
            <a:r>
              <a:rPr lang="de-DE" b="0" dirty="0"/>
              <a:t>The </a:t>
            </a:r>
            <a:r>
              <a:rPr lang="de-DE" b="0" dirty="0" err="1"/>
              <a:t>objectives</a:t>
            </a:r>
            <a:r>
              <a:rPr lang="de-DE" b="0" dirty="0"/>
              <a:t> </a:t>
            </a:r>
            <a:r>
              <a:rPr lang="de-DE" b="0" dirty="0" err="1"/>
              <a:t>of</a:t>
            </a:r>
            <a:r>
              <a:rPr lang="de-DE" b="0" dirty="0"/>
              <a:t> </a:t>
            </a:r>
            <a:r>
              <a:rPr lang="de-DE" b="0" dirty="0" err="1"/>
              <a:t>the</a:t>
            </a:r>
            <a:r>
              <a:rPr lang="de-DE" b="0" dirty="0"/>
              <a:t> Bureau </a:t>
            </a:r>
            <a:r>
              <a:rPr lang="de-DE" b="0" dirty="0" err="1"/>
              <a:t>are</a:t>
            </a:r>
            <a:r>
              <a:rPr lang="de-DE" b="0" dirty="0"/>
              <a:t> </a:t>
            </a:r>
            <a:r>
              <a:rPr lang="de-DE" b="0" dirty="0" err="1"/>
              <a:t>to</a:t>
            </a:r>
            <a:r>
              <a:rPr lang="de-DE" b="0" dirty="0"/>
              <a:t> </a:t>
            </a:r>
            <a:r>
              <a:rPr lang="de-DE" b="0" dirty="0" err="1"/>
              <a:t>establish</a:t>
            </a:r>
            <a:r>
              <a:rPr lang="de-DE" b="0" dirty="0"/>
              <a:t> </a:t>
            </a:r>
            <a:r>
              <a:rPr lang="de-DE" b="0" dirty="0" err="1"/>
              <a:t>and</a:t>
            </a:r>
            <a:r>
              <a:rPr lang="de-DE" b="0" dirty="0"/>
              <a:t> </a:t>
            </a:r>
            <a:r>
              <a:rPr lang="de-DE" b="0" dirty="0" err="1"/>
              <a:t>maintain</a:t>
            </a:r>
            <a:r>
              <a:rPr lang="de-DE" b="0" dirty="0"/>
              <a:t> a high </a:t>
            </a:r>
            <a:r>
              <a:rPr lang="de-DE" b="0" dirty="0" err="1"/>
              <a:t>standard</a:t>
            </a:r>
            <a:r>
              <a:rPr lang="de-DE" b="0" dirty="0"/>
              <a:t> </a:t>
            </a:r>
            <a:r>
              <a:rPr lang="de-DE" b="0" dirty="0" err="1"/>
              <a:t>of</a:t>
            </a:r>
            <a:r>
              <a:rPr lang="de-DE" b="0" dirty="0"/>
              <a:t> </a:t>
            </a:r>
            <a:r>
              <a:rPr lang="de-DE" b="0" dirty="0" err="1"/>
              <a:t>morality</a:t>
            </a:r>
            <a:r>
              <a:rPr lang="de-DE" b="0" dirty="0"/>
              <a:t> in </a:t>
            </a:r>
            <a:r>
              <a:rPr lang="de-DE" b="0" dirty="0" err="1"/>
              <a:t>the</a:t>
            </a:r>
            <a:r>
              <a:rPr lang="de-DE" b="0" dirty="0"/>
              <a:t> </a:t>
            </a:r>
            <a:r>
              <a:rPr lang="de-DE" b="0" dirty="0" err="1"/>
              <a:t>conduct</a:t>
            </a:r>
            <a:r>
              <a:rPr lang="de-DE" b="0" dirty="0"/>
              <a:t> </a:t>
            </a:r>
            <a:r>
              <a:rPr lang="de-DE" b="0" dirty="0" err="1"/>
              <a:t>of</a:t>
            </a:r>
            <a:r>
              <a:rPr lang="de-DE" b="0" dirty="0"/>
              <a:t> </a:t>
            </a:r>
            <a:r>
              <a:rPr lang="de-DE" b="0" dirty="0" err="1"/>
              <a:t>government</a:t>
            </a:r>
            <a:r>
              <a:rPr lang="de-DE" b="0" dirty="0"/>
              <a:t> </a:t>
            </a:r>
            <a:r>
              <a:rPr lang="de-DE" b="0" dirty="0" err="1"/>
              <a:t>business</a:t>
            </a:r>
            <a:r>
              <a:rPr lang="de-DE" b="0" dirty="0"/>
              <a:t> </a:t>
            </a:r>
            <a:r>
              <a:rPr lang="de-DE" b="0" dirty="0" err="1"/>
              <a:t>and</a:t>
            </a:r>
            <a:r>
              <a:rPr lang="de-DE" b="0" dirty="0"/>
              <a:t> </a:t>
            </a:r>
            <a:r>
              <a:rPr lang="de-DE" b="0" dirty="0" err="1"/>
              <a:t>to</a:t>
            </a:r>
            <a:r>
              <a:rPr lang="de-DE" b="0" dirty="0"/>
              <a:t> </a:t>
            </a:r>
            <a:r>
              <a:rPr lang="de-DE" b="0" dirty="0" err="1"/>
              <a:t>ensure</a:t>
            </a:r>
            <a:r>
              <a:rPr lang="de-DE" b="0" dirty="0"/>
              <a:t> </a:t>
            </a:r>
            <a:r>
              <a:rPr lang="de-DE" b="0" dirty="0" err="1"/>
              <a:t>that</a:t>
            </a:r>
            <a:r>
              <a:rPr lang="de-DE" b="0" dirty="0"/>
              <a:t> </a:t>
            </a:r>
            <a:r>
              <a:rPr lang="de-DE" b="0" dirty="0" err="1"/>
              <a:t>the</a:t>
            </a:r>
            <a:r>
              <a:rPr lang="de-DE" b="0" dirty="0"/>
              <a:t> </a:t>
            </a:r>
            <a:r>
              <a:rPr lang="de-DE" b="0" dirty="0" err="1"/>
              <a:t>actions</a:t>
            </a:r>
            <a:r>
              <a:rPr lang="de-DE" b="0" dirty="0"/>
              <a:t> </a:t>
            </a:r>
            <a:r>
              <a:rPr lang="de-DE" b="0" dirty="0" err="1"/>
              <a:t>and</a:t>
            </a:r>
            <a:r>
              <a:rPr lang="de-DE" b="0" dirty="0"/>
              <a:t> </a:t>
            </a:r>
            <a:r>
              <a:rPr lang="de-DE" b="0" dirty="0" err="1"/>
              <a:t>behaviors</a:t>
            </a:r>
            <a:r>
              <a:rPr lang="de-DE" b="0" dirty="0"/>
              <a:t> </a:t>
            </a:r>
            <a:r>
              <a:rPr lang="de-DE" b="0" dirty="0" err="1"/>
              <a:t>of</a:t>
            </a:r>
            <a:r>
              <a:rPr lang="de-DE" b="0" dirty="0"/>
              <a:t> </a:t>
            </a:r>
            <a:r>
              <a:rPr lang="de-DE" b="0" dirty="0" err="1"/>
              <a:t>public</a:t>
            </a:r>
            <a:r>
              <a:rPr lang="de-DE" b="0" dirty="0"/>
              <a:t> </a:t>
            </a:r>
            <a:r>
              <a:rPr lang="de-DE" b="0" dirty="0" err="1"/>
              <a:t>servants</a:t>
            </a:r>
            <a:r>
              <a:rPr lang="de-DE" b="0" dirty="0"/>
              <a:t> </a:t>
            </a:r>
            <a:r>
              <a:rPr lang="de-DE" b="0" dirty="0" err="1"/>
              <a:t>conform</a:t>
            </a:r>
            <a:r>
              <a:rPr lang="de-DE" b="0" dirty="0"/>
              <a:t> </a:t>
            </a:r>
            <a:r>
              <a:rPr lang="de-DE" b="0" dirty="0" err="1"/>
              <a:t>to</a:t>
            </a:r>
            <a:r>
              <a:rPr lang="de-DE" b="0" dirty="0"/>
              <a:t> </a:t>
            </a:r>
            <a:r>
              <a:rPr lang="de-DE" b="0" dirty="0" err="1"/>
              <a:t>the</a:t>
            </a:r>
            <a:r>
              <a:rPr lang="de-DE" b="0" dirty="0"/>
              <a:t> </a:t>
            </a:r>
            <a:r>
              <a:rPr lang="de-DE" b="0" dirty="0" err="1"/>
              <a:t>highest</a:t>
            </a:r>
            <a:r>
              <a:rPr lang="de-DE" b="0" dirty="0"/>
              <a:t> </a:t>
            </a:r>
            <a:r>
              <a:rPr lang="de-DE" b="0" dirty="0" err="1"/>
              <a:t>standards</a:t>
            </a:r>
            <a:r>
              <a:rPr lang="de-DE" b="0" dirty="0"/>
              <a:t> </a:t>
            </a:r>
            <a:r>
              <a:rPr lang="de-DE" b="0" dirty="0" err="1"/>
              <a:t>of</a:t>
            </a:r>
            <a:r>
              <a:rPr lang="de-DE" b="0" dirty="0"/>
              <a:t> </a:t>
            </a:r>
            <a:r>
              <a:rPr lang="de-DE" b="0" dirty="0" err="1"/>
              <a:t>public</a:t>
            </a:r>
            <a:r>
              <a:rPr lang="de-DE" b="0" dirty="0"/>
              <a:t> </a:t>
            </a:r>
            <a:r>
              <a:rPr lang="de-DE" b="0" dirty="0" err="1"/>
              <a:t>morality</a:t>
            </a:r>
            <a:r>
              <a:rPr lang="de-DE" b="0" dirty="0"/>
              <a:t> </a:t>
            </a:r>
            <a:r>
              <a:rPr lang="de-DE" b="0" dirty="0" err="1"/>
              <a:t>and</a:t>
            </a:r>
            <a:r>
              <a:rPr lang="de-DE" b="0" dirty="0"/>
              <a:t> </a:t>
            </a:r>
            <a:r>
              <a:rPr lang="de-DE" b="0" dirty="0" err="1"/>
              <a:t>accountability</a:t>
            </a:r>
            <a:r>
              <a:rPr lang="de-DE" b="0" dirty="0"/>
              <a:t>.</a:t>
            </a:r>
          </a:p>
          <a:p>
            <a:pPr marL="171450" indent="-171450">
              <a:buFont typeface="Arial" panose="020B0604020202020204" pitchFamily="34" charset="0"/>
              <a:buChar char="•"/>
              <a:defRPr/>
            </a:pPr>
            <a:r>
              <a:rPr lang="de-DE" b="0" u="none" dirty="0" err="1"/>
              <a:t>Functions</a:t>
            </a:r>
            <a:r>
              <a:rPr lang="de-DE" b="0" u="none" dirty="0"/>
              <a:t> </a:t>
            </a:r>
            <a:r>
              <a:rPr lang="de-DE" b="0" u="none" dirty="0" err="1"/>
              <a:t>of</a:t>
            </a:r>
            <a:r>
              <a:rPr lang="de-DE" b="0" u="none" dirty="0"/>
              <a:t> </a:t>
            </a:r>
            <a:r>
              <a:rPr lang="de-DE" b="0" u="none" dirty="0" err="1"/>
              <a:t>the</a:t>
            </a:r>
            <a:r>
              <a:rPr lang="de-DE" b="0" u="none" dirty="0"/>
              <a:t> </a:t>
            </a:r>
            <a:r>
              <a:rPr lang="de-DE" b="0" u="none" dirty="0" err="1"/>
              <a:t>CoB</a:t>
            </a:r>
            <a:r>
              <a:rPr lang="de-DE" b="0" u="none" dirty="0"/>
              <a:t>:</a:t>
            </a:r>
          </a:p>
          <a:p>
            <a:pPr marL="628650" lvl="1" indent="-171450">
              <a:buFont typeface="Arial" panose="020B0604020202020204" pitchFamily="34" charset="0"/>
              <a:buChar char="•"/>
              <a:defRPr/>
            </a:pPr>
            <a:r>
              <a:rPr lang="de-DE" dirty="0" err="1"/>
              <a:t>Receiving</a:t>
            </a:r>
            <a:r>
              <a:rPr lang="de-DE" dirty="0"/>
              <a:t> </a:t>
            </a:r>
            <a:r>
              <a:rPr lang="de-DE" dirty="0" err="1"/>
              <a:t>written</a:t>
            </a:r>
            <a:r>
              <a:rPr lang="de-DE" dirty="0"/>
              <a:t> </a:t>
            </a:r>
            <a:r>
              <a:rPr lang="de-DE" dirty="0" err="1"/>
              <a:t>declaration</a:t>
            </a:r>
            <a:r>
              <a:rPr lang="de-DE" dirty="0"/>
              <a:t> </a:t>
            </a:r>
            <a:r>
              <a:rPr lang="de-DE" dirty="0" err="1"/>
              <a:t>of</a:t>
            </a:r>
            <a:r>
              <a:rPr lang="de-DE" dirty="0"/>
              <a:t> all </a:t>
            </a:r>
            <a:r>
              <a:rPr lang="de-DE" dirty="0" err="1"/>
              <a:t>properties</a:t>
            </a:r>
            <a:r>
              <a:rPr lang="de-DE" dirty="0"/>
              <a:t>, </a:t>
            </a:r>
            <a:r>
              <a:rPr lang="de-DE" dirty="0" err="1"/>
              <a:t>assets</a:t>
            </a:r>
            <a:r>
              <a:rPr lang="de-DE" dirty="0"/>
              <a:t> </a:t>
            </a:r>
            <a:r>
              <a:rPr lang="de-DE" dirty="0" err="1"/>
              <a:t>and</a:t>
            </a:r>
            <a:r>
              <a:rPr lang="de-DE" dirty="0"/>
              <a:t> </a:t>
            </a:r>
            <a:r>
              <a:rPr lang="de-DE" dirty="0" err="1"/>
              <a:t>liabilities</a:t>
            </a:r>
            <a:r>
              <a:rPr lang="de-DE" dirty="0"/>
              <a:t> </a:t>
            </a:r>
            <a:r>
              <a:rPr lang="de-DE" dirty="0" err="1"/>
              <a:t>of</a:t>
            </a:r>
            <a:r>
              <a:rPr lang="de-DE" dirty="0"/>
              <a:t> </a:t>
            </a:r>
            <a:r>
              <a:rPr lang="de-DE" dirty="0" err="1"/>
              <a:t>public</a:t>
            </a:r>
            <a:r>
              <a:rPr lang="de-DE" dirty="0"/>
              <a:t> </a:t>
            </a:r>
            <a:r>
              <a:rPr lang="de-DE" dirty="0" err="1"/>
              <a:t>officers</a:t>
            </a:r>
            <a:r>
              <a:rPr lang="de-DE" dirty="0"/>
              <a:t> </a:t>
            </a:r>
            <a:r>
              <a:rPr lang="de-DE" dirty="0" err="1"/>
              <a:t>and</a:t>
            </a:r>
            <a:r>
              <a:rPr lang="de-DE" dirty="0"/>
              <a:t> </a:t>
            </a:r>
            <a:r>
              <a:rPr lang="de-DE" dirty="0" err="1"/>
              <a:t>their</a:t>
            </a:r>
            <a:r>
              <a:rPr lang="de-DE" dirty="0"/>
              <a:t> </a:t>
            </a:r>
            <a:r>
              <a:rPr lang="de-DE" dirty="0" err="1"/>
              <a:t>spouses</a:t>
            </a:r>
            <a:r>
              <a:rPr lang="de-DE" baseline="0" dirty="0"/>
              <a:t> </a:t>
            </a:r>
            <a:r>
              <a:rPr lang="de-DE" dirty="0" err="1"/>
              <a:t>immediately</a:t>
            </a:r>
            <a:r>
              <a:rPr lang="de-DE" dirty="0"/>
              <a:t> after </a:t>
            </a:r>
            <a:r>
              <a:rPr lang="de-DE" dirty="0" err="1"/>
              <a:t>taking</a:t>
            </a:r>
            <a:r>
              <a:rPr lang="de-DE" dirty="0"/>
              <a:t> </a:t>
            </a:r>
            <a:r>
              <a:rPr lang="de-DE" dirty="0" err="1"/>
              <a:t>office</a:t>
            </a:r>
            <a:r>
              <a:rPr lang="de-DE" dirty="0"/>
              <a:t>, at </a:t>
            </a:r>
            <a:r>
              <a:rPr lang="de-DE" dirty="0" err="1"/>
              <a:t>the</a:t>
            </a:r>
            <a:r>
              <a:rPr lang="de-DE" dirty="0"/>
              <a:t> end </a:t>
            </a:r>
            <a:r>
              <a:rPr lang="de-DE" dirty="0" err="1"/>
              <a:t>of</a:t>
            </a:r>
            <a:r>
              <a:rPr lang="de-DE" dirty="0"/>
              <a:t> </a:t>
            </a:r>
            <a:r>
              <a:rPr lang="de-DE" dirty="0" err="1"/>
              <a:t>every</a:t>
            </a:r>
            <a:r>
              <a:rPr lang="de-DE" dirty="0"/>
              <a:t> </a:t>
            </a:r>
            <a:r>
              <a:rPr lang="de-DE" dirty="0" err="1"/>
              <a:t>four</a:t>
            </a:r>
            <a:r>
              <a:rPr lang="de-DE" dirty="0"/>
              <a:t> </a:t>
            </a:r>
            <a:r>
              <a:rPr lang="de-DE" dirty="0" err="1"/>
              <a:t>years</a:t>
            </a:r>
            <a:r>
              <a:rPr lang="de-DE" dirty="0"/>
              <a:t> </a:t>
            </a:r>
            <a:r>
              <a:rPr lang="de-DE" dirty="0" err="1"/>
              <a:t>and</a:t>
            </a:r>
            <a:r>
              <a:rPr lang="de-DE" dirty="0"/>
              <a:t> at </a:t>
            </a:r>
            <a:r>
              <a:rPr lang="de-DE" dirty="0" err="1"/>
              <a:t>the</a:t>
            </a:r>
            <a:r>
              <a:rPr lang="de-DE" dirty="0"/>
              <a:t> end </a:t>
            </a:r>
            <a:r>
              <a:rPr lang="de-DE" dirty="0" err="1"/>
              <a:t>of</a:t>
            </a:r>
            <a:r>
              <a:rPr lang="de-DE" dirty="0"/>
              <a:t> </a:t>
            </a:r>
            <a:r>
              <a:rPr lang="de-DE" dirty="0" err="1"/>
              <a:t>term</a:t>
            </a:r>
            <a:r>
              <a:rPr lang="de-DE" dirty="0"/>
              <a:t> </a:t>
            </a:r>
            <a:r>
              <a:rPr lang="de-DE" dirty="0" err="1"/>
              <a:t>of</a:t>
            </a:r>
            <a:r>
              <a:rPr lang="de-DE" dirty="0"/>
              <a:t> </a:t>
            </a:r>
            <a:r>
              <a:rPr lang="de-DE" dirty="0" err="1"/>
              <a:t>office</a:t>
            </a:r>
            <a:r>
              <a:rPr lang="de-DE" dirty="0"/>
              <a:t>;</a:t>
            </a:r>
          </a:p>
          <a:p>
            <a:pPr marL="628650" lvl="1" indent="-171450">
              <a:buFont typeface="Arial" panose="020B0604020202020204" pitchFamily="34" charset="0"/>
              <a:buChar char="•"/>
              <a:defRPr/>
            </a:pPr>
            <a:r>
              <a:rPr lang="de-DE" dirty="0" err="1"/>
              <a:t>Retaining</a:t>
            </a:r>
            <a:r>
              <a:rPr lang="de-DE" dirty="0"/>
              <a:t> </a:t>
            </a:r>
            <a:r>
              <a:rPr lang="de-DE" dirty="0" err="1"/>
              <a:t>custody</a:t>
            </a:r>
            <a:r>
              <a:rPr lang="de-DE" dirty="0"/>
              <a:t> </a:t>
            </a:r>
            <a:r>
              <a:rPr lang="de-DE" dirty="0" err="1"/>
              <a:t>of</a:t>
            </a:r>
            <a:r>
              <a:rPr lang="de-DE" dirty="0"/>
              <a:t> such </a:t>
            </a:r>
            <a:r>
              <a:rPr lang="de-DE" dirty="0" err="1"/>
              <a:t>declarations</a:t>
            </a:r>
            <a:r>
              <a:rPr lang="de-DE" dirty="0"/>
              <a:t> </a:t>
            </a:r>
            <a:r>
              <a:rPr lang="de-DE" dirty="0" err="1"/>
              <a:t>and</a:t>
            </a:r>
            <a:r>
              <a:rPr lang="de-DE" dirty="0"/>
              <a:t> </a:t>
            </a:r>
            <a:r>
              <a:rPr lang="de-DE" dirty="0" err="1"/>
              <a:t>making</a:t>
            </a:r>
            <a:r>
              <a:rPr lang="de-DE" dirty="0"/>
              <a:t> </a:t>
            </a:r>
            <a:r>
              <a:rPr lang="de-DE" dirty="0" err="1"/>
              <a:t>them</a:t>
            </a:r>
            <a:r>
              <a:rPr lang="de-DE" dirty="0"/>
              <a:t> </a:t>
            </a:r>
            <a:r>
              <a:rPr lang="de-DE" dirty="0" err="1"/>
              <a:t>available</a:t>
            </a:r>
            <a:r>
              <a:rPr lang="de-DE" dirty="0"/>
              <a:t> </a:t>
            </a:r>
            <a:r>
              <a:rPr lang="de-DE" dirty="0" err="1"/>
              <a:t>for</a:t>
            </a:r>
            <a:r>
              <a:rPr lang="de-DE" dirty="0"/>
              <a:t> </a:t>
            </a:r>
            <a:r>
              <a:rPr lang="de-DE" dirty="0" err="1"/>
              <a:t>inspection</a:t>
            </a:r>
            <a:r>
              <a:rPr lang="de-DE" dirty="0"/>
              <a:t> </a:t>
            </a:r>
            <a:r>
              <a:rPr lang="de-DE" dirty="0" err="1"/>
              <a:t>by</a:t>
            </a:r>
            <a:r>
              <a:rPr lang="de-DE" dirty="0"/>
              <a:t> </a:t>
            </a:r>
            <a:r>
              <a:rPr lang="de-DE" dirty="0" err="1"/>
              <a:t>any</a:t>
            </a:r>
            <a:r>
              <a:rPr lang="de-DE" dirty="0"/>
              <a:t> </a:t>
            </a:r>
            <a:r>
              <a:rPr lang="de-DE" dirty="0" err="1"/>
              <a:t>citizen</a:t>
            </a:r>
            <a:r>
              <a:rPr lang="de-DE" dirty="0"/>
              <a:t> </a:t>
            </a:r>
            <a:r>
              <a:rPr lang="de-DE" dirty="0" err="1"/>
              <a:t>of</a:t>
            </a:r>
            <a:r>
              <a:rPr lang="de-DE" dirty="0"/>
              <a:t> Nigeria upon </a:t>
            </a:r>
            <a:r>
              <a:rPr lang="de-DE" dirty="0" err="1"/>
              <a:t>request</a:t>
            </a:r>
            <a:r>
              <a:rPr lang="de-DE" dirty="0"/>
              <a:t>;</a:t>
            </a:r>
          </a:p>
          <a:p>
            <a:pPr marL="628650" lvl="1" indent="-171450">
              <a:buFont typeface="Arial" panose="020B0604020202020204" pitchFamily="34" charset="0"/>
              <a:buChar char="•"/>
              <a:defRPr/>
            </a:pPr>
            <a:r>
              <a:rPr lang="de-DE" dirty="0" err="1"/>
              <a:t>Examining</a:t>
            </a:r>
            <a:r>
              <a:rPr lang="de-DE" dirty="0"/>
              <a:t> </a:t>
            </a:r>
            <a:r>
              <a:rPr lang="de-DE" dirty="0" err="1"/>
              <a:t>the</a:t>
            </a:r>
            <a:r>
              <a:rPr lang="de-DE" dirty="0"/>
              <a:t> </a:t>
            </a:r>
            <a:r>
              <a:rPr lang="de-DE" dirty="0" err="1"/>
              <a:t>declarations</a:t>
            </a:r>
            <a:r>
              <a:rPr lang="de-DE" dirty="0"/>
              <a:t> </a:t>
            </a:r>
            <a:r>
              <a:rPr lang="de-DE" dirty="0" err="1"/>
              <a:t>to</a:t>
            </a:r>
            <a:r>
              <a:rPr lang="de-DE" dirty="0"/>
              <a:t> </a:t>
            </a:r>
            <a:r>
              <a:rPr lang="de-DE" dirty="0" err="1"/>
              <a:t>ensure</a:t>
            </a:r>
            <a:r>
              <a:rPr lang="de-DE" dirty="0"/>
              <a:t> </a:t>
            </a:r>
            <a:r>
              <a:rPr lang="de-DE" dirty="0" err="1"/>
              <a:t>compliance</a:t>
            </a:r>
            <a:r>
              <a:rPr lang="de-DE" dirty="0"/>
              <a:t> </a:t>
            </a:r>
            <a:r>
              <a:rPr lang="de-DE" dirty="0" err="1"/>
              <a:t>with</a:t>
            </a:r>
            <a:r>
              <a:rPr lang="de-DE" dirty="0"/>
              <a:t> </a:t>
            </a:r>
            <a:r>
              <a:rPr lang="de-DE" dirty="0" err="1"/>
              <a:t>requirements</a:t>
            </a:r>
            <a:r>
              <a:rPr lang="de-DE" dirty="0"/>
              <a:t> </a:t>
            </a:r>
            <a:r>
              <a:rPr lang="de-DE" dirty="0" err="1"/>
              <a:t>of</a:t>
            </a:r>
            <a:r>
              <a:rPr lang="de-DE" dirty="0"/>
              <a:t> </a:t>
            </a:r>
            <a:r>
              <a:rPr lang="de-DE" dirty="0" err="1"/>
              <a:t>the</a:t>
            </a:r>
            <a:r>
              <a:rPr lang="de-DE" dirty="0"/>
              <a:t> </a:t>
            </a:r>
            <a:r>
              <a:rPr lang="de-DE" dirty="0" err="1"/>
              <a:t>code</a:t>
            </a:r>
            <a:r>
              <a:rPr lang="de-DE" dirty="0"/>
              <a:t>;</a:t>
            </a:r>
          </a:p>
          <a:p>
            <a:pPr marL="628650" lvl="1" indent="-171450">
              <a:buFont typeface="Arial" panose="020B0604020202020204" pitchFamily="34" charset="0"/>
              <a:buChar char="•"/>
              <a:defRPr/>
            </a:pPr>
            <a:r>
              <a:rPr lang="de-DE" dirty="0" err="1"/>
              <a:t>Receiving</a:t>
            </a:r>
            <a:r>
              <a:rPr lang="de-DE" dirty="0"/>
              <a:t> </a:t>
            </a:r>
            <a:r>
              <a:rPr lang="de-DE" dirty="0" err="1"/>
              <a:t>complaints</a:t>
            </a:r>
            <a:r>
              <a:rPr lang="de-DE" dirty="0"/>
              <a:t> </a:t>
            </a:r>
            <a:r>
              <a:rPr lang="de-DE" dirty="0" err="1"/>
              <a:t>about</a:t>
            </a:r>
            <a:r>
              <a:rPr lang="de-DE" dirty="0"/>
              <a:t> non-</a:t>
            </a:r>
            <a:r>
              <a:rPr lang="de-DE" dirty="0" err="1"/>
              <a:t>compliance</a:t>
            </a:r>
            <a:r>
              <a:rPr lang="de-DE" dirty="0"/>
              <a:t> </a:t>
            </a:r>
            <a:r>
              <a:rPr lang="de-DE" dirty="0" err="1"/>
              <a:t>or</a:t>
            </a:r>
            <a:r>
              <a:rPr lang="de-DE" dirty="0"/>
              <a:t> </a:t>
            </a:r>
            <a:r>
              <a:rPr lang="de-DE" dirty="0" err="1"/>
              <a:t>breach</a:t>
            </a:r>
            <a:r>
              <a:rPr lang="de-DE" dirty="0"/>
              <a:t> </a:t>
            </a:r>
            <a:r>
              <a:rPr lang="de-DE" dirty="0" err="1"/>
              <a:t>of</a:t>
            </a:r>
            <a:r>
              <a:rPr lang="de-DE" dirty="0"/>
              <a:t> </a:t>
            </a:r>
            <a:r>
              <a:rPr lang="de-DE" dirty="0" err="1"/>
              <a:t>the</a:t>
            </a:r>
            <a:r>
              <a:rPr lang="de-DE" dirty="0"/>
              <a:t> </a:t>
            </a:r>
            <a:r>
              <a:rPr lang="de-DE" dirty="0" err="1"/>
              <a:t>code</a:t>
            </a:r>
            <a:r>
              <a:rPr lang="de-DE" dirty="0"/>
              <a:t>; </a:t>
            </a:r>
            <a:r>
              <a:rPr lang="de-DE" dirty="0" err="1"/>
              <a:t>and</a:t>
            </a:r>
            <a:r>
              <a:rPr lang="de-DE" dirty="0"/>
              <a:t> </a:t>
            </a:r>
          </a:p>
          <a:p>
            <a:pPr marL="628650" lvl="1" indent="-171450">
              <a:buFont typeface="Arial" panose="020B0604020202020204" pitchFamily="34" charset="0"/>
              <a:buChar char="•"/>
              <a:defRPr/>
            </a:pPr>
            <a:r>
              <a:rPr lang="de-DE" dirty="0" err="1"/>
              <a:t>If</a:t>
            </a:r>
            <a:r>
              <a:rPr lang="de-DE" dirty="0"/>
              <a:t> </a:t>
            </a:r>
            <a:r>
              <a:rPr lang="de-DE" dirty="0" err="1"/>
              <a:t>necessary</a:t>
            </a:r>
            <a:r>
              <a:rPr lang="de-DE" dirty="0"/>
              <a:t>, </a:t>
            </a:r>
            <a:r>
              <a:rPr lang="de-DE" dirty="0" err="1"/>
              <a:t>referring</a:t>
            </a:r>
            <a:r>
              <a:rPr lang="de-DE" dirty="0"/>
              <a:t> </a:t>
            </a:r>
            <a:r>
              <a:rPr lang="de-DE" dirty="0" err="1"/>
              <a:t>cases</a:t>
            </a:r>
            <a:r>
              <a:rPr lang="de-DE" dirty="0"/>
              <a:t> </a:t>
            </a:r>
            <a:r>
              <a:rPr lang="de-DE" dirty="0" err="1"/>
              <a:t>of</a:t>
            </a:r>
            <a:r>
              <a:rPr lang="de-DE" dirty="0"/>
              <a:t> non-</a:t>
            </a:r>
            <a:r>
              <a:rPr lang="de-DE" dirty="0" err="1"/>
              <a:t>compliance</a:t>
            </a:r>
            <a:r>
              <a:rPr lang="de-DE" dirty="0"/>
              <a:t> </a:t>
            </a:r>
            <a:r>
              <a:rPr lang="de-DE" dirty="0" err="1"/>
              <a:t>to</a:t>
            </a:r>
            <a:r>
              <a:rPr lang="de-DE" dirty="0"/>
              <a:t> </a:t>
            </a:r>
            <a:r>
              <a:rPr lang="de-DE" dirty="0" err="1"/>
              <a:t>the</a:t>
            </a:r>
            <a:r>
              <a:rPr lang="de-DE" dirty="0"/>
              <a:t> Code </a:t>
            </a:r>
            <a:r>
              <a:rPr lang="de-DE" dirty="0" err="1"/>
              <a:t>of</a:t>
            </a:r>
            <a:r>
              <a:rPr lang="de-DE" dirty="0"/>
              <a:t> </a:t>
            </a:r>
            <a:r>
              <a:rPr lang="de-DE" dirty="0" err="1"/>
              <a:t>Conduct</a:t>
            </a:r>
            <a:r>
              <a:rPr lang="de-DE" dirty="0"/>
              <a:t> Tribunal. </a:t>
            </a:r>
            <a:endParaRPr lang="de-DE" b="0" dirty="0"/>
          </a:p>
          <a:p>
            <a:pPr marL="171450" indent="-171450">
              <a:buFont typeface="Arial" panose="020B0604020202020204" pitchFamily="34" charset="0"/>
              <a:buChar char="•"/>
              <a:defRPr/>
            </a:pPr>
            <a:r>
              <a:rPr lang="de-DE" b="0" dirty="0"/>
              <a:t>The </a:t>
            </a:r>
            <a:r>
              <a:rPr lang="de-DE" b="1" dirty="0"/>
              <a:t>Code </a:t>
            </a:r>
            <a:r>
              <a:rPr lang="de-DE" b="1" dirty="0" err="1"/>
              <a:t>of</a:t>
            </a:r>
            <a:r>
              <a:rPr lang="de-DE" b="1" dirty="0"/>
              <a:t> </a:t>
            </a:r>
            <a:r>
              <a:rPr lang="de-DE" b="1" dirty="0" err="1"/>
              <a:t>Conduct</a:t>
            </a:r>
            <a:r>
              <a:rPr lang="de-DE" b="1" dirty="0"/>
              <a:t> Tribunal (</a:t>
            </a:r>
            <a:r>
              <a:rPr lang="de-DE" b="1" dirty="0" err="1"/>
              <a:t>CoT</a:t>
            </a:r>
            <a:r>
              <a:rPr lang="de-DE" b="1" dirty="0"/>
              <a:t>) </a:t>
            </a:r>
            <a:r>
              <a:rPr lang="de-DE" b="0" dirty="0"/>
              <a:t>was </a:t>
            </a:r>
            <a:r>
              <a:rPr lang="de-DE" b="0" dirty="0" err="1"/>
              <a:t>established</a:t>
            </a:r>
            <a:r>
              <a:rPr lang="de-DE" b="0" dirty="0"/>
              <a:t> </a:t>
            </a:r>
            <a:r>
              <a:rPr lang="de-DE" b="0" dirty="0" err="1"/>
              <a:t>to</a:t>
            </a:r>
            <a:r>
              <a:rPr lang="de-DE" b="0" dirty="0"/>
              <a:t> </a:t>
            </a:r>
            <a:r>
              <a:rPr lang="de-DE" b="0" dirty="0" err="1"/>
              <a:t>treat</a:t>
            </a:r>
            <a:r>
              <a:rPr lang="de-DE" b="0" dirty="0"/>
              <a:t> </a:t>
            </a:r>
            <a:r>
              <a:rPr lang="de-DE" b="0" dirty="0" err="1"/>
              <a:t>cases</a:t>
            </a:r>
            <a:r>
              <a:rPr lang="de-DE" b="0" dirty="0"/>
              <a:t> </a:t>
            </a:r>
            <a:r>
              <a:rPr lang="de-DE" b="0" dirty="0" err="1"/>
              <a:t>of</a:t>
            </a:r>
            <a:r>
              <a:rPr lang="de-DE" b="0" dirty="0"/>
              <a:t> </a:t>
            </a:r>
            <a:r>
              <a:rPr lang="de-DE" b="0" dirty="0" err="1"/>
              <a:t>infringement</a:t>
            </a:r>
            <a:r>
              <a:rPr lang="de-DE" b="0" dirty="0"/>
              <a:t> </a:t>
            </a:r>
            <a:r>
              <a:rPr lang="de-DE" b="0" dirty="0" err="1"/>
              <a:t>or</a:t>
            </a:r>
            <a:r>
              <a:rPr lang="de-DE" b="0" dirty="0"/>
              <a:t> non-</a:t>
            </a:r>
            <a:r>
              <a:rPr lang="de-DE" b="0" dirty="0" err="1"/>
              <a:t>compliance</a:t>
            </a:r>
            <a:r>
              <a:rPr lang="de-DE" b="0" dirty="0"/>
              <a:t> </a:t>
            </a:r>
            <a:r>
              <a:rPr lang="de-DE" b="0" dirty="0" err="1"/>
              <a:t>brought</a:t>
            </a:r>
            <a:r>
              <a:rPr lang="de-DE" b="0" dirty="0"/>
              <a:t> </a:t>
            </a:r>
            <a:r>
              <a:rPr lang="de-DE" b="0" dirty="0" err="1"/>
              <a:t>to</a:t>
            </a:r>
            <a:r>
              <a:rPr lang="de-DE" b="0" dirty="0"/>
              <a:t> </a:t>
            </a:r>
            <a:r>
              <a:rPr lang="de-DE" b="0" dirty="0" err="1"/>
              <a:t>it</a:t>
            </a:r>
            <a:r>
              <a:rPr lang="de-DE" b="0" dirty="0"/>
              <a:t> </a:t>
            </a:r>
            <a:r>
              <a:rPr lang="de-DE" b="0" dirty="0" err="1"/>
              <a:t>by</a:t>
            </a:r>
            <a:r>
              <a:rPr lang="de-DE" b="0" dirty="0"/>
              <a:t> </a:t>
            </a:r>
            <a:r>
              <a:rPr lang="de-DE" b="0" dirty="0" err="1"/>
              <a:t>the</a:t>
            </a:r>
            <a:r>
              <a:rPr lang="de-DE" b="0" dirty="0"/>
              <a:t> </a:t>
            </a:r>
            <a:r>
              <a:rPr lang="de-DE" b="0" dirty="0" err="1"/>
              <a:t>CoB</a:t>
            </a:r>
            <a:r>
              <a:rPr lang="de-DE" b="0" dirty="0"/>
              <a:t>.</a:t>
            </a:r>
            <a:r>
              <a:rPr lang="de-DE" b="0" u="none" dirty="0"/>
              <a:t> </a:t>
            </a:r>
            <a:r>
              <a:rPr lang="de-DE" b="0" u="none" dirty="0" err="1"/>
              <a:t>It</a:t>
            </a:r>
            <a:r>
              <a:rPr lang="de-DE" b="0" u="none" dirty="0"/>
              <a:t> </a:t>
            </a:r>
            <a:r>
              <a:rPr lang="de-DE" dirty="0" err="1"/>
              <a:t>is</a:t>
            </a:r>
            <a:r>
              <a:rPr lang="de-DE" dirty="0"/>
              <a:t> </a:t>
            </a:r>
            <a:r>
              <a:rPr lang="de-DE" dirty="0" err="1"/>
              <a:t>established</a:t>
            </a:r>
            <a:r>
              <a:rPr lang="de-DE" dirty="0"/>
              <a:t> </a:t>
            </a:r>
            <a:r>
              <a:rPr lang="de-DE" dirty="0" err="1"/>
              <a:t>as</a:t>
            </a:r>
            <a:r>
              <a:rPr lang="de-DE" dirty="0"/>
              <a:t> a </a:t>
            </a:r>
            <a:r>
              <a:rPr lang="de-DE" dirty="0" err="1"/>
              <a:t>special</a:t>
            </a:r>
            <a:r>
              <a:rPr lang="de-DE" dirty="0"/>
              <a:t> </a:t>
            </a:r>
            <a:r>
              <a:rPr lang="de-DE" dirty="0" err="1"/>
              <a:t>tribunal</a:t>
            </a:r>
            <a:r>
              <a:rPr lang="de-DE" dirty="0"/>
              <a:t> </a:t>
            </a:r>
            <a:r>
              <a:rPr lang="de-DE" dirty="0" err="1"/>
              <a:t>for</a:t>
            </a:r>
            <a:r>
              <a:rPr lang="de-DE" dirty="0"/>
              <a:t> </a:t>
            </a:r>
            <a:r>
              <a:rPr lang="de-DE" dirty="0" err="1"/>
              <a:t>the</a:t>
            </a:r>
            <a:r>
              <a:rPr lang="de-DE" dirty="0"/>
              <a:t> </a:t>
            </a:r>
            <a:r>
              <a:rPr lang="de-DE" dirty="0" err="1"/>
              <a:t>entire</a:t>
            </a:r>
            <a:r>
              <a:rPr lang="de-DE" dirty="0"/>
              <a:t> </a:t>
            </a:r>
            <a:r>
              <a:rPr lang="de-DE" dirty="0" err="1"/>
              <a:t>Federation</a:t>
            </a:r>
            <a:r>
              <a:rPr lang="de-DE" dirty="0"/>
              <a:t> </a:t>
            </a:r>
            <a:r>
              <a:rPr lang="de-DE" dirty="0" err="1"/>
              <a:t>dedicated</a:t>
            </a:r>
            <a:r>
              <a:rPr lang="de-DE" dirty="0"/>
              <a:t> </a:t>
            </a:r>
            <a:r>
              <a:rPr lang="de-DE" dirty="0" err="1"/>
              <a:t>to</a:t>
            </a:r>
            <a:r>
              <a:rPr lang="de-DE" dirty="0"/>
              <a:t> </a:t>
            </a:r>
            <a:r>
              <a:rPr lang="de-DE" dirty="0" err="1"/>
              <a:t>combating</a:t>
            </a:r>
            <a:r>
              <a:rPr lang="de-DE" dirty="0"/>
              <a:t> </a:t>
            </a:r>
            <a:r>
              <a:rPr lang="de-DE" dirty="0" err="1"/>
              <a:t>corruption</a:t>
            </a:r>
            <a:r>
              <a:rPr lang="de-DE" dirty="0"/>
              <a:t> in all </a:t>
            </a:r>
            <a:r>
              <a:rPr lang="de-DE" dirty="0" err="1"/>
              <a:t>the</a:t>
            </a:r>
            <a:r>
              <a:rPr lang="de-DE" dirty="0"/>
              <a:t> </a:t>
            </a:r>
            <a:r>
              <a:rPr lang="de-DE" dirty="0" err="1"/>
              <a:t>levels</a:t>
            </a:r>
            <a:r>
              <a:rPr lang="de-DE" dirty="0"/>
              <a:t>, </a:t>
            </a:r>
            <a:r>
              <a:rPr lang="de-DE" dirty="0" err="1"/>
              <a:t>arms</a:t>
            </a:r>
            <a:r>
              <a:rPr lang="de-DE" dirty="0"/>
              <a:t> </a:t>
            </a:r>
            <a:r>
              <a:rPr lang="de-DE" dirty="0" err="1"/>
              <a:t>and</a:t>
            </a:r>
            <a:r>
              <a:rPr lang="de-DE" dirty="0"/>
              <a:t> </a:t>
            </a:r>
            <a:r>
              <a:rPr lang="de-DE" dirty="0" err="1"/>
              <a:t>agencies</a:t>
            </a:r>
            <a:r>
              <a:rPr lang="de-DE" dirty="0"/>
              <a:t> </a:t>
            </a:r>
            <a:r>
              <a:rPr lang="de-DE" dirty="0" err="1"/>
              <a:t>of</a:t>
            </a:r>
            <a:r>
              <a:rPr lang="de-DE" dirty="0"/>
              <a:t> </a:t>
            </a:r>
            <a:r>
              <a:rPr lang="de-DE" dirty="0" err="1"/>
              <a:t>government</a:t>
            </a:r>
            <a:r>
              <a:rPr lang="de-DE" dirty="0"/>
              <a:t> in Nigeria.</a:t>
            </a:r>
          </a:p>
          <a:p>
            <a:pPr marL="171450" indent="-171450">
              <a:buFont typeface="Arial" panose="020B0604020202020204" pitchFamily="34" charset="0"/>
              <a:buChar char="•"/>
              <a:defRPr/>
            </a:pPr>
            <a:r>
              <a:rPr lang="de-DE" dirty="0" err="1"/>
              <a:t>CoT</a:t>
            </a:r>
            <a:r>
              <a:rPr lang="de-DE" dirty="0"/>
              <a:t> </a:t>
            </a:r>
            <a:r>
              <a:rPr lang="de-DE" dirty="0" err="1"/>
              <a:t>is</a:t>
            </a:r>
            <a:r>
              <a:rPr lang="de-DE" dirty="0"/>
              <a:t> </a:t>
            </a:r>
            <a:r>
              <a:rPr lang="de-DE" dirty="0" err="1"/>
              <a:t>one</a:t>
            </a:r>
            <a:r>
              <a:rPr lang="de-DE" dirty="0"/>
              <a:t> </a:t>
            </a:r>
            <a:r>
              <a:rPr lang="de-DE" dirty="0" err="1"/>
              <a:t>of</a:t>
            </a:r>
            <a:r>
              <a:rPr lang="de-DE" dirty="0"/>
              <a:t> </a:t>
            </a:r>
            <a:r>
              <a:rPr lang="de-DE" dirty="0" err="1"/>
              <a:t>the</a:t>
            </a:r>
            <a:r>
              <a:rPr lang="de-DE" dirty="0"/>
              <a:t> </a:t>
            </a:r>
            <a:r>
              <a:rPr lang="de-DE" dirty="0" err="1"/>
              <a:t>most</a:t>
            </a:r>
            <a:r>
              <a:rPr lang="de-DE" dirty="0"/>
              <a:t> </a:t>
            </a:r>
            <a:r>
              <a:rPr lang="de-DE" dirty="0" err="1"/>
              <a:t>independent</a:t>
            </a:r>
            <a:r>
              <a:rPr lang="de-DE" dirty="0"/>
              <a:t> </a:t>
            </a:r>
            <a:r>
              <a:rPr lang="de-DE" dirty="0" err="1"/>
              <a:t>and</a:t>
            </a:r>
            <a:r>
              <a:rPr lang="de-DE" dirty="0"/>
              <a:t> </a:t>
            </a:r>
            <a:r>
              <a:rPr lang="de-DE" dirty="0" err="1"/>
              <a:t>secured</a:t>
            </a:r>
            <a:r>
              <a:rPr lang="de-DE" dirty="0"/>
              <a:t> </a:t>
            </a:r>
            <a:r>
              <a:rPr lang="de-DE" dirty="0" err="1"/>
              <a:t>tribunals</a:t>
            </a:r>
            <a:r>
              <a:rPr lang="de-DE" dirty="0"/>
              <a:t> in Nigeria in </a:t>
            </a:r>
            <a:r>
              <a:rPr lang="de-DE" dirty="0" err="1"/>
              <a:t>terms</a:t>
            </a:r>
            <a:r>
              <a:rPr lang="de-DE" dirty="0"/>
              <a:t> </a:t>
            </a:r>
            <a:r>
              <a:rPr lang="de-DE" dirty="0" err="1"/>
              <a:t>of</a:t>
            </a:r>
            <a:r>
              <a:rPr lang="de-DE" dirty="0"/>
              <a:t> </a:t>
            </a:r>
            <a:r>
              <a:rPr lang="de-DE" dirty="0" err="1"/>
              <a:t>the</a:t>
            </a:r>
            <a:r>
              <a:rPr lang="de-DE" dirty="0"/>
              <a:t> </a:t>
            </a:r>
            <a:r>
              <a:rPr lang="de-DE" dirty="0" err="1"/>
              <a:t>appointment</a:t>
            </a:r>
            <a:r>
              <a:rPr lang="de-DE" dirty="0"/>
              <a:t> </a:t>
            </a:r>
            <a:r>
              <a:rPr lang="de-DE" dirty="0" err="1"/>
              <a:t>and</a:t>
            </a:r>
            <a:r>
              <a:rPr lang="de-DE" dirty="0"/>
              <a:t> </a:t>
            </a:r>
            <a:r>
              <a:rPr lang="de-DE" dirty="0" err="1"/>
              <a:t>removal</a:t>
            </a:r>
            <a:r>
              <a:rPr lang="de-DE" dirty="0"/>
              <a:t> </a:t>
            </a:r>
            <a:r>
              <a:rPr lang="de-DE" dirty="0" err="1"/>
              <a:t>of</a:t>
            </a:r>
            <a:r>
              <a:rPr lang="de-DE" dirty="0"/>
              <a:t> </a:t>
            </a:r>
            <a:r>
              <a:rPr lang="de-DE" dirty="0" err="1"/>
              <a:t>its</a:t>
            </a:r>
            <a:r>
              <a:rPr lang="de-DE" dirty="0"/>
              <a:t> </a:t>
            </a:r>
            <a:r>
              <a:rPr lang="de-DE" dirty="0" err="1"/>
              <a:t>members</a:t>
            </a:r>
            <a:r>
              <a:rPr lang="de-DE" dirty="0"/>
              <a:t>. </a:t>
            </a:r>
            <a:r>
              <a:rPr lang="de-DE" dirty="0" err="1"/>
              <a:t>Its</a:t>
            </a:r>
            <a:r>
              <a:rPr lang="de-DE" dirty="0"/>
              <a:t> </a:t>
            </a:r>
            <a:r>
              <a:rPr lang="de-DE" dirty="0" err="1"/>
              <a:t>jurisdiction</a:t>
            </a:r>
            <a:r>
              <a:rPr lang="de-DE" dirty="0"/>
              <a:t> also </a:t>
            </a:r>
            <a:r>
              <a:rPr lang="de-DE" dirty="0" err="1"/>
              <a:t>gives</a:t>
            </a:r>
            <a:r>
              <a:rPr lang="de-DE" dirty="0"/>
              <a:t> </a:t>
            </a:r>
            <a:r>
              <a:rPr lang="de-DE" dirty="0" err="1"/>
              <a:t>it</a:t>
            </a:r>
            <a:r>
              <a:rPr lang="de-DE" dirty="0"/>
              <a:t> a </a:t>
            </a:r>
            <a:r>
              <a:rPr lang="de-DE" dirty="0" err="1"/>
              <a:t>strategic</a:t>
            </a:r>
            <a:r>
              <a:rPr lang="de-DE" dirty="0"/>
              <a:t> </a:t>
            </a:r>
            <a:r>
              <a:rPr lang="de-DE" dirty="0" err="1"/>
              <a:t>platform</a:t>
            </a:r>
            <a:r>
              <a:rPr lang="de-DE" dirty="0"/>
              <a:t> in </a:t>
            </a:r>
            <a:r>
              <a:rPr lang="de-DE" dirty="0" err="1"/>
              <a:t>the</a:t>
            </a:r>
            <a:r>
              <a:rPr lang="de-DE" dirty="0"/>
              <a:t> </a:t>
            </a:r>
            <a:r>
              <a:rPr lang="de-DE" dirty="0" err="1"/>
              <a:t>crusade</a:t>
            </a:r>
            <a:r>
              <a:rPr lang="de-DE" dirty="0"/>
              <a:t> </a:t>
            </a:r>
            <a:r>
              <a:rPr lang="de-DE" dirty="0" err="1"/>
              <a:t>against</a:t>
            </a:r>
            <a:r>
              <a:rPr lang="de-DE" dirty="0"/>
              <a:t> </a:t>
            </a:r>
            <a:r>
              <a:rPr lang="de-DE" dirty="0" err="1"/>
              <a:t>corruption</a:t>
            </a:r>
            <a:r>
              <a:rPr lang="de-DE" dirty="0"/>
              <a:t> in </a:t>
            </a:r>
            <a:r>
              <a:rPr lang="de-DE" dirty="0" err="1"/>
              <a:t>Africa's</a:t>
            </a:r>
            <a:r>
              <a:rPr lang="de-DE" dirty="0"/>
              <a:t> </a:t>
            </a:r>
            <a:r>
              <a:rPr lang="de-DE" dirty="0" err="1"/>
              <a:t>largest</a:t>
            </a:r>
            <a:r>
              <a:rPr lang="de-DE" dirty="0"/>
              <a:t> </a:t>
            </a:r>
            <a:r>
              <a:rPr lang="de-DE" dirty="0" err="1"/>
              <a:t>economy</a:t>
            </a:r>
            <a:r>
              <a:rPr lang="de-DE" dirty="0"/>
              <a:t> </a:t>
            </a:r>
            <a:r>
              <a:rPr lang="de-DE" dirty="0" err="1"/>
              <a:t>and</a:t>
            </a:r>
            <a:r>
              <a:rPr lang="de-DE" dirty="0"/>
              <a:t> </a:t>
            </a:r>
            <a:r>
              <a:rPr lang="de-DE" dirty="0" err="1"/>
              <a:t>most</a:t>
            </a:r>
            <a:r>
              <a:rPr lang="de-DE" dirty="0"/>
              <a:t> </a:t>
            </a:r>
            <a:r>
              <a:rPr lang="de-DE" dirty="0" err="1"/>
              <a:t>populated</a:t>
            </a:r>
            <a:r>
              <a:rPr lang="de-DE" dirty="0"/>
              <a:t> </a:t>
            </a:r>
            <a:r>
              <a:rPr lang="de-DE" dirty="0" err="1"/>
              <a:t>country</a:t>
            </a:r>
            <a:r>
              <a:rPr lang="de-DE" dirty="0"/>
              <a:t>: Nigeria.</a:t>
            </a:r>
          </a:p>
          <a:p>
            <a:pPr marL="171450" indent="-171450">
              <a:buFont typeface="Arial" panose="020B0604020202020204" pitchFamily="34" charset="0"/>
              <a:buChar char="•"/>
              <a:defRPr/>
            </a:pPr>
            <a:r>
              <a:rPr lang="de-DE" dirty="0" err="1"/>
              <a:t>It</a:t>
            </a:r>
            <a:r>
              <a:rPr lang="de-DE" dirty="0"/>
              <a:t> </a:t>
            </a:r>
            <a:r>
              <a:rPr lang="de-DE" dirty="0" err="1"/>
              <a:t>works</a:t>
            </a:r>
            <a:r>
              <a:rPr lang="de-DE" dirty="0"/>
              <a:t> in </a:t>
            </a:r>
            <a:r>
              <a:rPr lang="de-DE" dirty="0" err="1"/>
              <a:t>collaboration</a:t>
            </a:r>
            <a:r>
              <a:rPr lang="de-DE" dirty="0"/>
              <a:t> </a:t>
            </a:r>
            <a:r>
              <a:rPr lang="de-DE" dirty="0" err="1"/>
              <a:t>with</a:t>
            </a:r>
            <a:r>
              <a:rPr lang="de-DE" dirty="0"/>
              <a:t> </a:t>
            </a:r>
            <a:r>
              <a:rPr lang="de-DE" dirty="0" err="1"/>
              <a:t>the</a:t>
            </a:r>
            <a:r>
              <a:rPr lang="de-DE" dirty="0"/>
              <a:t> </a:t>
            </a:r>
            <a:r>
              <a:rPr lang="de-DE" dirty="0" err="1"/>
              <a:t>CoB</a:t>
            </a:r>
            <a:r>
              <a:rPr lang="de-DE" dirty="0"/>
              <a:t>, a </a:t>
            </a:r>
            <a:r>
              <a:rPr lang="de-DE" dirty="0" err="1"/>
              <a:t>body</a:t>
            </a:r>
            <a:r>
              <a:rPr lang="de-DE" dirty="0"/>
              <a:t> </a:t>
            </a:r>
            <a:r>
              <a:rPr lang="de-DE" dirty="0" err="1"/>
              <a:t>charged</a:t>
            </a:r>
            <a:r>
              <a:rPr lang="de-DE" dirty="0"/>
              <a:t> </a:t>
            </a:r>
            <a:r>
              <a:rPr lang="de-DE" dirty="0" err="1"/>
              <a:t>with</a:t>
            </a:r>
            <a:r>
              <a:rPr lang="de-DE" dirty="0"/>
              <a:t> </a:t>
            </a:r>
            <a:r>
              <a:rPr lang="de-DE" dirty="0" err="1"/>
              <a:t>the</a:t>
            </a:r>
            <a:r>
              <a:rPr lang="de-DE" dirty="0"/>
              <a:t> </a:t>
            </a:r>
            <a:r>
              <a:rPr lang="de-DE" dirty="0" err="1"/>
              <a:t>superintendance</a:t>
            </a:r>
            <a:r>
              <a:rPr lang="de-DE" dirty="0"/>
              <a:t> </a:t>
            </a:r>
            <a:r>
              <a:rPr lang="de-DE" dirty="0" err="1"/>
              <a:t>of</a:t>
            </a:r>
            <a:r>
              <a:rPr lang="de-DE" dirty="0"/>
              <a:t> </a:t>
            </a:r>
            <a:r>
              <a:rPr lang="de-DE" dirty="0" err="1"/>
              <a:t>the</a:t>
            </a:r>
            <a:r>
              <a:rPr lang="de-DE" dirty="0"/>
              <a:t> </a:t>
            </a:r>
            <a:r>
              <a:rPr lang="de-DE" dirty="0" err="1"/>
              <a:t>constitutionally</a:t>
            </a:r>
            <a:r>
              <a:rPr lang="de-DE" dirty="0"/>
              <a:t> </a:t>
            </a:r>
            <a:r>
              <a:rPr lang="de-DE" dirty="0" err="1"/>
              <a:t>obligated</a:t>
            </a:r>
            <a:r>
              <a:rPr lang="de-DE" dirty="0"/>
              <a:t> </a:t>
            </a:r>
            <a:r>
              <a:rPr lang="de-DE" dirty="0" err="1"/>
              <a:t>Declaration</a:t>
            </a:r>
            <a:r>
              <a:rPr lang="de-DE" dirty="0"/>
              <a:t> </a:t>
            </a:r>
            <a:r>
              <a:rPr lang="de-DE" dirty="0" err="1"/>
              <a:t>of</a:t>
            </a:r>
            <a:r>
              <a:rPr lang="de-DE" dirty="0"/>
              <a:t> Assets </a:t>
            </a:r>
            <a:r>
              <a:rPr lang="de-DE" dirty="0" err="1"/>
              <a:t>by</a:t>
            </a:r>
            <a:r>
              <a:rPr lang="de-DE" dirty="0"/>
              <a:t> </a:t>
            </a:r>
            <a:r>
              <a:rPr lang="de-DE" dirty="0" err="1"/>
              <a:t>every</a:t>
            </a:r>
            <a:r>
              <a:rPr lang="de-DE" dirty="0"/>
              <a:t> </a:t>
            </a:r>
            <a:r>
              <a:rPr lang="de-DE" dirty="0" err="1"/>
              <a:t>public</a:t>
            </a:r>
            <a:r>
              <a:rPr lang="de-DE" dirty="0"/>
              <a:t> </a:t>
            </a:r>
            <a:r>
              <a:rPr lang="de-DE" dirty="0" err="1"/>
              <a:t>servant</a:t>
            </a:r>
            <a:r>
              <a:rPr lang="de-DE" dirty="0"/>
              <a:t> in Nigeria, </a:t>
            </a:r>
            <a:r>
              <a:rPr lang="de-DE" dirty="0" err="1"/>
              <a:t>as</a:t>
            </a:r>
            <a:r>
              <a:rPr lang="de-DE" dirty="0"/>
              <a:t> </a:t>
            </a:r>
            <a:r>
              <a:rPr lang="de-DE" dirty="0" err="1"/>
              <a:t>well</a:t>
            </a:r>
            <a:r>
              <a:rPr lang="de-DE" dirty="0"/>
              <a:t> </a:t>
            </a:r>
            <a:r>
              <a:rPr lang="de-DE" dirty="0" err="1"/>
              <a:t>as</a:t>
            </a:r>
            <a:r>
              <a:rPr lang="de-DE" dirty="0"/>
              <a:t> </a:t>
            </a:r>
            <a:r>
              <a:rPr lang="de-DE" dirty="0" err="1"/>
              <a:t>investigation</a:t>
            </a:r>
            <a:r>
              <a:rPr lang="de-DE" dirty="0"/>
              <a:t> </a:t>
            </a:r>
            <a:r>
              <a:rPr lang="de-DE" dirty="0" err="1"/>
              <a:t>of</a:t>
            </a:r>
            <a:r>
              <a:rPr lang="de-DE" dirty="0"/>
              <a:t> </a:t>
            </a:r>
            <a:r>
              <a:rPr lang="de-DE" dirty="0" err="1"/>
              <a:t>corrupt</a:t>
            </a:r>
            <a:r>
              <a:rPr lang="de-DE" dirty="0"/>
              <a:t> </a:t>
            </a:r>
            <a:r>
              <a:rPr lang="de-DE" dirty="0" err="1"/>
              <a:t>practices</a:t>
            </a:r>
            <a:r>
              <a:rPr lang="de-DE" dirty="0"/>
              <a:t> </a:t>
            </a:r>
            <a:r>
              <a:rPr lang="de-DE" dirty="0" err="1"/>
              <a:t>related</a:t>
            </a:r>
            <a:r>
              <a:rPr lang="de-DE" dirty="0"/>
              <a:t> </a:t>
            </a:r>
            <a:r>
              <a:rPr lang="de-DE" dirty="0" err="1"/>
              <a:t>to</a:t>
            </a:r>
            <a:r>
              <a:rPr lang="de-DE" dirty="0"/>
              <a:t> such </a:t>
            </a:r>
            <a:r>
              <a:rPr lang="de-DE" dirty="0" err="1"/>
              <a:t>declaration</a:t>
            </a:r>
            <a:r>
              <a:rPr lang="de-DE" dirty="0"/>
              <a:t>.</a:t>
            </a:r>
            <a:br>
              <a:rPr lang="de-DE" dirty="0"/>
            </a:br>
            <a:endParaRPr lang="de-DE" dirty="0"/>
          </a:p>
          <a:p>
            <a:pPr marL="0" indent="0">
              <a:buFont typeface="Arial" panose="020B0604020202020204" pitchFamily="34" charset="0"/>
              <a:buNone/>
              <a:defRPr/>
            </a:pPr>
            <a:r>
              <a:rPr lang="de-DE" b="1" dirty="0"/>
              <a:t>Source:</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err="1"/>
              <a:t>Audu</a:t>
            </a:r>
            <a:r>
              <a:rPr lang="de-DE" sz="1200" dirty="0"/>
              <a:t>, J. (</a:t>
            </a:r>
            <a:r>
              <a:rPr lang="de-DE" sz="1200" dirty="0" err="1"/>
              <a:t>December</a:t>
            </a:r>
            <a:r>
              <a:rPr lang="de-DE" sz="1200" dirty="0"/>
              <a:t> 2012). Assessment </a:t>
            </a:r>
            <a:r>
              <a:rPr lang="de-DE" sz="1200" dirty="0" err="1"/>
              <a:t>of</a:t>
            </a:r>
            <a:r>
              <a:rPr lang="de-DE" sz="1200" dirty="0"/>
              <a:t> </a:t>
            </a:r>
            <a:r>
              <a:rPr lang="de-DE" sz="1200" dirty="0" err="1"/>
              <a:t>the</a:t>
            </a:r>
            <a:r>
              <a:rPr lang="de-DE" sz="1200" dirty="0"/>
              <a:t> Code </a:t>
            </a:r>
            <a:r>
              <a:rPr lang="de-DE" sz="1200" dirty="0" err="1"/>
              <a:t>of</a:t>
            </a:r>
            <a:r>
              <a:rPr lang="de-DE" sz="1200" dirty="0"/>
              <a:t> </a:t>
            </a:r>
            <a:r>
              <a:rPr lang="de-DE" sz="1200" dirty="0" err="1"/>
              <a:t>Conduct</a:t>
            </a:r>
            <a:r>
              <a:rPr lang="de-DE" sz="1200" dirty="0"/>
              <a:t> Bureau </a:t>
            </a:r>
            <a:r>
              <a:rPr lang="de-DE" sz="1200" dirty="0" err="1"/>
              <a:t>and</a:t>
            </a:r>
            <a:r>
              <a:rPr lang="de-DE" sz="1200" dirty="0"/>
              <a:t> Code </a:t>
            </a:r>
            <a:r>
              <a:rPr lang="de-DE" sz="1200" dirty="0" err="1"/>
              <a:t>of</a:t>
            </a:r>
            <a:r>
              <a:rPr lang="de-DE" sz="1200" dirty="0"/>
              <a:t> </a:t>
            </a:r>
            <a:r>
              <a:rPr lang="de-DE" sz="1200" dirty="0" err="1"/>
              <a:t>Conduct</a:t>
            </a:r>
            <a:r>
              <a:rPr lang="de-DE" sz="1200" dirty="0"/>
              <a:t> Tribunal (CCB </a:t>
            </a:r>
            <a:r>
              <a:rPr lang="de-DE" sz="1200" dirty="0" err="1"/>
              <a:t>and</a:t>
            </a:r>
            <a:r>
              <a:rPr lang="de-DE" sz="1200" dirty="0"/>
              <a:t> CCT)‘s Public </a:t>
            </a:r>
            <a:r>
              <a:rPr lang="de-DE" sz="1200" dirty="0" err="1"/>
              <a:t>Ehtics</a:t>
            </a:r>
            <a:r>
              <a:rPr lang="de-DE" sz="1200" dirty="0"/>
              <a:t> Practices 1999-2007. Dissertation </a:t>
            </a:r>
            <a:r>
              <a:rPr lang="de-DE" sz="1200" dirty="0" err="1"/>
              <a:t>submitted</a:t>
            </a:r>
            <a:r>
              <a:rPr lang="de-DE" sz="1200" dirty="0"/>
              <a:t> </a:t>
            </a:r>
            <a:r>
              <a:rPr lang="de-DE" sz="1200" dirty="0" err="1"/>
              <a:t>to</a:t>
            </a:r>
            <a:r>
              <a:rPr lang="de-DE" sz="1200" dirty="0"/>
              <a:t> </a:t>
            </a:r>
            <a:r>
              <a:rPr lang="de-DE" sz="1200" dirty="0" err="1"/>
              <a:t>the</a:t>
            </a:r>
            <a:r>
              <a:rPr lang="de-DE" sz="1200" dirty="0"/>
              <a:t> Post Graduate School, </a:t>
            </a:r>
            <a:r>
              <a:rPr lang="de-DE" sz="1200" dirty="0" err="1"/>
              <a:t>Ahmadu</a:t>
            </a:r>
            <a:r>
              <a:rPr lang="de-DE" sz="1200" dirty="0"/>
              <a:t> Bello University, Zaria. </a:t>
            </a:r>
            <a:r>
              <a:rPr lang="de-DE" sz="1200" dirty="0" err="1"/>
              <a:t>Retrieved</a:t>
            </a:r>
            <a:r>
              <a:rPr lang="de-DE" sz="1200" dirty="0"/>
              <a:t> </a:t>
            </a:r>
            <a:r>
              <a:rPr lang="de-DE" sz="1200" dirty="0" err="1"/>
              <a:t>from</a:t>
            </a:r>
            <a:r>
              <a:rPr lang="de-DE" sz="1200" dirty="0"/>
              <a:t> </a:t>
            </a:r>
            <a:r>
              <a:rPr lang="de-DE" sz="1200" dirty="0">
                <a:hlinkClick r:id="rId3"/>
              </a:rPr>
              <a:t>http://kubanni.abu.edu.ng/jspui/bitstream/123456789/2148/1/AN%20ASSESSMENT%20OF%20THE%20CODE%20OF%20CONDUCT%20BUREAU%20AND%20CODE%20OF%20CONDUCT%20TRIBUNAL%20%28CCB%20and%20CCT%29%E2%80%99S%20PUBLIC%20ETHICS%20PRACTICES%20%281999%20-%202007%29.pdf</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30</a:t>
            </a:fld>
            <a:endParaRPr lang="de-DE"/>
          </a:p>
        </p:txBody>
      </p:sp>
    </p:spTree>
    <p:extLst>
      <p:ext uri="{BB962C8B-B14F-4D97-AF65-F5344CB8AC3E}">
        <p14:creationId xmlns:p14="http://schemas.microsoft.com/office/powerpoint/2010/main" val="2041141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t>Jordan: </a:t>
            </a:r>
            <a:r>
              <a:rPr lang="de-DE" sz="1200" b="1" dirty="0" err="1"/>
              <a:t>Adopting</a:t>
            </a:r>
            <a:r>
              <a:rPr lang="de-DE" sz="1200" b="1" dirty="0"/>
              <a:t> a </a:t>
            </a:r>
            <a:r>
              <a:rPr lang="de-DE" sz="1200" b="1" dirty="0" err="1"/>
              <a:t>code</a:t>
            </a:r>
            <a:r>
              <a:rPr lang="de-DE" sz="1200" b="1" dirty="0"/>
              <a:t> </a:t>
            </a:r>
            <a:r>
              <a:rPr lang="de-DE" sz="1200" b="1" dirty="0" err="1"/>
              <a:t>of</a:t>
            </a:r>
            <a:r>
              <a:rPr lang="de-DE" sz="1200" b="1" dirty="0"/>
              <a:t> </a:t>
            </a:r>
            <a:r>
              <a:rPr lang="de-DE" sz="1200" b="1" dirty="0" err="1"/>
              <a:t>conduct</a:t>
            </a:r>
            <a:r>
              <a:rPr lang="de-DE" sz="1200" b="1" dirty="0"/>
              <a:t>:</a:t>
            </a:r>
            <a:endParaRPr lang="de-DE" altLang="it-CH" b="1" dirty="0"/>
          </a:p>
          <a:p>
            <a:endParaRPr lang="de-DE" altLang="it-CH" b="1" dirty="0"/>
          </a:p>
          <a:p>
            <a:pPr marL="171450" indent="-171450">
              <a:buFont typeface="Arial" panose="020B0604020202020204" pitchFamily="34" charset="0"/>
              <a:buChar char="•"/>
            </a:pPr>
            <a:r>
              <a:rPr lang="de-DE" altLang="it-CH" b="1" dirty="0"/>
              <a:t>The </a:t>
            </a:r>
            <a:r>
              <a:rPr lang="de-DE" altLang="it-CH" b="1" dirty="0" err="1"/>
              <a:t>importance</a:t>
            </a:r>
            <a:r>
              <a:rPr lang="de-DE" altLang="it-CH" b="1" dirty="0"/>
              <a:t> </a:t>
            </a:r>
            <a:r>
              <a:rPr lang="de-DE" altLang="it-CH" b="1" dirty="0" err="1"/>
              <a:t>of</a:t>
            </a:r>
            <a:r>
              <a:rPr lang="de-DE" altLang="it-CH" b="1" dirty="0"/>
              <a:t> </a:t>
            </a:r>
            <a:r>
              <a:rPr lang="de-DE" altLang="it-CH" b="1" dirty="0" err="1"/>
              <a:t>political</a:t>
            </a:r>
            <a:r>
              <a:rPr lang="de-DE" altLang="it-CH" b="1" dirty="0"/>
              <a:t> </a:t>
            </a:r>
            <a:r>
              <a:rPr lang="de-DE" altLang="it-CH" b="1" dirty="0" err="1"/>
              <a:t>leadership</a:t>
            </a:r>
            <a:r>
              <a:rPr lang="de-DE" altLang="it-CH" b="1" dirty="0"/>
              <a:t>: </a:t>
            </a:r>
            <a:r>
              <a:rPr lang="de-DE" altLang="it-CH" b="0" dirty="0"/>
              <a:t>Th</a:t>
            </a:r>
            <a:r>
              <a:rPr lang="de-DE" altLang="it-CH" dirty="0"/>
              <a:t>e initiative </a:t>
            </a:r>
            <a:r>
              <a:rPr lang="de-DE" altLang="it-CH" dirty="0" err="1"/>
              <a:t>for</a:t>
            </a:r>
            <a:r>
              <a:rPr lang="de-DE" altLang="it-CH" dirty="0"/>
              <a:t> a </a:t>
            </a:r>
            <a:r>
              <a:rPr lang="de-DE" altLang="it-CH" dirty="0" err="1"/>
              <a:t>code</a:t>
            </a:r>
            <a:r>
              <a:rPr lang="de-DE" altLang="it-CH" dirty="0"/>
              <a:t> </a:t>
            </a:r>
            <a:r>
              <a:rPr lang="de-DE" altLang="it-CH" dirty="0" err="1"/>
              <a:t>of</a:t>
            </a:r>
            <a:r>
              <a:rPr lang="de-DE" altLang="it-CH" dirty="0"/>
              <a:t> </a:t>
            </a:r>
            <a:r>
              <a:rPr lang="de-DE" altLang="it-CH" dirty="0" err="1"/>
              <a:t>conduct</a:t>
            </a:r>
            <a:r>
              <a:rPr lang="de-DE" altLang="it-CH" dirty="0"/>
              <a:t> was </a:t>
            </a:r>
            <a:r>
              <a:rPr lang="de-DE" altLang="it-CH" dirty="0" err="1"/>
              <a:t>spearheaded</a:t>
            </a:r>
            <a:r>
              <a:rPr lang="de-DE" altLang="it-CH" dirty="0"/>
              <a:t> </a:t>
            </a:r>
            <a:r>
              <a:rPr lang="de-DE" altLang="it-CH" dirty="0" err="1"/>
              <a:t>by</a:t>
            </a:r>
            <a:r>
              <a:rPr lang="de-DE" altLang="it-CH" dirty="0"/>
              <a:t> </a:t>
            </a:r>
            <a:r>
              <a:rPr lang="de-DE" altLang="it-CH" dirty="0" err="1"/>
              <a:t>the</a:t>
            </a:r>
            <a:r>
              <a:rPr lang="de-DE" altLang="it-CH" dirty="0"/>
              <a:t> King </a:t>
            </a:r>
            <a:r>
              <a:rPr lang="de-DE" altLang="it-CH" dirty="0" err="1"/>
              <a:t>of</a:t>
            </a:r>
            <a:r>
              <a:rPr lang="de-DE" altLang="it-CH" dirty="0"/>
              <a:t> Jordan.</a:t>
            </a:r>
            <a:endParaRPr lang="de-DE" altLang="it-CH" b="0" dirty="0"/>
          </a:p>
          <a:p>
            <a:pPr marL="171450" indent="-171450">
              <a:buFont typeface="Arial" panose="020B0604020202020204" pitchFamily="34" charset="0"/>
              <a:buChar char="•"/>
            </a:pPr>
            <a:r>
              <a:rPr lang="de-DE" altLang="it-CH" b="1" dirty="0"/>
              <a:t>Rules- vs. </a:t>
            </a:r>
            <a:r>
              <a:rPr lang="de-DE" altLang="it-CH" b="1" dirty="0" err="1"/>
              <a:t>values-based</a:t>
            </a:r>
            <a:r>
              <a:rPr lang="de-DE" altLang="it-CH" b="1" dirty="0"/>
              <a:t>: </a:t>
            </a:r>
            <a:r>
              <a:rPr lang="de-DE" altLang="it-CH" b="0" dirty="0"/>
              <a:t>Pub</a:t>
            </a:r>
            <a:r>
              <a:rPr lang="de-DE" altLang="it-CH" dirty="0"/>
              <a:t>lic </a:t>
            </a:r>
            <a:r>
              <a:rPr lang="de-DE" altLang="it-CH" dirty="0" err="1"/>
              <a:t>servants</a:t>
            </a:r>
            <a:r>
              <a:rPr lang="de-DE" altLang="it-CH" dirty="0"/>
              <a:t> </a:t>
            </a:r>
            <a:r>
              <a:rPr lang="de-DE" altLang="it-CH" dirty="0" err="1"/>
              <a:t>would</a:t>
            </a:r>
            <a:r>
              <a:rPr lang="de-DE" altLang="it-CH" dirty="0"/>
              <a:t> </a:t>
            </a:r>
            <a:r>
              <a:rPr lang="de-DE" altLang="it-CH" dirty="0" err="1"/>
              <a:t>have</a:t>
            </a:r>
            <a:r>
              <a:rPr lang="de-DE" altLang="it-CH" dirty="0"/>
              <a:t> </a:t>
            </a:r>
            <a:r>
              <a:rPr lang="de-DE" altLang="it-CH" dirty="0" err="1"/>
              <a:t>favored</a:t>
            </a:r>
            <a:r>
              <a:rPr lang="de-DE" altLang="it-CH" dirty="0"/>
              <a:t> an </a:t>
            </a:r>
            <a:r>
              <a:rPr lang="de-DE" altLang="it-CH" dirty="0" err="1"/>
              <a:t>aspirational</a:t>
            </a:r>
            <a:r>
              <a:rPr lang="de-DE" altLang="it-CH" dirty="0"/>
              <a:t>, </a:t>
            </a:r>
            <a:r>
              <a:rPr lang="de-DE" altLang="it-CH" dirty="0" err="1"/>
              <a:t>values-based</a:t>
            </a:r>
            <a:r>
              <a:rPr lang="de-DE" altLang="it-CH" dirty="0"/>
              <a:t> </a:t>
            </a:r>
            <a:r>
              <a:rPr lang="de-DE" altLang="it-CH" dirty="0" err="1"/>
              <a:t>code</a:t>
            </a:r>
            <a:r>
              <a:rPr lang="de-DE" altLang="it-CH" dirty="0"/>
              <a:t> </a:t>
            </a:r>
            <a:r>
              <a:rPr lang="de-DE" altLang="it-CH" dirty="0" err="1"/>
              <a:t>that</a:t>
            </a:r>
            <a:r>
              <a:rPr lang="de-DE" altLang="it-CH" dirty="0"/>
              <a:t> </a:t>
            </a:r>
            <a:r>
              <a:rPr lang="de-DE" altLang="it-CH" dirty="0" err="1"/>
              <a:t>exhorts</a:t>
            </a:r>
            <a:r>
              <a:rPr lang="de-DE" altLang="it-CH" dirty="0"/>
              <a:t> </a:t>
            </a:r>
            <a:r>
              <a:rPr lang="de-DE" altLang="it-CH" dirty="0" err="1"/>
              <a:t>public</a:t>
            </a:r>
            <a:r>
              <a:rPr lang="de-DE" altLang="it-CH" dirty="0"/>
              <a:t> </a:t>
            </a:r>
            <a:r>
              <a:rPr lang="de-DE" altLang="it-CH" dirty="0" err="1"/>
              <a:t>servants</a:t>
            </a:r>
            <a:r>
              <a:rPr lang="de-DE" altLang="it-CH" dirty="0"/>
              <a:t> </a:t>
            </a:r>
            <a:r>
              <a:rPr lang="de-DE" altLang="it-CH" dirty="0" err="1"/>
              <a:t>to</a:t>
            </a:r>
            <a:r>
              <a:rPr lang="de-DE" altLang="it-CH" dirty="0"/>
              <a:t> </a:t>
            </a:r>
            <a:r>
              <a:rPr lang="de-DE" altLang="it-CH" dirty="0" err="1"/>
              <a:t>attain</a:t>
            </a:r>
            <a:r>
              <a:rPr lang="de-DE" altLang="it-CH" dirty="0"/>
              <a:t> </a:t>
            </a:r>
            <a:r>
              <a:rPr lang="de-DE" altLang="it-CH" dirty="0" err="1"/>
              <a:t>higher</a:t>
            </a:r>
            <a:r>
              <a:rPr lang="de-DE" altLang="it-CH" dirty="0"/>
              <a:t> </a:t>
            </a:r>
            <a:r>
              <a:rPr lang="de-DE" altLang="it-CH" dirty="0" err="1"/>
              <a:t>ethical</a:t>
            </a:r>
            <a:r>
              <a:rPr lang="de-DE" altLang="it-CH" dirty="0"/>
              <a:t> </a:t>
            </a:r>
            <a:r>
              <a:rPr lang="de-DE" altLang="it-CH" dirty="0" err="1"/>
              <a:t>standards</a:t>
            </a:r>
            <a:r>
              <a:rPr lang="de-DE" altLang="it-CH" dirty="0"/>
              <a:t>. </a:t>
            </a:r>
            <a:r>
              <a:rPr lang="de-DE" altLang="it-CH" dirty="0" err="1"/>
              <a:t>Interviewees</a:t>
            </a:r>
            <a:r>
              <a:rPr lang="de-DE" altLang="it-CH" dirty="0"/>
              <a:t> </a:t>
            </a:r>
            <a:r>
              <a:rPr lang="de-DE" altLang="it-CH" dirty="0" err="1"/>
              <a:t>said</a:t>
            </a:r>
            <a:r>
              <a:rPr lang="de-DE" altLang="it-CH" dirty="0"/>
              <a:t> </a:t>
            </a:r>
            <a:r>
              <a:rPr lang="de-DE" altLang="it-CH" dirty="0" err="1"/>
              <a:t>that</a:t>
            </a:r>
            <a:r>
              <a:rPr lang="de-DE" altLang="it-CH" dirty="0"/>
              <a:t> in </a:t>
            </a:r>
            <a:r>
              <a:rPr lang="de-DE" altLang="it-CH" dirty="0" err="1"/>
              <a:t>rules-based</a:t>
            </a:r>
            <a:r>
              <a:rPr lang="de-DE" altLang="it-CH" dirty="0"/>
              <a:t> </a:t>
            </a:r>
            <a:r>
              <a:rPr lang="de-DE" altLang="it-CH" dirty="0" err="1"/>
              <a:t>systems</a:t>
            </a:r>
            <a:r>
              <a:rPr lang="de-DE" altLang="it-CH" dirty="0"/>
              <a:t>, </a:t>
            </a:r>
            <a:r>
              <a:rPr lang="de-DE" altLang="it-CH" dirty="0" err="1"/>
              <a:t>public</a:t>
            </a:r>
            <a:r>
              <a:rPr lang="de-DE" altLang="it-CH" dirty="0"/>
              <a:t> </a:t>
            </a:r>
            <a:r>
              <a:rPr lang="de-DE" altLang="it-CH" dirty="0" err="1"/>
              <a:t>servants</a:t>
            </a:r>
            <a:r>
              <a:rPr lang="de-DE" altLang="it-CH" dirty="0"/>
              <a:t> </a:t>
            </a:r>
            <a:r>
              <a:rPr lang="de-DE" altLang="it-CH" dirty="0" err="1"/>
              <a:t>may</a:t>
            </a:r>
            <a:r>
              <a:rPr lang="de-DE" altLang="it-CH" dirty="0"/>
              <a:t> </a:t>
            </a:r>
            <a:r>
              <a:rPr lang="de-DE" altLang="it-CH" dirty="0" err="1"/>
              <a:t>seek</a:t>
            </a:r>
            <a:r>
              <a:rPr lang="de-DE" altLang="it-CH" dirty="0"/>
              <a:t> </a:t>
            </a:r>
            <a:r>
              <a:rPr lang="de-DE" altLang="it-CH" dirty="0" err="1"/>
              <a:t>to</a:t>
            </a:r>
            <a:r>
              <a:rPr lang="de-DE" altLang="it-CH" dirty="0"/>
              <a:t> </a:t>
            </a:r>
            <a:r>
              <a:rPr lang="de-DE" altLang="it-CH" dirty="0" err="1"/>
              <a:t>meet</a:t>
            </a:r>
            <a:r>
              <a:rPr lang="de-DE" altLang="it-CH" dirty="0"/>
              <a:t> </a:t>
            </a:r>
            <a:r>
              <a:rPr lang="de-DE" altLang="it-CH" dirty="0" err="1"/>
              <a:t>only</a:t>
            </a:r>
            <a:r>
              <a:rPr lang="de-DE" altLang="it-CH" dirty="0"/>
              <a:t> </a:t>
            </a:r>
            <a:r>
              <a:rPr lang="de-DE" altLang="it-CH" dirty="0" err="1"/>
              <a:t>the</a:t>
            </a:r>
            <a:r>
              <a:rPr lang="de-DE" altLang="it-CH" dirty="0"/>
              <a:t> </a:t>
            </a:r>
            <a:r>
              <a:rPr lang="de-DE" altLang="it-CH" dirty="0" err="1"/>
              <a:t>minimum</a:t>
            </a:r>
            <a:r>
              <a:rPr lang="de-DE" altLang="it-CH" dirty="0"/>
              <a:t> </a:t>
            </a:r>
            <a:r>
              <a:rPr lang="de-DE" altLang="it-CH" dirty="0" err="1"/>
              <a:t>standards</a:t>
            </a:r>
            <a:r>
              <a:rPr lang="de-DE" altLang="it-CH" dirty="0"/>
              <a:t> </a:t>
            </a:r>
            <a:r>
              <a:rPr lang="de-DE" altLang="it-CH" dirty="0" err="1"/>
              <a:t>required</a:t>
            </a:r>
            <a:r>
              <a:rPr lang="de-DE" altLang="it-CH" dirty="0"/>
              <a:t> </a:t>
            </a:r>
            <a:r>
              <a:rPr lang="de-DE" altLang="it-CH" dirty="0" err="1"/>
              <a:t>and</a:t>
            </a:r>
            <a:r>
              <a:rPr lang="de-DE" altLang="it-CH" dirty="0"/>
              <a:t> not </a:t>
            </a:r>
            <a:r>
              <a:rPr lang="de-DE" altLang="it-CH" dirty="0" err="1"/>
              <a:t>strive</a:t>
            </a:r>
            <a:r>
              <a:rPr lang="de-DE" altLang="it-CH" dirty="0"/>
              <a:t> </a:t>
            </a:r>
            <a:r>
              <a:rPr lang="de-DE" altLang="it-CH" dirty="0" err="1"/>
              <a:t>to</a:t>
            </a:r>
            <a:r>
              <a:rPr lang="de-DE" altLang="it-CH" dirty="0"/>
              <a:t> </a:t>
            </a:r>
            <a:r>
              <a:rPr lang="de-DE" altLang="it-CH" dirty="0" err="1"/>
              <a:t>attain</a:t>
            </a:r>
            <a:r>
              <a:rPr lang="de-DE" altLang="it-CH" dirty="0"/>
              <a:t> </a:t>
            </a:r>
            <a:r>
              <a:rPr lang="de-DE" altLang="it-CH" dirty="0" err="1"/>
              <a:t>the</a:t>
            </a:r>
            <a:r>
              <a:rPr lang="de-DE" altLang="it-CH" dirty="0"/>
              <a:t> </a:t>
            </a:r>
            <a:r>
              <a:rPr lang="de-DE" altLang="it-CH" dirty="0" err="1"/>
              <a:t>higher</a:t>
            </a:r>
            <a:r>
              <a:rPr lang="de-DE" altLang="it-CH" dirty="0"/>
              <a:t> </a:t>
            </a:r>
            <a:r>
              <a:rPr lang="de-DE" altLang="it-CH" dirty="0" err="1"/>
              <a:t>level</a:t>
            </a:r>
            <a:r>
              <a:rPr lang="de-DE" altLang="it-CH" dirty="0"/>
              <a:t> </a:t>
            </a:r>
            <a:r>
              <a:rPr lang="de-DE" altLang="it-CH" dirty="0" err="1"/>
              <a:t>of</a:t>
            </a:r>
            <a:r>
              <a:rPr lang="de-DE" altLang="it-CH" dirty="0"/>
              <a:t> </a:t>
            </a:r>
            <a:r>
              <a:rPr lang="de-DE" altLang="it-CH" dirty="0" err="1"/>
              <a:t>ethics</a:t>
            </a:r>
            <a:r>
              <a:rPr lang="de-DE" altLang="it-CH" dirty="0"/>
              <a:t> </a:t>
            </a:r>
            <a:r>
              <a:rPr lang="de-DE" altLang="it-CH" dirty="0" err="1"/>
              <a:t>that</a:t>
            </a:r>
            <a:r>
              <a:rPr lang="de-DE" altLang="it-CH" dirty="0"/>
              <a:t> traditional </a:t>
            </a:r>
            <a:r>
              <a:rPr lang="de-DE" altLang="it-CH" dirty="0" err="1"/>
              <a:t>Jordanian</a:t>
            </a:r>
            <a:r>
              <a:rPr lang="de-DE" altLang="it-CH" dirty="0"/>
              <a:t> </a:t>
            </a:r>
            <a:r>
              <a:rPr lang="de-DE" altLang="it-CH" dirty="0" err="1"/>
              <a:t>values</a:t>
            </a:r>
            <a:r>
              <a:rPr lang="de-DE" altLang="it-CH" dirty="0"/>
              <a:t> </a:t>
            </a:r>
            <a:r>
              <a:rPr lang="de-DE" altLang="it-CH" dirty="0" err="1"/>
              <a:t>might</a:t>
            </a:r>
            <a:r>
              <a:rPr lang="de-DE" altLang="it-CH" dirty="0"/>
              <a:t> </a:t>
            </a:r>
            <a:r>
              <a:rPr lang="de-DE" altLang="it-CH" dirty="0" err="1"/>
              <a:t>inspire</a:t>
            </a:r>
            <a:r>
              <a:rPr lang="de-DE" altLang="it-CH" dirty="0"/>
              <a:t>.</a:t>
            </a:r>
            <a:endParaRPr lang="de-DE" altLang="it-CH" b="0" dirty="0"/>
          </a:p>
          <a:p>
            <a:pPr marL="171450" indent="-171450">
              <a:buFont typeface="Arial" panose="020B0604020202020204" pitchFamily="34" charset="0"/>
              <a:buChar char="•"/>
            </a:pPr>
            <a:r>
              <a:rPr lang="de-DE" altLang="it-CH" b="1" dirty="0"/>
              <a:t>Traditional/</a:t>
            </a:r>
            <a:r>
              <a:rPr lang="de-DE" altLang="it-CH" b="1" dirty="0" err="1"/>
              <a:t>religious</a:t>
            </a:r>
            <a:r>
              <a:rPr lang="de-DE" altLang="it-CH" b="1" dirty="0"/>
              <a:t> </a:t>
            </a:r>
            <a:r>
              <a:rPr lang="de-DE" altLang="it-CH" b="1" dirty="0" err="1"/>
              <a:t>foundation</a:t>
            </a:r>
            <a:r>
              <a:rPr lang="de-DE" altLang="it-CH" b="1" dirty="0"/>
              <a:t>: </a:t>
            </a:r>
            <a:r>
              <a:rPr lang="de-DE" altLang="it-CH" dirty="0" err="1"/>
              <a:t>Throughout</a:t>
            </a:r>
            <a:r>
              <a:rPr lang="de-DE" altLang="it-CH" dirty="0"/>
              <a:t> </a:t>
            </a:r>
            <a:r>
              <a:rPr lang="de-DE" altLang="it-CH" dirty="0" err="1"/>
              <a:t>its</a:t>
            </a:r>
            <a:r>
              <a:rPr lang="de-DE" altLang="it-CH" dirty="0"/>
              <a:t> </a:t>
            </a:r>
            <a:r>
              <a:rPr lang="de-DE" altLang="it-CH" dirty="0" err="1"/>
              <a:t>mission</a:t>
            </a:r>
            <a:r>
              <a:rPr lang="de-DE" altLang="it-CH" dirty="0"/>
              <a:t> </a:t>
            </a:r>
            <a:r>
              <a:rPr lang="de-DE" altLang="it-CH" dirty="0" err="1"/>
              <a:t>to</a:t>
            </a:r>
            <a:r>
              <a:rPr lang="de-DE" altLang="it-CH" dirty="0"/>
              <a:t> Jordan, </a:t>
            </a:r>
            <a:r>
              <a:rPr lang="de-DE" altLang="it-CH" dirty="0" err="1"/>
              <a:t>the</a:t>
            </a:r>
            <a:r>
              <a:rPr lang="de-DE" altLang="it-CH" dirty="0"/>
              <a:t> Joint Learning Study Review Team </a:t>
            </a:r>
            <a:r>
              <a:rPr lang="de-DE" altLang="it-CH" dirty="0" err="1"/>
              <a:t>heard</a:t>
            </a:r>
            <a:r>
              <a:rPr lang="de-DE" altLang="it-CH" dirty="0"/>
              <a:t> </a:t>
            </a:r>
            <a:r>
              <a:rPr lang="de-DE" altLang="it-CH" dirty="0" err="1"/>
              <a:t>about</a:t>
            </a:r>
            <a:r>
              <a:rPr lang="de-DE" altLang="it-CH" dirty="0"/>
              <a:t> </a:t>
            </a:r>
            <a:r>
              <a:rPr lang="de-DE" altLang="it-CH" dirty="0" err="1"/>
              <a:t>the</a:t>
            </a:r>
            <a:r>
              <a:rPr lang="de-DE" altLang="it-CH" dirty="0"/>
              <a:t> </a:t>
            </a:r>
            <a:r>
              <a:rPr lang="de-DE" altLang="it-CH" dirty="0" err="1"/>
              <a:t>importance</a:t>
            </a:r>
            <a:r>
              <a:rPr lang="de-DE" altLang="it-CH" dirty="0"/>
              <a:t> </a:t>
            </a:r>
            <a:r>
              <a:rPr lang="de-DE" altLang="it-CH" dirty="0" err="1"/>
              <a:t>of</a:t>
            </a:r>
            <a:r>
              <a:rPr lang="de-DE" altLang="it-CH" dirty="0"/>
              <a:t> </a:t>
            </a:r>
            <a:r>
              <a:rPr lang="de-DE" altLang="it-CH" dirty="0" err="1"/>
              <a:t>religion</a:t>
            </a:r>
            <a:r>
              <a:rPr lang="de-DE" altLang="it-CH" dirty="0"/>
              <a:t> </a:t>
            </a:r>
            <a:r>
              <a:rPr lang="de-DE" altLang="it-CH" dirty="0" err="1"/>
              <a:t>and</a:t>
            </a:r>
            <a:r>
              <a:rPr lang="de-DE" altLang="it-CH" dirty="0"/>
              <a:t> </a:t>
            </a:r>
            <a:r>
              <a:rPr lang="de-DE" altLang="it-CH" dirty="0" err="1"/>
              <a:t>tradition</a:t>
            </a:r>
            <a:r>
              <a:rPr lang="de-DE" altLang="it-CH" dirty="0"/>
              <a:t> in </a:t>
            </a:r>
            <a:r>
              <a:rPr lang="de-DE" altLang="it-CH" dirty="0" err="1"/>
              <a:t>creating</a:t>
            </a:r>
            <a:r>
              <a:rPr lang="de-DE" altLang="it-CH" dirty="0"/>
              <a:t> a </a:t>
            </a:r>
            <a:r>
              <a:rPr lang="de-DE" altLang="it-CH" dirty="0" err="1"/>
              <a:t>culture</a:t>
            </a:r>
            <a:r>
              <a:rPr lang="de-DE" altLang="it-CH" dirty="0"/>
              <a:t> in Jordan </a:t>
            </a:r>
            <a:r>
              <a:rPr lang="de-DE" altLang="it-CH" dirty="0" err="1"/>
              <a:t>that</a:t>
            </a:r>
            <a:r>
              <a:rPr lang="de-DE" altLang="it-CH" dirty="0"/>
              <a:t> </a:t>
            </a:r>
            <a:r>
              <a:rPr lang="de-DE" altLang="it-CH" dirty="0" err="1"/>
              <a:t>discourages</a:t>
            </a:r>
            <a:r>
              <a:rPr lang="de-DE" altLang="it-CH" dirty="0"/>
              <a:t> </a:t>
            </a:r>
            <a:r>
              <a:rPr lang="de-DE" altLang="it-CH" dirty="0" err="1"/>
              <a:t>the</a:t>
            </a:r>
            <a:r>
              <a:rPr lang="de-DE" altLang="it-CH" dirty="0"/>
              <a:t> </a:t>
            </a:r>
            <a:r>
              <a:rPr lang="de-DE" altLang="it-CH" dirty="0" err="1"/>
              <a:t>payment</a:t>
            </a:r>
            <a:r>
              <a:rPr lang="de-DE" altLang="it-CH" dirty="0"/>
              <a:t> </a:t>
            </a:r>
            <a:r>
              <a:rPr lang="de-DE" altLang="it-CH" dirty="0" err="1"/>
              <a:t>or</a:t>
            </a:r>
            <a:r>
              <a:rPr lang="de-DE" altLang="it-CH" dirty="0"/>
              <a:t> </a:t>
            </a:r>
            <a:r>
              <a:rPr lang="de-DE" altLang="it-CH" dirty="0" err="1"/>
              <a:t>acceptance</a:t>
            </a:r>
            <a:r>
              <a:rPr lang="de-DE" altLang="it-CH" dirty="0"/>
              <a:t> </a:t>
            </a:r>
            <a:r>
              <a:rPr lang="de-DE" altLang="it-CH" dirty="0" err="1"/>
              <a:t>of</a:t>
            </a:r>
            <a:r>
              <a:rPr lang="de-DE" altLang="it-CH" dirty="0"/>
              <a:t> </a:t>
            </a:r>
            <a:r>
              <a:rPr lang="de-DE" altLang="it-CH" dirty="0" err="1"/>
              <a:t>bribes</a:t>
            </a:r>
            <a:r>
              <a:rPr lang="de-DE" altLang="it-CH" dirty="0"/>
              <a:t>, </a:t>
            </a:r>
            <a:r>
              <a:rPr lang="de-DE" altLang="it-CH" dirty="0" err="1"/>
              <a:t>and</a:t>
            </a:r>
            <a:r>
              <a:rPr lang="de-DE" altLang="it-CH" dirty="0"/>
              <a:t> </a:t>
            </a:r>
            <a:r>
              <a:rPr lang="de-DE" altLang="it-CH" dirty="0" err="1"/>
              <a:t>other</a:t>
            </a:r>
            <a:r>
              <a:rPr lang="de-DE" altLang="it-CH" dirty="0"/>
              <a:t> </a:t>
            </a:r>
            <a:r>
              <a:rPr lang="de-DE" altLang="it-CH" dirty="0" err="1"/>
              <a:t>corrupt</a:t>
            </a:r>
            <a:r>
              <a:rPr lang="de-DE" altLang="it-CH" dirty="0"/>
              <a:t> </a:t>
            </a:r>
            <a:r>
              <a:rPr lang="de-DE" altLang="it-CH" dirty="0" err="1"/>
              <a:t>behavior</a:t>
            </a:r>
            <a:r>
              <a:rPr lang="de-DE" altLang="it-CH" dirty="0"/>
              <a:t>.</a:t>
            </a:r>
          </a:p>
          <a:p>
            <a:pPr marL="171450" indent="-171450">
              <a:buFont typeface="Arial" panose="020B0604020202020204" pitchFamily="34" charset="0"/>
              <a:buChar char="•"/>
            </a:pPr>
            <a:r>
              <a:rPr lang="de-DE" altLang="it-CH" b="1" dirty="0"/>
              <a:t>Tackling </a:t>
            </a:r>
            <a:r>
              <a:rPr lang="de-DE" altLang="it-CH" b="1" dirty="0" err="1"/>
              <a:t>local</a:t>
            </a:r>
            <a:r>
              <a:rPr lang="de-DE" altLang="it-CH" b="1" dirty="0"/>
              <a:t> </a:t>
            </a:r>
            <a:r>
              <a:rPr lang="de-DE" altLang="it-CH" b="1" dirty="0" err="1"/>
              <a:t>problems</a:t>
            </a:r>
            <a:r>
              <a:rPr lang="de-DE" altLang="it-CH" b="1" dirty="0"/>
              <a:t>: </a:t>
            </a:r>
            <a:r>
              <a:rPr lang="de-DE" altLang="en-US" sz="1200" dirty="0"/>
              <a:t>‘</a:t>
            </a:r>
            <a:r>
              <a:rPr lang="de-DE" altLang="en-US" sz="1200" dirty="0" err="1"/>
              <a:t>Wasta</a:t>
            </a:r>
            <a:r>
              <a:rPr lang="de-DE" altLang="en-US" sz="1200" dirty="0"/>
              <a:t>‘ </a:t>
            </a:r>
            <a:r>
              <a:rPr lang="de-DE" altLang="it-CH" dirty="0"/>
              <a:t>(</a:t>
            </a:r>
            <a:r>
              <a:rPr lang="de-DE" altLang="it-CH" dirty="0" err="1"/>
              <a:t>nepotism</a:t>
            </a:r>
            <a:r>
              <a:rPr lang="de-DE" altLang="it-CH" dirty="0"/>
              <a:t> </a:t>
            </a:r>
            <a:r>
              <a:rPr lang="de-DE" altLang="it-CH" dirty="0" err="1"/>
              <a:t>and</a:t>
            </a:r>
            <a:r>
              <a:rPr lang="de-DE" altLang="it-CH" dirty="0"/>
              <a:t> </a:t>
            </a:r>
            <a:r>
              <a:rPr lang="de-DE" altLang="it-CH" dirty="0" err="1"/>
              <a:t>patronage</a:t>
            </a:r>
            <a:r>
              <a:rPr lang="de-DE" altLang="it-CH" dirty="0"/>
              <a:t>) </a:t>
            </a:r>
            <a:r>
              <a:rPr lang="de-DE" altLang="it-CH" dirty="0" err="1"/>
              <a:t>lead</a:t>
            </a:r>
            <a:r>
              <a:rPr lang="de-DE" altLang="it-CH" dirty="0"/>
              <a:t> </a:t>
            </a:r>
            <a:r>
              <a:rPr lang="de-DE" altLang="it-CH" dirty="0" err="1"/>
              <a:t>to</a:t>
            </a:r>
            <a:r>
              <a:rPr lang="de-DE" altLang="it-CH" dirty="0"/>
              <a:t> </a:t>
            </a:r>
            <a:r>
              <a:rPr lang="de-DE" altLang="it-CH" dirty="0" err="1"/>
              <a:t>queue</a:t>
            </a:r>
            <a:r>
              <a:rPr lang="de-DE" altLang="it-CH" dirty="0"/>
              <a:t> </a:t>
            </a:r>
            <a:r>
              <a:rPr lang="de-DE" altLang="it-CH" dirty="0" err="1"/>
              <a:t>jumping</a:t>
            </a:r>
            <a:r>
              <a:rPr lang="de-DE" altLang="it-CH" dirty="0"/>
              <a:t> </a:t>
            </a:r>
            <a:r>
              <a:rPr lang="de-DE" altLang="it-CH" dirty="0" err="1"/>
              <a:t>and</a:t>
            </a:r>
            <a:r>
              <a:rPr lang="de-DE" altLang="it-CH" dirty="0"/>
              <a:t> (</a:t>
            </a:r>
            <a:r>
              <a:rPr lang="de-DE" altLang="it-CH" dirty="0" err="1"/>
              <a:t>therefore</a:t>
            </a:r>
            <a:r>
              <a:rPr lang="de-DE" altLang="it-CH" dirty="0"/>
              <a:t>) lack </a:t>
            </a:r>
            <a:r>
              <a:rPr lang="de-DE" altLang="it-CH" dirty="0" err="1"/>
              <a:t>of</a:t>
            </a:r>
            <a:r>
              <a:rPr lang="de-DE" altLang="it-CH" dirty="0"/>
              <a:t> </a:t>
            </a:r>
            <a:r>
              <a:rPr lang="de-DE" altLang="it-CH" dirty="0" err="1"/>
              <a:t>capacity</a:t>
            </a:r>
            <a:r>
              <a:rPr lang="de-DE" altLang="it-CH" dirty="0"/>
              <a:t> </a:t>
            </a:r>
            <a:r>
              <a:rPr lang="de-DE" altLang="it-CH" dirty="0" err="1"/>
              <a:t>since</a:t>
            </a:r>
            <a:r>
              <a:rPr lang="de-DE" altLang="it-CH" dirty="0"/>
              <a:t> not </a:t>
            </a:r>
            <a:r>
              <a:rPr lang="de-DE" altLang="it-CH" dirty="0" err="1"/>
              <a:t>always</a:t>
            </a:r>
            <a:r>
              <a:rPr lang="de-DE" altLang="it-CH" dirty="0"/>
              <a:t> favorable </a:t>
            </a:r>
            <a:r>
              <a:rPr lang="de-DE" altLang="it-CH" dirty="0" err="1"/>
              <a:t>candidates</a:t>
            </a:r>
            <a:r>
              <a:rPr lang="de-DE" altLang="it-CH" dirty="0"/>
              <a:t> </a:t>
            </a:r>
            <a:r>
              <a:rPr lang="de-DE" altLang="it-CH" dirty="0" err="1"/>
              <a:t>are</a:t>
            </a:r>
            <a:r>
              <a:rPr lang="de-DE" altLang="it-CH" dirty="0"/>
              <a:t> </a:t>
            </a:r>
            <a:r>
              <a:rPr lang="de-DE" altLang="it-CH" dirty="0" err="1"/>
              <a:t>hired</a:t>
            </a:r>
            <a:r>
              <a:rPr lang="de-DE" altLang="it-CH" dirty="0"/>
              <a:t>. </a:t>
            </a:r>
            <a:r>
              <a:rPr lang="de-DE" altLang="it-CH" dirty="0" err="1"/>
              <a:t>Many</a:t>
            </a:r>
            <a:r>
              <a:rPr lang="de-DE" altLang="it-CH" dirty="0"/>
              <a:t> </a:t>
            </a:r>
            <a:r>
              <a:rPr lang="de-DE" altLang="it-CH" dirty="0" err="1"/>
              <a:t>public</a:t>
            </a:r>
            <a:r>
              <a:rPr lang="de-DE" altLang="it-CH" dirty="0"/>
              <a:t> </a:t>
            </a:r>
            <a:r>
              <a:rPr lang="de-DE" altLang="it-CH" dirty="0" err="1"/>
              <a:t>servants</a:t>
            </a:r>
            <a:r>
              <a:rPr lang="de-DE" altLang="it-CH" dirty="0"/>
              <a:t> </a:t>
            </a:r>
            <a:r>
              <a:rPr lang="de-DE" altLang="it-CH" dirty="0" err="1"/>
              <a:t>talked</a:t>
            </a:r>
            <a:r>
              <a:rPr lang="de-DE" altLang="it-CH" dirty="0"/>
              <a:t> </a:t>
            </a:r>
            <a:r>
              <a:rPr lang="de-DE" altLang="it-CH" dirty="0" err="1"/>
              <a:t>about</a:t>
            </a:r>
            <a:r>
              <a:rPr lang="de-DE" altLang="it-CH" dirty="0"/>
              <a:t> </a:t>
            </a:r>
            <a:r>
              <a:rPr lang="de-DE" altLang="it-CH" dirty="0" err="1"/>
              <a:t>wasta</a:t>
            </a:r>
            <a:r>
              <a:rPr lang="de-DE" altLang="it-CH" dirty="0"/>
              <a:t>, </a:t>
            </a:r>
            <a:r>
              <a:rPr lang="de-DE" altLang="it-CH" dirty="0" err="1"/>
              <a:t>which</a:t>
            </a:r>
            <a:r>
              <a:rPr lang="de-DE" altLang="it-CH" dirty="0"/>
              <a:t> </a:t>
            </a:r>
            <a:r>
              <a:rPr lang="de-DE" altLang="it-CH" dirty="0" err="1"/>
              <a:t>they</a:t>
            </a:r>
            <a:r>
              <a:rPr lang="de-DE" altLang="it-CH" dirty="0"/>
              <a:t> also </a:t>
            </a:r>
            <a:r>
              <a:rPr lang="de-DE" altLang="it-CH" dirty="0" err="1"/>
              <a:t>described</a:t>
            </a:r>
            <a:r>
              <a:rPr lang="de-DE" altLang="it-CH" dirty="0"/>
              <a:t> </a:t>
            </a:r>
            <a:r>
              <a:rPr lang="de-DE" altLang="it-CH" dirty="0" err="1"/>
              <a:t>as</a:t>
            </a:r>
            <a:r>
              <a:rPr lang="de-DE" altLang="it-CH" dirty="0"/>
              <a:t> a traditional </a:t>
            </a:r>
            <a:r>
              <a:rPr lang="de-DE" altLang="it-CH" dirty="0" err="1"/>
              <a:t>custom</a:t>
            </a:r>
            <a:r>
              <a:rPr lang="de-DE" altLang="it-CH" dirty="0"/>
              <a:t> – but </a:t>
            </a:r>
            <a:r>
              <a:rPr lang="de-DE" altLang="it-CH" dirty="0" err="1"/>
              <a:t>one</a:t>
            </a:r>
            <a:r>
              <a:rPr lang="de-DE" altLang="it-CH" dirty="0"/>
              <a:t> </a:t>
            </a:r>
            <a:r>
              <a:rPr lang="de-DE" altLang="it-CH" dirty="0" err="1"/>
              <a:t>that</a:t>
            </a:r>
            <a:r>
              <a:rPr lang="de-DE" altLang="it-CH" dirty="0"/>
              <a:t> </a:t>
            </a:r>
            <a:r>
              <a:rPr lang="de-DE" altLang="it-CH" dirty="0" err="1"/>
              <a:t>undermined</a:t>
            </a:r>
            <a:r>
              <a:rPr lang="de-DE" altLang="it-CH" dirty="0"/>
              <a:t> </a:t>
            </a:r>
            <a:r>
              <a:rPr lang="de-DE" altLang="it-CH" dirty="0" err="1"/>
              <a:t>the</a:t>
            </a:r>
            <a:r>
              <a:rPr lang="de-DE" altLang="it-CH" dirty="0"/>
              <a:t> </a:t>
            </a:r>
            <a:r>
              <a:rPr lang="de-DE" altLang="it-CH" dirty="0" err="1"/>
              <a:t>Government’s</a:t>
            </a:r>
            <a:r>
              <a:rPr lang="de-DE" altLang="it-CH" dirty="0"/>
              <a:t> </a:t>
            </a:r>
            <a:r>
              <a:rPr lang="de-DE" altLang="it-CH" dirty="0" err="1"/>
              <a:t>competency</a:t>
            </a:r>
            <a:r>
              <a:rPr lang="de-DE" altLang="it-CH" dirty="0"/>
              <a:t> </a:t>
            </a:r>
            <a:r>
              <a:rPr lang="de-DE" altLang="it-CH" dirty="0" err="1"/>
              <a:t>and</a:t>
            </a:r>
            <a:r>
              <a:rPr lang="de-DE" altLang="it-CH" dirty="0"/>
              <a:t> </a:t>
            </a:r>
            <a:r>
              <a:rPr lang="de-DE" altLang="it-CH" dirty="0" err="1"/>
              <a:t>efficiency</a:t>
            </a:r>
            <a:r>
              <a:rPr lang="de-DE" altLang="it-CH" dirty="0"/>
              <a:t>. </a:t>
            </a:r>
            <a:r>
              <a:rPr lang="de-DE" altLang="it-CH" dirty="0" err="1"/>
              <a:t>Instead</a:t>
            </a:r>
            <a:r>
              <a:rPr lang="de-DE" altLang="it-CH" dirty="0"/>
              <a:t> </a:t>
            </a:r>
            <a:r>
              <a:rPr lang="de-DE" altLang="it-CH" dirty="0" err="1"/>
              <a:t>of</a:t>
            </a:r>
            <a:r>
              <a:rPr lang="de-DE" altLang="it-CH" dirty="0"/>
              <a:t> an off-</a:t>
            </a:r>
            <a:r>
              <a:rPr lang="de-DE" altLang="it-CH" dirty="0" err="1"/>
              <a:t>the</a:t>
            </a:r>
            <a:r>
              <a:rPr lang="de-DE" altLang="it-CH" dirty="0"/>
              <a:t>-</a:t>
            </a:r>
            <a:r>
              <a:rPr lang="de-DE" altLang="it-CH" dirty="0" err="1"/>
              <a:t>shelf</a:t>
            </a:r>
            <a:r>
              <a:rPr lang="de-DE" altLang="it-CH" dirty="0"/>
              <a:t> </a:t>
            </a:r>
            <a:r>
              <a:rPr lang="de-DE" altLang="it-CH" dirty="0" err="1"/>
              <a:t>solution</a:t>
            </a:r>
            <a:r>
              <a:rPr lang="de-DE" altLang="it-CH" dirty="0"/>
              <a:t>, </a:t>
            </a:r>
            <a:r>
              <a:rPr lang="de-DE" altLang="it-CH" dirty="0" err="1"/>
              <a:t>the</a:t>
            </a:r>
            <a:r>
              <a:rPr lang="de-DE" altLang="it-CH" dirty="0"/>
              <a:t> </a:t>
            </a:r>
            <a:r>
              <a:rPr lang="de-DE" altLang="it-CH" dirty="0" err="1"/>
              <a:t>code</a:t>
            </a:r>
            <a:r>
              <a:rPr lang="de-DE" altLang="it-CH" dirty="0"/>
              <a:t> </a:t>
            </a:r>
            <a:r>
              <a:rPr lang="de-DE" altLang="it-CH" dirty="0" err="1"/>
              <a:t>should</a:t>
            </a:r>
            <a:r>
              <a:rPr lang="de-DE" altLang="it-CH" dirty="0"/>
              <a:t> </a:t>
            </a:r>
            <a:r>
              <a:rPr lang="de-DE" altLang="it-CH" dirty="0" err="1"/>
              <a:t>specifically</a:t>
            </a:r>
            <a:r>
              <a:rPr lang="de-DE" altLang="it-CH" dirty="0"/>
              <a:t> </a:t>
            </a:r>
            <a:r>
              <a:rPr lang="de-DE" altLang="it-CH" dirty="0" err="1"/>
              <a:t>tackle</a:t>
            </a:r>
            <a:r>
              <a:rPr lang="de-DE" altLang="it-CH" dirty="0"/>
              <a:t> </a:t>
            </a:r>
            <a:r>
              <a:rPr lang="de-DE" altLang="it-CH" dirty="0" err="1"/>
              <a:t>the</a:t>
            </a:r>
            <a:r>
              <a:rPr lang="de-DE" altLang="it-CH" dirty="0"/>
              <a:t> </a:t>
            </a:r>
            <a:r>
              <a:rPr lang="de-DE" altLang="it-CH" dirty="0" err="1"/>
              <a:t>problem</a:t>
            </a:r>
            <a:r>
              <a:rPr lang="de-DE" altLang="it-CH" dirty="0"/>
              <a:t> </a:t>
            </a:r>
            <a:r>
              <a:rPr lang="de-DE" altLang="it-CH" dirty="0" err="1"/>
              <a:t>of</a:t>
            </a:r>
            <a:r>
              <a:rPr lang="de-DE" altLang="it-CH" dirty="0"/>
              <a:t> </a:t>
            </a:r>
            <a:r>
              <a:rPr lang="de-DE" altLang="it-CH" dirty="0" err="1"/>
              <a:t>wasta</a:t>
            </a:r>
            <a:r>
              <a:rPr lang="de-DE" altLang="it-CH" dirty="0"/>
              <a:t>.</a:t>
            </a:r>
            <a:endParaRPr lang="de-DE" altLang="it-CH" b="0" dirty="0"/>
          </a:p>
          <a:p>
            <a:pPr marL="171450" indent="-171450">
              <a:buFont typeface="Arial" panose="020B0604020202020204" pitchFamily="34" charset="0"/>
              <a:buChar char="•"/>
            </a:pPr>
            <a:r>
              <a:rPr lang="de-DE" altLang="it-CH" b="1" dirty="0"/>
              <a:t>Stakeholder </a:t>
            </a:r>
            <a:r>
              <a:rPr lang="de-DE" altLang="it-CH" b="1" dirty="0" err="1"/>
              <a:t>involvement</a:t>
            </a:r>
            <a:r>
              <a:rPr lang="de-DE" altLang="it-CH" b="1" dirty="0"/>
              <a:t>.</a:t>
            </a:r>
          </a:p>
          <a:p>
            <a:pPr marL="171450" indent="-171450">
              <a:buFont typeface="Arial" panose="020B0604020202020204" pitchFamily="34" charset="0"/>
              <a:buChar char="•"/>
            </a:pPr>
            <a:r>
              <a:rPr lang="de-DE" altLang="it-CH" b="1" dirty="0"/>
              <a:t>Agency </a:t>
            </a:r>
            <a:r>
              <a:rPr lang="de-DE" altLang="it-CH" b="1" dirty="0" err="1"/>
              <a:t>specific</a:t>
            </a:r>
            <a:r>
              <a:rPr lang="de-DE" altLang="it-CH" b="1" dirty="0"/>
              <a:t> versus </a:t>
            </a:r>
            <a:r>
              <a:rPr lang="de-DE" altLang="it-CH" b="1" dirty="0" err="1"/>
              <a:t>general</a:t>
            </a:r>
            <a:r>
              <a:rPr lang="de-DE" altLang="it-CH" b="1" dirty="0"/>
              <a:t> </a:t>
            </a:r>
            <a:r>
              <a:rPr lang="de-DE" altLang="it-CH" b="1" dirty="0" err="1"/>
              <a:t>code</a:t>
            </a:r>
            <a:r>
              <a:rPr lang="de-DE" altLang="it-CH" b="1" dirty="0"/>
              <a:t>.</a:t>
            </a:r>
          </a:p>
          <a:p>
            <a:endParaRPr lang="de-DE" altLang="it-CH" dirty="0"/>
          </a:p>
          <a:p>
            <a:r>
              <a:rPr lang="de-DE" sz="1200" b="1" dirty="0"/>
              <a:t>Source:</a:t>
            </a:r>
          </a:p>
          <a:p>
            <a:r>
              <a:rPr lang="de-DE" sz="1200" dirty="0"/>
              <a:t>OECD (</a:t>
            </a:r>
            <a:r>
              <a:rPr lang="de-DE" sz="1200" dirty="0" err="1"/>
              <a:t>July</a:t>
            </a:r>
            <a:r>
              <a:rPr lang="de-DE" sz="1200" dirty="0"/>
              <a:t> 2010). </a:t>
            </a:r>
            <a:r>
              <a:rPr lang="de-DE" sz="1200" dirty="0" err="1"/>
              <a:t>Implementing</a:t>
            </a:r>
            <a:r>
              <a:rPr lang="de-DE" sz="1200" dirty="0"/>
              <a:t> a Code </a:t>
            </a:r>
            <a:r>
              <a:rPr lang="de-DE" sz="1200" dirty="0" err="1"/>
              <a:t>of</a:t>
            </a:r>
            <a:r>
              <a:rPr lang="de-DE" sz="1200" dirty="0"/>
              <a:t> </a:t>
            </a:r>
            <a:r>
              <a:rPr lang="de-DE" sz="1200" dirty="0" err="1"/>
              <a:t>Conduct</a:t>
            </a:r>
            <a:r>
              <a:rPr lang="de-DE" sz="1200" dirty="0"/>
              <a:t> </a:t>
            </a:r>
            <a:r>
              <a:rPr lang="de-DE" sz="1200" dirty="0" err="1"/>
              <a:t>for</a:t>
            </a:r>
            <a:r>
              <a:rPr lang="de-DE" sz="1200" dirty="0"/>
              <a:t> </a:t>
            </a:r>
            <a:r>
              <a:rPr lang="de-DE" sz="1200" dirty="0" err="1"/>
              <a:t>the</a:t>
            </a:r>
            <a:r>
              <a:rPr lang="de-DE" sz="1200" dirty="0"/>
              <a:t> Public </a:t>
            </a:r>
            <a:r>
              <a:rPr lang="de-DE" sz="1200" dirty="0" err="1"/>
              <a:t>Sector</a:t>
            </a:r>
            <a:r>
              <a:rPr lang="de-DE" sz="1200" dirty="0"/>
              <a:t> in Jordan. OECD Joint Learning Study. Final Report. </a:t>
            </a:r>
            <a:r>
              <a:rPr lang="de-DE" sz="1200" dirty="0" err="1"/>
              <a:t>Retrieved</a:t>
            </a:r>
            <a:r>
              <a:rPr lang="de-DE" sz="1200" dirty="0"/>
              <a:t> </a:t>
            </a:r>
            <a:r>
              <a:rPr lang="de-DE" sz="1200" dirty="0" err="1"/>
              <a:t>from</a:t>
            </a:r>
            <a:r>
              <a:rPr lang="de-DE" sz="1200" dirty="0"/>
              <a:t> </a:t>
            </a:r>
            <a:r>
              <a:rPr lang="de-DE" sz="1200" dirty="0">
                <a:hlinkClick r:id="rId3"/>
              </a:rPr>
              <a:t>http://www.oecd.org/gov/ethics/45916428.pdf</a:t>
            </a:r>
            <a:r>
              <a:rPr lang="de-DE" sz="1200" dirty="0"/>
              <a:t> (last </a:t>
            </a:r>
            <a:r>
              <a:rPr lang="de-DE" sz="1200" dirty="0" err="1"/>
              <a:t>accessed</a:t>
            </a:r>
            <a:r>
              <a:rPr lang="de-DE" sz="1200" dirty="0"/>
              <a:t> on April 7, 2020). </a:t>
            </a:r>
          </a:p>
        </p:txBody>
      </p:sp>
      <p:sp>
        <p:nvSpPr>
          <p:cNvPr id="4" name="Foliennummernplatzhalter 3"/>
          <p:cNvSpPr>
            <a:spLocks noGrp="1"/>
          </p:cNvSpPr>
          <p:nvPr>
            <p:ph type="sldNum" sz="quarter" idx="10"/>
          </p:nvPr>
        </p:nvSpPr>
        <p:spPr/>
        <p:txBody>
          <a:bodyPr/>
          <a:lstStyle/>
          <a:p>
            <a:fld id="{E9032092-6271-034C-A373-FC28AFF6325A}" type="slidenum">
              <a:rPr lang="de-DE" smtClean="0"/>
              <a:t>31</a:t>
            </a:fld>
            <a:endParaRPr lang="de-DE"/>
          </a:p>
        </p:txBody>
      </p:sp>
    </p:spTree>
    <p:extLst>
      <p:ext uri="{BB962C8B-B14F-4D97-AF65-F5344CB8AC3E}">
        <p14:creationId xmlns:p14="http://schemas.microsoft.com/office/powerpoint/2010/main" val="4211362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5</a:t>
            </a:fld>
            <a:endParaRPr lang="de-DE"/>
          </a:p>
        </p:txBody>
      </p:sp>
    </p:spTree>
    <p:extLst>
      <p:ext uri="{BB962C8B-B14F-4D97-AF65-F5344CB8AC3E}">
        <p14:creationId xmlns:p14="http://schemas.microsoft.com/office/powerpoint/2010/main" val="1078003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u="none" dirty="0">
                <a:solidFill>
                  <a:srgbClr val="002060"/>
                </a:solidFill>
              </a:rPr>
              <a:t>Philippines: </a:t>
            </a:r>
            <a:r>
              <a:rPr lang="de-DE" sz="1200" b="1" u="none" dirty="0" err="1">
                <a:solidFill>
                  <a:srgbClr val="002060"/>
                </a:solidFill>
              </a:rPr>
              <a:t>Citizen</a:t>
            </a:r>
            <a:r>
              <a:rPr lang="de-DE" sz="1200" b="1" u="none" dirty="0">
                <a:solidFill>
                  <a:srgbClr val="002060"/>
                </a:solidFill>
              </a:rPr>
              <a:t> </a:t>
            </a:r>
            <a:r>
              <a:rPr lang="de-DE" sz="1200" b="1" u="none" dirty="0" err="1">
                <a:solidFill>
                  <a:srgbClr val="002060"/>
                </a:solidFill>
              </a:rPr>
              <a:t>Complaint</a:t>
            </a:r>
            <a:r>
              <a:rPr lang="de-DE" sz="1200" b="1" u="none" dirty="0">
                <a:solidFill>
                  <a:srgbClr val="002060"/>
                </a:solidFill>
              </a:rPr>
              <a:t> </a:t>
            </a:r>
            <a:r>
              <a:rPr lang="de-DE" sz="1200" b="1" u="none" dirty="0" err="1">
                <a:solidFill>
                  <a:srgbClr val="002060"/>
                </a:solidFill>
              </a:rPr>
              <a:t>Program</a:t>
            </a:r>
            <a:r>
              <a:rPr lang="de-DE" sz="1200" b="1" u="none" dirty="0">
                <a:solidFill>
                  <a:srgbClr val="002060"/>
                </a:solidFill>
              </a:rPr>
              <a:t>:</a:t>
            </a:r>
            <a:endParaRPr lang="en-US" altLang="it-CH" b="1" u="none" dirty="0">
              <a:solidFill>
                <a:srgbClr val="002060"/>
              </a:solidFill>
            </a:endParaRPr>
          </a:p>
          <a:p>
            <a:endParaRPr lang="en-US" altLang="it-CH" b="1" u="none" dirty="0">
              <a:solidFill>
                <a:srgbClr val="002060"/>
              </a:solidFill>
            </a:endParaRPr>
          </a:p>
          <a:p>
            <a:r>
              <a:rPr lang="en-US" altLang="it-CH" b="1" u="none" dirty="0">
                <a:solidFill>
                  <a:srgbClr val="002060"/>
                </a:solidFill>
              </a:rPr>
              <a:t>Context:</a:t>
            </a:r>
          </a:p>
          <a:p>
            <a:pPr marL="171450" indent="-171450">
              <a:buFont typeface="Arial" panose="020B0604020202020204" pitchFamily="34" charset="0"/>
              <a:buChar char="•"/>
            </a:pPr>
            <a:r>
              <a:rPr lang="en-US" altLang="it-CH" u="none" dirty="0">
                <a:solidFill>
                  <a:srgbClr val="002060"/>
                </a:solidFill>
              </a:rPr>
              <a:t>In 1989, the </a:t>
            </a:r>
            <a:r>
              <a:rPr lang="en-US" altLang="it-CH" u="none" dirty="0" err="1">
                <a:solidFill>
                  <a:srgbClr val="002060"/>
                </a:solidFill>
              </a:rPr>
              <a:t>Philipines</a:t>
            </a:r>
            <a:r>
              <a:rPr lang="en-US" altLang="it-CH" u="none" dirty="0">
                <a:solidFill>
                  <a:srgbClr val="002060"/>
                </a:solidFill>
              </a:rPr>
              <a:t> enacted “Rules Implementing the Code of Conduct and Ethical Standards for Public Employees”.</a:t>
            </a:r>
          </a:p>
          <a:p>
            <a:pPr marL="171450" indent="-171450">
              <a:buFont typeface="Arial" panose="020B0604020202020204" pitchFamily="34" charset="0"/>
              <a:buChar char="•"/>
            </a:pPr>
            <a:r>
              <a:rPr lang="en-US" altLang="it-CH" u="none" dirty="0">
                <a:solidFill>
                  <a:srgbClr val="002060"/>
                </a:solidFill>
              </a:rPr>
              <a:t>Enacting and enforcing the code falls on three agencies – all of which are autonomous in terms of powers and budgets: </a:t>
            </a:r>
            <a:r>
              <a:rPr lang="en-US" altLang="it-CH" u="none" dirty="0">
                <a:solidFill>
                  <a:srgbClr val="002060"/>
                </a:solidFill>
                <a:hlinkClick r:id="rId3">
                  <a:extLst>
                    <a:ext uri="{A12FA001-AC4F-418D-AE19-62706E023703}">
                      <ahyp:hlinkClr xmlns:ahyp="http://schemas.microsoft.com/office/drawing/2018/hyperlinkcolor" val="tx"/>
                    </a:ext>
                  </a:extLst>
                </a:hlinkClick>
              </a:rPr>
              <a:t>the Civil Service </a:t>
            </a:r>
            <a:r>
              <a:rPr lang="en-US" altLang="it-CH" u="sng" dirty="0">
                <a:solidFill>
                  <a:srgbClr val="002060"/>
                </a:solidFill>
                <a:hlinkClick r:id="rId3">
                  <a:extLst>
                    <a:ext uri="{A12FA001-AC4F-418D-AE19-62706E023703}">
                      <ahyp:hlinkClr xmlns:ahyp="http://schemas.microsoft.com/office/drawing/2018/hyperlinkcolor" val="tx"/>
                    </a:ext>
                  </a:extLst>
                </a:hlinkClick>
              </a:rPr>
              <a:t>Commission</a:t>
            </a:r>
            <a:r>
              <a:rPr lang="en-US" altLang="it-CH" u="sng" dirty="0">
                <a:solidFill>
                  <a:srgbClr val="002060"/>
                </a:solidFill>
              </a:rPr>
              <a:t> (CSC)</a:t>
            </a:r>
            <a:r>
              <a:rPr lang="en-US" altLang="it-CH" u="none" dirty="0">
                <a:solidFill>
                  <a:srgbClr val="002060"/>
                </a:solidFill>
              </a:rPr>
              <a:t>, the </a:t>
            </a:r>
            <a:r>
              <a:rPr lang="en-US" altLang="it-CH" u="none" dirty="0">
                <a:solidFill>
                  <a:srgbClr val="002060"/>
                </a:solidFill>
                <a:hlinkClick r:id="rId4">
                  <a:extLst>
                    <a:ext uri="{A12FA001-AC4F-418D-AE19-62706E023703}">
                      <ahyp:hlinkClr xmlns:ahyp="http://schemas.microsoft.com/office/drawing/2018/hyperlinkcolor" val="tx"/>
                    </a:ext>
                  </a:extLst>
                </a:hlinkClick>
              </a:rPr>
              <a:t>Office of the Ombudsman</a:t>
            </a:r>
            <a:r>
              <a:rPr lang="en-US" altLang="it-CH" u="none" dirty="0">
                <a:solidFill>
                  <a:srgbClr val="002060"/>
                </a:solidFill>
              </a:rPr>
              <a:t>, and the </a:t>
            </a:r>
            <a:r>
              <a:rPr lang="en-US" altLang="it-CH" u="none" dirty="0">
                <a:solidFill>
                  <a:srgbClr val="002060"/>
                </a:solidFill>
                <a:hlinkClick r:id="rId5">
                  <a:extLst>
                    <a:ext uri="{A12FA001-AC4F-418D-AE19-62706E023703}">
                      <ahyp:hlinkClr xmlns:ahyp="http://schemas.microsoft.com/office/drawing/2018/hyperlinkcolor" val="tx"/>
                    </a:ext>
                  </a:extLst>
                </a:hlinkClick>
              </a:rPr>
              <a:t>Commission on Audit</a:t>
            </a:r>
            <a:r>
              <a:rPr lang="en-US" altLang="it-CH" u="none" dirty="0">
                <a:solidFill>
                  <a:srgbClr val="002060"/>
                </a:solidFill>
              </a:rPr>
              <a:t>. These are the same bodies that are tasked with independent oversight functions of the government.</a:t>
            </a:r>
          </a:p>
          <a:p>
            <a:pPr marL="171450" indent="-171450">
              <a:buFont typeface="Arial" panose="020B0604020202020204" pitchFamily="34" charset="0"/>
              <a:buChar char="•"/>
            </a:pPr>
            <a:r>
              <a:rPr lang="en-US" altLang="it-CH" u="none" dirty="0">
                <a:solidFill>
                  <a:srgbClr val="002060"/>
                </a:solidFill>
              </a:rPr>
              <a:t>Many have outreach channels to receive people complaints about public servants’ actions, such as the Civil Service Commission’s program: </a:t>
            </a:r>
            <a:r>
              <a:rPr lang="en-US" altLang="it-CH" b="0" u="none" dirty="0" err="1">
                <a:solidFill>
                  <a:srgbClr val="002060"/>
                </a:solidFill>
              </a:rPr>
              <a:t>Mamamayan</a:t>
            </a:r>
            <a:r>
              <a:rPr lang="en-US" altLang="it-CH" b="0" u="none" dirty="0">
                <a:solidFill>
                  <a:srgbClr val="002060"/>
                </a:solidFill>
              </a:rPr>
              <a:t> </a:t>
            </a:r>
            <a:r>
              <a:rPr lang="en-US" altLang="it-CH" b="0" u="none" dirty="0" err="1">
                <a:solidFill>
                  <a:srgbClr val="002060"/>
                </a:solidFill>
              </a:rPr>
              <a:t>Muna</a:t>
            </a:r>
            <a:r>
              <a:rPr lang="en-US" altLang="it-CH" b="0" u="none" dirty="0">
                <a:solidFill>
                  <a:srgbClr val="002060"/>
                </a:solidFill>
              </a:rPr>
              <a:t>, Hindi </a:t>
            </a:r>
            <a:r>
              <a:rPr lang="en-US" altLang="it-CH" b="0" u="none" dirty="0" err="1">
                <a:solidFill>
                  <a:srgbClr val="002060"/>
                </a:solidFill>
              </a:rPr>
              <a:t>Mamaya</a:t>
            </a:r>
            <a:r>
              <a:rPr lang="en-US" altLang="it-CH" b="0" u="none" dirty="0">
                <a:solidFill>
                  <a:srgbClr val="002060"/>
                </a:solidFill>
              </a:rPr>
              <a:t> Na! (“Citizens First, Not Last”).</a:t>
            </a:r>
            <a:endParaRPr lang="de-DE" altLang="it-CH" b="0" u="none" dirty="0">
              <a:solidFill>
                <a:srgbClr val="002060"/>
              </a:solidFill>
            </a:endParaRPr>
          </a:p>
          <a:p>
            <a:pPr marL="171450" indent="-171450">
              <a:buFont typeface="Arial" panose="020B0604020202020204" pitchFamily="34" charset="0"/>
              <a:buChar char="•"/>
            </a:pPr>
            <a:r>
              <a:rPr lang="en-US" altLang="it-CH" u="none" dirty="0">
                <a:solidFill>
                  <a:srgbClr val="002060"/>
                </a:solidFill>
              </a:rPr>
              <a:t>The </a:t>
            </a:r>
            <a:r>
              <a:rPr lang="en-US" altLang="it-CH" u="none" dirty="0" err="1">
                <a:solidFill>
                  <a:srgbClr val="002060"/>
                </a:solidFill>
              </a:rPr>
              <a:t>Mamamayan</a:t>
            </a:r>
            <a:r>
              <a:rPr lang="en-US" altLang="it-CH" u="none" dirty="0">
                <a:solidFill>
                  <a:srgbClr val="002060"/>
                </a:solidFill>
              </a:rPr>
              <a:t> </a:t>
            </a:r>
            <a:r>
              <a:rPr lang="en-US" altLang="it-CH" u="none" dirty="0" err="1">
                <a:solidFill>
                  <a:srgbClr val="002060"/>
                </a:solidFill>
              </a:rPr>
              <a:t>Muna</a:t>
            </a:r>
            <a:r>
              <a:rPr lang="en-US" altLang="it-CH" u="none" dirty="0">
                <a:solidFill>
                  <a:srgbClr val="002060"/>
                </a:solidFill>
              </a:rPr>
              <a:t>, Hindi </a:t>
            </a:r>
            <a:r>
              <a:rPr lang="en-US" altLang="it-CH" u="none" dirty="0" err="1">
                <a:solidFill>
                  <a:srgbClr val="002060"/>
                </a:solidFill>
              </a:rPr>
              <a:t>Mamaya</a:t>
            </a:r>
            <a:r>
              <a:rPr lang="en-US" altLang="it-CH" u="none" dirty="0">
                <a:solidFill>
                  <a:srgbClr val="002060"/>
                </a:solidFill>
              </a:rPr>
              <a:t> Na Program is a nationwide client-satisfaction program which attempts to instill courteous and efficient behavior among public servants. It addresses the need for behavioral reforms in the bureaucracy, particularly in the manner by which public servants deal with the public.</a:t>
            </a:r>
          </a:p>
          <a:p>
            <a:pPr marL="171450" indent="-171450">
              <a:buFont typeface="Arial" panose="020B0604020202020204" pitchFamily="34" charset="0"/>
              <a:buChar char="•"/>
            </a:pPr>
            <a:r>
              <a:rPr lang="en-US" altLang="it-CH" u="none" dirty="0">
                <a:solidFill>
                  <a:srgbClr val="002060"/>
                </a:solidFill>
              </a:rPr>
              <a:t>Launched in 1994, the Program is designed to minimize if not totally eradicate discourtesy, arrogance and inefficiency in the public service.</a:t>
            </a:r>
          </a:p>
          <a:p>
            <a:pPr marL="171450" indent="-171450">
              <a:buFont typeface="Arial" panose="020B0604020202020204" pitchFamily="34" charset="0"/>
              <a:buChar char="•"/>
            </a:pPr>
            <a:r>
              <a:rPr lang="en-US" altLang="it-CH" u="none" dirty="0">
                <a:solidFill>
                  <a:srgbClr val="002060"/>
                </a:solidFill>
              </a:rPr>
              <a:t>It is a crusade spearheaded by the Civil Service Commission to establish a culture in the public service which recognizes the need to serve clients courteously and efficiently at the time they come for assistance and complete the service they need at the earliest time possible with the least burden on the part of the clients. The mechanism by which client satisfaction will eventually become one of the bases of an employee’s performance rating.</a:t>
            </a:r>
            <a:endParaRPr lang="de-DE" altLang="it-CH" u="none" dirty="0">
              <a:solidFill>
                <a:srgbClr val="002060"/>
              </a:solidFill>
            </a:endParaRPr>
          </a:p>
          <a:p>
            <a:r>
              <a:rPr lang="en-US" altLang="it-CH" u="none" dirty="0">
                <a:solidFill>
                  <a:srgbClr val="002060"/>
                </a:solidFill>
              </a:rPr>
              <a:t> </a:t>
            </a:r>
            <a:endParaRPr lang="de-DE" altLang="it-CH" u="none" dirty="0">
              <a:solidFill>
                <a:srgbClr val="002060"/>
              </a:solidFill>
            </a:endParaRPr>
          </a:p>
          <a:p>
            <a:r>
              <a:rPr lang="en-US" altLang="it-CH" b="1" u="none" dirty="0">
                <a:solidFill>
                  <a:srgbClr val="002060"/>
                </a:solidFill>
              </a:rPr>
              <a:t>Objectives:</a:t>
            </a:r>
          </a:p>
          <a:p>
            <a:pPr marL="171450" indent="-171450">
              <a:buFont typeface="Arial" panose="020B0604020202020204" pitchFamily="34" charset="0"/>
              <a:buChar char="•"/>
            </a:pPr>
            <a:r>
              <a:rPr lang="en-US" altLang="it-CH" u="none" dirty="0">
                <a:solidFill>
                  <a:srgbClr val="002060"/>
                </a:solidFill>
              </a:rPr>
              <a:t>There are three objectives of the Program: 1) to institutionalize courtesy and quick service to the public as standard norms of behavior among government employees; 2) confer immediate recognition on employees for acts of courtesy and prompt delivery of services; and 3) provide the public with a redress mechanism for grievances against discourteous employees and for red tape in government agencies.</a:t>
            </a:r>
          </a:p>
          <a:p>
            <a:pPr marL="171450" indent="-171450">
              <a:buFont typeface="Arial" panose="020B0604020202020204" pitchFamily="34" charset="0"/>
              <a:buChar char="•"/>
            </a:pPr>
            <a:r>
              <a:rPr lang="en-US" altLang="it-CH" u="none" dirty="0">
                <a:solidFill>
                  <a:srgbClr val="002060"/>
                </a:solidFill>
              </a:rPr>
              <a:t>Under the </a:t>
            </a:r>
            <a:r>
              <a:rPr lang="en-US" altLang="it-CH" u="none" dirty="0" err="1">
                <a:solidFill>
                  <a:srgbClr val="002060"/>
                </a:solidFill>
              </a:rPr>
              <a:t>Mamamayan</a:t>
            </a:r>
            <a:r>
              <a:rPr lang="en-US" altLang="it-CH" u="none" dirty="0">
                <a:solidFill>
                  <a:srgbClr val="002060"/>
                </a:solidFill>
              </a:rPr>
              <a:t> </a:t>
            </a:r>
            <a:r>
              <a:rPr lang="en-US" altLang="it-CH" u="none" dirty="0" err="1">
                <a:solidFill>
                  <a:srgbClr val="002060"/>
                </a:solidFill>
              </a:rPr>
              <a:t>Muna</a:t>
            </a:r>
            <a:r>
              <a:rPr lang="en-US" altLang="it-CH" u="none" dirty="0">
                <a:solidFill>
                  <a:srgbClr val="002060"/>
                </a:solidFill>
              </a:rPr>
              <a:t>, Hindi </a:t>
            </a:r>
            <a:r>
              <a:rPr lang="en-US" altLang="it-CH" u="none" dirty="0" err="1">
                <a:solidFill>
                  <a:srgbClr val="002060"/>
                </a:solidFill>
              </a:rPr>
              <a:t>Mamaya</a:t>
            </a:r>
            <a:r>
              <a:rPr lang="en-US" altLang="it-CH" u="none" dirty="0">
                <a:solidFill>
                  <a:srgbClr val="002060"/>
                </a:solidFill>
              </a:rPr>
              <a:t> Na Program, a client who feels dissatisfied with the service of a government agency can bring the complaint to the attention of the CSC. The CSC mediates between the client and the agency towards immediate resolution of the complaint.</a:t>
            </a:r>
          </a:p>
          <a:p>
            <a:pPr marL="171450" indent="-171450">
              <a:buFont typeface="Arial" panose="020B0604020202020204" pitchFamily="34" charset="0"/>
              <a:buChar char="•"/>
            </a:pPr>
            <a:r>
              <a:rPr lang="en-US" altLang="it-CH" u="none" dirty="0">
                <a:solidFill>
                  <a:srgbClr val="002060"/>
                </a:solidFill>
              </a:rPr>
              <a:t>On the other hand, a client who feels satisfied with the service of a government employee can report such very satisfactory service to the CSC. The ultimate goal of the program is to make good client service second nature to all government employees and public servants. </a:t>
            </a:r>
          </a:p>
          <a:p>
            <a:endParaRPr lang="de-DE" altLang="it-CH" u="none" dirty="0">
              <a:solidFill>
                <a:srgbClr val="002060"/>
              </a:solidFill>
            </a:endParaRPr>
          </a:p>
          <a:p>
            <a:r>
              <a:rPr lang="en-US" altLang="it-CH" b="1" u="none" dirty="0">
                <a:solidFill>
                  <a:srgbClr val="002060"/>
                </a:solidFill>
              </a:rPr>
              <a:t>Operations of the Program:</a:t>
            </a:r>
          </a:p>
          <a:p>
            <a:pPr marL="171450" indent="-171450">
              <a:buFont typeface="Arial" panose="020B0604020202020204" pitchFamily="34" charset="0"/>
              <a:buChar char="•"/>
            </a:pPr>
            <a:r>
              <a:rPr lang="en-US" altLang="it-CH" u="none" dirty="0">
                <a:solidFill>
                  <a:srgbClr val="002060"/>
                </a:solidFill>
              </a:rPr>
              <a:t>The CSC in the implementation of the Program, monitors the delivery of frontline services rendered by government agencies by encouraging people who transact business with government agencies to report or give feedbacks, either to the agency or to the CSC, on the following: (1) commendation - or </a:t>
            </a:r>
            <a:r>
              <a:rPr lang="en-US" altLang="it-CH" u="none" dirty="0" err="1">
                <a:solidFill>
                  <a:srgbClr val="002060"/>
                </a:solidFill>
              </a:rPr>
              <a:t>papuri</a:t>
            </a:r>
            <a:r>
              <a:rPr lang="en-US" altLang="it-CH" u="none" dirty="0">
                <a:solidFill>
                  <a:srgbClr val="002060"/>
                </a:solidFill>
              </a:rPr>
              <a:t> - those who rendered prompt, efficient and honest service; (2) request for assistance - or </a:t>
            </a:r>
            <a:r>
              <a:rPr lang="en-US" altLang="it-CH" u="none" dirty="0" err="1">
                <a:solidFill>
                  <a:srgbClr val="002060"/>
                </a:solidFill>
              </a:rPr>
              <a:t>paghingi</a:t>
            </a:r>
            <a:r>
              <a:rPr lang="en-US" altLang="it-CH" u="none" dirty="0">
                <a:solidFill>
                  <a:srgbClr val="002060"/>
                </a:solidFill>
              </a:rPr>
              <a:t> ng </a:t>
            </a:r>
            <a:r>
              <a:rPr lang="en-US" altLang="it-CH" u="none" dirty="0" err="1">
                <a:solidFill>
                  <a:srgbClr val="002060"/>
                </a:solidFill>
              </a:rPr>
              <a:t>tulong</a:t>
            </a:r>
            <a:r>
              <a:rPr lang="en-US" altLang="it-CH" u="none" dirty="0">
                <a:solidFill>
                  <a:srgbClr val="002060"/>
                </a:solidFill>
              </a:rPr>
              <a:t> - on transactions or requests pending action or not being duly acted upon; (3) complaint - or </a:t>
            </a:r>
            <a:r>
              <a:rPr lang="en-US" altLang="it-CH" u="none" dirty="0" err="1">
                <a:solidFill>
                  <a:srgbClr val="002060"/>
                </a:solidFill>
              </a:rPr>
              <a:t>reklamo</a:t>
            </a:r>
            <a:r>
              <a:rPr lang="en-US" altLang="it-CH" u="none" dirty="0">
                <a:solidFill>
                  <a:srgbClr val="002060"/>
                </a:solidFill>
              </a:rPr>
              <a:t> - for government personnel who have shown discourtesy or inefficiency in the performance of duty; and, (4) suggestions/recommendations - or </a:t>
            </a:r>
            <a:r>
              <a:rPr lang="en-US" altLang="it-CH" u="none" dirty="0" err="1">
                <a:solidFill>
                  <a:srgbClr val="002060"/>
                </a:solidFill>
              </a:rPr>
              <a:t>mungkahi</a:t>
            </a:r>
            <a:r>
              <a:rPr lang="en-US" altLang="it-CH" u="none" dirty="0">
                <a:solidFill>
                  <a:srgbClr val="002060"/>
                </a:solidFill>
              </a:rPr>
              <a:t> - aimed at improving policies, programs and services of government agencies. </a:t>
            </a:r>
          </a:p>
          <a:p>
            <a:pPr marL="171450" indent="-171450">
              <a:buFont typeface="Arial" panose="020B0604020202020204" pitchFamily="34" charset="0"/>
              <a:buChar char="•"/>
            </a:pPr>
            <a:r>
              <a:rPr lang="en-US" altLang="it-CH" u="none" dirty="0">
                <a:solidFill>
                  <a:srgbClr val="002060"/>
                </a:solidFill>
              </a:rPr>
              <a:t>Reports are transmitted to the program via telephone, media, written communications or walk-in complainants. Reports can be sent to either of the following: the Special Projects and Events Division, Public Information Service of the CSC, Central Office, the Regional </a:t>
            </a:r>
            <a:r>
              <a:rPr lang="en-US" altLang="it-CH" u="none" dirty="0" err="1">
                <a:solidFill>
                  <a:srgbClr val="002060"/>
                </a:solidFill>
              </a:rPr>
              <a:t>Mamamayan</a:t>
            </a:r>
            <a:r>
              <a:rPr lang="en-US" altLang="it-CH" u="none" dirty="0">
                <a:solidFill>
                  <a:srgbClr val="002060"/>
                </a:solidFill>
              </a:rPr>
              <a:t> </a:t>
            </a:r>
            <a:r>
              <a:rPr lang="en-US" altLang="it-CH" u="none" dirty="0" err="1">
                <a:solidFill>
                  <a:srgbClr val="002060"/>
                </a:solidFill>
              </a:rPr>
              <a:t>Muna</a:t>
            </a:r>
            <a:r>
              <a:rPr lang="en-US" altLang="it-CH" u="none" dirty="0">
                <a:solidFill>
                  <a:srgbClr val="002060"/>
                </a:solidFill>
              </a:rPr>
              <a:t> Action Center in each of the Civil Service Regional Offices or to the </a:t>
            </a:r>
            <a:r>
              <a:rPr lang="en-US" altLang="it-CH" u="none" dirty="0" err="1">
                <a:solidFill>
                  <a:srgbClr val="002060"/>
                </a:solidFill>
              </a:rPr>
              <a:t>Bilis</a:t>
            </a:r>
            <a:r>
              <a:rPr lang="en-US" altLang="it-CH" u="none" dirty="0">
                <a:solidFill>
                  <a:srgbClr val="002060"/>
                </a:solidFill>
              </a:rPr>
              <a:t> </a:t>
            </a:r>
            <a:r>
              <a:rPr lang="en-US" altLang="it-CH" u="none" dirty="0" err="1">
                <a:solidFill>
                  <a:srgbClr val="002060"/>
                </a:solidFill>
              </a:rPr>
              <a:t>Aksyon</a:t>
            </a:r>
            <a:r>
              <a:rPr lang="en-US" altLang="it-CH" u="none" dirty="0">
                <a:solidFill>
                  <a:srgbClr val="002060"/>
                </a:solidFill>
              </a:rPr>
              <a:t> Partners in the agency.</a:t>
            </a:r>
          </a:p>
          <a:p>
            <a:endParaRPr lang="it-CH" altLang="it-CH" u="none" dirty="0">
              <a:solidFill>
                <a:srgbClr val="002060"/>
              </a:solidFill>
            </a:endParaRPr>
          </a:p>
          <a:p>
            <a:r>
              <a:rPr lang="en-US" altLang="it-CH" b="1" u="none" dirty="0">
                <a:solidFill>
                  <a:srgbClr val="002060"/>
                </a:solidFill>
              </a:rPr>
              <a:t>Components of the Program:</a:t>
            </a:r>
          </a:p>
          <a:p>
            <a:pPr marL="171450" indent="-171450">
              <a:buFont typeface="Arial" panose="020B0604020202020204" pitchFamily="34" charset="0"/>
              <a:buChar char="•"/>
            </a:pPr>
            <a:r>
              <a:rPr lang="en-US" altLang="it-CH" u="sng" dirty="0">
                <a:solidFill>
                  <a:srgbClr val="002060"/>
                </a:solidFill>
              </a:rPr>
              <a:t>Quick Action and Instant Reward:</a:t>
            </a:r>
            <a:r>
              <a:rPr lang="en-US" altLang="it-CH" u="none" dirty="0">
                <a:solidFill>
                  <a:srgbClr val="002060"/>
                </a:solidFill>
              </a:rPr>
              <a:t> The quick administrative justice mechanism to provide quick redress to citizens when they encounter employees who are not courteous and who are not helpful. It is meant to address complaints for discourtesy, red tape, failure to attend to clients or act promptly on public transactions, and other similar acts. Upon the receipt of complaints, the CSC, through the </a:t>
            </a:r>
            <a:r>
              <a:rPr lang="en-US" altLang="it-CH" u="none" dirty="0" err="1">
                <a:solidFill>
                  <a:srgbClr val="002060"/>
                </a:solidFill>
              </a:rPr>
              <a:t>Mamamayan</a:t>
            </a:r>
            <a:r>
              <a:rPr lang="en-US" altLang="it-CH" u="none" dirty="0">
                <a:solidFill>
                  <a:srgbClr val="002060"/>
                </a:solidFill>
              </a:rPr>
              <a:t> </a:t>
            </a:r>
            <a:r>
              <a:rPr lang="en-US" altLang="it-CH" u="none" dirty="0" err="1">
                <a:solidFill>
                  <a:srgbClr val="002060"/>
                </a:solidFill>
              </a:rPr>
              <a:t>Muna</a:t>
            </a:r>
            <a:r>
              <a:rPr lang="en-US" altLang="it-CH" u="none" dirty="0">
                <a:solidFill>
                  <a:srgbClr val="002060"/>
                </a:solidFill>
              </a:rPr>
              <a:t> Action Officer, calls the attention of the agency where the employee, who had been reported for misdemeanor belongs, right after a report is received. The first step is via the telephone where the assistance of the agency </a:t>
            </a:r>
            <a:r>
              <a:rPr lang="en-US" altLang="it-CH" u="none" dirty="0" err="1">
                <a:solidFill>
                  <a:srgbClr val="002060"/>
                </a:solidFill>
              </a:rPr>
              <a:t>Bilis</a:t>
            </a:r>
            <a:r>
              <a:rPr lang="en-US" altLang="it-CH" u="none" dirty="0">
                <a:solidFill>
                  <a:srgbClr val="002060"/>
                </a:solidFill>
              </a:rPr>
              <a:t> </a:t>
            </a:r>
            <a:r>
              <a:rPr lang="en-US" altLang="it-CH" u="none" dirty="0" err="1">
                <a:solidFill>
                  <a:srgbClr val="002060"/>
                </a:solidFill>
              </a:rPr>
              <a:t>Aksyon</a:t>
            </a:r>
            <a:r>
              <a:rPr lang="en-US" altLang="it-CH" u="none" dirty="0">
                <a:solidFill>
                  <a:srgbClr val="002060"/>
                </a:solidFill>
              </a:rPr>
              <a:t> Partner (BAP) is sought. A formal letter is then sent to the agency of the erring employee, citing the complaint received from a caller. The head of the agency is requested to facilitate action on the report. Action on complaints take the following forms: comments requested from the complained employee, an inquiry or an investigation or conciliation or a dialogue where the worker complained of meets the complainant in the presence of a CSC official and the BAP. The next scenario is always one of handshaking of both parties involved, thus, the case is settled right then and there. On the other hand, the chief of the agency issues a memorandum to remind the rest of the employees of their duties before the public. To the employee complained of, a separate stern warning is served, either in verbal or written form. The intent is deterrence, not punishment. The reason behind this is simple. If the complaint is pursued and processed with the intent to impose disciplinary action, all the requirements for formal adjudication must be complied with --- sworn statements, hearings, lawyers, etc. However, despite all this trouble, there are cases when the punishments that can be meted out for first time light offenders are reprimand. Thus, quick Action seeks to impose virtually the same penalty without going through tedious and costly adjudication proceedings.</a:t>
            </a:r>
          </a:p>
          <a:p>
            <a:pPr marL="171450" indent="-171450">
              <a:buFont typeface="Arial" panose="020B0604020202020204" pitchFamily="34" charset="0"/>
              <a:buChar char="•"/>
            </a:pPr>
            <a:r>
              <a:rPr lang="en-US" altLang="it-CH" u="sng" dirty="0">
                <a:solidFill>
                  <a:srgbClr val="002060"/>
                </a:solidFill>
              </a:rPr>
              <a:t>Call Center:</a:t>
            </a:r>
            <a:r>
              <a:rPr lang="en-US" altLang="it-CH" u="none" dirty="0">
                <a:solidFill>
                  <a:srgbClr val="002060"/>
                </a:solidFill>
              </a:rPr>
              <a:t> To encourage public participation, the Commission has established a hot line, 932-01-11, dedicated to the </a:t>
            </a:r>
            <a:r>
              <a:rPr lang="en-US" altLang="it-CH" u="none" dirty="0" err="1">
                <a:solidFill>
                  <a:srgbClr val="002060"/>
                </a:solidFill>
              </a:rPr>
              <a:t>Mamamayan</a:t>
            </a:r>
            <a:r>
              <a:rPr lang="en-US" altLang="it-CH" u="none" dirty="0">
                <a:solidFill>
                  <a:srgbClr val="002060"/>
                </a:solidFill>
              </a:rPr>
              <a:t> </a:t>
            </a:r>
            <a:r>
              <a:rPr lang="en-US" altLang="it-CH" u="none" dirty="0" err="1">
                <a:solidFill>
                  <a:srgbClr val="002060"/>
                </a:solidFill>
              </a:rPr>
              <a:t>Muna</a:t>
            </a:r>
            <a:r>
              <a:rPr lang="en-US" altLang="it-CH" u="none" dirty="0">
                <a:solidFill>
                  <a:srgbClr val="002060"/>
                </a:solidFill>
              </a:rPr>
              <a:t> Program which is open 11 hours a day from 7:00 a.m. to 6:00 p.m., Mondays through Fridays, with no noon breaks. The Center is equipped with an answering machine which can receive or accommodate calls or messages from the reporting public for the rest of the day or even after office hours. The Action Center is manned by technical staff knowledgeable enough to substantively assist a complainant. These Action Officers are empowered to take initial action on the reports/complaints that they receive within 24 hours. Through media, the Commission has been aggressively inviting the public to use this hotline number to provide us with necessary feedbacks. </a:t>
            </a:r>
          </a:p>
          <a:p>
            <a:pPr marL="171450" indent="-171450">
              <a:buFont typeface="Arial" panose="020B0604020202020204" pitchFamily="34" charset="0"/>
              <a:buChar char="•"/>
            </a:pPr>
            <a:r>
              <a:rPr lang="en-US" altLang="it-CH" u="sng" dirty="0" err="1">
                <a:solidFill>
                  <a:srgbClr val="002060"/>
                </a:solidFill>
              </a:rPr>
              <a:t>Mamamayan</a:t>
            </a:r>
            <a:r>
              <a:rPr lang="en-US" altLang="it-CH" u="sng" dirty="0">
                <a:solidFill>
                  <a:srgbClr val="002060"/>
                </a:solidFill>
              </a:rPr>
              <a:t> </a:t>
            </a:r>
            <a:r>
              <a:rPr lang="en-US" altLang="it-CH" u="sng" dirty="0" err="1">
                <a:solidFill>
                  <a:srgbClr val="002060"/>
                </a:solidFill>
              </a:rPr>
              <a:t>Muna</a:t>
            </a:r>
            <a:r>
              <a:rPr lang="en-US" altLang="it-CH" u="sng" dirty="0">
                <a:solidFill>
                  <a:srgbClr val="002060"/>
                </a:solidFill>
              </a:rPr>
              <a:t> Drop Box:</a:t>
            </a:r>
            <a:r>
              <a:rPr lang="en-US" altLang="it-CH" u="none" dirty="0">
                <a:solidFill>
                  <a:srgbClr val="002060"/>
                </a:solidFill>
              </a:rPr>
              <a:t> A drop box is installed at the gate of the CSC building and in its 15 Civil Service Regional Offices including other agencies of the government to provide the public a means to relay their feedback to the CSC even after office hours and on Saturdays and Sundays. It insures continuing service to the public 7 days a week, 24 hours a day. Reports received at the Box are collected daily and are acted upon within 72 working hours after receipt of the same. In the National Capital Region, a total of 44 agencies which have been featured in the </a:t>
            </a:r>
            <a:r>
              <a:rPr lang="en-US" altLang="it-CH" u="none" dirty="0" err="1">
                <a:solidFill>
                  <a:srgbClr val="002060"/>
                </a:solidFill>
              </a:rPr>
              <a:t>Mamamayan</a:t>
            </a:r>
            <a:r>
              <a:rPr lang="en-US" altLang="it-CH" u="none" dirty="0">
                <a:solidFill>
                  <a:srgbClr val="002060"/>
                </a:solidFill>
              </a:rPr>
              <a:t> </a:t>
            </a:r>
            <a:r>
              <a:rPr lang="en-US" altLang="it-CH" u="none" dirty="0" err="1">
                <a:solidFill>
                  <a:srgbClr val="002060"/>
                </a:solidFill>
              </a:rPr>
              <a:t>Muna's</a:t>
            </a:r>
            <a:r>
              <a:rPr lang="en-US" altLang="it-CH" u="none" dirty="0">
                <a:solidFill>
                  <a:srgbClr val="002060"/>
                </a:solidFill>
              </a:rPr>
              <a:t> radio program have been given said </a:t>
            </a:r>
            <a:r>
              <a:rPr lang="en-US" altLang="it-CH" u="none" dirty="0" err="1">
                <a:solidFill>
                  <a:srgbClr val="002060"/>
                </a:solidFill>
              </a:rPr>
              <a:t>dropbox</a:t>
            </a:r>
            <a:r>
              <a:rPr lang="en-US" altLang="it-CH" u="none" dirty="0">
                <a:solidFill>
                  <a:srgbClr val="002060"/>
                </a:solidFill>
              </a:rPr>
              <a:t>. In this regard, the Commission has issued a memorandum to all our Civil Service Regional Offices to enjoin all agencies under their jurisdiction to have their </a:t>
            </a:r>
            <a:r>
              <a:rPr lang="en-US" altLang="it-CH" u="none" dirty="0" err="1">
                <a:solidFill>
                  <a:srgbClr val="002060"/>
                </a:solidFill>
              </a:rPr>
              <a:t>dropbox</a:t>
            </a:r>
            <a:r>
              <a:rPr lang="en-US" altLang="it-CH" u="none" dirty="0">
                <a:solidFill>
                  <a:srgbClr val="002060"/>
                </a:solidFill>
              </a:rPr>
              <a:t> of their own. Not only this, agencies which are performing frontline services particularly local government units and hospitals are requested to replicate the </a:t>
            </a:r>
            <a:r>
              <a:rPr lang="en-US" altLang="it-CH" u="none" dirty="0" err="1">
                <a:solidFill>
                  <a:srgbClr val="002060"/>
                </a:solidFill>
              </a:rPr>
              <a:t>dropbox</a:t>
            </a:r>
            <a:r>
              <a:rPr lang="en-US" altLang="it-CH" u="none" dirty="0">
                <a:solidFill>
                  <a:srgbClr val="002060"/>
                </a:solidFill>
              </a:rPr>
              <a:t>. The </a:t>
            </a:r>
            <a:r>
              <a:rPr lang="en-US" altLang="it-CH" u="none" dirty="0" err="1">
                <a:solidFill>
                  <a:srgbClr val="002060"/>
                </a:solidFill>
              </a:rPr>
              <a:t>dropbox</a:t>
            </a:r>
            <a:r>
              <a:rPr lang="en-US" altLang="it-CH" u="none" dirty="0">
                <a:solidFill>
                  <a:srgbClr val="002060"/>
                </a:solidFill>
              </a:rPr>
              <a:t> to be installed in agencies of the government have two sections, one for reports to the agency and the other, to the CSC. It is also provided with 4 color-coded forms and posters for use in sending public feedbacks or reports.</a:t>
            </a:r>
            <a:endParaRPr lang="de-DE" altLang="it-CH" u="none" dirty="0">
              <a:solidFill>
                <a:srgbClr val="002060"/>
              </a:solidFill>
            </a:endParaRPr>
          </a:p>
          <a:p>
            <a:pPr marL="171450" indent="-171450">
              <a:buFont typeface="Arial" panose="020B0604020202020204" pitchFamily="34" charset="0"/>
              <a:buChar char="•"/>
            </a:pPr>
            <a:r>
              <a:rPr lang="en-US" altLang="it-CH" u="sng" dirty="0">
                <a:solidFill>
                  <a:srgbClr val="002060"/>
                </a:solidFill>
              </a:rPr>
              <a:t>Massive Information Campaign:</a:t>
            </a:r>
            <a:r>
              <a:rPr lang="en-US" altLang="it-CH" u="none" dirty="0">
                <a:solidFill>
                  <a:srgbClr val="002060"/>
                </a:solidFill>
              </a:rPr>
              <a:t> An intensified information campaign has been undertaken by the CSC to promote the Program nationwide to generate public awareness. The CSC has utilized the print and broadcast media to inform the public about the Program and encourage them to bring to CSCs attention their complaints or reports of good service. Primers, posters, </a:t>
            </a:r>
            <a:r>
              <a:rPr lang="en-US" altLang="it-CH" u="none" dirty="0" err="1">
                <a:solidFill>
                  <a:srgbClr val="002060"/>
                </a:solidFill>
              </a:rPr>
              <a:t>matfillers</a:t>
            </a:r>
            <a:r>
              <a:rPr lang="en-US" altLang="it-CH" u="none" dirty="0">
                <a:solidFill>
                  <a:srgbClr val="002060"/>
                </a:solidFill>
              </a:rPr>
              <a:t> and stickers were translated into the vernacular and disseminated. </a:t>
            </a:r>
          </a:p>
          <a:p>
            <a:pPr marL="171450" indent="-171450">
              <a:buFont typeface="Arial" panose="020B0604020202020204" pitchFamily="34" charset="0"/>
              <a:buChar char="•"/>
            </a:pPr>
            <a:r>
              <a:rPr lang="en-US" altLang="it-CH" u="sng" dirty="0">
                <a:solidFill>
                  <a:srgbClr val="002060"/>
                </a:solidFill>
              </a:rPr>
              <a:t>Regionalization of the Program:</a:t>
            </a:r>
            <a:r>
              <a:rPr lang="en-US" altLang="it-CH" u="none" dirty="0">
                <a:solidFill>
                  <a:srgbClr val="002060"/>
                </a:solidFill>
              </a:rPr>
              <a:t> In 1996, the </a:t>
            </a:r>
            <a:r>
              <a:rPr lang="en-US" altLang="it-CH" u="none" dirty="0" err="1">
                <a:solidFill>
                  <a:srgbClr val="002060"/>
                </a:solidFill>
              </a:rPr>
              <a:t>Mamamayan</a:t>
            </a:r>
            <a:r>
              <a:rPr lang="en-US" altLang="it-CH" u="none" dirty="0">
                <a:solidFill>
                  <a:srgbClr val="002060"/>
                </a:solidFill>
              </a:rPr>
              <a:t> </a:t>
            </a:r>
            <a:r>
              <a:rPr lang="en-US" altLang="it-CH" u="none" dirty="0" err="1">
                <a:solidFill>
                  <a:srgbClr val="002060"/>
                </a:solidFill>
              </a:rPr>
              <a:t>Muna</a:t>
            </a:r>
            <a:r>
              <a:rPr lang="en-US" altLang="it-CH" u="none" dirty="0">
                <a:solidFill>
                  <a:srgbClr val="002060"/>
                </a:solidFill>
              </a:rPr>
              <a:t> Program was decentralized or regionalized. The CSC has a regional office in each of the 16 regions of the country. The Civil Service Regional Offices (CSROs) are tasked to implement the Program in their respective regions. </a:t>
            </a:r>
          </a:p>
          <a:p>
            <a:endParaRPr lang="de-DE" altLang="it-CH" u="none" dirty="0">
              <a:solidFill>
                <a:srgbClr val="002060"/>
              </a:solidFill>
            </a:endParaRPr>
          </a:p>
          <a:p>
            <a:r>
              <a:rPr lang="en-US" altLang="it-CH" b="1" u="none" dirty="0">
                <a:solidFill>
                  <a:srgbClr val="002060"/>
                </a:solidFill>
              </a:rPr>
              <a:t>Type of complaints:</a:t>
            </a:r>
          </a:p>
          <a:p>
            <a:pPr marL="171450" indent="-171450">
              <a:buFont typeface="Arial" panose="020B0604020202020204" pitchFamily="34" charset="0"/>
              <a:buChar char="•"/>
            </a:pPr>
            <a:r>
              <a:rPr lang="en-US" altLang="it-CH" u="none" dirty="0">
                <a:solidFill>
                  <a:srgbClr val="002060"/>
                </a:solidFill>
              </a:rPr>
              <a:t>The subjects of complaints received by the Program varies. It may range from unsatisfactory or poor service (e.g. delayed release of checks, licenses, permits etc., slow processing of claims for benefits, delayed resolution of cases); discourtesy and arrogance of employees; irregularities in personnel actions; misconduct; harassment; dishonesty; graft and corruption in public office; other grievances (e.g. extortion or asking for grease money, employee absenteeism, abandonment of posts etc.).</a:t>
            </a:r>
            <a:endParaRPr lang="it-CH" altLang="it-CH" u="none" dirty="0">
              <a:solidFill>
                <a:srgbClr val="002060"/>
              </a:solidFill>
            </a:endParaRPr>
          </a:p>
          <a:p>
            <a:endParaRPr lang="de-DE" u="none" dirty="0">
              <a:solidFill>
                <a:srgbClr val="002060"/>
              </a:solidFill>
            </a:endParaRPr>
          </a:p>
          <a:p>
            <a:r>
              <a:rPr lang="de-DE" sz="1200" b="1" u="none" dirty="0" err="1">
                <a:solidFill>
                  <a:srgbClr val="002060"/>
                </a:solidFill>
              </a:rPr>
              <a:t>Sources</a:t>
            </a:r>
            <a:r>
              <a:rPr lang="de-DE" sz="1200" b="1" u="none" dirty="0">
                <a:solidFill>
                  <a:srgbClr val="002060"/>
                </a:solidFill>
              </a:rPr>
              <a:t>:</a:t>
            </a:r>
          </a:p>
          <a:p>
            <a:pPr marL="171450" indent="-171450">
              <a:buFont typeface="Arial"/>
              <a:buChar char="•"/>
            </a:pPr>
            <a:r>
              <a:rPr lang="de-DE" sz="1200" u="none" dirty="0" err="1">
                <a:solidFill>
                  <a:srgbClr val="002060"/>
                </a:solidFill>
              </a:rPr>
              <a:t>Republic</a:t>
            </a:r>
            <a:r>
              <a:rPr lang="de-DE" sz="1200" u="none" dirty="0">
                <a:solidFill>
                  <a:srgbClr val="002060"/>
                </a:solidFill>
              </a:rPr>
              <a:t> </a:t>
            </a:r>
            <a:r>
              <a:rPr lang="de-DE" sz="1200" u="none" dirty="0" err="1">
                <a:solidFill>
                  <a:srgbClr val="002060"/>
                </a:solidFill>
              </a:rPr>
              <a:t>of</a:t>
            </a:r>
            <a:r>
              <a:rPr lang="de-DE" sz="1200" u="none" dirty="0">
                <a:solidFill>
                  <a:srgbClr val="002060"/>
                </a:solidFill>
              </a:rPr>
              <a:t> </a:t>
            </a:r>
            <a:r>
              <a:rPr lang="de-DE" sz="1200" u="none" dirty="0" err="1">
                <a:solidFill>
                  <a:srgbClr val="002060"/>
                </a:solidFill>
              </a:rPr>
              <a:t>the</a:t>
            </a:r>
            <a:r>
              <a:rPr lang="de-DE" sz="1200" u="none" dirty="0">
                <a:solidFill>
                  <a:srgbClr val="002060"/>
                </a:solidFill>
              </a:rPr>
              <a:t> Philippines </a:t>
            </a:r>
            <a:r>
              <a:rPr lang="mr-IN" sz="1200" u="none" dirty="0">
                <a:solidFill>
                  <a:srgbClr val="002060"/>
                </a:solidFill>
              </a:rPr>
              <a:t>–</a:t>
            </a:r>
            <a:r>
              <a:rPr lang="de-DE" sz="1200" u="none" dirty="0">
                <a:solidFill>
                  <a:srgbClr val="002060"/>
                </a:solidFill>
              </a:rPr>
              <a:t> </a:t>
            </a:r>
            <a:r>
              <a:rPr lang="de-DE" sz="1200" u="none" dirty="0" err="1">
                <a:solidFill>
                  <a:srgbClr val="002060"/>
                </a:solidFill>
              </a:rPr>
              <a:t>Civil</a:t>
            </a:r>
            <a:r>
              <a:rPr lang="de-DE" sz="1200" u="none" dirty="0">
                <a:solidFill>
                  <a:srgbClr val="002060"/>
                </a:solidFill>
              </a:rPr>
              <a:t> Service </a:t>
            </a:r>
            <a:r>
              <a:rPr lang="de-DE" sz="1200" u="none" dirty="0" err="1">
                <a:solidFill>
                  <a:srgbClr val="002060"/>
                </a:solidFill>
              </a:rPr>
              <a:t>Commission</a:t>
            </a:r>
            <a:r>
              <a:rPr lang="de-DE" sz="1200" u="none" dirty="0">
                <a:solidFill>
                  <a:srgbClr val="002060"/>
                </a:solidFill>
              </a:rPr>
              <a:t> (n. y. ). </a:t>
            </a:r>
            <a:r>
              <a:rPr lang="de-DE" sz="1200" u="none" dirty="0" err="1">
                <a:solidFill>
                  <a:srgbClr val="002060"/>
                </a:solidFill>
              </a:rPr>
              <a:t>Mamamayan</a:t>
            </a:r>
            <a:r>
              <a:rPr lang="de-DE" sz="1200" u="none" dirty="0">
                <a:solidFill>
                  <a:srgbClr val="002060"/>
                </a:solidFill>
              </a:rPr>
              <a:t> </a:t>
            </a:r>
            <a:r>
              <a:rPr lang="de-DE" sz="1200" u="none" dirty="0" err="1">
                <a:solidFill>
                  <a:srgbClr val="002060"/>
                </a:solidFill>
              </a:rPr>
              <a:t>Muna</a:t>
            </a:r>
            <a:r>
              <a:rPr lang="de-DE" sz="1200" u="none" dirty="0">
                <a:solidFill>
                  <a:srgbClr val="002060"/>
                </a:solidFill>
              </a:rPr>
              <a:t>, Hindi </a:t>
            </a:r>
            <a:r>
              <a:rPr lang="de-DE" sz="1200" u="none" dirty="0" err="1">
                <a:solidFill>
                  <a:srgbClr val="002060"/>
                </a:solidFill>
              </a:rPr>
              <a:t>Mamaya</a:t>
            </a:r>
            <a:r>
              <a:rPr lang="de-DE" sz="1200" u="none" dirty="0">
                <a:solidFill>
                  <a:srgbClr val="002060"/>
                </a:solidFill>
              </a:rPr>
              <a:t> Na </a:t>
            </a:r>
            <a:r>
              <a:rPr lang="de-DE" sz="1200" u="none" dirty="0" err="1">
                <a:solidFill>
                  <a:srgbClr val="002060"/>
                </a:solidFill>
              </a:rPr>
              <a:t>Program</a:t>
            </a:r>
            <a:r>
              <a:rPr lang="de-DE" sz="1200" u="none" dirty="0">
                <a:solidFill>
                  <a:srgbClr val="002060"/>
                </a:solidFill>
              </a:rPr>
              <a:t> </a:t>
            </a:r>
            <a:br>
              <a:rPr lang="de-DE" sz="1200" u="none" dirty="0">
                <a:solidFill>
                  <a:srgbClr val="002060"/>
                </a:solidFill>
              </a:rPr>
            </a:br>
            <a:r>
              <a:rPr lang="de-DE" sz="1200" u="none" dirty="0">
                <a:solidFill>
                  <a:srgbClr val="002060"/>
                </a:solidFill>
              </a:rPr>
              <a:t>A Client Feedback </a:t>
            </a:r>
            <a:r>
              <a:rPr lang="de-DE" sz="1200" u="none" dirty="0" err="1">
                <a:solidFill>
                  <a:srgbClr val="002060"/>
                </a:solidFill>
              </a:rPr>
              <a:t>Mechanism</a:t>
            </a:r>
            <a:r>
              <a:rPr lang="de-DE" sz="1200" u="none" dirty="0">
                <a:solidFill>
                  <a:srgbClr val="002060"/>
                </a:solidFill>
              </a:rPr>
              <a:t>. </a:t>
            </a:r>
            <a:r>
              <a:rPr lang="de-DE" sz="1200" u="none" dirty="0" err="1">
                <a:solidFill>
                  <a:srgbClr val="002060"/>
                </a:solidFill>
              </a:rPr>
              <a:t>Retrieved</a:t>
            </a:r>
            <a:r>
              <a:rPr lang="de-DE" sz="1200" u="none" dirty="0">
                <a:solidFill>
                  <a:srgbClr val="002060"/>
                </a:solidFill>
              </a:rPr>
              <a:t> </a:t>
            </a:r>
            <a:r>
              <a:rPr lang="de-DE" sz="1200" u="none" dirty="0" err="1">
                <a:solidFill>
                  <a:srgbClr val="002060"/>
                </a:solidFill>
              </a:rPr>
              <a:t>from</a:t>
            </a:r>
            <a:r>
              <a:rPr lang="de-DE" sz="1200" u="none" dirty="0">
                <a:solidFill>
                  <a:srgbClr val="002060"/>
                </a:solidFill>
              </a:rPr>
              <a:t> </a:t>
            </a:r>
            <a:r>
              <a:rPr lang="de-DE" sz="1200" u="none" dirty="0">
                <a:solidFill>
                  <a:srgbClr val="002060"/>
                </a:solidFill>
                <a:hlinkClick r:id="rId6">
                  <a:extLst>
                    <a:ext uri="{A12FA001-AC4F-418D-AE19-62706E023703}">
                      <ahyp:hlinkClr xmlns:ahyp="http://schemas.microsoft.com/office/drawing/2018/hyperlinkcolor" val="tx"/>
                    </a:ext>
                  </a:extLst>
                </a:hlinkClick>
              </a:rPr>
              <a:t>https://www.formsphilippines.com/guide/329/mamamayan-muna-hindi-mamaya-na-program-a-client-feedback-mechanism</a:t>
            </a:r>
            <a:r>
              <a:rPr lang="de-DE" sz="1200" u="none" dirty="0">
                <a:solidFill>
                  <a:srgbClr val="002060"/>
                </a:solidFill>
              </a:rPr>
              <a:t> (last </a:t>
            </a:r>
            <a:r>
              <a:rPr lang="de-DE" sz="1200" u="none" dirty="0" err="1">
                <a:solidFill>
                  <a:srgbClr val="002060"/>
                </a:solidFill>
              </a:rPr>
              <a:t>accessed</a:t>
            </a:r>
            <a:r>
              <a:rPr lang="de-DE" sz="1200" u="none" dirty="0">
                <a:solidFill>
                  <a:srgbClr val="002060"/>
                </a:solidFill>
              </a:rPr>
              <a:t> on April 7, 2020).</a:t>
            </a:r>
          </a:p>
          <a:p>
            <a:pPr marL="171450" indent="-171450">
              <a:buFont typeface="Arial"/>
              <a:buChar char="•"/>
            </a:pPr>
            <a:r>
              <a:rPr lang="de-DE" sz="1200" u="none" dirty="0" err="1">
                <a:solidFill>
                  <a:srgbClr val="002060"/>
                </a:solidFill>
              </a:rPr>
              <a:t>Transparency</a:t>
            </a:r>
            <a:r>
              <a:rPr lang="de-DE" sz="1200" u="none" dirty="0">
                <a:solidFill>
                  <a:srgbClr val="002060"/>
                </a:solidFill>
              </a:rPr>
              <a:t> International (August 2012). Codes </a:t>
            </a:r>
            <a:r>
              <a:rPr lang="de-DE" sz="1200" u="none" dirty="0" err="1">
                <a:solidFill>
                  <a:srgbClr val="002060"/>
                </a:solidFill>
              </a:rPr>
              <a:t>of</a:t>
            </a:r>
            <a:r>
              <a:rPr lang="de-DE" sz="1200" u="none" dirty="0">
                <a:solidFill>
                  <a:srgbClr val="002060"/>
                </a:solidFill>
              </a:rPr>
              <a:t> </a:t>
            </a:r>
            <a:r>
              <a:rPr lang="de-DE" sz="1200" u="none" dirty="0" err="1">
                <a:solidFill>
                  <a:srgbClr val="002060"/>
                </a:solidFill>
              </a:rPr>
              <a:t>conduct</a:t>
            </a:r>
            <a:r>
              <a:rPr lang="de-DE" sz="1200" u="none" dirty="0">
                <a:solidFill>
                  <a:srgbClr val="002060"/>
                </a:solidFill>
              </a:rPr>
              <a:t> in </a:t>
            </a:r>
            <a:r>
              <a:rPr lang="de-DE" sz="1200" u="none" dirty="0" err="1">
                <a:solidFill>
                  <a:srgbClr val="002060"/>
                </a:solidFill>
              </a:rPr>
              <a:t>action</a:t>
            </a:r>
            <a:r>
              <a:rPr lang="de-DE" sz="1200" u="none" dirty="0">
                <a:solidFill>
                  <a:srgbClr val="002060"/>
                </a:solidFill>
              </a:rPr>
              <a:t>: </a:t>
            </a:r>
            <a:r>
              <a:rPr lang="de-DE" sz="1200" u="none" dirty="0" err="1">
                <a:solidFill>
                  <a:srgbClr val="002060"/>
                </a:solidFill>
              </a:rPr>
              <a:t>continental</a:t>
            </a:r>
            <a:r>
              <a:rPr lang="de-DE" sz="1200" u="none" dirty="0">
                <a:solidFill>
                  <a:srgbClr val="002060"/>
                </a:solidFill>
              </a:rPr>
              <a:t> </a:t>
            </a:r>
            <a:r>
              <a:rPr lang="de-DE" sz="1200" u="none" dirty="0" err="1">
                <a:solidFill>
                  <a:srgbClr val="002060"/>
                </a:solidFill>
              </a:rPr>
              <a:t>law</a:t>
            </a:r>
            <a:r>
              <a:rPr lang="de-DE" sz="1200" u="none" dirty="0">
                <a:solidFill>
                  <a:srgbClr val="002060"/>
                </a:solidFill>
              </a:rPr>
              <a:t> </a:t>
            </a:r>
            <a:r>
              <a:rPr lang="de-DE" sz="1200" u="none" dirty="0" err="1">
                <a:solidFill>
                  <a:srgbClr val="002060"/>
                </a:solidFill>
              </a:rPr>
              <a:t>states</a:t>
            </a:r>
            <a:r>
              <a:rPr lang="de-DE" sz="1200" u="none" dirty="0">
                <a:solidFill>
                  <a:srgbClr val="002060"/>
                </a:solidFill>
              </a:rPr>
              <a:t>. </a:t>
            </a:r>
            <a:r>
              <a:rPr lang="de-DE" sz="1200" u="none" dirty="0" err="1">
                <a:solidFill>
                  <a:srgbClr val="002060"/>
                </a:solidFill>
              </a:rPr>
              <a:t>Retrieved</a:t>
            </a:r>
            <a:r>
              <a:rPr lang="de-DE" sz="1200" u="none" dirty="0">
                <a:solidFill>
                  <a:srgbClr val="002060"/>
                </a:solidFill>
              </a:rPr>
              <a:t> </a:t>
            </a:r>
            <a:r>
              <a:rPr lang="de-DE" sz="1200" u="none" dirty="0" err="1">
                <a:solidFill>
                  <a:srgbClr val="002060"/>
                </a:solidFill>
              </a:rPr>
              <a:t>from</a:t>
            </a:r>
            <a:r>
              <a:rPr lang="de-DE" sz="1200" u="none" dirty="0">
                <a:solidFill>
                  <a:srgbClr val="002060"/>
                </a:solidFill>
              </a:rPr>
              <a:t> </a:t>
            </a:r>
            <a:r>
              <a:rPr lang="de-DE" sz="1200" u="none" dirty="0">
                <a:solidFill>
                  <a:srgbClr val="002060"/>
                </a:solidFill>
                <a:hlinkClick r:id="rId7">
                  <a:extLst>
                    <a:ext uri="{A12FA001-AC4F-418D-AE19-62706E023703}">
                      <ahyp:hlinkClr xmlns:ahyp="http://schemas.microsoft.com/office/drawing/2018/hyperlinkcolor" val="tx"/>
                    </a:ext>
                  </a:extLst>
                </a:hlinkClick>
              </a:rPr>
              <a:t>https://blog.transparency.org/2012/08/24/codes-of-conduct-in-action-continental-law-states/</a:t>
            </a:r>
            <a:r>
              <a:rPr lang="de-DE" sz="1200" u="none" dirty="0">
                <a:solidFill>
                  <a:srgbClr val="002060"/>
                </a:solidFill>
              </a:rPr>
              <a:t> (last </a:t>
            </a:r>
            <a:r>
              <a:rPr lang="de-DE" sz="1200" u="none" dirty="0" err="1">
                <a:solidFill>
                  <a:srgbClr val="002060"/>
                </a:solidFill>
              </a:rPr>
              <a:t>accessed</a:t>
            </a:r>
            <a:r>
              <a:rPr lang="de-DE" sz="1200" u="none" dirty="0">
                <a:solidFill>
                  <a:srgbClr val="002060"/>
                </a:solidFill>
              </a:rPr>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32</a:t>
            </a:fld>
            <a:endParaRPr lang="de-DE"/>
          </a:p>
        </p:txBody>
      </p:sp>
    </p:spTree>
    <p:extLst>
      <p:ext uri="{BB962C8B-B14F-4D97-AF65-F5344CB8AC3E}">
        <p14:creationId xmlns:p14="http://schemas.microsoft.com/office/powerpoint/2010/main" val="1702506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t>Source:</a:t>
            </a:r>
          </a:p>
          <a:p>
            <a:r>
              <a:rPr lang="de-DE" sz="1200" b="0" dirty="0" err="1"/>
              <a:t>Transparency</a:t>
            </a:r>
            <a:r>
              <a:rPr lang="de-DE" sz="1200" b="0" dirty="0"/>
              <a:t> International (May 2011). Codes </a:t>
            </a:r>
            <a:r>
              <a:rPr lang="de-DE" sz="1200" b="0" dirty="0" err="1"/>
              <a:t>of</a:t>
            </a:r>
            <a:r>
              <a:rPr lang="de-DE" sz="1200" b="0" dirty="0"/>
              <a:t> </a:t>
            </a:r>
            <a:r>
              <a:rPr lang="de-DE" sz="1200" b="0" dirty="0" err="1"/>
              <a:t>conduct</a:t>
            </a:r>
            <a:r>
              <a:rPr lang="de-DE" sz="1200" b="0" dirty="0"/>
              <a:t> in </a:t>
            </a:r>
            <a:r>
              <a:rPr lang="de-DE" sz="1200" b="0" dirty="0" err="1"/>
              <a:t>defence</a:t>
            </a:r>
            <a:r>
              <a:rPr lang="de-DE" sz="1200" b="0" dirty="0"/>
              <a:t> </a:t>
            </a:r>
            <a:r>
              <a:rPr lang="de-DE" sz="1200" b="0" dirty="0" err="1"/>
              <a:t>ministries</a:t>
            </a:r>
            <a:r>
              <a:rPr lang="de-DE" sz="1200" b="0" dirty="0"/>
              <a:t> </a:t>
            </a:r>
            <a:r>
              <a:rPr lang="de-DE" sz="1200" b="0" dirty="0" err="1"/>
              <a:t>and</a:t>
            </a:r>
            <a:r>
              <a:rPr lang="de-DE" sz="1200" b="0" dirty="0"/>
              <a:t> </a:t>
            </a:r>
            <a:r>
              <a:rPr lang="de-DE" sz="1200" b="0" dirty="0" err="1"/>
              <a:t>armed</a:t>
            </a:r>
            <a:r>
              <a:rPr lang="de-DE" sz="1200" b="0" dirty="0"/>
              <a:t> </a:t>
            </a:r>
            <a:r>
              <a:rPr lang="de-DE" sz="1200" b="0" dirty="0" err="1"/>
              <a:t>forces</a:t>
            </a:r>
            <a:r>
              <a:rPr lang="de-DE" sz="1200" b="0" dirty="0"/>
              <a:t>. </a:t>
            </a:r>
            <a:r>
              <a:rPr lang="de-DE" sz="1200" b="0" dirty="0" err="1"/>
              <a:t>What</a:t>
            </a:r>
            <a:r>
              <a:rPr lang="de-DE" sz="1200" b="0" dirty="0"/>
              <a:t> </a:t>
            </a:r>
            <a:r>
              <a:rPr lang="de-DE" sz="1200" b="0" dirty="0" err="1"/>
              <a:t>makes</a:t>
            </a:r>
            <a:r>
              <a:rPr lang="de-DE" sz="1200" b="0" dirty="0"/>
              <a:t> a </a:t>
            </a:r>
            <a:r>
              <a:rPr lang="de-DE" sz="1200" b="0" dirty="0" err="1"/>
              <a:t>good</a:t>
            </a:r>
            <a:r>
              <a:rPr lang="de-DE" sz="1200" b="0" dirty="0"/>
              <a:t> Code </a:t>
            </a:r>
            <a:r>
              <a:rPr lang="de-DE" sz="1200" b="0" dirty="0" err="1"/>
              <a:t>of</a:t>
            </a:r>
            <a:r>
              <a:rPr lang="de-DE" sz="1200" b="0" dirty="0"/>
              <a:t> </a:t>
            </a:r>
            <a:r>
              <a:rPr lang="de-DE" sz="1200" b="0" dirty="0" err="1"/>
              <a:t>Conduct</a:t>
            </a:r>
            <a:r>
              <a:rPr lang="de-DE" sz="1200" b="0" dirty="0"/>
              <a:t>? A multi-country </a:t>
            </a:r>
            <a:r>
              <a:rPr lang="de-DE" sz="1200" b="0" dirty="0" err="1"/>
              <a:t>study</a:t>
            </a:r>
            <a:r>
              <a:rPr lang="de-DE" sz="1200" b="0" dirty="0"/>
              <a:t>. </a:t>
            </a:r>
            <a:r>
              <a:rPr lang="de-DE" sz="1200" b="0" dirty="0" err="1"/>
              <a:t>Retrieved</a:t>
            </a:r>
            <a:r>
              <a:rPr lang="de-DE" sz="1200" b="0" dirty="0"/>
              <a:t> </a:t>
            </a:r>
            <a:r>
              <a:rPr lang="de-DE" sz="1200" b="0" dirty="0" err="1"/>
              <a:t>from</a:t>
            </a:r>
            <a:r>
              <a:rPr lang="de-DE" sz="1200" b="0" dirty="0"/>
              <a:t> https://</a:t>
            </a:r>
            <a:r>
              <a:rPr lang="de-DE" sz="1200" b="0" dirty="0" err="1"/>
              <a:t>www.law.upenn.edu</a:t>
            </a:r>
            <a:r>
              <a:rPr lang="de-DE" sz="1200" b="0" dirty="0"/>
              <a:t>/live/</a:t>
            </a:r>
            <a:r>
              <a:rPr lang="de-DE" sz="1200" b="0" dirty="0" err="1"/>
              <a:t>files</a:t>
            </a:r>
            <a:r>
              <a:rPr lang="de-DE" sz="1200" b="0"/>
              <a:t>/4418-transparency-internationalcodes-of-conduct-in(</a:t>
            </a:r>
            <a:r>
              <a:rPr lang="de-DE" sz="1200" b="0" dirty="0"/>
              <a:t>last </a:t>
            </a:r>
            <a:r>
              <a:rPr lang="de-DE" sz="1200" b="0" dirty="0" err="1"/>
              <a:t>accessed</a:t>
            </a:r>
            <a:r>
              <a:rPr lang="de-DE" sz="1200" b="0" dirty="0"/>
              <a:t> on April 22, 2020).</a:t>
            </a:r>
          </a:p>
        </p:txBody>
      </p:sp>
      <p:sp>
        <p:nvSpPr>
          <p:cNvPr id="4" name="Foliennummernplatzhalter 3"/>
          <p:cNvSpPr>
            <a:spLocks noGrp="1"/>
          </p:cNvSpPr>
          <p:nvPr>
            <p:ph type="sldNum" sz="quarter" idx="10"/>
          </p:nvPr>
        </p:nvSpPr>
        <p:spPr/>
        <p:txBody>
          <a:bodyPr/>
          <a:lstStyle/>
          <a:p>
            <a:fld id="{E9032092-6271-034C-A373-FC28AFF6325A}" type="slidenum">
              <a:rPr lang="de-DE" smtClean="0"/>
              <a:t>33</a:t>
            </a:fld>
            <a:endParaRPr lang="de-DE"/>
          </a:p>
        </p:txBody>
      </p:sp>
    </p:spTree>
    <p:extLst>
      <p:ext uri="{BB962C8B-B14F-4D97-AF65-F5344CB8AC3E}">
        <p14:creationId xmlns:p14="http://schemas.microsoft.com/office/powerpoint/2010/main" val="105443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t>Source:</a:t>
            </a:r>
          </a:p>
          <a:p>
            <a:r>
              <a:rPr lang="de-DE" sz="1200" dirty="0"/>
              <a:t>Royal </a:t>
            </a:r>
            <a:r>
              <a:rPr lang="de-DE" sz="1200" dirty="0" err="1"/>
              <a:t>Norwegian</a:t>
            </a:r>
            <a:r>
              <a:rPr lang="de-DE" sz="1200" dirty="0"/>
              <a:t> </a:t>
            </a:r>
            <a:r>
              <a:rPr lang="de-DE" sz="1200" dirty="0" err="1"/>
              <a:t>Ministry</a:t>
            </a:r>
            <a:r>
              <a:rPr lang="de-DE" sz="1200" dirty="0"/>
              <a:t> </a:t>
            </a:r>
            <a:r>
              <a:rPr lang="de-DE" sz="1200" dirty="0" err="1"/>
              <a:t>of</a:t>
            </a:r>
            <a:r>
              <a:rPr lang="de-DE" sz="1200" dirty="0"/>
              <a:t> </a:t>
            </a:r>
            <a:r>
              <a:rPr lang="de-DE" sz="1200" dirty="0" err="1"/>
              <a:t>Defence</a:t>
            </a:r>
            <a:r>
              <a:rPr lang="de-DE" sz="1200" dirty="0"/>
              <a:t> (April 2007). </a:t>
            </a:r>
            <a:r>
              <a:rPr lang="de-DE" sz="1200" dirty="0" err="1"/>
              <a:t>Ethical</a:t>
            </a:r>
            <a:r>
              <a:rPr lang="de-DE" sz="1200" dirty="0"/>
              <a:t> </a:t>
            </a:r>
            <a:r>
              <a:rPr lang="de-DE" sz="1200" dirty="0" err="1"/>
              <a:t>guidelines</a:t>
            </a:r>
            <a:r>
              <a:rPr lang="de-DE" sz="1200" dirty="0"/>
              <a:t> </a:t>
            </a:r>
            <a:r>
              <a:rPr lang="de-DE" sz="1200" dirty="0" err="1"/>
              <a:t>regarding</a:t>
            </a:r>
            <a:r>
              <a:rPr lang="de-DE" sz="1200" dirty="0"/>
              <a:t> </a:t>
            </a:r>
            <a:r>
              <a:rPr lang="de-DE" sz="1200" dirty="0" err="1"/>
              <a:t>business</a:t>
            </a:r>
            <a:r>
              <a:rPr lang="de-DE" sz="1200" dirty="0"/>
              <a:t> </a:t>
            </a:r>
            <a:r>
              <a:rPr lang="de-DE" sz="1200" dirty="0" err="1"/>
              <a:t>contacts</a:t>
            </a:r>
            <a:r>
              <a:rPr lang="de-DE" sz="1200" dirty="0"/>
              <a:t> </a:t>
            </a:r>
            <a:r>
              <a:rPr lang="de-DE" sz="1200" dirty="0" err="1"/>
              <a:t>for</a:t>
            </a:r>
            <a:r>
              <a:rPr lang="de-DE" sz="1200" dirty="0"/>
              <a:t> </a:t>
            </a:r>
            <a:r>
              <a:rPr lang="de-DE" sz="1200" dirty="0" err="1"/>
              <a:t>the</a:t>
            </a:r>
            <a:r>
              <a:rPr lang="de-DE" sz="1200" dirty="0"/>
              <a:t> </a:t>
            </a:r>
            <a:r>
              <a:rPr lang="de-DE" sz="1200" dirty="0" err="1"/>
              <a:t>defence</a:t>
            </a:r>
            <a:r>
              <a:rPr lang="de-DE" sz="1200" dirty="0"/>
              <a:t> </a:t>
            </a:r>
            <a:r>
              <a:rPr lang="de-DE" sz="1200" dirty="0" err="1"/>
              <a:t>sector</a:t>
            </a:r>
            <a:r>
              <a:rPr lang="de-DE" sz="1200" dirty="0"/>
              <a:t>. </a:t>
            </a:r>
            <a:r>
              <a:rPr lang="de-DE" sz="1200" dirty="0" err="1"/>
              <a:t>Retrieved</a:t>
            </a:r>
            <a:r>
              <a:rPr lang="de-DE" sz="1200" dirty="0"/>
              <a:t> </a:t>
            </a:r>
            <a:r>
              <a:rPr lang="de-DE" sz="1200" dirty="0" err="1"/>
              <a:t>from</a:t>
            </a:r>
            <a:r>
              <a:rPr lang="de-DE" sz="1200" dirty="0"/>
              <a:t> </a:t>
            </a:r>
            <a:r>
              <a:rPr lang="de-DE" sz="1200" dirty="0">
                <a:hlinkClick r:id="rId3"/>
              </a:rPr>
              <a:t>https://www.yumpu.com/en/document/read/34615543/ethical-guidelines-regarding-business-contacts-for-the-defence-sector</a:t>
            </a:r>
            <a:r>
              <a:rPr lang="de-DE" sz="1200" dirty="0"/>
              <a:t> (last </a:t>
            </a:r>
            <a:r>
              <a:rPr lang="de-DE" sz="1200" dirty="0" err="1"/>
              <a:t>accessed</a:t>
            </a:r>
            <a:r>
              <a:rPr lang="de-DE" sz="1200"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34</a:t>
            </a:fld>
            <a:endParaRPr lang="de-DE"/>
          </a:p>
        </p:txBody>
      </p:sp>
    </p:spTree>
    <p:extLst>
      <p:ext uri="{BB962C8B-B14F-4D97-AF65-F5344CB8AC3E}">
        <p14:creationId xmlns:p14="http://schemas.microsoft.com/office/powerpoint/2010/main" val="2101011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35</a:t>
            </a:fld>
            <a:endParaRPr lang="de-DE"/>
          </a:p>
        </p:txBody>
      </p:sp>
    </p:spTree>
    <p:extLst>
      <p:ext uri="{BB962C8B-B14F-4D97-AF65-F5344CB8AC3E}">
        <p14:creationId xmlns:p14="http://schemas.microsoft.com/office/powerpoint/2010/main" val="294628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latin typeface="Calibri" panose="020F0502020204030204" pitchFamily="34" charset="0"/>
                <a:cs typeface="Calibri" panose="020F0502020204030204" pitchFamily="34" charset="0"/>
              </a:rPr>
              <a:t>Review </a:t>
            </a:r>
            <a:r>
              <a:rPr lang="de-DE" sz="1200" b="1" dirty="0" err="1">
                <a:latin typeface="Calibri" panose="020F0502020204030204" pitchFamily="34" charset="0"/>
                <a:cs typeface="Calibri" panose="020F0502020204030204" pitchFamily="34" charset="0"/>
              </a:rPr>
              <a:t>of</a:t>
            </a:r>
            <a:r>
              <a:rPr lang="de-DE" sz="1200" b="1" dirty="0">
                <a:latin typeface="Calibri" panose="020F0502020204030204" pitchFamily="34" charset="0"/>
                <a:cs typeface="Calibri" panose="020F0502020204030204" pitchFamily="34" charset="0"/>
              </a:rPr>
              <a:t> personal </a:t>
            </a:r>
            <a:r>
              <a:rPr lang="de-DE" sz="1200" b="1" dirty="0" err="1">
                <a:latin typeface="Calibri" panose="020F0502020204030204" pitchFamily="34" charset="0"/>
                <a:cs typeface="Calibri" panose="020F0502020204030204" pitchFamily="34" charset="0"/>
              </a:rPr>
              <a:t>integrity</a:t>
            </a:r>
            <a:r>
              <a:rPr lang="de-DE" sz="1200" b="1" dirty="0">
                <a:latin typeface="Calibri" panose="020F0502020204030204" pitchFamily="34" charset="0"/>
                <a:cs typeface="Calibri" panose="020F0502020204030204" pitchFamily="34" charset="0"/>
              </a:rPr>
              <a:t> plan:</a:t>
            </a:r>
          </a:p>
          <a:p>
            <a:endParaRPr lang="de-DE" sz="1200" b="1" dirty="0">
              <a:latin typeface="Calibri" panose="020F0502020204030204" pitchFamily="34" charset="0"/>
              <a:cs typeface="Calibri" panose="020F0502020204030204" pitchFamily="34" charset="0"/>
            </a:endParaRPr>
          </a:p>
          <a:p>
            <a:pPr marL="0" lvl="0" indent="0" algn="l" defTabSz="400050">
              <a:lnSpc>
                <a:spcPct val="90000"/>
              </a:lnSpc>
              <a:spcBef>
                <a:spcPct val="0"/>
              </a:spcBef>
              <a:spcAft>
                <a:spcPct val="35000"/>
              </a:spcAft>
              <a:buNone/>
            </a:pPr>
            <a:r>
              <a:rPr lang="de-DE" sz="1200" b="1" kern="1200" dirty="0" err="1">
                <a:latin typeface="Calibri" panose="020F0502020204030204" pitchFamily="34" charset="0"/>
                <a:cs typeface="Calibri" panose="020F0502020204030204" pitchFamily="34" charset="0"/>
              </a:rPr>
              <a:t>Why</a:t>
            </a:r>
            <a:r>
              <a:rPr lang="de-DE" sz="1200" b="1" kern="1200" dirty="0">
                <a:latin typeface="Calibri" panose="020F0502020204030204" pitchFamily="34" charset="0"/>
                <a:cs typeface="Calibri" panose="020F0502020204030204" pitchFamily="34" charset="0"/>
              </a:rPr>
              <a:t>?</a:t>
            </a:r>
          </a:p>
          <a:p>
            <a:pPr marL="171450" lvl="0" indent="-171450" algn="l" defTabSz="400050">
              <a:lnSpc>
                <a:spcPct val="90000"/>
              </a:lnSpc>
              <a:spcBef>
                <a:spcPct val="0"/>
              </a:spcBef>
              <a:spcAft>
                <a:spcPct val="35000"/>
              </a:spcAft>
              <a:buFont typeface="Arial" panose="020B0604020202020204" pitchFamily="34" charset="0"/>
              <a:buChar char="•"/>
            </a:pPr>
            <a:r>
              <a:rPr lang="de-DE" sz="1200" kern="1200" dirty="0">
                <a:latin typeface="Calibri" panose="020F0502020204030204" pitchFamily="34" charset="0"/>
                <a:cs typeface="Calibri" panose="020F0502020204030204" pitchFamily="34" charset="0"/>
              </a:rPr>
              <a:t>This </a:t>
            </a:r>
            <a:r>
              <a:rPr lang="de-DE" sz="1200" kern="1200" dirty="0" err="1">
                <a:latin typeface="Calibri" panose="020F0502020204030204" pitchFamily="34" charset="0"/>
                <a:cs typeface="Calibri" panose="020F0502020204030204" pitchFamily="34" charset="0"/>
              </a:rPr>
              <a:t>activity</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aims</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to</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raise</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awareness</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of</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existing</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codes</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to</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critically</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review</a:t>
            </a:r>
            <a:r>
              <a:rPr lang="de-DE" sz="1200" kern="1200" dirty="0">
                <a:latin typeface="Calibri" panose="020F0502020204030204" pitchFamily="34" charset="0"/>
                <a:cs typeface="Calibri" panose="020F0502020204030204" pitchFamily="34" charset="0"/>
              </a:rPr>
              <a:t> personal </a:t>
            </a:r>
            <a:r>
              <a:rPr lang="de-DE" sz="1200" kern="1200" dirty="0" err="1">
                <a:latin typeface="Calibri" panose="020F0502020204030204" pitchFamily="34" charset="0"/>
                <a:cs typeface="Calibri" panose="020F0502020204030204" pitchFamily="34" charset="0"/>
              </a:rPr>
              <a:t>ethics</a:t>
            </a:r>
            <a:r>
              <a:rPr lang="de-DE" sz="1200" kern="1200" dirty="0">
                <a:latin typeface="Calibri" panose="020F0502020204030204" pitchFamily="34" charset="0"/>
                <a:cs typeface="Calibri" panose="020F0502020204030204" pitchFamily="34" charset="0"/>
              </a:rPr>
              <a:t> in light </a:t>
            </a:r>
            <a:r>
              <a:rPr lang="de-DE" sz="1200" kern="1200" dirty="0" err="1">
                <a:latin typeface="Calibri" panose="020F0502020204030204" pitchFamily="34" charset="0"/>
                <a:cs typeface="Calibri" panose="020F0502020204030204" pitchFamily="34" charset="0"/>
              </a:rPr>
              <a:t>of</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official</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provisions</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and</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to</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identify</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gaps</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and</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weaknesses</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both</a:t>
            </a:r>
            <a:r>
              <a:rPr lang="de-DE" sz="1200" kern="1200" dirty="0">
                <a:latin typeface="Calibri" panose="020F0502020204030204" pitchFamily="34" charset="0"/>
                <a:cs typeface="Calibri" panose="020F0502020204030204" pitchFamily="34" charset="0"/>
              </a:rPr>
              <a:t>.</a:t>
            </a:r>
          </a:p>
          <a:p>
            <a:endParaRPr lang="de-DE" dirty="0">
              <a:latin typeface="Calibri" panose="020F0502020204030204" pitchFamily="34" charset="0"/>
              <a:cs typeface="Calibri" panose="020F0502020204030204" pitchFamily="34" charset="0"/>
            </a:endParaRPr>
          </a:p>
          <a:p>
            <a:pPr marL="0" lvl="0" indent="0" algn="l" defTabSz="400050">
              <a:lnSpc>
                <a:spcPct val="90000"/>
              </a:lnSpc>
              <a:spcBef>
                <a:spcPct val="0"/>
              </a:spcBef>
              <a:spcAft>
                <a:spcPct val="35000"/>
              </a:spcAft>
              <a:buNone/>
            </a:pPr>
            <a:r>
              <a:rPr lang="de-DE" sz="1200" b="1" kern="1200" dirty="0" err="1">
                <a:latin typeface="Calibri" panose="020F0502020204030204" pitchFamily="34" charset="0"/>
                <a:cs typeface="Calibri" panose="020F0502020204030204" pitchFamily="34" charset="0"/>
              </a:rPr>
              <a:t>What</a:t>
            </a:r>
            <a:r>
              <a:rPr lang="de-DE" sz="1200" b="1" kern="1200" dirty="0">
                <a:latin typeface="Calibri" panose="020F0502020204030204" pitchFamily="34" charset="0"/>
                <a:cs typeface="Calibri" panose="020F0502020204030204" pitchFamily="34" charset="0"/>
              </a:rPr>
              <a:t>?</a:t>
            </a:r>
          </a:p>
          <a:p>
            <a:pPr marL="171450" lvl="0" indent="-171450" algn="l" defTabSz="400050">
              <a:lnSpc>
                <a:spcPct val="90000"/>
              </a:lnSpc>
              <a:spcBef>
                <a:spcPct val="0"/>
              </a:spcBef>
              <a:spcAft>
                <a:spcPct val="35000"/>
              </a:spcAft>
              <a:buFont typeface="Arial" panose="020B0604020202020204" pitchFamily="34" charset="0"/>
              <a:buChar char="•"/>
            </a:pPr>
            <a:r>
              <a:rPr lang="de-DE" sz="1200" kern="1200" dirty="0" err="1">
                <a:latin typeface="Calibri" panose="020F0502020204030204" pitchFamily="34" charset="0"/>
                <a:cs typeface="Calibri" panose="020F0502020204030204" pitchFamily="34" charset="0"/>
              </a:rPr>
              <a:t>Participants</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are</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encouraged</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to</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review</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codes</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applicable</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to</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their</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country</a:t>
            </a:r>
            <a:r>
              <a:rPr lang="de-DE" sz="1200" kern="1200" dirty="0">
                <a:latin typeface="Calibri" panose="020F0502020204030204" pitchFamily="34" charset="0"/>
                <a:cs typeface="Calibri" panose="020F0502020204030204" pitchFamily="34" charset="0"/>
              </a:rPr>
              <a:t>/</a:t>
            </a:r>
            <a:r>
              <a:rPr lang="de-DE" sz="1200" kern="1200" dirty="0" err="1">
                <a:latin typeface="Calibri" panose="020F0502020204030204" pitchFamily="34" charset="0"/>
                <a:cs typeface="Calibri" panose="020F0502020204030204" pitchFamily="34" charset="0"/>
              </a:rPr>
              <a:t>organization</a:t>
            </a:r>
            <a:r>
              <a:rPr lang="de-DE" sz="1200" kern="1200" dirty="0">
                <a:latin typeface="Calibri" panose="020F0502020204030204" pitchFamily="34" charset="0"/>
                <a:cs typeface="Calibri" panose="020F0502020204030204" pitchFamily="34" charset="0"/>
              </a:rPr>
              <a:t> vis-à-vis </a:t>
            </a:r>
            <a:r>
              <a:rPr lang="de-DE" sz="1200" kern="1200" dirty="0" err="1">
                <a:latin typeface="Calibri" panose="020F0502020204030204" pitchFamily="34" charset="0"/>
                <a:cs typeface="Calibri" panose="020F0502020204030204" pitchFamily="34" charset="0"/>
              </a:rPr>
              <a:t>their</a:t>
            </a:r>
            <a:r>
              <a:rPr lang="de-DE" sz="1200" kern="1200" dirty="0">
                <a:latin typeface="Calibri" panose="020F0502020204030204" pitchFamily="34" charset="0"/>
                <a:cs typeface="Calibri" panose="020F0502020204030204" pitchFamily="34" charset="0"/>
              </a:rPr>
              <a:t> personal </a:t>
            </a:r>
            <a:r>
              <a:rPr lang="de-DE" sz="1200" kern="1200" dirty="0" err="1">
                <a:latin typeface="Calibri" panose="020F0502020204030204" pitchFamily="34" charset="0"/>
                <a:cs typeface="Calibri" panose="020F0502020204030204" pitchFamily="34" charset="0"/>
              </a:rPr>
              <a:t>integrity</a:t>
            </a:r>
            <a:r>
              <a:rPr lang="de-DE" sz="1200" kern="1200" dirty="0">
                <a:latin typeface="Calibri" panose="020F0502020204030204" pitchFamily="34" charset="0"/>
                <a:cs typeface="Calibri" panose="020F0502020204030204" pitchFamily="34" charset="0"/>
              </a:rPr>
              <a:t> plan </a:t>
            </a:r>
            <a:r>
              <a:rPr lang="de-DE" sz="1200" kern="1200" dirty="0" err="1">
                <a:latin typeface="Calibri" panose="020F0502020204030204" pitchFamily="34" charset="0"/>
                <a:cs typeface="Calibri" panose="020F0502020204030204" pitchFamily="34" charset="0"/>
              </a:rPr>
              <a:t>developed</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earlier</a:t>
            </a:r>
            <a:r>
              <a:rPr lang="de-DE" sz="1200" kern="1200" dirty="0">
                <a:latin typeface="Calibri" panose="020F0502020204030204" pitchFamily="34" charset="0"/>
                <a:cs typeface="Calibri" panose="020F0502020204030204" pitchFamily="34" charset="0"/>
              </a:rPr>
              <a:t> in </a:t>
            </a:r>
            <a:r>
              <a:rPr lang="de-DE" sz="1200" kern="1200" dirty="0" err="1">
                <a:latin typeface="Calibri" panose="020F0502020204030204" pitchFamily="34" charset="0"/>
                <a:cs typeface="Calibri" panose="020F0502020204030204" pitchFamily="34" charset="0"/>
              </a:rPr>
              <a:t>this</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training</a:t>
            </a:r>
            <a:r>
              <a:rPr lang="de-DE" sz="1200" kern="1200" dirty="0">
                <a:latin typeface="Calibri" panose="020F0502020204030204" pitchFamily="34" charset="0"/>
                <a:cs typeface="Calibri" panose="020F0502020204030204" pitchFamily="34" charset="0"/>
              </a:rPr>
              <a:t>.</a:t>
            </a:r>
          </a:p>
          <a:p>
            <a:pPr marL="171450" lvl="0" indent="-171450" algn="l" defTabSz="400050">
              <a:lnSpc>
                <a:spcPct val="90000"/>
              </a:lnSpc>
              <a:spcBef>
                <a:spcPct val="0"/>
              </a:spcBef>
              <a:spcAft>
                <a:spcPct val="35000"/>
              </a:spcAft>
              <a:buFont typeface="Arial" panose="020B0604020202020204" pitchFamily="34" charset="0"/>
              <a:buChar char="•"/>
            </a:pPr>
            <a:r>
              <a:rPr lang="de-DE" sz="1200" kern="1200" dirty="0" err="1">
                <a:latin typeface="Calibri" panose="020F0502020204030204" pitchFamily="34" charset="0"/>
                <a:cs typeface="Calibri" panose="020F0502020204030204" pitchFamily="34" charset="0"/>
              </a:rPr>
              <a:t>They</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assess</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how</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both</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match</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up</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and</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what</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gaps</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and</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overlaps</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as</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well</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as</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strengths</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and</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weaknesses</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of</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each</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exist</a:t>
            </a:r>
            <a:r>
              <a:rPr lang="de-DE" sz="1200" kern="1200" dirty="0">
                <a:latin typeface="Calibri" panose="020F0502020204030204" pitchFamily="34" charset="0"/>
                <a:cs typeface="Calibri" panose="020F0502020204030204" pitchFamily="34" charset="0"/>
              </a:rPr>
              <a:t>.</a:t>
            </a:r>
          </a:p>
          <a:p>
            <a:pPr marL="171450" lvl="0" indent="-171450" algn="l" defTabSz="400050">
              <a:lnSpc>
                <a:spcPct val="90000"/>
              </a:lnSpc>
              <a:spcBef>
                <a:spcPct val="0"/>
              </a:spcBef>
              <a:spcAft>
                <a:spcPct val="35000"/>
              </a:spcAft>
              <a:buFont typeface="Arial" panose="020B0604020202020204" pitchFamily="34" charset="0"/>
              <a:buChar char="•"/>
            </a:pPr>
            <a:r>
              <a:rPr lang="de-DE" sz="1200" kern="1200" dirty="0" err="1">
                <a:latin typeface="Calibri" panose="020F0502020204030204" pitchFamily="34" charset="0"/>
                <a:cs typeface="Calibri" panose="020F0502020204030204" pitchFamily="34" charset="0"/>
              </a:rPr>
              <a:t>They</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present</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conclusions</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and</a:t>
            </a:r>
            <a:r>
              <a:rPr lang="de-DE" sz="1200" kern="1200" dirty="0">
                <a:latin typeface="Calibri" panose="020F0502020204030204" pitchFamily="34" charset="0"/>
                <a:cs typeface="Calibri" panose="020F0502020204030204" pitchFamily="34" charset="0"/>
              </a:rPr>
              <a:t> potential </a:t>
            </a:r>
            <a:r>
              <a:rPr lang="de-DE" sz="1200" kern="1200" dirty="0" err="1">
                <a:latin typeface="Calibri" panose="020F0502020204030204" pitchFamily="34" charset="0"/>
                <a:cs typeface="Calibri" panose="020F0502020204030204" pitchFamily="34" charset="0"/>
              </a:rPr>
              <a:t>ways</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for</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improvement</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to</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the</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group</a:t>
            </a:r>
            <a:r>
              <a:rPr lang="de-DE" sz="1200" kern="1200" dirty="0">
                <a:latin typeface="Calibri" panose="020F0502020204030204" pitchFamily="34" charset="0"/>
                <a:cs typeface="Calibri" panose="020F0502020204030204" pitchFamily="34" charset="0"/>
              </a:rPr>
              <a:t>.</a:t>
            </a:r>
          </a:p>
          <a:p>
            <a:endParaRPr lang="de-DE" dirty="0">
              <a:latin typeface="Calibri" panose="020F0502020204030204" pitchFamily="34" charset="0"/>
              <a:cs typeface="Calibri" panose="020F0502020204030204" pitchFamily="34" charset="0"/>
            </a:endParaRPr>
          </a:p>
          <a:p>
            <a:pPr marL="0" lvl="0" indent="0" algn="l" defTabSz="400050">
              <a:lnSpc>
                <a:spcPct val="90000"/>
              </a:lnSpc>
              <a:spcBef>
                <a:spcPct val="0"/>
              </a:spcBef>
              <a:spcAft>
                <a:spcPct val="35000"/>
              </a:spcAft>
              <a:buNone/>
            </a:pPr>
            <a:r>
              <a:rPr lang="de-DE" sz="1200" b="1" kern="1200" dirty="0">
                <a:latin typeface="Calibri" panose="020F0502020204030204" pitchFamily="34" charset="0"/>
                <a:cs typeface="Calibri" panose="020F0502020204030204" pitchFamily="34" charset="0"/>
              </a:rPr>
              <a:t>Time:</a:t>
            </a:r>
          </a:p>
          <a:p>
            <a:pPr marL="171450" lvl="0" indent="-171450" algn="l" defTabSz="400050">
              <a:lnSpc>
                <a:spcPct val="90000"/>
              </a:lnSpc>
              <a:spcBef>
                <a:spcPct val="0"/>
              </a:spcBef>
              <a:spcAft>
                <a:spcPct val="35000"/>
              </a:spcAft>
              <a:buFont typeface="Arial" panose="020B0604020202020204" pitchFamily="34" charset="0"/>
              <a:buChar char="•"/>
            </a:pPr>
            <a:r>
              <a:rPr lang="de-DE" sz="1200" kern="1200" dirty="0" err="1">
                <a:latin typeface="Calibri" panose="020F0502020204030204" pitchFamily="34" charset="0"/>
                <a:cs typeface="Calibri" panose="020F0502020204030204" pitchFamily="34" charset="0"/>
              </a:rPr>
              <a:t>Participants</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have</a:t>
            </a:r>
            <a:r>
              <a:rPr lang="de-DE" sz="1200" kern="1200" dirty="0">
                <a:latin typeface="Calibri" panose="020F0502020204030204" pitchFamily="34" charset="0"/>
                <a:cs typeface="Calibri" panose="020F0502020204030204" pitchFamily="34" charset="0"/>
              </a:rPr>
              <a:t> 30 </a:t>
            </a:r>
            <a:r>
              <a:rPr lang="de-DE" sz="1200" kern="1200" dirty="0" err="1">
                <a:latin typeface="Calibri" panose="020F0502020204030204" pitchFamily="34" charset="0"/>
                <a:cs typeface="Calibri" panose="020F0502020204030204" pitchFamily="34" charset="0"/>
              </a:rPr>
              <a:t>minutes</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to</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reflect</a:t>
            </a:r>
            <a:r>
              <a:rPr lang="de-DE" sz="1200" kern="1200" dirty="0">
                <a:latin typeface="Calibri" panose="020F0502020204030204" pitchFamily="34" charset="0"/>
                <a:cs typeface="Calibri" panose="020F0502020204030204" pitchFamily="34" charset="0"/>
              </a:rPr>
              <a:t> on </a:t>
            </a:r>
            <a:r>
              <a:rPr lang="de-DE" sz="1200" kern="1200" dirty="0" err="1">
                <a:latin typeface="Calibri" panose="020F0502020204030204" pitchFamily="34" charset="0"/>
                <a:cs typeface="Calibri" panose="020F0502020204030204" pitchFamily="34" charset="0"/>
              </a:rPr>
              <a:t>the</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task</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and</a:t>
            </a:r>
            <a:r>
              <a:rPr lang="de-DE" sz="1200" kern="1200" dirty="0">
                <a:latin typeface="Calibri" panose="020F0502020204030204" pitchFamily="34" charset="0"/>
                <a:cs typeface="Calibri" panose="020F0502020204030204" pitchFamily="34" charset="0"/>
              </a:rPr>
              <a:t> 1-2 </a:t>
            </a:r>
            <a:r>
              <a:rPr lang="de-DE" sz="1200" kern="1200" dirty="0" err="1">
                <a:latin typeface="Calibri" panose="020F0502020204030204" pitchFamily="34" charset="0"/>
                <a:cs typeface="Calibri" panose="020F0502020204030204" pitchFamily="34" charset="0"/>
              </a:rPr>
              <a:t>minutes</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to</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present</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your</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conclusions</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to</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the</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group</a:t>
            </a:r>
            <a:r>
              <a:rPr lang="de-DE" sz="1200" kern="1200" dirty="0">
                <a:latin typeface="Calibri" panose="020F0502020204030204" pitchFamily="34" charset="0"/>
                <a:cs typeface="Calibri" panose="020F0502020204030204" pitchFamily="34" charset="0"/>
              </a:rPr>
              <a:t>.</a:t>
            </a:r>
          </a:p>
          <a:p>
            <a:endParaRPr lang="de-DE" dirty="0">
              <a:latin typeface="Calibri" panose="020F0502020204030204" pitchFamily="34" charset="0"/>
              <a:cs typeface="Calibri" panose="020F0502020204030204" pitchFamily="34" charset="0"/>
            </a:endParaRPr>
          </a:p>
          <a:p>
            <a:pPr marL="0" lvl="0" indent="0" algn="l" defTabSz="400050">
              <a:lnSpc>
                <a:spcPct val="90000"/>
              </a:lnSpc>
              <a:spcBef>
                <a:spcPct val="0"/>
              </a:spcBef>
              <a:spcAft>
                <a:spcPct val="35000"/>
              </a:spcAft>
              <a:buNone/>
            </a:pPr>
            <a:r>
              <a:rPr lang="de-DE" sz="1200" b="1" kern="1200" dirty="0">
                <a:latin typeface="Calibri" panose="020F0502020204030204" pitchFamily="34" charset="0"/>
                <a:cs typeface="Calibri" panose="020F0502020204030204" pitchFamily="34" charset="0"/>
              </a:rPr>
              <a:t>Resources:</a:t>
            </a:r>
          </a:p>
          <a:p>
            <a:pPr marL="171450" lvl="0" indent="-171450" algn="l" defTabSz="400050">
              <a:lnSpc>
                <a:spcPct val="90000"/>
              </a:lnSpc>
              <a:spcBef>
                <a:spcPct val="0"/>
              </a:spcBef>
              <a:spcAft>
                <a:spcPct val="35000"/>
              </a:spcAft>
              <a:buFont typeface="Arial" panose="020B0604020202020204" pitchFamily="34" charset="0"/>
              <a:buChar char="•"/>
            </a:pPr>
            <a:r>
              <a:rPr lang="de-DE" sz="1200" kern="1200" dirty="0" err="1">
                <a:latin typeface="Calibri" panose="020F0502020204030204" pitchFamily="34" charset="0"/>
                <a:cs typeface="Calibri" panose="020F0502020204030204" pitchFamily="34" charset="0"/>
              </a:rPr>
              <a:t>Some</a:t>
            </a:r>
            <a:r>
              <a:rPr lang="de-DE" sz="1200" kern="1200" dirty="0">
                <a:latin typeface="Calibri" panose="020F0502020204030204" pitchFamily="34" charset="0"/>
                <a:cs typeface="Calibri" panose="020F0502020204030204" pitchFamily="34" charset="0"/>
              </a:rPr>
              <a:t> (digital / </a:t>
            </a:r>
            <a:r>
              <a:rPr lang="de-DE" sz="1200" kern="1200" dirty="0" err="1">
                <a:latin typeface="Calibri" panose="020F0502020204030204" pitchFamily="34" charset="0"/>
                <a:cs typeface="Calibri" panose="020F0502020204030204" pitchFamily="34" charset="0"/>
              </a:rPr>
              <a:t>printed</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versions</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of</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integrity</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codes</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can</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be</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shared</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with</a:t>
            </a:r>
            <a:r>
              <a:rPr lang="de-DE" sz="1200" kern="1200" dirty="0">
                <a:latin typeface="Calibri" panose="020F0502020204030204" pitchFamily="34" charset="0"/>
                <a:cs typeface="Calibri" panose="020F0502020204030204" pitchFamily="34" charset="0"/>
              </a:rPr>
              <a:t> </a:t>
            </a:r>
            <a:r>
              <a:rPr lang="de-DE" sz="1200" kern="1200" dirty="0" err="1">
                <a:latin typeface="Calibri" panose="020F0502020204030204" pitchFamily="34" charset="0"/>
                <a:cs typeface="Calibri" panose="020F0502020204030204" pitchFamily="34" charset="0"/>
              </a:rPr>
              <a:t>participants</a:t>
            </a:r>
            <a:r>
              <a:rPr lang="de-DE" sz="1200" kern="1200" dirty="0">
                <a:latin typeface="Calibri" panose="020F0502020204030204" pitchFamily="34" charset="0"/>
                <a:cs typeface="Calibri" panose="020F0502020204030204" pitchFamily="34" charset="0"/>
              </a:rPr>
              <a:t>.</a:t>
            </a:r>
          </a:p>
        </p:txBody>
      </p:sp>
      <p:sp>
        <p:nvSpPr>
          <p:cNvPr id="4" name="Foliennummernplatzhalter 3"/>
          <p:cNvSpPr>
            <a:spLocks noGrp="1"/>
          </p:cNvSpPr>
          <p:nvPr>
            <p:ph type="sldNum" sz="quarter" idx="10"/>
          </p:nvPr>
        </p:nvSpPr>
        <p:spPr/>
        <p:txBody>
          <a:bodyPr/>
          <a:lstStyle/>
          <a:p>
            <a:fld id="{E9032092-6271-034C-A373-FC28AFF6325A}" type="slidenum">
              <a:rPr lang="de-DE" smtClean="0"/>
              <a:t>37</a:t>
            </a:fld>
            <a:endParaRPr lang="de-DE"/>
          </a:p>
        </p:txBody>
      </p:sp>
    </p:spTree>
    <p:extLst>
      <p:ext uri="{BB962C8B-B14F-4D97-AF65-F5344CB8AC3E}">
        <p14:creationId xmlns:p14="http://schemas.microsoft.com/office/powerpoint/2010/main" val="299827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US" b="1" u="none" dirty="0"/>
              <a:t>What are integrity codes?</a:t>
            </a:r>
          </a:p>
          <a:p>
            <a:pPr marL="171450" indent="-171450">
              <a:buFont typeface="Arial" panose="020B0604020202020204" pitchFamily="34" charset="0"/>
              <a:buChar char="•"/>
              <a:defRPr/>
            </a:pPr>
            <a:endParaRPr lang="en-US" b="1" u="none" dirty="0"/>
          </a:p>
          <a:p>
            <a:pPr marL="171450" indent="-171450" eaLnBrk="1" fontAlgn="auto" hangingPunct="1">
              <a:spcBef>
                <a:spcPts val="0"/>
              </a:spcBef>
              <a:spcAft>
                <a:spcPts val="0"/>
              </a:spcAft>
              <a:buFont typeface="Arial" panose="020B0604020202020204" pitchFamily="34" charset="0"/>
              <a:buChar char="•"/>
              <a:defRPr/>
            </a:pPr>
            <a:r>
              <a:rPr lang="de-DE" u="none" dirty="0"/>
              <a:t>Integrity </a:t>
            </a:r>
            <a:r>
              <a:rPr lang="de-DE" u="none" dirty="0" err="1"/>
              <a:t>codes</a:t>
            </a:r>
            <a:r>
              <a:rPr lang="de-DE" u="none" dirty="0"/>
              <a:t> </a:t>
            </a:r>
            <a:r>
              <a:rPr lang="de-DE" u="none" dirty="0" err="1"/>
              <a:t>are</a:t>
            </a:r>
            <a:r>
              <a:rPr lang="de-DE" u="none" dirty="0"/>
              <a:t> </a:t>
            </a:r>
            <a:r>
              <a:rPr lang="de-DE" u="none" dirty="0" err="1"/>
              <a:t>one</a:t>
            </a:r>
            <a:r>
              <a:rPr lang="de-DE" u="none" dirty="0"/>
              <a:t> </a:t>
            </a:r>
            <a:r>
              <a:rPr lang="de-DE" u="none" dirty="0" err="1"/>
              <a:t>of</a:t>
            </a:r>
            <a:r>
              <a:rPr lang="de-DE" u="none" dirty="0"/>
              <a:t> </a:t>
            </a:r>
            <a:r>
              <a:rPr lang="de-DE" u="none" dirty="0" err="1"/>
              <a:t>the</a:t>
            </a:r>
            <a:r>
              <a:rPr lang="de-DE" u="none" dirty="0"/>
              <a:t> best-</a:t>
            </a:r>
            <a:r>
              <a:rPr lang="de-DE" u="none" dirty="0" err="1"/>
              <a:t>known</a:t>
            </a:r>
            <a:r>
              <a:rPr lang="de-DE" u="none" dirty="0"/>
              <a:t> </a:t>
            </a:r>
            <a:r>
              <a:rPr lang="de-DE" u="none" dirty="0" err="1"/>
              <a:t>instruments</a:t>
            </a:r>
            <a:r>
              <a:rPr lang="de-DE" u="none" dirty="0"/>
              <a:t> </a:t>
            </a:r>
            <a:r>
              <a:rPr lang="de-DE" u="none" dirty="0" err="1"/>
              <a:t>of</a:t>
            </a:r>
            <a:r>
              <a:rPr lang="de-DE" u="none" dirty="0"/>
              <a:t> </a:t>
            </a:r>
            <a:r>
              <a:rPr lang="de-DE" u="none" dirty="0" err="1"/>
              <a:t>integrity</a:t>
            </a:r>
            <a:r>
              <a:rPr lang="de-DE" u="none" dirty="0"/>
              <a:t> </a:t>
            </a:r>
            <a:r>
              <a:rPr lang="de-DE" u="none" dirty="0" err="1"/>
              <a:t>management</a:t>
            </a:r>
            <a:r>
              <a:rPr lang="de-DE" u="none" dirty="0"/>
              <a:t>. </a:t>
            </a:r>
            <a:r>
              <a:rPr lang="de-DE" u="none" dirty="0" err="1"/>
              <a:t>They</a:t>
            </a:r>
            <a:r>
              <a:rPr lang="de-DE" u="none" dirty="0"/>
              <a:t> form an essential </a:t>
            </a:r>
            <a:r>
              <a:rPr lang="de-DE" u="none" dirty="0" err="1"/>
              <a:t>part</a:t>
            </a:r>
            <a:r>
              <a:rPr lang="de-DE" u="none" dirty="0"/>
              <a:t> </a:t>
            </a:r>
            <a:r>
              <a:rPr lang="de-DE" u="none" dirty="0" err="1"/>
              <a:t>of</a:t>
            </a:r>
            <a:r>
              <a:rPr lang="de-DE" u="none" dirty="0"/>
              <a:t> </a:t>
            </a:r>
            <a:r>
              <a:rPr lang="de-DE" u="none" dirty="0" err="1"/>
              <a:t>existing</a:t>
            </a:r>
            <a:r>
              <a:rPr lang="de-DE" u="none" dirty="0"/>
              <a:t> anti-</a:t>
            </a:r>
            <a:r>
              <a:rPr lang="de-DE" u="none" dirty="0" err="1"/>
              <a:t>corruption</a:t>
            </a:r>
            <a:r>
              <a:rPr lang="de-DE" u="none" dirty="0"/>
              <a:t> </a:t>
            </a:r>
            <a:r>
              <a:rPr lang="de-DE" u="none" dirty="0" err="1"/>
              <a:t>instruments</a:t>
            </a:r>
            <a:r>
              <a:rPr lang="de-DE" u="none" dirty="0"/>
              <a:t>.</a:t>
            </a:r>
          </a:p>
          <a:p>
            <a:pPr marL="171450" indent="-171450">
              <a:buFont typeface="Arial" panose="020B0604020202020204" pitchFamily="34" charset="0"/>
              <a:buChar char="•"/>
              <a:defRPr/>
            </a:pPr>
            <a:r>
              <a:rPr lang="de-DE" u="none" dirty="0"/>
              <a:t>Codes </a:t>
            </a:r>
            <a:r>
              <a:rPr lang="de-DE" u="none" dirty="0" err="1"/>
              <a:t>of</a:t>
            </a:r>
            <a:r>
              <a:rPr lang="de-DE" u="none" dirty="0"/>
              <a:t> </a:t>
            </a:r>
            <a:r>
              <a:rPr lang="de-DE" u="none" dirty="0" err="1"/>
              <a:t>conduct</a:t>
            </a:r>
            <a:r>
              <a:rPr lang="de-DE" u="none" dirty="0"/>
              <a:t> </a:t>
            </a:r>
            <a:r>
              <a:rPr lang="de-DE" u="none" dirty="0" err="1"/>
              <a:t>for</a:t>
            </a:r>
            <a:r>
              <a:rPr lang="de-DE" u="none" dirty="0"/>
              <a:t> </a:t>
            </a:r>
            <a:r>
              <a:rPr lang="de-DE" u="none" dirty="0" err="1"/>
              <a:t>public</a:t>
            </a:r>
            <a:r>
              <a:rPr lang="de-DE" u="none" dirty="0"/>
              <a:t> </a:t>
            </a:r>
            <a:r>
              <a:rPr lang="de-DE" u="none" dirty="0" err="1"/>
              <a:t>servants</a:t>
            </a:r>
            <a:r>
              <a:rPr lang="de-DE" u="none" dirty="0"/>
              <a:t> </a:t>
            </a:r>
            <a:r>
              <a:rPr lang="de-DE" u="none" dirty="0" err="1"/>
              <a:t>are</a:t>
            </a:r>
            <a:r>
              <a:rPr lang="de-DE" u="none" dirty="0"/>
              <a:t> </a:t>
            </a:r>
            <a:r>
              <a:rPr lang="de-DE" u="none" dirty="0" err="1"/>
              <a:t>becoming</a:t>
            </a:r>
            <a:r>
              <a:rPr lang="de-DE" u="none" dirty="0"/>
              <a:t> </a:t>
            </a:r>
            <a:r>
              <a:rPr lang="de-DE" u="none" dirty="0" err="1"/>
              <a:t>increasingly</a:t>
            </a:r>
            <a:r>
              <a:rPr lang="de-DE" u="none" dirty="0"/>
              <a:t> </a:t>
            </a:r>
            <a:r>
              <a:rPr lang="de-DE" u="none" dirty="0" err="1"/>
              <a:t>common</a:t>
            </a:r>
            <a:r>
              <a:rPr lang="de-DE" u="none" dirty="0"/>
              <a:t> and </a:t>
            </a:r>
            <a:r>
              <a:rPr lang="de-DE" u="none" dirty="0" err="1"/>
              <a:t>are</a:t>
            </a:r>
            <a:r>
              <a:rPr lang="de-DE" u="none" dirty="0"/>
              <a:t> </a:t>
            </a:r>
            <a:r>
              <a:rPr lang="de-DE" u="none" dirty="0" err="1"/>
              <a:t>used</a:t>
            </a:r>
            <a:r>
              <a:rPr lang="de-DE" u="none" dirty="0"/>
              <a:t> </a:t>
            </a:r>
            <a:r>
              <a:rPr lang="de-DE" u="none" dirty="0" err="1"/>
              <a:t>to</a:t>
            </a:r>
            <a:r>
              <a:rPr lang="de-DE" u="none" dirty="0"/>
              <a:t> </a:t>
            </a:r>
            <a:r>
              <a:rPr lang="de-DE" u="none" dirty="0" err="1"/>
              <a:t>cover</a:t>
            </a:r>
            <a:r>
              <a:rPr lang="de-DE" u="none" dirty="0"/>
              <a:t> a </a:t>
            </a:r>
            <a:r>
              <a:rPr lang="de-DE" u="none" dirty="0" err="1"/>
              <a:t>whole</a:t>
            </a:r>
            <a:r>
              <a:rPr lang="de-DE" u="none" dirty="0"/>
              <a:t> </a:t>
            </a:r>
            <a:r>
              <a:rPr lang="de-DE" u="none" dirty="0" err="1"/>
              <a:t>range</a:t>
            </a:r>
            <a:r>
              <a:rPr lang="de-DE" u="none" dirty="0"/>
              <a:t> </a:t>
            </a:r>
            <a:r>
              <a:rPr lang="de-DE" u="none" dirty="0" err="1"/>
              <a:t>of</a:t>
            </a:r>
            <a:r>
              <a:rPr lang="de-DE" u="none" dirty="0"/>
              <a:t> </a:t>
            </a:r>
            <a:r>
              <a:rPr lang="de-DE" u="none" dirty="0" err="1"/>
              <a:t>public</a:t>
            </a:r>
            <a:r>
              <a:rPr lang="de-DE" u="none" dirty="0"/>
              <a:t> </a:t>
            </a:r>
            <a:r>
              <a:rPr lang="de-DE" u="none" dirty="0" err="1"/>
              <a:t>servants</a:t>
            </a:r>
            <a:r>
              <a:rPr lang="de-DE" u="none" dirty="0"/>
              <a:t> </a:t>
            </a:r>
            <a:r>
              <a:rPr lang="de-DE" u="none" dirty="0" err="1"/>
              <a:t>by</a:t>
            </a:r>
            <a:r>
              <a:rPr lang="de-DE" u="none" dirty="0"/>
              <a:t> </a:t>
            </a:r>
            <a:r>
              <a:rPr lang="de-DE" u="none" dirty="0" err="1"/>
              <a:t>tailoring</a:t>
            </a:r>
            <a:r>
              <a:rPr lang="de-DE" u="none" dirty="0"/>
              <a:t> </a:t>
            </a:r>
            <a:r>
              <a:rPr lang="de-DE" u="none" dirty="0" err="1"/>
              <a:t>the</a:t>
            </a:r>
            <a:r>
              <a:rPr lang="de-DE" u="none" dirty="0"/>
              <a:t> </a:t>
            </a:r>
            <a:r>
              <a:rPr lang="de-DE" u="none" dirty="0" err="1"/>
              <a:t>codes</a:t>
            </a:r>
            <a:r>
              <a:rPr lang="de-DE" u="none" dirty="0"/>
              <a:t> </a:t>
            </a:r>
            <a:r>
              <a:rPr lang="de-DE" u="none" dirty="0" err="1"/>
              <a:t>to</a:t>
            </a:r>
            <a:r>
              <a:rPr lang="de-DE" u="none" dirty="0"/>
              <a:t> </a:t>
            </a:r>
            <a:r>
              <a:rPr lang="de-DE" u="none" dirty="0" err="1"/>
              <a:t>the</a:t>
            </a:r>
            <a:r>
              <a:rPr lang="de-DE" u="none" dirty="0"/>
              <a:t> </a:t>
            </a:r>
            <a:r>
              <a:rPr lang="de-DE" u="none" dirty="0" err="1"/>
              <a:t>specific</a:t>
            </a:r>
            <a:r>
              <a:rPr lang="de-DE" u="none" dirty="0"/>
              <a:t> </a:t>
            </a:r>
            <a:r>
              <a:rPr lang="de-DE" u="none" dirty="0" err="1"/>
              <a:t>ethical</a:t>
            </a:r>
            <a:r>
              <a:rPr lang="de-DE" u="none" dirty="0"/>
              <a:t> </a:t>
            </a:r>
            <a:r>
              <a:rPr lang="de-DE" u="none" dirty="0" err="1"/>
              <a:t>concerns</a:t>
            </a:r>
            <a:r>
              <a:rPr lang="de-DE" u="none" dirty="0"/>
              <a:t> and </a:t>
            </a:r>
            <a:r>
              <a:rPr lang="de-DE" u="none" dirty="0" err="1"/>
              <a:t>challenges</a:t>
            </a:r>
            <a:r>
              <a:rPr lang="de-DE" dirty="0"/>
              <a:t> </a:t>
            </a:r>
            <a:r>
              <a:rPr lang="de-DE" u="none" dirty="0" err="1"/>
              <a:t>various</a:t>
            </a:r>
            <a:r>
              <a:rPr lang="de-DE" u="none" dirty="0"/>
              <a:t> </a:t>
            </a:r>
            <a:r>
              <a:rPr lang="de-DE" u="none" dirty="0" err="1"/>
              <a:t>public</a:t>
            </a:r>
            <a:r>
              <a:rPr lang="de-DE" u="none" dirty="0"/>
              <a:t> </a:t>
            </a:r>
            <a:r>
              <a:rPr lang="de-DE" u="none" dirty="0" err="1"/>
              <a:t>servants</a:t>
            </a:r>
            <a:r>
              <a:rPr lang="de-DE" u="none" dirty="0"/>
              <a:t> </a:t>
            </a:r>
            <a:r>
              <a:rPr lang="de-DE" u="none" dirty="0" err="1"/>
              <a:t>face</a:t>
            </a:r>
            <a:r>
              <a:rPr lang="de-DE" u="none" dirty="0"/>
              <a:t> in </a:t>
            </a:r>
            <a:r>
              <a:rPr lang="de-DE" u="none" dirty="0" err="1"/>
              <a:t>the</a:t>
            </a:r>
            <a:r>
              <a:rPr lang="de-DE" u="none" dirty="0"/>
              <a:t> </a:t>
            </a:r>
            <a:r>
              <a:rPr lang="de-DE" u="none" dirty="0" err="1"/>
              <a:t>course</a:t>
            </a:r>
            <a:r>
              <a:rPr lang="de-DE" u="none" dirty="0"/>
              <a:t> </a:t>
            </a:r>
            <a:r>
              <a:rPr lang="de-DE" u="none" dirty="0" err="1"/>
              <a:t>of</a:t>
            </a:r>
            <a:r>
              <a:rPr lang="de-DE" u="none" dirty="0"/>
              <a:t> </a:t>
            </a:r>
            <a:r>
              <a:rPr lang="de-DE" u="none" dirty="0" err="1"/>
              <a:t>their</a:t>
            </a:r>
            <a:r>
              <a:rPr lang="de-DE" u="none" dirty="0"/>
              <a:t> </a:t>
            </a:r>
            <a:r>
              <a:rPr lang="de-DE" u="none" dirty="0" err="1"/>
              <a:t>duties</a:t>
            </a:r>
            <a:r>
              <a:rPr lang="de-DE" u="none" dirty="0"/>
              <a:t>.</a:t>
            </a:r>
          </a:p>
          <a:p>
            <a:pPr marL="171450" indent="-171450" eaLnBrk="1" fontAlgn="auto" hangingPunct="1">
              <a:spcBef>
                <a:spcPts val="0"/>
              </a:spcBef>
              <a:spcAft>
                <a:spcPts val="0"/>
              </a:spcAft>
              <a:buFont typeface="Arial" panose="020B0604020202020204" pitchFamily="34" charset="0"/>
              <a:buChar char="•"/>
              <a:defRPr/>
            </a:pPr>
            <a:r>
              <a:rPr lang="de-DE" u="none" dirty="0"/>
              <a:t>Codes </a:t>
            </a:r>
            <a:r>
              <a:rPr lang="de-DE" u="none" dirty="0" err="1"/>
              <a:t>are</a:t>
            </a:r>
            <a:r>
              <a:rPr lang="de-DE" u="none" dirty="0"/>
              <a:t> </a:t>
            </a:r>
            <a:r>
              <a:rPr lang="de-DE" u="none" dirty="0" err="1"/>
              <a:t>particularly</a:t>
            </a:r>
            <a:r>
              <a:rPr lang="de-DE" u="none" dirty="0"/>
              <a:t> </a:t>
            </a:r>
            <a:r>
              <a:rPr lang="de-DE" u="none" dirty="0" err="1"/>
              <a:t>useful</a:t>
            </a:r>
            <a:r>
              <a:rPr lang="de-DE" u="none" dirty="0"/>
              <a:t> </a:t>
            </a:r>
            <a:r>
              <a:rPr lang="de-DE" u="none" dirty="0" err="1"/>
              <a:t>to</a:t>
            </a:r>
            <a:r>
              <a:rPr lang="de-DE" u="none" dirty="0"/>
              <a:t> </a:t>
            </a:r>
            <a:r>
              <a:rPr lang="de-DE" u="none" dirty="0" err="1"/>
              <a:t>regulate</a:t>
            </a:r>
            <a:r>
              <a:rPr lang="de-DE" u="none" dirty="0"/>
              <a:t> </a:t>
            </a:r>
            <a:r>
              <a:rPr lang="de-DE" u="none" dirty="0" err="1"/>
              <a:t>the</a:t>
            </a:r>
            <a:r>
              <a:rPr lang="de-DE" u="none" dirty="0"/>
              <a:t> </a:t>
            </a:r>
            <a:r>
              <a:rPr lang="de-DE" u="none" dirty="0" err="1"/>
              <a:t>behavior</a:t>
            </a:r>
            <a:r>
              <a:rPr lang="de-DE" u="none" dirty="0"/>
              <a:t> </a:t>
            </a:r>
            <a:r>
              <a:rPr lang="de-DE" u="none" dirty="0" err="1"/>
              <a:t>of</a:t>
            </a:r>
            <a:r>
              <a:rPr lang="de-DE" u="none" dirty="0"/>
              <a:t> </a:t>
            </a:r>
            <a:r>
              <a:rPr lang="de-DE" u="none" dirty="0" err="1"/>
              <a:t>public</a:t>
            </a:r>
            <a:r>
              <a:rPr lang="de-DE" u="none" dirty="0"/>
              <a:t> </a:t>
            </a:r>
            <a:r>
              <a:rPr lang="de-DE" u="none" dirty="0" err="1"/>
              <a:t>servants</a:t>
            </a:r>
            <a:r>
              <a:rPr lang="de-DE" u="none" dirty="0"/>
              <a:t>, </a:t>
            </a:r>
            <a:r>
              <a:rPr lang="de-DE" u="none" dirty="0" err="1"/>
              <a:t>who</a:t>
            </a:r>
            <a:r>
              <a:rPr lang="de-DE" u="none" dirty="0"/>
              <a:t> </a:t>
            </a:r>
            <a:r>
              <a:rPr lang="de-DE" u="none" dirty="0" err="1"/>
              <a:t>often</a:t>
            </a:r>
            <a:r>
              <a:rPr lang="de-DE" u="none" dirty="0"/>
              <a:t> </a:t>
            </a:r>
            <a:r>
              <a:rPr lang="de-DE" u="none" dirty="0" err="1"/>
              <a:t>operate</a:t>
            </a:r>
            <a:r>
              <a:rPr lang="de-DE" u="none" dirty="0"/>
              <a:t> </a:t>
            </a:r>
            <a:r>
              <a:rPr lang="de-DE" u="none" dirty="0" err="1"/>
              <a:t>independently</a:t>
            </a:r>
            <a:r>
              <a:rPr lang="de-DE" u="none" dirty="0"/>
              <a:t> </a:t>
            </a:r>
            <a:r>
              <a:rPr lang="de-DE" u="none" dirty="0" err="1"/>
              <a:t>of</a:t>
            </a:r>
            <a:r>
              <a:rPr lang="de-DE" u="none" dirty="0"/>
              <a:t> </a:t>
            </a:r>
            <a:r>
              <a:rPr lang="de-DE" u="none" dirty="0" err="1"/>
              <a:t>legislators</a:t>
            </a:r>
            <a:r>
              <a:rPr lang="de-DE" u="none" dirty="0"/>
              <a:t> due </a:t>
            </a:r>
            <a:r>
              <a:rPr lang="de-DE" u="none" dirty="0" err="1"/>
              <a:t>to</a:t>
            </a:r>
            <a:r>
              <a:rPr lang="de-DE" u="none" dirty="0"/>
              <a:t> </a:t>
            </a:r>
            <a:r>
              <a:rPr lang="de-DE" u="none" dirty="0" err="1"/>
              <a:t>the</a:t>
            </a:r>
            <a:r>
              <a:rPr lang="de-DE" u="none" dirty="0"/>
              <a:t> </a:t>
            </a:r>
            <a:r>
              <a:rPr lang="de-DE" u="none" dirty="0" err="1"/>
              <a:t>need</a:t>
            </a:r>
            <a:r>
              <a:rPr lang="de-DE" u="none" dirty="0"/>
              <a:t> </a:t>
            </a:r>
            <a:r>
              <a:rPr lang="de-DE" u="none" dirty="0" err="1"/>
              <a:t>to</a:t>
            </a:r>
            <a:r>
              <a:rPr lang="de-DE" u="none" dirty="0"/>
              <a:t> </a:t>
            </a:r>
            <a:r>
              <a:rPr lang="de-DE" u="none" dirty="0" err="1"/>
              <a:t>isolate</a:t>
            </a:r>
            <a:r>
              <a:rPr lang="de-DE" u="none" dirty="0"/>
              <a:t> </a:t>
            </a:r>
            <a:r>
              <a:rPr lang="de-DE" u="none" dirty="0" err="1"/>
              <a:t>them</a:t>
            </a:r>
            <a:r>
              <a:rPr lang="de-DE" u="none" dirty="0"/>
              <a:t> </a:t>
            </a:r>
            <a:r>
              <a:rPr lang="de-DE" u="none" dirty="0" err="1"/>
              <a:t>from</a:t>
            </a:r>
            <a:r>
              <a:rPr lang="de-DE" u="none" dirty="0"/>
              <a:t> </a:t>
            </a:r>
            <a:r>
              <a:rPr lang="de-DE" u="none" dirty="0" err="1"/>
              <a:t>political</a:t>
            </a:r>
            <a:r>
              <a:rPr lang="de-DE" u="none" dirty="0"/>
              <a:t> </a:t>
            </a:r>
            <a:r>
              <a:rPr lang="de-DE" u="none" dirty="0" err="1"/>
              <a:t>influence</a:t>
            </a:r>
            <a:r>
              <a:rPr lang="de-DE" u="none" dirty="0"/>
              <a:t>.</a:t>
            </a:r>
          </a:p>
          <a:p>
            <a:pPr marL="171450" indent="-171450" eaLnBrk="1" fontAlgn="auto" hangingPunct="1">
              <a:spcBef>
                <a:spcPts val="0"/>
              </a:spcBef>
              <a:spcAft>
                <a:spcPts val="0"/>
              </a:spcAft>
              <a:buFont typeface="Arial" panose="020B0604020202020204" pitchFamily="34" charset="0"/>
              <a:buChar char="•"/>
              <a:defRPr/>
            </a:pPr>
            <a:r>
              <a:rPr lang="de-DE" u="none" dirty="0"/>
              <a:t>The potential </a:t>
            </a:r>
            <a:r>
              <a:rPr lang="de-DE" u="none" dirty="0" err="1"/>
              <a:t>of</a:t>
            </a:r>
            <a:r>
              <a:rPr lang="de-DE" u="none" dirty="0"/>
              <a:t> </a:t>
            </a:r>
            <a:r>
              <a:rPr lang="de-DE" u="none" dirty="0" err="1"/>
              <a:t>codes</a:t>
            </a:r>
            <a:r>
              <a:rPr lang="de-DE" u="none" dirty="0"/>
              <a:t> </a:t>
            </a:r>
            <a:r>
              <a:rPr lang="de-DE" u="none" dirty="0" err="1"/>
              <a:t>of</a:t>
            </a:r>
            <a:r>
              <a:rPr lang="de-DE" u="none" dirty="0"/>
              <a:t> </a:t>
            </a:r>
            <a:r>
              <a:rPr lang="de-DE" u="none" dirty="0" err="1"/>
              <a:t>conduct</a:t>
            </a:r>
            <a:r>
              <a:rPr lang="de-DE" u="none" dirty="0"/>
              <a:t> </a:t>
            </a:r>
            <a:r>
              <a:rPr lang="de-DE" u="none" dirty="0" err="1"/>
              <a:t>has</a:t>
            </a:r>
            <a:r>
              <a:rPr lang="de-DE" u="none" dirty="0"/>
              <a:t> </a:t>
            </a:r>
            <a:r>
              <a:rPr lang="de-DE" u="none" dirty="0" err="1"/>
              <a:t>been</a:t>
            </a:r>
            <a:r>
              <a:rPr lang="de-DE" u="none" dirty="0"/>
              <a:t> </a:t>
            </a:r>
            <a:r>
              <a:rPr lang="de-DE" u="none" dirty="0" err="1"/>
              <a:t>recognized</a:t>
            </a:r>
            <a:r>
              <a:rPr lang="de-DE" u="none" dirty="0"/>
              <a:t> </a:t>
            </a:r>
            <a:r>
              <a:rPr lang="de-DE" u="none" dirty="0" err="1"/>
              <a:t>for</a:t>
            </a:r>
            <a:r>
              <a:rPr lang="de-DE" u="none" dirty="0"/>
              <a:t> </a:t>
            </a:r>
            <a:r>
              <a:rPr lang="de-DE" u="none" dirty="0" err="1"/>
              <a:t>some</a:t>
            </a:r>
            <a:r>
              <a:rPr lang="de-DE" u="none" dirty="0"/>
              <a:t> time. An </a:t>
            </a:r>
            <a:r>
              <a:rPr lang="de-DE" u="none" dirty="0" err="1"/>
              <a:t>important</a:t>
            </a:r>
            <a:r>
              <a:rPr lang="de-DE" u="none" dirty="0"/>
              <a:t> </a:t>
            </a:r>
            <a:r>
              <a:rPr lang="de-DE" u="none" dirty="0" err="1"/>
              <a:t>step</a:t>
            </a:r>
            <a:r>
              <a:rPr lang="de-DE" u="none" dirty="0"/>
              <a:t> was </a:t>
            </a:r>
            <a:r>
              <a:rPr lang="de-DE" u="none" dirty="0" err="1"/>
              <a:t>taken</a:t>
            </a:r>
            <a:r>
              <a:rPr lang="de-DE" u="none" dirty="0"/>
              <a:t> in 1996 </a:t>
            </a:r>
            <a:r>
              <a:rPr lang="de-DE" u="none" dirty="0" err="1"/>
              <a:t>when</a:t>
            </a:r>
            <a:r>
              <a:rPr lang="de-DE" u="none" dirty="0"/>
              <a:t> </a:t>
            </a:r>
            <a:r>
              <a:rPr lang="de-DE" u="none" dirty="0" err="1"/>
              <a:t>the</a:t>
            </a:r>
            <a:r>
              <a:rPr lang="de-DE" u="none" dirty="0"/>
              <a:t> UN General Assembly </a:t>
            </a:r>
            <a:r>
              <a:rPr lang="de-DE" u="none" dirty="0" err="1"/>
              <a:t>adopted</a:t>
            </a:r>
            <a:r>
              <a:rPr lang="de-DE" u="none" dirty="0"/>
              <a:t> </a:t>
            </a:r>
            <a:r>
              <a:rPr lang="de-DE" u="none" dirty="0" err="1"/>
              <a:t>the</a:t>
            </a:r>
            <a:r>
              <a:rPr lang="de-DE" u="none" dirty="0"/>
              <a:t> International Code </a:t>
            </a:r>
            <a:r>
              <a:rPr lang="de-DE" u="none" dirty="0" err="1"/>
              <a:t>of</a:t>
            </a:r>
            <a:r>
              <a:rPr lang="de-DE" u="none" dirty="0"/>
              <a:t> Conduct </a:t>
            </a:r>
            <a:r>
              <a:rPr lang="de-DE" u="none" dirty="0" err="1"/>
              <a:t>for</a:t>
            </a:r>
            <a:r>
              <a:rPr lang="de-DE" u="none" dirty="0"/>
              <a:t> Public </a:t>
            </a:r>
            <a:r>
              <a:rPr lang="de-DE" u="none" dirty="0" err="1"/>
              <a:t>Officials</a:t>
            </a:r>
            <a:r>
              <a:rPr lang="de-DE" u="none" dirty="0"/>
              <a:t> and </a:t>
            </a:r>
            <a:r>
              <a:rPr lang="de-DE" u="none" dirty="0" err="1"/>
              <a:t>recommended</a:t>
            </a:r>
            <a:r>
              <a:rPr lang="de-DE" u="none" dirty="0"/>
              <a:t> </a:t>
            </a:r>
            <a:r>
              <a:rPr lang="de-DE" u="none" dirty="0" err="1"/>
              <a:t>that</a:t>
            </a:r>
            <a:r>
              <a:rPr lang="de-DE" u="none" dirty="0"/>
              <a:t> </a:t>
            </a:r>
            <a:r>
              <a:rPr lang="de-DE" u="none" dirty="0" err="1"/>
              <a:t>member</a:t>
            </a:r>
            <a:r>
              <a:rPr lang="de-DE" u="none" dirty="0"/>
              <a:t> </a:t>
            </a:r>
            <a:r>
              <a:rPr lang="de-DE" u="none" dirty="0" err="1"/>
              <a:t>states</a:t>
            </a:r>
            <a:r>
              <a:rPr lang="de-DE" u="none" dirty="0"/>
              <a:t> </a:t>
            </a:r>
            <a:r>
              <a:rPr lang="de-DE" u="none" dirty="0" err="1"/>
              <a:t>use</a:t>
            </a:r>
            <a:r>
              <a:rPr lang="de-DE" u="none" dirty="0"/>
              <a:t> </a:t>
            </a:r>
            <a:r>
              <a:rPr lang="de-DE" u="none" dirty="0" err="1"/>
              <a:t>it</a:t>
            </a:r>
            <a:r>
              <a:rPr lang="de-DE" u="none" dirty="0"/>
              <a:t> </a:t>
            </a:r>
            <a:r>
              <a:rPr lang="de-DE" u="none" dirty="0" err="1"/>
              <a:t>to</a:t>
            </a:r>
            <a:r>
              <a:rPr lang="de-DE" u="none" dirty="0"/>
              <a:t> </a:t>
            </a:r>
            <a:r>
              <a:rPr lang="de-DE" u="none" dirty="0" err="1"/>
              <a:t>develop</a:t>
            </a:r>
            <a:r>
              <a:rPr lang="de-DE" u="none" dirty="0"/>
              <a:t> </a:t>
            </a:r>
            <a:r>
              <a:rPr lang="de-DE" u="none" dirty="0" err="1"/>
              <a:t>their</a:t>
            </a:r>
            <a:r>
              <a:rPr lang="de-DE" u="none" dirty="0"/>
              <a:t> own </a:t>
            </a:r>
            <a:r>
              <a:rPr lang="de-DE" u="none" dirty="0" err="1"/>
              <a:t>guidelines</a:t>
            </a:r>
            <a:r>
              <a:rPr lang="de-DE" u="none" dirty="0"/>
              <a:t>.</a:t>
            </a:r>
          </a:p>
          <a:p>
            <a:pPr>
              <a:defRPr/>
            </a:pPr>
            <a:endParaRPr lang="en-US" b="1" u="none" dirty="0"/>
          </a:p>
          <a:p>
            <a:pPr>
              <a:defRPr/>
            </a:pPr>
            <a:r>
              <a:rPr lang="en-US" b="1" u="none" dirty="0"/>
              <a:t>Why are codes useful?</a:t>
            </a:r>
          </a:p>
          <a:p>
            <a:pPr marL="171450" indent="-171450" eaLnBrk="1" fontAlgn="auto" hangingPunct="1">
              <a:spcBef>
                <a:spcPts val="0"/>
              </a:spcBef>
              <a:spcAft>
                <a:spcPts val="0"/>
              </a:spcAft>
              <a:buFont typeface="Arial" panose="020B0604020202020204" pitchFamily="34" charset="0"/>
              <a:buChar char="•"/>
              <a:defRPr/>
            </a:pPr>
            <a:r>
              <a:rPr lang="en-US" u="none" dirty="0"/>
              <a:t>Benchmark for behavior: Codes establish a benchmark to assess public servants' behavior against the values of integrity, honesty, impartiality and objectivity. Codes also offer a reference point which people can use to assess the behavior of public servants. Codes provide a framework for judging the behavior of public servants – and calling them out on actions that fall foul of it. They offer a clear, concise frame of reference for an institution’s ethical principles in a single document.</a:t>
            </a:r>
          </a:p>
          <a:p>
            <a:pPr marL="171450" indent="-171450" eaLnBrk="1" fontAlgn="auto" hangingPunct="1">
              <a:spcBef>
                <a:spcPts val="0"/>
              </a:spcBef>
              <a:spcAft>
                <a:spcPts val="0"/>
              </a:spcAft>
              <a:buFont typeface="Arial" panose="020B0604020202020204" pitchFamily="34" charset="0"/>
              <a:buChar char="•"/>
              <a:defRPr/>
            </a:pPr>
            <a:r>
              <a:rPr lang="en-US" u="none" dirty="0"/>
              <a:t>Formalize expectations: Codes formalize definitions, procedures and enforcement processes. In this way, codes also limit the pressure that supervisors and political leaders can put on public servants to act contrary to the code.</a:t>
            </a:r>
          </a:p>
          <a:p>
            <a:pPr marL="171450" indent="-171450" eaLnBrk="1" fontAlgn="auto" hangingPunct="1">
              <a:spcBef>
                <a:spcPts val="0"/>
              </a:spcBef>
              <a:spcAft>
                <a:spcPts val="0"/>
              </a:spcAft>
              <a:buFont typeface="Arial" panose="020B0604020202020204" pitchFamily="34" charset="0"/>
              <a:buChar char="•"/>
              <a:defRPr/>
            </a:pPr>
            <a:r>
              <a:rPr lang="en-US" u="none" dirty="0"/>
              <a:t>Guidance for behavior: Codes go beyond the legal framework, offering ethical standards. They offer guidance on how to deal with ethical dilemmas and outline expected standards of behavior in difficult or unclear situations. The average person is not grossly immoral but often tempted, and sometimes confused, by what appears to be a virtuous path. </a:t>
            </a:r>
          </a:p>
          <a:p>
            <a:pPr>
              <a:defRPr/>
            </a:pPr>
            <a:endParaRPr lang="en-US" u="none" dirty="0"/>
          </a:p>
          <a:p>
            <a:pPr>
              <a:defRPr/>
            </a:pPr>
            <a:r>
              <a:rPr lang="en-US" b="1" u="none" dirty="0"/>
              <a:t>Source:</a:t>
            </a:r>
          </a:p>
          <a:p>
            <a:pPr>
              <a:defRPr/>
            </a:pPr>
            <a:r>
              <a:rPr lang="en-US" u="none" dirty="0"/>
              <a:t>Jenkins, M. (June 2015). What are codes of conduct? Transparency International. Retrieved from https://knowledgehub.transparency.org/guide/topic-guide-on-codes-of-conduct/5357 (last accessed on April 7, 2020).</a:t>
            </a:r>
            <a:endParaRPr lang="it-CH" u="none" dirty="0"/>
          </a:p>
        </p:txBody>
      </p:sp>
      <p:sp>
        <p:nvSpPr>
          <p:cNvPr id="4" name="Foliennummernplatzhalter 3"/>
          <p:cNvSpPr>
            <a:spLocks noGrp="1"/>
          </p:cNvSpPr>
          <p:nvPr>
            <p:ph type="sldNum" sz="quarter" idx="10"/>
          </p:nvPr>
        </p:nvSpPr>
        <p:spPr/>
        <p:txBody>
          <a:bodyPr/>
          <a:lstStyle/>
          <a:p>
            <a:fld id="{E9032092-6271-034C-A373-FC28AFF6325A}" type="slidenum">
              <a:rPr lang="de-DE" smtClean="0"/>
              <a:t>6</a:t>
            </a:fld>
            <a:endParaRPr lang="de-DE"/>
          </a:p>
        </p:txBody>
      </p:sp>
    </p:spTree>
    <p:extLst>
      <p:ext uri="{BB962C8B-B14F-4D97-AF65-F5344CB8AC3E}">
        <p14:creationId xmlns:p14="http://schemas.microsoft.com/office/powerpoint/2010/main" val="2709534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7</a:t>
            </a:fld>
            <a:endParaRPr lang="de-DE"/>
          </a:p>
        </p:txBody>
      </p:sp>
    </p:spTree>
    <p:extLst>
      <p:ext uri="{BB962C8B-B14F-4D97-AF65-F5344CB8AC3E}">
        <p14:creationId xmlns:p14="http://schemas.microsoft.com/office/powerpoint/2010/main" val="3289043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fontAlgn="auto" hangingPunct="1">
              <a:spcBef>
                <a:spcPts val="0"/>
              </a:spcBef>
              <a:spcAft>
                <a:spcPts val="0"/>
              </a:spcAft>
              <a:defRPr/>
            </a:pPr>
            <a:endParaRPr lang="de-DE" dirty="0"/>
          </a:p>
          <a:p>
            <a:pPr marL="0" indent="0" eaLnBrk="1" fontAlgn="auto" hangingPunct="1">
              <a:spcBef>
                <a:spcPts val="0"/>
              </a:spcBef>
              <a:spcAft>
                <a:spcPts val="0"/>
              </a:spcAft>
              <a:buFont typeface="Wingdings" pitchFamily="2" charset="2"/>
              <a:buNone/>
              <a:defRPr/>
            </a:pPr>
            <a:r>
              <a:rPr lang="de-DE" sz="1200" b="1" dirty="0" err="1"/>
              <a:t>Why</a:t>
            </a:r>
            <a:r>
              <a:rPr lang="de-DE" sz="1200" b="1" dirty="0"/>
              <a:t> </a:t>
            </a:r>
            <a:r>
              <a:rPr lang="de-DE" sz="1200" b="1" dirty="0" err="1"/>
              <a:t>are</a:t>
            </a:r>
            <a:r>
              <a:rPr lang="de-DE" sz="1200" b="1" dirty="0"/>
              <a:t> </a:t>
            </a:r>
            <a:r>
              <a:rPr lang="de-DE" sz="1200" b="1" dirty="0" err="1"/>
              <a:t>integrity</a:t>
            </a:r>
            <a:r>
              <a:rPr lang="de-DE" sz="1200" b="1" dirty="0"/>
              <a:t> </a:t>
            </a:r>
            <a:r>
              <a:rPr lang="de-DE" sz="1200" b="1" dirty="0" err="1"/>
              <a:t>codes</a:t>
            </a:r>
            <a:r>
              <a:rPr lang="de-DE" sz="1200" b="1" dirty="0"/>
              <a:t> </a:t>
            </a:r>
            <a:r>
              <a:rPr lang="de-DE" sz="1200" b="1" dirty="0" err="1"/>
              <a:t>important</a:t>
            </a:r>
            <a:r>
              <a:rPr lang="de-DE" sz="1200" b="1" dirty="0"/>
              <a:t>?</a:t>
            </a:r>
            <a:endParaRPr lang="de-DE" dirty="0"/>
          </a:p>
          <a:p>
            <a:pPr marL="171450" indent="-171450" eaLnBrk="1" fontAlgn="auto" hangingPunct="1">
              <a:spcBef>
                <a:spcPts val="0"/>
              </a:spcBef>
              <a:spcAft>
                <a:spcPts val="0"/>
              </a:spcAft>
              <a:buFont typeface="Wingdings" pitchFamily="2" charset="2"/>
              <a:buChar char="à"/>
              <a:defRPr/>
            </a:pPr>
            <a:endParaRPr lang="de-DE" dirty="0"/>
          </a:p>
          <a:p>
            <a:pPr marL="171450" indent="-171450" eaLnBrk="1" fontAlgn="auto" hangingPunct="1">
              <a:spcBef>
                <a:spcPts val="0"/>
              </a:spcBef>
              <a:spcAft>
                <a:spcPts val="0"/>
              </a:spcAft>
              <a:buFont typeface="Arial" panose="020B0604020202020204" pitchFamily="34" charset="0"/>
              <a:buChar char="•"/>
              <a:defRPr/>
            </a:pPr>
            <a:r>
              <a:rPr lang="de-DE" dirty="0"/>
              <a:t>Codes </a:t>
            </a:r>
            <a:r>
              <a:rPr lang="de-DE" dirty="0" err="1"/>
              <a:t>strive</a:t>
            </a:r>
            <a:r>
              <a:rPr lang="de-DE" dirty="0"/>
              <a:t> </a:t>
            </a:r>
            <a:r>
              <a:rPr lang="de-DE" dirty="0" err="1"/>
              <a:t>to</a:t>
            </a:r>
            <a:r>
              <a:rPr lang="de-DE" dirty="0"/>
              <a:t> </a:t>
            </a:r>
            <a:r>
              <a:rPr lang="de-DE" dirty="0" err="1"/>
              <a:t>build</a:t>
            </a:r>
            <a:r>
              <a:rPr lang="de-DE" dirty="0"/>
              <a:t> an </a:t>
            </a:r>
            <a:r>
              <a:rPr lang="de-DE" dirty="0" err="1"/>
              <a:t>atmosphere</a:t>
            </a:r>
            <a:r>
              <a:rPr lang="de-DE" dirty="0"/>
              <a:t> </a:t>
            </a:r>
            <a:r>
              <a:rPr lang="de-DE" dirty="0" err="1"/>
              <a:t>of</a:t>
            </a:r>
            <a:r>
              <a:rPr lang="de-DE" dirty="0"/>
              <a:t> </a:t>
            </a:r>
            <a:r>
              <a:rPr lang="de-DE" dirty="0" err="1"/>
              <a:t>ethics</a:t>
            </a:r>
            <a:r>
              <a:rPr lang="de-DE" dirty="0"/>
              <a:t> and </a:t>
            </a:r>
            <a:r>
              <a:rPr lang="de-DE" dirty="0" err="1"/>
              <a:t>thereby</a:t>
            </a:r>
            <a:r>
              <a:rPr lang="de-DE" dirty="0"/>
              <a:t> </a:t>
            </a:r>
            <a:r>
              <a:rPr lang="de-DE" dirty="0" err="1"/>
              <a:t>help</a:t>
            </a:r>
            <a:r>
              <a:rPr lang="de-DE" dirty="0"/>
              <a:t> </a:t>
            </a:r>
            <a:r>
              <a:rPr lang="de-DE" dirty="0" err="1"/>
              <a:t>to</a:t>
            </a:r>
            <a:r>
              <a:rPr lang="de-DE" dirty="0"/>
              <a:t> </a:t>
            </a:r>
            <a:r>
              <a:rPr lang="de-DE" dirty="0" err="1"/>
              <a:t>decrease</a:t>
            </a:r>
            <a:r>
              <a:rPr lang="de-DE" dirty="0"/>
              <a:t> </a:t>
            </a:r>
            <a:r>
              <a:rPr lang="de-DE" dirty="0" err="1"/>
              <a:t>corruption</a:t>
            </a:r>
            <a:r>
              <a:rPr lang="de-DE" dirty="0"/>
              <a:t> and </a:t>
            </a:r>
            <a:r>
              <a:rPr lang="de-DE" dirty="0" err="1"/>
              <a:t>increase</a:t>
            </a:r>
            <a:r>
              <a:rPr lang="de-DE" dirty="0"/>
              <a:t> </a:t>
            </a:r>
            <a:r>
              <a:rPr lang="de-DE" dirty="0" err="1"/>
              <a:t>accountability</a:t>
            </a:r>
            <a:r>
              <a:rPr lang="de-DE" dirty="0"/>
              <a:t> </a:t>
            </a:r>
            <a:r>
              <a:rPr lang="de-DE" dirty="0" err="1"/>
              <a:t>among</a:t>
            </a:r>
            <a:r>
              <a:rPr lang="de-DE" dirty="0"/>
              <a:t> </a:t>
            </a:r>
            <a:r>
              <a:rPr lang="de-DE" dirty="0" err="1"/>
              <a:t>public</a:t>
            </a:r>
            <a:r>
              <a:rPr lang="de-DE" dirty="0"/>
              <a:t> </a:t>
            </a:r>
            <a:r>
              <a:rPr lang="de-DE" dirty="0" err="1"/>
              <a:t>servants</a:t>
            </a:r>
            <a:r>
              <a:rPr lang="de-DE" dirty="0"/>
              <a:t>.</a:t>
            </a:r>
          </a:p>
          <a:p>
            <a:pPr marL="171450" indent="-171450" eaLnBrk="1" fontAlgn="auto" hangingPunct="1">
              <a:spcBef>
                <a:spcPts val="0"/>
              </a:spcBef>
              <a:spcAft>
                <a:spcPts val="0"/>
              </a:spcAft>
              <a:buFont typeface="Arial" panose="020B0604020202020204" pitchFamily="34" charset="0"/>
              <a:buChar char="•"/>
              <a:defRPr/>
            </a:pPr>
            <a:r>
              <a:rPr lang="de-DE" dirty="0"/>
              <a:t>Codes </a:t>
            </a:r>
            <a:r>
              <a:rPr lang="de-DE" dirty="0" err="1"/>
              <a:t>can</a:t>
            </a:r>
            <a:r>
              <a:rPr lang="de-DE" dirty="0"/>
              <a:t> </a:t>
            </a:r>
            <a:r>
              <a:rPr lang="de-DE" dirty="0" err="1"/>
              <a:t>have</a:t>
            </a:r>
            <a:r>
              <a:rPr lang="de-DE" dirty="0"/>
              <a:t> a </a:t>
            </a:r>
            <a:r>
              <a:rPr lang="de-DE" dirty="0" err="1"/>
              <a:t>demonstrable</a:t>
            </a:r>
            <a:r>
              <a:rPr lang="de-DE" dirty="0"/>
              <a:t> </a:t>
            </a:r>
            <a:r>
              <a:rPr lang="de-DE" dirty="0" err="1"/>
              <a:t>impact</a:t>
            </a:r>
            <a:r>
              <a:rPr lang="de-DE" dirty="0"/>
              <a:t> on </a:t>
            </a:r>
            <a:r>
              <a:rPr lang="de-DE" dirty="0" err="1"/>
              <a:t>the</a:t>
            </a:r>
            <a:r>
              <a:rPr lang="de-DE" dirty="0"/>
              <a:t> </a:t>
            </a:r>
            <a:r>
              <a:rPr lang="de-DE" dirty="0" err="1"/>
              <a:t>behavior</a:t>
            </a:r>
            <a:r>
              <a:rPr lang="de-DE" dirty="0"/>
              <a:t> </a:t>
            </a:r>
            <a:r>
              <a:rPr lang="de-DE" dirty="0" err="1"/>
              <a:t>of</a:t>
            </a:r>
            <a:r>
              <a:rPr lang="de-DE" dirty="0"/>
              <a:t> </a:t>
            </a:r>
            <a:r>
              <a:rPr lang="de-DE" dirty="0" err="1"/>
              <a:t>bad</a:t>
            </a:r>
            <a:r>
              <a:rPr lang="de-DE" dirty="0"/>
              <a:t> </a:t>
            </a:r>
            <a:r>
              <a:rPr lang="de-DE" dirty="0" err="1"/>
              <a:t>people</a:t>
            </a:r>
            <a:r>
              <a:rPr lang="de-DE" dirty="0"/>
              <a:t> in </a:t>
            </a:r>
            <a:r>
              <a:rPr lang="de-DE" dirty="0" err="1"/>
              <a:t>organizations</a:t>
            </a:r>
            <a:r>
              <a:rPr lang="de-DE" dirty="0"/>
              <a:t>. </a:t>
            </a:r>
            <a:r>
              <a:rPr lang="de-DE" dirty="0" err="1"/>
              <a:t>When</a:t>
            </a:r>
            <a:r>
              <a:rPr lang="de-DE" dirty="0"/>
              <a:t> </a:t>
            </a:r>
            <a:r>
              <a:rPr lang="de-DE" dirty="0" err="1"/>
              <a:t>everyone</a:t>
            </a:r>
            <a:r>
              <a:rPr lang="de-DE" dirty="0"/>
              <a:t> </a:t>
            </a:r>
            <a:r>
              <a:rPr lang="de-DE" dirty="0" err="1"/>
              <a:t>clearly</a:t>
            </a:r>
            <a:r>
              <a:rPr lang="de-DE" dirty="0"/>
              <a:t> </a:t>
            </a:r>
            <a:r>
              <a:rPr lang="de-DE" dirty="0" err="1"/>
              <a:t>knows</a:t>
            </a:r>
            <a:r>
              <a:rPr lang="de-DE" dirty="0"/>
              <a:t> </a:t>
            </a:r>
            <a:r>
              <a:rPr lang="de-DE" dirty="0" err="1"/>
              <a:t>the</a:t>
            </a:r>
            <a:r>
              <a:rPr lang="de-DE" dirty="0"/>
              <a:t> </a:t>
            </a:r>
            <a:r>
              <a:rPr lang="de-DE" dirty="0" err="1"/>
              <a:t>ethical</a:t>
            </a:r>
            <a:r>
              <a:rPr lang="de-DE" dirty="0"/>
              <a:t> </a:t>
            </a:r>
            <a:r>
              <a:rPr lang="de-DE" dirty="0" err="1"/>
              <a:t>standards</a:t>
            </a:r>
            <a:r>
              <a:rPr lang="de-DE" dirty="0"/>
              <a:t> </a:t>
            </a:r>
            <a:r>
              <a:rPr lang="de-DE" dirty="0" err="1"/>
              <a:t>of</a:t>
            </a:r>
            <a:r>
              <a:rPr lang="de-DE" dirty="0"/>
              <a:t> an </a:t>
            </a:r>
            <a:r>
              <a:rPr lang="de-DE" dirty="0" err="1"/>
              <a:t>organization</a:t>
            </a:r>
            <a:r>
              <a:rPr lang="de-DE" dirty="0"/>
              <a:t> </a:t>
            </a:r>
            <a:r>
              <a:rPr lang="de-DE" dirty="0" err="1"/>
              <a:t>they</a:t>
            </a:r>
            <a:r>
              <a:rPr lang="de-DE" dirty="0"/>
              <a:t> </a:t>
            </a:r>
            <a:r>
              <a:rPr lang="de-DE" dirty="0" err="1"/>
              <a:t>are</a:t>
            </a:r>
            <a:r>
              <a:rPr lang="de-DE" dirty="0"/>
              <a:t> </a:t>
            </a:r>
            <a:r>
              <a:rPr lang="de-DE" dirty="0" err="1"/>
              <a:t>more</a:t>
            </a:r>
            <a:r>
              <a:rPr lang="de-DE" dirty="0"/>
              <a:t> </a:t>
            </a:r>
            <a:r>
              <a:rPr lang="de-DE" dirty="0" err="1"/>
              <a:t>likely</a:t>
            </a:r>
            <a:r>
              <a:rPr lang="de-DE" dirty="0"/>
              <a:t> </a:t>
            </a:r>
            <a:r>
              <a:rPr lang="de-DE" dirty="0" err="1"/>
              <a:t>to</a:t>
            </a:r>
            <a:r>
              <a:rPr lang="de-DE" dirty="0"/>
              <a:t> </a:t>
            </a:r>
            <a:r>
              <a:rPr lang="de-DE" dirty="0" err="1"/>
              <a:t>recognize</a:t>
            </a:r>
            <a:r>
              <a:rPr lang="de-DE" dirty="0"/>
              <a:t> </a:t>
            </a:r>
            <a:r>
              <a:rPr lang="de-DE" dirty="0" err="1"/>
              <a:t>wrongdoing</a:t>
            </a:r>
            <a:r>
              <a:rPr lang="de-DE" dirty="0"/>
              <a:t>; and do </a:t>
            </a:r>
            <a:r>
              <a:rPr lang="de-DE" dirty="0" err="1"/>
              <a:t>something</a:t>
            </a:r>
            <a:r>
              <a:rPr lang="de-DE" dirty="0"/>
              <a:t> </a:t>
            </a:r>
            <a:r>
              <a:rPr lang="de-DE" dirty="0" err="1"/>
              <a:t>about</a:t>
            </a:r>
            <a:r>
              <a:rPr lang="de-DE" dirty="0"/>
              <a:t> it. Second, </a:t>
            </a:r>
            <a:r>
              <a:rPr lang="de-DE" dirty="0" err="1"/>
              <a:t>miscreants</a:t>
            </a:r>
            <a:r>
              <a:rPr lang="de-DE" dirty="0"/>
              <a:t> </a:t>
            </a:r>
            <a:r>
              <a:rPr lang="de-DE" dirty="0" err="1"/>
              <a:t>are</a:t>
            </a:r>
            <a:r>
              <a:rPr lang="de-DE" dirty="0"/>
              <a:t> </a:t>
            </a:r>
            <a:r>
              <a:rPr lang="de-DE" dirty="0" err="1"/>
              <a:t>often</a:t>
            </a:r>
            <a:r>
              <a:rPr lang="de-DE" dirty="0"/>
              <a:t> </a:t>
            </a:r>
            <a:r>
              <a:rPr lang="de-DE" dirty="0" err="1"/>
              <a:t>hesitant</a:t>
            </a:r>
            <a:r>
              <a:rPr lang="de-DE" dirty="0"/>
              <a:t> </a:t>
            </a:r>
            <a:r>
              <a:rPr lang="de-DE" dirty="0" err="1"/>
              <a:t>to</a:t>
            </a:r>
            <a:r>
              <a:rPr lang="de-DE" dirty="0"/>
              <a:t> </a:t>
            </a:r>
            <a:r>
              <a:rPr lang="de-DE" dirty="0" err="1"/>
              <a:t>commit</a:t>
            </a:r>
            <a:r>
              <a:rPr lang="de-DE" dirty="0"/>
              <a:t> an </a:t>
            </a:r>
            <a:r>
              <a:rPr lang="de-DE" dirty="0" err="1"/>
              <a:t>unethical</a:t>
            </a:r>
            <a:r>
              <a:rPr lang="de-DE" dirty="0"/>
              <a:t> </a:t>
            </a:r>
            <a:r>
              <a:rPr lang="de-DE" dirty="0" err="1"/>
              <a:t>act</a:t>
            </a:r>
            <a:r>
              <a:rPr lang="de-DE" dirty="0"/>
              <a:t> </a:t>
            </a:r>
            <a:r>
              <a:rPr lang="de-DE" dirty="0" err="1"/>
              <a:t>if</a:t>
            </a:r>
            <a:r>
              <a:rPr lang="de-DE" dirty="0"/>
              <a:t> </a:t>
            </a:r>
            <a:r>
              <a:rPr lang="de-DE" dirty="0" err="1"/>
              <a:t>they</a:t>
            </a:r>
            <a:r>
              <a:rPr lang="de-DE" dirty="0"/>
              <a:t> </a:t>
            </a:r>
            <a:r>
              <a:rPr lang="de-DE" dirty="0" err="1"/>
              <a:t>believe</a:t>
            </a:r>
            <a:r>
              <a:rPr lang="de-DE" dirty="0"/>
              <a:t> </a:t>
            </a:r>
            <a:r>
              <a:rPr lang="de-DE" dirty="0" err="1"/>
              <a:t>that</a:t>
            </a:r>
            <a:r>
              <a:rPr lang="de-DE" dirty="0"/>
              <a:t> </a:t>
            </a:r>
            <a:r>
              <a:rPr lang="de-DE" dirty="0" err="1"/>
              <a:t>everyone</a:t>
            </a:r>
            <a:r>
              <a:rPr lang="de-DE" dirty="0"/>
              <a:t> </a:t>
            </a:r>
            <a:r>
              <a:rPr lang="de-DE" dirty="0" err="1"/>
              <a:t>else</a:t>
            </a:r>
            <a:r>
              <a:rPr lang="de-DE" dirty="0"/>
              <a:t> </a:t>
            </a:r>
            <a:r>
              <a:rPr lang="de-DE" dirty="0" err="1"/>
              <a:t>around</a:t>
            </a:r>
            <a:r>
              <a:rPr lang="de-DE" dirty="0"/>
              <a:t> </a:t>
            </a:r>
            <a:r>
              <a:rPr lang="de-DE" dirty="0" err="1"/>
              <a:t>them</a:t>
            </a:r>
            <a:r>
              <a:rPr lang="de-DE" dirty="0"/>
              <a:t> </a:t>
            </a:r>
            <a:r>
              <a:rPr lang="de-DE" dirty="0" err="1"/>
              <a:t>knows</a:t>
            </a:r>
            <a:r>
              <a:rPr lang="de-DE" dirty="0"/>
              <a:t> </a:t>
            </a:r>
            <a:r>
              <a:rPr lang="de-DE" dirty="0" err="1"/>
              <a:t>it</a:t>
            </a:r>
            <a:r>
              <a:rPr lang="de-DE" dirty="0"/>
              <a:t> </a:t>
            </a:r>
            <a:r>
              <a:rPr lang="de-DE" dirty="0" err="1"/>
              <a:t>is</a:t>
            </a:r>
            <a:r>
              <a:rPr lang="de-DE" dirty="0"/>
              <a:t> </a:t>
            </a:r>
            <a:r>
              <a:rPr lang="de-DE" dirty="0" err="1"/>
              <a:t>wrong</a:t>
            </a:r>
            <a:r>
              <a:rPr lang="de-DE" dirty="0"/>
              <a:t>. And, </a:t>
            </a:r>
            <a:r>
              <a:rPr lang="de-DE" dirty="0" err="1"/>
              <a:t>finally</a:t>
            </a:r>
            <a:r>
              <a:rPr lang="de-DE" dirty="0"/>
              <a:t> </a:t>
            </a:r>
            <a:r>
              <a:rPr lang="de-DE" dirty="0" err="1"/>
              <a:t>corrupt</a:t>
            </a:r>
            <a:r>
              <a:rPr lang="de-DE" dirty="0"/>
              <a:t> </a:t>
            </a:r>
            <a:r>
              <a:rPr lang="de-DE" dirty="0" err="1"/>
              <a:t>individuals</a:t>
            </a:r>
            <a:r>
              <a:rPr lang="de-DE" dirty="0"/>
              <a:t> </a:t>
            </a:r>
            <a:r>
              <a:rPr lang="de-DE" dirty="0" err="1"/>
              <a:t>believe</a:t>
            </a:r>
            <a:r>
              <a:rPr lang="de-DE" dirty="0"/>
              <a:t> </a:t>
            </a:r>
            <a:r>
              <a:rPr lang="de-DE" dirty="0" err="1"/>
              <a:t>that</a:t>
            </a:r>
            <a:r>
              <a:rPr lang="de-DE" dirty="0"/>
              <a:t> </a:t>
            </a:r>
            <a:r>
              <a:rPr lang="de-DE" dirty="0" err="1"/>
              <a:t>they</a:t>
            </a:r>
            <a:r>
              <a:rPr lang="de-DE" dirty="0"/>
              <a:t> </a:t>
            </a:r>
            <a:r>
              <a:rPr lang="de-DE" dirty="0" err="1"/>
              <a:t>are</a:t>
            </a:r>
            <a:r>
              <a:rPr lang="de-DE" dirty="0"/>
              <a:t> </a:t>
            </a:r>
            <a:r>
              <a:rPr lang="de-DE" dirty="0" err="1"/>
              <a:t>more</a:t>
            </a:r>
            <a:r>
              <a:rPr lang="de-DE" dirty="0"/>
              <a:t> </a:t>
            </a:r>
            <a:r>
              <a:rPr lang="de-DE" dirty="0" err="1"/>
              <a:t>likely</a:t>
            </a:r>
            <a:r>
              <a:rPr lang="de-DE" dirty="0"/>
              <a:t> </a:t>
            </a:r>
            <a:r>
              <a:rPr lang="de-DE" dirty="0" err="1"/>
              <a:t>to</a:t>
            </a:r>
            <a:r>
              <a:rPr lang="de-DE" dirty="0"/>
              <a:t> </a:t>
            </a:r>
            <a:r>
              <a:rPr lang="de-DE" dirty="0" err="1"/>
              <a:t>get</a:t>
            </a:r>
            <a:r>
              <a:rPr lang="de-DE" dirty="0"/>
              <a:t> </a:t>
            </a:r>
            <a:r>
              <a:rPr lang="de-DE" dirty="0" err="1"/>
              <a:t>caught</a:t>
            </a:r>
            <a:r>
              <a:rPr lang="de-DE" dirty="0"/>
              <a:t> in </a:t>
            </a:r>
            <a:r>
              <a:rPr lang="de-DE" dirty="0" err="1"/>
              <a:t>environments</a:t>
            </a:r>
            <a:r>
              <a:rPr lang="de-DE" dirty="0"/>
              <a:t> </a:t>
            </a:r>
            <a:r>
              <a:rPr lang="de-DE" dirty="0" err="1"/>
              <a:t>that</a:t>
            </a:r>
            <a:r>
              <a:rPr lang="de-DE" dirty="0"/>
              <a:t> </a:t>
            </a:r>
            <a:r>
              <a:rPr lang="de-DE" dirty="0" err="1"/>
              <a:t>emphasize</a:t>
            </a:r>
            <a:r>
              <a:rPr lang="de-DE" dirty="0"/>
              <a:t> </a:t>
            </a:r>
            <a:r>
              <a:rPr lang="de-DE" dirty="0" err="1"/>
              <a:t>ethical</a:t>
            </a:r>
            <a:r>
              <a:rPr lang="de-DE" dirty="0"/>
              <a:t> </a:t>
            </a:r>
            <a:r>
              <a:rPr lang="de-DE" dirty="0" err="1"/>
              <a:t>behavior</a:t>
            </a:r>
            <a:r>
              <a:rPr lang="de-DE" dirty="0"/>
              <a:t>.</a:t>
            </a:r>
          </a:p>
          <a:p>
            <a:pPr marL="171450" indent="-171450">
              <a:buFont typeface="Arial" panose="020B0604020202020204" pitchFamily="34" charset="0"/>
              <a:buChar char="•"/>
              <a:defRPr/>
            </a:pPr>
            <a:r>
              <a:rPr lang="de-DE" dirty="0"/>
              <a:t>In a </a:t>
            </a:r>
            <a:r>
              <a:rPr lang="de-DE" dirty="0" err="1"/>
              <a:t>broader</a:t>
            </a:r>
            <a:r>
              <a:rPr lang="de-DE" dirty="0"/>
              <a:t> sense </a:t>
            </a:r>
            <a:r>
              <a:rPr lang="de-DE" dirty="0" err="1"/>
              <a:t>codes</a:t>
            </a:r>
            <a:r>
              <a:rPr lang="de-DE" dirty="0"/>
              <a:t> </a:t>
            </a:r>
            <a:r>
              <a:rPr lang="de-DE" dirty="0" err="1"/>
              <a:t>can</a:t>
            </a:r>
            <a:r>
              <a:rPr lang="de-DE" dirty="0"/>
              <a:t> also </a:t>
            </a:r>
            <a:r>
              <a:rPr lang="de-DE" dirty="0" err="1"/>
              <a:t>be</a:t>
            </a:r>
            <a:r>
              <a:rPr lang="de-DE" dirty="0"/>
              <a:t> </a:t>
            </a:r>
            <a:r>
              <a:rPr lang="de-DE" dirty="0" err="1"/>
              <a:t>used</a:t>
            </a:r>
            <a:r>
              <a:rPr lang="de-DE" dirty="0"/>
              <a:t> </a:t>
            </a:r>
            <a:r>
              <a:rPr lang="de-DE" dirty="0" err="1"/>
              <a:t>to</a:t>
            </a:r>
            <a:r>
              <a:rPr lang="de-DE" dirty="0"/>
              <a:t> </a:t>
            </a:r>
            <a:r>
              <a:rPr lang="de-DE" dirty="0" err="1"/>
              <a:t>help</a:t>
            </a:r>
            <a:r>
              <a:rPr lang="de-DE" dirty="0"/>
              <a:t> </a:t>
            </a:r>
            <a:r>
              <a:rPr lang="de-DE" dirty="0" err="1"/>
              <a:t>re</a:t>
            </a:r>
            <a:r>
              <a:rPr lang="de-DE" dirty="0"/>
              <a:t>-engineer </a:t>
            </a:r>
            <a:r>
              <a:rPr lang="de-DE" dirty="0" err="1"/>
              <a:t>organizations</a:t>
            </a:r>
            <a:r>
              <a:rPr lang="de-DE" dirty="0"/>
              <a:t>. </a:t>
            </a:r>
            <a:r>
              <a:rPr lang="de-DE" dirty="0" err="1"/>
              <a:t>By</a:t>
            </a:r>
            <a:r>
              <a:rPr lang="de-DE" dirty="0"/>
              <a:t> </a:t>
            </a:r>
            <a:r>
              <a:rPr lang="de-DE" dirty="0" err="1"/>
              <a:t>involving</a:t>
            </a:r>
            <a:r>
              <a:rPr lang="de-DE" dirty="0"/>
              <a:t> </a:t>
            </a:r>
            <a:r>
              <a:rPr lang="de-DE" dirty="0" err="1"/>
              <a:t>employees</a:t>
            </a:r>
            <a:r>
              <a:rPr lang="de-DE" dirty="0"/>
              <a:t> in </a:t>
            </a:r>
            <a:r>
              <a:rPr lang="de-DE" dirty="0" err="1"/>
              <a:t>the</a:t>
            </a:r>
            <a:r>
              <a:rPr lang="de-DE" dirty="0"/>
              <a:t> design </a:t>
            </a:r>
            <a:r>
              <a:rPr lang="de-DE" dirty="0" err="1"/>
              <a:t>of</a:t>
            </a:r>
            <a:r>
              <a:rPr lang="de-DE" dirty="0"/>
              <a:t> </a:t>
            </a:r>
            <a:r>
              <a:rPr lang="de-DE" dirty="0" err="1"/>
              <a:t>codes</a:t>
            </a:r>
            <a:r>
              <a:rPr lang="de-DE" dirty="0"/>
              <a:t>, </a:t>
            </a:r>
            <a:r>
              <a:rPr lang="de-DE" dirty="0" err="1"/>
              <a:t>institutional</a:t>
            </a:r>
            <a:r>
              <a:rPr lang="de-DE" dirty="0"/>
              <a:t> </a:t>
            </a:r>
            <a:r>
              <a:rPr lang="de-DE" dirty="0" err="1"/>
              <a:t>weaknesses</a:t>
            </a:r>
            <a:r>
              <a:rPr lang="de-DE" dirty="0"/>
              <a:t> also </a:t>
            </a:r>
            <a:r>
              <a:rPr lang="de-DE" dirty="0" err="1"/>
              <a:t>are</a:t>
            </a:r>
            <a:r>
              <a:rPr lang="de-DE" dirty="0"/>
              <a:t> </a:t>
            </a:r>
            <a:r>
              <a:rPr lang="de-DE" dirty="0" err="1"/>
              <a:t>revealed</a:t>
            </a:r>
            <a:r>
              <a:rPr lang="de-DE" dirty="0"/>
              <a:t>. </a:t>
            </a:r>
            <a:r>
              <a:rPr lang="de-DE" dirty="0" err="1"/>
              <a:t>Ethical</a:t>
            </a:r>
            <a:r>
              <a:rPr lang="de-DE" dirty="0"/>
              <a:t> </a:t>
            </a:r>
            <a:r>
              <a:rPr lang="de-DE" dirty="0" err="1"/>
              <a:t>values</a:t>
            </a:r>
            <a:r>
              <a:rPr lang="de-DE" dirty="0"/>
              <a:t> </a:t>
            </a:r>
            <a:r>
              <a:rPr lang="de-DE" dirty="0" err="1"/>
              <a:t>can</a:t>
            </a:r>
            <a:r>
              <a:rPr lang="de-DE" dirty="0"/>
              <a:t> </a:t>
            </a:r>
            <a:r>
              <a:rPr lang="de-DE" dirty="0" err="1"/>
              <a:t>be</a:t>
            </a:r>
            <a:r>
              <a:rPr lang="de-DE" dirty="0"/>
              <a:t> </a:t>
            </a:r>
            <a:r>
              <a:rPr lang="de-DE" dirty="0" err="1"/>
              <a:t>used</a:t>
            </a:r>
            <a:r>
              <a:rPr lang="de-DE" dirty="0"/>
              <a:t> </a:t>
            </a:r>
            <a:r>
              <a:rPr lang="de-DE" dirty="0" err="1"/>
              <a:t>as</a:t>
            </a:r>
            <a:r>
              <a:rPr lang="de-DE" dirty="0"/>
              <a:t> a </a:t>
            </a:r>
            <a:r>
              <a:rPr lang="de-DE" dirty="0" err="1"/>
              <a:t>public</a:t>
            </a:r>
            <a:r>
              <a:rPr lang="de-DE" dirty="0"/>
              <a:t> </a:t>
            </a:r>
            <a:r>
              <a:rPr lang="de-DE" dirty="0" err="1"/>
              <a:t>service</a:t>
            </a:r>
            <a:r>
              <a:rPr lang="de-DE" dirty="0"/>
              <a:t> </a:t>
            </a:r>
            <a:r>
              <a:rPr lang="de-DE" dirty="0" err="1"/>
              <a:t>lens</a:t>
            </a:r>
            <a:r>
              <a:rPr lang="de-DE" dirty="0"/>
              <a:t> in </a:t>
            </a:r>
            <a:r>
              <a:rPr lang="de-DE" dirty="0" err="1"/>
              <a:t>this</a:t>
            </a:r>
            <a:r>
              <a:rPr lang="de-DE" dirty="0"/>
              <a:t> </a:t>
            </a:r>
            <a:r>
              <a:rPr lang="de-DE" dirty="0" err="1"/>
              <a:t>redesign</a:t>
            </a:r>
            <a:r>
              <a:rPr lang="de-DE" dirty="0"/>
              <a:t>, </a:t>
            </a:r>
            <a:r>
              <a:rPr lang="de-DE" dirty="0" err="1"/>
              <a:t>focusing</a:t>
            </a:r>
            <a:r>
              <a:rPr lang="de-DE" dirty="0"/>
              <a:t> on </a:t>
            </a:r>
            <a:r>
              <a:rPr lang="de-DE" dirty="0" err="1"/>
              <a:t>the</a:t>
            </a:r>
            <a:r>
              <a:rPr lang="de-DE" dirty="0"/>
              <a:t> </a:t>
            </a:r>
            <a:r>
              <a:rPr lang="de-DE" dirty="0" err="1"/>
              <a:t>key</a:t>
            </a:r>
            <a:r>
              <a:rPr lang="de-DE" dirty="0"/>
              <a:t> </a:t>
            </a:r>
            <a:r>
              <a:rPr lang="de-DE" dirty="0" err="1"/>
              <a:t>values</a:t>
            </a:r>
            <a:r>
              <a:rPr lang="de-DE" dirty="0"/>
              <a:t> </a:t>
            </a:r>
            <a:r>
              <a:rPr lang="de-DE" dirty="0" err="1"/>
              <a:t>the</a:t>
            </a:r>
            <a:r>
              <a:rPr lang="de-DE" dirty="0"/>
              <a:t> </a:t>
            </a:r>
            <a:r>
              <a:rPr lang="de-DE" dirty="0" err="1"/>
              <a:t>government</a:t>
            </a:r>
            <a:r>
              <a:rPr lang="de-DE" dirty="0"/>
              <a:t> </a:t>
            </a:r>
            <a:r>
              <a:rPr lang="de-DE" dirty="0" err="1"/>
              <a:t>wants</a:t>
            </a:r>
            <a:r>
              <a:rPr lang="de-DE" dirty="0"/>
              <a:t> </a:t>
            </a:r>
            <a:r>
              <a:rPr lang="de-DE" dirty="0" err="1"/>
              <a:t>to</a:t>
            </a:r>
            <a:r>
              <a:rPr lang="de-DE" dirty="0"/>
              <a:t> promote </a:t>
            </a:r>
            <a:r>
              <a:rPr lang="de-DE" dirty="0" err="1"/>
              <a:t>and</a:t>
            </a:r>
            <a:r>
              <a:rPr lang="de-DE" dirty="0"/>
              <a:t> </a:t>
            </a:r>
            <a:r>
              <a:rPr lang="de-DE" dirty="0" err="1"/>
              <a:t>the</a:t>
            </a:r>
            <a:r>
              <a:rPr lang="de-DE" dirty="0"/>
              <a:t> </a:t>
            </a:r>
            <a:r>
              <a:rPr lang="de-DE" dirty="0" err="1"/>
              <a:t>behaviors</a:t>
            </a:r>
            <a:r>
              <a:rPr lang="de-DE" dirty="0"/>
              <a:t> </a:t>
            </a:r>
            <a:r>
              <a:rPr lang="de-DE" dirty="0" err="1"/>
              <a:t>it</a:t>
            </a:r>
            <a:r>
              <a:rPr lang="de-DE" dirty="0"/>
              <a:t> </a:t>
            </a:r>
            <a:r>
              <a:rPr lang="de-DE" dirty="0" err="1"/>
              <a:t>wants</a:t>
            </a:r>
            <a:r>
              <a:rPr lang="de-DE" dirty="0"/>
              <a:t> </a:t>
            </a:r>
            <a:r>
              <a:rPr lang="de-DE" dirty="0" err="1"/>
              <a:t>to</a:t>
            </a:r>
            <a:r>
              <a:rPr lang="de-DE" dirty="0"/>
              <a:t> </a:t>
            </a:r>
            <a:r>
              <a:rPr lang="de-DE" dirty="0" err="1"/>
              <a:t>prohibit</a:t>
            </a:r>
            <a:r>
              <a:rPr lang="de-DE" dirty="0"/>
              <a:t>. This </a:t>
            </a:r>
            <a:r>
              <a:rPr lang="de-DE" dirty="0" err="1"/>
              <a:t>has</a:t>
            </a:r>
            <a:r>
              <a:rPr lang="de-DE" dirty="0"/>
              <a:t> a </a:t>
            </a:r>
            <a:r>
              <a:rPr lang="de-DE" dirty="0" err="1"/>
              <a:t>highly</a:t>
            </a:r>
            <a:r>
              <a:rPr lang="de-DE" dirty="0"/>
              <a:t> </a:t>
            </a:r>
            <a:r>
              <a:rPr lang="de-DE" dirty="0" err="1"/>
              <a:t>symbolic</a:t>
            </a:r>
            <a:r>
              <a:rPr lang="de-DE" dirty="0"/>
              <a:t> </a:t>
            </a:r>
            <a:r>
              <a:rPr lang="de-DE" dirty="0" err="1"/>
              <a:t>value</a:t>
            </a:r>
            <a:r>
              <a:rPr lang="de-DE" dirty="0"/>
              <a:t> </a:t>
            </a:r>
            <a:r>
              <a:rPr lang="de-DE" dirty="0" err="1"/>
              <a:t>for</a:t>
            </a:r>
            <a:r>
              <a:rPr lang="de-DE" dirty="0"/>
              <a:t> </a:t>
            </a:r>
            <a:r>
              <a:rPr lang="de-DE" dirty="0" err="1"/>
              <a:t>both</a:t>
            </a:r>
            <a:r>
              <a:rPr lang="de-DE" dirty="0"/>
              <a:t> </a:t>
            </a:r>
            <a:r>
              <a:rPr lang="de-DE" dirty="0" err="1"/>
              <a:t>government</a:t>
            </a:r>
            <a:r>
              <a:rPr lang="de-DE" dirty="0"/>
              <a:t> </a:t>
            </a:r>
            <a:r>
              <a:rPr lang="de-DE" dirty="0" err="1"/>
              <a:t>employees</a:t>
            </a:r>
            <a:r>
              <a:rPr lang="de-DE" dirty="0"/>
              <a:t> </a:t>
            </a:r>
            <a:r>
              <a:rPr lang="de-DE" dirty="0" err="1"/>
              <a:t>and</a:t>
            </a:r>
            <a:r>
              <a:rPr lang="de-DE" dirty="0"/>
              <a:t> </a:t>
            </a:r>
            <a:r>
              <a:rPr lang="de-DE"/>
              <a:t>stakeholders,</a:t>
            </a:r>
            <a:r>
              <a:rPr lang="de-DE" dirty="0"/>
              <a:t> </a:t>
            </a:r>
            <a:r>
              <a:rPr lang="de-DE" dirty="0" err="1"/>
              <a:t>people</a:t>
            </a:r>
            <a:r>
              <a:rPr lang="de-DE" dirty="0"/>
              <a:t>, </a:t>
            </a:r>
            <a:r>
              <a:rPr lang="de-DE" dirty="0" err="1"/>
              <a:t>contractors</a:t>
            </a:r>
            <a:r>
              <a:rPr lang="de-DE" dirty="0"/>
              <a:t> etc.) in </a:t>
            </a:r>
            <a:r>
              <a:rPr lang="de-DE" dirty="0" err="1"/>
              <a:t>the</a:t>
            </a:r>
            <a:r>
              <a:rPr lang="de-DE" dirty="0"/>
              <a:t> </a:t>
            </a:r>
            <a:r>
              <a:rPr lang="de-DE" dirty="0" err="1"/>
              <a:t>public</a:t>
            </a:r>
            <a:r>
              <a:rPr lang="de-DE" dirty="0"/>
              <a:t> </a:t>
            </a:r>
            <a:r>
              <a:rPr lang="de-DE" dirty="0" err="1"/>
              <a:t>system</a:t>
            </a:r>
            <a:r>
              <a:rPr lang="de-DE" dirty="0"/>
              <a:t> </a:t>
            </a:r>
            <a:r>
              <a:rPr lang="de-DE" dirty="0" err="1"/>
              <a:t>because</a:t>
            </a:r>
            <a:r>
              <a:rPr lang="de-DE" dirty="0"/>
              <a:t> </a:t>
            </a:r>
            <a:r>
              <a:rPr lang="de-DE" dirty="0" err="1"/>
              <a:t>it</a:t>
            </a:r>
            <a:r>
              <a:rPr lang="de-DE" dirty="0"/>
              <a:t> </a:t>
            </a:r>
            <a:r>
              <a:rPr lang="de-DE" dirty="0" err="1"/>
              <a:t>can</a:t>
            </a:r>
            <a:r>
              <a:rPr lang="de-DE" dirty="0"/>
              <a:t> </a:t>
            </a:r>
            <a:r>
              <a:rPr lang="de-DE" dirty="0" err="1"/>
              <a:t>clarify</a:t>
            </a:r>
            <a:r>
              <a:rPr lang="de-DE" dirty="0"/>
              <a:t> </a:t>
            </a:r>
            <a:r>
              <a:rPr lang="de-DE" dirty="0" err="1"/>
              <a:t>assumptions</a:t>
            </a:r>
            <a:r>
              <a:rPr lang="de-DE" dirty="0"/>
              <a:t> </a:t>
            </a:r>
            <a:r>
              <a:rPr lang="de-DE" dirty="0" err="1"/>
              <a:t>about</a:t>
            </a:r>
            <a:r>
              <a:rPr lang="de-DE" dirty="0"/>
              <a:t> </a:t>
            </a:r>
            <a:r>
              <a:rPr lang="de-DE" dirty="0" err="1"/>
              <a:t>the</a:t>
            </a:r>
            <a:r>
              <a:rPr lang="de-DE" dirty="0"/>
              <a:t> </a:t>
            </a:r>
            <a:r>
              <a:rPr lang="de-DE" dirty="0" err="1"/>
              <a:t>roles</a:t>
            </a:r>
            <a:r>
              <a:rPr lang="de-DE" dirty="0"/>
              <a:t> </a:t>
            </a:r>
            <a:r>
              <a:rPr lang="de-DE" dirty="0" err="1"/>
              <a:t>and</a:t>
            </a:r>
            <a:r>
              <a:rPr lang="de-DE" dirty="0"/>
              <a:t> </a:t>
            </a:r>
            <a:r>
              <a:rPr lang="de-DE" dirty="0" err="1"/>
              <a:t>activities</a:t>
            </a:r>
            <a:r>
              <a:rPr lang="de-DE" dirty="0"/>
              <a:t> </a:t>
            </a:r>
            <a:r>
              <a:rPr lang="de-DE" dirty="0" err="1"/>
              <a:t>of</a:t>
            </a:r>
            <a:r>
              <a:rPr lang="de-DE" dirty="0"/>
              <a:t> </a:t>
            </a:r>
            <a:r>
              <a:rPr lang="de-DE" dirty="0" err="1"/>
              <a:t>government</a:t>
            </a:r>
            <a:r>
              <a:rPr lang="de-DE" dirty="0"/>
              <a:t>. </a:t>
            </a:r>
          </a:p>
          <a:p>
            <a:pPr marL="171450" indent="-171450">
              <a:buFont typeface="Arial" panose="020B0604020202020204" pitchFamily="34" charset="0"/>
              <a:buChar char="•"/>
              <a:defRPr/>
            </a:pPr>
            <a:r>
              <a:rPr lang="de-DE" dirty="0"/>
              <a:t>Codes </a:t>
            </a:r>
            <a:r>
              <a:rPr lang="de-DE" dirty="0" err="1"/>
              <a:t>increase</a:t>
            </a:r>
            <a:r>
              <a:rPr lang="de-DE" dirty="0"/>
              <a:t> </a:t>
            </a:r>
            <a:r>
              <a:rPr lang="de-DE" dirty="0" err="1"/>
              <a:t>the</a:t>
            </a:r>
            <a:r>
              <a:rPr lang="de-DE" dirty="0"/>
              <a:t> </a:t>
            </a:r>
            <a:r>
              <a:rPr lang="de-DE" dirty="0" err="1"/>
              <a:t>probability</a:t>
            </a:r>
            <a:r>
              <a:rPr lang="de-DE" dirty="0"/>
              <a:t> </a:t>
            </a:r>
            <a:r>
              <a:rPr lang="de-DE" dirty="0" err="1"/>
              <a:t>that</a:t>
            </a:r>
            <a:r>
              <a:rPr lang="de-DE" dirty="0"/>
              <a:t> </a:t>
            </a:r>
            <a:r>
              <a:rPr lang="de-DE" dirty="0" err="1"/>
              <a:t>people</a:t>
            </a:r>
            <a:r>
              <a:rPr lang="de-DE" dirty="0"/>
              <a:t> will </a:t>
            </a:r>
            <a:r>
              <a:rPr lang="de-DE" dirty="0" err="1"/>
              <a:t>behave</a:t>
            </a:r>
            <a:r>
              <a:rPr lang="de-DE" dirty="0"/>
              <a:t> in </a:t>
            </a:r>
            <a:r>
              <a:rPr lang="de-DE" dirty="0" err="1"/>
              <a:t>certain</a:t>
            </a:r>
            <a:r>
              <a:rPr lang="de-DE" dirty="0"/>
              <a:t> </a:t>
            </a:r>
            <a:r>
              <a:rPr lang="de-DE" dirty="0" err="1"/>
              <a:t>ways</a:t>
            </a:r>
            <a:r>
              <a:rPr lang="de-DE" dirty="0"/>
              <a:t>. </a:t>
            </a:r>
            <a:r>
              <a:rPr lang="de-DE" dirty="0" err="1"/>
              <a:t>They</a:t>
            </a:r>
            <a:r>
              <a:rPr lang="de-DE" dirty="0"/>
              <a:t> do </a:t>
            </a:r>
            <a:r>
              <a:rPr lang="de-DE" dirty="0" err="1"/>
              <a:t>this</a:t>
            </a:r>
            <a:r>
              <a:rPr lang="de-DE" dirty="0"/>
              <a:t> </a:t>
            </a:r>
            <a:r>
              <a:rPr lang="de-DE" dirty="0" err="1"/>
              <a:t>partially</a:t>
            </a:r>
            <a:r>
              <a:rPr lang="de-DE" dirty="0"/>
              <a:t> </a:t>
            </a:r>
            <a:r>
              <a:rPr lang="de-DE" dirty="0" err="1"/>
              <a:t>by</a:t>
            </a:r>
            <a:r>
              <a:rPr lang="de-DE" dirty="0"/>
              <a:t> </a:t>
            </a:r>
            <a:r>
              <a:rPr lang="de-DE" dirty="0" err="1"/>
              <a:t>focusing</a:t>
            </a:r>
            <a:r>
              <a:rPr lang="de-DE" dirty="0"/>
              <a:t> on </a:t>
            </a:r>
            <a:r>
              <a:rPr lang="de-DE" dirty="0" err="1"/>
              <a:t>the</a:t>
            </a:r>
            <a:r>
              <a:rPr lang="de-DE" dirty="0"/>
              <a:t> </a:t>
            </a:r>
            <a:r>
              <a:rPr lang="de-DE" dirty="0" err="1"/>
              <a:t>character</a:t>
            </a:r>
            <a:r>
              <a:rPr lang="de-DE" dirty="0"/>
              <a:t> </a:t>
            </a:r>
            <a:r>
              <a:rPr lang="de-DE" dirty="0" err="1"/>
              <a:t>of</a:t>
            </a:r>
            <a:r>
              <a:rPr lang="de-DE" dirty="0"/>
              <a:t> </a:t>
            </a:r>
            <a:r>
              <a:rPr lang="de-DE" dirty="0" err="1"/>
              <a:t>their</a:t>
            </a:r>
            <a:r>
              <a:rPr lang="de-DE" dirty="0"/>
              <a:t> </a:t>
            </a:r>
            <a:r>
              <a:rPr lang="de-DE" dirty="0" err="1"/>
              <a:t>actions</a:t>
            </a:r>
            <a:r>
              <a:rPr lang="de-DE" dirty="0"/>
              <a:t> and </a:t>
            </a:r>
            <a:r>
              <a:rPr lang="de-DE" dirty="0" err="1"/>
              <a:t>partly</a:t>
            </a:r>
            <a:r>
              <a:rPr lang="de-DE" dirty="0"/>
              <a:t> </a:t>
            </a:r>
            <a:r>
              <a:rPr lang="de-DE" dirty="0" err="1"/>
              <a:t>by</a:t>
            </a:r>
            <a:r>
              <a:rPr lang="de-DE" dirty="0"/>
              <a:t> </a:t>
            </a:r>
            <a:r>
              <a:rPr lang="de-DE" dirty="0" err="1"/>
              <a:t>focusing</a:t>
            </a:r>
            <a:r>
              <a:rPr lang="de-DE" dirty="0"/>
              <a:t> on </a:t>
            </a:r>
            <a:r>
              <a:rPr lang="de-DE" dirty="0" err="1"/>
              <a:t>sanctions</a:t>
            </a:r>
            <a:r>
              <a:rPr lang="de-DE" dirty="0"/>
              <a:t> </a:t>
            </a:r>
            <a:r>
              <a:rPr lang="de-DE" dirty="0" err="1"/>
              <a:t>for</a:t>
            </a:r>
            <a:r>
              <a:rPr lang="de-DE" dirty="0"/>
              <a:t> </a:t>
            </a:r>
            <a:r>
              <a:rPr lang="de-DE" dirty="0" err="1"/>
              <a:t>violations</a:t>
            </a:r>
            <a:r>
              <a:rPr lang="de-DE" dirty="0"/>
              <a:t>. </a:t>
            </a:r>
            <a:r>
              <a:rPr lang="de-DE" dirty="0" err="1"/>
              <a:t>Without</a:t>
            </a:r>
            <a:r>
              <a:rPr lang="de-DE" dirty="0"/>
              <a:t> a code, </a:t>
            </a:r>
            <a:r>
              <a:rPr lang="de-DE" dirty="0" err="1"/>
              <a:t>difficult</a:t>
            </a:r>
            <a:r>
              <a:rPr lang="de-DE" dirty="0"/>
              <a:t> </a:t>
            </a:r>
            <a:r>
              <a:rPr lang="de-DE" dirty="0" err="1"/>
              <a:t>decisions</a:t>
            </a:r>
            <a:r>
              <a:rPr lang="de-DE" dirty="0"/>
              <a:t> </a:t>
            </a:r>
            <a:r>
              <a:rPr lang="de-DE" dirty="0" err="1"/>
              <a:t>would</a:t>
            </a:r>
            <a:r>
              <a:rPr lang="de-DE" dirty="0"/>
              <a:t> </a:t>
            </a:r>
            <a:r>
              <a:rPr lang="de-DE" dirty="0" err="1"/>
              <a:t>be</a:t>
            </a:r>
            <a:r>
              <a:rPr lang="de-DE" dirty="0"/>
              <a:t> a </a:t>
            </a:r>
            <a:r>
              <a:rPr lang="de-DE" dirty="0" err="1"/>
              <a:t>moral</a:t>
            </a:r>
            <a:r>
              <a:rPr lang="de-DE" dirty="0"/>
              <a:t> </a:t>
            </a:r>
            <a:r>
              <a:rPr lang="de-DE" dirty="0" err="1"/>
              <a:t>choice</a:t>
            </a:r>
            <a:r>
              <a:rPr lang="de-DE" dirty="0"/>
              <a:t> on </a:t>
            </a:r>
            <a:r>
              <a:rPr lang="de-DE" dirty="0" err="1"/>
              <a:t>his</a:t>
            </a:r>
            <a:r>
              <a:rPr lang="de-DE" dirty="0"/>
              <a:t> </a:t>
            </a:r>
            <a:r>
              <a:rPr lang="de-DE" dirty="0" err="1"/>
              <a:t>or</a:t>
            </a:r>
            <a:r>
              <a:rPr lang="de-DE" dirty="0"/>
              <a:t> her part. </a:t>
            </a:r>
            <a:r>
              <a:rPr lang="de-DE" dirty="0" err="1"/>
              <a:t>With</a:t>
            </a:r>
            <a:r>
              <a:rPr lang="de-DE" dirty="0"/>
              <a:t> a code </a:t>
            </a:r>
            <a:r>
              <a:rPr lang="de-DE" dirty="0" err="1"/>
              <a:t>the</a:t>
            </a:r>
            <a:r>
              <a:rPr lang="de-DE" dirty="0"/>
              <a:t> </a:t>
            </a:r>
            <a:r>
              <a:rPr lang="de-DE" dirty="0" err="1"/>
              <a:t>civil</a:t>
            </a:r>
            <a:r>
              <a:rPr lang="de-DE" dirty="0"/>
              <a:t> </a:t>
            </a:r>
            <a:r>
              <a:rPr lang="de-DE" dirty="0" err="1"/>
              <a:t>servant</a:t>
            </a:r>
            <a:r>
              <a:rPr lang="de-DE" dirty="0"/>
              <a:t> </a:t>
            </a:r>
            <a:r>
              <a:rPr lang="de-DE" dirty="0" err="1"/>
              <a:t>is</a:t>
            </a:r>
            <a:r>
              <a:rPr lang="de-DE" dirty="0"/>
              <a:t> </a:t>
            </a:r>
            <a:r>
              <a:rPr lang="de-DE" dirty="0" err="1"/>
              <a:t>reminded</a:t>
            </a:r>
            <a:r>
              <a:rPr lang="de-DE" dirty="0"/>
              <a:t> </a:t>
            </a:r>
            <a:r>
              <a:rPr lang="de-DE" dirty="0" err="1"/>
              <a:t>that</a:t>
            </a:r>
            <a:r>
              <a:rPr lang="de-DE" dirty="0"/>
              <a:t> </a:t>
            </a:r>
            <a:r>
              <a:rPr lang="de-DE" dirty="0" err="1"/>
              <a:t>it</a:t>
            </a:r>
            <a:r>
              <a:rPr lang="de-DE" dirty="0"/>
              <a:t> </a:t>
            </a:r>
            <a:r>
              <a:rPr lang="de-DE" dirty="0" err="1"/>
              <a:t>violates</a:t>
            </a:r>
            <a:r>
              <a:rPr lang="de-DE" dirty="0"/>
              <a:t> </a:t>
            </a:r>
            <a:r>
              <a:rPr lang="de-DE" dirty="0" err="1"/>
              <a:t>expectations</a:t>
            </a:r>
            <a:r>
              <a:rPr lang="de-DE" dirty="0"/>
              <a:t> </a:t>
            </a:r>
            <a:r>
              <a:rPr lang="de-DE" dirty="0" err="1"/>
              <a:t>for</a:t>
            </a:r>
            <a:r>
              <a:rPr lang="de-DE" dirty="0"/>
              <a:t> </a:t>
            </a:r>
            <a:r>
              <a:rPr lang="de-DE" dirty="0" err="1"/>
              <a:t>public</a:t>
            </a:r>
            <a:r>
              <a:rPr lang="de-DE" dirty="0"/>
              <a:t> </a:t>
            </a:r>
            <a:r>
              <a:rPr lang="de-DE" dirty="0" err="1"/>
              <a:t>servants</a:t>
            </a:r>
            <a:r>
              <a:rPr lang="de-DE" dirty="0"/>
              <a:t>, </a:t>
            </a:r>
            <a:r>
              <a:rPr lang="de-DE" dirty="0" err="1"/>
              <a:t>it</a:t>
            </a:r>
            <a:r>
              <a:rPr lang="de-DE" dirty="0"/>
              <a:t> </a:t>
            </a:r>
            <a:r>
              <a:rPr lang="de-DE" dirty="0" err="1"/>
              <a:t>could</a:t>
            </a:r>
            <a:r>
              <a:rPr lang="de-DE" dirty="0"/>
              <a:t> </a:t>
            </a:r>
            <a:r>
              <a:rPr lang="de-DE" dirty="0" err="1"/>
              <a:t>result</a:t>
            </a:r>
            <a:r>
              <a:rPr lang="de-DE" dirty="0"/>
              <a:t> in </a:t>
            </a:r>
            <a:r>
              <a:rPr lang="de-DE" dirty="0" err="1"/>
              <a:t>losing</a:t>
            </a:r>
            <a:r>
              <a:rPr lang="de-DE" dirty="0"/>
              <a:t> </a:t>
            </a:r>
            <a:r>
              <a:rPr lang="de-DE" dirty="0" err="1"/>
              <a:t>his</a:t>
            </a:r>
            <a:r>
              <a:rPr lang="de-DE" dirty="0"/>
              <a:t> </a:t>
            </a:r>
            <a:r>
              <a:rPr lang="de-DE" dirty="0" err="1"/>
              <a:t>or</a:t>
            </a:r>
            <a:r>
              <a:rPr lang="de-DE" dirty="0"/>
              <a:t> her </a:t>
            </a:r>
            <a:r>
              <a:rPr lang="de-DE" dirty="0" err="1"/>
              <a:t>job</a:t>
            </a:r>
            <a:r>
              <a:rPr lang="de-DE" dirty="0"/>
              <a:t>, and </a:t>
            </a:r>
            <a:r>
              <a:rPr lang="de-DE" dirty="0" err="1"/>
              <a:t>it</a:t>
            </a:r>
            <a:r>
              <a:rPr lang="de-DE" dirty="0"/>
              <a:t> </a:t>
            </a:r>
            <a:r>
              <a:rPr lang="de-DE" dirty="0" err="1"/>
              <a:t>moves</a:t>
            </a:r>
            <a:r>
              <a:rPr lang="de-DE" dirty="0"/>
              <a:t> </a:t>
            </a:r>
            <a:r>
              <a:rPr lang="de-DE" dirty="0" err="1"/>
              <a:t>the</a:t>
            </a:r>
            <a:r>
              <a:rPr lang="de-DE" dirty="0"/>
              <a:t> </a:t>
            </a:r>
            <a:r>
              <a:rPr lang="de-DE" dirty="0" err="1"/>
              <a:t>action</a:t>
            </a:r>
            <a:r>
              <a:rPr lang="de-DE" dirty="0"/>
              <a:t> </a:t>
            </a:r>
            <a:r>
              <a:rPr lang="de-DE" dirty="0" err="1"/>
              <a:t>from</a:t>
            </a:r>
            <a:r>
              <a:rPr lang="de-DE" dirty="0"/>
              <a:t> not </a:t>
            </a:r>
            <a:r>
              <a:rPr lang="de-DE" dirty="0" err="1"/>
              <a:t>helping</a:t>
            </a:r>
            <a:r>
              <a:rPr lang="de-DE" dirty="0"/>
              <a:t> a </a:t>
            </a:r>
            <a:r>
              <a:rPr lang="de-DE" dirty="0" err="1"/>
              <a:t>family</a:t>
            </a:r>
            <a:r>
              <a:rPr lang="de-DE" dirty="0"/>
              <a:t> </a:t>
            </a:r>
            <a:r>
              <a:rPr lang="de-DE" dirty="0" err="1"/>
              <a:t>member</a:t>
            </a:r>
            <a:r>
              <a:rPr lang="de-DE" dirty="0"/>
              <a:t> </a:t>
            </a:r>
            <a:r>
              <a:rPr lang="de-DE" dirty="0" err="1"/>
              <a:t>to</a:t>
            </a:r>
            <a:r>
              <a:rPr lang="de-DE" dirty="0"/>
              <a:t> </a:t>
            </a:r>
            <a:r>
              <a:rPr lang="de-DE" dirty="0" err="1"/>
              <a:t>doing</a:t>
            </a:r>
            <a:r>
              <a:rPr lang="de-DE" dirty="0"/>
              <a:t> </a:t>
            </a:r>
            <a:r>
              <a:rPr lang="de-DE" dirty="0" err="1"/>
              <a:t>the</a:t>
            </a:r>
            <a:r>
              <a:rPr lang="de-DE" dirty="0"/>
              <a:t> </a:t>
            </a:r>
            <a:r>
              <a:rPr lang="de-DE" dirty="0" err="1"/>
              <a:t>right</a:t>
            </a:r>
            <a:r>
              <a:rPr lang="de-DE" dirty="0"/>
              <a:t> </a:t>
            </a:r>
            <a:r>
              <a:rPr lang="de-DE" dirty="0" err="1"/>
              <a:t>thing</a:t>
            </a:r>
            <a:r>
              <a:rPr lang="de-DE" dirty="0"/>
              <a:t>. </a:t>
            </a:r>
          </a:p>
          <a:p>
            <a:pPr marL="171450" indent="-171450">
              <a:buFont typeface="Arial" panose="020B0604020202020204" pitchFamily="34" charset="0"/>
              <a:buChar char="•"/>
              <a:defRPr/>
            </a:pPr>
            <a:r>
              <a:rPr lang="de-DE" dirty="0" err="1"/>
              <a:t>Good</a:t>
            </a:r>
            <a:r>
              <a:rPr lang="de-DE" dirty="0"/>
              <a:t> </a:t>
            </a:r>
            <a:r>
              <a:rPr lang="de-DE" dirty="0" err="1"/>
              <a:t>codes</a:t>
            </a:r>
            <a:r>
              <a:rPr lang="de-DE" dirty="0"/>
              <a:t> </a:t>
            </a:r>
            <a:r>
              <a:rPr lang="de-DE" dirty="0" err="1"/>
              <a:t>can</a:t>
            </a:r>
            <a:r>
              <a:rPr lang="de-DE" dirty="0"/>
              <a:t> </a:t>
            </a:r>
            <a:r>
              <a:rPr lang="de-DE" dirty="0" err="1"/>
              <a:t>focus</a:t>
            </a:r>
            <a:r>
              <a:rPr lang="de-DE" dirty="0"/>
              <a:t> </a:t>
            </a:r>
            <a:r>
              <a:rPr lang="de-DE" dirty="0" err="1"/>
              <a:t>public</a:t>
            </a:r>
            <a:r>
              <a:rPr lang="de-DE" dirty="0"/>
              <a:t> </a:t>
            </a:r>
            <a:r>
              <a:rPr lang="de-DE" dirty="0" err="1"/>
              <a:t>servants</a:t>
            </a:r>
            <a:r>
              <a:rPr lang="de-DE" dirty="0"/>
              <a:t> on </a:t>
            </a:r>
            <a:r>
              <a:rPr lang="de-DE" dirty="0" err="1"/>
              <a:t>actions</a:t>
            </a:r>
            <a:r>
              <a:rPr lang="de-DE" dirty="0"/>
              <a:t> </a:t>
            </a:r>
            <a:r>
              <a:rPr lang="de-DE" dirty="0" err="1"/>
              <a:t>that</a:t>
            </a:r>
            <a:r>
              <a:rPr lang="de-DE" dirty="0"/>
              <a:t> </a:t>
            </a:r>
            <a:r>
              <a:rPr lang="de-DE" dirty="0" err="1"/>
              <a:t>result</a:t>
            </a:r>
            <a:r>
              <a:rPr lang="de-DE" dirty="0"/>
              <a:t> in </a:t>
            </a:r>
            <a:r>
              <a:rPr lang="de-DE" dirty="0" err="1"/>
              <a:t>doing</a:t>
            </a:r>
            <a:r>
              <a:rPr lang="de-DE" dirty="0"/>
              <a:t> </a:t>
            </a:r>
            <a:r>
              <a:rPr lang="de-DE" dirty="0" err="1"/>
              <a:t>the</a:t>
            </a:r>
            <a:r>
              <a:rPr lang="de-DE" dirty="0"/>
              <a:t> </a:t>
            </a:r>
            <a:r>
              <a:rPr lang="de-DE" dirty="0" err="1"/>
              <a:t>right</a:t>
            </a:r>
            <a:r>
              <a:rPr lang="de-DE" dirty="0"/>
              <a:t> </a:t>
            </a:r>
            <a:r>
              <a:rPr lang="de-DE" dirty="0" err="1"/>
              <a:t>things</a:t>
            </a:r>
            <a:r>
              <a:rPr lang="de-DE" dirty="0"/>
              <a:t> </a:t>
            </a:r>
            <a:r>
              <a:rPr lang="de-DE" dirty="0" err="1"/>
              <a:t>for</a:t>
            </a:r>
            <a:r>
              <a:rPr lang="de-DE" dirty="0"/>
              <a:t> </a:t>
            </a:r>
            <a:r>
              <a:rPr lang="de-DE" dirty="0" err="1"/>
              <a:t>the</a:t>
            </a:r>
            <a:r>
              <a:rPr lang="de-DE" dirty="0"/>
              <a:t> </a:t>
            </a:r>
            <a:r>
              <a:rPr lang="de-DE" dirty="0" err="1"/>
              <a:t>right</a:t>
            </a:r>
            <a:r>
              <a:rPr lang="de-DE" dirty="0"/>
              <a:t> </a:t>
            </a:r>
            <a:r>
              <a:rPr lang="de-DE" dirty="0" err="1"/>
              <a:t>reasons</a:t>
            </a:r>
            <a:r>
              <a:rPr lang="de-DE" dirty="0"/>
              <a:t>. </a:t>
            </a:r>
            <a:r>
              <a:rPr lang="de-DE" dirty="0" err="1"/>
              <a:t>Ethical</a:t>
            </a:r>
            <a:r>
              <a:rPr lang="de-DE" dirty="0"/>
              <a:t> </a:t>
            </a:r>
            <a:r>
              <a:rPr lang="de-DE" dirty="0" err="1"/>
              <a:t>behavior</a:t>
            </a:r>
            <a:r>
              <a:rPr lang="de-DE" dirty="0"/>
              <a:t> </a:t>
            </a:r>
            <a:r>
              <a:rPr lang="de-DE" dirty="0" err="1"/>
              <a:t>should</a:t>
            </a:r>
            <a:r>
              <a:rPr lang="de-DE" dirty="0"/>
              <a:t> </a:t>
            </a:r>
            <a:r>
              <a:rPr lang="de-DE" dirty="0" err="1"/>
              <a:t>become</a:t>
            </a:r>
            <a:r>
              <a:rPr lang="de-DE" dirty="0"/>
              <a:t> a </a:t>
            </a:r>
            <a:r>
              <a:rPr lang="de-DE" dirty="0" err="1"/>
              <a:t>habit</a:t>
            </a:r>
            <a:r>
              <a:rPr lang="de-DE" dirty="0"/>
              <a:t> and </a:t>
            </a:r>
            <a:r>
              <a:rPr lang="de-DE" dirty="0" err="1"/>
              <a:t>effective</a:t>
            </a:r>
            <a:r>
              <a:rPr lang="de-DE" dirty="0"/>
              <a:t> </a:t>
            </a:r>
            <a:r>
              <a:rPr lang="de-DE" dirty="0" err="1"/>
              <a:t>codes</a:t>
            </a:r>
            <a:r>
              <a:rPr lang="de-DE" dirty="0"/>
              <a:t> </a:t>
            </a:r>
            <a:r>
              <a:rPr lang="de-DE" dirty="0" err="1"/>
              <a:t>allow</a:t>
            </a:r>
            <a:r>
              <a:rPr lang="de-DE" dirty="0"/>
              <a:t> </a:t>
            </a:r>
            <a:r>
              <a:rPr lang="de-DE" dirty="0" err="1"/>
              <a:t>both</a:t>
            </a:r>
            <a:r>
              <a:rPr lang="de-DE" dirty="0"/>
              <a:t> </a:t>
            </a:r>
            <a:r>
              <a:rPr lang="de-DE" dirty="0" err="1"/>
              <a:t>bureaucrats</a:t>
            </a:r>
            <a:r>
              <a:rPr lang="de-DE" dirty="0"/>
              <a:t> and </a:t>
            </a:r>
            <a:r>
              <a:rPr lang="de-DE" dirty="0" err="1"/>
              <a:t>elected</a:t>
            </a:r>
            <a:r>
              <a:rPr lang="de-DE" dirty="0"/>
              <a:t> </a:t>
            </a:r>
            <a:r>
              <a:rPr lang="de-DE" dirty="0" err="1"/>
              <a:t>officials</a:t>
            </a:r>
            <a:r>
              <a:rPr lang="de-DE" dirty="0"/>
              <a:t> </a:t>
            </a:r>
            <a:r>
              <a:rPr lang="de-DE" dirty="0" err="1"/>
              <a:t>to</a:t>
            </a:r>
            <a:r>
              <a:rPr lang="de-DE" dirty="0"/>
              <a:t> </a:t>
            </a:r>
            <a:r>
              <a:rPr lang="de-DE" dirty="0" err="1"/>
              <a:t>test</a:t>
            </a:r>
            <a:r>
              <a:rPr lang="de-DE" dirty="0"/>
              <a:t> </a:t>
            </a:r>
            <a:r>
              <a:rPr lang="de-DE" dirty="0" err="1"/>
              <a:t>their</a:t>
            </a:r>
            <a:r>
              <a:rPr lang="de-DE" dirty="0"/>
              <a:t> </a:t>
            </a:r>
            <a:r>
              <a:rPr lang="de-DE" dirty="0" err="1"/>
              <a:t>actions</a:t>
            </a:r>
            <a:r>
              <a:rPr lang="de-DE" dirty="0"/>
              <a:t> </a:t>
            </a:r>
            <a:r>
              <a:rPr lang="de-DE" dirty="0" err="1"/>
              <a:t>against</a:t>
            </a:r>
            <a:r>
              <a:rPr lang="de-DE" dirty="0"/>
              <a:t> </a:t>
            </a:r>
            <a:r>
              <a:rPr lang="de-DE" dirty="0" err="1"/>
              <a:t>expected</a:t>
            </a:r>
            <a:r>
              <a:rPr lang="de-DE" dirty="0"/>
              <a:t> </a:t>
            </a:r>
            <a:r>
              <a:rPr lang="de-DE" dirty="0" err="1"/>
              <a:t>standards</a:t>
            </a:r>
            <a:r>
              <a:rPr lang="de-DE" dirty="0"/>
              <a:t>. </a:t>
            </a:r>
            <a:r>
              <a:rPr lang="de-DE" dirty="0" err="1"/>
              <a:t>Repeated</a:t>
            </a:r>
            <a:r>
              <a:rPr lang="de-DE" dirty="0"/>
              <a:t> </a:t>
            </a:r>
            <a:r>
              <a:rPr lang="de-DE" dirty="0" err="1"/>
              <a:t>over</a:t>
            </a:r>
            <a:r>
              <a:rPr lang="de-DE" dirty="0"/>
              <a:t> time </a:t>
            </a:r>
            <a:r>
              <a:rPr lang="de-DE" dirty="0" err="1"/>
              <a:t>this</a:t>
            </a:r>
            <a:r>
              <a:rPr lang="de-DE" dirty="0"/>
              <a:t> </a:t>
            </a:r>
            <a:r>
              <a:rPr lang="de-DE" dirty="0" err="1"/>
              <a:t>kind</a:t>
            </a:r>
            <a:r>
              <a:rPr lang="de-DE" dirty="0"/>
              <a:t> </a:t>
            </a:r>
            <a:r>
              <a:rPr lang="de-DE" dirty="0" err="1"/>
              <a:t>of</a:t>
            </a:r>
            <a:r>
              <a:rPr lang="de-DE" dirty="0"/>
              <a:t> </a:t>
            </a:r>
            <a:r>
              <a:rPr lang="de-DE" dirty="0" err="1"/>
              <a:t>habit</a:t>
            </a:r>
            <a:r>
              <a:rPr lang="de-DE" dirty="0"/>
              <a:t> </a:t>
            </a:r>
            <a:r>
              <a:rPr lang="de-DE" dirty="0" err="1"/>
              <a:t>becomes</a:t>
            </a:r>
            <a:r>
              <a:rPr lang="de-DE" dirty="0"/>
              <a:t> </a:t>
            </a:r>
            <a:r>
              <a:rPr lang="de-DE" dirty="0" err="1"/>
              <a:t>inculcated</a:t>
            </a:r>
            <a:r>
              <a:rPr lang="de-DE" dirty="0"/>
              <a:t> in </a:t>
            </a:r>
            <a:r>
              <a:rPr lang="de-DE" dirty="0" err="1"/>
              <a:t>the</a:t>
            </a:r>
            <a:r>
              <a:rPr lang="de-DE" dirty="0"/>
              <a:t> individual and </a:t>
            </a:r>
            <a:r>
              <a:rPr lang="de-DE" dirty="0" err="1"/>
              <a:t>ingrained</a:t>
            </a:r>
            <a:r>
              <a:rPr lang="de-DE" dirty="0"/>
              <a:t> in </a:t>
            </a:r>
            <a:r>
              <a:rPr lang="de-DE" dirty="0" err="1"/>
              <a:t>the</a:t>
            </a:r>
            <a:r>
              <a:rPr lang="de-DE" dirty="0"/>
              <a:t> </a:t>
            </a:r>
            <a:r>
              <a:rPr lang="de-DE" dirty="0" err="1"/>
              <a:t>organization</a:t>
            </a:r>
            <a:r>
              <a:rPr lang="de-DE" dirty="0"/>
              <a:t>.</a:t>
            </a:r>
          </a:p>
          <a:p>
            <a:pPr marL="171450" indent="-171450">
              <a:buFont typeface="Arial" panose="020B0604020202020204" pitchFamily="34" charset="0"/>
              <a:buChar char="•"/>
              <a:defRPr/>
            </a:pPr>
            <a:r>
              <a:rPr lang="de-DE" dirty="0"/>
              <a:t>Codes </a:t>
            </a:r>
            <a:r>
              <a:rPr lang="de-DE" dirty="0" err="1"/>
              <a:t>can</a:t>
            </a:r>
            <a:r>
              <a:rPr lang="de-DE" dirty="0"/>
              <a:t> </a:t>
            </a:r>
            <a:r>
              <a:rPr lang="de-DE" dirty="0" err="1"/>
              <a:t>function</a:t>
            </a:r>
            <a:r>
              <a:rPr lang="de-DE" dirty="0"/>
              <a:t> </a:t>
            </a:r>
            <a:r>
              <a:rPr lang="de-DE" dirty="0" err="1"/>
              <a:t>as</a:t>
            </a:r>
            <a:r>
              <a:rPr lang="de-DE" dirty="0"/>
              <a:t> a professional </a:t>
            </a:r>
            <a:r>
              <a:rPr lang="de-DE" dirty="0" err="1"/>
              <a:t>statement</a:t>
            </a:r>
            <a:r>
              <a:rPr lang="de-DE" dirty="0"/>
              <a:t>. </a:t>
            </a:r>
            <a:r>
              <a:rPr lang="de-DE" dirty="0" err="1"/>
              <a:t>That</a:t>
            </a:r>
            <a:r>
              <a:rPr lang="de-DE" dirty="0"/>
              <a:t> </a:t>
            </a:r>
            <a:r>
              <a:rPr lang="de-DE" dirty="0" err="1"/>
              <a:t>is</a:t>
            </a:r>
            <a:r>
              <a:rPr lang="de-DE" dirty="0"/>
              <a:t> </a:t>
            </a:r>
            <a:r>
              <a:rPr lang="de-DE" dirty="0" err="1"/>
              <a:t>it</a:t>
            </a:r>
            <a:r>
              <a:rPr lang="de-DE" dirty="0"/>
              <a:t> </a:t>
            </a:r>
            <a:r>
              <a:rPr lang="de-DE" dirty="0" err="1"/>
              <a:t>expresses</a:t>
            </a:r>
            <a:r>
              <a:rPr lang="de-DE" dirty="0"/>
              <a:t> </a:t>
            </a:r>
            <a:r>
              <a:rPr lang="de-DE" dirty="0" err="1"/>
              <a:t>the</a:t>
            </a:r>
            <a:r>
              <a:rPr lang="de-DE" dirty="0"/>
              <a:t> </a:t>
            </a:r>
            <a:r>
              <a:rPr lang="de-DE" dirty="0" err="1"/>
              <a:t>public</a:t>
            </a:r>
            <a:r>
              <a:rPr lang="de-DE" dirty="0"/>
              <a:t> </a:t>
            </a:r>
            <a:r>
              <a:rPr lang="de-DE" dirty="0" err="1"/>
              <a:t>service’s</a:t>
            </a:r>
            <a:r>
              <a:rPr lang="de-DE" dirty="0"/>
              <a:t> </a:t>
            </a:r>
            <a:r>
              <a:rPr lang="de-DE" dirty="0" err="1"/>
              <a:t>commitments</a:t>
            </a:r>
            <a:r>
              <a:rPr lang="de-DE" dirty="0"/>
              <a:t> </a:t>
            </a:r>
            <a:r>
              <a:rPr lang="de-DE" dirty="0" err="1"/>
              <a:t>to</a:t>
            </a:r>
            <a:r>
              <a:rPr lang="de-DE" dirty="0"/>
              <a:t> a </a:t>
            </a:r>
            <a:r>
              <a:rPr lang="de-DE" dirty="0" err="1"/>
              <a:t>specific</a:t>
            </a:r>
            <a:r>
              <a:rPr lang="de-DE" dirty="0"/>
              <a:t> </a:t>
            </a:r>
            <a:r>
              <a:rPr lang="de-DE" dirty="0" err="1"/>
              <a:t>set</a:t>
            </a:r>
            <a:r>
              <a:rPr lang="de-DE" dirty="0"/>
              <a:t> </a:t>
            </a:r>
            <a:r>
              <a:rPr lang="de-DE" dirty="0" err="1"/>
              <a:t>of</a:t>
            </a:r>
            <a:r>
              <a:rPr lang="de-DE" dirty="0"/>
              <a:t> </a:t>
            </a:r>
            <a:r>
              <a:rPr lang="de-DE" dirty="0" err="1"/>
              <a:t>moral</a:t>
            </a:r>
            <a:r>
              <a:rPr lang="de-DE" dirty="0"/>
              <a:t> </a:t>
            </a:r>
            <a:r>
              <a:rPr lang="de-DE" dirty="0" err="1"/>
              <a:t>standards</a:t>
            </a:r>
            <a:r>
              <a:rPr lang="de-DE" dirty="0"/>
              <a:t>. This </a:t>
            </a:r>
            <a:r>
              <a:rPr lang="de-DE" dirty="0" err="1"/>
              <a:t>has</a:t>
            </a:r>
            <a:r>
              <a:rPr lang="de-DE" dirty="0"/>
              <a:t> </a:t>
            </a:r>
            <a:r>
              <a:rPr lang="de-DE" dirty="0" err="1"/>
              <a:t>both</a:t>
            </a:r>
            <a:r>
              <a:rPr lang="de-DE" dirty="0"/>
              <a:t> </a:t>
            </a:r>
            <a:r>
              <a:rPr lang="de-DE" dirty="0" err="1"/>
              <a:t>cognitive</a:t>
            </a:r>
            <a:r>
              <a:rPr lang="de-DE" dirty="0"/>
              <a:t> and emotive </a:t>
            </a:r>
            <a:r>
              <a:rPr lang="de-DE" dirty="0" err="1"/>
              <a:t>value</a:t>
            </a:r>
            <a:r>
              <a:rPr lang="de-DE" dirty="0"/>
              <a:t>. </a:t>
            </a:r>
            <a:r>
              <a:rPr lang="de-DE" dirty="0" err="1"/>
              <a:t>Cognitively</a:t>
            </a:r>
            <a:r>
              <a:rPr lang="de-DE" dirty="0"/>
              <a:t> </a:t>
            </a:r>
            <a:r>
              <a:rPr lang="de-DE" dirty="0" err="1"/>
              <a:t>it</a:t>
            </a:r>
            <a:r>
              <a:rPr lang="de-DE" dirty="0"/>
              <a:t> </a:t>
            </a:r>
            <a:r>
              <a:rPr lang="de-DE" dirty="0" err="1"/>
              <a:t>gives</a:t>
            </a:r>
            <a:r>
              <a:rPr lang="de-DE" dirty="0"/>
              <a:t> a </a:t>
            </a:r>
            <a:r>
              <a:rPr lang="de-DE" dirty="0" err="1"/>
              <a:t>person</a:t>
            </a:r>
            <a:r>
              <a:rPr lang="de-DE" dirty="0"/>
              <a:t> </a:t>
            </a:r>
            <a:r>
              <a:rPr lang="de-DE" dirty="0" err="1"/>
              <a:t>joining</a:t>
            </a:r>
            <a:r>
              <a:rPr lang="de-DE" dirty="0"/>
              <a:t> a </a:t>
            </a:r>
            <a:r>
              <a:rPr lang="de-DE" dirty="0" err="1"/>
              <a:t>profession</a:t>
            </a:r>
            <a:r>
              <a:rPr lang="de-DE" dirty="0"/>
              <a:t>, </a:t>
            </a:r>
            <a:r>
              <a:rPr lang="de-DE" dirty="0" err="1"/>
              <a:t>public</a:t>
            </a:r>
            <a:r>
              <a:rPr lang="de-DE" dirty="0"/>
              <a:t> </a:t>
            </a:r>
            <a:r>
              <a:rPr lang="de-DE" dirty="0" err="1"/>
              <a:t>service</a:t>
            </a:r>
            <a:r>
              <a:rPr lang="de-DE" dirty="0"/>
              <a:t>, a </a:t>
            </a:r>
            <a:r>
              <a:rPr lang="de-DE" dirty="0" err="1"/>
              <a:t>clear</a:t>
            </a:r>
            <a:r>
              <a:rPr lang="de-DE" dirty="0"/>
              <a:t> </a:t>
            </a:r>
            <a:r>
              <a:rPr lang="de-DE" dirty="0" err="1"/>
              <a:t>set</a:t>
            </a:r>
            <a:r>
              <a:rPr lang="de-DE" dirty="0"/>
              <a:t> </a:t>
            </a:r>
            <a:r>
              <a:rPr lang="de-DE" dirty="0" err="1"/>
              <a:t>of</a:t>
            </a:r>
            <a:r>
              <a:rPr lang="de-DE" dirty="0"/>
              <a:t> </a:t>
            </a:r>
            <a:r>
              <a:rPr lang="de-DE" dirty="0" err="1"/>
              <a:t>value</a:t>
            </a:r>
            <a:r>
              <a:rPr lang="de-DE" dirty="0"/>
              <a:t> </a:t>
            </a:r>
            <a:r>
              <a:rPr lang="de-DE" dirty="0" err="1"/>
              <a:t>to</a:t>
            </a:r>
            <a:r>
              <a:rPr lang="de-DE" dirty="0"/>
              <a:t> </a:t>
            </a:r>
            <a:r>
              <a:rPr lang="de-DE" dirty="0" err="1"/>
              <a:t>which</a:t>
            </a:r>
            <a:r>
              <a:rPr lang="de-DE" dirty="0"/>
              <a:t> </a:t>
            </a:r>
            <a:r>
              <a:rPr lang="de-DE" dirty="0" err="1"/>
              <a:t>they</a:t>
            </a:r>
            <a:r>
              <a:rPr lang="de-DE" dirty="0"/>
              <a:t> </a:t>
            </a:r>
            <a:r>
              <a:rPr lang="de-DE" dirty="0" err="1"/>
              <a:t>are</a:t>
            </a:r>
            <a:r>
              <a:rPr lang="de-DE" dirty="0"/>
              <a:t> </a:t>
            </a:r>
            <a:r>
              <a:rPr lang="de-DE" dirty="0" err="1"/>
              <a:t>expected</a:t>
            </a:r>
            <a:r>
              <a:rPr lang="de-DE" dirty="0"/>
              <a:t> </a:t>
            </a:r>
            <a:r>
              <a:rPr lang="de-DE" dirty="0" err="1"/>
              <a:t>to</a:t>
            </a:r>
            <a:r>
              <a:rPr lang="de-DE" dirty="0"/>
              <a:t> </a:t>
            </a:r>
            <a:r>
              <a:rPr lang="de-DE" dirty="0" err="1"/>
              <a:t>subscribe</a:t>
            </a:r>
            <a:r>
              <a:rPr lang="de-DE" dirty="0"/>
              <a:t>. Not all </a:t>
            </a:r>
            <a:r>
              <a:rPr lang="de-DE" dirty="0" err="1"/>
              <a:t>individuals</a:t>
            </a:r>
            <a:r>
              <a:rPr lang="de-DE" dirty="0"/>
              <a:t> </a:t>
            </a:r>
            <a:r>
              <a:rPr lang="de-DE" dirty="0" err="1"/>
              <a:t>are</a:t>
            </a:r>
            <a:r>
              <a:rPr lang="de-DE" dirty="0"/>
              <a:t> </a:t>
            </a:r>
            <a:r>
              <a:rPr lang="de-DE" dirty="0" err="1"/>
              <a:t>comfortable</a:t>
            </a:r>
            <a:r>
              <a:rPr lang="de-DE" dirty="0"/>
              <a:t> </a:t>
            </a:r>
            <a:r>
              <a:rPr lang="de-DE" dirty="0" err="1"/>
              <a:t>working</a:t>
            </a:r>
            <a:r>
              <a:rPr lang="de-DE" dirty="0"/>
              <a:t> </a:t>
            </a:r>
            <a:r>
              <a:rPr lang="de-DE" dirty="0" err="1"/>
              <a:t>as</a:t>
            </a:r>
            <a:r>
              <a:rPr lang="de-DE" dirty="0"/>
              <a:t> </a:t>
            </a:r>
            <a:r>
              <a:rPr lang="de-DE" dirty="0" err="1"/>
              <a:t>public</a:t>
            </a:r>
            <a:r>
              <a:rPr lang="de-DE" dirty="0"/>
              <a:t> </a:t>
            </a:r>
            <a:r>
              <a:rPr lang="de-DE" dirty="0" err="1"/>
              <a:t>servants</a:t>
            </a:r>
            <a:r>
              <a:rPr lang="de-DE" dirty="0"/>
              <a:t> and </a:t>
            </a:r>
            <a:r>
              <a:rPr lang="de-DE" dirty="0" err="1"/>
              <a:t>codes</a:t>
            </a:r>
            <a:r>
              <a:rPr lang="de-DE" dirty="0"/>
              <a:t> </a:t>
            </a:r>
            <a:r>
              <a:rPr lang="de-DE" dirty="0" err="1"/>
              <a:t>can</a:t>
            </a:r>
            <a:r>
              <a:rPr lang="de-DE" dirty="0"/>
              <a:t> </a:t>
            </a:r>
            <a:r>
              <a:rPr lang="de-DE" dirty="0" err="1"/>
              <a:t>clarify</a:t>
            </a:r>
            <a:r>
              <a:rPr lang="de-DE" dirty="0"/>
              <a:t> </a:t>
            </a:r>
            <a:r>
              <a:rPr lang="de-DE" dirty="0" err="1"/>
              <a:t>expectations</a:t>
            </a:r>
            <a:r>
              <a:rPr lang="de-DE" dirty="0"/>
              <a:t>. Codes </a:t>
            </a:r>
            <a:r>
              <a:rPr lang="de-DE" dirty="0" err="1"/>
              <a:t>can</a:t>
            </a:r>
            <a:r>
              <a:rPr lang="de-DE" dirty="0"/>
              <a:t> </a:t>
            </a:r>
            <a:r>
              <a:rPr lang="de-DE" dirty="0" err="1"/>
              <a:t>help</a:t>
            </a:r>
            <a:r>
              <a:rPr lang="de-DE" dirty="0"/>
              <a:t> </a:t>
            </a:r>
            <a:r>
              <a:rPr lang="de-DE" dirty="0" err="1"/>
              <a:t>provide</a:t>
            </a:r>
            <a:r>
              <a:rPr lang="de-DE" dirty="0"/>
              <a:t> </a:t>
            </a:r>
            <a:r>
              <a:rPr lang="de-DE" dirty="0" err="1"/>
              <a:t>the</a:t>
            </a:r>
            <a:r>
              <a:rPr lang="de-DE" dirty="0"/>
              <a:t> </a:t>
            </a:r>
            <a:r>
              <a:rPr lang="de-DE" dirty="0" err="1"/>
              <a:t>pride</a:t>
            </a:r>
            <a:r>
              <a:rPr lang="de-DE" dirty="0"/>
              <a:t> </a:t>
            </a:r>
            <a:r>
              <a:rPr lang="de-DE" dirty="0" err="1"/>
              <a:t>of</a:t>
            </a:r>
            <a:r>
              <a:rPr lang="de-DE" dirty="0"/>
              <a:t> </a:t>
            </a:r>
            <a:r>
              <a:rPr lang="de-DE" dirty="0" err="1"/>
              <a:t>belonging</a:t>
            </a:r>
            <a:r>
              <a:rPr lang="de-DE" dirty="0"/>
              <a:t> </a:t>
            </a:r>
            <a:r>
              <a:rPr lang="de-DE" dirty="0" err="1"/>
              <a:t>to</a:t>
            </a:r>
            <a:r>
              <a:rPr lang="de-DE" dirty="0"/>
              <a:t> a </a:t>
            </a:r>
            <a:r>
              <a:rPr lang="de-DE" dirty="0" err="1"/>
              <a:t>group</a:t>
            </a:r>
            <a:r>
              <a:rPr lang="de-DE" dirty="0"/>
              <a:t> </a:t>
            </a:r>
            <a:r>
              <a:rPr lang="de-DE" dirty="0" err="1"/>
              <a:t>or</a:t>
            </a:r>
            <a:r>
              <a:rPr lang="de-DE" dirty="0"/>
              <a:t> a </a:t>
            </a:r>
            <a:r>
              <a:rPr lang="de-DE" dirty="0" err="1"/>
              <a:t>profession</a:t>
            </a:r>
            <a:r>
              <a:rPr lang="de-DE" dirty="0"/>
              <a:t>. Pride </a:t>
            </a:r>
            <a:r>
              <a:rPr lang="de-DE" dirty="0" err="1"/>
              <a:t>is</a:t>
            </a:r>
            <a:r>
              <a:rPr lang="de-DE" dirty="0"/>
              <a:t> a </a:t>
            </a:r>
            <a:r>
              <a:rPr lang="de-DE" dirty="0" err="1"/>
              <a:t>critical</a:t>
            </a:r>
            <a:r>
              <a:rPr lang="de-DE" dirty="0"/>
              <a:t> </a:t>
            </a:r>
            <a:r>
              <a:rPr lang="de-DE" dirty="0" err="1"/>
              <a:t>emotion</a:t>
            </a:r>
            <a:r>
              <a:rPr lang="de-DE" dirty="0"/>
              <a:t> in </a:t>
            </a:r>
            <a:r>
              <a:rPr lang="de-DE" dirty="0" err="1"/>
              <a:t>motivating</a:t>
            </a:r>
            <a:r>
              <a:rPr lang="de-DE" dirty="0"/>
              <a:t> </a:t>
            </a:r>
            <a:r>
              <a:rPr lang="de-DE" dirty="0" err="1"/>
              <a:t>individuals</a:t>
            </a:r>
            <a:r>
              <a:rPr lang="de-DE" dirty="0"/>
              <a:t> </a:t>
            </a:r>
            <a:r>
              <a:rPr lang="de-DE" dirty="0" err="1"/>
              <a:t>to</a:t>
            </a:r>
            <a:r>
              <a:rPr lang="de-DE" dirty="0"/>
              <a:t> </a:t>
            </a:r>
            <a:r>
              <a:rPr lang="de-DE" dirty="0" err="1"/>
              <a:t>see</a:t>
            </a:r>
            <a:r>
              <a:rPr lang="de-DE" dirty="0"/>
              <a:t> </a:t>
            </a:r>
            <a:r>
              <a:rPr lang="de-DE" dirty="0" err="1"/>
              <a:t>themselves</a:t>
            </a:r>
            <a:r>
              <a:rPr lang="de-DE" dirty="0"/>
              <a:t> </a:t>
            </a:r>
            <a:r>
              <a:rPr lang="de-DE" dirty="0" err="1"/>
              <a:t>as</a:t>
            </a:r>
            <a:r>
              <a:rPr lang="de-DE" dirty="0"/>
              <a:t> professional. Standards </a:t>
            </a:r>
            <a:r>
              <a:rPr lang="de-DE" dirty="0" err="1"/>
              <a:t>of</a:t>
            </a:r>
            <a:r>
              <a:rPr lang="de-DE" dirty="0"/>
              <a:t> </a:t>
            </a:r>
            <a:r>
              <a:rPr lang="de-DE" dirty="0" err="1"/>
              <a:t>conduct</a:t>
            </a:r>
            <a:r>
              <a:rPr lang="de-DE" dirty="0"/>
              <a:t> </a:t>
            </a:r>
            <a:r>
              <a:rPr lang="de-DE" dirty="0" err="1"/>
              <a:t>are</a:t>
            </a:r>
            <a:r>
              <a:rPr lang="de-DE" dirty="0"/>
              <a:t> a behavioral </a:t>
            </a:r>
            <a:r>
              <a:rPr lang="de-DE" dirty="0" err="1"/>
              <a:t>reference</a:t>
            </a:r>
            <a:r>
              <a:rPr lang="de-DE" dirty="0"/>
              <a:t>: </a:t>
            </a:r>
            <a:r>
              <a:rPr lang="de-DE" dirty="0" err="1"/>
              <a:t>they</a:t>
            </a:r>
            <a:r>
              <a:rPr lang="de-DE" dirty="0"/>
              <a:t> </a:t>
            </a:r>
            <a:r>
              <a:rPr lang="de-DE" dirty="0" err="1"/>
              <a:t>signal</a:t>
            </a:r>
            <a:r>
              <a:rPr lang="de-DE" dirty="0"/>
              <a:t> a high </a:t>
            </a:r>
            <a:r>
              <a:rPr lang="de-DE" dirty="0" err="1"/>
              <a:t>moral</a:t>
            </a:r>
            <a:r>
              <a:rPr lang="de-DE" dirty="0"/>
              <a:t> </a:t>
            </a:r>
            <a:r>
              <a:rPr lang="de-DE" dirty="0" err="1"/>
              <a:t>reference</a:t>
            </a:r>
            <a:r>
              <a:rPr lang="de-DE" dirty="0"/>
              <a:t> </a:t>
            </a:r>
            <a:r>
              <a:rPr lang="de-DE" dirty="0" err="1"/>
              <a:t>point</a:t>
            </a:r>
            <a:r>
              <a:rPr lang="de-DE" dirty="0"/>
              <a:t> and </a:t>
            </a:r>
            <a:r>
              <a:rPr lang="de-DE" dirty="0" err="1"/>
              <a:t>contribute</a:t>
            </a:r>
            <a:r>
              <a:rPr lang="de-DE" dirty="0"/>
              <a:t> </a:t>
            </a:r>
            <a:r>
              <a:rPr lang="de-DE" dirty="0" err="1"/>
              <a:t>to</a:t>
            </a:r>
            <a:r>
              <a:rPr lang="de-DE" dirty="0"/>
              <a:t> </a:t>
            </a:r>
            <a:r>
              <a:rPr lang="de-DE" dirty="0" err="1"/>
              <a:t>developing</a:t>
            </a:r>
            <a:r>
              <a:rPr lang="de-DE" dirty="0"/>
              <a:t> professional </a:t>
            </a:r>
            <a:r>
              <a:rPr lang="de-DE" dirty="0" err="1"/>
              <a:t>identities</a:t>
            </a:r>
            <a:r>
              <a:rPr lang="de-DE" dirty="0"/>
              <a:t> </a:t>
            </a:r>
            <a:r>
              <a:rPr lang="de-DE" dirty="0" err="1"/>
              <a:t>for</a:t>
            </a:r>
            <a:r>
              <a:rPr lang="de-DE" dirty="0"/>
              <a:t> </a:t>
            </a:r>
            <a:r>
              <a:rPr lang="de-DE" dirty="0" err="1"/>
              <a:t>public</a:t>
            </a:r>
            <a:r>
              <a:rPr lang="de-DE" dirty="0"/>
              <a:t> </a:t>
            </a:r>
            <a:r>
              <a:rPr lang="de-DE" dirty="0" err="1"/>
              <a:t>employees</a:t>
            </a:r>
            <a:r>
              <a:rPr lang="de-DE" dirty="0"/>
              <a:t>. </a:t>
            </a:r>
          </a:p>
          <a:p>
            <a:pPr eaLnBrk="1" fontAlgn="auto" hangingPunct="1">
              <a:spcBef>
                <a:spcPts val="0"/>
              </a:spcBef>
              <a:spcAft>
                <a:spcPts val="0"/>
              </a:spcAft>
              <a:defRPr/>
            </a:pPr>
            <a:endParaRPr lang="de-DE" dirty="0"/>
          </a:p>
          <a:p>
            <a:pPr>
              <a:defRPr/>
            </a:pPr>
            <a:r>
              <a:rPr lang="it-CH" b="1" dirty="0"/>
              <a:t>Source:</a:t>
            </a:r>
          </a:p>
          <a:p>
            <a:r>
              <a:rPr lang="de-DE" dirty="0"/>
              <a:t>Gilman, S. C. (2005). </a:t>
            </a:r>
            <a:r>
              <a:rPr lang="de-DE" dirty="0" err="1"/>
              <a:t>Ethics</a:t>
            </a:r>
            <a:r>
              <a:rPr lang="de-DE" dirty="0"/>
              <a:t> Codes and Codes </a:t>
            </a:r>
            <a:r>
              <a:rPr lang="de-DE" dirty="0" err="1"/>
              <a:t>of</a:t>
            </a:r>
            <a:r>
              <a:rPr lang="de-DE" dirty="0"/>
              <a:t> Conduct As Tools </a:t>
            </a:r>
            <a:r>
              <a:rPr lang="de-DE" dirty="0" err="1"/>
              <a:t>For</a:t>
            </a:r>
            <a:r>
              <a:rPr lang="de-DE" dirty="0"/>
              <a:t> </a:t>
            </a:r>
            <a:r>
              <a:rPr lang="de-DE" dirty="0" err="1"/>
              <a:t>Promoting</a:t>
            </a:r>
            <a:r>
              <a:rPr lang="de-DE" dirty="0"/>
              <a:t> An </a:t>
            </a:r>
            <a:r>
              <a:rPr lang="de-DE" dirty="0" err="1"/>
              <a:t>Ethical</a:t>
            </a:r>
            <a:r>
              <a:rPr lang="de-DE" dirty="0"/>
              <a:t> And Professional Public Service. </a:t>
            </a:r>
            <a:r>
              <a:rPr lang="de-DE" dirty="0" err="1"/>
              <a:t>Comparative</a:t>
            </a:r>
            <a:r>
              <a:rPr lang="de-DE" dirty="0"/>
              <a:t> </a:t>
            </a:r>
            <a:r>
              <a:rPr lang="de-DE" dirty="0" err="1"/>
              <a:t>Successes</a:t>
            </a:r>
            <a:r>
              <a:rPr lang="de-DE" dirty="0"/>
              <a:t> and </a:t>
            </a:r>
            <a:r>
              <a:rPr lang="de-DE" dirty="0" err="1"/>
              <a:t>Lessons</a:t>
            </a:r>
            <a:r>
              <a:rPr lang="de-DE" dirty="0"/>
              <a:t>. </a:t>
            </a:r>
            <a:r>
              <a:rPr lang="de-DE" dirty="0" err="1"/>
              <a:t>Prepared</a:t>
            </a:r>
            <a:r>
              <a:rPr lang="de-DE" dirty="0"/>
              <a:t> </a:t>
            </a:r>
            <a:r>
              <a:rPr lang="de-DE" dirty="0" err="1"/>
              <a:t>for</a:t>
            </a:r>
            <a:r>
              <a:rPr lang="de-DE" dirty="0"/>
              <a:t> </a:t>
            </a:r>
            <a:r>
              <a:rPr lang="de-DE" dirty="0" err="1"/>
              <a:t>the</a:t>
            </a:r>
            <a:r>
              <a:rPr lang="de-DE" dirty="0"/>
              <a:t> PREM, </a:t>
            </a:r>
            <a:r>
              <a:rPr lang="de-DE" dirty="0" err="1"/>
              <a:t>the</a:t>
            </a:r>
            <a:r>
              <a:rPr lang="de-DE" dirty="0"/>
              <a:t> World Bank. </a:t>
            </a:r>
            <a:r>
              <a:rPr lang="de-DE" dirty="0" err="1"/>
              <a:t>Retrieved</a:t>
            </a:r>
            <a:r>
              <a:rPr lang="de-DE" dirty="0"/>
              <a:t> </a:t>
            </a:r>
            <a:r>
              <a:rPr lang="de-DE" dirty="0" err="1"/>
              <a:t>from</a:t>
            </a:r>
            <a:r>
              <a:rPr lang="de-DE" dirty="0"/>
              <a:t> https://www.oecd.org/mena/governance/35521418.pdf (last </a:t>
            </a:r>
            <a:r>
              <a:rPr lang="de-DE" dirty="0" err="1"/>
              <a:t>accessed</a:t>
            </a:r>
            <a:r>
              <a:rPr lang="de-DE"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8</a:t>
            </a:fld>
            <a:endParaRPr lang="de-DE"/>
          </a:p>
        </p:txBody>
      </p:sp>
    </p:spTree>
    <p:extLst>
      <p:ext uri="{BB962C8B-B14F-4D97-AF65-F5344CB8AC3E}">
        <p14:creationId xmlns:p14="http://schemas.microsoft.com/office/powerpoint/2010/main" val="2735777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defRPr/>
            </a:pPr>
            <a:r>
              <a:rPr lang="de-DE" b="1" dirty="0" err="1"/>
              <a:t>Integrity</a:t>
            </a:r>
            <a:r>
              <a:rPr lang="de-DE" b="1" dirty="0"/>
              <a:t> </a:t>
            </a:r>
            <a:r>
              <a:rPr lang="de-DE" b="1" dirty="0" err="1"/>
              <a:t>codes</a:t>
            </a:r>
            <a:r>
              <a:rPr lang="de-DE" b="1" dirty="0"/>
              <a:t> in </a:t>
            </a:r>
            <a:r>
              <a:rPr lang="de-DE" b="1" dirty="0" err="1"/>
              <a:t>the</a:t>
            </a:r>
            <a:r>
              <a:rPr lang="de-DE" b="1" dirty="0"/>
              <a:t> UNCAC:</a:t>
            </a:r>
            <a:endParaRPr lang="de-DE" dirty="0"/>
          </a:p>
          <a:p>
            <a:pPr marL="171450" indent="-171450">
              <a:buFont typeface="Arial" panose="020B0604020202020204" pitchFamily="34" charset="0"/>
              <a:buChar char="•"/>
              <a:defRPr/>
            </a:pPr>
            <a:endParaRPr lang="de-DE" dirty="0"/>
          </a:p>
          <a:p>
            <a:pPr marL="171450" indent="-171450">
              <a:buFont typeface="Arial" panose="020B0604020202020204" pitchFamily="34" charset="0"/>
              <a:buChar char="•"/>
              <a:defRPr/>
            </a:pPr>
            <a:r>
              <a:rPr lang="de-DE" dirty="0" err="1"/>
              <a:t>Under</a:t>
            </a:r>
            <a:r>
              <a:rPr lang="de-DE" dirty="0"/>
              <a:t> UNCAC, </a:t>
            </a:r>
            <a:r>
              <a:rPr lang="de-DE" dirty="0" err="1"/>
              <a:t>codes</a:t>
            </a:r>
            <a:r>
              <a:rPr lang="de-DE" dirty="0"/>
              <a:t> </a:t>
            </a:r>
            <a:r>
              <a:rPr lang="de-DE" dirty="0" err="1"/>
              <a:t>of</a:t>
            </a:r>
            <a:r>
              <a:rPr lang="de-DE" dirty="0"/>
              <a:t> </a:t>
            </a:r>
            <a:r>
              <a:rPr lang="de-DE" dirty="0" err="1"/>
              <a:t>conduct</a:t>
            </a:r>
            <a:r>
              <a:rPr lang="de-DE" dirty="0"/>
              <a:t> </a:t>
            </a:r>
            <a:r>
              <a:rPr lang="de-DE" dirty="0" err="1"/>
              <a:t>are</a:t>
            </a:r>
            <a:r>
              <a:rPr lang="de-DE" dirty="0"/>
              <a:t> </a:t>
            </a:r>
            <a:r>
              <a:rPr lang="de-DE" dirty="0" err="1"/>
              <a:t>treated</a:t>
            </a:r>
            <a:r>
              <a:rPr lang="de-DE" dirty="0"/>
              <a:t> </a:t>
            </a:r>
            <a:r>
              <a:rPr lang="de-DE" dirty="0" err="1"/>
              <a:t>as</a:t>
            </a:r>
            <a:r>
              <a:rPr lang="de-DE" dirty="0"/>
              <a:t> a </a:t>
            </a:r>
            <a:r>
              <a:rPr lang="de-DE" dirty="0" err="1"/>
              <a:t>preventive</a:t>
            </a:r>
            <a:r>
              <a:rPr lang="de-DE" dirty="0"/>
              <a:t> </a:t>
            </a:r>
            <a:r>
              <a:rPr lang="de-DE" dirty="0" err="1"/>
              <a:t>measure</a:t>
            </a:r>
            <a:r>
              <a:rPr lang="de-DE" dirty="0"/>
              <a:t>.</a:t>
            </a:r>
          </a:p>
          <a:p>
            <a:pPr marL="171450" indent="-171450" eaLnBrk="1" fontAlgn="auto" hangingPunct="1">
              <a:spcBef>
                <a:spcPts val="0"/>
              </a:spcBef>
              <a:spcAft>
                <a:spcPts val="0"/>
              </a:spcAft>
              <a:buFont typeface="Arial" panose="020B0604020202020204" pitchFamily="34" charset="0"/>
              <a:buChar char="•"/>
              <a:defRPr/>
            </a:pPr>
            <a:r>
              <a:rPr lang="de-DE" dirty="0" err="1"/>
              <a:t>Article</a:t>
            </a:r>
            <a:r>
              <a:rPr lang="de-DE" dirty="0"/>
              <a:t> 8 </a:t>
            </a:r>
            <a:r>
              <a:rPr lang="de-DE" dirty="0" err="1"/>
              <a:t>of</a:t>
            </a:r>
            <a:r>
              <a:rPr lang="de-DE" dirty="0"/>
              <a:t> UNCAC </a:t>
            </a:r>
            <a:r>
              <a:rPr lang="de-DE" dirty="0" err="1"/>
              <a:t>refers</a:t>
            </a:r>
            <a:r>
              <a:rPr lang="de-DE" dirty="0"/>
              <a:t> </a:t>
            </a:r>
            <a:r>
              <a:rPr lang="de-DE" dirty="0" err="1"/>
              <a:t>to</a:t>
            </a:r>
            <a:r>
              <a:rPr lang="de-DE" dirty="0"/>
              <a:t> </a:t>
            </a:r>
            <a:r>
              <a:rPr lang="de-DE" dirty="0" err="1"/>
              <a:t>the</a:t>
            </a:r>
            <a:r>
              <a:rPr lang="de-DE" dirty="0"/>
              <a:t> International Code </a:t>
            </a:r>
            <a:r>
              <a:rPr lang="de-DE" dirty="0" err="1"/>
              <a:t>of</a:t>
            </a:r>
            <a:r>
              <a:rPr lang="de-DE" dirty="0"/>
              <a:t> </a:t>
            </a:r>
            <a:r>
              <a:rPr lang="de-DE" dirty="0" err="1"/>
              <a:t>Conduct</a:t>
            </a:r>
            <a:r>
              <a:rPr lang="de-DE" dirty="0"/>
              <a:t> </a:t>
            </a:r>
            <a:r>
              <a:rPr lang="de-DE" dirty="0" err="1"/>
              <a:t>for</a:t>
            </a:r>
            <a:r>
              <a:rPr lang="de-DE" dirty="0"/>
              <a:t> Public </a:t>
            </a:r>
            <a:r>
              <a:rPr lang="de-DE" dirty="0" err="1"/>
              <a:t>Officials</a:t>
            </a:r>
            <a:r>
              <a:rPr lang="de-DE" dirty="0"/>
              <a:t>.</a:t>
            </a:r>
            <a:endParaRPr lang="de-DE" i="0" u="none" dirty="0"/>
          </a:p>
          <a:p>
            <a:pPr marL="171450" indent="-171450" eaLnBrk="1" fontAlgn="auto" hangingPunct="1">
              <a:spcBef>
                <a:spcPts val="0"/>
              </a:spcBef>
              <a:spcAft>
                <a:spcPts val="0"/>
              </a:spcAft>
              <a:buFont typeface="Arial" panose="020B0604020202020204" pitchFamily="34" charset="0"/>
              <a:buChar char="•"/>
              <a:defRPr/>
            </a:pPr>
            <a:r>
              <a:rPr lang="en-US" i="0" u="none" dirty="0"/>
              <a:t>UNCAC Article 8. Codes of conduct for public officials:</a:t>
            </a:r>
            <a:endParaRPr lang="de-DE" dirty="0"/>
          </a:p>
          <a:p>
            <a:pPr lvl="1">
              <a:defRPr/>
            </a:pPr>
            <a:r>
              <a:rPr lang="en-US" dirty="0"/>
              <a:t>1. In order to fight corruption, each State Party shall promote, inter alia, integrity, honesty and responsibility among its public officials, in accordance with the fundamental principles of its legal system. </a:t>
            </a:r>
            <a:endParaRPr lang="de-DE" dirty="0"/>
          </a:p>
          <a:p>
            <a:pPr lvl="1">
              <a:defRPr/>
            </a:pPr>
            <a:r>
              <a:rPr lang="en-US" dirty="0"/>
              <a:t>2. In particular, each State Party shall </a:t>
            </a:r>
            <a:r>
              <a:rPr lang="en-US" dirty="0" err="1"/>
              <a:t>endeavour</a:t>
            </a:r>
            <a:r>
              <a:rPr lang="en-US" dirty="0"/>
              <a:t> to apply, within its own institutional and legal systems, codes or standards of conduct for the correct, </a:t>
            </a:r>
            <a:r>
              <a:rPr lang="en-US" dirty="0" err="1"/>
              <a:t>honourable</a:t>
            </a:r>
            <a:r>
              <a:rPr lang="en-US" dirty="0"/>
              <a:t> and proper performance of public functions. </a:t>
            </a:r>
            <a:endParaRPr lang="de-DE" dirty="0"/>
          </a:p>
          <a:p>
            <a:pPr lvl="1">
              <a:defRPr/>
            </a:pPr>
            <a:r>
              <a:rPr lang="en-US" dirty="0"/>
              <a:t>3. For the purposes of implementing the provisions of this article, each State Party shall, where appropriate and in accordance with the fundamental principles of its legal system, take note of the relevant initiatives of regional, interregional and multilateral organizations, such as the International Code of Conduct for Public Officials contained in the annex to General Assembly resolution 51/59 of 12 December 1996. </a:t>
            </a:r>
            <a:endParaRPr lang="de-DE" dirty="0"/>
          </a:p>
          <a:p>
            <a:pPr lvl="1">
              <a:defRPr/>
            </a:pPr>
            <a:r>
              <a:rPr lang="en-US" dirty="0"/>
              <a:t>4. Each State Party shall also consider, in accordance with the fundamental principles of its domestic law, establishing measures and systems to facilitate the reporting by public officials of acts of corruption to appropriate authorities, when such acts come to their notice in the performance of their functions. </a:t>
            </a:r>
            <a:endParaRPr lang="de-DE" dirty="0"/>
          </a:p>
          <a:p>
            <a:pPr lvl="1">
              <a:defRPr/>
            </a:pPr>
            <a:r>
              <a:rPr lang="en-US" dirty="0"/>
              <a:t>5. Each State Party shall </a:t>
            </a:r>
            <a:r>
              <a:rPr lang="en-US" dirty="0" err="1"/>
              <a:t>endeavour</a:t>
            </a:r>
            <a:r>
              <a:rPr lang="en-US" dirty="0"/>
              <a:t>, where appropriate and in accordance with the fundamental principles of its domestic law, to establish measures and systems requiring public officials to make declarations to appropriate authorities regarding, inter alia, their outside activities, employment, investments, assets and substantial gifts or benefits from which a conflict of interest may result with respect to their functions as public officials. </a:t>
            </a:r>
            <a:endParaRPr lang="de-DE" dirty="0"/>
          </a:p>
          <a:p>
            <a:pPr lvl="1">
              <a:defRPr/>
            </a:pPr>
            <a:r>
              <a:rPr lang="en-US" dirty="0"/>
              <a:t>6. Each State Party shall consider taking, in accordance with the fundamental principles of its domestic law, disciplinary or other measures against public officials who violate the codes or standards established in accordance with this article. </a:t>
            </a:r>
            <a:endParaRPr lang="de-DE" dirty="0"/>
          </a:p>
          <a:p>
            <a:pPr>
              <a:defRPr/>
            </a:pPr>
            <a:endParaRPr lang="it-CH" dirty="0"/>
          </a:p>
          <a:p>
            <a:r>
              <a:rPr lang="de-DE" b="1" dirty="0"/>
              <a:t>Source:</a:t>
            </a:r>
          </a:p>
          <a:p>
            <a:r>
              <a:rPr lang="de-DE" dirty="0"/>
              <a:t>United </a:t>
            </a:r>
            <a:r>
              <a:rPr lang="de-DE" dirty="0" err="1"/>
              <a:t>Nations</a:t>
            </a:r>
            <a:r>
              <a:rPr lang="de-DE" dirty="0"/>
              <a:t> </a:t>
            </a:r>
            <a:r>
              <a:rPr lang="de-DE" dirty="0" err="1"/>
              <a:t>Convention</a:t>
            </a:r>
            <a:r>
              <a:rPr lang="de-DE" dirty="0"/>
              <a:t> </a:t>
            </a:r>
            <a:r>
              <a:rPr lang="de-DE" dirty="0" err="1"/>
              <a:t>against</a:t>
            </a:r>
            <a:r>
              <a:rPr lang="de-DE" dirty="0"/>
              <a:t> </a:t>
            </a:r>
            <a:r>
              <a:rPr lang="de-DE" dirty="0" err="1"/>
              <a:t>Corruption</a:t>
            </a:r>
            <a:r>
              <a:rPr lang="de-DE" dirty="0"/>
              <a:t>. </a:t>
            </a:r>
            <a:r>
              <a:rPr lang="de-DE" dirty="0" err="1"/>
              <a:t>Adopted</a:t>
            </a:r>
            <a:r>
              <a:rPr lang="de-DE" dirty="0"/>
              <a:t> </a:t>
            </a:r>
            <a:r>
              <a:rPr lang="de-DE" dirty="0" err="1"/>
              <a:t>by</a:t>
            </a:r>
            <a:r>
              <a:rPr lang="de-DE" dirty="0"/>
              <a:t> </a:t>
            </a:r>
            <a:r>
              <a:rPr lang="de-DE" dirty="0" err="1"/>
              <a:t>the</a:t>
            </a:r>
            <a:r>
              <a:rPr lang="de-DE" dirty="0"/>
              <a:t> UN General </a:t>
            </a:r>
            <a:r>
              <a:rPr lang="de-DE" dirty="0" err="1"/>
              <a:t>Assembly</a:t>
            </a:r>
            <a:r>
              <a:rPr lang="de-DE" dirty="0"/>
              <a:t> on 31 </a:t>
            </a:r>
            <a:r>
              <a:rPr lang="de-DE" dirty="0" err="1"/>
              <a:t>October</a:t>
            </a:r>
            <a:r>
              <a:rPr lang="de-DE" dirty="0"/>
              <a:t> 2003, </a:t>
            </a:r>
            <a:r>
              <a:rPr lang="de-DE" dirty="0" err="1"/>
              <a:t>by</a:t>
            </a:r>
            <a:r>
              <a:rPr lang="de-DE" dirty="0"/>
              <a:t> </a:t>
            </a:r>
            <a:r>
              <a:rPr lang="de-DE" dirty="0" err="1"/>
              <a:t>resolution</a:t>
            </a:r>
            <a:r>
              <a:rPr lang="de-DE" dirty="0"/>
              <a:t> 58/4. </a:t>
            </a:r>
            <a:r>
              <a:rPr lang="de-DE" dirty="0" err="1"/>
              <a:t>Retrieved</a:t>
            </a:r>
            <a:r>
              <a:rPr lang="de-DE" dirty="0"/>
              <a:t> </a:t>
            </a:r>
            <a:r>
              <a:rPr lang="de-DE" dirty="0" err="1"/>
              <a:t>from</a:t>
            </a:r>
            <a:r>
              <a:rPr lang="de-DE" dirty="0"/>
              <a:t> https://</a:t>
            </a:r>
            <a:r>
              <a:rPr lang="de-DE" dirty="0" err="1"/>
              <a:t>www.unodc.org</a:t>
            </a:r>
            <a:r>
              <a:rPr lang="de-DE" dirty="0"/>
              <a:t>/</a:t>
            </a:r>
            <a:r>
              <a:rPr lang="de-DE" dirty="0" err="1"/>
              <a:t>documents</a:t>
            </a:r>
            <a:r>
              <a:rPr lang="de-DE" dirty="0"/>
              <a:t>/</a:t>
            </a:r>
            <a:r>
              <a:rPr lang="de-DE" dirty="0" err="1"/>
              <a:t>treaties</a:t>
            </a:r>
            <a:r>
              <a:rPr lang="de-DE" dirty="0"/>
              <a:t>/UNCAC/Publications/</a:t>
            </a:r>
            <a:r>
              <a:rPr lang="de-DE" dirty="0" err="1"/>
              <a:t>Convention</a:t>
            </a:r>
            <a:r>
              <a:rPr lang="de-DE" dirty="0"/>
              <a:t>/08-50026_E.pdf (last </a:t>
            </a:r>
            <a:r>
              <a:rPr lang="de-DE" dirty="0" err="1"/>
              <a:t>accessed</a:t>
            </a:r>
            <a:r>
              <a:rPr lang="de-DE"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9</a:t>
            </a:fld>
            <a:endParaRPr lang="de-DE"/>
          </a:p>
        </p:txBody>
      </p:sp>
    </p:spTree>
    <p:extLst>
      <p:ext uri="{BB962C8B-B14F-4D97-AF65-F5344CB8AC3E}">
        <p14:creationId xmlns:p14="http://schemas.microsoft.com/office/powerpoint/2010/main" val="4131665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9032092-6271-034C-A373-FC28AFF6325A}" type="slidenum">
              <a:rPr lang="de-DE" smtClean="0"/>
              <a:t>10</a:t>
            </a:fld>
            <a:endParaRPr lang="de-DE"/>
          </a:p>
        </p:txBody>
      </p:sp>
    </p:spTree>
    <p:extLst>
      <p:ext uri="{BB962C8B-B14F-4D97-AF65-F5344CB8AC3E}">
        <p14:creationId xmlns:p14="http://schemas.microsoft.com/office/powerpoint/2010/main" val="2930872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defRPr/>
            </a:pPr>
            <a:r>
              <a:rPr lang="de-DE" sz="1200" b="1" dirty="0" err="1"/>
              <a:t>Two</a:t>
            </a:r>
            <a:r>
              <a:rPr lang="de-DE" sz="1200" b="1" dirty="0"/>
              <a:t> </a:t>
            </a:r>
            <a:r>
              <a:rPr lang="de-DE" sz="1200" b="1" dirty="0" err="1"/>
              <a:t>types</a:t>
            </a:r>
            <a:r>
              <a:rPr lang="de-DE" sz="1200" b="1" dirty="0"/>
              <a:t> </a:t>
            </a:r>
            <a:r>
              <a:rPr lang="de-DE" sz="1200" b="1" dirty="0" err="1"/>
              <a:t>of</a:t>
            </a:r>
            <a:r>
              <a:rPr lang="de-DE" sz="1200" b="1" dirty="0"/>
              <a:t> </a:t>
            </a:r>
            <a:r>
              <a:rPr lang="de-DE" sz="1200" b="1" dirty="0" err="1"/>
              <a:t>codes</a:t>
            </a:r>
            <a:r>
              <a:rPr lang="de-DE" sz="1200" b="1" dirty="0"/>
              <a:t> ...:</a:t>
            </a:r>
            <a:endParaRPr lang="de-DE" dirty="0"/>
          </a:p>
          <a:p>
            <a:pPr marL="0" indent="0">
              <a:buFont typeface="Arial" panose="020B0604020202020204" pitchFamily="34" charset="0"/>
              <a:buNone/>
              <a:defRPr/>
            </a:pPr>
            <a:endParaRPr lang="de-DE" dirty="0"/>
          </a:p>
          <a:p>
            <a:pPr marL="171450" indent="-171450">
              <a:buFont typeface="Arial" panose="020B0604020202020204" pitchFamily="34" charset="0"/>
              <a:buChar char="•"/>
              <a:defRPr/>
            </a:pPr>
            <a:r>
              <a:rPr lang="de-DE" dirty="0"/>
              <a:t>The </a:t>
            </a:r>
            <a:r>
              <a:rPr lang="de-DE" b="1" dirty="0"/>
              <a:t>“</a:t>
            </a:r>
            <a:r>
              <a:rPr lang="de-DE" b="1" dirty="0" err="1"/>
              <a:t>code</a:t>
            </a:r>
            <a:r>
              <a:rPr lang="de-DE" b="1" dirty="0"/>
              <a:t> </a:t>
            </a:r>
            <a:r>
              <a:rPr lang="de-DE" b="1" dirty="0" err="1"/>
              <a:t>of</a:t>
            </a:r>
            <a:r>
              <a:rPr lang="de-DE" b="1" dirty="0"/>
              <a:t> </a:t>
            </a:r>
            <a:r>
              <a:rPr lang="de-DE" b="1" dirty="0" err="1"/>
              <a:t>conduct</a:t>
            </a:r>
            <a:r>
              <a:rPr lang="de-DE" b="1" dirty="0"/>
              <a:t>” </a:t>
            </a:r>
            <a:r>
              <a:rPr lang="de-DE" dirty="0" err="1"/>
              <a:t>is</a:t>
            </a:r>
            <a:r>
              <a:rPr lang="de-DE" dirty="0"/>
              <a:t> a </a:t>
            </a:r>
            <a:r>
              <a:rPr lang="de-DE" dirty="0" err="1"/>
              <a:t>typical</a:t>
            </a:r>
            <a:r>
              <a:rPr lang="de-DE" dirty="0"/>
              <a:t> </a:t>
            </a:r>
            <a:r>
              <a:rPr lang="de-DE" dirty="0" err="1"/>
              <a:t>instrument</a:t>
            </a:r>
            <a:r>
              <a:rPr lang="de-DE" dirty="0"/>
              <a:t> </a:t>
            </a:r>
            <a:r>
              <a:rPr lang="de-DE" dirty="0" err="1"/>
              <a:t>of</a:t>
            </a:r>
            <a:r>
              <a:rPr lang="de-DE" dirty="0"/>
              <a:t> a </a:t>
            </a:r>
            <a:r>
              <a:rPr lang="de-DE" dirty="0" err="1"/>
              <a:t>rules-based</a:t>
            </a:r>
            <a:r>
              <a:rPr lang="de-DE" dirty="0"/>
              <a:t> </a:t>
            </a:r>
            <a:r>
              <a:rPr lang="de-DE" dirty="0" err="1"/>
              <a:t>approach</a:t>
            </a:r>
            <a:r>
              <a:rPr lang="de-DE" dirty="0"/>
              <a:t> </a:t>
            </a:r>
            <a:r>
              <a:rPr lang="de-DE" dirty="0" err="1"/>
              <a:t>to</a:t>
            </a:r>
            <a:r>
              <a:rPr lang="de-DE" dirty="0"/>
              <a:t> </a:t>
            </a:r>
            <a:r>
              <a:rPr lang="de-DE" dirty="0" err="1"/>
              <a:t>integrity</a:t>
            </a:r>
            <a:r>
              <a:rPr lang="de-DE" dirty="0"/>
              <a:t> </a:t>
            </a:r>
            <a:r>
              <a:rPr lang="de-DE" dirty="0" err="1"/>
              <a:t>management</a:t>
            </a:r>
            <a:r>
              <a:rPr lang="de-DE" dirty="0"/>
              <a:t>. Like </a:t>
            </a:r>
            <a:r>
              <a:rPr lang="de-DE" dirty="0" err="1"/>
              <a:t>that</a:t>
            </a:r>
            <a:r>
              <a:rPr lang="de-DE" dirty="0"/>
              <a:t> </a:t>
            </a:r>
            <a:r>
              <a:rPr lang="de-DE" dirty="0" err="1"/>
              <a:t>more</a:t>
            </a:r>
            <a:r>
              <a:rPr lang="de-DE" dirty="0"/>
              <a:t> </a:t>
            </a:r>
            <a:r>
              <a:rPr lang="de-DE" dirty="0" err="1"/>
              <a:t>general</a:t>
            </a:r>
            <a:r>
              <a:rPr lang="de-DE" dirty="0"/>
              <a:t> </a:t>
            </a:r>
            <a:r>
              <a:rPr lang="de-DE" dirty="0" err="1"/>
              <a:t>approach</a:t>
            </a:r>
            <a:r>
              <a:rPr lang="de-DE" dirty="0"/>
              <a:t>, </a:t>
            </a:r>
            <a:r>
              <a:rPr lang="de-DE" dirty="0" err="1"/>
              <a:t>it</a:t>
            </a:r>
            <a:r>
              <a:rPr lang="de-DE" dirty="0"/>
              <a:t> </a:t>
            </a:r>
            <a:r>
              <a:rPr lang="de-DE" dirty="0" err="1"/>
              <a:t>starts</a:t>
            </a:r>
            <a:r>
              <a:rPr lang="de-DE" dirty="0"/>
              <a:t> </a:t>
            </a:r>
            <a:r>
              <a:rPr lang="de-DE" dirty="0" err="1"/>
              <a:t>from</a:t>
            </a:r>
            <a:r>
              <a:rPr lang="de-DE" dirty="0"/>
              <a:t> </a:t>
            </a:r>
            <a:r>
              <a:rPr lang="de-DE" dirty="0" err="1"/>
              <a:t>the</a:t>
            </a:r>
            <a:r>
              <a:rPr lang="de-DE" dirty="0"/>
              <a:t> </a:t>
            </a:r>
            <a:r>
              <a:rPr lang="de-DE" dirty="0" err="1"/>
              <a:t>assumption</a:t>
            </a:r>
            <a:r>
              <a:rPr lang="de-DE" dirty="0"/>
              <a:t> </a:t>
            </a:r>
            <a:r>
              <a:rPr lang="de-DE" dirty="0" err="1"/>
              <a:t>that</a:t>
            </a:r>
            <a:r>
              <a:rPr lang="de-DE" dirty="0"/>
              <a:t> </a:t>
            </a:r>
            <a:r>
              <a:rPr lang="de-DE" dirty="0" err="1"/>
              <a:t>people</a:t>
            </a:r>
            <a:r>
              <a:rPr lang="de-DE" dirty="0"/>
              <a:t> </a:t>
            </a:r>
            <a:r>
              <a:rPr lang="de-DE" dirty="0" err="1"/>
              <a:t>are</a:t>
            </a:r>
            <a:r>
              <a:rPr lang="de-DE" dirty="0"/>
              <a:t> </a:t>
            </a:r>
            <a:r>
              <a:rPr lang="de-DE" dirty="0" err="1"/>
              <a:t>essentially</a:t>
            </a:r>
            <a:r>
              <a:rPr lang="de-DE" dirty="0"/>
              <a:t> </a:t>
            </a:r>
            <a:r>
              <a:rPr lang="de-DE" dirty="0" err="1"/>
              <a:t>self-interested</a:t>
            </a:r>
            <a:r>
              <a:rPr lang="de-DE" dirty="0"/>
              <a:t> </a:t>
            </a:r>
            <a:r>
              <a:rPr lang="de-DE" dirty="0" err="1"/>
              <a:t>and</a:t>
            </a:r>
            <a:r>
              <a:rPr lang="de-DE" dirty="0"/>
              <a:t> </a:t>
            </a:r>
            <a:r>
              <a:rPr lang="de-DE" dirty="0" err="1"/>
              <a:t>that</a:t>
            </a:r>
            <a:r>
              <a:rPr lang="de-DE" dirty="0"/>
              <a:t> </a:t>
            </a:r>
            <a:r>
              <a:rPr lang="de-DE" dirty="0" err="1"/>
              <a:t>they</a:t>
            </a:r>
            <a:r>
              <a:rPr lang="de-DE" dirty="0"/>
              <a:t> will </a:t>
            </a:r>
            <a:r>
              <a:rPr lang="de-DE" dirty="0" err="1"/>
              <a:t>only</a:t>
            </a:r>
            <a:r>
              <a:rPr lang="de-DE" dirty="0"/>
              <a:t> </a:t>
            </a:r>
            <a:r>
              <a:rPr lang="de-DE" dirty="0" err="1"/>
              <a:t>behave</a:t>
            </a:r>
            <a:r>
              <a:rPr lang="de-DE" dirty="0"/>
              <a:t> </a:t>
            </a:r>
            <a:r>
              <a:rPr lang="de-DE" dirty="0" err="1"/>
              <a:t>with</a:t>
            </a:r>
            <a:r>
              <a:rPr lang="de-DE" dirty="0"/>
              <a:t> </a:t>
            </a:r>
            <a:r>
              <a:rPr lang="de-DE" dirty="0" err="1"/>
              <a:t>integrity</a:t>
            </a:r>
            <a:r>
              <a:rPr lang="de-DE" dirty="0"/>
              <a:t> </a:t>
            </a:r>
            <a:r>
              <a:rPr lang="de-DE" dirty="0" err="1"/>
              <a:t>when</a:t>
            </a:r>
            <a:r>
              <a:rPr lang="de-DE" dirty="0"/>
              <a:t> </a:t>
            </a:r>
            <a:r>
              <a:rPr lang="de-DE" dirty="0" err="1"/>
              <a:t>this</a:t>
            </a:r>
            <a:r>
              <a:rPr lang="de-DE" dirty="0"/>
              <a:t> </a:t>
            </a:r>
            <a:r>
              <a:rPr lang="de-DE" dirty="0" err="1"/>
              <a:t>coincides</a:t>
            </a:r>
            <a:r>
              <a:rPr lang="de-DE" dirty="0"/>
              <a:t> </a:t>
            </a:r>
            <a:r>
              <a:rPr lang="de-DE" dirty="0" err="1"/>
              <a:t>with</a:t>
            </a:r>
            <a:r>
              <a:rPr lang="de-DE" dirty="0"/>
              <a:t> </a:t>
            </a:r>
            <a:r>
              <a:rPr lang="de-DE" dirty="0" err="1"/>
              <a:t>their</a:t>
            </a:r>
            <a:r>
              <a:rPr lang="de-DE" dirty="0"/>
              <a:t> </a:t>
            </a:r>
            <a:r>
              <a:rPr lang="de-DE" dirty="0" err="1"/>
              <a:t>self-interest</a:t>
            </a:r>
            <a:r>
              <a:rPr lang="de-DE" dirty="0"/>
              <a:t>. </a:t>
            </a:r>
            <a:r>
              <a:rPr lang="de-DE" dirty="0" err="1"/>
              <a:t>Hence</a:t>
            </a:r>
            <a:r>
              <a:rPr lang="de-DE" dirty="0"/>
              <a:t>, a </a:t>
            </a:r>
            <a:r>
              <a:rPr lang="de-DE" dirty="0" err="1"/>
              <a:t>preferably</a:t>
            </a:r>
            <a:r>
              <a:rPr lang="de-DE" dirty="0"/>
              <a:t> </a:t>
            </a:r>
            <a:r>
              <a:rPr lang="de-DE" dirty="0" err="1"/>
              <a:t>detailed</a:t>
            </a:r>
            <a:r>
              <a:rPr lang="de-DE" dirty="0"/>
              <a:t> </a:t>
            </a:r>
            <a:r>
              <a:rPr lang="de-DE" dirty="0" err="1"/>
              <a:t>code</a:t>
            </a:r>
            <a:r>
              <a:rPr lang="de-DE" dirty="0"/>
              <a:t> </a:t>
            </a:r>
            <a:r>
              <a:rPr lang="de-DE" dirty="0" err="1"/>
              <a:t>of</a:t>
            </a:r>
            <a:r>
              <a:rPr lang="de-DE" dirty="0"/>
              <a:t> </a:t>
            </a:r>
            <a:r>
              <a:rPr lang="de-DE" dirty="0" err="1"/>
              <a:t>conduct</a:t>
            </a:r>
            <a:r>
              <a:rPr lang="de-DE" dirty="0"/>
              <a:t> will </a:t>
            </a:r>
            <a:r>
              <a:rPr lang="de-DE" dirty="0" err="1"/>
              <a:t>describe</a:t>
            </a:r>
            <a:r>
              <a:rPr lang="de-DE" dirty="0"/>
              <a:t>, </a:t>
            </a:r>
            <a:r>
              <a:rPr lang="de-DE" dirty="0" err="1"/>
              <a:t>as</a:t>
            </a:r>
            <a:r>
              <a:rPr lang="de-DE" dirty="0"/>
              <a:t> </a:t>
            </a:r>
            <a:r>
              <a:rPr lang="de-DE" dirty="0" err="1"/>
              <a:t>specifically</a:t>
            </a:r>
            <a:r>
              <a:rPr lang="de-DE" dirty="0"/>
              <a:t> </a:t>
            </a:r>
            <a:r>
              <a:rPr lang="de-DE" dirty="0" err="1"/>
              <a:t>and</a:t>
            </a:r>
            <a:r>
              <a:rPr lang="de-DE" dirty="0"/>
              <a:t> </a:t>
            </a:r>
            <a:r>
              <a:rPr lang="de-DE" dirty="0" err="1"/>
              <a:t>unambiguousally</a:t>
            </a:r>
            <a:r>
              <a:rPr lang="de-DE" dirty="0"/>
              <a:t> </a:t>
            </a:r>
            <a:r>
              <a:rPr lang="de-DE" dirty="0" err="1"/>
              <a:t>as</a:t>
            </a:r>
            <a:r>
              <a:rPr lang="de-DE" dirty="0"/>
              <a:t> </a:t>
            </a:r>
            <a:r>
              <a:rPr lang="de-DE" dirty="0" err="1"/>
              <a:t>possible</a:t>
            </a:r>
            <a:r>
              <a:rPr lang="de-DE" dirty="0"/>
              <a:t>, </a:t>
            </a:r>
            <a:r>
              <a:rPr lang="de-DE" dirty="0" err="1"/>
              <a:t>which</a:t>
            </a:r>
            <a:r>
              <a:rPr lang="de-DE" dirty="0"/>
              <a:t> </a:t>
            </a:r>
            <a:r>
              <a:rPr lang="de-DE" dirty="0" err="1"/>
              <a:t>behavior</a:t>
            </a:r>
            <a:r>
              <a:rPr lang="de-DE" dirty="0"/>
              <a:t> </a:t>
            </a:r>
            <a:r>
              <a:rPr lang="de-DE" dirty="0" err="1"/>
              <a:t>is</a:t>
            </a:r>
            <a:r>
              <a:rPr lang="de-DE" dirty="0"/>
              <a:t> </a:t>
            </a:r>
            <a:r>
              <a:rPr lang="de-DE" dirty="0" err="1"/>
              <a:t>expected</a:t>
            </a:r>
            <a:r>
              <a:rPr lang="de-DE" dirty="0"/>
              <a:t>. Such a </a:t>
            </a:r>
            <a:r>
              <a:rPr lang="de-DE" dirty="0" err="1"/>
              <a:t>code</a:t>
            </a:r>
            <a:r>
              <a:rPr lang="de-DE" dirty="0"/>
              <a:t> </a:t>
            </a:r>
            <a:r>
              <a:rPr lang="de-DE" dirty="0" err="1"/>
              <a:t>of</a:t>
            </a:r>
            <a:r>
              <a:rPr lang="de-DE" dirty="0"/>
              <a:t> </a:t>
            </a:r>
            <a:r>
              <a:rPr lang="de-DE" dirty="0" err="1"/>
              <a:t>conduct</a:t>
            </a:r>
            <a:r>
              <a:rPr lang="de-DE" dirty="0"/>
              <a:t> will also </a:t>
            </a:r>
            <a:r>
              <a:rPr lang="de-DE" dirty="0" err="1"/>
              <a:t>establish</a:t>
            </a:r>
            <a:r>
              <a:rPr lang="de-DE" dirty="0"/>
              <a:t> </a:t>
            </a:r>
            <a:r>
              <a:rPr lang="de-DE" dirty="0" err="1"/>
              <a:t>strict</a:t>
            </a:r>
            <a:r>
              <a:rPr lang="de-DE" dirty="0"/>
              <a:t> </a:t>
            </a:r>
            <a:r>
              <a:rPr lang="de-DE" dirty="0" err="1"/>
              <a:t>procedures</a:t>
            </a:r>
            <a:r>
              <a:rPr lang="de-DE" dirty="0"/>
              <a:t> </a:t>
            </a:r>
            <a:r>
              <a:rPr lang="de-DE" dirty="0" err="1"/>
              <a:t>to</a:t>
            </a:r>
            <a:r>
              <a:rPr lang="de-DE" dirty="0"/>
              <a:t> </a:t>
            </a:r>
            <a:r>
              <a:rPr lang="de-DE" dirty="0" err="1"/>
              <a:t>enforce</a:t>
            </a:r>
            <a:r>
              <a:rPr lang="de-DE" dirty="0"/>
              <a:t> </a:t>
            </a:r>
            <a:r>
              <a:rPr lang="de-DE" dirty="0" err="1"/>
              <a:t>the</a:t>
            </a:r>
            <a:r>
              <a:rPr lang="de-DE" dirty="0"/>
              <a:t> </a:t>
            </a:r>
            <a:r>
              <a:rPr lang="de-DE" dirty="0" err="1"/>
              <a:t>code</a:t>
            </a:r>
            <a:r>
              <a:rPr lang="de-DE" dirty="0"/>
              <a:t>: </a:t>
            </a:r>
            <a:r>
              <a:rPr lang="de-DE" dirty="0" err="1"/>
              <a:t>systematic</a:t>
            </a:r>
            <a:r>
              <a:rPr lang="de-DE" dirty="0"/>
              <a:t> </a:t>
            </a:r>
            <a:r>
              <a:rPr lang="de-DE" dirty="0" err="1"/>
              <a:t>monitoring</a:t>
            </a:r>
            <a:r>
              <a:rPr lang="de-DE" dirty="0"/>
              <a:t> </a:t>
            </a:r>
            <a:r>
              <a:rPr lang="de-DE" dirty="0" err="1"/>
              <a:t>and</a:t>
            </a:r>
            <a:r>
              <a:rPr lang="de-DE" dirty="0"/>
              <a:t> </a:t>
            </a:r>
            <a:r>
              <a:rPr lang="de-DE" dirty="0" err="1"/>
              <a:t>strict</a:t>
            </a:r>
            <a:r>
              <a:rPr lang="de-DE" dirty="0"/>
              <a:t> </a:t>
            </a:r>
            <a:r>
              <a:rPr lang="de-DE" dirty="0" err="1"/>
              <a:t>punishment</a:t>
            </a:r>
            <a:r>
              <a:rPr lang="de-DE" dirty="0"/>
              <a:t> </a:t>
            </a:r>
            <a:r>
              <a:rPr lang="de-DE" dirty="0" err="1"/>
              <a:t>of</a:t>
            </a:r>
            <a:r>
              <a:rPr lang="de-DE" dirty="0"/>
              <a:t> </a:t>
            </a:r>
            <a:r>
              <a:rPr lang="de-DE" dirty="0" err="1"/>
              <a:t>those</a:t>
            </a:r>
            <a:r>
              <a:rPr lang="de-DE" dirty="0"/>
              <a:t> </a:t>
            </a:r>
            <a:r>
              <a:rPr lang="de-DE" dirty="0" err="1"/>
              <a:t>who</a:t>
            </a:r>
            <a:r>
              <a:rPr lang="de-DE" dirty="0"/>
              <a:t> break </a:t>
            </a:r>
            <a:r>
              <a:rPr lang="de-DE" dirty="0" err="1"/>
              <a:t>the</a:t>
            </a:r>
            <a:r>
              <a:rPr lang="de-DE" dirty="0"/>
              <a:t> </a:t>
            </a:r>
            <a:r>
              <a:rPr lang="de-DE" dirty="0" err="1"/>
              <a:t>rules</a:t>
            </a:r>
            <a:r>
              <a:rPr lang="de-DE" dirty="0"/>
              <a:t>. </a:t>
            </a:r>
          </a:p>
          <a:p>
            <a:pPr marL="171450" indent="-171450">
              <a:buFont typeface="Arial" panose="020B0604020202020204" pitchFamily="34" charset="0"/>
              <a:buChar char="•"/>
              <a:defRPr/>
            </a:pPr>
            <a:r>
              <a:rPr lang="de-DE" dirty="0"/>
              <a:t>A </a:t>
            </a:r>
            <a:r>
              <a:rPr lang="de-DE" b="1" dirty="0"/>
              <a:t>“</a:t>
            </a:r>
            <a:r>
              <a:rPr lang="de-DE" b="1" dirty="0" err="1"/>
              <a:t>code</a:t>
            </a:r>
            <a:r>
              <a:rPr lang="de-DE" b="1" dirty="0"/>
              <a:t> </a:t>
            </a:r>
            <a:r>
              <a:rPr lang="de-DE" b="1" dirty="0" err="1"/>
              <a:t>of</a:t>
            </a:r>
            <a:r>
              <a:rPr lang="de-DE" b="1" dirty="0"/>
              <a:t> </a:t>
            </a:r>
            <a:r>
              <a:rPr lang="de-DE" b="1" dirty="0" err="1"/>
              <a:t>ethics</a:t>
            </a:r>
            <a:r>
              <a:rPr lang="de-DE" b="1" dirty="0"/>
              <a:t>” </a:t>
            </a:r>
            <a:r>
              <a:rPr lang="de-DE" dirty="0"/>
              <a:t>on </a:t>
            </a:r>
            <a:r>
              <a:rPr lang="de-DE" dirty="0" err="1"/>
              <a:t>the</a:t>
            </a:r>
            <a:r>
              <a:rPr lang="de-DE" dirty="0"/>
              <a:t> </a:t>
            </a:r>
            <a:r>
              <a:rPr lang="de-DE" dirty="0" err="1"/>
              <a:t>other</a:t>
            </a:r>
            <a:r>
              <a:rPr lang="de-DE" dirty="0"/>
              <a:t> </a:t>
            </a:r>
            <a:r>
              <a:rPr lang="de-DE" dirty="0" err="1"/>
              <a:t>hand</a:t>
            </a:r>
            <a:r>
              <a:rPr lang="de-DE" dirty="0"/>
              <a:t> </a:t>
            </a:r>
            <a:r>
              <a:rPr lang="de-DE" dirty="0" err="1"/>
              <a:t>is</a:t>
            </a:r>
            <a:r>
              <a:rPr lang="de-DE" dirty="0"/>
              <a:t> </a:t>
            </a:r>
            <a:r>
              <a:rPr lang="de-DE" dirty="0" err="1"/>
              <a:t>rooted</a:t>
            </a:r>
            <a:r>
              <a:rPr lang="de-DE" dirty="0"/>
              <a:t> in </a:t>
            </a:r>
            <a:r>
              <a:rPr lang="de-DE" dirty="0" err="1"/>
              <a:t>the</a:t>
            </a:r>
            <a:r>
              <a:rPr lang="de-DE" dirty="0"/>
              <a:t> </a:t>
            </a:r>
            <a:r>
              <a:rPr lang="de-DE" dirty="0" err="1"/>
              <a:t>values-based</a:t>
            </a:r>
            <a:r>
              <a:rPr lang="de-DE" dirty="0"/>
              <a:t> </a:t>
            </a:r>
            <a:r>
              <a:rPr lang="de-DE" dirty="0" err="1"/>
              <a:t>approach</a:t>
            </a:r>
            <a:r>
              <a:rPr lang="de-DE" dirty="0"/>
              <a:t>. </a:t>
            </a:r>
            <a:r>
              <a:rPr lang="de-DE" dirty="0" err="1"/>
              <a:t>It</a:t>
            </a:r>
            <a:r>
              <a:rPr lang="de-DE" dirty="0"/>
              <a:t> </a:t>
            </a:r>
            <a:r>
              <a:rPr lang="de-DE" dirty="0" err="1"/>
              <a:t>focuses</a:t>
            </a:r>
            <a:r>
              <a:rPr lang="de-DE" dirty="0"/>
              <a:t> on </a:t>
            </a:r>
            <a:r>
              <a:rPr lang="de-DE" dirty="0" err="1"/>
              <a:t>general</a:t>
            </a:r>
            <a:r>
              <a:rPr lang="de-DE" dirty="0"/>
              <a:t> </a:t>
            </a:r>
            <a:r>
              <a:rPr lang="de-DE" dirty="0" err="1"/>
              <a:t>values</a:t>
            </a:r>
            <a:r>
              <a:rPr lang="de-DE" dirty="0"/>
              <a:t>, </a:t>
            </a:r>
            <a:r>
              <a:rPr lang="de-DE" dirty="0" err="1"/>
              <a:t>rather</a:t>
            </a:r>
            <a:r>
              <a:rPr lang="de-DE" dirty="0"/>
              <a:t> </a:t>
            </a:r>
            <a:r>
              <a:rPr lang="de-DE" dirty="0" err="1"/>
              <a:t>than</a:t>
            </a:r>
            <a:r>
              <a:rPr lang="de-DE" dirty="0"/>
              <a:t> on </a:t>
            </a:r>
            <a:r>
              <a:rPr lang="de-DE" dirty="0" err="1"/>
              <a:t>specific</a:t>
            </a:r>
            <a:r>
              <a:rPr lang="de-DE" dirty="0"/>
              <a:t> </a:t>
            </a:r>
            <a:r>
              <a:rPr lang="de-DE" dirty="0" err="1"/>
              <a:t>guidelines</a:t>
            </a:r>
            <a:r>
              <a:rPr lang="de-DE" dirty="0"/>
              <a:t> </a:t>
            </a:r>
            <a:r>
              <a:rPr lang="de-DE" dirty="0" err="1"/>
              <a:t>for</a:t>
            </a:r>
            <a:r>
              <a:rPr lang="de-DE" dirty="0"/>
              <a:t> </a:t>
            </a:r>
            <a:r>
              <a:rPr lang="de-DE" dirty="0" err="1"/>
              <a:t>behavior</a:t>
            </a:r>
            <a:r>
              <a:rPr lang="de-DE" dirty="0"/>
              <a:t>, </a:t>
            </a:r>
            <a:r>
              <a:rPr lang="de-DE" dirty="0" err="1"/>
              <a:t>thus</a:t>
            </a:r>
            <a:r>
              <a:rPr lang="de-DE" dirty="0"/>
              <a:t> </a:t>
            </a:r>
            <a:r>
              <a:rPr lang="de-DE" dirty="0" err="1"/>
              <a:t>putting</a:t>
            </a:r>
            <a:r>
              <a:rPr lang="de-DE" dirty="0"/>
              <a:t> </a:t>
            </a:r>
            <a:r>
              <a:rPr lang="de-DE" dirty="0" err="1"/>
              <a:t>more</a:t>
            </a:r>
            <a:r>
              <a:rPr lang="de-DE" dirty="0"/>
              <a:t> </a:t>
            </a:r>
            <a:r>
              <a:rPr lang="de-DE" dirty="0" err="1"/>
              <a:t>trust</a:t>
            </a:r>
            <a:r>
              <a:rPr lang="de-DE" dirty="0"/>
              <a:t> in </a:t>
            </a:r>
            <a:r>
              <a:rPr lang="de-DE" dirty="0" err="1"/>
              <a:t>the</a:t>
            </a:r>
            <a:r>
              <a:rPr lang="de-DE" dirty="0"/>
              <a:t> </a:t>
            </a:r>
            <a:r>
              <a:rPr lang="de-DE" dirty="0" err="1"/>
              <a:t>organizational</a:t>
            </a:r>
            <a:r>
              <a:rPr lang="de-DE" dirty="0"/>
              <a:t> </a:t>
            </a:r>
            <a:r>
              <a:rPr lang="de-DE" dirty="0" err="1"/>
              <a:t>members</a:t>
            </a:r>
            <a:r>
              <a:rPr lang="de-DE" dirty="0"/>
              <a:t>’ </a:t>
            </a:r>
            <a:r>
              <a:rPr lang="de-DE" dirty="0" err="1"/>
              <a:t>capacities</a:t>
            </a:r>
            <a:r>
              <a:rPr lang="de-DE" dirty="0"/>
              <a:t> </a:t>
            </a:r>
            <a:r>
              <a:rPr lang="de-DE" dirty="0" err="1"/>
              <a:t>for</a:t>
            </a:r>
            <a:r>
              <a:rPr lang="de-DE" dirty="0"/>
              <a:t> </a:t>
            </a:r>
            <a:r>
              <a:rPr lang="de-DE" dirty="0" err="1"/>
              <a:t>independent</a:t>
            </a:r>
            <a:r>
              <a:rPr lang="de-DE" dirty="0"/>
              <a:t> </a:t>
            </a:r>
            <a:r>
              <a:rPr lang="de-DE" dirty="0" err="1"/>
              <a:t>moral</a:t>
            </a:r>
            <a:r>
              <a:rPr lang="de-DE" dirty="0"/>
              <a:t> </a:t>
            </a:r>
            <a:r>
              <a:rPr lang="de-DE" dirty="0" err="1"/>
              <a:t>reasoning</a:t>
            </a:r>
            <a:r>
              <a:rPr lang="de-DE" dirty="0"/>
              <a:t>. </a:t>
            </a:r>
            <a:r>
              <a:rPr lang="de-DE" dirty="0" err="1"/>
              <a:t>Rather</a:t>
            </a:r>
            <a:r>
              <a:rPr lang="de-DE" dirty="0"/>
              <a:t> </a:t>
            </a:r>
            <a:r>
              <a:rPr lang="de-DE" dirty="0" err="1"/>
              <a:t>than</a:t>
            </a:r>
            <a:r>
              <a:rPr lang="de-DE" dirty="0"/>
              <a:t> </a:t>
            </a:r>
            <a:r>
              <a:rPr lang="de-DE" dirty="0" err="1"/>
              <a:t>telling</a:t>
            </a:r>
            <a:r>
              <a:rPr lang="de-DE" dirty="0"/>
              <a:t> </a:t>
            </a:r>
            <a:r>
              <a:rPr lang="de-DE" dirty="0" err="1"/>
              <a:t>what</a:t>
            </a:r>
            <a:r>
              <a:rPr lang="de-DE" dirty="0"/>
              <a:t> </a:t>
            </a:r>
            <a:r>
              <a:rPr lang="de-DE" dirty="0" err="1"/>
              <a:t>to</a:t>
            </a:r>
            <a:r>
              <a:rPr lang="de-DE" dirty="0"/>
              <a:t> do, </a:t>
            </a:r>
            <a:r>
              <a:rPr lang="de-DE" dirty="0" err="1"/>
              <a:t>the</a:t>
            </a:r>
            <a:r>
              <a:rPr lang="de-DE" dirty="0"/>
              <a:t> </a:t>
            </a:r>
            <a:r>
              <a:rPr lang="de-DE" dirty="0" err="1"/>
              <a:t>organization</a:t>
            </a:r>
            <a:r>
              <a:rPr lang="de-DE" dirty="0"/>
              <a:t> </a:t>
            </a:r>
            <a:r>
              <a:rPr lang="de-DE" dirty="0" err="1"/>
              <a:t>provides</a:t>
            </a:r>
            <a:r>
              <a:rPr lang="de-DE" dirty="0"/>
              <a:t> </a:t>
            </a:r>
            <a:r>
              <a:rPr lang="de-DE" dirty="0" err="1"/>
              <a:t>its</a:t>
            </a:r>
            <a:r>
              <a:rPr lang="de-DE" dirty="0"/>
              <a:t> </a:t>
            </a:r>
            <a:r>
              <a:rPr lang="de-DE" dirty="0" err="1"/>
              <a:t>members</a:t>
            </a:r>
            <a:r>
              <a:rPr lang="de-DE" dirty="0"/>
              <a:t> </a:t>
            </a:r>
            <a:r>
              <a:rPr lang="de-DE" dirty="0" err="1"/>
              <a:t>with</a:t>
            </a:r>
            <a:r>
              <a:rPr lang="de-DE" dirty="0"/>
              <a:t> a </a:t>
            </a:r>
            <a:r>
              <a:rPr lang="de-DE" dirty="0" err="1"/>
              <a:t>general</a:t>
            </a:r>
            <a:r>
              <a:rPr lang="de-DE" dirty="0"/>
              <a:t> </a:t>
            </a:r>
            <a:r>
              <a:rPr lang="de-DE" dirty="0" err="1"/>
              <a:t>framework</a:t>
            </a:r>
            <a:r>
              <a:rPr lang="de-DE" dirty="0"/>
              <a:t> </a:t>
            </a:r>
            <a:r>
              <a:rPr lang="de-DE" dirty="0" err="1"/>
              <a:t>that</a:t>
            </a:r>
            <a:r>
              <a:rPr lang="de-DE" dirty="0"/>
              <a:t> </a:t>
            </a:r>
            <a:r>
              <a:rPr lang="de-DE" dirty="0" err="1"/>
              <a:t>identifies</a:t>
            </a:r>
            <a:r>
              <a:rPr lang="de-DE" dirty="0"/>
              <a:t> </a:t>
            </a:r>
            <a:r>
              <a:rPr lang="de-DE" dirty="0" err="1"/>
              <a:t>the</a:t>
            </a:r>
            <a:r>
              <a:rPr lang="de-DE" dirty="0"/>
              <a:t> </a:t>
            </a:r>
            <a:r>
              <a:rPr lang="de-DE" dirty="0" err="1"/>
              <a:t>general</a:t>
            </a:r>
            <a:r>
              <a:rPr lang="de-DE" dirty="0"/>
              <a:t> </a:t>
            </a:r>
            <a:r>
              <a:rPr lang="de-DE" dirty="0" err="1"/>
              <a:t>values</a:t>
            </a:r>
            <a:r>
              <a:rPr lang="de-DE" dirty="0"/>
              <a:t> </a:t>
            </a:r>
            <a:r>
              <a:rPr lang="de-DE" dirty="0" err="1"/>
              <a:t>and</a:t>
            </a:r>
            <a:r>
              <a:rPr lang="de-DE" dirty="0"/>
              <a:t> </a:t>
            </a:r>
            <a:r>
              <a:rPr lang="de-DE" dirty="0" err="1"/>
              <a:t>provides</a:t>
            </a:r>
            <a:r>
              <a:rPr lang="de-DE" dirty="0"/>
              <a:t> </a:t>
            </a:r>
            <a:r>
              <a:rPr lang="de-DE" dirty="0" err="1"/>
              <a:t>support</a:t>
            </a:r>
            <a:r>
              <a:rPr lang="de-DE" dirty="0"/>
              <a:t>, </a:t>
            </a:r>
            <a:r>
              <a:rPr lang="de-DE" dirty="0" err="1"/>
              <a:t>training</a:t>
            </a:r>
            <a:r>
              <a:rPr lang="de-DE" dirty="0"/>
              <a:t> </a:t>
            </a:r>
            <a:r>
              <a:rPr lang="de-DE" dirty="0" err="1"/>
              <a:t>and</a:t>
            </a:r>
            <a:r>
              <a:rPr lang="de-DE" dirty="0"/>
              <a:t> </a:t>
            </a:r>
            <a:r>
              <a:rPr lang="de-DE" dirty="0" err="1"/>
              <a:t>coaching</a:t>
            </a:r>
            <a:r>
              <a:rPr lang="de-DE" dirty="0"/>
              <a:t> </a:t>
            </a:r>
            <a:r>
              <a:rPr lang="de-DE" dirty="0" err="1"/>
              <a:t>for</a:t>
            </a:r>
            <a:r>
              <a:rPr lang="de-DE" dirty="0"/>
              <a:t> </a:t>
            </a:r>
            <a:r>
              <a:rPr lang="de-DE" dirty="0" err="1"/>
              <a:t>the</a:t>
            </a:r>
            <a:r>
              <a:rPr lang="de-DE" dirty="0"/>
              <a:t> </a:t>
            </a:r>
            <a:r>
              <a:rPr lang="de-DE" dirty="0" err="1"/>
              <a:t>application</a:t>
            </a:r>
            <a:r>
              <a:rPr lang="de-DE" dirty="0"/>
              <a:t> </a:t>
            </a:r>
            <a:r>
              <a:rPr lang="de-DE" dirty="0" err="1"/>
              <a:t>of</a:t>
            </a:r>
            <a:r>
              <a:rPr lang="de-DE" dirty="0"/>
              <a:t> </a:t>
            </a:r>
            <a:r>
              <a:rPr lang="de-DE" dirty="0" err="1"/>
              <a:t>these</a:t>
            </a:r>
            <a:r>
              <a:rPr lang="de-DE" dirty="0"/>
              <a:t> </a:t>
            </a:r>
            <a:r>
              <a:rPr lang="de-DE" dirty="0" err="1"/>
              <a:t>values</a:t>
            </a:r>
            <a:r>
              <a:rPr lang="de-DE" dirty="0"/>
              <a:t> in </a:t>
            </a:r>
            <a:r>
              <a:rPr lang="de-DE" dirty="0" err="1"/>
              <a:t>daily</a:t>
            </a:r>
            <a:r>
              <a:rPr lang="de-DE" dirty="0"/>
              <a:t> real-</a:t>
            </a:r>
            <a:r>
              <a:rPr lang="de-DE" dirty="0" err="1"/>
              <a:t>life</a:t>
            </a:r>
            <a:r>
              <a:rPr lang="de-DE" dirty="0"/>
              <a:t> </a:t>
            </a:r>
            <a:r>
              <a:rPr lang="de-DE" dirty="0" err="1"/>
              <a:t>situations</a:t>
            </a:r>
            <a:r>
              <a:rPr lang="de-DE" dirty="0"/>
              <a:t>.</a:t>
            </a:r>
          </a:p>
          <a:p>
            <a:pPr marL="171450" indent="-171450">
              <a:buFont typeface="Arial" panose="020B0604020202020204" pitchFamily="34" charset="0"/>
              <a:buChar char="•"/>
              <a:defRPr/>
            </a:pPr>
            <a:r>
              <a:rPr lang="de-DE" dirty="0">
                <a:sym typeface="Wingdings" pitchFamily="2" charset="2"/>
              </a:rPr>
              <a:t>As </a:t>
            </a:r>
            <a:r>
              <a:rPr lang="de-DE" dirty="0" err="1">
                <a:sym typeface="Wingdings" pitchFamily="2" charset="2"/>
              </a:rPr>
              <a:t>for</a:t>
            </a:r>
            <a:r>
              <a:rPr lang="de-DE" dirty="0">
                <a:sym typeface="Wingdings" pitchFamily="2" charset="2"/>
              </a:rPr>
              <a:t> </a:t>
            </a:r>
            <a:r>
              <a:rPr lang="de-DE" dirty="0" err="1">
                <a:sym typeface="Wingdings" pitchFamily="2" charset="2"/>
              </a:rPr>
              <a:t>the</a:t>
            </a:r>
            <a:r>
              <a:rPr lang="de-DE" dirty="0">
                <a:sym typeface="Wingdings" pitchFamily="2" charset="2"/>
              </a:rPr>
              <a:t> </a:t>
            </a:r>
            <a:r>
              <a:rPr lang="de-DE" dirty="0" err="1">
                <a:sym typeface="Wingdings" pitchFamily="2" charset="2"/>
              </a:rPr>
              <a:t>choice</a:t>
            </a:r>
            <a:r>
              <a:rPr lang="de-DE" dirty="0">
                <a:sym typeface="Wingdings" pitchFamily="2" charset="2"/>
              </a:rPr>
              <a:t> </a:t>
            </a:r>
            <a:r>
              <a:rPr lang="de-DE" dirty="0" err="1">
                <a:sym typeface="Wingdings" pitchFamily="2" charset="2"/>
              </a:rPr>
              <a:t>between</a:t>
            </a:r>
            <a:r>
              <a:rPr lang="de-DE" dirty="0">
                <a:sym typeface="Wingdings" pitchFamily="2" charset="2"/>
              </a:rPr>
              <a:t> </a:t>
            </a:r>
            <a:r>
              <a:rPr lang="de-DE" dirty="0" err="1">
                <a:sym typeface="Wingdings" pitchFamily="2" charset="2"/>
              </a:rPr>
              <a:t>the</a:t>
            </a:r>
            <a:r>
              <a:rPr lang="de-DE" dirty="0">
                <a:sym typeface="Wingdings" pitchFamily="2" charset="2"/>
              </a:rPr>
              <a:t> </a:t>
            </a:r>
            <a:r>
              <a:rPr lang="de-DE" dirty="0" err="1">
                <a:sym typeface="Wingdings" pitchFamily="2" charset="2"/>
              </a:rPr>
              <a:t>two</a:t>
            </a:r>
            <a:r>
              <a:rPr lang="de-DE" dirty="0">
                <a:sym typeface="Wingdings" pitchFamily="2" charset="2"/>
              </a:rPr>
              <a:t> </a:t>
            </a:r>
            <a:r>
              <a:rPr lang="de-DE" dirty="0" err="1">
                <a:sym typeface="Wingdings" pitchFamily="2" charset="2"/>
              </a:rPr>
              <a:t>types</a:t>
            </a:r>
            <a:r>
              <a:rPr lang="de-DE" dirty="0">
                <a:sym typeface="Wingdings" pitchFamily="2" charset="2"/>
              </a:rPr>
              <a:t> </a:t>
            </a:r>
            <a:r>
              <a:rPr lang="de-DE" dirty="0" err="1">
                <a:sym typeface="Wingdings" pitchFamily="2" charset="2"/>
              </a:rPr>
              <a:t>of</a:t>
            </a:r>
            <a:r>
              <a:rPr lang="de-DE" dirty="0">
                <a:sym typeface="Wingdings" pitchFamily="2" charset="2"/>
              </a:rPr>
              <a:t> </a:t>
            </a:r>
            <a:r>
              <a:rPr lang="de-DE" dirty="0" err="1">
                <a:sym typeface="Wingdings" pitchFamily="2" charset="2"/>
              </a:rPr>
              <a:t>codes</a:t>
            </a:r>
            <a:r>
              <a:rPr lang="de-DE" dirty="0">
                <a:sym typeface="Wingdings" pitchFamily="2" charset="2"/>
              </a:rPr>
              <a:t>, </a:t>
            </a:r>
            <a:r>
              <a:rPr lang="de-DE" dirty="0" err="1">
                <a:sym typeface="Wingdings" pitchFamily="2" charset="2"/>
              </a:rPr>
              <a:t>recommendation</a:t>
            </a:r>
            <a:r>
              <a:rPr lang="de-DE" dirty="0">
                <a:sym typeface="Wingdings" pitchFamily="2" charset="2"/>
              </a:rPr>
              <a:t> </a:t>
            </a:r>
            <a:r>
              <a:rPr lang="de-DE" dirty="0" err="1">
                <a:sym typeface="Wingdings" pitchFamily="2" charset="2"/>
              </a:rPr>
              <a:t>is</a:t>
            </a:r>
            <a:r>
              <a:rPr lang="de-DE" dirty="0">
                <a:sym typeface="Wingdings" pitchFamily="2" charset="2"/>
              </a:rPr>
              <a:t> </a:t>
            </a:r>
            <a:r>
              <a:rPr lang="de-DE" dirty="0" err="1">
                <a:sym typeface="Wingdings" pitchFamily="2" charset="2"/>
              </a:rPr>
              <a:t>to</a:t>
            </a:r>
            <a:r>
              <a:rPr lang="de-DE" dirty="0">
                <a:sym typeface="Wingdings" pitchFamily="2" charset="2"/>
              </a:rPr>
              <a:t> </a:t>
            </a:r>
            <a:r>
              <a:rPr lang="de-DE" dirty="0" err="1">
                <a:sym typeface="Wingdings" pitchFamily="2" charset="2"/>
              </a:rPr>
              <a:t>situate</a:t>
            </a:r>
            <a:r>
              <a:rPr lang="de-DE" dirty="0">
                <a:sym typeface="Wingdings" pitchFamily="2" charset="2"/>
              </a:rPr>
              <a:t> </a:t>
            </a:r>
            <a:r>
              <a:rPr lang="de-DE" dirty="0" err="1">
                <a:sym typeface="Wingdings" pitchFamily="2" charset="2"/>
              </a:rPr>
              <a:t>this</a:t>
            </a:r>
            <a:r>
              <a:rPr lang="de-DE" dirty="0">
                <a:sym typeface="Wingdings" pitchFamily="2" charset="2"/>
              </a:rPr>
              <a:t> in </a:t>
            </a:r>
            <a:r>
              <a:rPr lang="de-DE" dirty="0" err="1">
                <a:sym typeface="Wingdings" pitchFamily="2" charset="2"/>
              </a:rPr>
              <a:t>the</a:t>
            </a:r>
            <a:r>
              <a:rPr lang="de-DE" dirty="0">
                <a:sym typeface="Wingdings" pitchFamily="2" charset="2"/>
              </a:rPr>
              <a:t> </a:t>
            </a:r>
            <a:r>
              <a:rPr lang="de-DE" dirty="0" err="1"/>
              <a:t>broader</a:t>
            </a:r>
            <a:r>
              <a:rPr lang="de-DE" dirty="0"/>
              <a:t> </a:t>
            </a:r>
            <a:r>
              <a:rPr lang="de-DE" dirty="0" err="1"/>
              <a:t>question</a:t>
            </a:r>
            <a:r>
              <a:rPr lang="de-DE" dirty="0"/>
              <a:t> </a:t>
            </a:r>
            <a:r>
              <a:rPr lang="de-DE" dirty="0" err="1"/>
              <a:t>about</a:t>
            </a:r>
            <a:r>
              <a:rPr lang="de-DE" dirty="0"/>
              <a:t> </a:t>
            </a:r>
            <a:r>
              <a:rPr lang="de-DE" dirty="0" err="1"/>
              <a:t>the</a:t>
            </a:r>
            <a:r>
              <a:rPr lang="de-DE" dirty="0"/>
              <a:t> </a:t>
            </a:r>
            <a:r>
              <a:rPr lang="de-DE" dirty="0" err="1"/>
              <a:t>balance</a:t>
            </a:r>
            <a:r>
              <a:rPr lang="de-DE" dirty="0"/>
              <a:t> </a:t>
            </a:r>
            <a:r>
              <a:rPr lang="de-DE" dirty="0" err="1"/>
              <a:t>between</a:t>
            </a:r>
            <a:r>
              <a:rPr lang="de-DE" dirty="0"/>
              <a:t> </a:t>
            </a:r>
            <a:r>
              <a:rPr lang="de-DE" dirty="0" err="1"/>
              <a:t>the</a:t>
            </a:r>
            <a:r>
              <a:rPr lang="de-DE" dirty="0"/>
              <a:t> </a:t>
            </a:r>
            <a:r>
              <a:rPr lang="de-DE" dirty="0" err="1"/>
              <a:t>rules-based</a:t>
            </a:r>
            <a:r>
              <a:rPr lang="de-DE" dirty="0"/>
              <a:t> </a:t>
            </a:r>
            <a:r>
              <a:rPr lang="de-DE" dirty="0" err="1"/>
              <a:t>and</a:t>
            </a:r>
            <a:r>
              <a:rPr lang="de-DE" dirty="0"/>
              <a:t> </a:t>
            </a:r>
            <a:r>
              <a:rPr lang="de-DE" dirty="0" err="1"/>
              <a:t>the</a:t>
            </a:r>
            <a:r>
              <a:rPr lang="de-DE" dirty="0"/>
              <a:t> </a:t>
            </a:r>
            <a:r>
              <a:rPr lang="de-DE" dirty="0" err="1"/>
              <a:t>values-based</a:t>
            </a:r>
            <a:r>
              <a:rPr lang="de-DE" dirty="0"/>
              <a:t> </a:t>
            </a:r>
            <a:r>
              <a:rPr lang="de-DE" dirty="0" err="1"/>
              <a:t>approaches</a:t>
            </a:r>
            <a:r>
              <a:rPr lang="de-DE" dirty="0"/>
              <a:t>, a </a:t>
            </a:r>
            <a:r>
              <a:rPr lang="de-DE" dirty="0" err="1"/>
              <a:t>balance</a:t>
            </a:r>
            <a:r>
              <a:rPr lang="de-DE" dirty="0"/>
              <a:t> </a:t>
            </a:r>
            <a:r>
              <a:rPr lang="de-DE" dirty="0" err="1"/>
              <a:t>that</a:t>
            </a:r>
            <a:r>
              <a:rPr lang="de-DE" dirty="0"/>
              <a:t> </a:t>
            </a:r>
            <a:r>
              <a:rPr lang="de-DE" dirty="0" err="1"/>
              <a:t>should</a:t>
            </a:r>
            <a:r>
              <a:rPr lang="de-DE" dirty="0"/>
              <a:t> also </a:t>
            </a:r>
            <a:r>
              <a:rPr lang="de-DE" dirty="0" err="1"/>
              <a:t>take</a:t>
            </a:r>
            <a:r>
              <a:rPr lang="de-DE" dirty="0"/>
              <a:t> </a:t>
            </a:r>
            <a:r>
              <a:rPr lang="de-DE" dirty="0" err="1"/>
              <a:t>into</a:t>
            </a:r>
            <a:r>
              <a:rPr lang="de-DE" dirty="0"/>
              <a:t> </a:t>
            </a:r>
            <a:r>
              <a:rPr lang="de-DE" dirty="0" err="1"/>
              <a:t>consideration</a:t>
            </a:r>
            <a:r>
              <a:rPr lang="de-DE" dirty="0"/>
              <a:t> </a:t>
            </a:r>
            <a:r>
              <a:rPr lang="de-DE" dirty="0" err="1"/>
              <a:t>the</a:t>
            </a:r>
            <a:r>
              <a:rPr lang="de-DE" dirty="0"/>
              <a:t> </a:t>
            </a:r>
            <a:r>
              <a:rPr lang="de-DE" dirty="0" err="1"/>
              <a:t>outer</a:t>
            </a:r>
            <a:r>
              <a:rPr lang="de-DE" dirty="0"/>
              <a:t> </a:t>
            </a:r>
            <a:r>
              <a:rPr lang="de-DE" dirty="0" err="1"/>
              <a:t>context</a:t>
            </a:r>
            <a:r>
              <a:rPr lang="de-DE" dirty="0"/>
              <a:t>. </a:t>
            </a:r>
            <a:r>
              <a:rPr lang="de-DE" dirty="0" err="1"/>
              <a:t>If</a:t>
            </a:r>
            <a:r>
              <a:rPr lang="de-DE" dirty="0"/>
              <a:t> </a:t>
            </a:r>
            <a:r>
              <a:rPr lang="de-DE" dirty="0" err="1"/>
              <a:t>there</a:t>
            </a:r>
            <a:r>
              <a:rPr lang="de-DE" dirty="0"/>
              <a:t> </a:t>
            </a:r>
            <a:r>
              <a:rPr lang="de-DE" dirty="0" err="1"/>
              <a:t>is</a:t>
            </a:r>
            <a:r>
              <a:rPr lang="de-DE" dirty="0"/>
              <a:t> </a:t>
            </a:r>
            <a:r>
              <a:rPr lang="de-DE" dirty="0" err="1"/>
              <a:t>already</a:t>
            </a:r>
            <a:r>
              <a:rPr lang="de-DE" dirty="0"/>
              <a:t> a </a:t>
            </a:r>
            <a:r>
              <a:rPr lang="de-DE" dirty="0" err="1"/>
              <a:t>very</a:t>
            </a:r>
            <a:r>
              <a:rPr lang="de-DE" dirty="0"/>
              <a:t> </a:t>
            </a:r>
            <a:r>
              <a:rPr lang="de-DE" dirty="0" err="1"/>
              <a:t>detailed</a:t>
            </a:r>
            <a:r>
              <a:rPr lang="de-DE" dirty="0"/>
              <a:t> </a:t>
            </a:r>
            <a:r>
              <a:rPr lang="de-DE" dirty="0" err="1"/>
              <a:t>and</a:t>
            </a:r>
            <a:r>
              <a:rPr lang="de-DE" dirty="0"/>
              <a:t> well-</a:t>
            </a:r>
            <a:r>
              <a:rPr lang="de-DE" dirty="0" err="1"/>
              <a:t>developed</a:t>
            </a:r>
            <a:r>
              <a:rPr lang="de-DE" dirty="0"/>
              <a:t> legal </a:t>
            </a:r>
            <a:r>
              <a:rPr lang="de-DE" dirty="0" err="1"/>
              <a:t>framework</a:t>
            </a:r>
            <a:r>
              <a:rPr lang="de-DE" dirty="0"/>
              <a:t> outside </a:t>
            </a:r>
            <a:r>
              <a:rPr lang="de-DE" dirty="0" err="1"/>
              <a:t>the</a:t>
            </a:r>
            <a:r>
              <a:rPr lang="de-DE" dirty="0"/>
              <a:t> </a:t>
            </a:r>
            <a:r>
              <a:rPr lang="de-DE" dirty="0" err="1"/>
              <a:t>organization</a:t>
            </a:r>
            <a:r>
              <a:rPr lang="de-DE" dirty="0"/>
              <a:t> but </a:t>
            </a:r>
            <a:r>
              <a:rPr lang="de-DE" dirty="0" err="1"/>
              <a:t>applicable</a:t>
            </a:r>
            <a:r>
              <a:rPr lang="de-DE" dirty="0"/>
              <a:t> on </a:t>
            </a:r>
            <a:r>
              <a:rPr lang="de-DE" dirty="0" err="1"/>
              <a:t>the</a:t>
            </a:r>
            <a:r>
              <a:rPr lang="de-DE" dirty="0"/>
              <a:t> </a:t>
            </a:r>
            <a:r>
              <a:rPr lang="de-DE" dirty="0" err="1"/>
              <a:t>organization</a:t>
            </a:r>
            <a:r>
              <a:rPr lang="de-DE" dirty="0"/>
              <a:t>, </a:t>
            </a:r>
            <a:r>
              <a:rPr lang="de-DE" dirty="0" err="1"/>
              <a:t>then</a:t>
            </a:r>
            <a:r>
              <a:rPr lang="de-DE" dirty="0"/>
              <a:t> </a:t>
            </a:r>
            <a:r>
              <a:rPr lang="de-DE" dirty="0" err="1"/>
              <a:t>one</a:t>
            </a:r>
            <a:r>
              <a:rPr lang="de-DE" dirty="0"/>
              <a:t> </a:t>
            </a:r>
            <a:r>
              <a:rPr lang="de-DE" dirty="0" err="1"/>
              <a:t>could</a:t>
            </a:r>
            <a:r>
              <a:rPr lang="de-DE" dirty="0"/>
              <a:t> </a:t>
            </a:r>
            <a:r>
              <a:rPr lang="de-DE" dirty="0" err="1"/>
              <a:t>argue</a:t>
            </a:r>
            <a:r>
              <a:rPr lang="de-DE" dirty="0"/>
              <a:t> </a:t>
            </a:r>
            <a:r>
              <a:rPr lang="de-DE" dirty="0" err="1"/>
              <a:t>that</a:t>
            </a:r>
            <a:r>
              <a:rPr lang="de-DE" dirty="0"/>
              <a:t> </a:t>
            </a:r>
            <a:r>
              <a:rPr lang="de-DE" dirty="0" err="1"/>
              <a:t>there</a:t>
            </a:r>
            <a:r>
              <a:rPr lang="de-DE" dirty="0"/>
              <a:t> </a:t>
            </a:r>
            <a:r>
              <a:rPr lang="de-DE" dirty="0" err="1"/>
              <a:t>is</a:t>
            </a:r>
            <a:r>
              <a:rPr lang="de-DE" dirty="0"/>
              <a:t> </a:t>
            </a:r>
            <a:r>
              <a:rPr lang="de-DE" dirty="0" err="1"/>
              <a:t>no</a:t>
            </a:r>
            <a:r>
              <a:rPr lang="de-DE" dirty="0"/>
              <a:t> </a:t>
            </a:r>
            <a:r>
              <a:rPr lang="de-DE" dirty="0" err="1"/>
              <a:t>need</a:t>
            </a:r>
            <a:r>
              <a:rPr lang="de-DE" dirty="0"/>
              <a:t> </a:t>
            </a:r>
            <a:r>
              <a:rPr lang="de-DE" dirty="0" err="1"/>
              <a:t>for</a:t>
            </a:r>
            <a:r>
              <a:rPr lang="de-DE" dirty="0"/>
              <a:t> </a:t>
            </a:r>
            <a:r>
              <a:rPr lang="de-DE" dirty="0" err="1"/>
              <a:t>detailed</a:t>
            </a:r>
            <a:r>
              <a:rPr lang="de-DE" dirty="0"/>
              <a:t> </a:t>
            </a:r>
            <a:r>
              <a:rPr lang="de-DE" dirty="0" err="1"/>
              <a:t>rules-based</a:t>
            </a:r>
            <a:r>
              <a:rPr lang="de-DE" dirty="0"/>
              <a:t> </a:t>
            </a:r>
            <a:r>
              <a:rPr lang="de-DE" dirty="0" err="1"/>
              <a:t>codes</a:t>
            </a:r>
            <a:r>
              <a:rPr lang="de-DE" dirty="0"/>
              <a:t> </a:t>
            </a:r>
            <a:r>
              <a:rPr lang="de-DE" dirty="0" err="1"/>
              <a:t>within</a:t>
            </a:r>
            <a:r>
              <a:rPr lang="de-DE" dirty="0"/>
              <a:t> </a:t>
            </a:r>
            <a:r>
              <a:rPr lang="de-DE" dirty="0" err="1"/>
              <a:t>the</a:t>
            </a:r>
            <a:r>
              <a:rPr lang="de-DE" dirty="0"/>
              <a:t> </a:t>
            </a:r>
            <a:r>
              <a:rPr lang="de-DE" dirty="0" err="1"/>
              <a:t>organization</a:t>
            </a:r>
            <a:r>
              <a:rPr lang="de-DE" dirty="0"/>
              <a:t>. </a:t>
            </a:r>
            <a:r>
              <a:rPr lang="de-DE" dirty="0" err="1"/>
              <a:t>Instead</a:t>
            </a:r>
            <a:r>
              <a:rPr lang="de-DE" dirty="0"/>
              <a:t> </a:t>
            </a:r>
            <a:r>
              <a:rPr lang="de-DE" dirty="0" err="1"/>
              <a:t>one</a:t>
            </a:r>
            <a:r>
              <a:rPr lang="de-DE" dirty="0"/>
              <a:t> </a:t>
            </a:r>
            <a:r>
              <a:rPr lang="de-DE" dirty="0" err="1"/>
              <a:t>could</a:t>
            </a:r>
            <a:r>
              <a:rPr lang="de-DE" dirty="0"/>
              <a:t> </a:t>
            </a:r>
            <a:r>
              <a:rPr lang="de-DE" dirty="0" err="1"/>
              <a:t>argue</a:t>
            </a:r>
            <a:r>
              <a:rPr lang="de-DE" dirty="0"/>
              <a:t> </a:t>
            </a:r>
            <a:r>
              <a:rPr lang="de-DE" dirty="0" err="1"/>
              <a:t>that</a:t>
            </a:r>
            <a:r>
              <a:rPr lang="de-DE" dirty="0"/>
              <a:t> </a:t>
            </a:r>
            <a:r>
              <a:rPr lang="de-DE" dirty="0" err="1"/>
              <a:t>there</a:t>
            </a:r>
            <a:r>
              <a:rPr lang="de-DE" dirty="0"/>
              <a:t> </a:t>
            </a:r>
            <a:r>
              <a:rPr lang="de-DE" dirty="0" err="1"/>
              <a:t>is</a:t>
            </a:r>
            <a:r>
              <a:rPr lang="de-DE" dirty="0"/>
              <a:t> a </a:t>
            </a:r>
            <a:r>
              <a:rPr lang="de-DE" dirty="0" err="1"/>
              <a:t>need</a:t>
            </a:r>
            <a:r>
              <a:rPr lang="de-DE" dirty="0"/>
              <a:t> </a:t>
            </a:r>
            <a:r>
              <a:rPr lang="de-DE" dirty="0" err="1"/>
              <a:t>for</a:t>
            </a:r>
            <a:r>
              <a:rPr lang="de-DE" dirty="0"/>
              <a:t> a </a:t>
            </a:r>
            <a:r>
              <a:rPr lang="de-DE" dirty="0" err="1"/>
              <a:t>values-based</a:t>
            </a:r>
            <a:r>
              <a:rPr lang="de-DE" dirty="0"/>
              <a:t> </a:t>
            </a:r>
            <a:r>
              <a:rPr lang="de-DE" dirty="0" err="1"/>
              <a:t>code</a:t>
            </a:r>
            <a:r>
              <a:rPr lang="de-DE" dirty="0"/>
              <a:t> (a </a:t>
            </a:r>
            <a:r>
              <a:rPr lang="de-DE" dirty="0" err="1"/>
              <a:t>code</a:t>
            </a:r>
            <a:r>
              <a:rPr lang="de-DE" dirty="0"/>
              <a:t> </a:t>
            </a:r>
            <a:r>
              <a:rPr lang="de-DE" dirty="0" err="1"/>
              <a:t>of</a:t>
            </a:r>
            <a:r>
              <a:rPr lang="de-DE" dirty="0"/>
              <a:t> </a:t>
            </a:r>
            <a:r>
              <a:rPr lang="de-DE" dirty="0" err="1"/>
              <a:t>ethics</a:t>
            </a:r>
            <a:r>
              <a:rPr lang="de-DE" dirty="0"/>
              <a:t>) </a:t>
            </a:r>
            <a:r>
              <a:rPr lang="de-DE" dirty="0" err="1"/>
              <a:t>that</a:t>
            </a:r>
            <a:r>
              <a:rPr lang="de-DE" dirty="0"/>
              <a:t> </a:t>
            </a:r>
            <a:r>
              <a:rPr lang="de-DE" dirty="0" err="1"/>
              <a:t>could</a:t>
            </a:r>
            <a:r>
              <a:rPr lang="de-DE" dirty="0"/>
              <a:t> </a:t>
            </a:r>
            <a:r>
              <a:rPr lang="de-DE" dirty="0" err="1"/>
              <a:t>restore</a:t>
            </a:r>
            <a:r>
              <a:rPr lang="de-DE" dirty="0"/>
              <a:t> </a:t>
            </a:r>
            <a:r>
              <a:rPr lang="de-DE" dirty="0" err="1"/>
              <a:t>the</a:t>
            </a:r>
            <a:r>
              <a:rPr lang="de-DE" dirty="0"/>
              <a:t> </a:t>
            </a:r>
            <a:r>
              <a:rPr lang="de-DE" dirty="0" err="1"/>
              <a:t>overall</a:t>
            </a:r>
            <a:r>
              <a:rPr lang="de-DE" dirty="0"/>
              <a:t> </a:t>
            </a:r>
            <a:r>
              <a:rPr lang="de-DE" dirty="0" err="1"/>
              <a:t>rules</a:t>
            </a:r>
            <a:r>
              <a:rPr lang="de-DE" dirty="0"/>
              <a:t>- </a:t>
            </a:r>
            <a:r>
              <a:rPr lang="de-DE" dirty="0" err="1"/>
              <a:t>based</a:t>
            </a:r>
            <a:r>
              <a:rPr lang="de-DE" dirty="0"/>
              <a:t>/</a:t>
            </a:r>
            <a:r>
              <a:rPr lang="de-DE" dirty="0" err="1"/>
              <a:t>values-based</a:t>
            </a:r>
            <a:r>
              <a:rPr lang="de-DE" dirty="0"/>
              <a:t> </a:t>
            </a:r>
            <a:r>
              <a:rPr lang="de-DE" dirty="0" err="1"/>
              <a:t>balance</a:t>
            </a:r>
            <a:r>
              <a:rPr lang="de-DE" dirty="0"/>
              <a:t> in </a:t>
            </a:r>
            <a:r>
              <a:rPr lang="de-DE" dirty="0" err="1"/>
              <a:t>the</a:t>
            </a:r>
            <a:r>
              <a:rPr lang="de-DE" dirty="0"/>
              <a:t> </a:t>
            </a:r>
            <a:r>
              <a:rPr lang="de-DE" dirty="0" err="1"/>
              <a:t>organization’s</a:t>
            </a:r>
            <a:r>
              <a:rPr lang="de-DE" dirty="0"/>
              <a:t> </a:t>
            </a:r>
            <a:r>
              <a:rPr lang="de-DE" dirty="0" err="1"/>
              <a:t>integrity</a:t>
            </a:r>
            <a:r>
              <a:rPr lang="de-DE" dirty="0"/>
              <a:t> </a:t>
            </a:r>
            <a:r>
              <a:rPr lang="de-DE" dirty="0" err="1"/>
              <a:t>framework</a:t>
            </a:r>
            <a:r>
              <a:rPr lang="de-DE" dirty="0"/>
              <a:t>. </a:t>
            </a:r>
            <a:r>
              <a:rPr lang="de-DE" dirty="0" err="1"/>
              <a:t>If</a:t>
            </a:r>
            <a:r>
              <a:rPr lang="de-DE" dirty="0"/>
              <a:t>, on </a:t>
            </a:r>
            <a:r>
              <a:rPr lang="de-DE" dirty="0" err="1"/>
              <a:t>the</a:t>
            </a:r>
            <a:r>
              <a:rPr lang="de-DE" dirty="0"/>
              <a:t> </a:t>
            </a:r>
            <a:r>
              <a:rPr lang="de-DE" dirty="0" err="1"/>
              <a:t>other</a:t>
            </a:r>
            <a:r>
              <a:rPr lang="de-DE" dirty="0"/>
              <a:t> </a:t>
            </a:r>
            <a:r>
              <a:rPr lang="de-DE" dirty="0" err="1"/>
              <a:t>hand</a:t>
            </a:r>
            <a:r>
              <a:rPr lang="de-DE" dirty="0"/>
              <a:t>, </a:t>
            </a:r>
            <a:r>
              <a:rPr lang="de-DE" dirty="0" err="1"/>
              <a:t>there</a:t>
            </a:r>
            <a:r>
              <a:rPr lang="de-DE" dirty="0"/>
              <a:t> </a:t>
            </a:r>
            <a:r>
              <a:rPr lang="de-DE" dirty="0" err="1"/>
              <a:t>are</a:t>
            </a:r>
            <a:r>
              <a:rPr lang="de-DE" dirty="0"/>
              <a:t> </a:t>
            </a:r>
            <a:r>
              <a:rPr lang="de-DE" dirty="0" err="1"/>
              <a:t>only</a:t>
            </a:r>
            <a:r>
              <a:rPr lang="de-DE" dirty="0"/>
              <a:t> a </a:t>
            </a:r>
            <a:r>
              <a:rPr lang="de-DE" dirty="0" err="1"/>
              <a:t>few</a:t>
            </a:r>
            <a:r>
              <a:rPr lang="de-DE" dirty="0"/>
              <a:t> </a:t>
            </a:r>
            <a:r>
              <a:rPr lang="de-DE" dirty="0" err="1"/>
              <a:t>guidelines</a:t>
            </a:r>
            <a:r>
              <a:rPr lang="de-DE" dirty="0"/>
              <a:t> outside </a:t>
            </a:r>
            <a:r>
              <a:rPr lang="de-DE" dirty="0" err="1"/>
              <a:t>the</a:t>
            </a:r>
            <a:r>
              <a:rPr lang="de-DE" dirty="0"/>
              <a:t> </a:t>
            </a:r>
            <a:r>
              <a:rPr lang="de-DE" dirty="0" err="1"/>
              <a:t>organization</a:t>
            </a:r>
            <a:r>
              <a:rPr lang="de-DE" dirty="0"/>
              <a:t>, </a:t>
            </a:r>
            <a:r>
              <a:rPr lang="de-DE" dirty="0" err="1"/>
              <a:t>then</a:t>
            </a:r>
            <a:r>
              <a:rPr lang="de-DE" dirty="0"/>
              <a:t> </a:t>
            </a:r>
            <a:r>
              <a:rPr lang="de-DE" dirty="0" err="1"/>
              <a:t>the</a:t>
            </a:r>
            <a:r>
              <a:rPr lang="de-DE" dirty="0"/>
              <a:t> </a:t>
            </a:r>
            <a:r>
              <a:rPr lang="de-DE" dirty="0" err="1"/>
              <a:t>organization</a:t>
            </a:r>
            <a:r>
              <a:rPr lang="de-DE" dirty="0"/>
              <a:t> </a:t>
            </a:r>
            <a:r>
              <a:rPr lang="de-DE" dirty="0" err="1"/>
              <a:t>might</a:t>
            </a:r>
            <a:r>
              <a:rPr lang="de-DE" dirty="0"/>
              <a:t> </a:t>
            </a:r>
            <a:r>
              <a:rPr lang="de-DE" dirty="0" err="1"/>
              <a:t>need</a:t>
            </a:r>
            <a:r>
              <a:rPr lang="de-DE" dirty="0"/>
              <a:t> </a:t>
            </a:r>
            <a:r>
              <a:rPr lang="de-DE" dirty="0" err="1"/>
              <a:t>to</a:t>
            </a:r>
            <a:r>
              <a:rPr lang="de-DE" dirty="0"/>
              <a:t> </a:t>
            </a:r>
            <a:r>
              <a:rPr lang="de-DE" dirty="0" err="1"/>
              <a:t>compensate</a:t>
            </a:r>
            <a:r>
              <a:rPr lang="de-DE" dirty="0"/>
              <a:t> </a:t>
            </a:r>
            <a:r>
              <a:rPr lang="de-DE" dirty="0" err="1"/>
              <a:t>for</a:t>
            </a:r>
            <a:r>
              <a:rPr lang="de-DE" dirty="0"/>
              <a:t> </a:t>
            </a:r>
            <a:r>
              <a:rPr lang="de-DE" dirty="0" err="1"/>
              <a:t>this</a:t>
            </a:r>
            <a:r>
              <a:rPr lang="de-DE" dirty="0"/>
              <a:t> </a:t>
            </a:r>
            <a:r>
              <a:rPr lang="de-DE" dirty="0" err="1"/>
              <a:t>lacuna</a:t>
            </a:r>
            <a:r>
              <a:rPr lang="de-DE" dirty="0"/>
              <a:t> </a:t>
            </a:r>
            <a:r>
              <a:rPr lang="de-DE" dirty="0" err="1"/>
              <a:t>by</a:t>
            </a:r>
            <a:r>
              <a:rPr lang="de-DE" dirty="0"/>
              <a:t> </a:t>
            </a:r>
            <a:r>
              <a:rPr lang="de-DE" dirty="0" err="1"/>
              <a:t>developing</a:t>
            </a:r>
            <a:r>
              <a:rPr lang="de-DE" dirty="0"/>
              <a:t> a </a:t>
            </a:r>
            <a:r>
              <a:rPr lang="de-DE" dirty="0" err="1"/>
              <a:t>more</a:t>
            </a:r>
            <a:r>
              <a:rPr lang="de-DE" dirty="0"/>
              <a:t> </a:t>
            </a:r>
            <a:r>
              <a:rPr lang="de-DE" dirty="0" err="1"/>
              <a:t>detailed</a:t>
            </a:r>
            <a:r>
              <a:rPr lang="de-DE" dirty="0"/>
              <a:t> </a:t>
            </a:r>
            <a:r>
              <a:rPr lang="de-DE" dirty="0" err="1"/>
              <a:t>and</a:t>
            </a:r>
            <a:r>
              <a:rPr lang="de-DE" dirty="0"/>
              <a:t> </a:t>
            </a:r>
            <a:r>
              <a:rPr lang="de-DE" dirty="0" err="1"/>
              <a:t>directive</a:t>
            </a:r>
            <a:r>
              <a:rPr lang="de-DE" dirty="0"/>
              <a:t> </a:t>
            </a:r>
            <a:r>
              <a:rPr lang="de-DE" dirty="0" err="1"/>
              <a:t>rules-based</a:t>
            </a:r>
            <a:r>
              <a:rPr lang="de-DE" dirty="0"/>
              <a:t> </a:t>
            </a:r>
            <a:r>
              <a:rPr lang="de-DE" dirty="0" err="1"/>
              <a:t>code</a:t>
            </a:r>
            <a:r>
              <a:rPr lang="de-DE" dirty="0"/>
              <a:t> (“</a:t>
            </a:r>
            <a:r>
              <a:rPr lang="de-DE" dirty="0" err="1"/>
              <a:t>code</a:t>
            </a:r>
            <a:r>
              <a:rPr lang="de-DE" dirty="0"/>
              <a:t> </a:t>
            </a:r>
            <a:r>
              <a:rPr lang="de-DE" dirty="0" err="1"/>
              <a:t>of</a:t>
            </a:r>
            <a:r>
              <a:rPr lang="de-DE" dirty="0"/>
              <a:t> </a:t>
            </a:r>
            <a:r>
              <a:rPr lang="de-DE" dirty="0" err="1"/>
              <a:t>conduct</a:t>
            </a:r>
            <a:r>
              <a:rPr lang="de-DE" dirty="0"/>
              <a:t>”). </a:t>
            </a:r>
          </a:p>
          <a:p>
            <a:pPr marL="171450" indent="-171450" eaLnBrk="1" fontAlgn="auto" hangingPunct="1">
              <a:spcBef>
                <a:spcPts val="0"/>
              </a:spcBef>
              <a:spcAft>
                <a:spcPts val="0"/>
              </a:spcAft>
              <a:buFont typeface="Wingdings" pitchFamily="2" charset="2"/>
              <a:buChar char="à"/>
              <a:defRPr/>
            </a:pPr>
            <a:endParaRPr lang="de-DE" dirty="0"/>
          </a:p>
          <a:p>
            <a:pPr>
              <a:defRPr/>
            </a:pPr>
            <a:r>
              <a:rPr lang="it-CH" b="1" dirty="0"/>
              <a:t>Source:</a:t>
            </a:r>
          </a:p>
          <a:p>
            <a:r>
              <a:rPr lang="de-DE" dirty="0"/>
              <a:t>OECD (April 2009). Global Forum on Public </a:t>
            </a:r>
            <a:r>
              <a:rPr lang="de-DE" dirty="0" err="1"/>
              <a:t>Governance</a:t>
            </a:r>
            <a:r>
              <a:rPr lang="de-DE" dirty="0"/>
              <a:t> </a:t>
            </a:r>
            <a:r>
              <a:rPr lang="de-DE" dirty="0" err="1"/>
              <a:t>Towards</a:t>
            </a:r>
            <a:r>
              <a:rPr lang="de-DE" dirty="0"/>
              <a:t> a Sound </a:t>
            </a:r>
            <a:r>
              <a:rPr lang="de-DE" dirty="0" err="1"/>
              <a:t>Integrity</a:t>
            </a:r>
            <a:r>
              <a:rPr lang="de-DE" dirty="0"/>
              <a:t> Framework: Instruments, </a:t>
            </a:r>
            <a:r>
              <a:rPr lang="de-DE" dirty="0" err="1"/>
              <a:t>Processes</a:t>
            </a:r>
            <a:r>
              <a:rPr lang="de-DE" dirty="0"/>
              <a:t>, </a:t>
            </a:r>
            <a:r>
              <a:rPr lang="de-DE" dirty="0" err="1"/>
              <a:t>Structures</a:t>
            </a:r>
            <a:r>
              <a:rPr lang="de-DE" dirty="0"/>
              <a:t> </a:t>
            </a:r>
            <a:r>
              <a:rPr lang="de-DE" dirty="0" err="1"/>
              <a:t>and</a:t>
            </a:r>
            <a:r>
              <a:rPr lang="de-DE" dirty="0"/>
              <a:t> </a:t>
            </a:r>
            <a:r>
              <a:rPr lang="de-DE" dirty="0" err="1"/>
              <a:t>Conditions</a:t>
            </a:r>
            <a:r>
              <a:rPr lang="de-DE" dirty="0"/>
              <a:t> </a:t>
            </a:r>
            <a:r>
              <a:rPr lang="de-DE" dirty="0" err="1"/>
              <a:t>for</a:t>
            </a:r>
            <a:r>
              <a:rPr lang="de-DE" dirty="0"/>
              <a:t> Implementation. </a:t>
            </a:r>
            <a:r>
              <a:rPr lang="de-DE" dirty="0" err="1"/>
              <a:t>Retrieved</a:t>
            </a:r>
            <a:r>
              <a:rPr lang="de-DE" dirty="0"/>
              <a:t> </a:t>
            </a:r>
            <a:r>
              <a:rPr lang="de-DE" dirty="0" err="1"/>
              <a:t>from</a:t>
            </a:r>
            <a:r>
              <a:rPr lang="de-DE" dirty="0"/>
              <a:t> http://</a:t>
            </a:r>
            <a:r>
              <a:rPr lang="de-DE" dirty="0" err="1"/>
              <a:t>www.oecd.org</a:t>
            </a:r>
            <a:r>
              <a:rPr lang="de-DE" dirty="0"/>
              <a:t>/</a:t>
            </a:r>
            <a:r>
              <a:rPr lang="de-DE" dirty="0" err="1"/>
              <a:t>officialdocuments</a:t>
            </a:r>
            <a:r>
              <a:rPr lang="de-DE" dirty="0"/>
              <a:t>/</a:t>
            </a:r>
            <a:r>
              <a:rPr lang="de-DE" dirty="0" err="1"/>
              <a:t>publicdisplaydocumentpdf</a:t>
            </a:r>
            <a:r>
              <a:rPr lang="de-DE" dirty="0"/>
              <a:t>/?</a:t>
            </a:r>
            <a:r>
              <a:rPr lang="de-DE" dirty="0" err="1"/>
              <a:t>doclanguage</a:t>
            </a:r>
            <a:r>
              <a:rPr lang="de-DE" dirty="0"/>
              <a:t>=</a:t>
            </a:r>
            <a:r>
              <a:rPr lang="de-DE" dirty="0" err="1"/>
              <a:t>en&amp;cote</a:t>
            </a:r>
            <a:r>
              <a:rPr lang="de-DE" dirty="0"/>
              <a:t>=GOV/PGC/GF(2009)1 (last </a:t>
            </a:r>
            <a:r>
              <a:rPr lang="de-DE" dirty="0" err="1"/>
              <a:t>accessed</a:t>
            </a:r>
            <a:r>
              <a:rPr lang="de-DE" dirty="0"/>
              <a:t> on April 7, 2020).</a:t>
            </a:r>
          </a:p>
        </p:txBody>
      </p:sp>
      <p:sp>
        <p:nvSpPr>
          <p:cNvPr id="4" name="Foliennummernplatzhalter 3"/>
          <p:cNvSpPr>
            <a:spLocks noGrp="1"/>
          </p:cNvSpPr>
          <p:nvPr>
            <p:ph type="sldNum" sz="quarter" idx="10"/>
          </p:nvPr>
        </p:nvSpPr>
        <p:spPr/>
        <p:txBody>
          <a:bodyPr/>
          <a:lstStyle/>
          <a:p>
            <a:fld id="{E9032092-6271-034C-A373-FC28AFF6325A}" type="slidenum">
              <a:rPr lang="de-DE" smtClean="0"/>
              <a:t>11</a:t>
            </a:fld>
            <a:endParaRPr lang="de-DE"/>
          </a:p>
        </p:txBody>
      </p:sp>
    </p:spTree>
    <p:extLst>
      <p:ext uri="{BB962C8B-B14F-4D97-AF65-F5344CB8AC3E}">
        <p14:creationId xmlns:p14="http://schemas.microsoft.com/office/powerpoint/2010/main" val="3730239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979886"/>
            <a:ext cx="9144000" cy="4163615"/>
          </a:xfrm>
        </p:spPr>
        <p:txBody>
          <a:bodyPr/>
          <a:lstStyle/>
          <a:p>
            <a:endParaRPr lang="en-US"/>
          </a:p>
        </p:txBody>
      </p:sp>
      <p:sp>
        <p:nvSpPr>
          <p:cNvPr id="3"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8 – Integrity codes</a:t>
            </a:r>
            <a:endParaRPr lang="en-US"/>
          </a:p>
        </p:txBody>
      </p:sp>
      <p:sp>
        <p:nvSpPr>
          <p:cNvPr id="4"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Tree>
    <p:extLst>
      <p:ext uri="{BB962C8B-B14F-4D97-AF65-F5344CB8AC3E}">
        <p14:creationId xmlns:p14="http://schemas.microsoft.com/office/powerpoint/2010/main" val="852605313"/>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1609F-4F80-4299-B0C9-171EF04202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FDA0431-398D-48E8-A819-0C58E3B0C92C}"/>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8 – Integrity codes</a:t>
            </a:r>
            <a:endParaRPr lang="en-US"/>
          </a:p>
        </p:txBody>
      </p:sp>
    </p:spTree>
    <p:extLst>
      <p:ext uri="{BB962C8B-B14F-4D97-AF65-F5344CB8AC3E}">
        <p14:creationId xmlns:p14="http://schemas.microsoft.com/office/powerpoint/2010/main" val="2599194630"/>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F310-6E9B-4DBC-861B-57BF5D7B44DB}"/>
              </a:ext>
            </a:extLst>
          </p:cNvPr>
          <p:cNvSpPr>
            <a:spLocks noGrp="1"/>
          </p:cNvSpPr>
          <p:nvPr>
            <p:ph type="title" orient="vert"/>
          </p:nvPr>
        </p:nvSpPr>
        <p:spPr>
          <a:xfrm>
            <a:off x="259363" y="582508"/>
            <a:ext cx="1233751" cy="4050215"/>
          </a:xfrm>
        </p:spPr>
        <p:txBody>
          <a:bodyPr vert="vert270">
            <a:normAutofit/>
          </a:bodyPr>
          <a:lstStyle>
            <a:lvl1pPr algn="r">
              <a:defRPr sz="6600" b="1"/>
            </a:lvl1pPr>
          </a:lstStyle>
          <a:p>
            <a:endParaRPr lang="en-US"/>
          </a:p>
        </p:txBody>
      </p:sp>
      <p:sp>
        <p:nvSpPr>
          <p:cNvPr id="6" name="Slide Number Placeholder 5">
            <a:extLst>
              <a:ext uri="{FF2B5EF4-FFF2-40B4-BE49-F238E27FC236}">
                <a16:creationId xmlns:a16="http://schemas.microsoft.com/office/drawing/2014/main" id="{461C3569-FB79-4410-998E-F6C8CC8E7D69}"/>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8 – Integrity codes</a:t>
            </a:r>
            <a:endParaRPr lang="en-US"/>
          </a:p>
        </p:txBody>
      </p:sp>
      <p:sp>
        <p:nvSpPr>
          <p:cNvPr id="4" name="Textplatzhalter 3"/>
          <p:cNvSpPr>
            <a:spLocks noGrp="1"/>
          </p:cNvSpPr>
          <p:nvPr>
            <p:ph type="body" sz="quarter" idx="13"/>
          </p:nvPr>
        </p:nvSpPr>
        <p:spPr>
          <a:xfrm>
            <a:off x="1724526" y="588211"/>
            <a:ext cx="6778124" cy="40504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23720885"/>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E030FBF-A577-4B96-8D0E-0FD79EA04A01}"/>
              </a:ext>
            </a:extLst>
          </p:cNvPr>
          <p:cNvSpPr>
            <a:spLocks noGrp="1"/>
          </p:cNvSpPr>
          <p:nvPr>
            <p:ph type="pic" sz="quarter" idx="10"/>
          </p:nvPr>
        </p:nvSpPr>
        <p:spPr>
          <a:xfrm>
            <a:off x="2286" y="1145286"/>
            <a:ext cx="9141714" cy="3998214"/>
          </a:xfrm>
        </p:spPr>
        <p:txBody>
          <a:bodyPr/>
          <a:lstStyle/>
          <a:p>
            <a:endParaRPr lang="en-US"/>
          </a:p>
        </p:txBody>
      </p:sp>
      <p:sp>
        <p:nvSpPr>
          <p:cNvPr id="10" name="Picture Placeholder 9">
            <a:extLst>
              <a:ext uri="{FF2B5EF4-FFF2-40B4-BE49-F238E27FC236}">
                <a16:creationId xmlns:a16="http://schemas.microsoft.com/office/drawing/2014/main" id="{DBE88154-16C0-4CA2-830B-309EA8F105CD}"/>
              </a:ext>
            </a:extLst>
          </p:cNvPr>
          <p:cNvSpPr>
            <a:spLocks noGrp="1" noChangeAspect="1"/>
          </p:cNvSpPr>
          <p:nvPr>
            <p:ph type="pic" sz="quarter" idx="11" hasCustomPrompt="1"/>
          </p:nvPr>
        </p:nvSpPr>
        <p:spPr>
          <a:xfrm>
            <a:off x="5526001" y="1152789"/>
            <a:ext cx="2935224" cy="3998214"/>
          </a:xfrm>
        </p:spPr>
        <p:txBody>
          <a:bodyPr/>
          <a:lstStyle>
            <a:lvl1pPr>
              <a:defRPr/>
            </a:lvl1pPr>
          </a:lstStyle>
          <a:p>
            <a:r>
              <a:rPr lang="en-US"/>
              <a:t>Steps</a:t>
            </a:r>
          </a:p>
        </p:txBody>
      </p:sp>
      <p:sp>
        <p:nvSpPr>
          <p:cNvPr id="4"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8 – Integrity codes</a:t>
            </a:r>
            <a:endParaRPr lang="en-US"/>
          </a:p>
        </p:txBody>
      </p:sp>
      <p:sp>
        <p:nvSpPr>
          <p:cNvPr id="6" name="Foliennummernplatzhalter 3"/>
          <p:cNvSpPr>
            <a:spLocks noGrp="1"/>
          </p:cNvSpPr>
          <p:nvPr>
            <p:ph type="sldNum" sz="quarter" idx="12"/>
          </p:nvPr>
        </p:nvSpPr>
        <p:spPr>
          <a:xfrm>
            <a:off x="6457950" y="4767264"/>
            <a:ext cx="2057400" cy="273844"/>
          </a:xfrm>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2395606551"/>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961E0DA8-AC27-403E-90E8-404BCA9BAC80}" type="slidenum">
              <a:rPr lang="en-US" smtClean="0"/>
              <a:pPr/>
              <a:t>‹#›</a:t>
            </a:fld>
            <a:endParaRPr lang="en-US"/>
          </a:p>
        </p:txBody>
      </p:sp>
      <p:sp>
        <p:nvSpPr>
          <p:cNvPr id="1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8 – Integrity codes</a:t>
            </a:r>
            <a:endParaRPr lang="en-US"/>
          </a:p>
        </p:txBody>
      </p:sp>
    </p:spTree>
    <p:extLst>
      <p:ext uri="{BB962C8B-B14F-4D97-AF65-F5344CB8AC3E}">
        <p14:creationId xmlns:p14="http://schemas.microsoft.com/office/powerpoint/2010/main" val="418181924"/>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5" name="Textplatzhalter 4"/>
          <p:cNvSpPr>
            <a:spLocks noGrp="1"/>
          </p:cNvSpPr>
          <p:nvPr>
            <p:ph type="body" sz="quarter" idx="10"/>
          </p:nvPr>
        </p:nvSpPr>
        <p:spPr>
          <a:xfrm>
            <a:off x="833438" y="1929765"/>
            <a:ext cx="7477442" cy="671513"/>
          </a:xfrm>
          <a:prstGeom prst="rect">
            <a:avLst/>
          </a:prstGeom>
        </p:spPr>
        <p:txBody>
          <a:bodyPr vert="horz"/>
          <a:lstStyle/>
          <a:p>
            <a:pPr lvl="0"/>
            <a:r>
              <a:rPr lang="de-DE"/>
              <a:t>Mastertextformat bearbeiten</a:t>
            </a:r>
          </a:p>
        </p:txBody>
      </p:sp>
    </p:spTree>
    <p:extLst>
      <p:ext uri="{BB962C8B-B14F-4D97-AF65-F5344CB8AC3E}">
        <p14:creationId xmlns:p14="http://schemas.microsoft.com/office/powerpoint/2010/main" val="1783607389"/>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614717233"/>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8 – Integrity codes</a:t>
            </a:r>
            <a:endParaRPr lang="en-US"/>
          </a:p>
        </p:txBody>
      </p:sp>
      <p:sp>
        <p:nvSpPr>
          <p:cNvPr id="9"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sp>
        <p:nvSpPr>
          <p:cNvPr id="10"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95662036"/>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68C3-542F-44C9-96A1-F0C2A16BE6FF}"/>
              </a:ext>
            </a:extLst>
          </p:cNvPr>
          <p:cNvSpPr>
            <a:spLocks noGrp="1"/>
          </p:cNvSpPr>
          <p:nvPr>
            <p:ph type="title"/>
          </p:nvPr>
        </p:nvSpPr>
        <p:spPr>
          <a:xfrm>
            <a:off x="623888" y="1282305"/>
            <a:ext cx="7886700" cy="213955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A4C16-D351-4F65-89FB-DBACEB361D4E}"/>
              </a:ext>
            </a:extLst>
          </p:cNvPr>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A834DCA-3EA9-4C80-800B-09F28412179A}"/>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7"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8 – Integrity codes</a:t>
            </a:r>
            <a:endParaRPr lang="en-US"/>
          </a:p>
        </p:txBody>
      </p:sp>
    </p:spTree>
    <p:extLst>
      <p:ext uri="{BB962C8B-B14F-4D97-AF65-F5344CB8AC3E}">
        <p14:creationId xmlns:p14="http://schemas.microsoft.com/office/powerpoint/2010/main" val="156228529"/>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B5D0B-F989-473B-A4A6-5FAC55B92329}"/>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35947-BD81-4192-9D64-4C21EB384B19}"/>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BF2CF52-148A-4C43-8039-C048C0793422}"/>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8 – Integrity codes</a:t>
            </a:r>
            <a:endParaRPr lang="en-US"/>
          </a:p>
        </p:txBody>
      </p:sp>
    </p:spTree>
    <p:extLst>
      <p:ext uri="{BB962C8B-B14F-4D97-AF65-F5344CB8AC3E}">
        <p14:creationId xmlns:p14="http://schemas.microsoft.com/office/powerpoint/2010/main" val="3913741906"/>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6F746E-2B25-4DB7-A428-C446904C6B0C}"/>
              </a:ext>
            </a:extLst>
          </p:cNvPr>
          <p:cNvSpPr>
            <a:spLocks noGrp="1"/>
          </p:cNvSpPr>
          <p:nvPr>
            <p:ph type="body" idx="1"/>
          </p:nvPr>
        </p:nvSpPr>
        <p:spPr>
          <a:xfrm>
            <a:off x="629842" y="1375100"/>
            <a:ext cx="3868340" cy="5037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A87C10-7DD4-455A-BD08-895443C0E403}"/>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23AD0-8756-4539-9DFC-1ABD7705EE8A}"/>
              </a:ext>
            </a:extLst>
          </p:cNvPr>
          <p:cNvSpPr>
            <a:spLocks noGrp="1"/>
          </p:cNvSpPr>
          <p:nvPr>
            <p:ph type="body" sz="quarter" idx="3"/>
          </p:nvPr>
        </p:nvSpPr>
        <p:spPr>
          <a:xfrm>
            <a:off x="4629151" y="1365552"/>
            <a:ext cx="3887391" cy="5132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CE2AF7-2D0C-4AEA-9F87-B1DD3323EF34}"/>
              </a:ext>
            </a:extLst>
          </p:cNvPr>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6AED2C4-F043-4BA2-9296-0282AA28043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10" name="Footer Placeholder 4">
            <a:extLst>
              <a:ext uri="{FF2B5EF4-FFF2-40B4-BE49-F238E27FC236}">
                <a16:creationId xmlns:a16="http://schemas.microsoft.com/office/drawing/2014/main" id="{8E5267ED-AE67-49DE-8C1F-22764F38AF1B}"/>
              </a:ext>
            </a:extLst>
          </p:cNvPr>
          <p:cNvSpPr>
            <a:spLocks noGrp="1"/>
          </p:cNvSpPr>
          <p:nvPr>
            <p:ph type="ftr" sz="quarter" idx="1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8 – Integrity codes</a:t>
            </a:r>
            <a:endParaRPr lang="en-US"/>
          </a:p>
        </p:txBody>
      </p:sp>
      <p:sp>
        <p:nvSpPr>
          <p:cNvPr id="11"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59130555"/>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6"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8 – Integrity codes</a:t>
            </a:r>
            <a:endParaRPr lang="en-US"/>
          </a:p>
        </p:txBody>
      </p:sp>
    </p:spTree>
    <p:extLst>
      <p:ext uri="{BB962C8B-B14F-4D97-AF65-F5344CB8AC3E}">
        <p14:creationId xmlns:p14="http://schemas.microsoft.com/office/powerpoint/2010/main" val="3104229485"/>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187C79-3325-44AC-963D-1954E981FB6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8 – Integrity codes</a:t>
            </a:r>
            <a:endParaRPr lang="en-US"/>
          </a:p>
        </p:txBody>
      </p:sp>
    </p:spTree>
    <p:extLst>
      <p:ext uri="{BB962C8B-B14F-4D97-AF65-F5344CB8AC3E}">
        <p14:creationId xmlns:p14="http://schemas.microsoft.com/office/powerpoint/2010/main" val="1784332757"/>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373-7CF9-40A6-8CC7-356A12CD7A4A}"/>
              </a:ext>
            </a:extLst>
          </p:cNvPr>
          <p:cNvSpPr>
            <a:spLocks noGrp="1"/>
          </p:cNvSpPr>
          <p:nvPr>
            <p:ph type="title"/>
          </p:nvPr>
        </p:nvSpPr>
        <p:spPr>
          <a:xfrm>
            <a:off x="629841" y="744846"/>
            <a:ext cx="2949178" cy="798203"/>
          </a:xfrm>
        </p:spPr>
        <p:txBody>
          <a:bodyPr anchor="b">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8D3991DA-5705-45B6-BF52-02128B585948}"/>
              </a:ext>
            </a:extLst>
          </p:cNvPr>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ECFB6-AB8D-4B00-A268-B6F3B9672AB8}"/>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82168E26-49E5-4865-B763-E91C2422FDA4}"/>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8 – Integrity codes</a:t>
            </a:r>
            <a:endParaRPr lang="en-US"/>
          </a:p>
        </p:txBody>
      </p:sp>
    </p:spTree>
    <p:extLst>
      <p:ext uri="{BB962C8B-B14F-4D97-AF65-F5344CB8AC3E}">
        <p14:creationId xmlns:p14="http://schemas.microsoft.com/office/powerpoint/2010/main" val="407209447"/>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A612-4B23-4A8B-BECA-98D68CD7E913}"/>
              </a:ext>
            </a:extLst>
          </p:cNvPr>
          <p:cNvSpPr>
            <a:spLocks noGrp="1"/>
          </p:cNvSpPr>
          <p:nvPr>
            <p:ph type="title"/>
          </p:nvPr>
        </p:nvSpPr>
        <p:spPr>
          <a:xfrm>
            <a:off x="629841" y="744846"/>
            <a:ext cx="2949178" cy="798203"/>
          </a:xfrm>
        </p:spPr>
        <p:txBody>
          <a:bodyPr anchor="b">
            <a:no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2EBE2B4-1D2B-4A89-AC5B-3D2F644764AB}"/>
              </a:ext>
            </a:extLst>
          </p:cNvPr>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AF787-6C7E-4609-BFF8-DC1E90DC7BF5}"/>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46F4067-737A-4572-8766-C207D400C99B}"/>
              </a:ext>
            </a:extLst>
          </p:cNvPr>
          <p:cNvSpPr>
            <a:spLocks noGrp="1"/>
          </p:cNvSpPr>
          <p:nvPr>
            <p:ph type="sldNum" sz="quarter" idx="12"/>
          </p:nvPr>
        </p:nvSpPr>
        <p:spPr/>
        <p:txBody>
          <a:bodyPr/>
          <a:lstStyle/>
          <a:p>
            <a:fld id="{961E0DA8-AC27-403E-90E8-404BCA9BAC80}" type="slidenum">
              <a:rPr lang="en-US" smtClean="0"/>
              <a:pPr/>
              <a:t>‹#›</a:t>
            </a:fld>
            <a:endParaRPr lang="en-US"/>
          </a:p>
        </p:txBody>
      </p:sp>
      <p:sp>
        <p:nvSpPr>
          <p:cNvPr id="8"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200"/>
              </a:spcBef>
              <a:defRPr sz="800">
                <a:solidFill>
                  <a:srgbClr val="000000"/>
                </a:solidFill>
                <a:latin typeface="Roboto"/>
                <a:cs typeface="Roboto"/>
              </a:defRPr>
            </a:lvl1pPr>
          </a:lstStyle>
          <a:p>
            <a:r>
              <a:rPr lang="en-US" b="1"/>
              <a:t>Module 8 – Integrity codes</a:t>
            </a:r>
            <a:endParaRPr lang="en-US"/>
          </a:p>
        </p:txBody>
      </p:sp>
    </p:spTree>
    <p:extLst>
      <p:ext uri="{BB962C8B-B14F-4D97-AF65-F5344CB8AC3E}">
        <p14:creationId xmlns:p14="http://schemas.microsoft.com/office/powerpoint/2010/main" val="246941388"/>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svg"/><Relationship Id="rId9"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3.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EF68DE18-AB23-427D-9D16-FB6D405FA98F}"/>
              </a:ext>
            </a:extLst>
          </p:cNvPr>
          <p:cNvGrpSpPr/>
          <p:nvPr userDrawn="1"/>
        </p:nvGrpSpPr>
        <p:grpSpPr>
          <a:xfrm>
            <a:off x="-6984" y="-3932"/>
            <a:ext cx="9150984" cy="5151364"/>
            <a:chOff x="-9312" y="-5242"/>
            <a:chExt cx="12201312" cy="6868484"/>
          </a:xfrm>
        </p:grpSpPr>
        <p:pic>
          <p:nvPicPr>
            <p:cNvPr id="9" name="Picture 13">
              <a:extLst>
                <a:ext uri="{FF2B5EF4-FFF2-40B4-BE49-F238E27FC236}">
                  <a16:creationId xmlns:a16="http://schemas.microsoft.com/office/drawing/2014/main" id="{1B9697E2-EEE3-484D-A5F1-3BA85BCE2746}"/>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9312" y="-5242"/>
              <a:ext cx="12201312" cy="6868484"/>
            </a:xfrm>
            <a:prstGeom prst="rect">
              <a:avLst/>
            </a:prstGeom>
          </p:spPr>
        </p:pic>
        <p:sp>
          <p:nvSpPr>
            <p:cNvPr id="10" name="TextBox 1">
              <a:extLst>
                <a:ext uri="{FF2B5EF4-FFF2-40B4-BE49-F238E27FC236}">
                  <a16:creationId xmlns:a16="http://schemas.microsoft.com/office/drawing/2014/main" id="{3C3D9F06-9E68-4223-B766-1669CC453D11}"/>
                </a:ext>
              </a:extLst>
            </p:cNvPr>
            <p:cNvSpPr txBox="1"/>
            <p:nvPr/>
          </p:nvSpPr>
          <p:spPr>
            <a:xfrm>
              <a:off x="1536699" y="6375206"/>
              <a:ext cx="8737567" cy="287259"/>
            </a:xfrm>
            <a:prstGeom prst="rect">
              <a:avLst/>
            </a:prstGeom>
            <a:solidFill>
              <a:schemeClr val="bg1"/>
            </a:solidFill>
          </p:spPr>
          <p:txBody>
            <a:bodyPr wrap="square" rtlCol="0">
              <a:spAutoFit/>
            </a:bodyPr>
            <a:lstStyle/>
            <a:p>
              <a:pPr>
                <a:spcAft>
                  <a:spcPts val="1800"/>
                </a:spcAft>
              </a:pPr>
              <a:r>
                <a:rPr lang="en-US" sz="800" b="1">
                  <a:latin typeface="Roboto"/>
                  <a:cs typeface="Roboto"/>
                </a:rPr>
                <a:t>Toolkit on Transparency, Accountability and Ethics in Public Institutions</a:t>
              </a:r>
            </a:p>
          </p:txBody>
        </p:sp>
      </p:grpSp>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628650" y="582509"/>
            <a:ext cx="7886700" cy="6855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2253476" y="88098"/>
            <a:ext cx="6267830" cy="398916"/>
          </a:xfrm>
          <a:prstGeom prst="rect">
            <a:avLst/>
          </a:prstGeom>
        </p:spPr>
        <p:txBody>
          <a:bodyPr vert="horz" lIns="91440" tIns="45720" rIns="91440" bIns="45720" rtlCol="0" anchor="ctr"/>
          <a:lstStyle>
            <a:lvl1pPr algn="l">
              <a:spcBef>
                <a:spcPts val="400"/>
              </a:spcBef>
              <a:defRPr sz="800">
                <a:solidFill>
                  <a:schemeClr val="tx1"/>
                </a:solidFill>
                <a:latin typeface="Roboto"/>
                <a:cs typeface="Roboto"/>
              </a:defRPr>
            </a:lvl1pPr>
          </a:lstStyle>
          <a:p>
            <a:r>
              <a:rPr lang="en-US" b="1"/>
              <a:t>Module 8 – Integrity codes</a:t>
            </a:r>
            <a:endParaRPr lang="en-US"/>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000">
                <a:solidFill>
                  <a:schemeClr val="tx1">
                    <a:tint val="75000"/>
                  </a:schemeClr>
                </a:solidFill>
                <a:latin typeface="Roboto"/>
                <a:cs typeface="Roboto"/>
              </a:defRPr>
            </a:lvl1pPr>
          </a:lstStyle>
          <a:p>
            <a:fld id="{961E0DA8-AC27-403E-90E8-404BCA9BAC80}" type="slidenum">
              <a:rPr lang="en-US" smtClean="0"/>
              <a:pPr/>
              <a:t>‹#›</a:t>
            </a:fld>
            <a:endParaRPr lang="en-US"/>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91863" y="116789"/>
            <a:ext cx="1937481" cy="351206"/>
          </a:xfrm>
          <a:prstGeom prst="rect">
            <a:avLst/>
          </a:prstGeom>
        </p:spPr>
      </p:pic>
    </p:spTree>
    <p:extLst>
      <p:ext uri="{BB962C8B-B14F-4D97-AF65-F5344CB8AC3E}">
        <p14:creationId xmlns:p14="http://schemas.microsoft.com/office/powerpoint/2010/main" val="165503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ransition spd="slow">
    <p:push/>
  </p:transition>
  <p:hf hdr="0" dt="0"/>
  <p:txStyles>
    <p:titleStyle>
      <a:lvl1pPr algn="l" defTabSz="914400" rtl="0" eaLnBrk="1" latinLnBrk="0" hangingPunct="1">
        <a:lnSpc>
          <a:spcPct val="90000"/>
        </a:lnSpc>
        <a:spcBef>
          <a:spcPct val="0"/>
        </a:spcBef>
        <a:buNone/>
        <a:defRPr sz="4400" kern="1200">
          <a:solidFill>
            <a:schemeClr val="tx1"/>
          </a:solidFill>
          <a:latin typeface="Montserrat"/>
          <a:ea typeface="+mj-ea"/>
          <a:cs typeface="Montserrat"/>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Robot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Robot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Robot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972836"/>
            <a:ext cx="8229600" cy="857250"/>
          </a:xfrm>
          <a:prstGeom prst="rect">
            <a:avLst/>
          </a:prstGeom>
        </p:spPr>
        <p:txBody>
          <a:bodyPr vert="horz" lIns="91440" tIns="45720" rIns="91440" bIns="45720" rtlCol="0" anchor="ctr">
            <a:normAutofit/>
          </a:bodyPr>
          <a:lstStyle/>
          <a:p>
            <a:endParaRPr lang="de-DE"/>
          </a:p>
        </p:txBody>
      </p:sp>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1863" y="116789"/>
            <a:ext cx="1937481" cy="351206"/>
          </a:xfrm>
          <a:prstGeom prst="rect">
            <a:avLst/>
          </a:prstGeom>
        </p:spPr>
      </p:pic>
      <p:grpSp>
        <p:nvGrpSpPr>
          <p:cNvPr id="8" name="Gruppierung 7"/>
          <p:cNvGrpSpPr>
            <a:grpSpLocks noChangeAspect="1"/>
          </p:cNvGrpSpPr>
          <p:nvPr userDrawn="1"/>
        </p:nvGrpSpPr>
        <p:grpSpPr>
          <a:xfrm>
            <a:off x="0" y="3255751"/>
            <a:ext cx="9144000" cy="1359211"/>
            <a:chOff x="14514" y="4310041"/>
            <a:chExt cx="12177486" cy="1813002"/>
          </a:xfrm>
        </p:grpSpPr>
        <p:pic>
          <p:nvPicPr>
            <p:cNvPr id="9" name="Picture 9">
              <a:extLst>
                <a:ext uri="{FF2B5EF4-FFF2-40B4-BE49-F238E27FC236}">
                  <a16:creationId xmlns:a16="http://schemas.microsoft.com/office/drawing/2014/main" id="{F6BBCE6E-AE17-4F5F-9BF6-D6FCD23A249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514" y="4380927"/>
              <a:ext cx="2407488" cy="1740422"/>
            </a:xfrm>
            <a:prstGeom prst="rect">
              <a:avLst/>
            </a:prstGeom>
          </p:spPr>
        </p:pic>
        <p:pic>
          <p:nvPicPr>
            <p:cNvPr id="10" name="Picture 11">
              <a:extLst>
                <a:ext uri="{FF2B5EF4-FFF2-40B4-BE49-F238E27FC236}">
                  <a16:creationId xmlns:a16="http://schemas.microsoft.com/office/drawing/2014/main" id="{E632C293-AD38-402E-B11A-88632DE0838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56553" y="4382518"/>
              <a:ext cx="2735447" cy="1726011"/>
            </a:xfrm>
            <a:prstGeom prst="rect">
              <a:avLst/>
            </a:prstGeom>
          </p:spPr>
        </p:pic>
        <p:pic>
          <p:nvPicPr>
            <p:cNvPr id="11" name="Picture 13">
              <a:extLst>
                <a:ext uri="{FF2B5EF4-FFF2-40B4-BE49-F238E27FC236}">
                  <a16:creationId xmlns:a16="http://schemas.microsoft.com/office/drawing/2014/main" id="{CF64A161-CEC9-4C76-A193-585E571FB2A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165" r="-938"/>
            <a:stretch/>
          </p:blipFill>
          <p:spPr>
            <a:xfrm>
              <a:off x="7007990" y="4310041"/>
              <a:ext cx="2616168" cy="1813002"/>
            </a:xfrm>
            <a:prstGeom prst="rect">
              <a:avLst/>
            </a:prstGeom>
          </p:spPr>
        </p:pic>
        <p:pic>
          <p:nvPicPr>
            <p:cNvPr id="12" name="Picture 5">
              <a:extLst>
                <a:ext uri="{FF2B5EF4-FFF2-40B4-BE49-F238E27FC236}">
                  <a16:creationId xmlns:a16="http://schemas.microsoft.com/office/drawing/2014/main" id="{97634315-3A17-47D5-A4C9-7F78E943B04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158062" y="4380925"/>
              <a:ext cx="2641602" cy="1740423"/>
            </a:xfrm>
            <a:prstGeom prst="rect">
              <a:avLst/>
            </a:prstGeom>
          </p:spPr>
        </p:pic>
        <p:pic>
          <p:nvPicPr>
            <p:cNvPr id="13" name="Picture 18">
              <a:extLst>
                <a:ext uri="{FF2B5EF4-FFF2-40B4-BE49-F238E27FC236}">
                  <a16:creationId xmlns:a16="http://schemas.microsoft.com/office/drawing/2014/main" id="{90A6FEB9-893E-4FF2-A296-B51C67662EF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797500" y="4380925"/>
              <a:ext cx="2480738" cy="1740422"/>
            </a:xfrm>
            <a:prstGeom prst="rect">
              <a:avLst/>
            </a:prstGeom>
          </p:spPr>
        </p:pic>
      </p:grpSp>
      <p:sp>
        <p:nvSpPr>
          <p:cNvPr id="18" name="Titelplatzhalter 1"/>
          <p:cNvSpPr txBox="1">
            <a:spLocks/>
          </p:cNvSpPr>
          <p:nvPr userDrawn="1"/>
        </p:nvSpPr>
        <p:spPr>
          <a:xfrm>
            <a:off x="456334" y="2001190"/>
            <a:ext cx="8229600" cy="11522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kern="1200">
                <a:solidFill>
                  <a:schemeClr val="tx1"/>
                </a:solidFill>
                <a:latin typeface="Montserrat"/>
                <a:ea typeface="+mj-ea"/>
                <a:cs typeface="Montserrat"/>
              </a:defRPr>
            </a:lvl1pPr>
          </a:lstStyle>
          <a:p>
            <a:pPr algn="ctr"/>
            <a:endParaRPr lang="en-US" sz="2400" b="1" i="1">
              <a:solidFill>
                <a:srgbClr val="00B0F0"/>
              </a:solidFill>
              <a:latin typeface="Roboto"/>
              <a:ea typeface="ヒラギノ明朝 ProN W3" charset="-128"/>
              <a:cs typeface="Roboto"/>
            </a:endParaRPr>
          </a:p>
        </p:txBody>
      </p:sp>
    </p:spTree>
    <p:extLst>
      <p:ext uri="{BB962C8B-B14F-4D97-AF65-F5344CB8AC3E}">
        <p14:creationId xmlns:p14="http://schemas.microsoft.com/office/powerpoint/2010/main" val="4013660299"/>
      </p:ext>
    </p:extLst>
  </p:cSld>
  <p:clrMap bg1="lt1" tx1="dk1" bg2="lt2" tx2="dk2" accent1="accent1" accent2="accent2" accent3="accent3" accent4="accent4" accent5="accent5" accent6="accent6" hlink="hlink" folHlink="folHlink"/>
  <p:sldLayoutIdLst>
    <p:sldLayoutId id="2147483686" r:id="rId1"/>
  </p:sldLayoutIdLst>
  <p:transition spd="slow">
    <p:push/>
  </p:transition>
  <p:hf hdr="0" dt="0"/>
  <p:txStyles>
    <p:titleStyle>
      <a:lvl1pPr algn="ctr" defTabSz="457200" rtl="0" eaLnBrk="1" latinLnBrk="0" hangingPunct="1">
        <a:spcBef>
          <a:spcPct val="0"/>
        </a:spcBef>
        <a:buNone/>
        <a:defRPr sz="4000" b="1" kern="1200">
          <a:solidFill>
            <a:schemeClr val="tx1"/>
          </a:solidFill>
          <a:latin typeface="Montserrat"/>
          <a:ea typeface="+mj-ea"/>
          <a:cs typeface="Montserrat"/>
        </a:defRPr>
      </a:lvl1pPr>
    </p:titleStyle>
    <p:bodyStyle>
      <a:lvl1pPr marL="0" indent="0" algn="ctr" defTabSz="457200" rtl="0" eaLnBrk="1" latinLnBrk="0" hangingPunct="1">
        <a:spcBef>
          <a:spcPct val="20000"/>
        </a:spcBef>
        <a:buFont typeface="Arial"/>
        <a:buNone/>
        <a:defRPr sz="2400" b="1" i="1" kern="1200">
          <a:solidFill>
            <a:srgbClr val="00B0F0"/>
          </a:solidFill>
          <a:latin typeface="Roboto"/>
          <a:ea typeface="+mn-ea"/>
          <a:cs typeface="Roboto"/>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46906BC-B97F-4EEB-9631-5A3767230C0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13170"/>
            <a:ext cx="9144000" cy="4530330"/>
          </a:xfrm>
          <a:prstGeom prst="rect">
            <a:avLst/>
          </a:prstGeom>
        </p:spPr>
      </p:pic>
      <p:pic>
        <p:nvPicPr>
          <p:cNvPr id="7" name="Graphic 8">
            <a:extLst>
              <a:ext uri="{FF2B5EF4-FFF2-40B4-BE49-F238E27FC236}">
                <a16:creationId xmlns:a16="http://schemas.microsoft.com/office/drawing/2014/main" id="{070B861E-66B6-4EAE-826B-0BAFF421128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863" y="116789"/>
            <a:ext cx="1937481" cy="351206"/>
          </a:xfrm>
          <a:prstGeom prst="rect">
            <a:avLst/>
          </a:prstGeom>
        </p:spPr>
      </p:pic>
      <p:sp>
        <p:nvSpPr>
          <p:cNvPr id="2" name="Titelplatzhalter 1"/>
          <p:cNvSpPr>
            <a:spLocks noGrp="1"/>
          </p:cNvSpPr>
          <p:nvPr>
            <p:ph type="title"/>
          </p:nvPr>
        </p:nvSpPr>
        <p:spPr>
          <a:xfrm>
            <a:off x="468147" y="2451009"/>
            <a:ext cx="6833917" cy="1709777"/>
          </a:xfrm>
          <a:prstGeom prst="rect">
            <a:avLst/>
          </a:prstGeom>
        </p:spPr>
        <p:txBody>
          <a:bodyPr vert="horz" lIns="91440" tIns="45720" rIns="91440" bIns="45720" rtlCol="0" anchor="ctr">
            <a:noAutofit/>
          </a:bodyPr>
          <a:lstStyle/>
          <a:p>
            <a:endParaRPr lang="de-DE"/>
          </a:p>
        </p:txBody>
      </p:sp>
    </p:spTree>
    <p:extLst>
      <p:ext uri="{BB962C8B-B14F-4D97-AF65-F5344CB8AC3E}">
        <p14:creationId xmlns:p14="http://schemas.microsoft.com/office/powerpoint/2010/main" val="3513518140"/>
      </p:ext>
    </p:extLst>
  </p:cSld>
  <p:clrMap bg1="lt1" tx1="dk1" bg2="lt2" tx2="dk2" accent1="accent1" accent2="accent2" accent3="accent3" accent4="accent4" accent5="accent5" accent6="accent6" hlink="hlink" folHlink="folHlink"/>
  <p:sldLayoutIdLst>
    <p:sldLayoutId id="2147483699" r:id="rId1"/>
  </p:sldLayoutIdLst>
  <p:transition spd="slow">
    <p:push/>
  </p:transition>
  <p:hf hdr="0" dt="0"/>
  <p:txStyles>
    <p:titleStyle>
      <a:lvl1pPr algn="l" defTabSz="457200" rtl="0" eaLnBrk="1" latinLnBrk="0" hangingPunct="1">
        <a:spcBef>
          <a:spcPct val="0"/>
        </a:spcBef>
        <a:buNone/>
        <a:defRPr sz="7200" kern="1200" baseline="0">
          <a:solidFill>
            <a:schemeClr val="bg1"/>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jpeg"/><Relationship Id="rId7"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8" Type="http://schemas.openxmlformats.org/officeDocument/2006/relationships/hyperlink" Target="http://www.oecd.org/officialdocuments/publicdisplaydocumentpdf/?doclanguage=en&amp;cote=GOV/PGC/GF(2009)1" TargetMode="External"/><Relationship Id="rId13" Type="http://schemas.openxmlformats.org/officeDocument/2006/relationships/hyperlink" Target="https://www.law.upenn.edu/live/files/4418-transparency-internationalcodes-of-conduct-in" TargetMode="External"/><Relationship Id="rId3" Type="http://schemas.openxmlformats.org/officeDocument/2006/relationships/hyperlink" Target="https://au.int/en/treaties/african-charter-values-and-principles-public-service-and-administration" TargetMode="External"/><Relationship Id="rId7" Type="http://schemas.openxmlformats.org/officeDocument/2006/relationships/hyperlink" Target="https://hbr.org/2016/12/how-a-culture-of-silence-eats-away-at-your-company" TargetMode="External"/><Relationship Id="rId12" Type="http://schemas.openxmlformats.org/officeDocument/2006/relationships/hyperlink" Target="https://www.yumpu.com/en/document/read/34615543/ethical-guidelines-regarding-business-contacts-for-the-defence-sector" TargetMode="External"/><Relationship Id="rId17" Type="http://schemas.openxmlformats.org/officeDocument/2006/relationships/hyperlink" Target="https://www.yrp.ca/en/about/code-of-professional-ethics.asp" TargetMode="External"/><Relationship Id="rId2" Type="http://schemas.openxmlformats.org/officeDocument/2006/relationships/image" Target="../media/image55.jpeg"/><Relationship Id="rId16" Type="http://schemas.openxmlformats.org/officeDocument/2006/relationships/hyperlink" Target="https://www.unodc.org/documents/treaties/UNCAC/Publications/Convention/08-50026_E.pdf" TargetMode="External"/><Relationship Id="rId1" Type="http://schemas.openxmlformats.org/officeDocument/2006/relationships/slideLayout" Target="../slideLayouts/slideLayout11.xml"/><Relationship Id="rId6" Type="http://schemas.openxmlformats.org/officeDocument/2006/relationships/hyperlink" Target="https://knowledgehub.transparency.org/guide/topic-guide-on-codes-of-conduct/5357" TargetMode="External"/><Relationship Id="rId11" Type="http://schemas.openxmlformats.org/officeDocument/2006/relationships/hyperlink" Target="https://www.formsphilippines.com/guide/329/mamamayan-muna-hindi-mamaya-na-program-a-client-feedback-mechanism" TargetMode="External"/><Relationship Id="rId5" Type="http://schemas.openxmlformats.org/officeDocument/2006/relationships/hyperlink" Target="https://www.oecd.org/mena/governance/35521418.pdf" TargetMode="External"/><Relationship Id="rId15" Type="http://schemas.openxmlformats.org/officeDocument/2006/relationships/hyperlink" Target="https://blog.transparency.org/2012/08/24/codes-of-conduct-in-action-continental-law-states/" TargetMode="External"/><Relationship Id="rId10" Type="http://schemas.openxmlformats.org/officeDocument/2006/relationships/hyperlink" Target="https://www.oecd.org/gov/ethics/oecd-integrity-review-of-mexico-9789264273207-en.htm" TargetMode="External"/><Relationship Id="rId4" Type="http://schemas.openxmlformats.org/officeDocument/2006/relationships/hyperlink" Target="http://kubanni.abu.edu.ng/jspui/bitstream/123456789/2148/1/AN%20ASSESSMENT%20OF%20THE%20CODE%20OF%20CONDUCT%20BUREAU%20AND%20CODE%20OF%20CONDUCT%20TRIBUNAL%20(CCB%20and%20CCT)%E2%80%99S%20PUBLIC%20ETHICS%20PRACTICES%20(1999%20-%202007).pdf" TargetMode="External"/><Relationship Id="rId9" Type="http://schemas.openxmlformats.org/officeDocument/2006/relationships/hyperlink" Target="http://www.oecd.org/gov/ethics/45916428.pdf" TargetMode="External"/><Relationship Id="rId14" Type="http://schemas.openxmlformats.org/officeDocument/2006/relationships/hyperlink" Target="https://www.transparency.org/news/feature/calling_out_public_officials_on_corruption_codes_of_conduc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de-DE"/>
              <a:t>Module 8 </a:t>
            </a:r>
            <a:r>
              <a:rPr lang="mr-IN"/>
              <a:t>–</a:t>
            </a:r>
            <a:r>
              <a:rPr lang="de-DE"/>
              <a:t> </a:t>
            </a:r>
            <a:r>
              <a:rPr lang="de-DE" err="1"/>
              <a:t>Integrity</a:t>
            </a:r>
            <a:r>
              <a:rPr lang="de-DE"/>
              <a:t> </a:t>
            </a:r>
            <a:r>
              <a:rPr lang="de-DE" err="1"/>
              <a:t>codes</a:t>
            </a:r>
            <a:r>
              <a:rPr lang="de-DE"/>
              <a:t> </a:t>
            </a:r>
          </a:p>
        </p:txBody>
      </p:sp>
      <p:sp>
        <p:nvSpPr>
          <p:cNvPr id="5" name="Textplatzhalter 4"/>
          <p:cNvSpPr>
            <a:spLocks noGrp="1"/>
          </p:cNvSpPr>
          <p:nvPr>
            <p:ph type="body" sz="quarter" idx="10"/>
          </p:nvPr>
        </p:nvSpPr>
        <p:spPr/>
        <p:txBody>
          <a:bodyPr/>
          <a:lstStyle/>
          <a:p>
            <a:r>
              <a:rPr lang="en-US">
                <a:ea typeface="ヒラギノ明朝 ProN W3" charset="-128"/>
              </a:rPr>
              <a:t>Toolkit on Transparency, Accountability and Ethics in Public Institutions</a:t>
            </a:r>
          </a:p>
        </p:txBody>
      </p:sp>
    </p:spTree>
    <p:extLst>
      <p:ext uri="{BB962C8B-B14F-4D97-AF65-F5344CB8AC3E}">
        <p14:creationId xmlns:p14="http://schemas.microsoft.com/office/powerpoint/2010/main" val="1070562514"/>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8 – Integrity codes</a:t>
            </a:r>
            <a:endParaRPr lang="en-US"/>
          </a:p>
        </p:txBody>
      </p:sp>
      <p:grpSp>
        <p:nvGrpSpPr>
          <p:cNvPr id="10" name="Gruppierung 9"/>
          <p:cNvGrpSpPr/>
          <p:nvPr/>
        </p:nvGrpSpPr>
        <p:grpSpPr>
          <a:xfrm>
            <a:off x="5055268" y="1686886"/>
            <a:ext cx="3472535" cy="592404"/>
            <a:chOff x="5055266" y="1809059"/>
            <a:chExt cx="3472535" cy="592404"/>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04</a:t>
              </a:r>
              <a:endParaRPr lang="ko-KR" altLang="en-US" sz="2400" b="1">
                <a:solidFill>
                  <a:schemeClr val="bg1">
                    <a:lumMod val="65000"/>
                  </a:schemeClr>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Good practices for integrity codes</a:t>
              </a:r>
              <a:endParaRPr lang="ko-KR" altLang="en-US" sz="1600" b="1">
                <a:solidFill>
                  <a:schemeClr val="bg1">
                    <a:lumMod val="65000"/>
                  </a:schemeClr>
                </a:solidFill>
                <a:latin typeface="Roboto"/>
                <a:cs typeface="Roboto"/>
              </a:endParaRPr>
            </a:p>
          </p:txBody>
        </p:sp>
      </p:grpSp>
      <p:grpSp>
        <p:nvGrpSpPr>
          <p:cNvPr id="7" name="Gruppierung 6"/>
          <p:cNvGrpSpPr/>
          <p:nvPr/>
        </p:nvGrpSpPr>
        <p:grpSpPr>
          <a:xfrm>
            <a:off x="1532859" y="1678066"/>
            <a:ext cx="3472803" cy="595895"/>
            <a:chOff x="1593920" y="1719947"/>
            <a:chExt cx="3472803" cy="59589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6"/>
            </a:xfrm>
            <a:prstGeom prst="rect">
              <a:avLst/>
            </a:prstGeom>
            <a:noFill/>
          </p:spPr>
          <p:txBody>
            <a:bodyPr wrap="square" rtlCol="0" anchor="t">
              <a:spAutoFit/>
            </a:bodyPr>
            <a:lstStyle/>
            <a:p>
              <a:r>
                <a:rPr lang="en-US" altLang="ko-KR" sz="1600" b="1">
                  <a:solidFill>
                    <a:schemeClr val="bg1"/>
                  </a:solidFill>
                  <a:latin typeface="Roboto"/>
                  <a:cs typeface="Roboto"/>
                </a:rPr>
                <a:t>Codes of ethics and codes of conduct</a:t>
              </a:r>
              <a:endParaRPr lang="ko-KR" altLang="en-US" sz="1600" b="1">
                <a:solidFill>
                  <a:schemeClr val="bg1"/>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03</a:t>
              </a:r>
              <a:endParaRPr lang="ko-KR" altLang="en-US" sz="2400" b="1">
                <a:solidFill>
                  <a:schemeClr val="bg1"/>
                </a:solidFill>
                <a:latin typeface="Roboto"/>
                <a:cs typeface="Roboto"/>
              </a:endParaRPr>
            </a:p>
          </p:txBody>
        </p:sp>
      </p:grpSp>
      <p:grpSp>
        <p:nvGrpSpPr>
          <p:cNvPr id="5" name="Gruppierung 4"/>
          <p:cNvGrpSpPr/>
          <p:nvPr/>
        </p:nvGrpSpPr>
        <p:grpSpPr>
          <a:xfrm>
            <a:off x="5052997" y="648417"/>
            <a:ext cx="3488205" cy="584776"/>
            <a:chOff x="5028571" y="636207"/>
            <a:chExt cx="3488205" cy="584776"/>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lumMod val="65000"/>
                    </a:schemeClr>
                  </a:solidFill>
                  <a:latin typeface="Roboto"/>
                  <a:cs typeface="Roboto"/>
                </a:rPr>
                <a:t>02</a:t>
              </a:r>
              <a:endParaRPr lang="ko-KR" altLang="en-US" sz="2400" b="1">
                <a:solidFill>
                  <a:schemeClr val="bg1">
                    <a:lumMod val="65000"/>
                  </a:schemeClr>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584776"/>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Why are integrity codes important?</a:t>
              </a:r>
              <a:endParaRPr lang="ko-KR" altLang="en-US" sz="1600" b="1">
                <a:solidFill>
                  <a:schemeClr val="bg1">
                    <a:lumMod val="65000"/>
                  </a:schemeClr>
                </a:solidFill>
                <a:latin typeface="Roboto"/>
                <a:cs typeface="Roboto"/>
              </a:endParaRPr>
            </a:p>
          </p:txBody>
        </p:sp>
      </p:grpSp>
      <p:grpSp>
        <p:nvGrpSpPr>
          <p:cNvPr id="6" name="Gruppierung 5"/>
          <p:cNvGrpSpPr/>
          <p:nvPr/>
        </p:nvGrpSpPr>
        <p:grpSpPr>
          <a:xfrm>
            <a:off x="1532858" y="646625"/>
            <a:ext cx="3473618" cy="461665"/>
            <a:chOff x="1593920" y="646625"/>
            <a:chExt cx="3473618" cy="461665"/>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What are integrity codes?</a:t>
              </a:r>
              <a:endParaRPr lang="ko-KR" altLang="en-US" sz="1600" b="1">
                <a:solidFill>
                  <a:schemeClr val="bg1">
                    <a:lumMod val="65000"/>
                  </a:schemeClr>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01</a:t>
              </a:r>
              <a:endParaRPr lang="ko-KR" altLang="en-US" sz="2400" b="1">
                <a:solidFill>
                  <a:schemeClr val="bg1">
                    <a:lumMod val="65000"/>
                  </a:schemeClr>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5051041" y="2699924"/>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Practical examples</a:t>
              </a:r>
              <a:endParaRPr lang="ko-KR" altLang="en-US" sz="1600" b="1">
                <a:solidFill>
                  <a:schemeClr val="bg1">
                    <a:lumMod val="65000"/>
                  </a:schemeClr>
                </a:solidFill>
                <a:latin typeface="Roboto"/>
                <a:cs typeface="Roboto"/>
              </a:endParaRP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06</a:t>
              </a:r>
              <a:endParaRPr lang="ko-KR" altLang="en-US" sz="2400" b="1">
                <a:solidFill>
                  <a:schemeClr val="bg1">
                    <a:lumMod val="65000"/>
                  </a:schemeClr>
                </a:solidFill>
                <a:latin typeface="Roboto"/>
                <a:cs typeface="Roboto"/>
              </a:endParaRPr>
            </a:p>
          </p:txBody>
        </p:sp>
      </p:grpSp>
      <p:grpSp>
        <p:nvGrpSpPr>
          <p:cNvPr id="22" name="Gruppierung 21"/>
          <p:cNvGrpSpPr/>
          <p:nvPr/>
        </p:nvGrpSpPr>
        <p:grpSpPr>
          <a:xfrm>
            <a:off x="1539732" y="2718014"/>
            <a:ext cx="3472803" cy="595894"/>
            <a:chOff x="1593920" y="1809059"/>
            <a:chExt cx="3472803" cy="595894"/>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Obstacles why integrity codes can fail</a:t>
              </a:r>
              <a:endParaRPr lang="ko-KR" altLang="en-US" sz="1600" b="1">
                <a:solidFill>
                  <a:schemeClr val="bg1">
                    <a:lumMod val="65000"/>
                  </a:schemeClr>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05</a:t>
              </a:r>
              <a:endParaRPr lang="ko-KR" altLang="en-US" sz="2400" b="1">
                <a:solidFill>
                  <a:schemeClr val="bg1">
                    <a:lumMod val="65000"/>
                  </a:schemeClr>
                </a:solidFill>
                <a:latin typeface="Roboto"/>
                <a:cs typeface="Roboto"/>
              </a:endParaRPr>
            </a:p>
          </p:txBody>
        </p:sp>
      </p:grpSp>
      <p:grpSp>
        <p:nvGrpSpPr>
          <p:cNvPr id="25" name="Gruppierung 21">
            <a:extLst>
              <a:ext uri="{FF2B5EF4-FFF2-40B4-BE49-F238E27FC236}">
                <a16:creationId xmlns:a16="http://schemas.microsoft.com/office/drawing/2014/main" id="{26D011E8-D739-6A4C-AA4B-434F0690AB32}"/>
              </a:ext>
            </a:extLst>
          </p:cNvPr>
          <p:cNvGrpSpPr/>
          <p:nvPr/>
        </p:nvGrpSpPr>
        <p:grpSpPr>
          <a:xfrm>
            <a:off x="1532858" y="3745456"/>
            <a:ext cx="3472803" cy="595894"/>
            <a:chOff x="1593920" y="1809059"/>
            <a:chExt cx="3472803" cy="595894"/>
          </a:xfrm>
        </p:grpSpPr>
        <p:sp>
          <p:nvSpPr>
            <p:cNvPr id="26" name="TextBox 174">
              <a:extLst>
                <a:ext uri="{FF2B5EF4-FFF2-40B4-BE49-F238E27FC236}">
                  <a16:creationId xmlns:a16="http://schemas.microsoft.com/office/drawing/2014/main" id="{1256A7F7-8C75-D940-B114-9B2792FDDBDE}"/>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dirty="0">
                  <a:solidFill>
                    <a:schemeClr val="bg1">
                      <a:lumMod val="65000"/>
                    </a:schemeClr>
                  </a:solidFill>
                  <a:latin typeface="Roboto"/>
                  <a:ea typeface="맑은 고딕"/>
                  <a:cs typeface="Roboto"/>
                </a:rPr>
                <a:t>Activity: Review of personal integrity plan</a:t>
              </a:r>
            </a:p>
          </p:txBody>
        </p:sp>
        <p:sp>
          <p:nvSpPr>
            <p:cNvPr id="27" name="TextBox 161">
              <a:extLst>
                <a:ext uri="{FF2B5EF4-FFF2-40B4-BE49-F238E27FC236}">
                  <a16:creationId xmlns:a16="http://schemas.microsoft.com/office/drawing/2014/main" id="{387D44CB-8C7E-4D4B-9777-09C5B2FEA56A}"/>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07</a:t>
              </a:r>
              <a:endParaRPr lang="ko-KR" altLang="en-US" sz="2400" b="1">
                <a:solidFill>
                  <a:schemeClr val="bg1">
                    <a:lumMod val="65000"/>
                  </a:schemeClr>
                </a:solidFill>
                <a:latin typeface="Roboto"/>
                <a:cs typeface="Roboto"/>
              </a:endParaRPr>
            </a:p>
          </p:txBody>
        </p:sp>
      </p:grpSp>
      <p:sp>
        <p:nvSpPr>
          <p:cNvPr id="3" name="Foliennummernplatzhalter 2">
            <a:extLst>
              <a:ext uri="{FF2B5EF4-FFF2-40B4-BE49-F238E27FC236}">
                <a16:creationId xmlns:a16="http://schemas.microsoft.com/office/drawing/2014/main" id="{AC415CFC-92E9-DA46-8632-D99FE91E358F}"/>
              </a:ext>
            </a:extLst>
          </p:cNvPr>
          <p:cNvSpPr>
            <a:spLocks noGrp="1"/>
          </p:cNvSpPr>
          <p:nvPr>
            <p:ph type="sldNum" sz="quarter" idx="12"/>
          </p:nvPr>
        </p:nvSpPr>
        <p:spPr/>
        <p:txBody>
          <a:bodyPr/>
          <a:lstStyle/>
          <a:p>
            <a:fld id="{961E0DA8-AC27-403E-90E8-404BCA9BAC80}" type="slidenum">
              <a:rPr lang="en-US" smtClean="0"/>
              <a:pPr/>
              <a:t>10</a:t>
            </a:fld>
            <a:endParaRPr lang="en-US"/>
          </a:p>
        </p:txBody>
      </p:sp>
    </p:spTree>
    <p:extLst>
      <p:ext uri="{BB962C8B-B14F-4D97-AF65-F5344CB8AC3E}">
        <p14:creationId xmlns:p14="http://schemas.microsoft.com/office/powerpoint/2010/main" val="1942449258"/>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solidFill>
            <a:srgbClr val="00B0F0"/>
          </a:solidFill>
          <a:ln>
            <a:solidFill>
              <a:srgbClr val="00B0F0"/>
            </a:solidFill>
          </a:ln>
        </p:spPr>
        <p:txBody>
          <a:bodyPr/>
          <a:lstStyle/>
          <a:p>
            <a:r>
              <a:rPr lang="de-DE">
                <a:solidFill>
                  <a:srgbClr val="FFFFFF"/>
                </a:solidFill>
              </a:rPr>
              <a:t>Codes </a:t>
            </a:r>
            <a:r>
              <a:rPr lang="de-DE" err="1">
                <a:solidFill>
                  <a:srgbClr val="FFFFFF"/>
                </a:solidFill>
              </a:rPr>
              <a:t>of</a:t>
            </a:r>
            <a:r>
              <a:rPr lang="de-DE">
                <a:solidFill>
                  <a:srgbClr val="FFFFFF"/>
                </a:solidFill>
              </a:rPr>
              <a:t> </a:t>
            </a:r>
            <a:r>
              <a:rPr lang="de-DE" err="1">
                <a:solidFill>
                  <a:srgbClr val="FFFFFF"/>
                </a:solidFill>
              </a:rPr>
              <a:t>ethics</a:t>
            </a:r>
            <a:endParaRPr lang="de-DE">
              <a:solidFill>
                <a:srgbClr val="FFFFFF"/>
              </a:solidFill>
            </a:endParaRPr>
          </a:p>
        </p:txBody>
      </p:sp>
      <p:sp>
        <p:nvSpPr>
          <p:cNvPr id="3" name="Inhaltsplatzhalter 2"/>
          <p:cNvSpPr>
            <a:spLocks noGrp="1"/>
          </p:cNvSpPr>
          <p:nvPr>
            <p:ph sz="half" idx="2"/>
          </p:nvPr>
        </p:nvSpPr>
        <p:spPr>
          <a:ln>
            <a:solidFill>
              <a:srgbClr val="00B0F0"/>
            </a:solidFill>
          </a:ln>
        </p:spPr>
        <p:txBody>
          <a:bodyPr>
            <a:normAutofit fontScale="55000" lnSpcReduction="20000"/>
          </a:bodyPr>
          <a:lstStyle/>
          <a:p>
            <a:pPr>
              <a:defRPr/>
            </a:pPr>
            <a:r>
              <a:rPr lang="en-US" altLang="en-US" b="1" u="sng"/>
              <a:t>General</a:t>
            </a:r>
            <a:r>
              <a:rPr lang="en-US" altLang="en-US"/>
              <a:t> and </a:t>
            </a:r>
            <a:r>
              <a:rPr lang="en-US"/>
              <a:t>broad indication of fundamental principles and values;</a:t>
            </a:r>
          </a:p>
          <a:p>
            <a:pPr>
              <a:defRPr/>
            </a:pPr>
            <a:r>
              <a:rPr lang="de-DE" err="1"/>
              <a:t>Rooted</a:t>
            </a:r>
            <a:r>
              <a:rPr lang="de-DE"/>
              <a:t> in </a:t>
            </a:r>
            <a:r>
              <a:rPr lang="de-DE" err="1"/>
              <a:t>the</a:t>
            </a:r>
            <a:r>
              <a:rPr lang="de-DE"/>
              <a:t> </a:t>
            </a:r>
            <a:r>
              <a:rPr lang="de-DE" b="1" err="1"/>
              <a:t>values-based</a:t>
            </a:r>
            <a:r>
              <a:rPr lang="de-DE" b="1"/>
              <a:t> </a:t>
            </a:r>
            <a:r>
              <a:rPr lang="de-DE" b="1" err="1"/>
              <a:t>approach</a:t>
            </a:r>
            <a:r>
              <a:rPr lang="de-DE" b="1"/>
              <a:t> </a:t>
            </a:r>
            <a:r>
              <a:rPr lang="de-DE" err="1"/>
              <a:t>to</a:t>
            </a:r>
            <a:r>
              <a:rPr lang="de-DE"/>
              <a:t> </a:t>
            </a:r>
            <a:r>
              <a:rPr lang="de-DE" err="1"/>
              <a:t>integrity</a:t>
            </a:r>
            <a:r>
              <a:rPr lang="de-DE"/>
              <a:t> </a:t>
            </a:r>
            <a:r>
              <a:rPr lang="de-DE" err="1"/>
              <a:t>management</a:t>
            </a:r>
            <a:r>
              <a:rPr lang="de-DE"/>
              <a:t>;</a:t>
            </a:r>
          </a:p>
          <a:p>
            <a:pPr>
              <a:defRPr/>
            </a:pPr>
            <a:r>
              <a:rPr lang="en-US" altLang="en-US"/>
              <a:t>Promote organizational culture of integrity;</a:t>
            </a:r>
          </a:p>
          <a:p>
            <a:pPr>
              <a:defRPr/>
            </a:pPr>
            <a:r>
              <a:rPr lang="en-US" altLang="en-US"/>
              <a:t>Define the professional role of the civil service;</a:t>
            </a:r>
          </a:p>
          <a:p>
            <a:pPr>
              <a:defRPr/>
            </a:pPr>
            <a:r>
              <a:rPr lang="en-US" altLang="en-US"/>
              <a:t>Awareness raising tool to promote ethical responsibility;</a:t>
            </a:r>
          </a:p>
          <a:p>
            <a:pPr>
              <a:defRPr/>
            </a:pPr>
            <a:r>
              <a:rPr lang="en-US" altLang="en-US"/>
              <a:t>Should be tailored to needs of the organization.</a:t>
            </a:r>
          </a:p>
        </p:txBody>
      </p:sp>
      <p:sp>
        <p:nvSpPr>
          <p:cNvPr id="4" name="Textplatzhalter 3"/>
          <p:cNvSpPr>
            <a:spLocks noGrp="1"/>
          </p:cNvSpPr>
          <p:nvPr>
            <p:ph type="body" sz="quarter" idx="3"/>
          </p:nvPr>
        </p:nvSpPr>
        <p:spPr>
          <a:solidFill>
            <a:srgbClr val="00B0F0"/>
          </a:solidFill>
          <a:ln>
            <a:solidFill>
              <a:srgbClr val="00B0F0"/>
            </a:solidFill>
          </a:ln>
        </p:spPr>
        <p:txBody>
          <a:bodyPr/>
          <a:lstStyle/>
          <a:p>
            <a:r>
              <a:rPr lang="de-DE">
                <a:solidFill>
                  <a:schemeClr val="bg1"/>
                </a:solidFill>
              </a:rPr>
              <a:t>Codes </a:t>
            </a:r>
            <a:r>
              <a:rPr lang="de-DE" err="1">
                <a:solidFill>
                  <a:schemeClr val="bg1"/>
                </a:solidFill>
              </a:rPr>
              <a:t>of</a:t>
            </a:r>
            <a:r>
              <a:rPr lang="de-DE">
                <a:solidFill>
                  <a:schemeClr val="bg1"/>
                </a:solidFill>
              </a:rPr>
              <a:t> </a:t>
            </a:r>
            <a:r>
              <a:rPr lang="de-DE" err="1">
                <a:solidFill>
                  <a:schemeClr val="bg1"/>
                </a:solidFill>
              </a:rPr>
              <a:t>conduct</a:t>
            </a:r>
            <a:endParaRPr lang="de-DE">
              <a:solidFill>
                <a:schemeClr val="bg1"/>
              </a:solidFill>
            </a:endParaRPr>
          </a:p>
        </p:txBody>
      </p:sp>
      <p:sp>
        <p:nvSpPr>
          <p:cNvPr id="5" name="Inhaltsplatzhalter 4"/>
          <p:cNvSpPr>
            <a:spLocks noGrp="1"/>
          </p:cNvSpPr>
          <p:nvPr>
            <p:ph sz="quarter" idx="4"/>
          </p:nvPr>
        </p:nvSpPr>
        <p:spPr>
          <a:ln>
            <a:solidFill>
              <a:srgbClr val="00B0F0"/>
            </a:solidFill>
          </a:ln>
        </p:spPr>
        <p:txBody>
          <a:bodyPr>
            <a:normAutofit fontScale="92500" lnSpcReduction="10000"/>
          </a:bodyPr>
          <a:lstStyle/>
          <a:p>
            <a:pPr marL="285750" indent="-285750">
              <a:defRPr/>
            </a:pPr>
            <a:r>
              <a:rPr lang="en-US" altLang="en-US" sz="1400"/>
              <a:t>Define </a:t>
            </a:r>
            <a:r>
              <a:rPr lang="en-US" altLang="en-US" sz="1400" b="1" u="sng"/>
              <a:t>specific</a:t>
            </a:r>
            <a:r>
              <a:rPr lang="en-US" altLang="en-US" sz="1400"/>
              <a:t> standards of conduct, incl. good behavior vs. bad behavior;</a:t>
            </a:r>
          </a:p>
          <a:p>
            <a:pPr marL="285750" indent="-285750">
              <a:defRPr/>
            </a:pPr>
            <a:r>
              <a:rPr lang="de-DE" sz="1400" err="1"/>
              <a:t>Typical</a:t>
            </a:r>
            <a:r>
              <a:rPr lang="de-DE" sz="1400"/>
              <a:t> </a:t>
            </a:r>
            <a:r>
              <a:rPr lang="de-DE" sz="1400" err="1"/>
              <a:t>instruments</a:t>
            </a:r>
            <a:r>
              <a:rPr lang="de-DE" sz="1400"/>
              <a:t> </a:t>
            </a:r>
            <a:r>
              <a:rPr lang="de-DE" sz="1400" err="1"/>
              <a:t>of</a:t>
            </a:r>
            <a:r>
              <a:rPr lang="de-DE" sz="1400"/>
              <a:t> a </a:t>
            </a:r>
            <a:r>
              <a:rPr lang="de-DE" sz="1400" b="1" err="1"/>
              <a:t>rules-based</a:t>
            </a:r>
            <a:r>
              <a:rPr lang="de-DE" sz="1400" b="1"/>
              <a:t> </a:t>
            </a:r>
            <a:r>
              <a:rPr lang="de-DE" sz="1400" b="1" err="1"/>
              <a:t>approach</a:t>
            </a:r>
            <a:r>
              <a:rPr lang="de-DE" sz="1400"/>
              <a:t> </a:t>
            </a:r>
            <a:r>
              <a:rPr lang="de-DE" sz="1400" err="1"/>
              <a:t>to</a:t>
            </a:r>
            <a:r>
              <a:rPr lang="de-DE" sz="1400"/>
              <a:t> </a:t>
            </a:r>
            <a:r>
              <a:rPr lang="de-DE" sz="1400" err="1"/>
              <a:t>integrity</a:t>
            </a:r>
            <a:r>
              <a:rPr lang="de-DE" sz="1400"/>
              <a:t> </a:t>
            </a:r>
            <a:r>
              <a:rPr lang="de-DE" sz="1400" err="1"/>
              <a:t>management</a:t>
            </a:r>
            <a:r>
              <a:rPr lang="de-DE" sz="1400"/>
              <a:t>;</a:t>
            </a:r>
            <a:endParaRPr lang="en-US" sz="1400"/>
          </a:p>
          <a:p>
            <a:pPr marL="285750" indent="-285750">
              <a:defRPr/>
            </a:pPr>
            <a:r>
              <a:rPr lang="en-US" sz="1400"/>
              <a:t>May include examples of ‘standard’ problems and their organizationally-approved resolution;</a:t>
            </a:r>
          </a:p>
          <a:p>
            <a:pPr marL="285750" indent="-285750">
              <a:defRPr/>
            </a:pPr>
            <a:r>
              <a:rPr lang="en-US" altLang="en-US" sz="1400"/>
              <a:t>Cover issues related to conflicts of interests, internal governance, whistleblowing and complaints procedures;</a:t>
            </a:r>
          </a:p>
          <a:p>
            <a:pPr marL="285750" indent="-285750">
              <a:defRPr/>
            </a:pPr>
            <a:r>
              <a:rPr lang="en-US" altLang="en-US" sz="1400"/>
              <a:t>Include typically sanctions for violations;</a:t>
            </a:r>
          </a:p>
          <a:p>
            <a:pPr marL="285750" indent="-285750">
              <a:defRPr/>
            </a:pPr>
            <a:r>
              <a:rPr lang="en-US" altLang="en-US" sz="1400"/>
              <a:t>Are often accompanied by a Code of Ethics (OECD 2009: 34-35).</a:t>
            </a:r>
            <a:endParaRPr lang="de-DE" sz="1400"/>
          </a:p>
        </p:txBody>
      </p:sp>
      <p:sp>
        <p:nvSpPr>
          <p:cNvPr id="6" name="Foliennummernplatzhalter 5"/>
          <p:cNvSpPr>
            <a:spLocks noGrp="1"/>
          </p:cNvSpPr>
          <p:nvPr>
            <p:ph type="sldNum" sz="quarter" idx="12"/>
          </p:nvPr>
        </p:nvSpPr>
        <p:spPr/>
        <p:txBody>
          <a:bodyPr/>
          <a:lstStyle/>
          <a:p>
            <a:fld id="{961E0DA8-AC27-403E-90E8-404BCA9BAC80}" type="slidenum">
              <a:rPr lang="en-US" smtClean="0"/>
              <a:pPr/>
              <a:t>11</a:t>
            </a:fld>
            <a:endParaRPr lang="en-US"/>
          </a:p>
        </p:txBody>
      </p:sp>
      <p:sp>
        <p:nvSpPr>
          <p:cNvPr id="7" name="Fußzeilenplatzhalter 6"/>
          <p:cNvSpPr>
            <a:spLocks noGrp="1"/>
          </p:cNvSpPr>
          <p:nvPr>
            <p:ph type="ftr" sz="quarter" idx="13"/>
          </p:nvPr>
        </p:nvSpPr>
        <p:spPr/>
        <p:txBody>
          <a:bodyPr/>
          <a:lstStyle/>
          <a:p>
            <a:r>
              <a:rPr lang="en-US" b="1"/>
              <a:t>Module 8 – Integrity codes</a:t>
            </a:r>
            <a:endParaRPr lang="en-US"/>
          </a:p>
        </p:txBody>
      </p:sp>
      <p:sp>
        <p:nvSpPr>
          <p:cNvPr id="8" name="Titel 7"/>
          <p:cNvSpPr>
            <a:spLocks noGrp="1"/>
          </p:cNvSpPr>
          <p:nvPr>
            <p:ph type="title"/>
          </p:nvPr>
        </p:nvSpPr>
        <p:spPr/>
        <p:txBody>
          <a:bodyPr>
            <a:normAutofit/>
          </a:bodyPr>
          <a:lstStyle/>
          <a:p>
            <a:r>
              <a:rPr lang="de-DE" sz="4000" b="1" dirty="0" err="1"/>
              <a:t>Two</a:t>
            </a:r>
            <a:r>
              <a:rPr lang="de-DE" sz="4000" b="1" dirty="0"/>
              <a:t> </a:t>
            </a:r>
            <a:r>
              <a:rPr lang="de-DE" sz="4000" b="1" dirty="0" err="1"/>
              <a:t>types</a:t>
            </a:r>
            <a:r>
              <a:rPr lang="de-DE" sz="4000" b="1" dirty="0"/>
              <a:t> </a:t>
            </a:r>
            <a:r>
              <a:rPr lang="de-DE" sz="4000" b="1" dirty="0" err="1"/>
              <a:t>of</a:t>
            </a:r>
            <a:r>
              <a:rPr lang="de-DE" sz="4000" b="1" dirty="0"/>
              <a:t> </a:t>
            </a:r>
            <a:r>
              <a:rPr lang="de-DE" sz="4000" b="1" dirty="0" err="1"/>
              <a:t>codes</a:t>
            </a:r>
            <a:r>
              <a:rPr lang="de-DE" sz="4000" b="1" dirty="0"/>
              <a:t> ...</a:t>
            </a:r>
          </a:p>
        </p:txBody>
      </p:sp>
    </p:spTree>
    <p:extLst>
      <p:ext uri="{BB962C8B-B14F-4D97-AF65-F5344CB8AC3E}">
        <p14:creationId xmlns:p14="http://schemas.microsoft.com/office/powerpoint/2010/main" val="19561247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additive="base">
                                        <p:cTn id="4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 calcmode="lin" valueType="num">
                                      <p:cBhvr additive="base">
                                        <p:cTn id="4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 calcmode="lin" valueType="num">
                                      <p:cBhvr additive="base">
                                        <p:cTn id="5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 calcmode="lin" valueType="num">
                                      <p:cBhvr additive="base">
                                        <p:cTn id="6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
                                            <p:txEl>
                                              <p:pRg st="5" end="5"/>
                                            </p:txEl>
                                          </p:spTgt>
                                        </p:tgtEl>
                                        <p:attrNameLst>
                                          <p:attrName>style.visibility</p:attrName>
                                        </p:attrNameLst>
                                      </p:cBhvr>
                                      <p:to>
                                        <p:strVal val="visible"/>
                                      </p:to>
                                    </p:set>
                                    <p:anim calcmode="lin" valueType="num">
                                      <p:cBhvr additive="base">
                                        <p:cTn id="6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platzhalter 20"/>
          <p:cNvSpPr>
            <a:spLocks noGrp="1"/>
          </p:cNvSpPr>
          <p:nvPr>
            <p:ph type="body" idx="1"/>
          </p:nvPr>
        </p:nvSpPr>
        <p:spPr>
          <a:solidFill>
            <a:srgbClr val="00B0F0"/>
          </a:solidFill>
          <a:ln>
            <a:solidFill>
              <a:srgbClr val="00B0F0"/>
            </a:solidFill>
          </a:ln>
        </p:spPr>
        <p:txBody>
          <a:bodyPr/>
          <a:lstStyle/>
          <a:p>
            <a:r>
              <a:rPr lang="de-DE">
                <a:solidFill>
                  <a:schemeClr val="bg1"/>
                </a:solidFill>
              </a:rPr>
              <a:t>Codes </a:t>
            </a:r>
            <a:r>
              <a:rPr lang="de-DE" err="1">
                <a:solidFill>
                  <a:schemeClr val="bg1"/>
                </a:solidFill>
              </a:rPr>
              <a:t>of</a:t>
            </a:r>
            <a:r>
              <a:rPr lang="de-DE">
                <a:solidFill>
                  <a:schemeClr val="bg1"/>
                </a:solidFill>
              </a:rPr>
              <a:t> </a:t>
            </a:r>
            <a:r>
              <a:rPr lang="de-DE" err="1">
                <a:solidFill>
                  <a:schemeClr val="bg1"/>
                </a:solidFill>
              </a:rPr>
              <a:t>ethics</a:t>
            </a:r>
            <a:endParaRPr lang="de-DE">
              <a:solidFill>
                <a:schemeClr val="bg1"/>
              </a:solidFill>
            </a:endParaRPr>
          </a:p>
        </p:txBody>
      </p:sp>
      <p:sp>
        <p:nvSpPr>
          <p:cNvPr id="22" name="Textplatzhalter 21"/>
          <p:cNvSpPr>
            <a:spLocks noGrp="1"/>
          </p:cNvSpPr>
          <p:nvPr>
            <p:ph type="body" sz="quarter" idx="3"/>
          </p:nvPr>
        </p:nvSpPr>
        <p:spPr>
          <a:solidFill>
            <a:srgbClr val="00B0F0"/>
          </a:solidFill>
          <a:ln>
            <a:solidFill>
              <a:srgbClr val="00B0F0"/>
            </a:solidFill>
          </a:ln>
        </p:spPr>
        <p:txBody>
          <a:bodyPr/>
          <a:lstStyle/>
          <a:p>
            <a:r>
              <a:rPr lang="de-DE">
                <a:solidFill>
                  <a:srgbClr val="FFFFFF"/>
                </a:solidFill>
              </a:rPr>
              <a:t>Codes </a:t>
            </a:r>
            <a:r>
              <a:rPr lang="de-DE" err="1">
                <a:solidFill>
                  <a:srgbClr val="FFFFFF"/>
                </a:solidFill>
              </a:rPr>
              <a:t>of</a:t>
            </a:r>
            <a:r>
              <a:rPr lang="de-DE">
                <a:solidFill>
                  <a:srgbClr val="FFFFFF"/>
                </a:solidFill>
              </a:rPr>
              <a:t> </a:t>
            </a:r>
            <a:r>
              <a:rPr lang="de-DE" err="1">
                <a:solidFill>
                  <a:srgbClr val="FFFFFF"/>
                </a:solidFill>
              </a:rPr>
              <a:t>conduct</a:t>
            </a:r>
            <a:endParaRPr lang="de-DE">
              <a:solidFill>
                <a:srgbClr val="FFFFFF"/>
              </a:solidFill>
            </a:endParaRPr>
          </a:p>
        </p:txBody>
      </p:sp>
      <p:sp>
        <p:nvSpPr>
          <p:cNvPr id="4" name="Foliennummernplatzhalter 3"/>
          <p:cNvSpPr>
            <a:spLocks noGrp="1"/>
          </p:cNvSpPr>
          <p:nvPr>
            <p:ph type="sldNum" sz="quarter" idx="12"/>
          </p:nvPr>
        </p:nvSpPr>
        <p:spPr/>
        <p:txBody>
          <a:bodyPr/>
          <a:lstStyle/>
          <a:p>
            <a:fld id="{961E0DA8-AC27-403E-90E8-404BCA9BAC80}" type="slidenum">
              <a:rPr lang="en-US" smtClean="0"/>
              <a:pPr/>
              <a:t>12</a:t>
            </a:fld>
            <a:endParaRPr lang="en-US"/>
          </a:p>
        </p:txBody>
      </p:sp>
      <p:sp>
        <p:nvSpPr>
          <p:cNvPr id="3" name="Fußzeilenplatzhalter 2"/>
          <p:cNvSpPr>
            <a:spLocks noGrp="1"/>
          </p:cNvSpPr>
          <p:nvPr>
            <p:ph type="ftr" sz="quarter" idx="13"/>
          </p:nvPr>
        </p:nvSpPr>
        <p:spPr/>
        <p:txBody>
          <a:bodyPr/>
          <a:lstStyle/>
          <a:p>
            <a:r>
              <a:rPr lang="en-US" b="1"/>
              <a:t>Module 8 – Integrity codes</a:t>
            </a:r>
            <a:endParaRPr lang="en-US"/>
          </a:p>
        </p:txBody>
      </p:sp>
      <p:sp>
        <p:nvSpPr>
          <p:cNvPr id="5" name="Titel 4"/>
          <p:cNvSpPr>
            <a:spLocks noGrp="1"/>
          </p:cNvSpPr>
          <p:nvPr>
            <p:ph type="title"/>
          </p:nvPr>
        </p:nvSpPr>
        <p:spPr/>
        <p:txBody>
          <a:bodyPr>
            <a:normAutofit fontScale="90000"/>
          </a:bodyPr>
          <a:lstStyle/>
          <a:p>
            <a:r>
              <a:rPr lang="de-DE" b="1" dirty="0"/>
              <a:t>... </a:t>
            </a:r>
            <a:r>
              <a:rPr lang="de-DE" b="1" dirty="0" err="1"/>
              <a:t>and</a:t>
            </a:r>
            <a:r>
              <a:rPr lang="de-DE" b="1" dirty="0"/>
              <a:t> </a:t>
            </a:r>
            <a:r>
              <a:rPr lang="de-DE" b="1" dirty="0" err="1"/>
              <a:t>their</a:t>
            </a:r>
            <a:r>
              <a:rPr lang="de-DE" b="1" dirty="0"/>
              <a:t> </a:t>
            </a:r>
            <a:r>
              <a:rPr lang="de-DE" b="1" dirty="0" err="1"/>
              <a:t>pros</a:t>
            </a:r>
            <a:r>
              <a:rPr lang="de-DE" b="1" dirty="0"/>
              <a:t> </a:t>
            </a:r>
            <a:r>
              <a:rPr lang="de-DE" b="1" dirty="0" err="1"/>
              <a:t>and</a:t>
            </a:r>
            <a:r>
              <a:rPr lang="de-DE" b="1" dirty="0"/>
              <a:t> </a:t>
            </a:r>
            <a:r>
              <a:rPr lang="de-DE" b="1" dirty="0" err="1"/>
              <a:t>cons</a:t>
            </a:r>
            <a:endParaRPr lang="de-DE" b="1" dirty="0"/>
          </a:p>
        </p:txBody>
      </p:sp>
      <p:graphicFrame>
        <p:nvGraphicFramePr>
          <p:cNvPr id="6" name="Inhaltsplatzhalter 5"/>
          <p:cNvGraphicFramePr>
            <a:graphicFrameLocks noGrp="1"/>
          </p:cNvGraphicFramePr>
          <p:nvPr>
            <p:ph sz="half" idx="2"/>
            <p:extLst>
              <p:ext uri="{D42A27DB-BD31-4B8C-83A1-F6EECF244321}">
                <p14:modId xmlns:p14="http://schemas.microsoft.com/office/powerpoint/2010/main" val="2735391083"/>
              </p:ext>
            </p:extLst>
          </p:nvPr>
        </p:nvGraphicFramePr>
        <p:xfrm>
          <a:off x="630238" y="1878013"/>
          <a:ext cx="3868738" cy="2667000"/>
        </p:xfrm>
        <a:graphic>
          <a:graphicData uri="http://schemas.openxmlformats.org/drawingml/2006/table">
            <a:tbl>
              <a:tblPr firstRow="1" bandRow="1">
                <a:tableStyleId>{0505E3EF-67EA-436B-97B2-0124C06EBD24}</a:tableStyleId>
              </a:tblPr>
              <a:tblGrid>
                <a:gridCol w="1934369">
                  <a:extLst>
                    <a:ext uri="{9D8B030D-6E8A-4147-A177-3AD203B41FA5}">
                      <a16:colId xmlns:a16="http://schemas.microsoft.com/office/drawing/2014/main" val="20000"/>
                    </a:ext>
                  </a:extLst>
                </a:gridCol>
                <a:gridCol w="1934369">
                  <a:extLst>
                    <a:ext uri="{9D8B030D-6E8A-4147-A177-3AD203B41FA5}">
                      <a16:colId xmlns:a16="http://schemas.microsoft.com/office/drawing/2014/main" val="20001"/>
                    </a:ext>
                  </a:extLst>
                </a:gridCol>
              </a:tblGrid>
              <a:tr h="370840">
                <a:tc>
                  <a:txBody>
                    <a:bodyPr/>
                    <a:lstStyle/>
                    <a:p>
                      <a:pPr marL="171450" lvl="0" indent="-171450">
                        <a:buFont typeface="Lucida Grande"/>
                        <a:buChar char="☺"/>
                      </a:pPr>
                      <a:r>
                        <a:rPr lang="de-DE" sz="1300" b="0" dirty="0">
                          <a:latin typeface="Roboto"/>
                          <a:cs typeface="Roboto"/>
                        </a:rPr>
                        <a:t>Promote </a:t>
                      </a:r>
                      <a:r>
                        <a:rPr lang="de-DE" sz="1300" b="0" dirty="0" err="1">
                          <a:latin typeface="Roboto"/>
                          <a:cs typeface="Roboto"/>
                        </a:rPr>
                        <a:t>organizational</a:t>
                      </a:r>
                      <a:r>
                        <a:rPr lang="de-DE" sz="1300" b="0" dirty="0">
                          <a:latin typeface="Roboto"/>
                          <a:cs typeface="Roboto"/>
                        </a:rPr>
                        <a:t> </a:t>
                      </a:r>
                      <a:r>
                        <a:rPr lang="de-DE" sz="1300" b="0" dirty="0" err="1">
                          <a:latin typeface="Roboto"/>
                          <a:cs typeface="Roboto"/>
                        </a:rPr>
                        <a:t>culture</a:t>
                      </a:r>
                      <a:r>
                        <a:rPr lang="de-DE" sz="1300" b="0" dirty="0">
                          <a:latin typeface="Roboto"/>
                          <a:cs typeface="Roboto"/>
                        </a:rPr>
                        <a:t> </a:t>
                      </a:r>
                      <a:r>
                        <a:rPr lang="de-DE" sz="1300" b="0" dirty="0" err="1">
                          <a:latin typeface="Roboto"/>
                          <a:cs typeface="Roboto"/>
                        </a:rPr>
                        <a:t>of</a:t>
                      </a:r>
                      <a:r>
                        <a:rPr lang="de-DE" sz="1300" b="0" dirty="0">
                          <a:latin typeface="Roboto"/>
                          <a:cs typeface="Roboto"/>
                        </a:rPr>
                        <a:t> </a:t>
                      </a:r>
                      <a:r>
                        <a:rPr lang="de-DE" sz="1300" b="0" dirty="0" err="1">
                          <a:latin typeface="Roboto"/>
                          <a:cs typeface="Roboto"/>
                        </a:rPr>
                        <a:t>integrity</a:t>
                      </a:r>
                      <a:r>
                        <a:rPr lang="de-DE" sz="1300" b="0" dirty="0">
                          <a:latin typeface="Roboto"/>
                          <a:cs typeface="Roboto"/>
                        </a:rPr>
                        <a:t>;</a:t>
                      </a:r>
                    </a:p>
                    <a:p>
                      <a:pPr marL="171450" lvl="0" indent="-171450">
                        <a:buFont typeface="Lucida Grande"/>
                        <a:buChar char="☺"/>
                      </a:pPr>
                      <a:r>
                        <a:rPr lang="de-DE" sz="1300" b="0" dirty="0">
                          <a:latin typeface="Roboto"/>
                          <a:cs typeface="Roboto"/>
                        </a:rPr>
                        <a:t>Do not </a:t>
                      </a:r>
                      <a:r>
                        <a:rPr lang="de-DE" sz="1300" b="0" dirty="0" err="1">
                          <a:latin typeface="Roboto"/>
                          <a:cs typeface="Roboto"/>
                        </a:rPr>
                        <a:t>take</a:t>
                      </a:r>
                      <a:r>
                        <a:rPr lang="de-DE" sz="1300" b="0" dirty="0">
                          <a:latin typeface="Roboto"/>
                          <a:cs typeface="Roboto"/>
                        </a:rPr>
                        <a:t> </a:t>
                      </a:r>
                      <a:r>
                        <a:rPr lang="de-DE" sz="1300" b="0" dirty="0" err="1">
                          <a:latin typeface="Roboto"/>
                          <a:cs typeface="Roboto"/>
                        </a:rPr>
                        <a:t>away</a:t>
                      </a:r>
                      <a:r>
                        <a:rPr lang="de-DE" sz="1300" b="0" dirty="0">
                          <a:latin typeface="Roboto"/>
                          <a:cs typeface="Roboto"/>
                        </a:rPr>
                        <a:t> </a:t>
                      </a:r>
                      <a:r>
                        <a:rPr lang="de-DE" sz="1300" b="0" dirty="0" err="1">
                          <a:latin typeface="Roboto"/>
                          <a:cs typeface="Roboto"/>
                        </a:rPr>
                        <a:t>one‘s</a:t>
                      </a:r>
                      <a:r>
                        <a:rPr lang="de-DE" sz="1300" b="0" dirty="0">
                          <a:latin typeface="Roboto"/>
                          <a:cs typeface="Roboto"/>
                        </a:rPr>
                        <a:t> </a:t>
                      </a:r>
                      <a:r>
                        <a:rPr lang="de-DE" sz="1300" b="0" dirty="0" err="1">
                          <a:latin typeface="Roboto"/>
                          <a:cs typeface="Roboto"/>
                        </a:rPr>
                        <a:t>own</a:t>
                      </a:r>
                      <a:r>
                        <a:rPr lang="de-DE" sz="1300" b="0" dirty="0">
                          <a:latin typeface="Roboto"/>
                          <a:cs typeface="Roboto"/>
                        </a:rPr>
                        <a:t> </a:t>
                      </a:r>
                      <a:r>
                        <a:rPr lang="de-DE" sz="1300" b="0" dirty="0" err="1">
                          <a:latin typeface="Roboto"/>
                          <a:cs typeface="Roboto"/>
                        </a:rPr>
                        <a:t>moral</a:t>
                      </a:r>
                      <a:r>
                        <a:rPr lang="de-DE" sz="1300" b="0" dirty="0">
                          <a:latin typeface="Roboto"/>
                          <a:cs typeface="Roboto"/>
                        </a:rPr>
                        <a:t> </a:t>
                      </a:r>
                      <a:r>
                        <a:rPr lang="de-DE" sz="1300" b="0" dirty="0" err="1">
                          <a:latin typeface="Roboto"/>
                          <a:cs typeface="Roboto"/>
                        </a:rPr>
                        <a:t>autonomy</a:t>
                      </a:r>
                      <a:r>
                        <a:rPr lang="de-DE" sz="1300" b="0" dirty="0">
                          <a:latin typeface="Roboto"/>
                          <a:cs typeface="Roboto"/>
                        </a:rPr>
                        <a:t>;</a:t>
                      </a:r>
                    </a:p>
                    <a:p>
                      <a:pPr marL="171450" lvl="0" indent="-171450">
                        <a:buFont typeface="Lucida Grande"/>
                        <a:buChar char="☺"/>
                      </a:pPr>
                      <a:r>
                        <a:rPr lang="de-DE" sz="1300" b="0" dirty="0">
                          <a:latin typeface="Roboto"/>
                          <a:cs typeface="Roboto"/>
                        </a:rPr>
                        <a:t>Can </a:t>
                      </a:r>
                      <a:r>
                        <a:rPr lang="de-DE" sz="1300" b="0" dirty="0" err="1">
                          <a:latin typeface="Roboto"/>
                          <a:cs typeface="Roboto"/>
                        </a:rPr>
                        <a:t>be</a:t>
                      </a:r>
                      <a:r>
                        <a:rPr lang="de-DE" sz="1300" b="0" dirty="0">
                          <a:latin typeface="Roboto"/>
                          <a:cs typeface="Roboto"/>
                        </a:rPr>
                        <a:t> </a:t>
                      </a:r>
                      <a:r>
                        <a:rPr lang="de-DE" sz="1300" b="0" dirty="0" err="1">
                          <a:latin typeface="Roboto"/>
                          <a:cs typeface="Roboto"/>
                        </a:rPr>
                        <a:t>tailored</a:t>
                      </a:r>
                      <a:r>
                        <a:rPr lang="de-DE" sz="1300" b="0" dirty="0">
                          <a:latin typeface="Roboto"/>
                          <a:cs typeface="Roboto"/>
                        </a:rPr>
                        <a:t> </a:t>
                      </a:r>
                      <a:r>
                        <a:rPr lang="de-DE" sz="1300" b="0" dirty="0" err="1">
                          <a:latin typeface="Roboto"/>
                          <a:cs typeface="Roboto"/>
                        </a:rPr>
                        <a:t>to</a:t>
                      </a:r>
                      <a:r>
                        <a:rPr lang="de-DE" sz="1300" b="0" dirty="0">
                          <a:latin typeface="Roboto"/>
                          <a:cs typeface="Roboto"/>
                        </a:rPr>
                        <a:t> </a:t>
                      </a:r>
                      <a:r>
                        <a:rPr lang="de-DE" sz="1300" b="0" dirty="0" err="1">
                          <a:latin typeface="Roboto"/>
                          <a:cs typeface="Roboto"/>
                        </a:rPr>
                        <a:t>the</a:t>
                      </a:r>
                      <a:r>
                        <a:rPr lang="de-DE" sz="1300" b="0" dirty="0">
                          <a:latin typeface="Roboto"/>
                          <a:cs typeface="Roboto"/>
                        </a:rPr>
                        <a:t> </a:t>
                      </a:r>
                      <a:r>
                        <a:rPr lang="de-DE" sz="1300" b="0" dirty="0" err="1">
                          <a:latin typeface="Roboto"/>
                          <a:cs typeface="Roboto"/>
                        </a:rPr>
                        <a:t>needs</a:t>
                      </a:r>
                      <a:r>
                        <a:rPr lang="de-DE" sz="1300" b="0" dirty="0">
                          <a:latin typeface="Roboto"/>
                          <a:cs typeface="Roboto"/>
                        </a:rPr>
                        <a:t> </a:t>
                      </a:r>
                      <a:r>
                        <a:rPr lang="de-DE" sz="1300" b="0" dirty="0" err="1">
                          <a:latin typeface="Roboto"/>
                          <a:cs typeface="Roboto"/>
                        </a:rPr>
                        <a:t>of</a:t>
                      </a:r>
                      <a:r>
                        <a:rPr lang="de-DE" sz="1300" b="0" dirty="0">
                          <a:latin typeface="Roboto"/>
                          <a:cs typeface="Roboto"/>
                        </a:rPr>
                        <a:t> </a:t>
                      </a:r>
                      <a:r>
                        <a:rPr lang="de-DE" sz="1300" b="0" dirty="0" err="1">
                          <a:latin typeface="Roboto"/>
                          <a:cs typeface="Roboto"/>
                        </a:rPr>
                        <a:t>organizations</a:t>
                      </a:r>
                      <a:r>
                        <a:rPr lang="de-DE" sz="1300" b="0" dirty="0">
                          <a:latin typeface="Roboto"/>
                          <a:cs typeface="Roboto"/>
                        </a:rPr>
                        <a:t>;</a:t>
                      </a:r>
                    </a:p>
                    <a:p>
                      <a:pPr marL="171450" lvl="0" indent="-171450">
                        <a:buFont typeface="Lucida Grande"/>
                        <a:buChar char="☺"/>
                      </a:pPr>
                      <a:r>
                        <a:rPr lang="de-DE" sz="1300" b="0" dirty="0">
                          <a:latin typeface="Roboto"/>
                          <a:cs typeface="Roboto"/>
                        </a:rPr>
                        <a:t>Capture </a:t>
                      </a:r>
                      <a:r>
                        <a:rPr lang="de-DE" sz="1300" b="0" dirty="0" err="1">
                          <a:latin typeface="Roboto"/>
                          <a:cs typeface="Roboto"/>
                        </a:rPr>
                        <a:t>unknown</a:t>
                      </a:r>
                      <a:r>
                        <a:rPr lang="de-DE" sz="1300" b="0" dirty="0">
                          <a:latin typeface="Roboto"/>
                          <a:cs typeface="Roboto"/>
                        </a:rPr>
                        <a:t> </a:t>
                      </a:r>
                      <a:r>
                        <a:rPr lang="de-DE" sz="1300" b="0" dirty="0" err="1">
                          <a:latin typeface="Roboto"/>
                          <a:cs typeface="Roboto"/>
                        </a:rPr>
                        <a:t>issues</a:t>
                      </a:r>
                      <a:r>
                        <a:rPr lang="de-DE" sz="1300" b="0" dirty="0">
                          <a:latin typeface="Roboto"/>
                          <a:cs typeface="Roboto"/>
                        </a:rPr>
                        <a:t> </a:t>
                      </a:r>
                      <a:r>
                        <a:rPr lang="de-DE" sz="1300" b="0" dirty="0" err="1">
                          <a:latin typeface="Roboto"/>
                          <a:cs typeface="Roboto"/>
                        </a:rPr>
                        <a:t>which</a:t>
                      </a:r>
                      <a:r>
                        <a:rPr lang="de-DE" sz="1300" b="0" dirty="0">
                          <a:latin typeface="Roboto"/>
                          <a:cs typeface="Roboto"/>
                        </a:rPr>
                        <a:t> </a:t>
                      </a:r>
                      <a:r>
                        <a:rPr lang="de-DE" sz="1300" b="0" dirty="0" err="1">
                          <a:latin typeface="Roboto"/>
                          <a:cs typeface="Roboto"/>
                        </a:rPr>
                        <a:t>cannot</a:t>
                      </a:r>
                      <a:r>
                        <a:rPr lang="de-DE" sz="1300" b="0" dirty="0">
                          <a:latin typeface="Roboto"/>
                          <a:cs typeface="Roboto"/>
                        </a:rPr>
                        <a:t> (</a:t>
                      </a:r>
                      <a:r>
                        <a:rPr lang="de-DE" sz="1300" b="0" dirty="0" err="1">
                          <a:latin typeface="Roboto"/>
                          <a:cs typeface="Roboto"/>
                        </a:rPr>
                        <a:t>yet</a:t>
                      </a:r>
                      <a:r>
                        <a:rPr lang="de-DE" sz="1300" b="0" dirty="0">
                          <a:latin typeface="Roboto"/>
                          <a:cs typeface="Roboto"/>
                        </a:rPr>
                        <a:t>) </a:t>
                      </a:r>
                      <a:r>
                        <a:rPr lang="de-DE" sz="1300" b="0" dirty="0" err="1">
                          <a:latin typeface="Roboto"/>
                          <a:cs typeface="Roboto"/>
                        </a:rPr>
                        <a:t>be</a:t>
                      </a:r>
                      <a:r>
                        <a:rPr lang="de-DE" sz="1300" b="0" dirty="0">
                          <a:latin typeface="Roboto"/>
                          <a:cs typeface="Roboto"/>
                        </a:rPr>
                        <a:t> </a:t>
                      </a:r>
                      <a:r>
                        <a:rPr lang="de-DE" sz="1300" b="0" dirty="0" err="1">
                          <a:latin typeface="Roboto"/>
                          <a:cs typeface="Roboto"/>
                        </a:rPr>
                        <a:t>prescribed</a:t>
                      </a:r>
                      <a:r>
                        <a:rPr lang="de-DE" sz="1300" b="0" dirty="0">
                          <a:latin typeface="Roboto"/>
                          <a:cs typeface="Roboto"/>
                        </a:rPr>
                        <a:t> in </a:t>
                      </a:r>
                      <a:r>
                        <a:rPr lang="de-DE" sz="1300" b="0" dirty="0" err="1">
                          <a:latin typeface="Roboto"/>
                          <a:cs typeface="Roboto"/>
                        </a:rPr>
                        <a:t>detail</a:t>
                      </a:r>
                      <a:r>
                        <a:rPr lang="de-DE" sz="1300" b="0" dirty="0">
                          <a:latin typeface="Roboto"/>
                          <a:cs typeface="Roboto"/>
                        </a:rPr>
                        <a:t>.</a:t>
                      </a:r>
                    </a:p>
                  </a:txBody>
                  <a:tcPr>
                    <a:solidFill>
                      <a:schemeClr val="accent6">
                        <a:lumMod val="20000"/>
                        <a:lumOff val="80000"/>
                      </a:schemeClr>
                    </a:solidFill>
                  </a:tcPr>
                </a:tc>
                <a:tc>
                  <a:txBody>
                    <a:bodyPr/>
                    <a:lstStyle/>
                    <a:p>
                      <a:pPr marL="171450" lvl="0" indent="-171450">
                        <a:buFont typeface="Lucida Grande"/>
                        <a:buChar char="☹"/>
                      </a:pPr>
                      <a:r>
                        <a:rPr lang="de-DE" sz="1300" b="0" dirty="0" err="1">
                          <a:latin typeface="Roboto"/>
                          <a:cs typeface="Roboto"/>
                        </a:rPr>
                        <a:t>Alone</a:t>
                      </a:r>
                      <a:r>
                        <a:rPr lang="de-DE" sz="1300" b="0" dirty="0">
                          <a:latin typeface="Roboto"/>
                          <a:cs typeface="Roboto"/>
                        </a:rPr>
                        <a:t> </a:t>
                      </a:r>
                      <a:r>
                        <a:rPr lang="de-DE" sz="1300" b="0" dirty="0" err="1">
                          <a:latin typeface="Roboto"/>
                          <a:cs typeface="Roboto"/>
                        </a:rPr>
                        <a:t>have</a:t>
                      </a:r>
                      <a:r>
                        <a:rPr lang="de-DE" sz="1300" b="0" dirty="0">
                          <a:latin typeface="Roboto"/>
                          <a:cs typeface="Roboto"/>
                        </a:rPr>
                        <a:t> </a:t>
                      </a:r>
                      <a:r>
                        <a:rPr lang="de-DE" sz="1300" b="0" dirty="0" err="1">
                          <a:latin typeface="Roboto"/>
                          <a:cs typeface="Roboto"/>
                        </a:rPr>
                        <a:t>little</a:t>
                      </a:r>
                      <a:r>
                        <a:rPr lang="de-DE" sz="1300" b="0" dirty="0">
                          <a:latin typeface="Roboto"/>
                          <a:cs typeface="Roboto"/>
                        </a:rPr>
                        <a:t> </a:t>
                      </a:r>
                      <a:r>
                        <a:rPr lang="de-DE" sz="1300" b="0" dirty="0" err="1">
                          <a:latin typeface="Roboto"/>
                          <a:cs typeface="Roboto"/>
                        </a:rPr>
                        <a:t>value</a:t>
                      </a:r>
                      <a:r>
                        <a:rPr lang="de-DE" sz="1300" b="0" dirty="0">
                          <a:latin typeface="Roboto"/>
                          <a:cs typeface="Roboto"/>
                        </a:rPr>
                        <a:t> in </a:t>
                      </a:r>
                      <a:r>
                        <a:rPr lang="de-DE" sz="1300" b="0" dirty="0" err="1">
                          <a:latin typeface="Roboto"/>
                          <a:cs typeface="Roboto"/>
                        </a:rPr>
                        <a:t>disciplinary</a:t>
                      </a:r>
                      <a:r>
                        <a:rPr lang="de-DE" sz="1300" b="0" dirty="0">
                          <a:latin typeface="Roboto"/>
                          <a:cs typeface="Roboto"/>
                        </a:rPr>
                        <a:t> </a:t>
                      </a:r>
                      <a:r>
                        <a:rPr lang="de-DE" sz="1300" b="0" dirty="0" err="1">
                          <a:latin typeface="Roboto"/>
                          <a:cs typeface="Roboto"/>
                        </a:rPr>
                        <a:t>manners</a:t>
                      </a:r>
                      <a:r>
                        <a:rPr lang="de-DE" sz="1300" b="0" dirty="0">
                          <a:latin typeface="Roboto"/>
                          <a:cs typeface="Roboto"/>
                        </a:rPr>
                        <a:t>; </a:t>
                      </a:r>
                      <a:r>
                        <a:rPr lang="de-DE" sz="1300" b="0" dirty="0" err="1">
                          <a:latin typeface="Roboto"/>
                          <a:cs typeface="Roboto"/>
                        </a:rPr>
                        <a:t>they</a:t>
                      </a:r>
                      <a:r>
                        <a:rPr lang="de-DE" sz="1300" b="0" dirty="0">
                          <a:latin typeface="Roboto"/>
                          <a:cs typeface="Roboto"/>
                        </a:rPr>
                        <a:t> </a:t>
                      </a:r>
                      <a:r>
                        <a:rPr lang="de-DE" sz="1300" b="0" dirty="0" err="1">
                          <a:latin typeface="Roboto"/>
                          <a:cs typeface="Roboto"/>
                        </a:rPr>
                        <a:t>are</a:t>
                      </a:r>
                      <a:r>
                        <a:rPr lang="de-DE" sz="1300" b="0" dirty="0">
                          <a:latin typeface="Roboto"/>
                          <a:cs typeface="Roboto"/>
                        </a:rPr>
                        <a:t> </a:t>
                      </a:r>
                      <a:r>
                        <a:rPr lang="de-DE" sz="1300" b="0" dirty="0" err="1">
                          <a:latin typeface="Roboto"/>
                          <a:cs typeface="Roboto"/>
                        </a:rPr>
                        <a:t>difficult</a:t>
                      </a:r>
                      <a:r>
                        <a:rPr lang="de-DE" sz="1300" b="0" dirty="0">
                          <a:latin typeface="Roboto"/>
                          <a:cs typeface="Roboto"/>
                        </a:rPr>
                        <a:t> </a:t>
                      </a:r>
                      <a:r>
                        <a:rPr lang="de-DE" sz="1300" b="0" dirty="0" err="1">
                          <a:latin typeface="Roboto"/>
                          <a:cs typeface="Roboto"/>
                        </a:rPr>
                        <a:t>to</a:t>
                      </a:r>
                      <a:r>
                        <a:rPr lang="de-DE" sz="1300" b="0" dirty="0">
                          <a:latin typeface="Roboto"/>
                          <a:cs typeface="Roboto"/>
                        </a:rPr>
                        <a:t> </a:t>
                      </a:r>
                      <a:r>
                        <a:rPr lang="de-DE" sz="1300" b="0" dirty="0" err="1">
                          <a:latin typeface="Roboto"/>
                          <a:cs typeface="Roboto"/>
                        </a:rPr>
                        <a:t>enforce</a:t>
                      </a:r>
                      <a:r>
                        <a:rPr lang="de-DE" sz="1300" b="0" dirty="0">
                          <a:latin typeface="Roboto"/>
                          <a:cs typeface="Roboto"/>
                        </a:rPr>
                        <a:t>;</a:t>
                      </a:r>
                    </a:p>
                    <a:p>
                      <a:pPr marL="171450" lvl="0" indent="-171450">
                        <a:buFont typeface="Lucida Grande"/>
                        <a:buChar char="☹"/>
                      </a:pPr>
                      <a:r>
                        <a:rPr lang="de-DE" sz="1300" b="0" dirty="0" err="1">
                          <a:latin typeface="Roboto"/>
                          <a:cs typeface="Roboto"/>
                        </a:rPr>
                        <a:t>Require</a:t>
                      </a:r>
                      <a:r>
                        <a:rPr lang="de-DE" sz="1300" b="0" dirty="0">
                          <a:latin typeface="Roboto"/>
                          <a:cs typeface="Roboto"/>
                        </a:rPr>
                        <a:t> </a:t>
                      </a:r>
                      <a:r>
                        <a:rPr lang="de-DE" sz="1300" b="0" dirty="0" err="1">
                          <a:latin typeface="Roboto"/>
                          <a:cs typeface="Roboto"/>
                        </a:rPr>
                        <a:t>complementary</a:t>
                      </a:r>
                      <a:r>
                        <a:rPr lang="de-DE" sz="1300" b="0" dirty="0">
                          <a:latin typeface="Roboto"/>
                          <a:cs typeface="Roboto"/>
                        </a:rPr>
                        <a:t> </a:t>
                      </a:r>
                      <a:r>
                        <a:rPr lang="de-DE" sz="1300" b="0" dirty="0" err="1">
                          <a:latin typeface="Roboto"/>
                          <a:cs typeface="Roboto"/>
                        </a:rPr>
                        <a:t>measures</a:t>
                      </a:r>
                      <a:r>
                        <a:rPr lang="de-DE" sz="1300" b="0" dirty="0">
                          <a:latin typeface="Roboto"/>
                          <a:cs typeface="Roboto"/>
                        </a:rPr>
                        <a:t> </a:t>
                      </a:r>
                      <a:r>
                        <a:rPr lang="de-DE" sz="1300" b="0" dirty="0" err="1">
                          <a:latin typeface="Roboto"/>
                          <a:cs typeface="Roboto"/>
                        </a:rPr>
                        <a:t>to</a:t>
                      </a:r>
                      <a:r>
                        <a:rPr lang="de-DE" sz="1300" b="0" dirty="0">
                          <a:latin typeface="Roboto"/>
                          <a:cs typeface="Roboto"/>
                        </a:rPr>
                        <a:t> </a:t>
                      </a:r>
                      <a:r>
                        <a:rPr lang="de-DE" sz="1300" b="0" dirty="0" err="1">
                          <a:latin typeface="Roboto"/>
                          <a:cs typeface="Roboto"/>
                        </a:rPr>
                        <a:t>be</a:t>
                      </a:r>
                      <a:r>
                        <a:rPr lang="de-DE" sz="1300" b="0" dirty="0">
                          <a:latin typeface="Roboto"/>
                          <a:cs typeface="Roboto"/>
                        </a:rPr>
                        <a:t> </a:t>
                      </a:r>
                      <a:r>
                        <a:rPr lang="de-DE" sz="1300" b="0" dirty="0" err="1">
                          <a:latin typeface="Roboto"/>
                          <a:cs typeface="Roboto"/>
                        </a:rPr>
                        <a:t>effective</a:t>
                      </a:r>
                      <a:r>
                        <a:rPr lang="de-DE" sz="1300" b="0" dirty="0">
                          <a:latin typeface="Roboto"/>
                          <a:cs typeface="Roboto"/>
                        </a:rPr>
                        <a:t>;</a:t>
                      </a:r>
                    </a:p>
                    <a:p>
                      <a:pPr marL="171450" lvl="0" indent="-171450">
                        <a:buFont typeface="Lucida Grande"/>
                        <a:buChar char="☹"/>
                      </a:pPr>
                      <a:r>
                        <a:rPr lang="de-DE" sz="1300" b="0" dirty="0" err="1">
                          <a:latin typeface="Roboto"/>
                          <a:cs typeface="Roboto"/>
                        </a:rPr>
                        <a:t>Risk</a:t>
                      </a:r>
                      <a:r>
                        <a:rPr lang="de-DE" sz="1300" b="0" dirty="0">
                          <a:latin typeface="Roboto"/>
                          <a:cs typeface="Roboto"/>
                        </a:rPr>
                        <a:t> </a:t>
                      </a:r>
                      <a:r>
                        <a:rPr lang="de-DE" sz="1300" b="0" dirty="0" err="1">
                          <a:latin typeface="Roboto"/>
                          <a:cs typeface="Roboto"/>
                        </a:rPr>
                        <a:t>to</a:t>
                      </a:r>
                      <a:r>
                        <a:rPr lang="de-DE" sz="1300" b="0" dirty="0">
                          <a:latin typeface="Roboto"/>
                          <a:cs typeface="Roboto"/>
                        </a:rPr>
                        <a:t> </a:t>
                      </a:r>
                      <a:r>
                        <a:rPr lang="de-DE" sz="1300" b="0" dirty="0" err="1">
                          <a:latin typeface="Roboto"/>
                          <a:cs typeface="Roboto"/>
                        </a:rPr>
                        <a:t>be</a:t>
                      </a:r>
                      <a:r>
                        <a:rPr lang="de-DE" sz="1300" b="0" dirty="0">
                          <a:latin typeface="Roboto"/>
                          <a:cs typeface="Roboto"/>
                        </a:rPr>
                        <a:t> </a:t>
                      </a:r>
                      <a:r>
                        <a:rPr lang="de-DE" sz="1300" b="0" dirty="0" err="1">
                          <a:latin typeface="Roboto"/>
                          <a:cs typeface="Roboto"/>
                        </a:rPr>
                        <a:t>abstract</a:t>
                      </a:r>
                      <a:r>
                        <a:rPr lang="de-DE" sz="1300" b="0" dirty="0">
                          <a:latin typeface="Roboto"/>
                          <a:cs typeface="Roboto"/>
                        </a:rPr>
                        <a:t> </a:t>
                      </a:r>
                      <a:r>
                        <a:rPr lang="de-DE" sz="1300" b="0" dirty="0" err="1">
                          <a:latin typeface="Roboto"/>
                          <a:cs typeface="Roboto"/>
                        </a:rPr>
                        <a:t>and</a:t>
                      </a:r>
                      <a:r>
                        <a:rPr lang="de-DE" sz="1300" b="0" dirty="0">
                          <a:latin typeface="Roboto"/>
                          <a:cs typeface="Roboto"/>
                        </a:rPr>
                        <a:t> </a:t>
                      </a:r>
                      <a:r>
                        <a:rPr lang="de-DE" sz="1300" b="0" dirty="0" err="1">
                          <a:latin typeface="Roboto"/>
                          <a:cs typeface="Roboto"/>
                        </a:rPr>
                        <a:t>require</a:t>
                      </a:r>
                      <a:r>
                        <a:rPr lang="de-DE" sz="1300" b="0" dirty="0">
                          <a:latin typeface="Roboto"/>
                          <a:cs typeface="Roboto"/>
                        </a:rPr>
                        <a:t> </a:t>
                      </a:r>
                      <a:r>
                        <a:rPr lang="de-DE" sz="1300" b="0" dirty="0" err="1">
                          <a:latin typeface="Roboto"/>
                          <a:cs typeface="Roboto"/>
                        </a:rPr>
                        <a:t>good</a:t>
                      </a:r>
                      <a:r>
                        <a:rPr lang="de-DE" sz="1300" b="0" dirty="0">
                          <a:latin typeface="Roboto"/>
                          <a:cs typeface="Roboto"/>
                        </a:rPr>
                        <a:t> </a:t>
                      </a:r>
                      <a:r>
                        <a:rPr lang="de-DE" sz="1300" b="0" dirty="0" err="1">
                          <a:latin typeface="Roboto"/>
                          <a:cs typeface="Roboto"/>
                        </a:rPr>
                        <a:t>level</a:t>
                      </a:r>
                      <a:r>
                        <a:rPr lang="de-DE" sz="1300" b="0" dirty="0">
                          <a:latin typeface="Roboto"/>
                          <a:cs typeface="Roboto"/>
                        </a:rPr>
                        <a:t> </a:t>
                      </a:r>
                      <a:r>
                        <a:rPr lang="de-DE" sz="1300" b="0" dirty="0" err="1">
                          <a:latin typeface="Roboto"/>
                          <a:cs typeface="Roboto"/>
                        </a:rPr>
                        <a:t>of</a:t>
                      </a:r>
                      <a:r>
                        <a:rPr lang="de-DE" sz="1300" b="0" dirty="0">
                          <a:latin typeface="Roboto"/>
                          <a:cs typeface="Roboto"/>
                        </a:rPr>
                        <a:t> </a:t>
                      </a:r>
                      <a:r>
                        <a:rPr lang="de-DE" sz="1300" b="0" dirty="0" err="1">
                          <a:latin typeface="Roboto"/>
                          <a:cs typeface="Roboto"/>
                        </a:rPr>
                        <a:t>understanding</a:t>
                      </a:r>
                      <a:r>
                        <a:rPr lang="de-DE" sz="1300" b="0" dirty="0">
                          <a:latin typeface="Roboto"/>
                          <a:cs typeface="Roboto"/>
                        </a:rPr>
                        <a:t>.</a:t>
                      </a:r>
                    </a:p>
                  </a:txBody>
                  <a:tcPr>
                    <a:solidFill>
                      <a:srgbClr val="F0C9C8"/>
                    </a:solidFill>
                  </a:tcPr>
                </a:tc>
                <a:extLst>
                  <a:ext uri="{0D108BD9-81ED-4DB2-BD59-A6C34878D82A}">
                    <a16:rowId xmlns:a16="http://schemas.microsoft.com/office/drawing/2014/main" val="10000"/>
                  </a:ext>
                </a:extLst>
              </a:tr>
            </a:tbl>
          </a:graphicData>
        </a:graphic>
      </p:graphicFrame>
      <p:graphicFrame>
        <p:nvGraphicFramePr>
          <p:cNvPr id="9" name="Inhaltsplatzhalter 8"/>
          <p:cNvGraphicFramePr>
            <a:graphicFrameLocks noGrp="1"/>
          </p:cNvGraphicFramePr>
          <p:nvPr>
            <p:ph sz="quarter" idx="4"/>
            <p:extLst>
              <p:ext uri="{D42A27DB-BD31-4B8C-83A1-F6EECF244321}">
                <p14:modId xmlns:p14="http://schemas.microsoft.com/office/powerpoint/2010/main" val="3898008153"/>
              </p:ext>
            </p:extLst>
          </p:nvPr>
        </p:nvGraphicFramePr>
        <p:xfrm>
          <a:off x="4629150" y="1878013"/>
          <a:ext cx="3887788" cy="2667000"/>
        </p:xfrm>
        <a:graphic>
          <a:graphicData uri="http://schemas.openxmlformats.org/drawingml/2006/table">
            <a:tbl>
              <a:tblPr firstRow="1" bandRow="1">
                <a:tableStyleId>{0505E3EF-67EA-436B-97B2-0124C06EBD24}</a:tableStyleId>
              </a:tblPr>
              <a:tblGrid>
                <a:gridCol w="1943894">
                  <a:extLst>
                    <a:ext uri="{9D8B030D-6E8A-4147-A177-3AD203B41FA5}">
                      <a16:colId xmlns:a16="http://schemas.microsoft.com/office/drawing/2014/main" val="20000"/>
                    </a:ext>
                  </a:extLst>
                </a:gridCol>
                <a:gridCol w="1943894">
                  <a:extLst>
                    <a:ext uri="{9D8B030D-6E8A-4147-A177-3AD203B41FA5}">
                      <a16:colId xmlns:a16="http://schemas.microsoft.com/office/drawing/2014/main" val="20001"/>
                    </a:ext>
                  </a:extLst>
                </a:gridCol>
              </a:tblGrid>
              <a:tr h="370840">
                <a:tc>
                  <a:txBody>
                    <a:bodyPr/>
                    <a:lstStyle/>
                    <a:p>
                      <a:pPr marL="171450" lvl="0" indent="-171450">
                        <a:buFont typeface="Lucida Grande"/>
                        <a:buChar char="☺"/>
                      </a:pPr>
                      <a:r>
                        <a:rPr lang="de-DE" sz="1300" b="0" dirty="0" err="1">
                          <a:latin typeface="Roboto"/>
                          <a:cs typeface="Roboto"/>
                        </a:rPr>
                        <a:t>Detailed</a:t>
                      </a:r>
                      <a:r>
                        <a:rPr lang="de-DE" sz="1300" b="0" dirty="0">
                          <a:latin typeface="Roboto"/>
                          <a:cs typeface="Roboto"/>
                        </a:rPr>
                        <a:t> </a:t>
                      </a:r>
                      <a:r>
                        <a:rPr lang="de-DE" sz="1300" b="0" dirty="0" err="1">
                          <a:latin typeface="Roboto"/>
                          <a:cs typeface="Roboto"/>
                        </a:rPr>
                        <a:t>and</a:t>
                      </a:r>
                      <a:r>
                        <a:rPr lang="de-DE" sz="1300" b="0" dirty="0">
                          <a:latin typeface="Roboto"/>
                          <a:cs typeface="Roboto"/>
                        </a:rPr>
                        <a:t> </a:t>
                      </a:r>
                      <a:r>
                        <a:rPr lang="de-DE" sz="1300" b="0" dirty="0" err="1">
                          <a:latin typeface="Roboto"/>
                          <a:cs typeface="Roboto"/>
                        </a:rPr>
                        <a:t>prescriptive</a:t>
                      </a:r>
                      <a:r>
                        <a:rPr lang="de-DE" sz="1300" b="0" dirty="0">
                          <a:latin typeface="Roboto"/>
                          <a:cs typeface="Roboto"/>
                        </a:rPr>
                        <a:t>;</a:t>
                      </a:r>
                    </a:p>
                    <a:p>
                      <a:pPr marL="171450" lvl="0" indent="-171450">
                        <a:buFont typeface="Lucida Grande"/>
                        <a:buChar char="☺"/>
                      </a:pPr>
                      <a:r>
                        <a:rPr lang="de-DE" sz="1300" b="0" dirty="0" err="1">
                          <a:latin typeface="Roboto"/>
                          <a:cs typeface="Roboto"/>
                        </a:rPr>
                        <a:t>Designed</a:t>
                      </a:r>
                      <a:r>
                        <a:rPr lang="de-DE" sz="1300" b="0" dirty="0">
                          <a:latin typeface="Roboto"/>
                          <a:cs typeface="Roboto"/>
                        </a:rPr>
                        <a:t> </a:t>
                      </a:r>
                      <a:r>
                        <a:rPr lang="de-DE" sz="1300" b="0" dirty="0" err="1">
                          <a:latin typeface="Roboto"/>
                          <a:cs typeface="Roboto"/>
                        </a:rPr>
                        <a:t>to</a:t>
                      </a:r>
                      <a:r>
                        <a:rPr lang="de-DE" sz="1300" b="0" dirty="0">
                          <a:latin typeface="Roboto"/>
                          <a:cs typeface="Roboto"/>
                        </a:rPr>
                        <a:t> </a:t>
                      </a:r>
                      <a:r>
                        <a:rPr lang="de-DE" sz="1300" b="0" dirty="0" err="1">
                          <a:latin typeface="Roboto"/>
                          <a:cs typeface="Roboto"/>
                        </a:rPr>
                        <a:t>anticipate</a:t>
                      </a:r>
                      <a:r>
                        <a:rPr lang="de-DE" sz="1300" b="0" dirty="0">
                          <a:latin typeface="Roboto"/>
                          <a:cs typeface="Roboto"/>
                        </a:rPr>
                        <a:t> </a:t>
                      </a:r>
                      <a:r>
                        <a:rPr lang="de-DE" sz="1300" b="0" dirty="0" err="1">
                          <a:latin typeface="Roboto"/>
                          <a:cs typeface="Roboto"/>
                        </a:rPr>
                        <a:t>and</a:t>
                      </a:r>
                      <a:r>
                        <a:rPr lang="de-DE" sz="1300" b="0" dirty="0">
                          <a:latin typeface="Roboto"/>
                          <a:cs typeface="Roboto"/>
                        </a:rPr>
                        <a:t> </a:t>
                      </a:r>
                      <a:r>
                        <a:rPr lang="de-DE" sz="1300" b="0" dirty="0" err="1">
                          <a:latin typeface="Roboto"/>
                          <a:cs typeface="Roboto"/>
                        </a:rPr>
                        <a:t>prevent</a:t>
                      </a:r>
                      <a:r>
                        <a:rPr lang="de-DE" sz="1300" b="0" dirty="0">
                          <a:latin typeface="Roboto"/>
                          <a:cs typeface="Roboto"/>
                        </a:rPr>
                        <a:t> </a:t>
                      </a:r>
                      <a:r>
                        <a:rPr lang="de-DE" sz="1300" b="0" dirty="0" err="1">
                          <a:latin typeface="Roboto"/>
                          <a:cs typeface="Roboto"/>
                        </a:rPr>
                        <a:t>specific</a:t>
                      </a:r>
                      <a:r>
                        <a:rPr lang="de-DE" sz="1300" b="0" dirty="0">
                          <a:latin typeface="Roboto"/>
                          <a:cs typeface="Roboto"/>
                        </a:rPr>
                        <a:t> </a:t>
                      </a:r>
                      <a:r>
                        <a:rPr lang="de-DE" sz="1300" b="0" dirty="0" err="1">
                          <a:latin typeface="Roboto"/>
                          <a:cs typeface="Roboto"/>
                        </a:rPr>
                        <a:t>types</a:t>
                      </a:r>
                      <a:r>
                        <a:rPr lang="de-DE" sz="1300" b="0" dirty="0">
                          <a:latin typeface="Roboto"/>
                          <a:cs typeface="Roboto"/>
                        </a:rPr>
                        <a:t> </a:t>
                      </a:r>
                      <a:r>
                        <a:rPr lang="de-DE" sz="1300" b="0" dirty="0" err="1">
                          <a:latin typeface="Roboto"/>
                          <a:cs typeface="Roboto"/>
                        </a:rPr>
                        <a:t>of</a:t>
                      </a:r>
                      <a:r>
                        <a:rPr lang="de-DE" sz="1300" b="0" dirty="0">
                          <a:latin typeface="Roboto"/>
                          <a:cs typeface="Roboto"/>
                        </a:rPr>
                        <a:t> </a:t>
                      </a:r>
                      <a:r>
                        <a:rPr lang="de-DE" sz="1300" b="0" dirty="0" err="1">
                          <a:latin typeface="Roboto"/>
                          <a:cs typeface="Roboto"/>
                        </a:rPr>
                        <a:t>behavior</a:t>
                      </a:r>
                      <a:r>
                        <a:rPr lang="de-DE" sz="1300" b="0" dirty="0">
                          <a:latin typeface="Roboto"/>
                          <a:cs typeface="Roboto"/>
                        </a:rPr>
                        <a:t>;</a:t>
                      </a:r>
                    </a:p>
                    <a:p>
                      <a:pPr marL="171450" lvl="0" indent="-171450">
                        <a:buFont typeface="Lucida Grande"/>
                        <a:buChar char="☺"/>
                      </a:pPr>
                      <a:r>
                        <a:rPr lang="de-DE" sz="1300" b="0" dirty="0" err="1">
                          <a:latin typeface="Roboto"/>
                          <a:cs typeface="Roboto"/>
                        </a:rPr>
                        <a:t>Include</a:t>
                      </a:r>
                      <a:r>
                        <a:rPr lang="de-DE" sz="1300" b="0" dirty="0">
                          <a:latin typeface="Roboto"/>
                          <a:cs typeface="Roboto"/>
                        </a:rPr>
                        <a:t> </a:t>
                      </a:r>
                      <a:r>
                        <a:rPr lang="de-DE" sz="1300" b="0" dirty="0" err="1">
                          <a:latin typeface="Roboto"/>
                          <a:cs typeface="Roboto"/>
                        </a:rPr>
                        <a:t>sets</a:t>
                      </a:r>
                      <a:r>
                        <a:rPr lang="de-DE" sz="1300" b="0" dirty="0">
                          <a:latin typeface="Roboto"/>
                          <a:cs typeface="Roboto"/>
                        </a:rPr>
                        <a:t> </a:t>
                      </a:r>
                      <a:r>
                        <a:rPr lang="de-DE" sz="1300" b="0" dirty="0" err="1">
                          <a:latin typeface="Roboto"/>
                          <a:cs typeface="Roboto"/>
                        </a:rPr>
                        <a:t>of</a:t>
                      </a:r>
                      <a:r>
                        <a:rPr lang="de-DE" sz="1300" b="0" dirty="0">
                          <a:latin typeface="Roboto"/>
                          <a:cs typeface="Roboto"/>
                        </a:rPr>
                        <a:t> </a:t>
                      </a:r>
                      <a:r>
                        <a:rPr lang="de-DE" sz="1300" b="0" dirty="0" err="1">
                          <a:latin typeface="Roboto"/>
                          <a:cs typeface="Roboto"/>
                        </a:rPr>
                        <a:t>penalities</a:t>
                      </a:r>
                      <a:r>
                        <a:rPr lang="de-DE" sz="1300" b="0" dirty="0">
                          <a:latin typeface="Roboto"/>
                          <a:cs typeface="Roboto"/>
                        </a:rPr>
                        <a:t> </a:t>
                      </a:r>
                      <a:r>
                        <a:rPr lang="de-DE" sz="1300" b="0" dirty="0" err="1">
                          <a:latin typeface="Roboto"/>
                          <a:cs typeface="Roboto"/>
                        </a:rPr>
                        <a:t>if</a:t>
                      </a:r>
                      <a:r>
                        <a:rPr lang="de-DE" sz="1300" b="0" dirty="0">
                          <a:latin typeface="Roboto"/>
                          <a:cs typeface="Roboto"/>
                        </a:rPr>
                        <a:t> </a:t>
                      </a:r>
                      <a:r>
                        <a:rPr lang="de-DE" sz="1300" b="0" dirty="0" err="1">
                          <a:latin typeface="Roboto"/>
                          <a:cs typeface="Roboto"/>
                        </a:rPr>
                        <a:t>code</a:t>
                      </a:r>
                      <a:r>
                        <a:rPr lang="de-DE" sz="1300" b="0" dirty="0">
                          <a:latin typeface="Roboto"/>
                          <a:cs typeface="Roboto"/>
                        </a:rPr>
                        <a:t> </a:t>
                      </a:r>
                      <a:r>
                        <a:rPr lang="de-DE" sz="1300" b="0" dirty="0" err="1">
                          <a:latin typeface="Roboto"/>
                          <a:cs typeface="Roboto"/>
                        </a:rPr>
                        <a:t>is</a:t>
                      </a:r>
                      <a:r>
                        <a:rPr lang="de-DE" sz="1300" b="0" dirty="0">
                          <a:latin typeface="Roboto"/>
                          <a:cs typeface="Roboto"/>
                        </a:rPr>
                        <a:t> </a:t>
                      </a:r>
                      <a:r>
                        <a:rPr lang="de-DE" sz="1300" b="0" dirty="0" err="1">
                          <a:latin typeface="Roboto"/>
                          <a:cs typeface="Roboto"/>
                        </a:rPr>
                        <a:t>violated</a:t>
                      </a:r>
                      <a:r>
                        <a:rPr lang="de-DE" sz="1300" b="0" dirty="0">
                          <a:latin typeface="Roboto"/>
                          <a:cs typeface="Roboto"/>
                        </a:rPr>
                        <a:t>.</a:t>
                      </a:r>
                    </a:p>
                    <a:p>
                      <a:pPr marL="285750" lvl="0" indent="-285750">
                        <a:buFont typeface="Arial"/>
                        <a:buChar char="•"/>
                      </a:pPr>
                      <a:endParaRPr lang="de-DE" sz="1300" b="0" dirty="0">
                        <a:latin typeface="Roboto"/>
                        <a:cs typeface="Roboto"/>
                      </a:endParaRPr>
                    </a:p>
                  </a:txBody>
                  <a:tcPr>
                    <a:solidFill>
                      <a:schemeClr val="accent6">
                        <a:lumMod val="20000"/>
                        <a:lumOff val="80000"/>
                      </a:schemeClr>
                    </a:solidFill>
                  </a:tcPr>
                </a:tc>
                <a:tc>
                  <a:txBody>
                    <a:bodyPr/>
                    <a:lstStyle/>
                    <a:p>
                      <a:pPr marL="171450" lvl="0" indent="-171450">
                        <a:buFont typeface="Lucida Grande"/>
                        <a:buChar char="☹"/>
                      </a:pPr>
                      <a:r>
                        <a:rPr lang="de-DE" sz="1300" b="0" dirty="0">
                          <a:latin typeface="Roboto"/>
                          <a:cs typeface="Roboto"/>
                        </a:rPr>
                        <a:t>Need </a:t>
                      </a:r>
                      <a:r>
                        <a:rPr lang="de-DE" sz="1300" b="0" dirty="0" err="1">
                          <a:latin typeface="Roboto"/>
                          <a:cs typeface="Roboto"/>
                        </a:rPr>
                        <a:t>complementary</a:t>
                      </a:r>
                      <a:r>
                        <a:rPr lang="de-DE" sz="1300" b="0" dirty="0">
                          <a:latin typeface="Roboto"/>
                          <a:cs typeface="Roboto"/>
                        </a:rPr>
                        <a:t> </a:t>
                      </a:r>
                      <a:r>
                        <a:rPr lang="de-DE" sz="1300" b="0" dirty="0" err="1">
                          <a:latin typeface="Roboto"/>
                          <a:cs typeface="Roboto"/>
                        </a:rPr>
                        <a:t>measures</a:t>
                      </a:r>
                      <a:r>
                        <a:rPr lang="de-DE" sz="1300" b="0" dirty="0">
                          <a:latin typeface="Roboto"/>
                          <a:cs typeface="Roboto"/>
                        </a:rPr>
                        <a:t> </a:t>
                      </a:r>
                      <a:r>
                        <a:rPr lang="de-DE" sz="1300" b="0" dirty="0" err="1">
                          <a:latin typeface="Roboto"/>
                          <a:cs typeface="Roboto"/>
                        </a:rPr>
                        <a:t>to</a:t>
                      </a:r>
                      <a:r>
                        <a:rPr lang="de-DE" sz="1300" b="0" dirty="0">
                          <a:latin typeface="Roboto"/>
                          <a:cs typeface="Roboto"/>
                        </a:rPr>
                        <a:t> </a:t>
                      </a:r>
                      <a:r>
                        <a:rPr lang="de-DE" sz="1300" b="0" dirty="0" err="1">
                          <a:latin typeface="Roboto"/>
                          <a:cs typeface="Roboto"/>
                        </a:rPr>
                        <a:t>be</a:t>
                      </a:r>
                      <a:r>
                        <a:rPr lang="de-DE" sz="1300" b="0" dirty="0">
                          <a:latin typeface="Roboto"/>
                          <a:cs typeface="Roboto"/>
                        </a:rPr>
                        <a:t> </a:t>
                      </a:r>
                      <a:r>
                        <a:rPr lang="de-DE" sz="1300" b="0" dirty="0" err="1">
                          <a:latin typeface="Roboto"/>
                          <a:cs typeface="Roboto"/>
                        </a:rPr>
                        <a:t>effective</a:t>
                      </a:r>
                      <a:r>
                        <a:rPr lang="de-DE" sz="1300" b="0" dirty="0">
                          <a:latin typeface="Roboto"/>
                          <a:cs typeface="Roboto"/>
                        </a:rPr>
                        <a:t>;</a:t>
                      </a:r>
                    </a:p>
                    <a:p>
                      <a:pPr marL="171450" lvl="0" indent="-171450">
                        <a:buFont typeface="Lucida Grande"/>
                        <a:buChar char="☹"/>
                      </a:pPr>
                      <a:r>
                        <a:rPr lang="de-DE" sz="1300" b="0" dirty="0" err="1">
                          <a:latin typeface="Roboto"/>
                          <a:cs typeface="Roboto"/>
                        </a:rPr>
                        <a:t>Often</a:t>
                      </a:r>
                      <a:r>
                        <a:rPr lang="de-DE" sz="1300" b="0" dirty="0">
                          <a:latin typeface="Roboto"/>
                          <a:cs typeface="Roboto"/>
                        </a:rPr>
                        <a:t> </a:t>
                      </a:r>
                      <a:r>
                        <a:rPr lang="de-DE" sz="1300" b="0" dirty="0" err="1">
                          <a:latin typeface="Roboto"/>
                          <a:cs typeface="Roboto"/>
                        </a:rPr>
                        <a:t>focus</a:t>
                      </a:r>
                      <a:r>
                        <a:rPr lang="de-DE" sz="1300" b="0" dirty="0">
                          <a:latin typeface="Roboto"/>
                          <a:cs typeface="Roboto"/>
                        </a:rPr>
                        <a:t> on </a:t>
                      </a:r>
                      <a:r>
                        <a:rPr lang="de-DE" sz="1300" b="0" dirty="0" err="1">
                          <a:latin typeface="Roboto"/>
                          <a:cs typeface="Roboto"/>
                        </a:rPr>
                        <a:t>what</a:t>
                      </a:r>
                      <a:r>
                        <a:rPr lang="de-DE" sz="1300" b="0" dirty="0">
                          <a:latin typeface="Roboto"/>
                          <a:cs typeface="Roboto"/>
                        </a:rPr>
                        <a:t> </a:t>
                      </a:r>
                      <a:r>
                        <a:rPr lang="de-DE" sz="1300" b="0" dirty="0" err="1">
                          <a:latin typeface="Roboto"/>
                          <a:cs typeface="Roboto"/>
                        </a:rPr>
                        <a:t>public</a:t>
                      </a:r>
                      <a:r>
                        <a:rPr lang="de-DE" sz="1300" b="0" dirty="0">
                          <a:latin typeface="Roboto"/>
                          <a:cs typeface="Roboto"/>
                        </a:rPr>
                        <a:t> </a:t>
                      </a:r>
                      <a:r>
                        <a:rPr lang="de-DE" sz="1300" b="0" dirty="0" err="1">
                          <a:latin typeface="Roboto"/>
                          <a:cs typeface="Roboto"/>
                        </a:rPr>
                        <a:t>servants</a:t>
                      </a:r>
                      <a:r>
                        <a:rPr lang="de-DE" sz="1300" b="0" dirty="0">
                          <a:latin typeface="Roboto"/>
                          <a:cs typeface="Roboto"/>
                        </a:rPr>
                        <a:t> </a:t>
                      </a:r>
                      <a:r>
                        <a:rPr lang="de-DE" sz="1300" b="0" dirty="0" err="1">
                          <a:latin typeface="Roboto"/>
                          <a:cs typeface="Roboto"/>
                        </a:rPr>
                        <a:t>should</a:t>
                      </a:r>
                      <a:r>
                        <a:rPr lang="de-DE" sz="1300" b="0" dirty="0">
                          <a:latin typeface="Roboto"/>
                          <a:cs typeface="Roboto"/>
                        </a:rPr>
                        <a:t> not do </a:t>
                      </a:r>
                      <a:r>
                        <a:rPr lang="de-DE" sz="1300" b="0" dirty="0" err="1">
                          <a:latin typeface="Roboto"/>
                          <a:cs typeface="Roboto"/>
                        </a:rPr>
                        <a:t>and</a:t>
                      </a:r>
                      <a:r>
                        <a:rPr lang="de-DE" sz="1300" b="0" dirty="0">
                          <a:latin typeface="Roboto"/>
                          <a:cs typeface="Roboto"/>
                        </a:rPr>
                        <a:t> not on </a:t>
                      </a:r>
                      <a:r>
                        <a:rPr lang="de-DE" sz="1300" b="0" dirty="0" err="1">
                          <a:latin typeface="Roboto"/>
                          <a:cs typeface="Roboto"/>
                        </a:rPr>
                        <a:t>what</a:t>
                      </a:r>
                      <a:r>
                        <a:rPr lang="de-DE" sz="1300" b="0" dirty="0">
                          <a:latin typeface="Roboto"/>
                          <a:cs typeface="Roboto"/>
                        </a:rPr>
                        <a:t> </a:t>
                      </a:r>
                      <a:r>
                        <a:rPr lang="de-DE" sz="1300" b="0" dirty="0" err="1">
                          <a:latin typeface="Roboto"/>
                          <a:cs typeface="Roboto"/>
                        </a:rPr>
                        <a:t>they</a:t>
                      </a:r>
                      <a:r>
                        <a:rPr lang="de-DE" sz="1300" b="0" dirty="0">
                          <a:latin typeface="Roboto"/>
                          <a:cs typeface="Roboto"/>
                        </a:rPr>
                        <a:t> </a:t>
                      </a:r>
                      <a:r>
                        <a:rPr lang="de-DE" sz="1300" b="0" dirty="0" err="1">
                          <a:latin typeface="Roboto"/>
                          <a:cs typeface="Roboto"/>
                        </a:rPr>
                        <a:t>should</a:t>
                      </a:r>
                      <a:r>
                        <a:rPr lang="de-DE" sz="1300" b="0" dirty="0">
                          <a:latin typeface="Roboto"/>
                          <a:cs typeface="Roboto"/>
                        </a:rPr>
                        <a:t> do;</a:t>
                      </a:r>
                    </a:p>
                    <a:p>
                      <a:pPr marL="171450" lvl="0" indent="-171450">
                        <a:buFont typeface="Lucida Grande"/>
                        <a:buChar char="☹"/>
                      </a:pPr>
                      <a:r>
                        <a:rPr lang="de-DE" sz="1300" b="0" dirty="0" err="1">
                          <a:latin typeface="Roboto"/>
                          <a:cs typeface="Roboto"/>
                        </a:rPr>
                        <a:t>Simply</a:t>
                      </a:r>
                      <a:r>
                        <a:rPr lang="de-DE" sz="1300" b="0" dirty="0">
                          <a:latin typeface="Roboto"/>
                          <a:cs typeface="Roboto"/>
                        </a:rPr>
                        <a:t> </a:t>
                      </a:r>
                      <a:r>
                        <a:rPr lang="de-DE" sz="1300" b="0" dirty="0" err="1">
                          <a:latin typeface="Roboto"/>
                          <a:cs typeface="Roboto"/>
                        </a:rPr>
                        <a:t>following</a:t>
                      </a:r>
                      <a:r>
                        <a:rPr lang="de-DE" sz="1300" b="0" dirty="0">
                          <a:latin typeface="Roboto"/>
                          <a:cs typeface="Roboto"/>
                        </a:rPr>
                        <a:t> </a:t>
                      </a:r>
                      <a:r>
                        <a:rPr lang="de-DE" sz="1300" b="0" dirty="0" err="1">
                          <a:latin typeface="Roboto"/>
                          <a:cs typeface="Roboto"/>
                        </a:rPr>
                        <a:t>rules</a:t>
                      </a:r>
                      <a:r>
                        <a:rPr lang="de-DE" sz="1300" b="0" dirty="0">
                          <a:latin typeface="Roboto"/>
                          <a:cs typeface="Roboto"/>
                        </a:rPr>
                        <a:t> </a:t>
                      </a:r>
                      <a:r>
                        <a:rPr lang="de-DE" sz="1300" b="0" dirty="0" err="1">
                          <a:latin typeface="Roboto"/>
                          <a:cs typeface="Roboto"/>
                        </a:rPr>
                        <a:t>and</a:t>
                      </a:r>
                      <a:r>
                        <a:rPr lang="de-DE" sz="1300" b="0" dirty="0">
                          <a:latin typeface="Roboto"/>
                          <a:cs typeface="Roboto"/>
                        </a:rPr>
                        <a:t> </a:t>
                      </a:r>
                      <a:r>
                        <a:rPr lang="de-DE" sz="1300" b="0" dirty="0" err="1">
                          <a:latin typeface="Roboto"/>
                          <a:cs typeface="Roboto"/>
                        </a:rPr>
                        <a:t>procedures</a:t>
                      </a:r>
                      <a:r>
                        <a:rPr lang="de-DE" sz="1300" b="0" dirty="0">
                          <a:latin typeface="Roboto"/>
                          <a:cs typeface="Roboto"/>
                        </a:rPr>
                        <a:t> </a:t>
                      </a:r>
                      <a:r>
                        <a:rPr lang="de-DE" sz="1300" b="0" dirty="0" err="1">
                          <a:latin typeface="Roboto"/>
                          <a:cs typeface="Roboto"/>
                        </a:rPr>
                        <a:t>fails</a:t>
                      </a:r>
                      <a:r>
                        <a:rPr lang="de-DE" sz="1300" b="0" dirty="0">
                          <a:latin typeface="Roboto"/>
                          <a:cs typeface="Roboto"/>
                        </a:rPr>
                        <a:t> </a:t>
                      </a:r>
                      <a:r>
                        <a:rPr lang="de-DE" sz="1300" b="0" dirty="0" err="1">
                          <a:latin typeface="Roboto"/>
                          <a:cs typeface="Roboto"/>
                        </a:rPr>
                        <a:t>to</a:t>
                      </a:r>
                      <a:r>
                        <a:rPr lang="de-DE" sz="1300" b="0" dirty="0">
                          <a:latin typeface="Roboto"/>
                          <a:cs typeface="Roboto"/>
                        </a:rPr>
                        <a:t> </a:t>
                      </a:r>
                      <a:r>
                        <a:rPr lang="de-DE" sz="1300" b="0" dirty="0" err="1">
                          <a:latin typeface="Roboto"/>
                          <a:cs typeface="Roboto"/>
                        </a:rPr>
                        <a:t>conisder</a:t>
                      </a:r>
                      <a:r>
                        <a:rPr lang="de-DE" sz="1300" b="0" dirty="0">
                          <a:latin typeface="Roboto"/>
                          <a:cs typeface="Roboto"/>
                        </a:rPr>
                        <a:t> alternative </a:t>
                      </a:r>
                      <a:r>
                        <a:rPr lang="de-DE" sz="1300" b="0" dirty="0" err="1">
                          <a:latin typeface="Roboto"/>
                          <a:cs typeface="Roboto"/>
                        </a:rPr>
                        <a:t>means</a:t>
                      </a:r>
                      <a:r>
                        <a:rPr lang="de-DE" sz="1300" b="0" dirty="0">
                          <a:latin typeface="Roboto"/>
                          <a:cs typeface="Roboto"/>
                        </a:rPr>
                        <a:t> </a:t>
                      </a:r>
                      <a:r>
                        <a:rPr lang="de-DE" sz="1300" b="0" baseline="0" dirty="0">
                          <a:latin typeface="Roboto"/>
                          <a:cs typeface="Roboto"/>
                        </a:rPr>
                        <a:t>(Gilman 2005).</a:t>
                      </a:r>
                      <a:endParaRPr lang="de-DE" sz="1300" b="0" dirty="0">
                        <a:latin typeface="Roboto"/>
                        <a:cs typeface="Roboto"/>
                      </a:endParaRPr>
                    </a:p>
                  </a:txBody>
                  <a:tcPr>
                    <a:solidFill>
                      <a:srgbClr val="F0C9C8"/>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032102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b="1"/>
              <a:t>Module 8 – Integrity codes</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13</a:t>
            </a:fld>
            <a:endParaRPr lang="en-US"/>
          </a:p>
        </p:txBody>
      </p:sp>
      <p:sp>
        <p:nvSpPr>
          <p:cNvPr id="5" name="Titel 4"/>
          <p:cNvSpPr>
            <a:spLocks noGrp="1"/>
          </p:cNvSpPr>
          <p:nvPr>
            <p:ph type="title"/>
          </p:nvPr>
        </p:nvSpPr>
        <p:spPr/>
        <p:txBody>
          <a:bodyPr>
            <a:noAutofit/>
          </a:bodyPr>
          <a:lstStyle/>
          <a:p>
            <a:r>
              <a:rPr lang="de-DE" sz="2800" b="1" dirty="0"/>
              <a:t>Countries </a:t>
            </a:r>
            <a:r>
              <a:rPr lang="de-DE" sz="2800" b="1" dirty="0" err="1"/>
              <a:t>by</a:t>
            </a:r>
            <a:r>
              <a:rPr lang="de-DE" sz="2800" b="1" dirty="0"/>
              <a:t> </a:t>
            </a:r>
            <a:r>
              <a:rPr lang="de-DE" sz="2800" b="1" dirty="0" err="1"/>
              <a:t>overall</a:t>
            </a:r>
            <a:r>
              <a:rPr lang="de-DE" sz="2800" b="1" dirty="0"/>
              <a:t> </a:t>
            </a:r>
            <a:r>
              <a:rPr lang="de-DE" sz="2800" b="1" dirty="0" err="1"/>
              <a:t>management</a:t>
            </a:r>
            <a:r>
              <a:rPr lang="de-DE" sz="2800" b="1" dirty="0"/>
              <a:t> </a:t>
            </a:r>
            <a:r>
              <a:rPr lang="de-DE" sz="2800" b="1" dirty="0" err="1"/>
              <a:t>and</a:t>
            </a:r>
            <a:r>
              <a:rPr lang="de-DE" sz="2800" b="1" dirty="0"/>
              <a:t> </a:t>
            </a:r>
            <a:r>
              <a:rPr lang="de-DE" sz="2800" b="1" dirty="0" err="1"/>
              <a:t>ethics</a:t>
            </a:r>
            <a:r>
              <a:rPr lang="de-DE" sz="2800" b="1" dirty="0"/>
              <a:t> </a:t>
            </a:r>
            <a:r>
              <a:rPr lang="de-DE" sz="2800" b="1" dirty="0" err="1"/>
              <a:t>regime</a:t>
            </a:r>
            <a:endParaRPr lang="de-DE" sz="2800" b="1" dirty="0"/>
          </a:p>
        </p:txBody>
      </p:sp>
      <p:sp>
        <p:nvSpPr>
          <p:cNvPr id="7" name="Content Placeholder 2">
            <a:extLst>
              <a:ext uri="{FF2B5EF4-FFF2-40B4-BE49-F238E27FC236}">
                <a16:creationId xmlns:a16="http://schemas.microsoft.com/office/drawing/2014/main" id="{A0186EA8-7991-414A-AF7E-7BFAC23727B4}"/>
              </a:ext>
            </a:extLst>
          </p:cNvPr>
          <p:cNvSpPr txBox="1">
            <a:spLocks noChangeArrowheads="1"/>
          </p:cNvSpPr>
          <p:nvPr/>
        </p:nvSpPr>
        <p:spPr>
          <a:xfrm>
            <a:off x="5163483" y="1269053"/>
            <a:ext cx="3353765" cy="3373510"/>
          </a:xfrm>
          <a:prstGeom prst="rect">
            <a:avLst/>
          </a:prstGeom>
          <a:ln>
            <a:solidFill>
              <a:srgbClr val="00B0F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a:ea typeface="+mn-ea"/>
                <a:cs typeface="Robot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a:ea typeface="+mn-ea"/>
                <a:cs typeface="Robot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a:ea typeface="+mn-ea"/>
                <a:cs typeface="Robot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a:ea typeface="+mn-ea"/>
                <a:cs typeface="Robot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de-DE" altLang="it-CH" sz="1600" dirty="0"/>
              <a:t>Ideal </a:t>
            </a:r>
            <a:r>
              <a:rPr lang="de-DE" altLang="it-CH" sz="1600" dirty="0" err="1"/>
              <a:t>continuum</a:t>
            </a:r>
            <a:r>
              <a:rPr lang="de-DE" altLang="it-CH" sz="1600" dirty="0"/>
              <a:t> </a:t>
            </a:r>
            <a:r>
              <a:rPr lang="de-DE" altLang="it-CH" sz="1600" dirty="0" err="1"/>
              <a:t>with</a:t>
            </a:r>
            <a:r>
              <a:rPr lang="de-DE" altLang="it-CH" sz="1600" dirty="0"/>
              <a:t> </a:t>
            </a:r>
            <a:r>
              <a:rPr lang="de-DE" altLang="it-CH" sz="1600" dirty="0" err="1"/>
              <a:t>ethics</a:t>
            </a:r>
            <a:r>
              <a:rPr lang="de-DE" altLang="it-CH" sz="1600" dirty="0"/>
              <a:t> </a:t>
            </a:r>
            <a:r>
              <a:rPr lang="de-DE" altLang="it-CH" sz="1600" dirty="0" err="1"/>
              <a:t>codes</a:t>
            </a:r>
            <a:r>
              <a:rPr lang="de-DE" altLang="it-CH" sz="1600" dirty="0"/>
              <a:t> on </a:t>
            </a:r>
            <a:r>
              <a:rPr lang="de-DE" altLang="it-CH" sz="1600" dirty="0" err="1"/>
              <a:t>one</a:t>
            </a:r>
            <a:r>
              <a:rPr lang="de-DE" altLang="it-CH" sz="1600" dirty="0"/>
              <a:t> </a:t>
            </a:r>
            <a:r>
              <a:rPr lang="de-DE" altLang="it-CH" sz="1600" dirty="0" err="1"/>
              <a:t>side</a:t>
            </a:r>
            <a:r>
              <a:rPr lang="de-DE" altLang="it-CH" sz="1600" dirty="0"/>
              <a:t> </a:t>
            </a:r>
            <a:r>
              <a:rPr lang="de-DE" altLang="it-CH" sz="1600" dirty="0" err="1"/>
              <a:t>and</a:t>
            </a:r>
            <a:r>
              <a:rPr lang="de-DE" altLang="it-CH" sz="1600" dirty="0"/>
              <a:t> </a:t>
            </a:r>
            <a:r>
              <a:rPr lang="de-DE" altLang="it-CH" sz="1600" dirty="0" err="1"/>
              <a:t>standards</a:t>
            </a:r>
            <a:r>
              <a:rPr lang="de-DE" altLang="it-CH" sz="1600" dirty="0"/>
              <a:t> </a:t>
            </a:r>
            <a:r>
              <a:rPr lang="de-DE" altLang="it-CH" sz="1600" dirty="0" err="1"/>
              <a:t>of</a:t>
            </a:r>
            <a:r>
              <a:rPr lang="de-DE" altLang="it-CH" sz="1600" dirty="0"/>
              <a:t> </a:t>
            </a:r>
            <a:r>
              <a:rPr lang="de-DE" altLang="it-CH" sz="1600" dirty="0" err="1"/>
              <a:t>conduct</a:t>
            </a:r>
            <a:r>
              <a:rPr lang="de-DE" altLang="it-CH" sz="1600" dirty="0"/>
              <a:t> on </a:t>
            </a:r>
            <a:r>
              <a:rPr lang="de-DE" altLang="it-CH" sz="1600" dirty="0" err="1"/>
              <a:t>the</a:t>
            </a:r>
            <a:r>
              <a:rPr lang="de-DE" altLang="it-CH" sz="1600" dirty="0"/>
              <a:t> </a:t>
            </a:r>
            <a:r>
              <a:rPr lang="de-DE" altLang="it-CH" sz="1600" dirty="0" err="1"/>
              <a:t>other</a:t>
            </a:r>
            <a:r>
              <a:rPr lang="de-DE" altLang="it-CH" sz="1600" dirty="0"/>
              <a:t>;</a:t>
            </a:r>
          </a:p>
          <a:p>
            <a:pPr>
              <a:spcBef>
                <a:spcPct val="0"/>
              </a:spcBef>
              <a:defRPr/>
            </a:pPr>
            <a:r>
              <a:rPr lang="de-DE" altLang="it-CH" sz="1600" dirty="0"/>
              <a:t>Most </a:t>
            </a:r>
            <a:r>
              <a:rPr lang="de-DE" altLang="it-CH" sz="1600" dirty="0" err="1"/>
              <a:t>government</a:t>
            </a:r>
            <a:r>
              <a:rPr lang="de-DE" altLang="it-CH" sz="1600" dirty="0"/>
              <a:t> </a:t>
            </a:r>
            <a:r>
              <a:rPr lang="de-DE" altLang="it-CH" sz="1600" dirty="0" err="1"/>
              <a:t>codes</a:t>
            </a:r>
            <a:r>
              <a:rPr lang="de-DE" altLang="it-CH" sz="1600" dirty="0"/>
              <a:t> </a:t>
            </a:r>
            <a:r>
              <a:rPr lang="de-DE" altLang="it-CH" sz="1600" dirty="0" err="1"/>
              <a:t>have</a:t>
            </a:r>
            <a:r>
              <a:rPr lang="de-DE" altLang="it-CH" sz="1600" dirty="0"/>
              <a:t> </a:t>
            </a:r>
            <a:r>
              <a:rPr lang="de-DE" altLang="it-CH" sz="1600" dirty="0" err="1"/>
              <a:t>elements</a:t>
            </a:r>
            <a:r>
              <a:rPr lang="de-DE" altLang="it-CH" sz="1600" dirty="0"/>
              <a:t> </a:t>
            </a:r>
            <a:r>
              <a:rPr lang="de-DE" altLang="it-CH" sz="1600" dirty="0" err="1"/>
              <a:t>of</a:t>
            </a:r>
            <a:r>
              <a:rPr lang="de-DE" altLang="it-CH" sz="1600" dirty="0"/>
              <a:t> </a:t>
            </a:r>
            <a:r>
              <a:rPr lang="de-DE" altLang="it-CH" sz="1600" dirty="0" err="1"/>
              <a:t>both</a:t>
            </a:r>
            <a:r>
              <a:rPr lang="de-DE" altLang="it-CH" sz="1600" dirty="0"/>
              <a:t> </a:t>
            </a:r>
            <a:r>
              <a:rPr lang="de-DE" altLang="it-CH" sz="1600" dirty="0" err="1"/>
              <a:t>types</a:t>
            </a:r>
            <a:r>
              <a:rPr lang="de-DE" altLang="it-CH" sz="1600" dirty="0"/>
              <a:t> </a:t>
            </a:r>
            <a:r>
              <a:rPr lang="de-DE" altLang="it-CH" sz="1600" dirty="0" err="1"/>
              <a:t>of</a:t>
            </a:r>
            <a:r>
              <a:rPr lang="de-DE" altLang="it-CH" sz="1600" dirty="0"/>
              <a:t> </a:t>
            </a:r>
            <a:r>
              <a:rPr lang="de-DE" altLang="it-CH" sz="1600" dirty="0" err="1"/>
              <a:t>codes</a:t>
            </a:r>
            <a:r>
              <a:rPr lang="de-DE" altLang="it-CH" sz="1600" dirty="0"/>
              <a:t>;</a:t>
            </a:r>
          </a:p>
          <a:p>
            <a:pPr>
              <a:spcBef>
                <a:spcPct val="0"/>
              </a:spcBef>
              <a:defRPr/>
            </a:pPr>
            <a:r>
              <a:rPr lang="de-DE" altLang="it-CH" sz="1600" b="1" dirty="0"/>
              <a:t>In </a:t>
            </a:r>
            <a:r>
              <a:rPr lang="de-DE" altLang="it-CH" sz="1600" b="1" dirty="0" err="1"/>
              <a:t>reality</a:t>
            </a:r>
            <a:r>
              <a:rPr lang="de-DE" altLang="it-CH" sz="1600" b="1" dirty="0"/>
              <a:t>, </a:t>
            </a:r>
            <a:r>
              <a:rPr lang="de-DE" altLang="it-CH" sz="1600" b="1" dirty="0" err="1"/>
              <a:t>no</a:t>
            </a:r>
            <a:r>
              <a:rPr lang="de-DE" altLang="it-CH" sz="1600" b="1" dirty="0"/>
              <a:t> pure </a:t>
            </a:r>
            <a:r>
              <a:rPr lang="de-DE" altLang="it-CH" sz="1600" b="1" dirty="0" err="1"/>
              <a:t>codes</a:t>
            </a:r>
            <a:r>
              <a:rPr lang="de-DE" altLang="it-CH" sz="1600" b="1" dirty="0"/>
              <a:t> </a:t>
            </a:r>
            <a:r>
              <a:rPr lang="de-DE" altLang="it-CH" sz="1600" b="1" dirty="0" err="1"/>
              <a:t>of</a:t>
            </a:r>
            <a:r>
              <a:rPr lang="de-DE" altLang="it-CH" sz="1600" b="1" dirty="0"/>
              <a:t> </a:t>
            </a:r>
            <a:r>
              <a:rPr lang="de-DE" altLang="it-CH" sz="1600" b="1" dirty="0" err="1"/>
              <a:t>ethics</a:t>
            </a:r>
            <a:r>
              <a:rPr lang="de-DE" altLang="it-CH" sz="1600" b="1" dirty="0"/>
              <a:t> </a:t>
            </a:r>
            <a:r>
              <a:rPr lang="de-DE" altLang="it-CH" sz="1600" b="1" dirty="0" err="1"/>
              <a:t>nor</a:t>
            </a:r>
            <a:r>
              <a:rPr lang="de-DE" altLang="it-CH" sz="1600" b="1" dirty="0"/>
              <a:t> </a:t>
            </a:r>
            <a:r>
              <a:rPr lang="de-DE" altLang="it-CH" sz="1600" b="1" dirty="0" err="1"/>
              <a:t>codes</a:t>
            </a:r>
            <a:r>
              <a:rPr lang="de-DE" altLang="it-CH" sz="1600" b="1" dirty="0"/>
              <a:t> </a:t>
            </a:r>
            <a:r>
              <a:rPr lang="de-DE" altLang="it-CH" sz="1600" b="1" dirty="0" err="1"/>
              <a:t>of</a:t>
            </a:r>
            <a:r>
              <a:rPr lang="de-DE" altLang="it-CH" sz="1600" b="1" dirty="0"/>
              <a:t> </a:t>
            </a:r>
            <a:r>
              <a:rPr lang="de-DE" altLang="it-CH" sz="1600" b="1" dirty="0" err="1"/>
              <a:t>conduct</a:t>
            </a:r>
            <a:r>
              <a:rPr lang="de-DE" altLang="it-CH" sz="1600" b="1" dirty="0"/>
              <a:t> </a:t>
            </a:r>
            <a:r>
              <a:rPr lang="de-DE" altLang="it-CH" sz="1600" b="1" dirty="0" err="1"/>
              <a:t>can</a:t>
            </a:r>
            <a:r>
              <a:rPr lang="de-DE" altLang="it-CH" sz="1600" b="1" dirty="0"/>
              <a:t> </a:t>
            </a:r>
            <a:r>
              <a:rPr lang="de-DE" altLang="it-CH" sz="1600" b="1" dirty="0" err="1"/>
              <a:t>be</a:t>
            </a:r>
            <a:r>
              <a:rPr lang="de-DE" altLang="it-CH" sz="1600" b="1" dirty="0"/>
              <a:t> </a:t>
            </a:r>
            <a:r>
              <a:rPr lang="de-DE" altLang="it-CH" sz="1600" b="1" dirty="0" err="1"/>
              <a:t>found</a:t>
            </a:r>
            <a:r>
              <a:rPr lang="de-DE" altLang="it-CH" sz="1600" b="1" dirty="0"/>
              <a:t>, but </a:t>
            </a:r>
            <a:r>
              <a:rPr lang="de-DE" altLang="it-CH" sz="1600" b="1" dirty="0" err="1"/>
              <a:t>rather</a:t>
            </a:r>
            <a:r>
              <a:rPr lang="de-DE" altLang="it-CH" sz="1600" b="1" dirty="0"/>
              <a:t> </a:t>
            </a:r>
            <a:r>
              <a:rPr lang="de-DE" altLang="it-CH" sz="1600" b="1" dirty="0" err="1"/>
              <a:t>hybrids</a:t>
            </a:r>
            <a:r>
              <a:rPr lang="de-DE" altLang="it-CH" sz="1600" b="1" dirty="0"/>
              <a:t> </a:t>
            </a:r>
            <a:r>
              <a:rPr lang="de-DE" altLang="it-CH" sz="1600" b="1" dirty="0" err="1"/>
              <a:t>of</a:t>
            </a:r>
            <a:r>
              <a:rPr lang="de-DE" altLang="it-CH" sz="1600" b="1" dirty="0"/>
              <a:t> </a:t>
            </a:r>
            <a:r>
              <a:rPr lang="de-DE" altLang="it-CH" sz="1600" b="1" dirty="0" err="1"/>
              <a:t>both</a:t>
            </a:r>
            <a:r>
              <a:rPr lang="de-DE" altLang="it-CH" sz="1600" b="1" dirty="0"/>
              <a:t>;</a:t>
            </a:r>
          </a:p>
          <a:p>
            <a:pPr>
              <a:spcBef>
                <a:spcPct val="0"/>
              </a:spcBef>
              <a:defRPr/>
            </a:pPr>
            <a:r>
              <a:rPr lang="de-DE" altLang="it-CH" sz="1600" dirty="0"/>
              <a:t>Public </a:t>
            </a:r>
            <a:r>
              <a:rPr lang="de-DE" altLang="it-CH" sz="1600" dirty="0" err="1"/>
              <a:t>administration</a:t>
            </a:r>
            <a:r>
              <a:rPr lang="de-DE" altLang="it-CH" sz="1600" dirty="0"/>
              <a:t> (e.g. </a:t>
            </a:r>
            <a:r>
              <a:rPr lang="de-DE" altLang="it-CH" sz="1600" dirty="0" err="1"/>
              <a:t>bureaucratic</a:t>
            </a:r>
            <a:r>
              <a:rPr lang="de-DE" altLang="it-CH" sz="1600" dirty="0"/>
              <a:t> vs. </a:t>
            </a:r>
            <a:r>
              <a:rPr lang="de-DE" altLang="it-CH" sz="1600" dirty="0" err="1"/>
              <a:t>technocratic</a:t>
            </a:r>
            <a:r>
              <a:rPr lang="de-DE" altLang="it-CH" sz="1600" dirty="0"/>
              <a:t>) </a:t>
            </a:r>
            <a:r>
              <a:rPr lang="de-DE" altLang="it-CH" sz="1600" dirty="0" err="1"/>
              <a:t>and</a:t>
            </a:r>
            <a:r>
              <a:rPr lang="de-DE" altLang="it-CH" sz="1600" dirty="0"/>
              <a:t> legal </a:t>
            </a:r>
            <a:r>
              <a:rPr lang="de-DE" altLang="it-CH" sz="1600" dirty="0" err="1"/>
              <a:t>context</a:t>
            </a:r>
            <a:r>
              <a:rPr lang="de-DE" altLang="it-CH" sz="1600" dirty="0"/>
              <a:t> matter </a:t>
            </a:r>
            <a:r>
              <a:rPr lang="de-DE" altLang="it-CH" sz="1600" dirty="0" err="1"/>
              <a:t>as</a:t>
            </a:r>
            <a:r>
              <a:rPr lang="de-DE" altLang="it-CH" sz="1600" dirty="0"/>
              <a:t> </a:t>
            </a:r>
            <a:r>
              <a:rPr lang="de-DE" altLang="it-CH" sz="1600" dirty="0" err="1"/>
              <a:t>well</a:t>
            </a:r>
            <a:r>
              <a:rPr lang="de-DE" altLang="it-CH" sz="1600" dirty="0"/>
              <a:t> </a:t>
            </a:r>
            <a:r>
              <a:rPr lang="de-DE" altLang="it-CH" sz="1600" dirty="0" err="1"/>
              <a:t>for</a:t>
            </a:r>
            <a:r>
              <a:rPr lang="de-DE" altLang="it-CH" sz="1600" dirty="0"/>
              <a:t> </a:t>
            </a:r>
            <a:r>
              <a:rPr lang="de-DE" altLang="it-CH" sz="1600" dirty="0" err="1"/>
              <a:t>the</a:t>
            </a:r>
            <a:r>
              <a:rPr lang="de-DE" altLang="it-CH" sz="1600" dirty="0"/>
              <a:t> </a:t>
            </a:r>
            <a:r>
              <a:rPr lang="de-DE" altLang="it-CH" sz="1600" dirty="0" err="1"/>
              <a:t>embedding</a:t>
            </a:r>
            <a:r>
              <a:rPr lang="de-DE" altLang="it-CH" sz="1600" dirty="0"/>
              <a:t> </a:t>
            </a:r>
            <a:r>
              <a:rPr lang="de-DE" altLang="it-CH" sz="1600" dirty="0" err="1"/>
              <a:t>of</a:t>
            </a:r>
            <a:r>
              <a:rPr lang="de-DE" altLang="it-CH" sz="1600" dirty="0"/>
              <a:t> </a:t>
            </a:r>
            <a:r>
              <a:rPr lang="de-DE" altLang="it-CH" sz="1600" dirty="0" err="1"/>
              <a:t>codes</a:t>
            </a:r>
            <a:r>
              <a:rPr lang="de-DE" altLang="it-CH" sz="1600" dirty="0"/>
              <a:t> (Gilman 2005: 8-9).</a:t>
            </a:r>
          </a:p>
        </p:txBody>
      </p:sp>
      <p:pic>
        <p:nvPicPr>
          <p:cNvPr id="8" name="Picture 1">
            <a:extLst>
              <a:ext uri="{FF2B5EF4-FFF2-40B4-BE49-F238E27FC236}">
                <a16:creationId xmlns:a16="http://schemas.microsoft.com/office/drawing/2014/main" id="{80FED16D-FD73-488E-97B7-CB8A24D0B6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610"/>
          <a:stretch/>
        </p:blipFill>
        <p:spPr bwMode="auto">
          <a:xfrm>
            <a:off x="628671" y="1272945"/>
            <a:ext cx="4373692" cy="3369354"/>
          </a:xfrm>
          <a:prstGeom prst="rect">
            <a:avLst/>
          </a:prstGeom>
          <a:noFill/>
          <a:ln w="9525">
            <a:solidFill>
              <a:srgbClr val="00B0F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841089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8 – Integrity codes</a:t>
            </a:r>
            <a:endParaRPr lang="en-US"/>
          </a:p>
        </p:txBody>
      </p:sp>
      <p:grpSp>
        <p:nvGrpSpPr>
          <p:cNvPr id="10" name="Gruppierung 9"/>
          <p:cNvGrpSpPr/>
          <p:nvPr/>
        </p:nvGrpSpPr>
        <p:grpSpPr>
          <a:xfrm>
            <a:off x="5055268" y="1686886"/>
            <a:ext cx="3472535" cy="592404"/>
            <a:chOff x="5055266" y="1809059"/>
            <a:chExt cx="3472535" cy="592404"/>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04</a:t>
              </a:r>
              <a:endParaRPr lang="ko-KR" altLang="en-US" sz="2400" b="1">
                <a:solidFill>
                  <a:schemeClr val="bg1"/>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584775"/>
            </a:xfrm>
            <a:prstGeom prst="rect">
              <a:avLst/>
            </a:prstGeom>
            <a:noFill/>
          </p:spPr>
          <p:txBody>
            <a:bodyPr wrap="square" rtlCol="0" anchor="t">
              <a:spAutoFit/>
            </a:bodyPr>
            <a:lstStyle/>
            <a:p>
              <a:r>
                <a:rPr lang="en-US" altLang="ko-KR" sz="1600" b="1">
                  <a:solidFill>
                    <a:schemeClr val="bg1"/>
                  </a:solidFill>
                  <a:latin typeface="Roboto"/>
                  <a:cs typeface="Roboto"/>
                </a:rPr>
                <a:t>Good practices for integrity codes</a:t>
              </a:r>
              <a:endParaRPr lang="ko-KR" altLang="en-US" sz="1600" b="1">
                <a:solidFill>
                  <a:schemeClr val="bg1"/>
                </a:solidFill>
                <a:latin typeface="Roboto"/>
                <a:cs typeface="Roboto"/>
              </a:endParaRPr>
            </a:p>
          </p:txBody>
        </p:sp>
      </p:grpSp>
      <p:grpSp>
        <p:nvGrpSpPr>
          <p:cNvPr id="7" name="Gruppierung 6"/>
          <p:cNvGrpSpPr/>
          <p:nvPr/>
        </p:nvGrpSpPr>
        <p:grpSpPr>
          <a:xfrm>
            <a:off x="1532859" y="1678066"/>
            <a:ext cx="3472803" cy="595895"/>
            <a:chOff x="1593920" y="1719947"/>
            <a:chExt cx="3472803" cy="59589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6"/>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Codes of ethics and codes of conduct</a:t>
              </a:r>
              <a:endParaRPr lang="ko-KR" altLang="en-US" sz="1600" b="1">
                <a:solidFill>
                  <a:schemeClr val="bg1">
                    <a:lumMod val="65000"/>
                  </a:schemeClr>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03</a:t>
              </a:r>
              <a:endParaRPr lang="ko-KR" altLang="en-US" sz="2400" b="1">
                <a:solidFill>
                  <a:schemeClr val="bg1">
                    <a:lumMod val="65000"/>
                  </a:schemeClr>
                </a:solidFill>
                <a:latin typeface="Roboto"/>
                <a:cs typeface="Roboto"/>
              </a:endParaRPr>
            </a:p>
          </p:txBody>
        </p:sp>
      </p:grpSp>
      <p:grpSp>
        <p:nvGrpSpPr>
          <p:cNvPr id="5" name="Gruppierung 4"/>
          <p:cNvGrpSpPr/>
          <p:nvPr/>
        </p:nvGrpSpPr>
        <p:grpSpPr>
          <a:xfrm>
            <a:off x="5052997" y="648417"/>
            <a:ext cx="3488205" cy="584776"/>
            <a:chOff x="5028571" y="636207"/>
            <a:chExt cx="3488205" cy="584776"/>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lumMod val="65000"/>
                    </a:schemeClr>
                  </a:solidFill>
                  <a:latin typeface="Roboto"/>
                  <a:cs typeface="Roboto"/>
                </a:rPr>
                <a:t>02</a:t>
              </a:r>
              <a:endParaRPr lang="ko-KR" altLang="en-US" sz="2400" b="1">
                <a:solidFill>
                  <a:schemeClr val="bg1">
                    <a:lumMod val="65000"/>
                  </a:schemeClr>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584776"/>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Why are integrity codes important?</a:t>
              </a:r>
              <a:endParaRPr lang="ko-KR" altLang="en-US" sz="1600" b="1">
                <a:solidFill>
                  <a:schemeClr val="bg1">
                    <a:lumMod val="65000"/>
                  </a:schemeClr>
                </a:solidFill>
                <a:latin typeface="Roboto"/>
                <a:cs typeface="Roboto"/>
              </a:endParaRPr>
            </a:p>
          </p:txBody>
        </p:sp>
      </p:grpSp>
      <p:grpSp>
        <p:nvGrpSpPr>
          <p:cNvPr id="6" name="Gruppierung 5"/>
          <p:cNvGrpSpPr/>
          <p:nvPr/>
        </p:nvGrpSpPr>
        <p:grpSpPr>
          <a:xfrm>
            <a:off x="1532858" y="646625"/>
            <a:ext cx="3473618" cy="461665"/>
            <a:chOff x="1593920" y="646625"/>
            <a:chExt cx="3473618" cy="461665"/>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What are integrity codes?</a:t>
              </a:r>
              <a:endParaRPr lang="ko-KR" altLang="en-US" sz="1600" b="1">
                <a:solidFill>
                  <a:schemeClr val="bg1">
                    <a:lumMod val="65000"/>
                  </a:schemeClr>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01</a:t>
              </a:r>
              <a:endParaRPr lang="ko-KR" altLang="en-US" sz="2400" b="1">
                <a:solidFill>
                  <a:schemeClr val="bg1">
                    <a:lumMod val="65000"/>
                  </a:schemeClr>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5051041" y="2699924"/>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Practical examples</a:t>
              </a:r>
              <a:endParaRPr lang="ko-KR" altLang="en-US" sz="1600" b="1">
                <a:solidFill>
                  <a:schemeClr val="bg1">
                    <a:lumMod val="65000"/>
                  </a:schemeClr>
                </a:solidFill>
                <a:latin typeface="Roboto"/>
                <a:cs typeface="Roboto"/>
              </a:endParaRP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06</a:t>
              </a:r>
              <a:endParaRPr lang="ko-KR" altLang="en-US" sz="2400" b="1">
                <a:solidFill>
                  <a:schemeClr val="bg1">
                    <a:lumMod val="65000"/>
                  </a:schemeClr>
                </a:solidFill>
                <a:latin typeface="Roboto"/>
                <a:cs typeface="Roboto"/>
              </a:endParaRPr>
            </a:p>
          </p:txBody>
        </p:sp>
      </p:grpSp>
      <p:grpSp>
        <p:nvGrpSpPr>
          <p:cNvPr id="22" name="Gruppierung 21"/>
          <p:cNvGrpSpPr/>
          <p:nvPr/>
        </p:nvGrpSpPr>
        <p:grpSpPr>
          <a:xfrm>
            <a:off x="1539732" y="2718014"/>
            <a:ext cx="3472803" cy="595894"/>
            <a:chOff x="1593920" y="1809059"/>
            <a:chExt cx="3472803" cy="595894"/>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Obstacles why integrity codes can fail</a:t>
              </a:r>
              <a:endParaRPr lang="ko-KR" altLang="en-US" sz="1600" b="1">
                <a:solidFill>
                  <a:schemeClr val="bg1">
                    <a:lumMod val="65000"/>
                  </a:schemeClr>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05</a:t>
              </a:r>
              <a:endParaRPr lang="ko-KR" altLang="en-US" sz="2400" b="1">
                <a:solidFill>
                  <a:schemeClr val="bg1">
                    <a:lumMod val="65000"/>
                  </a:schemeClr>
                </a:solidFill>
                <a:latin typeface="Roboto"/>
                <a:cs typeface="Roboto"/>
              </a:endParaRPr>
            </a:p>
          </p:txBody>
        </p:sp>
      </p:grpSp>
      <p:grpSp>
        <p:nvGrpSpPr>
          <p:cNvPr id="25" name="Gruppierung 21">
            <a:extLst>
              <a:ext uri="{FF2B5EF4-FFF2-40B4-BE49-F238E27FC236}">
                <a16:creationId xmlns:a16="http://schemas.microsoft.com/office/drawing/2014/main" id="{26D011E8-D739-6A4C-AA4B-434F0690AB32}"/>
              </a:ext>
            </a:extLst>
          </p:cNvPr>
          <p:cNvGrpSpPr/>
          <p:nvPr/>
        </p:nvGrpSpPr>
        <p:grpSpPr>
          <a:xfrm>
            <a:off x="1532858" y="3745456"/>
            <a:ext cx="3472803" cy="595894"/>
            <a:chOff x="1593920" y="1809059"/>
            <a:chExt cx="3472803" cy="595894"/>
          </a:xfrm>
        </p:grpSpPr>
        <p:sp>
          <p:nvSpPr>
            <p:cNvPr id="26" name="TextBox 174">
              <a:extLst>
                <a:ext uri="{FF2B5EF4-FFF2-40B4-BE49-F238E27FC236}">
                  <a16:creationId xmlns:a16="http://schemas.microsoft.com/office/drawing/2014/main" id="{1256A7F7-8C75-D940-B114-9B2792FDDBDE}"/>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dirty="0">
                  <a:solidFill>
                    <a:schemeClr val="bg1">
                      <a:lumMod val="65000"/>
                    </a:schemeClr>
                  </a:solidFill>
                  <a:latin typeface="Roboto"/>
                  <a:ea typeface="맑은 고딕"/>
                  <a:cs typeface="Roboto"/>
                </a:rPr>
                <a:t>Activity: Review of personal integrity plan</a:t>
              </a:r>
            </a:p>
          </p:txBody>
        </p:sp>
        <p:sp>
          <p:nvSpPr>
            <p:cNvPr id="27" name="TextBox 161">
              <a:extLst>
                <a:ext uri="{FF2B5EF4-FFF2-40B4-BE49-F238E27FC236}">
                  <a16:creationId xmlns:a16="http://schemas.microsoft.com/office/drawing/2014/main" id="{387D44CB-8C7E-4D4B-9777-09C5B2FEA56A}"/>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07</a:t>
              </a:r>
              <a:endParaRPr lang="ko-KR" altLang="en-US" sz="2400" b="1">
                <a:solidFill>
                  <a:schemeClr val="bg1">
                    <a:lumMod val="65000"/>
                  </a:schemeClr>
                </a:solidFill>
                <a:latin typeface="Roboto"/>
                <a:cs typeface="Roboto"/>
              </a:endParaRPr>
            </a:p>
          </p:txBody>
        </p:sp>
      </p:grpSp>
      <p:sp>
        <p:nvSpPr>
          <p:cNvPr id="3" name="Foliennummernplatzhalter 2">
            <a:extLst>
              <a:ext uri="{FF2B5EF4-FFF2-40B4-BE49-F238E27FC236}">
                <a16:creationId xmlns:a16="http://schemas.microsoft.com/office/drawing/2014/main" id="{4FD2C3C3-3AE2-1A44-8578-81C6111697F6}"/>
              </a:ext>
            </a:extLst>
          </p:cNvPr>
          <p:cNvSpPr>
            <a:spLocks noGrp="1"/>
          </p:cNvSpPr>
          <p:nvPr>
            <p:ph type="sldNum" sz="quarter" idx="12"/>
          </p:nvPr>
        </p:nvSpPr>
        <p:spPr/>
        <p:txBody>
          <a:bodyPr/>
          <a:lstStyle/>
          <a:p>
            <a:fld id="{961E0DA8-AC27-403E-90E8-404BCA9BAC80}" type="slidenum">
              <a:rPr lang="en-US" smtClean="0"/>
              <a:pPr/>
              <a:t>14</a:t>
            </a:fld>
            <a:endParaRPr lang="en-US"/>
          </a:p>
        </p:txBody>
      </p:sp>
    </p:spTree>
    <p:extLst>
      <p:ext uri="{BB962C8B-B14F-4D97-AF65-F5344CB8AC3E}">
        <p14:creationId xmlns:p14="http://schemas.microsoft.com/office/powerpoint/2010/main" val="959740396"/>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Bild 113" descr="517305.jpg"/>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47651"/>
          <a:stretch/>
        </p:blipFill>
        <p:spPr>
          <a:xfrm>
            <a:off x="635001" y="1237287"/>
            <a:ext cx="7893196" cy="3354782"/>
          </a:xfrm>
          <a:prstGeom prst="rect">
            <a:avLst/>
          </a:prstGeom>
          <a:ln>
            <a:solidFill>
              <a:srgbClr val="00B0F0"/>
            </a:solidFill>
          </a:ln>
        </p:spPr>
      </p:pic>
      <p:grpSp>
        <p:nvGrpSpPr>
          <p:cNvPr id="96" name="Gruppierung 95"/>
          <p:cNvGrpSpPr>
            <a:grpSpLocks noChangeAspect="1"/>
          </p:cNvGrpSpPr>
          <p:nvPr/>
        </p:nvGrpSpPr>
        <p:grpSpPr>
          <a:xfrm>
            <a:off x="944884" y="2890902"/>
            <a:ext cx="4407230" cy="1585755"/>
            <a:chOff x="944884" y="3006313"/>
            <a:chExt cx="4407230" cy="1585755"/>
          </a:xfrm>
        </p:grpSpPr>
        <p:sp>
          <p:nvSpPr>
            <p:cNvPr id="63" name="Rectangle 22"/>
            <p:cNvSpPr/>
            <p:nvPr/>
          </p:nvSpPr>
          <p:spPr bwMode="auto">
            <a:xfrm>
              <a:off x="3692482" y="3006313"/>
              <a:ext cx="1659632" cy="1585755"/>
            </a:xfrm>
            <a:prstGeom prst="rect">
              <a:avLst/>
            </a:prstGeom>
            <a:solidFill>
              <a:srgbClr val="063951"/>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Roboto"/>
                <a:cs typeface="Roboto"/>
              </a:endParaRPr>
            </a:p>
          </p:txBody>
        </p:sp>
        <p:sp>
          <p:nvSpPr>
            <p:cNvPr id="74" name="TextBox 68"/>
            <p:cNvSpPr txBox="1"/>
            <p:nvPr/>
          </p:nvSpPr>
          <p:spPr>
            <a:xfrm>
              <a:off x="944884" y="3517457"/>
              <a:ext cx="1979998" cy="369332"/>
            </a:xfrm>
            <a:prstGeom prst="rect">
              <a:avLst/>
            </a:prstGeom>
            <a:noFill/>
          </p:spPr>
          <p:txBody>
            <a:bodyPr wrap="square" lIns="0" rIns="0" rtlCol="0" anchor="ctr">
              <a:spAutoFit/>
            </a:bodyPr>
            <a:lstStyle/>
            <a:p>
              <a:pPr lvl="1" algn="r"/>
              <a:r>
                <a:rPr kumimoji="0" lang="en-US" b="1" i="0" u="none" strike="noStrike" kern="0" cap="none" spc="0" normalizeH="0" baseline="0" noProof="0">
                  <a:ln>
                    <a:noFill/>
                  </a:ln>
                  <a:solidFill>
                    <a:sysClr val="windowText" lastClr="000000"/>
                  </a:solidFill>
                  <a:effectLst/>
                  <a:uLnTx/>
                  <a:uFillTx/>
                  <a:latin typeface="Roboto"/>
                  <a:cs typeface="Roboto"/>
                </a:rPr>
                <a:t>1. </a:t>
              </a:r>
              <a:r>
                <a:rPr lang="en-US" b="1" kern="0">
                  <a:solidFill>
                    <a:sysClr val="windowText" lastClr="000000"/>
                  </a:solidFill>
                  <a:latin typeface="Roboto"/>
                  <a:cs typeface="Roboto"/>
                </a:rPr>
                <a:t>Process</a:t>
              </a:r>
              <a:endParaRPr kumimoji="0" lang="en-US" b="1" i="0" u="none" strike="noStrike" kern="0" cap="none" spc="0" normalizeH="0" baseline="0" noProof="0">
                <a:ln>
                  <a:noFill/>
                </a:ln>
                <a:solidFill>
                  <a:sysClr val="windowText" lastClr="000000"/>
                </a:solidFill>
                <a:effectLst/>
                <a:uLnTx/>
                <a:uFillTx/>
                <a:latin typeface="Roboto"/>
                <a:cs typeface="Roboto"/>
              </a:endParaRPr>
            </a:p>
          </p:txBody>
        </p:sp>
      </p:grpSp>
      <p:grpSp>
        <p:nvGrpSpPr>
          <p:cNvPr id="97" name="Gruppierung 96"/>
          <p:cNvGrpSpPr>
            <a:grpSpLocks noChangeAspect="1"/>
          </p:cNvGrpSpPr>
          <p:nvPr/>
        </p:nvGrpSpPr>
        <p:grpSpPr>
          <a:xfrm>
            <a:off x="3692482" y="2509654"/>
            <a:ext cx="4457144" cy="1585755"/>
            <a:chOff x="3692482" y="2625065"/>
            <a:chExt cx="4457144" cy="1585755"/>
          </a:xfrm>
        </p:grpSpPr>
        <p:sp>
          <p:nvSpPr>
            <p:cNvPr id="65" name="Rectangle 39"/>
            <p:cNvSpPr/>
            <p:nvPr/>
          </p:nvSpPr>
          <p:spPr bwMode="auto">
            <a:xfrm>
              <a:off x="3692482" y="2625065"/>
              <a:ext cx="1659632" cy="1585755"/>
            </a:xfrm>
            <a:prstGeom prst="rect">
              <a:avLst/>
            </a:prstGeom>
            <a:solidFill>
              <a:srgbClr val="00B09B"/>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Roboto"/>
                <a:cs typeface="Roboto"/>
              </a:endParaRPr>
            </a:p>
          </p:txBody>
        </p:sp>
        <p:sp>
          <p:nvSpPr>
            <p:cNvPr id="71" name="TextBox 59"/>
            <p:cNvSpPr txBox="1"/>
            <p:nvPr/>
          </p:nvSpPr>
          <p:spPr>
            <a:xfrm>
              <a:off x="6169628" y="3517457"/>
              <a:ext cx="1979998" cy="369332"/>
            </a:xfrm>
            <a:prstGeom prst="rect">
              <a:avLst/>
            </a:prstGeom>
            <a:noFill/>
          </p:spPr>
          <p:txBody>
            <a:bodyPr wrap="square" lIns="0" r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Roboto"/>
                  <a:cs typeface="Roboto"/>
                </a:rPr>
                <a:t>2. Scope</a:t>
              </a:r>
            </a:p>
          </p:txBody>
        </p:sp>
      </p:grpSp>
      <p:sp>
        <p:nvSpPr>
          <p:cNvPr id="3" name="Fußzeilenplatzhalter 2"/>
          <p:cNvSpPr>
            <a:spLocks noGrp="1"/>
          </p:cNvSpPr>
          <p:nvPr>
            <p:ph type="ftr" sz="quarter" idx="3"/>
          </p:nvPr>
        </p:nvSpPr>
        <p:spPr/>
        <p:txBody>
          <a:bodyPr/>
          <a:lstStyle/>
          <a:p>
            <a:r>
              <a:rPr lang="en-US" b="1"/>
              <a:t>Module 8 – Integrity codes</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15</a:t>
            </a:fld>
            <a:endParaRPr lang="en-US"/>
          </a:p>
        </p:txBody>
      </p:sp>
      <p:sp>
        <p:nvSpPr>
          <p:cNvPr id="5" name="Titel 4"/>
          <p:cNvSpPr>
            <a:spLocks noGrp="1"/>
          </p:cNvSpPr>
          <p:nvPr>
            <p:ph type="title"/>
          </p:nvPr>
        </p:nvSpPr>
        <p:spPr/>
        <p:txBody>
          <a:bodyPr>
            <a:normAutofit fontScale="90000"/>
          </a:bodyPr>
          <a:lstStyle/>
          <a:p>
            <a:r>
              <a:rPr lang="de-DE" b="1" dirty="0"/>
              <a:t>Key </a:t>
            </a:r>
            <a:r>
              <a:rPr lang="de-DE" b="1" dirty="0" err="1"/>
              <a:t>building</a:t>
            </a:r>
            <a:r>
              <a:rPr lang="de-DE" b="1" dirty="0"/>
              <a:t> </a:t>
            </a:r>
            <a:r>
              <a:rPr lang="de-DE" b="1" dirty="0" err="1"/>
              <a:t>blocks</a:t>
            </a:r>
            <a:r>
              <a:rPr lang="de-DE" b="1" dirty="0"/>
              <a:t> </a:t>
            </a:r>
            <a:r>
              <a:rPr lang="de-DE" b="1" dirty="0" err="1"/>
              <a:t>of</a:t>
            </a:r>
            <a:r>
              <a:rPr lang="de-DE" b="1" dirty="0"/>
              <a:t> </a:t>
            </a:r>
            <a:r>
              <a:rPr lang="de-DE" b="1" dirty="0" err="1"/>
              <a:t>codes</a:t>
            </a:r>
            <a:endParaRPr lang="de-DE" b="1" dirty="0"/>
          </a:p>
        </p:txBody>
      </p:sp>
      <p:grpSp>
        <p:nvGrpSpPr>
          <p:cNvPr id="98" name="Gruppierung 97"/>
          <p:cNvGrpSpPr>
            <a:grpSpLocks noChangeAspect="1"/>
          </p:cNvGrpSpPr>
          <p:nvPr/>
        </p:nvGrpSpPr>
        <p:grpSpPr>
          <a:xfrm>
            <a:off x="944884" y="2128406"/>
            <a:ext cx="4407230" cy="1585755"/>
            <a:chOff x="944884" y="2243817"/>
            <a:chExt cx="4407230" cy="1585755"/>
          </a:xfrm>
        </p:grpSpPr>
        <p:sp>
          <p:nvSpPr>
            <p:cNvPr id="66" name="Rectangle 38"/>
            <p:cNvSpPr/>
            <p:nvPr/>
          </p:nvSpPr>
          <p:spPr bwMode="auto">
            <a:xfrm>
              <a:off x="3692482" y="2243817"/>
              <a:ext cx="1659632" cy="1585755"/>
            </a:xfrm>
            <a:prstGeom prst="rect">
              <a:avLst/>
            </a:prstGeom>
            <a:solidFill>
              <a:srgbClr val="F36F13"/>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Roboto"/>
                <a:cs typeface="Roboto"/>
              </a:endParaRPr>
            </a:p>
          </p:txBody>
        </p:sp>
        <p:sp>
          <p:nvSpPr>
            <p:cNvPr id="80" name="TextBox 74"/>
            <p:cNvSpPr txBox="1"/>
            <p:nvPr/>
          </p:nvSpPr>
          <p:spPr>
            <a:xfrm>
              <a:off x="944884" y="2487224"/>
              <a:ext cx="1979998" cy="369332"/>
            </a:xfrm>
            <a:prstGeom prst="rect">
              <a:avLst/>
            </a:prstGeom>
            <a:noFill/>
          </p:spPr>
          <p:txBody>
            <a:bodyPr wrap="square" lIns="0" r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ysClr val="windowText" lastClr="000000"/>
                  </a:solidFill>
                  <a:effectLst/>
                  <a:uLnTx/>
                  <a:uFillTx/>
                  <a:latin typeface="Roboto"/>
                  <a:cs typeface="Roboto"/>
                </a:rPr>
                <a:t>3. </a:t>
              </a:r>
              <a:r>
                <a:rPr lang="en-US" b="1" kern="0">
                  <a:solidFill>
                    <a:sysClr val="windowText" lastClr="000000"/>
                  </a:solidFill>
                  <a:latin typeface="Roboto"/>
                  <a:cs typeface="Roboto"/>
                </a:rPr>
                <a:t>Language</a:t>
              </a:r>
              <a:endParaRPr kumimoji="0" lang="en-US" b="1" i="0" u="none" strike="noStrike" kern="0" cap="none" spc="0" normalizeH="0" baseline="0" noProof="0">
                <a:ln>
                  <a:noFill/>
                </a:ln>
                <a:solidFill>
                  <a:sysClr val="windowText" lastClr="000000"/>
                </a:solidFill>
                <a:effectLst/>
                <a:uLnTx/>
                <a:uFillTx/>
                <a:latin typeface="Roboto"/>
                <a:cs typeface="Roboto"/>
              </a:endParaRPr>
            </a:p>
          </p:txBody>
        </p:sp>
      </p:grpSp>
      <p:grpSp>
        <p:nvGrpSpPr>
          <p:cNvPr id="99" name="Gruppierung 98"/>
          <p:cNvGrpSpPr>
            <a:grpSpLocks noChangeAspect="1"/>
          </p:cNvGrpSpPr>
          <p:nvPr/>
        </p:nvGrpSpPr>
        <p:grpSpPr>
          <a:xfrm>
            <a:off x="3692482" y="1747158"/>
            <a:ext cx="4457144" cy="1585755"/>
            <a:chOff x="3692482" y="1862569"/>
            <a:chExt cx="4457144" cy="1585755"/>
          </a:xfrm>
        </p:grpSpPr>
        <p:sp>
          <p:nvSpPr>
            <p:cNvPr id="67" name="Rectangle 37"/>
            <p:cNvSpPr/>
            <p:nvPr/>
          </p:nvSpPr>
          <p:spPr bwMode="auto">
            <a:xfrm>
              <a:off x="3692482" y="1862569"/>
              <a:ext cx="1659632" cy="1585755"/>
            </a:xfrm>
            <a:prstGeom prst="rect">
              <a:avLst/>
            </a:prstGeom>
            <a:solidFill>
              <a:srgbClr val="0D95BC"/>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Roboto"/>
                <a:cs typeface="Roboto"/>
              </a:endParaRPr>
            </a:p>
          </p:txBody>
        </p:sp>
        <p:sp>
          <p:nvSpPr>
            <p:cNvPr id="77" name="TextBox 71"/>
            <p:cNvSpPr txBox="1"/>
            <p:nvPr/>
          </p:nvSpPr>
          <p:spPr>
            <a:xfrm>
              <a:off x="6169628" y="2487224"/>
              <a:ext cx="1979998" cy="369332"/>
            </a:xfrm>
            <a:prstGeom prst="rect">
              <a:avLst/>
            </a:prstGeom>
            <a:noFill/>
          </p:spPr>
          <p:txBody>
            <a:bodyPr wrap="square" lIns="0" r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ysClr val="windowText" lastClr="000000"/>
                  </a:solidFill>
                  <a:effectLst/>
                  <a:uLnTx/>
                  <a:uFillTx/>
                  <a:latin typeface="Roboto"/>
                  <a:cs typeface="Roboto"/>
                </a:rPr>
                <a:t>4. Sanctions</a:t>
              </a:r>
            </a:p>
          </p:txBody>
        </p:sp>
      </p:grpSp>
      <p:grpSp>
        <p:nvGrpSpPr>
          <p:cNvPr id="110" name="Gruppierung 109"/>
          <p:cNvGrpSpPr/>
          <p:nvPr/>
        </p:nvGrpSpPr>
        <p:grpSpPr>
          <a:xfrm>
            <a:off x="843310" y="1203084"/>
            <a:ext cx="4861134" cy="1748580"/>
            <a:chOff x="843310" y="1318495"/>
            <a:chExt cx="4861134" cy="1748580"/>
          </a:xfrm>
        </p:grpSpPr>
        <p:grpSp>
          <p:nvGrpSpPr>
            <p:cNvPr id="100" name="Gruppierung 99"/>
            <p:cNvGrpSpPr>
              <a:grpSpLocks noChangeAspect="1"/>
            </p:cNvGrpSpPr>
            <p:nvPr/>
          </p:nvGrpSpPr>
          <p:grpSpPr>
            <a:xfrm>
              <a:off x="843310" y="1318495"/>
              <a:ext cx="4508804" cy="1748580"/>
              <a:chOff x="843310" y="1318495"/>
              <a:chExt cx="4508804" cy="1748580"/>
            </a:xfrm>
          </p:grpSpPr>
          <p:sp>
            <p:nvSpPr>
              <p:cNvPr id="68" name="Rectangle 35"/>
              <p:cNvSpPr/>
              <p:nvPr/>
            </p:nvSpPr>
            <p:spPr bwMode="auto">
              <a:xfrm>
                <a:off x="3692482" y="1481320"/>
                <a:ext cx="1659632" cy="1585755"/>
              </a:xfrm>
              <a:prstGeom prst="rect">
                <a:avLst/>
              </a:prstGeom>
              <a:solidFill>
                <a:srgbClr val="EBCB38"/>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Text" lastClr="000000"/>
                  </a:solidFill>
                  <a:effectLst/>
                  <a:uLnTx/>
                  <a:uFillTx/>
                  <a:latin typeface="Roboto"/>
                  <a:cs typeface="Roboto"/>
                </a:endParaRPr>
              </a:p>
            </p:txBody>
          </p:sp>
          <p:sp>
            <p:nvSpPr>
              <p:cNvPr id="86" name="TextBox 80"/>
              <p:cNvSpPr txBox="1"/>
              <p:nvPr/>
            </p:nvSpPr>
            <p:spPr>
              <a:xfrm>
                <a:off x="843310" y="1318495"/>
                <a:ext cx="2081572" cy="646331"/>
              </a:xfrm>
              <a:prstGeom prst="rect">
                <a:avLst/>
              </a:prstGeom>
              <a:noFill/>
            </p:spPr>
            <p:txBody>
              <a:bodyPr wrap="square" lIns="0" r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ysClr val="windowText" lastClr="000000"/>
                    </a:solidFill>
                    <a:effectLst/>
                    <a:uLnTx/>
                    <a:uFillTx/>
                    <a:latin typeface="Roboto"/>
                    <a:cs typeface="Roboto"/>
                  </a:rPr>
                  <a:t>5. Complementary measures</a:t>
                </a:r>
              </a:p>
            </p:txBody>
          </p:sp>
        </p:grpSp>
        <p:grpSp>
          <p:nvGrpSpPr>
            <p:cNvPr id="109" name="Gruppierung 108"/>
            <p:cNvGrpSpPr/>
            <p:nvPr/>
          </p:nvGrpSpPr>
          <p:grpSpPr>
            <a:xfrm>
              <a:off x="3459787" y="1421817"/>
              <a:ext cx="2244657" cy="1446206"/>
              <a:chOff x="3459787" y="1421817"/>
              <a:chExt cx="2244657" cy="1446206"/>
            </a:xfrm>
          </p:grpSpPr>
          <p:pic>
            <p:nvPicPr>
              <p:cNvPr id="106" name="Bild 105" descr="BU001986.png"/>
              <p:cNvPicPr>
                <a:picLocks/>
              </p:cNvPicPr>
              <p:nvPr/>
            </p:nvPicPr>
            <p:blipFill>
              <a:blip r:embed="rId5" cstate="print">
                <a:extLst>
                  <a:ext uri="{28A0092B-C50C-407E-A947-70E740481C1C}">
                    <a14:useLocalDpi xmlns:a14="http://schemas.microsoft.com/office/drawing/2010/main" val="0"/>
                  </a:ext>
                </a:extLst>
              </a:blip>
              <a:stretch>
                <a:fillRect/>
              </a:stretch>
            </p:blipFill>
            <p:spPr>
              <a:xfrm rot="17409839">
                <a:off x="3859013" y="1022591"/>
                <a:ext cx="1446206" cy="2244657"/>
              </a:xfrm>
              <a:prstGeom prst="rect">
                <a:avLst/>
              </a:prstGeom>
            </p:spPr>
          </p:pic>
          <p:sp>
            <p:nvSpPr>
              <p:cNvPr id="108" name="Textfeld 107"/>
              <p:cNvSpPr txBox="1"/>
              <p:nvPr/>
            </p:nvSpPr>
            <p:spPr>
              <a:xfrm rot="20035388">
                <a:off x="4018120" y="1776673"/>
                <a:ext cx="1110361" cy="738664"/>
              </a:xfrm>
              <a:prstGeom prst="rect">
                <a:avLst/>
              </a:prstGeom>
              <a:noFill/>
            </p:spPr>
            <p:txBody>
              <a:bodyPr wrap="square" rtlCol="0">
                <a:spAutoFit/>
              </a:bodyPr>
              <a:lstStyle/>
              <a:p>
                <a:pPr algn="ctr"/>
                <a:r>
                  <a:rPr lang="de-DE" sz="1400" dirty="0" err="1">
                    <a:latin typeface="American Typewriter"/>
                    <a:cs typeface="American Typewriter"/>
                  </a:rPr>
                  <a:t>Our</a:t>
                </a:r>
                <a:r>
                  <a:rPr lang="de-DE" sz="1400" dirty="0">
                    <a:latin typeface="American Typewriter"/>
                    <a:cs typeface="American Typewriter"/>
                  </a:rPr>
                  <a:t> </a:t>
                </a:r>
                <a:r>
                  <a:rPr lang="de-DE" sz="1400" dirty="0" err="1">
                    <a:latin typeface="American Typewriter"/>
                    <a:cs typeface="American Typewriter"/>
                  </a:rPr>
                  <a:t>draft</a:t>
                </a:r>
                <a:r>
                  <a:rPr lang="de-DE" sz="1400" dirty="0">
                    <a:latin typeface="American Typewriter"/>
                    <a:cs typeface="American Typewriter"/>
                  </a:rPr>
                  <a:t> </a:t>
                </a:r>
                <a:r>
                  <a:rPr lang="de-DE" sz="1400" dirty="0" err="1">
                    <a:latin typeface="American Typewriter"/>
                    <a:cs typeface="American Typewriter"/>
                  </a:rPr>
                  <a:t>integrity</a:t>
                </a:r>
                <a:r>
                  <a:rPr lang="de-DE" sz="1400" dirty="0">
                    <a:latin typeface="American Typewriter"/>
                    <a:cs typeface="American Typewriter"/>
                  </a:rPr>
                  <a:t> </a:t>
                </a:r>
                <a:r>
                  <a:rPr lang="de-DE" sz="1400" dirty="0" err="1">
                    <a:latin typeface="American Typewriter"/>
                    <a:cs typeface="American Typewriter"/>
                  </a:rPr>
                  <a:t>code</a:t>
                </a:r>
                <a:endParaRPr lang="de-DE" sz="1400" dirty="0">
                  <a:latin typeface="American Typewriter"/>
                  <a:cs typeface="American Typewriter"/>
                </a:endParaRPr>
              </a:p>
            </p:txBody>
          </p:sp>
        </p:grpSp>
      </p:grpSp>
      <p:pic>
        <p:nvPicPr>
          <p:cNvPr id="115" name="Bild 114" descr="BU005294.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8980" y="1218176"/>
            <a:ext cx="2670719" cy="21047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63663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fill="hold"/>
                                        <p:tgtEl>
                                          <p:spTgt spid="97"/>
                                        </p:tgtEl>
                                        <p:attrNameLst>
                                          <p:attrName>ppt_x</p:attrName>
                                        </p:attrNameLst>
                                      </p:cBhvr>
                                      <p:tavLst>
                                        <p:tav tm="0">
                                          <p:val>
                                            <p:strVal val="1+#ppt_w/2"/>
                                          </p:val>
                                        </p:tav>
                                        <p:tav tm="100000">
                                          <p:val>
                                            <p:strVal val="#ppt_x"/>
                                          </p:val>
                                        </p:tav>
                                      </p:tavLst>
                                    </p:anim>
                                    <p:anim calcmode="lin" valueType="num">
                                      <p:cBhvr additive="base">
                                        <p:cTn id="8" dur="500" fill="hold"/>
                                        <p:tgtEl>
                                          <p:spTgt spid="9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8"/>
                                        </p:tgtEl>
                                        <p:attrNameLst>
                                          <p:attrName>style.visibility</p:attrName>
                                        </p:attrNameLst>
                                      </p:cBhvr>
                                      <p:to>
                                        <p:strVal val="visible"/>
                                      </p:to>
                                    </p:set>
                                    <p:anim calcmode="lin" valueType="num">
                                      <p:cBhvr additive="base">
                                        <p:cTn id="13" dur="500" fill="hold"/>
                                        <p:tgtEl>
                                          <p:spTgt spid="98"/>
                                        </p:tgtEl>
                                        <p:attrNameLst>
                                          <p:attrName>ppt_x</p:attrName>
                                        </p:attrNameLst>
                                      </p:cBhvr>
                                      <p:tavLst>
                                        <p:tav tm="0">
                                          <p:val>
                                            <p:strVal val="0-#ppt_w/2"/>
                                          </p:val>
                                        </p:tav>
                                        <p:tav tm="100000">
                                          <p:val>
                                            <p:strVal val="#ppt_x"/>
                                          </p:val>
                                        </p:tav>
                                      </p:tavLst>
                                    </p:anim>
                                    <p:anim calcmode="lin" valueType="num">
                                      <p:cBhvr additive="base">
                                        <p:cTn id="14" dur="5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9"/>
                                        </p:tgtEl>
                                        <p:attrNameLst>
                                          <p:attrName>style.visibility</p:attrName>
                                        </p:attrNameLst>
                                      </p:cBhvr>
                                      <p:to>
                                        <p:strVal val="visible"/>
                                      </p:to>
                                    </p:set>
                                    <p:anim calcmode="lin" valueType="num">
                                      <p:cBhvr additive="base">
                                        <p:cTn id="19" dur="500" fill="hold"/>
                                        <p:tgtEl>
                                          <p:spTgt spid="99"/>
                                        </p:tgtEl>
                                        <p:attrNameLst>
                                          <p:attrName>ppt_x</p:attrName>
                                        </p:attrNameLst>
                                      </p:cBhvr>
                                      <p:tavLst>
                                        <p:tav tm="0">
                                          <p:val>
                                            <p:strVal val="1+#ppt_w/2"/>
                                          </p:val>
                                        </p:tav>
                                        <p:tav tm="100000">
                                          <p:val>
                                            <p:strVal val="#ppt_x"/>
                                          </p:val>
                                        </p:tav>
                                      </p:tavLst>
                                    </p:anim>
                                    <p:anim calcmode="lin" valueType="num">
                                      <p:cBhvr additive="base">
                                        <p:cTn id="20"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0"/>
                                        </p:tgtEl>
                                        <p:attrNameLst>
                                          <p:attrName>style.visibility</p:attrName>
                                        </p:attrNameLst>
                                      </p:cBhvr>
                                      <p:to>
                                        <p:strVal val="visible"/>
                                      </p:to>
                                    </p:set>
                                    <p:anim calcmode="lin" valueType="num">
                                      <p:cBhvr additive="base">
                                        <p:cTn id="25" dur="500" fill="hold"/>
                                        <p:tgtEl>
                                          <p:spTgt spid="110"/>
                                        </p:tgtEl>
                                        <p:attrNameLst>
                                          <p:attrName>ppt_x</p:attrName>
                                        </p:attrNameLst>
                                      </p:cBhvr>
                                      <p:tavLst>
                                        <p:tav tm="0">
                                          <p:val>
                                            <p:strVal val="0-#ppt_w/2"/>
                                          </p:val>
                                        </p:tav>
                                        <p:tav tm="100000">
                                          <p:val>
                                            <p:strVal val="#ppt_x"/>
                                          </p:val>
                                        </p:tav>
                                      </p:tavLst>
                                    </p:anim>
                                    <p:anim calcmode="lin" valueType="num">
                                      <p:cBhvr additive="base">
                                        <p:cTn id="26" dur="500" fill="hold"/>
                                        <p:tgtEl>
                                          <p:spTgt spid="1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D1C4D1A-0531-2F44-A0F4-3FA765CED4C2}"/>
              </a:ext>
            </a:extLst>
          </p:cNvPr>
          <p:cNvSpPr>
            <a:spLocks noGrp="1"/>
          </p:cNvSpPr>
          <p:nvPr>
            <p:ph idx="1"/>
          </p:nvPr>
        </p:nvSpPr>
        <p:spPr>
          <a:ln>
            <a:solidFill>
              <a:srgbClr val="00B0F0"/>
            </a:solidFill>
          </a:ln>
        </p:spPr>
        <p:txBody>
          <a:bodyPr/>
          <a:lstStyle/>
          <a:p>
            <a:endParaRPr lang="de-DE" dirty="0"/>
          </a:p>
        </p:txBody>
      </p:sp>
      <p:sp>
        <p:nvSpPr>
          <p:cNvPr id="3" name="Fußzeilenplatzhalter 2"/>
          <p:cNvSpPr>
            <a:spLocks noGrp="1"/>
          </p:cNvSpPr>
          <p:nvPr>
            <p:ph type="ftr" sz="quarter" idx="3"/>
          </p:nvPr>
        </p:nvSpPr>
        <p:spPr/>
        <p:txBody>
          <a:bodyPr/>
          <a:lstStyle/>
          <a:p>
            <a:r>
              <a:rPr lang="en-US" b="1"/>
              <a:t>Module 8 – Integrity codes</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16</a:t>
            </a:fld>
            <a:endParaRPr lang="en-US"/>
          </a:p>
        </p:txBody>
      </p:sp>
      <p:sp>
        <p:nvSpPr>
          <p:cNvPr id="5" name="Titel 4"/>
          <p:cNvSpPr>
            <a:spLocks noGrp="1"/>
          </p:cNvSpPr>
          <p:nvPr>
            <p:ph type="title"/>
          </p:nvPr>
        </p:nvSpPr>
        <p:spPr/>
        <p:txBody>
          <a:bodyPr>
            <a:normAutofit fontScale="90000"/>
          </a:bodyPr>
          <a:lstStyle/>
          <a:p>
            <a:r>
              <a:rPr lang="de-DE" b="1" dirty="0"/>
              <a:t>1. </a:t>
            </a:r>
            <a:r>
              <a:rPr lang="de-DE" b="1" dirty="0" err="1"/>
              <a:t>Process</a:t>
            </a:r>
            <a:endParaRPr lang="de-DE" b="1" dirty="0"/>
          </a:p>
        </p:txBody>
      </p:sp>
      <p:sp>
        <p:nvSpPr>
          <p:cNvPr id="26" name="Rectangle 22"/>
          <p:cNvSpPr>
            <a:spLocks/>
          </p:cNvSpPr>
          <p:nvPr/>
        </p:nvSpPr>
        <p:spPr bwMode="auto">
          <a:xfrm>
            <a:off x="7837582" y="916093"/>
            <a:ext cx="838216" cy="641896"/>
          </a:xfrm>
          <a:prstGeom prst="rect">
            <a:avLst/>
          </a:prstGeom>
          <a:solidFill>
            <a:srgbClr val="063951"/>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TextBox 27">
            <a:extLst>
              <a:ext uri="{FF2B5EF4-FFF2-40B4-BE49-F238E27FC236}">
                <a16:creationId xmlns:a16="http://schemas.microsoft.com/office/drawing/2014/main" id="{AB930001-6420-4D5E-B463-3C47E5EA681C}"/>
              </a:ext>
            </a:extLst>
          </p:cNvPr>
          <p:cNvSpPr txBox="1"/>
          <p:nvPr/>
        </p:nvSpPr>
        <p:spPr>
          <a:xfrm>
            <a:off x="3600888" y="1422764"/>
            <a:ext cx="277781" cy="307777"/>
          </a:xfrm>
          <a:prstGeom prst="rect">
            <a:avLst/>
          </a:prstGeom>
          <a:noFill/>
        </p:spPr>
        <p:txBody>
          <a:bodyPr wrap="square" lIns="0" rIns="0" rtlCol="0" anchor="ctr">
            <a:spAutoFit/>
          </a:bodyPr>
          <a:lstStyle/>
          <a:p>
            <a:pPr algn="ctr"/>
            <a:r>
              <a:rPr lang="en-US" sz="1400" b="1" noProof="1">
                <a:latin typeface="Roboto"/>
                <a:cs typeface="Roboto"/>
              </a:rPr>
              <a:t>01</a:t>
            </a:r>
          </a:p>
        </p:txBody>
      </p:sp>
      <p:sp>
        <p:nvSpPr>
          <p:cNvPr id="30" name="TextBox 28">
            <a:extLst>
              <a:ext uri="{FF2B5EF4-FFF2-40B4-BE49-F238E27FC236}">
                <a16:creationId xmlns:a16="http://schemas.microsoft.com/office/drawing/2014/main" id="{01AEFDF1-A947-44BB-8867-78462445B0DD}"/>
              </a:ext>
            </a:extLst>
          </p:cNvPr>
          <p:cNvSpPr txBox="1"/>
          <p:nvPr/>
        </p:nvSpPr>
        <p:spPr>
          <a:xfrm>
            <a:off x="4807397" y="1422764"/>
            <a:ext cx="277781" cy="307777"/>
          </a:xfrm>
          <a:prstGeom prst="rect">
            <a:avLst/>
          </a:prstGeom>
          <a:noFill/>
        </p:spPr>
        <p:txBody>
          <a:bodyPr wrap="square" lIns="0" rIns="0" rtlCol="0" anchor="ctr">
            <a:spAutoFit/>
          </a:bodyPr>
          <a:lstStyle/>
          <a:p>
            <a:pPr algn="ctr"/>
            <a:r>
              <a:rPr lang="en-US" sz="1400" b="1" noProof="1">
                <a:latin typeface="Roboto"/>
                <a:cs typeface="Roboto"/>
              </a:rPr>
              <a:t>02</a:t>
            </a:r>
          </a:p>
        </p:txBody>
      </p:sp>
      <p:sp>
        <p:nvSpPr>
          <p:cNvPr id="31" name="TextBox 29">
            <a:extLst>
              <a:ext uri="{FF2B5EF4-FFF2-40B4-BE49-F238E27FC236}">
                <a16:creationId xmlns:a16="http://schemas.microsoft.com/office/drawing/2014/main" id="{392419AD-C004-4ED1-A44E-FE0AADD9961E}"/>
              </a:ext>
            </a:extLst>
          </p:cNvPr>
          <p:cNvSpPr txBox="1"/>
          <p:nvPr/>
        </p:nvSpPr>
        <p:spPr>
          <a:xfrm>
            <a:off x="5421473" y="2471584"/>
            <a:ext cx="277781" cy="307777"/>
          </a:xfrm>
          <a:prstGeom prst="rect">
            <a:avLst/>
          </a:prstGeom>
          <a:noFill/>
        </p:spPr>
        <p:txBody>
          <a:bodyPr wrap="square" lIns="0" rIns="0" rtlCol="0" anchor="ctr">
            <a:spAutoFit/>
          </a:bodyPr>
          <a:lstStyle/>
          <a:p>
            <a:pPr algn="ctr"/>
            <a:r>
              <a:rPr lang="en-US" sz="1400" b="1" noProof="1">
                <a:latin typeface="Roboto"/>
                <a:cs typeface="Roboto"/>
              </a:rPr>
              <a:t>03</a:t>
            </a:r>
          </a:p>
        </p:txBody>
      </p:sp>
      <p:sp>
        <p:nvSpPr>
          <p:cNvPr id="32" name="TextBox 30">
            <a:extLst>
              <a:ext uri="{FF2B5EF4-FFF2-40B4-BE49-F238E27FC236}">
                <a16:creationId xmlns:a16="http://schemas.microsoft.com/office/drawing/2014/main" id="{7FF24D82-F9C2-45C2-80E4-78CF471C3E65}"/>
              </a:ext>
            </a:extLst>
          </p:cNvPr>
          <p:cNvSpPr txBox="1"/>
          <p:nvPr/>
        </p:nvSpPr>
        <p:spPr>
          <a:xfrm>
            <a:off x="2986811" y="2471584"/>
            <a:ext cx="277781" cy="307777"/>
          </a:xfrm>
          <a:prstGeom prst="rect">
            <a:avLst/>
          </a:prstGeom>
          <a:noFill/>
        </p:spPr>
        <p:txBody>
          <a:bodyPr wrap="square" lIns="0" rIns="0" rtlCol="0" anchor="ctr">
            <a:spAutoFit/>
          </a:bodyPr>
          <a:lstStyle/>
          <a:p>
            <a:pPr algn="ctr"/>
            <a:r>
              <a:rPr lang="en-US" sz="1400" b="1" noProof="1">
                <a:latin typeface="Roboto"/>
                <a:cs typeface="Roboto"/>
              </a:rPr>
              <a:t>06</a:t>
            </a:r>
          </a:p>
        </p:txBody>
      </p:sp>
      <p:sp>
        <p:nvSpPr>
          <p:cNvPr id="33" name="TextBox 31">
            <a:extLst>
              <a:ext uri="{FF2B5EF4-FFF2-40B4-BE49-F238E27FC236}">
                <a16:creationId xmlns:a16="http://schemas.microsoft.com/office/drawing/2014/main" id="{206B7CCF-45B8-4C89-B9BD-48EC5C0D4850}"/>
              </a:ext>
            </a:extLst>
          </p:cNvPr>
          <p:cNvSpPr txBox="1"/>
          <p:nvPr/>
        </p:nvSpPr>
        <p:spPr>
          <a:xfrm>
            <a:off x="3593327" y="3507043"/>
            <a:ext cx="277781" cy="307777"/>
          </a:xfrm>
          <a:prstGeom prst="rect">
            <a:avLst/>
          </a:prstGeom>
          <a:noFill/>
        </p:spPr>
        <p:txBody>
          <a:bodyPr wrap="square" lIns="0" rIns="0" rtlCol="0" anchor="ctr">
            <a:spAutoFit/>
          </a:bodyPr>
          <a:lstStyle/>
          <a:p>
            <a:pPr algn="ctr"/>
            <a:r>
              <a:rPr lang="en-US" sz="1400" b="1" noProof="1">
                <a:latin typeface="Roboto"/>
                <a:cs typeface="Roboto"/>
              </a:rPr>
              <a:t>05</a:t>
            </a:r>
          </a:p>
        </p:txBody>
      </p:sp>
      <p:sp>
        <p:nvSpPr>
          <p:cNvPr id="34" name="TextBox 32">
            <a:extLst>
              <a:ext uri="{FF2B5EF4-FFF2-40B4-BE49-F238E27FC236}">
                <a16:creationId xmlns:a16="http://schemas.microsoft.com/office/drawing/2014/main" id="{EEED374F-8041-4B93-9A17-3BD7AE748F2D}"/>
              </a:ext>
            </a:extLst>
          </p:cNvPr>
          <p:cNvSpPr txBox="1"/>
          <p:nvPr/>
        </p:nvSpPr>
        <p:spPr>
          <a:xfrm>
            <a:off x="4798370" y="3507043"/>
            <a:ext cx="277781" cy="307777"/>
          </a:xfrm>
          <a:prstGeom prst="rect">
            <a:avLst/>
          </a:prstGeom>
          <a:noFill/>
        </p:spPr>
        <p:txBody>
          <a:bodyPr wrap="square" lIns="0" rIns="0" rtlCol="0" anchor="ctr">
            <a:spAutoFit/>
          </a:bodyPr>
          <a:lstStyle/>
          <a:p>
            <a:pPr algn="ctr"/>
            <a:r>
              <a:rPr lang="en-US" sz="1400" b="1" noProof="1">
                <a:latin typeface="Roboto"/>
                <a:cs typeface="Roboto"/>
              </a:rPr>
              <a:t>04</a:t>
            </a:r>
          </a:p>
        </p:txBody>
      </p:sp>
      <p:grpSp>
        <p:nvGrpSpPr>
          <p:cNvPr id="48" name="Gruppierung 47"/>
          <p:cNvGrpSpPr/>
          <p:nvPr/>
        </p:nvGrpSpPr>
        <p:grpSpPr>
          <a:xfrm>
            <a:off x="843427" y="1316168"/>
            <a:ext cx="4292016" cy="1102104"/>
            <a:chOff x="843427" y="1316168"/>
            <a:chExt cx="4292016" cy="1102104"/>
          </a:xfrm>
        </p:grpSpPr>
        <p:grpSp>
          <p:nvGrpSpPr>
            <p:cNvPr id="23" name="Group 24">
              <a:extLst>
                <a:ext uri="{FF2B5EF4-FFF2-40B4-BE49-F238E27FC236}">
                  <a16:creationId xmlns:a16="http://schemas.microsoft.com/office/drawing/2014/main" id="{4B352D1D-24D2-4924-9DC9-D8079E780F86}"/>
                </a:ext>
              </a:extLst>
            </p:cNvPr>
            <p:cNvGrpSpPr>
              <a:grpSpLocks noChangeAspect="1"/>
            </p:cNvGrpSpPr>
            <p:nvPr/>
          </p:nvGrpSpPr>
          <p:grpSpPr>
            <a:xfrm>
              <a:off x="843427" y="1316168"/>
              <a:ext cx="2304000" cy="776705"/>
              <a:chOff x="290810" y="2633448"/>
              <a:chExt cx="2968206" cy="1000650"/>
            </a:xfrm>
          </p:grpSpPr>
          <p:sp>
            <p:nvSpPr>
              <p:cNvPr id="24" name="TextBox 25">
                <a:extLst>
                  <a:ext uri="{FF2B5EF4-FFF2-40B4-BE49-F238E27FC236}">
                    <a16:creationId xmlns:a16="http://schemas.microsoft.com/office/drawing/2014/main" id="{B0449893-44B0-468C-BDC9-610B5F3C1B40}"/>
                  </a:ext>
                </a:extLst>
              </p:cNvPr>
              <p:cNvSpPr txBox="1"/>
              <p:nvPr/>
            </p:nvSpPr>
            <p:spPr>
              <a:xfrm>
                <a:off x="332936" y="2633448"/>
                <a:ext cx="2926080" cy="455983"/>
              </a:xfrm>
              <a:prstGeom prst="rect">
                <a:avLst/>
              </a:prstGeom>
              <a:noFill/>
            </p:spPr>
            <p:txBody>
              <a:bodyPr wrap="square" lIns="0" rIns="0" rtlCol="0" anchor="b">
                <a:spAutoFit/>
              </a:bodyPr>
              <a:lstStyle/>
              <a:p>
                <a:pPr algn="r"/>
                <a:r>
                  <a:rPr lang="en-US" sz="1400" b="1" noProof="1">
                    <a:latin typeface="Roboto"/>
                    <a:cs typeface="Roboto"/>
                  </a:rPr>
                  <a:t>01. Buy-in</a:t>
                </a:r>
              </a:p>
            </p:txBody>
          </p:sp>
          <p:sp>
            <p:nvSpPr>
              <p:cNvPr id="25" name="TextBox 26">
                <a:extLst>
                  <a:ext uri="{FF2B5EF4-FFF2-40B4-BE49-F238E27FC236}">
                    <a16:creationId xmlns:a16="http://schemas.microsoft.com/office/drawing/2014/main" id="{D9988163-BBF9-43A4-998C-0A82C58D1D5E}"/>
                  </a:ext>
                </a:extLst>
              </p:cNvPr>
              <p:cNvSpPr txBox="1"/>
              <p:nvPr/>
            </p:nvSpPr>
            <p:spPr>
              <a:xfrm>
                <a:off x="290810" y="3086920"/>
                <a:ext cx="2926080" cy="547178"/>
              </a:xfrm>
              <a:prstGeom prst="rect">
                <a:avLst/>
              </a:prstGeom>
              <a:noFill/>
            </p:spPr>
            <p:txBody>
              <a:bodyPr wrap="square" lIns="0" rIns="0" rtlCol="0" anchor="t">
                <a:spAutoFit/>
              </a:bodyPr>
              <a:lstStyle/>
              <a:p>
                <a:r>
                  <a:rPr lang="en-US" sz="900" noProof="1">
                    <a:solidFill>
                      <a:schemeClr val="tx1">
                        <a:lumMod val="65000"/>
                        <a:lumOff val="35000"/>
                      </a:schemeClr>
                    </a:solidFill>
                    <a:latin typeface="Roboto"/>
                    <a:cs typeface="Roboto"/>
                  </a:rPr>
                  <a:t>Secure buy-in from leadership and justify together why a code is needed.</a:t>
                </a:r>
              </a:p>
            </p:txBody>
          </p:sp>
        </p:grpSp>
        <p:sp>
          <p:nvSpPr>
            <p:cNvPr id="36" name="Shape">
              <a:extLst>
                <a:ext uri="{FF2B5EF4-FFF2-40B4-BE49-F238E27FC236}">
                  <a16:creationId xmlns:a16="http://schemas.microsoft.com/office/drawing/2014/main" id="{3485F89D-CB27-4D5A-B98F-EB270BCA494C}"/>
                </a:ext>
              </a:extLst>
            </p:cNvPr>
            <p:cNvSpPr/>
            <p:nvPr/>
          </p:nvSpPr>
          <p:spPr>
            <a:xfrm>
              <a:off x="3193828" y="1319803"/>
              <a:ext cx="1941615" cy="1098469"/>
            </a:xfrm>
            <a:custGeom>
              <a:avLst/>
              <a:gdLst/>
              <a:ahLst/>
              <a:cxnLst>
                <a:cxn ang="0">
                  <a:pos x="wd2" y="hd2"/>
                </a:cxn>
                <a:cxn ang="5400000">
                  <a:pos x="wd2" y="hd2"/>
                </a:cxn>
                <a:cxn ang="10800000">
                  <a:pos x="wd2" y="hd2"/>
                </a:cxn>
                <a:cxn ang="16200000">
                  <a:pos x="wd2" y="hd2"/>
                </a:cxn>
              </a:cxnLst>
              <a:rect l="0" t="0" r="r" b="b"/>
              <a:pathLst>
                <a:path w="21394" h="20993" extrusionOk="0">
                  <a:moveTo>
                    <a:pt x="21294" y="19260"/>
                  </a:moveTo>
                  <a:lnTo>
                    <a:pt x="20520" y="18705"/>
                  </a:lnTo>
                  <a:cubicBezTo>
                    <a:pt x="20387" y="18613"/>
                    <a:pt x="20254" y="18844"/>
                    <a:pt x="20280" y="19075"/>
                  </a:cubicBezTo>
                  <a:lnTo>
                    <a:pt x="20360" y="19584"/>
                  </a:lnTo>
                  <a:cubicBezTo>
                    <a:pt x="19987" y="19723"/>
                    <a:pt x="19614" y="19815"/>
                    <a:pt x="19240" y="19815"/>
                  </a:cubicBezTo>
                  <a:cubicBezTo>
                    <a:pt x="16707" y="19815"/>
                    <a:pt x="14574" y="16763"/>
                    <a:pt x="13960" y="12692"/>
                  </a:cubicBezTo>
                  <a:cubicBezTo>
                    <a:pt x="13907" y="12368"/>
                    <a:pt x="13880" y="12091"/>
                    <a:pt x="13854" y="11767"/>
                  </a:cubicBezTo>
                  <a:cubicBezTo>
                    <a:pt x="13827" y="11443"/>
                    <a:pt x="13800" y="11166"/>
                    <a:pt x="13800" y="10842"/>
                  </a:cubicBezTo>
                  <a:cubicBezTo>
                    <a:pt x="13800" y="10703"/>
                    <a:pt x="13774" y="10518"/>
                    <a:pt x="13774" y="10380"/>
                  </a:cubicBezTo>
                  <a:cubicBezTo>
                    <a:pt x="13774" y="10241"/>
                    <a:pt x="13774" y="10056"/>
                    <a:pt x="13800" y="9917"/>
                  </a:cubicBezTo>
                  <a:lnTo>
                    <a:pt x="13267" y="9917"/>
                  </a:lnTo>
                  <a:lnTo>
                    <a:pt x="11960" y="9917"/>
                  </a:lnTo>
                  <a:cubicBezTo>
                    <a:pt x="11960" y="9593"/>
                    <a:pt x="11934" y="9316"/>
                    <a:pt x="11907" y="8992"/>
                  </a:cubicBezTo>
                  <a:cubicBezTo>
                    <a:pt x="11880" y="8668"/>
                    <a:pt x="11854" y="8391"/>
                    <a:pt x="11800" y="8067"/>
                  </a:cubicBezTo>
                  <a:cubicBezTo>
                    <a:pt x="11134" y="3072"/>
                    <a:pt x="8414" y="-536"/>
                    <a:pt x="5267" y="65"/>
                  </a:cubicBezTo>
                  <a:cubicBezTo>
                    <a:pt x="2547" y="620"/>
                    <a:pt x="360" y="4413"/>
                    <a:pt x="40" y="9131"/>
                  </a:cubicBezTo>
                  <a:cubicBezTo>
                    <a:pt x="-173" y="12368"/>
                    <a:pt x="467" y="15329"/>
                    <a:pt x="1640" y="17456"/>
                  </a:cubicBezTo>
                  <a:cubicBezTo>
                    <a:pt x="1774" y="17688"/>
                    <a:pt x="1987" y="17641"/>
                    <a:pt x="2067" y="17364"/>
                  </a:cubicBezTo>
                  <a:lnTo>
                    <a:pt x="2067" y="17364"/>
                  </a:lnTo>
                  <a:cubicBezTo>
                    <a:pt x="2120" y="17179"/>
                    <a:pt x="2120" y="16948"/>
                    <a:pt x="2014" y="16809"/>
                  </a:cubicBezTo>
                  <a:cubicBezTo>
                    <a:pt x="974" y="14912"/>
                    <a:pt x="387" y="12276"/>
                    <a:pt x="547" y="9408"/>
                  </a:cubicBezTo>
                  <a:cubicBezTo>
                    <a:pt x="787" y="4829"/>
                    <a:pt x="2974" y="1175"/>
                    <a:pt x="5640" y="898"/>
                  </a:cubicBezTo>
                  <a:cubicBezTo>
                    <a:pt x="8334" y="620"/>
                    <a:pt x="10627" y="3719"/>
                    <a:pt x="11240" y="8021"/>
                  </a:cubicBezTo>
                  <a:cubicBezTo>
                    <a:pt x="11294" y="8345"/>
                    <a:pt x="11320" y="8622"/>
                    <a:pt x="11347" y="8946"/>
                  </a:cubicBezTo>
                  <a:cubicBezTo>
                    <a:pt x="11374" y="9270"/>
                    <a:pt x="11400" y="9547"/>
                    <a:pt x="11400" y="9871"/>
                  </a:cubicBezTo>
                  <a:cubicBezTo>
                    <a:pt x="11400" y="10010"/>
                    <a:pt x="11427" y="10195"/>
                    <a:pt x="11427" y="10333"/>
                  </a:cubicBezTo>
                  <a:cubicBezTo>
                    <a:pt x="11427" y="10472"/>
                    <a:pt x="11427" y="10657"/>
                    <a:pt x="11400" y="10796"/>
                  </a:cubicBezTo>
                  <a:lnTo>
                    <a:pt x="11934" y="10796"/>
                  </a:lnTo>
                  <a:lnTo>
                    <a:pt x="13240" y="10796"/>
                  </a:lnTo>
                  <a:cubicBezTo>
                    <a:pt x="13240" y="11120"/>
                    <a:pt x="13267" y="11397"/>
                    <a:pt x="13294" y="11721"/>
                  </a:cubicBezTo>
                  <a:cubicBezTo>
                    <a:pt x="13320" y="12045"/>
                    <a:pt x="13347" y="12322"/>
                    <a:pt x="13400" y="12646"/>
                  </a:cubicBezTo>
                  <a:cubicBezTo>
                    <a:pt x="14014" y="17271"/>
                    <a:pt x="16387" y="20694"/>
                    <a:pt x="19214" y="20694"/>
                  </a:cubicBezTo>
                  <a:cubicBezTo>
                    <a:pt x="19640" y="20694"/>
                    <a:pt x="20067" y="20601"/>
                    <a:pt x="20494" y="20463"/>
                  </a:cubicBezTo>
                  <a:lnTo>
                    <a:pt x="20547" y="20786"/>
                  </a:lnTo>
                  <a:cubicBezTo>
                    <a:pt x="20574" y="21018"/>
                    <a:pt x="20760" y="21064"/>
                    <a:pt x="20867" y="20879"/>
                  </a:cubicBezTo>
                  <a:lnTo>
                    <a:pt x="21347" y="19723"/>
                  </a:lnTo>
                  <a:cubicBezTo>
                    <a:pt x="21427" y="19584"/>
                    <a:pt x="21400" y="19353"/>
                    <a:pt x="21294" y="19260"/>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a:latin typeface="Roboto"/>
                <a:cs typeface="Roboto"/>
              </a:endParaRPr>
            </a:p>
          </p:txBody>
        </p:sp>
        <p:pic>
          <p:nvPicPr>
            <p:cNvPr id="41" name="Graphic 33" descr="Unlock">
              <a:extLst>
                <a:ext uri="{FF2B5EF4-FFF2-40B4-BE49-F238E27FC236}">
                  <a16:creationId xmlns:a16="http://schemas.microsoft.com/office/drawing/2014/main" id="{FC010754-AB34-4635-B989-7A0EFBDC1E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59508" y="1661739"/>
              <a:ext cx="502339" cy="502339"/>
            </a:xfrm>
            <a:prstGeom prst="rect">
              <a:avLst/>
            </a:prstGeom>
          </p:spPr>
        </p:pic>
      </p:grpSp>
      <p:grpSp>
        <p:nvGrpSpPr>
          <p:cNvPr id="50" name="Gruppierung 49"/>
          <p:cNvGrpSpPr/>
          <p:nvPr/>
        </p:nvGrpSpPr>
        <p:grpSpPr>
          <a:xfrm>
            <a:off x="4379702" y="2259923"/>
            <a:ext cx="4095449" cy="1622862"/>
            <a:chOff x="4379702" y="2259923"/>
            <a:chExt cx="4095449" cy="1622862"/>
          </a:xfrm>
        </p:grpSpPr>
        <p:grpSp>
          <p:nvGrpSpPr>
            <p:cNvPr id="8" name="Group 9">
              <a:extLst>
                <a:ext uri="{FF2B5EF4-FFF2-40B4-BE49-F238E27FC236}">
                  <a16:creationId xmlns:a16="http://schemas.microsoft.com/office/drawing/2014/main" id="{43422EAB-AE54-4E7D-855C-7516126E6164}"/>
                </a:ext>
              </a:extLst>
            </p:cNvPr>
            <p:cNvGrpSpPr>
              <a:grpSpLocks noChangeAspect="1"/>
            </p:cNvGrpSpPr>
            <p:nvPr/>
          </p:nvGrpSpPr>
          <p:grpSpPr>
            <a:xfrm>
              <a:off x="6171150" y="2259923"/>
              <a:ext cx="2304001" cy="1249800"/>
              <a:chOff x="8921974" y="1472408"/>
              <a:chExt cx="3383432" cy="1736000"/>
            </a:xfrm>
          </p:grpSpPr>
          <p:sp>
            <p:nvSpPr>
              <p:cNvPr id="9" name="TextBox 10">
                <a:extLst>
                  <a:ext uri="{FF2B5EF4-FFF2-40B4-BE49-F238E27FC236}">
                    <a16:creationId xmlns:a16="http://schemas.microsoft.com/office/drawing/2014/main" id="{0B64F05C-B6DA-4509-AF7E-388AADEAB2BE}"/>
                  </a:ext>
                </a:extLst>
              </p:cNvPr>
              <p:cNvSpPr txBox="1"/>
              <p:nvPr/>
            </p:nvSpPr>
            <p:spPr>
              <a:xfrm>
                <a:off x="8921975" y="1472408"/>
                <a:ext cx="3383431" cy="455983"/>
              </a:xfrm>
              <a:prstGeom prst="rect">
                <a:avLst/>
              </a:prstGeom>
              <a:noFill/>
            </p:spPr>
            <p:txBody>
              <a:bodyPr wrap="square" lIns="0" rIns="0" rtlCol="0" anchor="b">
                <a:spAutoFit/>
              </a:bodyPr>
              <a:lstStyle/>
              <a:p>
                <a:r>
                  <a:rPr lang="en-US" sz="1400" b="1" noProof="1">
                    <a:latin typeface="Roboto"/>
                    <a:cs typeface="Roboto"/>
                  </a:rPr>
                  <a:t>03. Consultation</a:t>
                </a:r>
              </a:p>
            </p:txBody>
          </p:sp>
          <p:sp>
            <p:nvSpPr>
              <p:cNvPr id="10" name="TextBox 11">
                <a:extLst>
                  <a:ext uri="{FF2B5EF4-FFF2-40B4-BE49-F238E27FC236}">
                    <a16:creationId xmlns:a16="http://schemas.microsoft.com/office/drawing/2014/main" id="{FDF893AA-99CA-431F-A99D-0D83F40A90E1}"/>
                  </a:ext>
                </a:extLst>
              </p:cNvPr>
              <p:cNvSpPr txBox="1"/>
              <p:nvPr/>
            </p:nvSpPr>
            <p:spPr>
              <a:xfrm>
                <a:off x="8921974" y="1925882"/>
                <a:ext cx="3283577" cy="1282526"/>
              </a:xfrm>
              <a:prstGeom prst="rect">
                <a:avLst/>
              </a:prstGeom>
              <a:noFill/>
            </p:spPr>
            <p:txBody>
              <a:bodyPr wrap="square" lIns="0" rIns="0" rtlCol="0" anchor="t">
                <a:spAutoFit/>
              </a:bodyPr>
              <a:lstStyle/>
              <a:p>
                <a:r>
                  <a:rPr lang="en-US" sz="900" noProof="1">
                    <a:solidFill>
                      <a:schemeClr val="tx1">
                        <a:lumMod val="65000"/>
                        <a:lumOff val="35000"/>
                      </a:schemeClr>
                    </a:solidFill>
                    <a:latin typeface="Roboto"/>
                    <a:cs typeface="Roboto"/>
                  </a:rPr>
                  <a:t>Through e.g. staff survey, workshop(s) and desk research, get a thorough understanding of the local context / organizational culture as well as of international best practices to gather input for drafting the code.</a:t>
                </a:r>
              </a:p>
            </p:txBody>
          </p:sp>
        </p:grpSp>
        <p:sp>
          <p:nvSpPr>
            <p:cNvPr id="38" name="Shape">
              <a:extLst>
                <a:ext uri="{FF2B5EF4-FFF2-40B4-BE49-F238E27FC236}">
                  <a16:creationId xmlns:a16="http://schemas.microsoft.com/office/drawing/2014/main" id="{83ABB2C5-0363-4BC6-A062-8559B4337C3F}"/>
                </a:ext>
              </a:extLst>
            </p:cNvPr>
            <p:cNvSpPr/>
            <p:nvPr/>
          </p:nvSpPr>
          <p:spPr>
            <a:xfrm>
              <a:off x="4379702" y="2360469"/>
              <a:ext cx="1711748" cy="1522316"/>
            </a:xfrm>
            <a:custGeom>
              <a:avLst/>
              <a:gdLst/>
              <a:ahLst/>
              <a:cxnLst>
                <a:cxn ang="0">
                  <a:pos x="wd2" y="hd2"/>
                </a:cxn>
                <a:cxn ang="5400000">
                  <a:pos x="wd2" y="hd2"/>
                </a:cxn>
                <a:cxn ang="10800000">
                  <a:pos x="wd2" y="hd2"/>
                </a:cxn>
                <a:cxn ang="16200000">
                  <a:pos x="wd2" y="hd2"/>
                </a:cxn>
              </a:cxnLst>
              <a:rect l="0" t="0" r="r" b="b"/>
              <a:pathLst>
                <a:path w="21160" h="21498" extrusionOk="0">
                  <a:moveTo>
                    <a:pt x="15169" y="48"/>
                  </a:moveTo>
                  <a:cubicBezTo>
                    <a:pt x="14391" y="-55"/>
                    <a:pt x="13613" y="13"/>
                    <a:pt x="12925" y="218"/>
                  </a:cubicBezTo>
                  <a:cubicBezTo>
                    <a:pt x="12716" y="287"/>
                    <a:pt x="12626" y="526"/>
                    <a:pt x="12745" y="731"/>
                  </a:cubicBezTo>
                  <a:lnTo>
                    <a:pt x="12745" y="731"/>
                  </a:lnTo>
                  <a:cubicBezTo>
                    <a:pt x="12805" y="868"/>
                    <a:pt x="12955" y="936"/>
                    <a:pt x="13075" y="902"/>
                  </a:cubicBezTo>
                  <a:cubicBezTo>
                    <a:pt x="14002" y="629"/>
                    <a:pt x="14989" y="629"/>
                    <a:pt x="16006" y="936"/>
                  </a:cubicBezTo>
                  <a:cubicBezTo>
                    <a:pt x="18549" y="1688"/>
                    <a:pt x="20464" y="4286"/>
                    <a:pt x="20614" y="7293"/>
                  </a:cubicBezTo>
                  <a:cubicBezTo>
                    <a:pt x="20823" y="11326"/>
                    <a:pt x="18011" y="14675"/>
                    <a:pt x="14511" y="14675"/>
                  </a:cubicBezTo>
                  <a:cubicBezTo>
                    <a:pt x="13942" y="14675"/>
                    <a:pt x="13374" y="14573"/>
                    <a:pt x="12835" y="14402"/>
                  </a:cubicBezTo>
                  <a:cubicBezTo>
                    <a:pt x="12626" y="14334"/>
                    <a:pt x="12446" y="14265"/>
                    <a:pt x="12267" y="14163"/>
                  </a:cubicBezTo>
                  <a:cubicBezTo>
                    <a:pt x="12087" y="14094"/>
                    <a:pt x="11908" y="13992"/>
                    <a:pt x="11728" y="13889"/>
                  </a:cubicBezTo>
                  <a:cubicBezTo>
                    <a:pt x="11549" y="13787"/>
                    <a:pt x="11369" y="13684"/>
                    <a:pt x="11220" y="13548"/>
                  </a:cubicBezTo>
                  <a:lnTo>
                    <a:pt x="10921" y="14129"/>
                  </a:lnTo>
                  <a:lnTo>
                    <a:pt x="10113" y="15701"/>
                  </a:lnTo>
                  <a:cubicBezTo>
                    <a:pt x="9933" y="15598"/>
                    <a:pt x="9754" y="15496"/>
                    <a:pt x="9574" y="15393"/>
                  </a:cubicBezTo>
                  <a:cubicBezTo>
                    <a:pt x="9395" y="15291"/>
                    <a:pt x="9185" y="15222"/>
                    <a:pt x="9006" y="15154"/>
                  </a:cubicBezTo>
                  <a:cubicBezTo>
                    <a:pt x="8378" y="14915"/>
                    <a:pt x="7689" y="14812"/>
                    <a:pt x="6971" y="14812"/>
                  </a:cubicBezTo>
                  <a:cubicBezTo>
                    <a:pt x="3950" y="14812"/>
                    <a:pt x="1407" y="17102"/>
                    <a:pt x="569" y="20246"/>
                  </a:cubicBezTo>
                  <a:lnTo>
                    <a:pt x="210" y="20212"/>
                  </a:lnTo>
                  <a:cubicBezTo>
                    <a:pt x="61" y="20212"/>
                    <a:pt x="-59" y="20417"/>
                    <a:pt x="31" y="20554"/>
                  </a:cubicBezTo>
                  <a:lnTo>
                    <a:pt x="569" y="21408"/>
                  </a:lnTo>
                  <a:cubicBezTo>
                    <a:pt x="629" y="21511"/>
                    <a:pt x="779" y="21545"/>
                    <a:pt x="868" y="21408"/>
                  </a:cubicBezTo>
                  <a:lnTo>
                    <a:pt x="1467" y="20622"/>
                  </a:lnTo>
                  <a:cubicBezTo>
                    <a:pt x="1586" y="20486"/>
                    <a:pt x="1497" y="20246"/>
                    <a:pt x="1317" y="20246"/>
                  </a:cubicBezTo>
                  <a:lnTo>
                    <a:pt x="1138" y="20246"/>
                  </a:lnTo>
                  <a:cubicBezTo>
                    <a:pt x="1945" y="17478"/>
                    <a:pt x="4219" y="15461"/>
                    <a:pt x="6942" y="15461"/>
                  </a:cubicBezTo>
                  <a:cubicBezTo>
                    <a:pt x="7540" y="15461"/>
                    <a:pt x="8108" y="15564"/>
                    <a:pt x="8647" y="15735"/>
                  </a:cubicBezTo>
                  <a:cubicBezTo>
                    <a:pt x="8856" y="15803"/>
                    <a:pt x="9036" y="15872"/>
                    <a:pt x="9215" y="15974"/>
                  </a:cubicBezTo>
                  <a:cubicBezTo>
                    <a:pt x="9395" y="16077"/>
                    <a:pt x="9574" y="16145"/>
                    <a:pt x="9754" y="16248"/>
                  </a:cubicBezTo>
                  <a:cubicBezTo>
                    <a:pt x="9933" y="16350"/>
                    <a:pt x="10113" y="16453"/>
                    <a:pt x="10262" y="16589"/>
                  </a:cubicBezTo>
                  <a:lnTo>
                    <a:pt x="10562" y="16008"/>
                  </a:lnTo>
                  <a:lnTo>
                    <a:pt x="11369" y="14436"/>
                  </a:lnTo>
                  <a:cubicBezTo>
                    <a:pt x="11549" y="14539"/>
                    <a:pt x="11728" y="14641"/>
                    <a:pt x="11908" y="14710"/>
                  </a:cubicBezTo>
                  <a:cubicBezTo>
                    <a:pt x="12087" y="14812"/>
                    <a:pt x="12297" y="14880"/>
                    <a:pt x="12476" y="14949"/>
                  </a:cubicBezTo>
                  <a:cubicBezTo>
                    <a:pt x="13104" y="15154"/>
                    <a:pt x="13763" y="15291"/>
                    <a:pt x="14451" y="15291"/>
                  </a:cubicBezTo>
                  <a:cubicBezTo>
                    <a:pt x="18400" y="15291"/>
                    <a:pt x="21541" y="11394"/>
                    <a:pt x="21122" y="6780"/>
                  </a:cubicBezTo>
                  <a:cubicBezTo>
                    <a:pt x="20823" y="3260"/>
                    <a:pt x="18280" y="423"/>
                    <a:pt x="15169" y="48"/>
                  </a:cubicBezTo>
                  <a:close/>
                </a:path>
              </a:pathLst>
            </a:custGeom>
            <a:solidFill>
              <a:schemeClr val="accent2">
                <a:lumMod val="75000"/>
              </a:schemeClr>
            </a:solidFill>
            <a:ln w="12700">
              <a:miter lim="400000"/>
            </a:ln>
          </p:spPr>
          <p:txBody>
            <a:bodyPr lIns="38100" tIns="38100" rIns="38100" bIns="38100" anchor="ctr"/>
            <a:lstStyle/>
            <a:p>
              <a:pPr>
                <a:defRPr sz="3000">
                  <a:solidFill>
                    <a:srgbClr val="FFFFFF"/>
                  </a:solidFill>
                </a:defRPr>
              </a:pPr>
              <a:endParaRPr>
                <a:latin typeface="Roboto"/>
                <a:cs typeface="Roboto"/>
              </a:endParaRPr>
            </a:p>
          </p:txBody>
        </p:sp>
        <p:grpSp>
          <p:nvGrpSpPr>
            <p:cNvPr id="59" name="Graphic 35" descr="Chat">
              <a:extLst>
                <a:ext uri="{FF2B5EF4-FFF2-40B4-BE49-F238E27FC236}">
                  <a16:creationId xmlns:a16="http://schemas.microsoft.com/office/drawing/2014/main" id="{6453A018-953A-4978-B1A4-2BB3153B14C4}"/>
                </a:ext>
              </a:extLst>
            </p:cNvPr>
            <p:cNvGrpSpPr/>
            <p:nvPr/>
          </p:nvGrpSpPr>
          <p:grpSpPr>
            <a:xfrm>
              <a:off x="5273257" y="2691394"/>
              <a:ext cx="565252" cy="565252"/>
              <a:chOff x="5273257" y="2691394"/>
              <a:chExt cx="565252" cy="565252"/>
            </a:xfrm>
          </p:grpSpPr>
          <p:sp>
            <p:nvSpPr>
              <p:cNvPr id="60" name="Freihandform 59">
                <a:extLst>
                  <a:ext uri="{FF2B5EF4-FFF2-40B4-BE49-F238E27FC236}">
                    <a16:creationId xmlns:a16="http://schemas.microsoft.com/office/drawing/2014/main" id="{694376E8-0EE2-2B48-892E-6A97DE707DBD}"/>
                  </a:ext>
                </a:extLst>
              </p:cNvPr>
              <p:cNvSpPr/>
              <p:nvPr/>
            </p:nvSpPr>
            <p:spPr>
              <a:xfrm>
                <a:off x="5320361" y="2809154"/>
                <a:ext cx="294402" cy="264961"/>
              </a:xfrm>
              <a:custGeom>
                <a:avLst/>
                <a:gdLst>
                  <a:gd name="connsiteX0" fmla="*/ 200193 w 294402"/>
                  <a:gd name="connsiteY0" fmla="*/ 41216 h 264961"/>
                  <a:gd name="connsiteX1" fmla="*/ 294402 w 294402"/>
                  <a:gd name="connsiteY1" fmla="*/ 41216 h 264961"/>
                  <a:gd name="connsiteX2" fmla="*/ 294402 w 294402"/>
                  <a:gd name="connsiteY2" fmla="*/ 23552 h 264961"/>
                  <a:gd name="connsiteX3" fmla="*/ 270850 w 294402"/>
                  <a:gd name="connsiteY3" fmla="*/ 0 h 264961"/>
                  <a:gd name="connsiteX4" fmla="*/ 23552 w 294402"/>
                  <a:gd name="connsiteY4" fmla="*/ 0 h 264961"/>
                  <a:gd name="connsiteX5" fmla="*/ 0 w 294402"/>
                  <a:gd name="connsiteY5" fmla="*/ 23552 h 264961"/>
                  <a:gd name="connsiteX6" fmla="*/ 0 w 294402"/>
                  <a:gd name="connsiteY6" fmla="*/ 182529 h 264961"/>
                  <a:gd name="connsiteX7" fmla="*/ 23552 w 294402"/>
                  <a:gd name="connsiteY7" fmla="*/ 206081 h 264961"/>
                  <a:gd name="connsiteX8" fmla="*/ 58880 w 294402"/>
                  <a:gd name="connsiteY8" fmla="*/ 206081 h 264961"/>
                  <a:gd name="connsiteX9" fmla="*/ 58880 w 294402"/>
                  <a:gd name="connsiteY9" fmla="*/ 264962 h 264961"/>
                  <a:gd name="connsiteX10" fmla="*/ 117761 w 294402"/>
                  <a:gd name="connsiteY10" fmla="*/ 206081 h 264961"/>
                  <a:gd name="connsiteX11" fmla="*/ 153089 w 294402"/>
                  <a:gd name="connsiteY11" fmla="*/ 206081 h 264961"/>
                  <a:gd name="connsiteX12" fmla="*/ 153089 w 294402"/>
                  <a:gd name="connsiteY12" fmla="*/ 88321 h 264961"/>
                  <a:gd name="connsiteX13" fmla="*/ 200193 w 294402"/>
                  <a:gd name="connsiteY13" fmla="*/ 41216 h 26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402" h="264961">
                    <a:moveTo>
                      <a:pt x="200193" y="41216"/>
                    </a:moveTo>
                    <a:lnTo>
                      <a:pt x="294402" y="41216"/>
                    </a:lnTo>
                    <a:lnTo>
                      <a:pt x="294402" y="23552"/>
                    </a:lnTo>
                    <a:cubicBezTo>
                      <a:pt x="294402" y="10598"/>
                      <a:pt x="283804" y="0"/>
                      <a:pt x="270850" y="0"/>
                    </a:cubicBezTo>
                    <a:lnTo>
                      <a:pt x="23552" y="0"/>
                    </a:lnTo>
                    <a:cubicBezTo>
                      <a:pt x="10598" y="0"/>
                      <a:pt x="0" y="10598"/>
                      <a:pt x="0" y="23552"/>
                    </a:cubicBezTo>
                    <a:lnTo>
                      <a:pt x="0" y="182529"/>
                    </a:lnTo>
                    <a:cubicBezTo>
                      <a:pt x="0" y="195483"/>
                      <a:pt x="10598" y="206081"/>
                      <a:pt x="23552" y="206081"/>
                    </a:cubicBezTo>
                    <a:lnTo>
                      <a:pt x="58880" y="206081"/>
                    </a:lnTo>
                    <a:lnTo>
                      <a:pt x="58880" y="264962"/>
                    </a:lnTo>
                    <a:lnTo>
                      <a:pt x="117761" y="206081"/>
                    </a:lnTo>
                    <a:lnTo>
                      <a:pt x="153089" y="206081"/>
                    </a:lnTo>
                    <a:lnTo>
                      <a:pt x="153089" y="88321"/>
                    </a:lnTo>
                    <a:cubicBezTo>
                      <a:pt x="153089" y="62413"/>
                      <a:pt x="174286" y="41216"/>
                      <a:pt x="200193" y="41216"/>
                    </a:cubicBezTo>
                    <a:close/>
                  </a:path>
                </a:pathLst>
              </a:custGeom>
              <a:solidFill>
                <a:schemeClr val="accent2">
                  <a:lumMod val="75000"/>
                </a:schemeClr>
              </a:solidFill>
              <a:ln w="5854" cap="flat">
                <a:noFill/>
                <a:prstDash val="solid"/>
                <a:miter/>
              </a:ln>
            </p:spPr>
            <p:txBody>
              <a:bodyPr rtlCol="0" anchor="ctr"/>
              <a:lstStyle/>
              <a:p>
                <a:endParaRPr lang="de-DE"/>
              </a:p>
            </p:txBody>
          </p:sp>
          <p:sp>
            <p:nvSpPr>
              <p:cNvPr id="61" name="Freihandform 60">
                <a:extLst>
                  <a:ext uri="{FF2B5EF4-FFF2-40B4-BE49-F238E27FC236}">
                    <a16:creationId xmlns:a16="http://schemas.microsoft.com/office/drawing/2014/main" id="{F3A656D0-564B-3A44-BB32-301CD221C300}"/>
                  </a:ext>
                </a:extLst>
              </p:cNvPr>
              <p:cNvSpPr/>
              <p:nvPr/>
            </p:nvSpPr>
            <p:spPr>
              <a:xfrm>
                <a:off x="5497002" y="2873923"/>
                <a:ext cx="294402" cy="264961"/>
              </a:xfrm>
              <a:custGeom>
                <a:avLst/>
                <a:gdLst>
                  <a:gd name="connsiteX0" fmla="*/ 270850 w 294402"/>
                  <a:gd name="connsiteY0" fmla="*/ 0 h 264961"/>
                  <a:gd name="connsiteX1" fmla="*/ 23552 w 294402"/>
                  <a:gd name="connsiteY1" fmla="*/ 0 h 264961"/>
                  <a:gd name="connsiteX2" fmla="*/ 0 w 294402"/>
                  <a:gd name="connsiteY2" fmla="*/ 23552 h 264961"/>
                  <a:gd name="connsiteX3" fmla="*/ 0 w 294402"/>
                  <a:gd name="connsiteY3" fmla="*/ 182529 h 264961"/>
                  <a:gd name="connsiteX4" fmla="*/ 23552 w 294402"/>
                  <a:gd name="connsiteY4" fmla="*/ 206081 h 264961"/>
                  <a:gd name="connsiteX5" fmla="*/ 176641 w 294402"/>
                  <a:gd name="connsiteY5" fmla="*/ 206081 h 264961"/>
                  <a:gd name="connsiteX6" fmla="*/ 235522 w 294402"/>
                  <a:gd name="connsiteY6" fmla="*/ 264962 h 264961"/>
                  <a:gd name="connsiteX7" fmla="*/ 235522 w 294402"/>
                  <a:gd name="connsiteY7" fmla="*/ 206081 h 264961"/>
                  <a:gd name="connsiteX8" fmla="*/ 270850 w 294402"/>
                  <a:gd name="connsiteY8" fmla="*/ 206081 h 264961"/>
                  <a:gd name="connsiteX9" fmla="*/ 294402 w 294402"/>
                  <a:gd name="connsiteY9" fmla="*/ 182529 h 264961"/>
                  <a:gd name="connsiteX10" fmla="*/ 294402 w 294402"/>
                  <a:gd name="connsiteY10" fmla="*/ 23552 h 264961"/>
                  <a:gd name="connsiteX11" fmla="*/ 270850 w 294402"/>
                  <a:gd name="connsiteY11" fmla="*/ 0 h 26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4402" h="264961">
                    <a:moveTo>
                      <a:pt x="270850" y="0"/>
                    </a:moveTo>
                    <a:lnTo>
                      <a:pt x="23552" y="0"/>
                    </a:lnTo>
                    <a:cubicBezTo>
                      <a:pt x="10598" y="0"/>
                      <a:pt x="0" y="10598"/>
                      <a:pt x="0" y="23552"/>
                    </a:cubicBezTo>
                    <a:lnTo>
                      <a:pt x="0" y="182529"/>
                    </a:lnTo>
                    <a:cubicBezTo>
                      <a:pt x="0" y="195483"/>
                      <a:pt x="10598" y="206081"/>
                      <a:pt x="23552" y="206081"/>
                    </a:cubicBezTo>
                    <a:lnTo>
                      <a:pt x="176641" y="206081"/>
                    </a:lnTo>
                    <a:lnTo>
                      <a:pt x="235522" y="264962"/>
                    </a:lnTo>
                    <a:lnTo>
                      <a:pt x="235522" y="206081"/>
                    </a:lnTo>
                    <a:lnTo>
                      <a:pt x="270850" y="206081"/>
                    </a:lnTo>
                    <a:cubicBezTo>
                      <a:pt x="283804" y="206081"/>
                      <a:pt x="294402" y="195483"/>
                      <a:pt x="294402" y="182529"/>
                    </a:cubicBezTo>
                    <a:lnTo>
                      <a:pt x="294402" y="23552"/>
                    </a:lnTo>
                    <a:cubicBezTo>
                      <a:pt x="294402" y="10598"/>
                      <a:pt x="283804" y="0"/>
                      <a:pt x="270850" y="0"/>
                    </a:cubicBezTo>
                    <a:close/>
                  </a:path>
                </a:pathLst>
              </a:custGeom>
              <a:solidFill>
                <a:schemeClr val="accent2">
                  <a:lumMod val="75000"/>
                </a:schemeClr>
              </a:solidFill>
              <a:ln w="5854" cap="flat">
                <a:noFill/>
                <a:prstDash val="solid"/>
                <a:miter/>
              </a:ln>
            </p:spPr>
            <p:txBody>
              <a:bodyPr rtlCol="0" anchor="ctr"/>
              <a:lstStyle/>
              <a:p>
                <a:endParaRPr lang="de-DE"/>
              </a:p>
            </p:txBody>
          </p:sp>
        </p:grpSp>
      </p:grpSp>
      <p:grpSp>
        <p:nvGrpSpPr>
          <p:cNvPr id="53" name="Gruppierung 52"/>
          <p:cNvGrpSpPr/>
          <p:nvPr/>
        </p:nvGrpSpPr>
        <p:grpSpPr>
          <a:xfrm>
            <a:off x="242900" y="1924839"/>
            <a:ext cx="4053225" cy="1521660"/>
            <a:chOff x="242900" y="1924839"/>
            <a:chExt cx="4053225" cy="1521660"/>
          </a:xfrm>
        </p:grpSpPr>
        <p:grpSp>
          <p:nvGrpSpPr>
            <p:cNvPr id="14" name="Group 15">
              <a:extLst>
                <a:ext uri="{FF2B5EF4-FFF2-40B4-BE49-F238E27FC236}">
                  <a16:creationId xmlns:a16="http://schemas.microsoft.com/office/drawing/2014/main" id="{07C84ABD-D577-4F4B-91FC-1DD98D8C73C2}"/>
                </a:ext>
              </a:extLst>
            </p:cNvPr>
            <p:cNvGrpSpPr>
              <a:grpSpLocks noChangeAspect="1"/>
            </p:cNvGrpSpPr>
            <p:nvPr/>
          </p:nvGrpSpPr>
          <p:grpSpPr>
            <a:xfrm>
              <a:off x="242900" y="2411560"/>
              <a:ext cx="2304000" cy="885340"/>
              <a:chOff x="332936" y="2633448"/>
              <a:chExt cx="2926080" cy="1063492"/>
            </a:xfrm>
          </p:grpSpPr>
          <p:sp>
            <p:nvSpPr>
              <p:cNvPr id="15" name="TextBox 16">
                <a:extLst>
                  <a:ext uri="{FF2B5EF4-FFF2-40B4-BE49-F238E27FC236}">
                    <a16:creationId xmlns:a16="http://schemas.microsoft.com/office/drawing/2014/main" id="{4B48E7D3-BAA7-40B7-B787-8827A478BB0F}"/>
                  </a:ext>
                </a:extLst>
              </p:cNvPr>
              <p:cNvSpPr txBox="1"/>
              <p:nvPr/>
            </p:nvSpPr>
            <p:spPr>
              <a:xfrm>
                <a:off x="332936" y="2633448"/>
                <a:ext cx="2926080" cy="455981"/>
              </a:xfrm>
              <a:prstGeom prst="rect">
                <a:avLst/>
              </a:prstGeom>
              <a:noFill/>
            </p:spPr>
            <p:txBody>
              <a:bodyPr wrap="square" lIns="0" rIns="0" rtlCol="0" anchor="b">
                <a:spAutoFit/>
              </a:bodyPr>
              <a:lstStyle/>
              <a:p>
                <a:pPr algn="r"/>
                <a:r>
                  <a:rPr lang="en-US" sz="1400" b="1" noProof="1">
                    <a:latin typeface="Roboto"/>
                    <a:cs typeface="Roboto"/>
                  </a:rPr>
                  <a:t>06. Review</a:t>
                </a:r>
              </a:p>
            </p:txBody>
          </p:sp>
          <p:sp>
            <p:nvSpPr>
              <p:cNvPr id="16" name="TextBox 17">
                <a:extLst>
                  <a:ext uri="{FF2B5EF4-FFF2-40B4-BE49-F238E27FC236}">
                    <a16:creationId xmlns:a16="http://schemas.microsoft.com/office/drawing/2014/main" id="{DFEFDD0F-FE7F-44D6-9D69-18039F5CF664}"/>
                  </a:ext>
                </a:extLst>
              </p:cNvPr>
              <p:cNvSpPr txBox="1"/>
              <p:nvPr/>
            </p:nvSpPr>
            <p:spPr>
              <a:xfrm>
                <a:off x="1062531" y="3086921"/>
                <a:ext cx="2196485" cy="610019"/>
              </a:xfrm>
              <a:prstGeom prst="rect">
                <a:avLst/>
              </a:prstGeom>
              <a:noFill/>
            </p:spPr>
            <p:txBody>
              <a:bodyPr wrap="square" lIns="0" rIns="0" rtlCol="0" anchor="t">
                <a:spAutoFit/>
              </a:bodyPr>
              <a:lstStyle/>
              <a:p>
                <a:r>
                  <a:rPr lang="en-US" sz="900" noProof="1">
                    <a:solidFill>
                      <a:schemeClr val="tx1">
                        <a:lumMod val="65000"/>
                        <a:lumOff val="35000"/>
                      </a:schemeClr>
                    </a:solidFill>
                    <a:latin typeface="Roboto"/>
                    <a:cs typeface="Roboto"/>
                  </a:rPr>
                  <a:t>Revise code at regular intervals to ensure its continued relevance (Gilman 2005).</a:t>
                </a:r>
              </a:p>
            </p:txBody>
          </p:sp>
        </p:grpSp>
        <p:sp>
          <p:nvSpPr>
            <p:cNvPr id="35" name="Shape">
              <a:extLst>
                <a:ext uri="{FF2B5EF4-FFF2-40B4-BE49-F238E27FC236}">
                  <a16:creationId xmlns:a16="http://schemas.microsoft.com/office/drawing/2014/main" id="{92726124-74E6-4617-99F7-AE45DC2E7B3B}"/>
                </a:ext>
              </a:extLst>
            </p:cNvPr>
            <p:cNvSpPr/>
            <p:nvPr/>
          </p:nvSpPr>
          <p:spPr>
            <a:xfrm>
              <a:off x="2588790" y="1924839"/>
              <a:ext cx="1707335" cy="1521660"/>
            </a:xfrm>
            <a:custGeom>
              <a:avLst/>
              <a:gdLst/>
              <a:ahLst/>
              <a:cxnLst>
                <a:cxn ang="0">
                  <a:pos x="wd2" y="hd2"/>
                </a:cxn>
                <a:cxn ang="5400000">
                  <a:pos x="wd2" y="hd2"/>
                </a:cxn>
                <a:cxn ang="10800000">
                  <a:pos x="wd2" y="hd2"/>
                </a:cxn>
                <a:cxn ang="16200000">
                  <a:pos x="wd2" y="hd2"/>
                </a:cxn>
              </a:cxnLst>
              <a:rect l="0" t="0" r="r" b="b"/>
              <a:pathLst>
                <a:path w="21135" h="21557" extrusionOk="0">
                  <a:moveTo>
                    <a:pt x="21103" y="1088"/>
                  </a:moveTo>
                  <a:lnTo>
                    <a:pt x="20684" y="128"/>
                  </a:lnTo>
                  <a:cubicBezTo>
                    <a:pt x="20624" y="-9"/>
                    <a:pt x="20474" y="-43"/>
                    <a:pt x="20384" y="60"/>
                  </a:cubicBezTo>
                  <a:lnTo>
                    <a:pt x="19665" y="746"/>
                  </a:lnTo>
                  <a:cubicBezTo>
                    <a:pt x="19545" y="848"/>
                    <a:pt x="19575" y="1088"/>
                    <a:pt x="19755" y="1123"/>
                  </a:cubicBezTo>
                  <a:lnTo>
                    <a:pt x="19965" y="1191"/>
                  </a:lnTo>
                  <a:cubicBezTo>
                    <a:pt x="19156" y="3968"/>
                    <a:pt x="16879" y="6026"/>
                    <a:pt x="14153" y="6026"/>
                  </a:cubicBezTo>
                  <a:cubicBezTo>
                    <a:pt x="13554" y="6026"/>
                    <a:pt x="13014" y="5923"/>
                    <a:pt x="12475" y="5751"/>
                  </a:cubicBezTo>
                  <a:cubicBezTo>
                    <a:pt x="12265" y="5683"/>
                    <a:pt x="12086" y="5614"/>
                    <a:pt x="11906" y="5511"/>
                  </a:cubicBezTo>
                  <a:cubicBezTo>
                    <a:pt x="11726" y="5408"/>
                    <a:pt x="11546" y="5340"/>
                    <a:pt x="11367" y="5237"/>
                  </a:cubicBezTo>
                  <a:cubicBezTo>
                    <a:pt x="11187" y="5134"/>
                    <a:pt x="11007" y="5031"/>
                    <a:pt x="10857" y="4894"/>
                  </a:cubicBezTo>
                  <a:lnTo>
                    <a:pt x="10558" y="5477"/>
                  </a:lnTo>
                  <a:lnTo>
                    <a:pt x="9779" y="7054"/>
                  </a:lnTo>
                  <a:cubicBezTo>
                    <a:pt x="9599" y="6951"/>
                    <a:pt x="9419" y="6848"/>
                    <a:pt x="9240" y="6780"/>
                  </a:cubicBezTo>
                  <a:cubicBezTo>
                    <a:pt x="9060" y="6677"/>
                    <a:pt x="8850" y="6608"/>
                    <a:pt x="8670" y="6540"/>
                  </a:cubicBezTo>
                  <a:cubicBezTo>
                    <a:pt x="7832" y="6231"/>
                    <a:pt x="6963" y="6128"/>
                    <a:pt x="6034" y="6231"/>
                  </a:cubicBezTo>
                  <a:cubicBezTo>
                    <a:pt x="2918" y="6574"/>
                    <a:pt x="372" y="9454"/>
                    <a:pt x="42" y="13020"/>
                  </a:cubicBezTo>
                  <a:cubicBezTo>
                    <a:pt x="-407" y="17648"/>
                    <a:pt x="2769" y="21557"/>
                    <a:pt x="6723" y="21557"/>
                  </a:cubicBezTo>
                  <a:cubicBezTo>
                    <a:pt x="7262" y="21557"/>
                    <a:pt x="7802" y="21488"/>
                    <a:pt x="8311" y="21351"/>
                  </a:cubicBezTo>
                  <a:cubicBezTo>
                    <a:pt x="8521" y="21283"/>
                    <a:pt x="8610" y="21043"/>
                    <a:pt x="8491" y="20837"/>
                  </a:cubicBezTo>
                  <a:lnTo>
                    <a:pt x="8491" y="20837"/>
                  </a:lnTo>
                  <a:cubicBezTo>
                    <a:pt x="8431" y="20700"/>
                    <a:pt x="8281" y="20631"/>
                    <a:pt x="8161" y="20666"/>
                  </a:cubicBezTo>
                  <a:cubicBezTo>
                    <a:pt x="7232" y="20940"/>
                    <a:pt x="6244" y="20940"/>
                    <a:pt x="5225" y="20631"/>
                  </a:cubicBezTo>
                  <a:cubicBezTo>
                    <a:pt x="2679" y="19877"/>
                    <a:pt x="761" y="17271"/>
                    <a:pt x="612" y="14254"/>
                  </a:cubicBezTo>
                  <a:cubicBezTo>
                    <a:pt x="402" y="10208"/>
                    <a:pt x="3218" y="6848"/>
                    <a:pt x="6723" y="6848"/>
                  </a:cubicBezTo>
                  <a:cubicBezTo>
                    <a:pt x="7292" y="6848"/>
                    <a:pt x="7862" y="6951"/>
                    <a:pt x="8401" y="7123"/>
                  </a:cubicBezTo>
                  <a:cubicBezTo>
                    <a:pt x="8610" y="7191"/>
                    <a:pt x="8790" y="7260"/>
                    <a:pt x="8970" y="7363"/>
                  </a:cubicBezTo>
                  <a:cubicBezTo>
                    <a:pt x="9150" y="7431"/>
                    <a:pt x="9329" y="7534"/>
                    <a:pt x="9509" y="7637"/>
                  </a:cubicBezTo>
                  <a:cubicBezTo>
                    <a:pt x="9689" y="7740"/>
                    <a:pt x="9869" y="7843"/>
                    <a:pt x="10019" y="7980"/>
                  </a:cubicBezTo>
                  <a:lnTo>
                    <a:pt x="10318" y="7397"/>
                  </a:lnTo>
                  <a:lnTo>
                    <a:pt x="11097" y="5820"/>
                  </a:lnTo>
                  <a:cubicBezTo>
                    <a:pt x="11277" y="5923"/>
                    <a:pt x="11457" y="6026"/>
                    <a:pt x="11636" y="6128"/>
                  </a:cubicBezTo>
                  <a:cubicBezTo>
                    <a:pt x="11816" y="6231"/>
                    <a:pt x="12026" y="6300"/>
                    <a:pt x="12205" y="6368"/>
                  </a:cubicBezTo>
                  <a:cubicBezTo>
                    <a:pt x="12835" y="6608"/>
                    <a:pt x="13494" y="6711"/>
                    <a:pt x="14213" y="6711"/>
                  </a:cubicBezTo>
                  <a:cubicBezTo>
                    <a:pt x="17209" y="6711"/>
                    <a:pt x="19755" y="4448"/>
                    <a:pt x="20624" y="1363"/>
                  </a:cubicBezTo>
                  <a:lnTo>
                    <a:pt x="20953" y="1431"/>
                  </a:lnTo>
                  <a:cubicBezTo>
                    <a:pt x="21073" y="1466"/>
                    <a:pt x="21193" y="1260"/>
                    <a:pt x="21103" y="1088"/>
                  </a:cubicBezTo>
                  <a:close/>
                </a:path>
              </a:pathLst>
            </a:custGeom>
            <a:solidFill>
              <a:srgbClr val="3A9EE9"/>
            </a:solidFill>
            <a:ln w="12700">
              <a:noFill/>
              <a:miter lim="400000"/>
            </a:ln>
          </p:spPr>
          <p:txBody>
            <a:bodyPr lIns="38100" tIns="38100" rIns="38100" bIns="38100" anchor="ctr"/>
            <a:lstStyle/>
            <a:p>
              <a:pPr>
                <a:defRPr sz="3000">
                  <a:solidFill>
                    <a:srgbClr val="FFFFFF"/>
                  </a:solidFill>
                </a:defRPr>
              </a:pPr>
              <a:endParaRPr>
                <a:latin typeface="Roboto"/>
                <a:cs typeface="Roboto"/>
              </a:endParaRPr>
            </a:p>
          </p:txBody>
        </p:sp>
        <p:grpSp>
          <p:nvGrpSpPr>
            <p:cNvPr id="6" name="Graphic 37" descr="Gears">
              <a:extLst>
                <a:ext uri="{FF2B5EF4-FFF2-40B4-BE49-F238E27FC236}">
                  <a16:creationId xmlns:a16="http://schemas.microsoft.com/office/drawing/2014/main" id="{7528C93F-35F6-4BDF-AE64-5A502591946D}"/>
                </a:ext>
              </a:extLst>
            </p:cNvPr>
            <p:cNvGrpSpPr/>
            <p:nvPr/>
          </p:nvGrpSpPr>
          <p:grpSpPr>
            <a:xfrm>
              <a:off x="2909940" y="2761845"/>
              <a:ext cx="401970" cy="486433"/>
              <a:chOff x="2909940" y="2761845"/>
              <a:chExt cx="401970" cy="486433"/>
            </a:xfrm>
            <a:solidFill>
              <a:srgbClr val="7C7C7C"/>
            </a:solidFill>
          </p:grpSpPr>
          <p:sp>
            <p:nvSpPr>
              <p:cNvPr id="27" name="Freihandform 26">
                <a:extLst>
                  <a:ext uri="{FF2B5EF4-FFF2-40B4-BE49-F238E27FC236}">
                    <a16:creationId xmlns:a16="http://schemas.microsoft.com/office/drawing/2014/main" id="{F2375540-C1D7-C349-8AEA-DF6ABC0CC988}"/>
                  </a:ext>
                </a:extLst>
              </p:cNvPr>
              <p:cNvSpPr/>
              <p:nvPr/>
            </p:nvSpPr>
            <p:spPr>
              <a:xfrm>
                <a:off x="3049274" y="2761845"/>
                <a:ext cx="262636" cy="262020"/>
              </a:xfrm>
              <a:custGeom>
                <a:avLst/>
                <a:gdLst>
                  <a:gd name="connsiteX0" fmla="*/ 131318 w 262636"/>
                  <a:gd name="connsiteY0" fmla="*/ 177557 h 262020"/>
                  <a:gd name="connsiteX1" fmla="*/ 85080 w 262636"/>
                  <a:gd name="connsiteY1" fmla="*/ 131318 h 262020"/>
                  <a:gd name="connsiteX2" fmla="*/ 131318 w 262636"/>
                  <a:gd name="connsiteY2" fmla="*/ 85080 h 262020"/>
                  <a:gd name="connsiteX3" fmla="*/ 177557 w 262636"/>
                  <a:gd name="connsiteY3" fmla="*/ 131318 h 262020"/>
                  <a:gd name="connsiteX4" fmla="*/ 131318 w 262636"/>
                  <a:gd name="connsiteY4" fmla="*/ 177557 h 262020"/>
                  <a:gd name="connsiteX5" fmla="*/ 235510 w 262636"/>
                  <a:gd name="connsiteY5" fmla="*/ 102342 h 262020"/>
                  <a:gd name="connsiteX6" fmla="*/ 225646 w 262636"/>
                  <a:gd name="connsiteY6" fmla="*/ 78298 h 262020"/>
                  <a:gd name="connsiteX7" fmla="*/ 235510 w 262636"/>
                  <a:gd name="connsiteY7" fmla="*/ 49322 h 262020"/>
                  <a:gd name="connsiteX8" fmla="*/ 213315 w 262636"/>
                  <a:gd name="connsiteY8" fmla="*/ 27127 h 262020"/>
                  <a:gd name="connsiteX9" fmla="*/ 184339 w 262636"/>
                  <a:gd name="connsiteY9" fmla="*/ 36991 h 262020"/>
                  <a:gd name="connsiteX10" fmla="*/ 160295 w 262636"/>
                  <a:gd name="connsiteY10" fmla="*/ 27127 h 262020"/>
                  <a:gd name="connsiteX11" fmla="*/ 146731 w 262636"/>
                  <a:gd name="connsiteY11" fmla="*/ 0 h 262020"/>
                  <a:gd name="connsiteX12" fmla="*/ 115906 w 262636"/>
                  <a:gd name="connsiteY12" fmla="*/ 0 h 262020"/>
                  <a:gd name="connsiteX13" fmla="*/ 102342 w 262636"/>
                  <a:gd name="connsiteY13" fmla="*/ 27127 h 262020"/>
                  <a:gd name="connsiteX14" fmla="*/ 78298 w 262636"/>
                  <a:gd name="connsiteY14" fmla="*/ 36991 h 262020"/>
                  <a:gd name="connsiteX15" fmla="*/ 49322 w 262636"/>
                  <a:gd name="connsiteY15" fmla="*/ 27127 h 262020"/>
                  <a:gd name="connsiteX16" fmla="*/ 27127 w 262636"/>
                  <a:gd name="connsiteY16" fmla="*/ 49322 h 262020"/>
                  <a:gd name="connsiteX17" fmla="*/ 36991 w 262636"/>
                  <a:gd name="connsiteY17" fmla="*/ 78298 h 262020"/>
                  <a:gd name="connsiteX18" fmla="*/ 27127 w 262636"/>
                  <a:gd name="connsiteY18" fmla="*/ 102342 h 262020"/>
                  <a:gd name="connsiteX19" fmla="*/ 0 w 262636"/>
                  <a:gd name="connsiteY19" fmla="*/ 115906 h 262020"/>
                  <a:gd name="connsiteX20" fmla="*/ 0 w 262636"/>
                  <a:gd name="connsiteY20" fmla="*/ 146731 h 262020"/>
                  <a:gd name="connsiteX21" fmla="*/ 27127 w 262636"/>
                  <a:gd name="connsiteY21" fmla="*/ 160295 h 262020"/>
                  <a:gd name="connsiteX22" fmla="*/ 36991 w 262636"/>
                  <a:gd name="connsiteY22" fmla="*/ 184339 h 262020"/>
                  <a:gd name="connsiteX23" fmla="*/ 27127 w 262636"/>
                  <a:gd name="connsiteY23" fmla="*/ 213315 h 262020"/>
                  <a:gd name="connsiteX24" fmla="*/ 48705 w 262636"/>
                  <a:gd name="connsiteY24" fmla="*/ 234894 h 262020"/>
                  <a:gd name="connsiteX25" fmla="*/ 77681 w 262636"/>
                  <a:gd name="connsiteY25" fmla="*/ 225029 h 262020"/>
                  <a:gd name="connsiteX26" fmla="*/ 101726 w 262636"/>
                  <a:gd name="connsiteY26" fmla="*/ 234894 h 262020"/>
                  <a:gd name="connsiteX27" fmla="*/ 115289 w 262636"/>
                  <a:gd name="connsiteY27" fmla="*/ 262020 h 262020"/>
                  <a:gd name="connsiteX28" fmla="*/ 146115 w 262636"/>
                  <a:gd name="connsiteY28" fmla="*/ 262020 h 262020"/>
                  <a:gd name="connsiteX29" fmla="*/ 159678 w 262636"/>
                  <a:gd name="connsiteY29" fmla="*/ 234894 h 262020"/>
                  <a:gd name="connsiteX30" fmla="*/ 183723 w 262636"/>
                  <a:gd name="connsiteY30" fmla="*/ 225029 h 262020"/>
                  <a:gd name="connsiteX31" fmla="*/ 212699 w 262636"/>
                  <a:gd name="connsiteY31" fmla="*/ 234894 h 262020"/>
                  <a:gd name="connsiteX32" fmla="*/ 234894 w 262636"/>
                  <a:gd name="connsiteY32" fmla="*/ 213315 h 262020"/>
                  <a:gd name="connsiteX33" fmla="*/ 225029 w 262636"/>
                  <a:gd name="connsiteY33" fmla="*/ 184339 h 262020"/>
                  <a:gd name="connsiteX34" fmla="*/ 235510 w 262636"/>
                  <a:gd name="connsiteY34" fmla="*/ 160295 h 262020"/>
                  <a:gd name="connsiteX35" fmla="*/ 262637 w 262636"/>
                  <a:gd name="connsiteY35" fmla="*/ 146731 h 262020"/>
                  <a:gd name="connsiteX36" fmla="*/ 262637 w 262636"/>
                  <a:gd name="connsiteY36" fmla="*/ 115906 h 262020"/>
                  <a:gd name="connsiteX37" fmla="*/ 235510 w 262636"/>
                  <a:gd name="connsiteY37" fmla="*/ 102342 h 26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2636" h="262020">
                    <a:moveTo>
                      <a:pt x="131318" y="177557"/>
                    </a:moveTo>
                    <a:cubicBezTo>
                      <a:pt x="105425" y="177557"/>
                      <a:pt x="85080" y="156596"/>
                      <a:pt x="85080" y="131318"/>
                    </a:cubicBezTo>
                    <a:cubicBezTo>
                      <a:pt x="85080" y="106041"/>
                      <a:pt x="106041" y="85080"/>
                      <a:pt x="131318" y="85080"/>
                    </a:cubicBezTo>
                    <a:cubicBezTo>
                      <a:pt x="157212" y="85080"/>
                      <a:pt x="177557" y="106041"/>
                      <a:pt x="177557" y="131318"/>
                    </a:cubicBezTo>
                    <a:cubicBezTo>
                      <a:pt x="177557" y="156596"/>
                      <a:pt x="156596" y="177557"/>
                      <a:pt x="131318" y="177557"/>
                    </a:cubicBezTo>
                    <a:close/>
                    <a:moveTo>
                      <a:pt x="235510" y="102342"/>
                    </a:moveTo>
                    <a:cubicBezTo>
                      <a:pt x="233044" y="93711"/>
                      <a:pt x="229962" y="85696"/>
                      <a:pt x="225646" y="78298"/>
                    </a:cubicBezTo>
                    <a:lnTo>
                      <a:pt x="235510" y="49322"/>
                    </a:lnTo>
                    <a:lnTo>
                      <a:pt x="213315" y="27127"/>
                    </a:lnTo>
                    <a:lnTo>
                      <a:pt x="184339" y="36991"/>
                    </a:lnTo>
                    <a:cubicBezTo>
                      <a:pt x="176941" y="32675"/>
                      <a:pt x="168926" y="29593"/>
                      <a:pt x="160295" y="27127"/>
                    </a:cubicBezTo>
                    <a:lnTo>
                      <a:pt x="146731" y="0"/>
                    </a:lnTo>
                    <a:lnTo>
                      <a:pt x="115906" y="0"/>
                    </a:lnTo>
                    <a:lnTo>
                      <a:pt x="102342" y="27127"/>
                    </a:lnTo>
                    <a:cubicBezTo>
                      <a:pt x="93711" y="29593"/>
                      <a:pt x="85696" y="32675"/>
                      <a:pt x="78298" y="36991"/>
                    </a:cubicBezTo>
                    <a:lnTo>
                      <a:pt x="49322" y="27127"/>
                    </a:lnTo>
                    <a:lnTo>
                      <a:pt x="27127" y="49322"/>
                    </a:lnTo>
                    <a:lnTo>
                      <a:pt x="36991" y="78298"/>
                    </a:lnTo>
                    <a:cubicBezTo>
                      <a:pt x="32675" y="85696"/>
                      <a:pt x="29593" y="93711"/>
                      <a:pt x="27127" y="102342"/>
                    </a:cubicBezTo>
                    <a:lnTo>
                      <a:pt x="0" y="115906"/>
                    </a:lnTo>
                    <a:lnTo>
                      <a:pt x="0" y="146731"/>
                    </a:lnTo>
                    <a:lnTo>
                      <a:pt x="27127" y="160295"/>
                    </a:lnTo>
                    <a:cubicBezTo>
                      <a:pt x="29593" y="168926"/>
                      <a:pt x="32675" y="176941"/>
                      <a:pt x="36991" y="184339"/>
                    </a:cubicBezTo>
                    <a:lnTo>
                      <a:pt x="27127" y="213315"/>
                    </a:lnTo>
                    <a:lnTo>
                      <a:pt x="48705" y="234894"/>
                    </a:lnTo>
                    <a:lnTo>
                      <a:pt x="77681" y="225029"/>
                    </a:lnTo>
                    <a:cubicBezTo>
                      <a:pt x="85080" y="229345"/>
                      <a:pt x="93094" y="232428"/>
                      <a:pt x="101726" y="234894"/>
                    </a:cubicBezTo>
                    <a:lnTo>
                      <a:pt x="115289" y="262020"/>
                    </a:lnTo>
                    <a:lnTo>
                      <a:pt x="146115" y="262020"/>
                    </a:lnTo>
                    <a:lnTo>
                      <a:pt x="159678" y="234894"/>
                    </a:lnTo>
                    <a:cubicBezTo>
                      <a:pt x="168310" y="232428"/>
                      <a:pt x="176324" y="229345"/>
                      <a:pt x="183723" y="225029"/>
                    </a:cubicBezTo>
                    <a:lnTo>
                      <a:pt x="212699" y="234894"/>
                    </a:lnTo>
                    <a:lnTo>
                      <a:pt x="234894" y="213315"/>
                    </a:lnTo>
                    <a:lnTo>
                      <a:pt x="225029" y="184339"/>
                    </a:lnTo>
                    <a:cubicBezTo>
                      <a:pt x="229345" y="176941"/>
                      <a:pt x="233044" y="168310"/>
                      <a:pt x="235510" y="160295"/>
                    </a:cubicBezTo>
                    <a:lnTo>
                      <a:pt x="262637" y="146731"/>
                    </a:lnTo>
                    <a:lnTo>
                      <a:pt x="262637" y="115906"/>
                    </a:lnTo>
                    <a:lnTo>
                      <a:pt x="235510" y="102342"/>
                    </a:lnTo>
                    <a:close/>
                  </a:path>
                </a:pathLst>
              </a:custGeom>
              <a:solidFill>
                <a:srgbClr val="00B0F0"/>
              </a:solidFill>
              <a:ln w="6152" cap="flat">
                <a:noFill/>
                <a:prstDash val="solid"/>
                <a:miter/>
              </a:ln>
            </p:spPr>
            <p:txBody>
              <a:bodyPr rtlCol="0" anchor="ctr"/>
              <a:lstStyle/>
              <a:p>
                <a:endParaRPr lang="de-DE" dirty="0"/>
              </a:p>
            </p:txBody>
          </p:sp>
          <p:sp>
            <p:nvSpPr>
              <p:cNvPr id="28" name="Freihandform 27">
                <a:extLst>
                  <a:ext uri="{FF2B5EF4-FFF2-40B4-BE49-F238E27FC236}">
                    <a16:creationId xmlns:a16="http://schemas.microsoft.com/office/drawing/2014/main" id="{B6B9EA1F-40FD-F14C-856D-B88495D11E83}"/>
                  </a:ext>
                </a:extLst>
              </p:cNvPr>
              <p:cNvSpPr/>
              <p:nvPr/>
            </p:nvSpPr>
            <p:spPr>
              <a:xfrm>
                <a:off x="2909940" y="2986257"/>
                <a:ext cx="262636" cy="262020"/>
              </a:xfrm>
              <a:custGeom>
                <a:avLst/>
                <a:gdLst>
                  <a:gd name="connsiteX0" fmla="*/ 131319 w 262636"/>
                  <a:gd name="connsiteY0" fmla="*/ 177557 h 262020"/>
                  <a:gd name="connsiteX1" fmla="*/ 85080 w 262636"/>
                  <a:gd name="connsiteY1" fmla="*/ 131318 h 262020"/>
                  <a:gd name="connsiteX2" fmla="*/ 131319 w 262636"/>
                  <a:gd name="connsiteY2" fmla="*/ 85080 h 262020"/>
                  <a:gd name="connsiteX3" fmla="*/ 177557 w 262636"/>
                  <a:gd name="connsiteY3" fmla="*/ 131318 h 262020"/>
                  <a:gd name="connsiteX4" fmla="*/ 131319 w 262636"/>
                  <a:gd name="connsiteY4" fmla="*/ 177557 h 262020"/>
                  <a:gd name="connsiteX5" fmla="*/ 131319 w 262636"/>
                  <a:gd name="connsiteY5" fmla="*/ 177557 h 262020"/>
                  <a:gd name="connsiteX6" fmla="*/ 225646 w 262636"/>
                  <a:gd name="connsiteY6" fmla="*/ 78298 h 262020"/>
                  <a:gd name="connsiteX7" fmla="*/ 235510 w 262636"/>
                  <a:gd name="connsiteY7" fmla="*/ 49322 h 262020"/>
                  <a:gd name="connsiteX8" fmla="*/ 213315 w 262636"/>
                  <a:gd name="connsiteY8" fmla="*/ 27127 h 262020"/>
                  <a:gd name="connsiteX9" fmla="*/ 184339 w 262636"/>
                  <a:gd name="connsiteY9" fmla="*/ 36991 h 262020"/>
                  <a:gd name="connsiteX10" fmla="*/ 160295 w 262636"/>
                  <a:gd name="connsiteY10" fmla="*/ 27127 h 262020"/>
                  <a:gd name="connsiteX11" fmla="*/ 146731 w 262636"/>
                  <a:gd name="connsiteY11" fmla="*/ 0 h 262020"/>
                  <a:gd name="connsiteX12" fmla="*/ 115906 w 262636"/>
                  <a:gd name="connsiteY12" fmla="*/ 0 h 262020"/>
                  <a:gd name="connsiteX13" fmla="*/ 102342 w 262636"/>
                  <a:gd name="connsiteY13" fmla="*/ 27127 h 262020"/>
                  <a:gd name="connsiteX14" fmla="*/ 78298 w 262636"/>
                  <a:gd name="connsiteY14" fmla="*/ 36991 h 262020"/>
                  <a:gd name="connsiteX15" fmla="*/ 49322 w 262636"/>
                  <a:gd name="connsiteY15" fmla="*/ 27127 h 262020"/>
                  <a:gd name="connsiteX16" fmla="*/ 27743 w 262636"/>
                  <a:gd name="connsiteY16" fmla="*/ 48705 h 262020"/>
                  <a:gd name="connsiteX17" fmla="*/ 36991 w 262636"/>
                  <a:gd name="connsiteY17" fmla="*/ 77681 h 262020"/>
                  <a:gd name="connsiteX18" fmla="*/ 27127 w 262636"/>
                  <a:gd name="connsiteY18" fmla="*/ 101726 h 262020"/>
                  <a:gd name="connsiteX19" fmla="*/ 0 w 262636"/>
                  <a:gd name="connsiteY19" fmla="*/ 115289 h 262020"/>
                  <a:gd name="connsiteX20" fmla="*/ 0 w 262636"/>
                  <a:gd name="connsiteY20" fmla="*/ 146115 h 262020"/>
                  <a:gd name="connsiteX21" fmla="*/ 27127 w 262636"/>
                  <a:gd name="connsiteY21" fmla="*/ 159678 h 262020"/>
                  <a:gd name="connsiteX22" fmla="*/ 36991 w 262636"/>
                  <a:gd name="connsiteY22" fmla="*/ 183723 h 262020"/>
                  <a:gd name="connsiteX23" fmla="*/ 27743 w 262636"/>
                  <a:gd name="connsiteY23" fmla="*/ 212699 h 262020"/>
                  <a:gd name="connsiteX24" fmla="*/ 49322 w 262636"/>
                  <a:gd name="connsiteY24" fmla="*/ 234277 h 262020"/>
                  <a:gd name="connsiteX25" fmla="*/ 78298 w 262636"/>
                  <a:gd name="connsiteY25" fmla="*/ 225029 h 262020"/>
                  <a:gd name="connsiteX26" fmla="*/ 102342 w 262636"/>
                  <a:gd name="connsiteY26" fmla="*/ 234894 h 262020"/>
                  <a:gd name="connsiteX27" fmla="*/ 115906 w 262636"/>
                  <a:gd name="connsiteY27" fmla="*/ 262020 h 262020"/>
                  <a:gd name="connsiteX28" fmla="*/ 146731 w 262636"/>
                  <a:gd name="connsiteY28" fmla="*/ 262020 h 262020"/>
                  <a:gd name="connsiteX29" fmla="*/ 160295 w 262636"/>
                  <a:gd name="connsiteY29" fmla="*/ 234894 h 262020"/>
                  <a:gd name="connsiteX30" fmla="*/ 184339 w 262636"/>
                  <a:gd name="connsiteY30" fmla="*/ 225029 h 262020"/>
                  <a:gd name="connsiteX31" fmla="*/ 213315 w 262636"/>
                  <a:gd name="connsiteY31" fmla="*/ 234894 h 262020"/>
                  <a:gd name="connsiteX32" fmla="*/ 234894 w 262636"/>
                  <a:gd name="connsiteY32" fmla="*/ 212699 h 262020"/>
                  <a:gd name="connsiteX33" fmla="*/ 225646 w 262636"/>
                  <a:gd name="connsiteY33" fmla="*/ 184339 h 262020"/>
                  <a:gd name="connsiteX34" fmla="*/ 235510 w 262636"/>
                  <a:gd name="connsiteY34" fmla="*/ 160295 h 262020"/>
                  <a:gd name="connsiteX35" fmla="*/ 262637 w 262636"/>
                  <a:gd name="connsiteY35" fmla="*/ 146731 h 262020"/>
                  <a:gd name="connsiteX36" fmla="*/ 262637 w 262636"/>
                  <a:gd name="connsiteY36" fmla="*/ 115906 h 262020"/>
                  <a:gd name="connsiteX37" fmla="*/ 235510 w 262636"/>
                  <a:gd name="connsiteY37" fmla="*/ 102342 h 262020"/>
                  <a:gd name="connsiteX38" fmla="*/ 225646 w 262636"/>
                  <a:gd name="connsiteY38" fmla="*/ 78298 h 26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2636" h="262020">
                    <a:moveTo>
                      <a:pt x="131319" y="177557"/>
                    </a:moveTo>
                    <a:cubicBezTo>
                      <a:pt x="105425" y="177557"/>
                      <a:pt x="85080" y="156596"/>
                      <a:pt x="85080" y="131318"/>
                    </a:cubicBezTo>
                    <a:cubicBezTo>
                      <a:pt x="85080" y="105425"/>
                      <a:pt x="106041" y="85080"/>
                      <a:pt x="131319" y="85080"/>
                    </a:cubicBezTo>
                    <a:cubicBezTo>
                      <a:pt x="157212" y="85080"/>
                      <a:pt x="177557" y="106041"/>
                      <a:pt x="177557" y="131318"/>
                    </a:cubicBezTo>
                    <a:cubicBezTo>
                      <a:pt x="177557" y="156596"/>
                      <a:pt x="157212" y="177557"/>
                      <a:pt x="131319" y="177557"/>
                    </a:cubicBezTo>
                    <a:lnTo>
                      <a:pt x="131319" y="177557"/>
                    </a:lnTo>
                    <a:close/>
                    <a:moveTo>
                      <a:pt x="225646" y="78298"/>
                    </a:moveTo>
                    <a:lnTo>
                      <a:pt x="235510" y="49322"/>
                    </a:lnTo>
                    <a:lnTo>
                      <a:pt x="213315" y="27127"/>
                    </a:lnTo>
                    <a:lnTo>
                      <a:pt x="184339" y="36991"/>
                    </a:lnTo>
                    <a:cubicBezTo>
                      <a:pt x="176941" y="32675"/>
                      <a:pt x="168310" y="29593"/>
                      <a:pt x="160295" y="27127"/>
                    </a:cubicBezTo>
                    <a:lnTo>
                      <a:pt x="146731" y="0"/>
                    </a:lnTo>
                    <a:lnTo>
                      <a:pt x="115906" y="0"/>
                    </a:lnTo>
                    <a:lnTo>
                      <a:pt x="102342" y="27127"/>
                    </a:lnTo>
                    <a:cubicBezTo>
                      <a:pt x="93711" y="29593"/>
                      <a:pt x="85696" y="32675"/>
                      <a:pt x="78298" y="36991"/>
                    </a:cubicBezTo>
                    <a:lnTo>
                      <a:pt x="49322" y="27127"/>
                    </a:lnTo>
                    <a:lnTo>
                      <a:pt x="27743" y="48705"/>
                    </a:lnTo>
                    <a:lnTo>
                      <a:pt x="36991" y="77681"/>
                    </a:lnTo>
                    <a:cubicBezTo>
                      <a:pt x="32676" y="85080"/>
                      <a:pt x="29593" y="93711"/>
                      <a:pt x="27127" y="101726"/>
                    </a:cubicBezTo>
                    <a:lnTo>
                      <a:pt x="0" y="115289"/>
                    </a:lnTo>
                    <a:lnTo>
                      <a:pt x="0" y="146115"/>
                    </a:lnTo>
                    <a:lnTo>
                      <a:pt x="27127" y="159678"/>
                    </a:lnTo>
                    <a:cubicBezTo>
                      <a:pt x="29593" y="168310"/>
                      <a:pt x="32676" y="176324"/>
                      <a:pt x="36991" y="183723"/>
                    </a:cubicBezTo>
                    <a:lnTo>
                      <a:pt x="27743" y="212699"/>
                    </a:lnTo>
                    <a:lnTo>
                      <a:pt x="49322" y="234277"/>
                    </a:lnTo>
                    <a:lnTo>
                      <a:pt x="78298" y="225029"/>
                    </a:lnTo>
                    <a:cubicBezTo>
                      <a:pt x="85696" y="229345"/>
                      <a:pt x="93711" y="232428"/>
                      <a:pt x="102342" y="234894"/>
                    </a:cubicBezTo>
                    <a:lnTo>
                      <a:pt x="115906" y="262020"/>
                    </a:lnTo>
                    <a:lnTo>
                      <a:pt x="146731" y="262020"/>
                    </a:lnTo>
                    <a:lnTo>
                      <a:pt x="160295" y="234894"/>
                    </a:lnTo>
                    <a:cubicBezTo>
                      <a:pt x="168926" y="232428"/>
                      <a:pt x="176941" y="229345"/>
                      <a:pt x="184339" y="225029"/>
                    </a:cubicBezTo>
                    <a:lnTo>
                      <a:pt x="213315" y="234894"/>
                    </a:lnTo>
                    <a:lnTo>
                      <a:pt x="234894" y="212699"/>
                    </a:lnTo>
                    <a:lnTo>
                      <a:pt x="225646" y="184339"/>
                    </a:lnTo>
                    <a:cubicBezTo>
                      <a:pt x="229962" y="176941"/>
                      <a:pt x="233044" y="168926"/>
                      <a:pt x="235510" y="160295"/>
                    </a:cubicBezTo>
                    <a:lnTo>
                      <a:pt x="262637" y="146731"/>
                    </a:lnTo>
                    <a:lnTo>
                      <a:pt x="262637" y="115906"/>
                    </a:lnTo>
                    <a:lnTo>
                      <a:pt x="235510" y="102342"/>
                    </a:lnTo>
                    <a:cubicBezTo>
                      <a:pt x="233044" y="93711"/>
                      <a:pt x="229962" y="85696"/>
                      <a:pt x="225646" y="78298"/>
                    </a:cubicBezTo>
                    <a:close/>
                  </a:path>
                </a:pathLst>
              </a:custGeom>
              <a:solidFill>
                <a:srgbClr val="00B0F0"/>
              </a:solidFill>
              <a:ln w="6152" cap="flat">
                <a:noFill/>
                <a:prstDash val="solid"/>
                <a:miter/>
              </a:ln>
            </p:spPr>
            <p:txBody>
              <a:bodyPr rtlCol="0" anchor="ctr"/>
              <a:lstStyle/>
              <a:p>
                <a:endParaRPr lang="de-DE"/>
              </a:p>
            </p:txBody>
          </p:sp>
        </p:grpSp>
      </p:grpSp>
      <p:grpSp>
        <p:nvGrpSpPr>
          <p:cNvPr id="52" name="Gruppierung 51"/>
          <p:cNvGrpSpPr/>
          <p:nvPr/>
        </p:nvGrpSpPr>
        <p:grpSpPr>
          <a:xfrm>
            <a:off x="817384" y="2481476"/>
            <a:ext cx="3440821" cy="2153492"/>
            <a:chOff x="817384" y="2481476"/>
            <a:chExt cx="3440821" cy="2153492"/>
          </a:xfrm>
        </p:grpSpPr>
        <p:grpSp>
          <p:nvGrpSpPr>
            <p:cNvPr id="17" name="Group 18">
              <a:extLst>
                <a:ext uri="{FF2B5EF4-FFF2-40B4-BE49-F238E27FC236}">
                  <a16:creationId xmlns:a16="http://schemas.microsoft.com/office/drawing/2014/main" id="{B8C1A87D-9292-4D70-84BB-560B80D5A04F}"/>
                </a:ext>
              </a:extLst>
            </p:cNvPr>
            <p:cNvGrpSpPr>
              <a:grpSpLocks noChangeAspect="1"/>
            </p:cNvGrpSpPr>
            <p:nvPr/>
          </p:nvGrpSpPr>
          <p:grpSpPr>
            <a:xfrm>
              <a:off x="817384" y="3523925"/>
              <a:ext cx="2304000" cy="1111043"/>
              <a:chOff x="332936" y="4658019"/>
              <a:chExt cx="2926080" cy="1411036"/>
            </a:xfrm>
          </p:grpSpPr>
          <p:sp>
            <p:nvSpPr>
              <p:cNvPr id="18" name="TextBox 19">
                <a:extLst>
                  <a:ext uri="{FF2B5EF4-FFF2-40B4-BE49-F238E27FC236}">
                    <a16:creationId xmlns:a16="http://schemas.microsoft.com/office/drawing/2014/main" id="{229BF77E-3ACD-49F7-BD31-E44149601627}"/>
                  </a:ext>
                </a:extLst>
              </p:cNvPr>
              <p:cNvSpPr txBox="1"/>
              <p:nvPr/>
            </p:nvSpPr>
            <p:spPr>
              <a:xfrm>
                <a:off x="332936" y="4658019"/>
                <a:ext cx="2926080" cy="455982"/>
              </a:xfrm>
              <a:prstGeom prst="rect">
                <a:avLst/>
              </a:prstGeom>
              <a:noFill/>
            </p:spPr>
            <p:txBody>
              <a:bodyPr wrap="square" lIns="0" rIns="0" rtlCol="0" anchor="b">
                <a:spAutoFit/>
              </a:bodyPr>
              <a:lstStyle/>
              <a:p>
                <a:pPr algn="r"/>
                <a:r>
                  <a:rPr lang="en-US" sz="1400" b="1" noProof="1">
                    <a:latin typeface="Roboto"/>
                    <a:cs typeface="Roboto"/>
                  </a:rPr>
                  <a:t>05. Rollout</a:t>
                </a:r>
              </a:p>
            </p:txBody>
          </p:sp>
          <p:sp>
            <p:nvSpPr>
              <p:cNvPr id="19" name="TextBox 20">
                <a:extLst>
                  <a:ext uri="{FF2B5EF4-FFF2-40B4-BE49-F238E27FC236}">
                    <a16:creationId xmlns:a16="http://schemas.microsoft.com/office/drawing/2014/main" id="{FF64659A-BE84-45A7-9E35-C7B0A77B7635}"/>
                  </a:ext>
                </a:extLst>
              </p:cNvPr>
              <p:cNvSpPr txBox="1"/>
              <p:nvPr/>
            </p:nvSpPr>
            <p:spPr>
              <a:xfrm>
                <a:off x="332936" y="5111493"/>
                <a:ext cx="2926080" cy="957562"/>
              </a:xfrm>
              <a:prstGeom prst="rect">
                <a:avLst/>
              </a:prstGeom>
              <a:noFill/>
            </p:spPr>
            <p:txBody>
              <a:bodyPr wrap="square" lIns="0" rIns="0" rtlCol="0" anchor="t">
                <a:spAutoFit/>
              </a:bodyPr>
              <a:lstStyle/>
              <a:p>
                <a:r>
                  <a:rPr lang="en-US" sz="900" noProof="1">
                    <a:solidFill>
                      <a:schemeClr val="tx1">
                        <a:lumMod val="65000"/>
                        <a:lumOff val="35000"/>
                      </a:schemeClr>
                    </a:solidFill>
                    <a:latin typeface="Roboto"/>
                    <a:cs typeface="Roboto"/>
                  </a:rPr>
                  <a:t>Once code is finished and approved, make it available and complement it with measures such as awareness-rasing and training.</a:t>
                </a:r>
              </a:p>
            </p:txBody>
          </p:sp>
        </p:grpSp>
        <p:sp>
          <p:nvSpPr>
            <p:cNvPr id="40" name="Shape">
              <a:extLst>
                <a:ext uri="{FF2B5EF4-FFF2-40B4-BE49-F238E27FC236}">
                  <a16:creationId xmlns:a16="http://schemas.microsoft.com/office/drawing/2014/main" id="{AD21A754-2941-496B-842F-A4863392013A}"/>
                </a:ext>
              </a:extLst>
            </p:cNvPr>
            <p:cNvSpPr/>
            <p:nvPr/>
          </p:nvSpPr>
          <p:spPr>
            <a:xfrm>
              <a:off x="3193828" y="2481476"/>
              <a:ext cx="1064377" cy="2010022"/>
            </a:xfrm>
            <a:custGeom>
              <a:avLst/>
              <a:gdLst/>
              <a:ahLst/>
              <a:cxnLst>
                <a:cxn ang="0">
                  <a:pos x="wd2" y="hd2"/>
                </a:cxn>
                <a:cxn ang="5400000">
                  <a:pos x="wd2" y="hd2"/>
                </a:cxn>
                <a:cxn ang="10800000">
                  <a:pos x="wd2" y="hd2"/>
                </a:cxn>
                <a:cxn ang="16200000">
                  <a:pos x="wd2" y="hd2"/>
                </a:cxn>
              </a:cxnLst>
              <a:rect l="0" t="0" r="r" b="b"/>
              <a:pathLst>
                <a:path w="21205" h="21306" extrusionOk="0">
                  <a:moveTo>
                    <a:pt x="20219" y="17085"/>
                  </a:moveTo>
                  <a:cubicBezTo>
                    <a:pt x="18966" y="19343"/>
                    <a:pt x="14916" y="20984"/>
                    <a:pt x="10191" y="20830"/>
                  </a:cubicBezTo>
                  <a:cubicBezTo>
                    <a:pt x="5418" y="20676"/>
                    <a:pt x="1464" y="18650"/>
                    <a:pt x="982" y="16110"/>
                  </a:cubicBezTo>
                  <a:cubicBezTo>
                    <a:pt x="693" y="14443"/>
                    <a:pt x="1850" y="12929"/>
                    <a:pt x="3923" y="11852"/>
                  </a:cubicBezTo>
                  <a:cubicBezTo>
                    <a:pt x="4164" y="11724"/>
                    <a:pt x="4405" y="11621"/>
                    <a:pt x="4646" y="11493"/>
                  </a:cubicBezTo>
                  <a:cubicBezTo>
                    <a:pt x="4887" y="11390"/>
                    <a:pt x="5176" y="11287"/>
                    <a:pt x="5418" y="11185"/>
                  </a:cubicBezTo>
                  <a:cubicBezTo>
                    <a:pt x="5707" y="11082"/>
                    <a:pt x="5948" y="11005"/>
                    <a:pt x="6237" y="10928"/>
                  </a:cubicBezTo>
                  <a:lnTo>
                    <a:pt x="5755" y="10492"/>
                  </a:lnTo>
                  <a:lnTo>
                    <a:pt x="4501" y="9312"/>
                  </a:lnTo>
                  <a:cubicBezTo>
                    <a:pt x="4791" y="9210"/>
                    <a:pt x="5032" y="9133"/>
                    <a:pt x="5273" y="9004"/>
                  </a:cubicBezTo>
                  <a:cubicBezTo>
                    <a:pt x="5514" y="8902"/>
                    <a:pt x="5803" y="8773"/>
                    <a:pt x="6044" y="8671"/>
                  </a:cubicBezTo>
                  <a:cubicBezTo>
                    <a:pt x="8166" y="7619"/>
                    <a:pt x="9516" y="6131"/>
                    <a:pt x="9516" y="4464"/>
                  </a:cubicBezTo>
                  <a:cubicBezTo>
                    <a:pt x="9516" y="2950"/>
                    <a:pt x="8407" y="1591"/>
                    <a:pt x="6623" y="564"/>
                  </a:cubicBezTo>
                  <a:lnTo>
                    <a:pt x="6960" y="359"/>
                  </a:lnTo>
                  <a:cubicBezTo>
                    <a:pt x="7153" y="257"/>
                    <a:pt x="7057" y="103"/>
                    <a:pt x="6768" y="77"/>
                  </a:cubicBezTo>
                  <a:lnTo>
                    <a:pt x="5273" y="0"/>
                  </a:lnTo>
                  <a:cubicBezTo>
                    <a:pt x="5080" y="0"/>
                    <a:pt x="4887" y="77"/>
                    <a:pt x="4935" y="180"/>
                  </a:cubicBezTo>
                  <a:lnTo>
                    <a:pt x="5080" y="975"/>
                  </a:lnTo>
                  <a:cubicBezTo>
                    <a:pt x="5128" y="1103"/>
                    <a:pt x="5418" y="1180"/>
                    <a:pt x="5610" y="1077"/>
                  </a:cubicBezTo>
                  <a:lnTo>
                    <a:pt x="5900" y="924"/>
                  </a:lnTo>
                  <a:cubicBezTo>
                    <a:pt x="7491" y="1847"/>
                    <a:pt x="8503" y="3104"/>
                    <a:pt x="8503" y="4464"/>
                  </a:cubicBezTo>
                  <a:cubicBezTo>
                    <a:pt x="8503" y="5926"/>
                    <a:pt x="7346" y="7260"/>
                    <a:pt x="5514" y="8209"/>
                  </a:cubicBezTo>
                  <a:cubicBezTo>
                    <a:pt x="5273" y="8337"/>
                    <a:pt x="5032" y="8440"/>
                    <a:pt x="4791" y="8543"/>
                  </a:cubicBezTo>
                  <a:cubicBezTo>
                    <a:pt x="4550" y="8645"/>
                    <a:pt x="4260" y="8748"/>
                    <a:pt x="4019" y="8850"/>
                  </a:cubicBezTo>
                  <a:cubicBezTo>
                    <a:pt x="3730" y="8953"/>
                    <a:pt x="3489" y="9030"/>
                    <a:pt x="3200" y="9107"/>
                  </a:cubicBezTo>
                  <a:lnTo>
                    <a:pt x="3682" y="9543"/>
                  </a:lnTo>
                  <a:lnTo>
                    <a:pt x="4935" y="10723"/>
                  </a:lnTo>
                  <a:cubicBezTo>
                    <a:pt x="4646" y="10826"/>
                    <a:pt x="4405" y="10928"/>
                    <a:pt x="4164" y="11031"/>
                  </a:cubicBezTo>
                  <a:cubicBezTo>
                    <a:pt x="3923" y="11133"/>
                    <a:pt x="3634" y="11262"/>
                    <a:pt x="3441" y="11364"/>
                  </a:cubicBezTo>
                  <a:cubicBezTo>
                    <a:pt x="1030" y="12544"/>
                    <a:pt x="-320" y="14314"/>
                    <a:pt x="66" y="16238"/>
                  </a:cubicBezTo>
                  <a:cubicBezTo>
                    <a:pt x="644" y="18855"/>
                    <a:pt x="4598" y="20984"/>
                    <a:pt x="9516" y="21267"/>
                  </a:cubicBezTo>
                  <a:cubicBezTo>
                    <a:pt x="14964" y="21600"/>
                    <a:pt x="19737" y="19779"/>
                    <a:pt x="21184" y="17188"/>
                  </a:cubicBezTo>
                  <a:cubicBezTo>
                    <a:pt x="21280" y="17008"/>
                    <a:pt x="21039" y="16854"/>
                    <a:pt x="20701" y="16854"/>
                  </a:cubicBezTo>
                  <a:lnTo>
                    <a:pt x="20701" y="16854"/>
                  </a:lnTo>
                  <a:cubicBezTo>
                    <a:pt x="20460" y="16880"/>
                    <a:pt x="20268" y="16957"/>
                    <a:pt x="20219" y="17085"/>
                  </a:cubicBezTo>
                  <a:close/>
                </a:path>
              </a:pathLst>
            </a:custGeom>
            <a:solidFill>
              <a:schemeClr val="accent4">
                <a:lumMod val="75000"/>
              </a:schemeClr>
            </a:solidFill>
            <a:ln w="12700">
              <a:miter lim="400000"/>
            </a:ln>
          </p:spPr>
          <p:txBody>
            <a:bodyPr lIns="38100" tIns="38100" rIns="38100" bIns="38100" anchor="ctr"/>
            <a:lstStyle/>
            <a:p>
              <a:pPr>
                <a:defRPr sz="3000">
                  <a:solidFill>
                    <a:srgbClr val="FFFFFF"/>
                  </a:solidFill>
                </a:defRPr>
              </a:pPr>
              <a:endParaRPr>
                <a:latin typeface="Roboto"/>
                <a:cs typeface="Roboto"/>
              </a:endParaRPr>
            </a:p>
          </p:txBody>
        </p:sp>
        <p:grpSp>
          <p:nvGrpSpPr>
            <p:cNvPr id="62" name="Graphic 38" descr="Lightbulb">
              <a:extLst>
                <a:ext uri="{FF2B5EF4-FFF2-40B4-BE49-F238E27FC236}">
                  <a16:creationId xmlns:a16="http://schemas.microsoft.com/office/drawing/2014/main" id="{63BD8B0C-FB37-4E81-A7D2-AF1156A42048}"/>
                </a:ext>
              </a:extLst>
            </p:cNvPr>
            <p:cNvGrpSpPr/>
            <p:nvPr/>
          </p:nvGrpSpPr>
          <p:grpSpPr>
            <a:xfrm>
              <a:off x="3463600" y="3816924"/>
              <a:ext cx="532900" cy="532900"/>
              <a:chOff x="3463600" y="3816924"/>
              <a:chExt cx="532900" cy="532900"/>
            </a:xfrm>
          </p:grpSpPr>
          <p:sp>
            <p:nvSpPr>
              <p:cNvPr id="63" name="Freihandform 62">
                <a:extLst>
                  <a:ext uri="{FF2B5EF4-FFF2-40B4-BE49-F238E27FC236}">
                    <a16:creationId xmlns:a16="http://schemas.microsoft.com/office/drawing/2014/main" id="{484A7A19-4F71-F34F-9068-132E93F9B71C}"/>
                  </a:ext>
                </a:extLst>
              </p:cNvPr>
              <p:cNvSpPr/>
              <p:nvPr/>
            </p:nvSpPr>
            <p:spPr>
              <a:xfrm>
                <a:off x="3657886" y="4172190"/>
                <a:ext cx="144327" cy="33306"/>
              </a:xfrm>
              <a:custGeom>
                <a:avLst/>
                <a:gdLst>
                  <a:gd name="connsiteX0" fmla="*/ 16653 w 144327"/>
                  <a:gd name="connsiteY0" fmla="*/ 0 h 33306"/>
                  <a:gd name="connsiteX1" fmla="*/ 127674 w 144327"/>
                  <a:gd name="connsiteY1" fmla="*/ 0 h 33306"/>
                  <a:gd name="connsiteX2" fmla="*/ 144327 w 144327"/>
                  <a:gd name="connsiteY2" fmla="*/ 16653 h 33306"/>
                  <a:gd name="connsiteX3" fmla="*/ 127674 w 144327"/>
                  <a:gd name="connsiteY3" fmla="*/ 33306 h 33306"/>
                  <a:gd name="connsiteX4" fmla="*/ 16653 w 144327"/>
                  <a:gd name="connsiteY4" fmla="*/ 33306 h 33306"/>
                  <a:gd name="connsiteX5" fmla="*/ 0 w 144327"/>
                  <a:gd name="connsiteY5" fmla="*/ 16653 h 33306"/>
                  <a:gd name="connsiteX6" fmla="*/ 16653 w 144327"/>
                  <a:gd name="connsiteY6" fmla="*/ 0 h 3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327" h="33306">
                    <a:moveTo>
                      <a:pt x="16653" y="0"/>
                    </a:moveTo>
                    <a:lnTo>
                      <a:pt x="127674" y="0"/>
                    </a:lnTo>
                    <a:cubicBezTo>
                      <a:pt x="137111" y="0"/>
                      <a:pt x="144327" y="7216"/>
                      <a:pt x="144327" y="16653"/>
                    </a:cubicBezTo>
                    <a:cubicBezTo>
                      <a:pt x="144327" y="26090"/>
                      <a:pt x="137111" y="33306"/>
                      <a:pt x="127674" y="33306"/>
                    </a:cubicBezTo>
                    <a:lnTo>
                      <a:pt x="16653" y="33306"/>
                    </a:lnTo>
                    <a:cubicBezTo>
                      <a:pt x="7216" y="33306"/>
                      <a:pt x="0" y="26090"/>
                      <a:pt x="0" y="16653"/>
                    </a:cubicBezTo>
                    <a:cubicBezTo>
                      <a:pt x="0" y="7216"/>
                      <a:pt x="7216" y="0"/>
                      <a:pt x="16653" y="0"/>
                    </a:cubicBezTo>
                    <a:close/>
                  </a:path>
                </a:pathLst>
              </a:custGeom>
              <a:solidFill>
                <a:schemeClr val="accent2">
                  <a:lumMod val="75000"/>
                </a:schemeClr>
              </a:solidFill>
              <a:ln w="5457" cap="flat">
                <a:noFill/>
                <a:prstDash val="solid"/>
                <a:miter/>
              </a:ln>
            </p:spPr>
            <p:txBody>
              <a:bodyPr rtlCol="0" anchor="ctr"/>
              <a:lstStyle/>
              <a:p>
                <a:endParaRPr lang="de-DE"/>
              </a:p>
            </p:txBody>
          </p:sp>
          <p:sp>
            <p:nvSpPr>
              <p:cNvPr id="64" name="Freihandform 63">
                <a:extLst>
                  <a:ext uri="{FF2B5EF4-FFF2-40B4-BE49-F238E27FC236}">
                    <a16:creationId xmlns:a16="http://schemas.microsoft.com/office/drawing/2014/main" id="{1292AF91-C14E-364B-8745-83F23C989BEB}"/>
                  </a:ext>
                </a:extLst>
              </p:cNvPr>
              <p:cNvSpPr/>
              <p:nvPr/>
            </p:nvSpPr>
            <p:spPr>
              <a:xfrm>
                <a:off x="3657886" y="4227701"/>
                <a:ext cx="144327" cy="33306"/>
              </a:xfrm>
              <a:custGeom>
                <a:avLst/>
                <a:gdLst>
                  <a:gd name="connsiteX0" fmla="*/ 16653 w 144327"/>
                  <a:gd name="connsiteY0" fmla="*/ 0 h 33306"/>
                  <a:gd name="connsiteX1" fmla="*/ 127674 w 144327"/>
                  <a:gd name="connsiteY1" fmla="*/ 0 h 33306"/>
                  <a:gd name="connsiteX2" fmla="*/ 144327 w 144327"/>
                  <a:gd name="connsiteY2" fmla="*/ 16653 h 33306"/>
                  <a:gd name="connsiteX3" fmla="*/ 127674 w 144327"/>
                  <a:gd name="connsiteY3" fmla="*/ 33306 h 33306"/>
                  <a:gd name="connsiteX4" fmla="*/ 16653 w 144327"/>
                  <a:gd name="connsiteY4" fmla="*/ 33306 h 33306"/>
                  <a:gd name="connsiteX5" fmla="*/ 0 w 144327"/>
                  <a:gd name="connsiteY5" fmla="*/ 16653 h 33306"/>
                  <a:gd name="connsiteX6" fmla="*/ 16653 w 144327"/>
                  <a:gd name="connsiteY6" fmla="*/ 0 h 3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327" h="33306">
                    <a:moveTo>
                      <a:pt x="16653" y="0"/>
                    </a:moveTo>
                    <a:lnTo>
                      <a:pt x="127674" y="0"/>
                    </a:lnTo>
                    <a:cubicBezTo>
                      <a:pt x="137111" y="0"/>
                      <a:pt x="144327" y="7216"/>
                      <a:pt x="144327" y="16653"/>
                    </a:cubicBezTo>
                    <a:cubicBezTo>
                      <a:pt x="144327" y="26090"/>
                      <a:pt x="137111" y="33306"/>
                      <a:pt x="127674" y="33306"/>
                    </a:cubicBezTo>
                    <a:lnTo>
                      <a:pt x="16653" y="33306"/>
                    </a:lnTo>
                    <a:cubicBezTo>
                      <a:pt x="7216" y="33306"/>
                      <a:pt x="0" y="26090"/>
                      <a:pt x="0" y="16653"/>
                    </a:cubicBezTo>
                    <a:cubicBezTo>
                      <a:pt x="0" y="7216"/>
                      <a:pt x="7216" y="0"/>
                      <a:pt x="16653" y="0"/>
                    </a:cubicBezTo>
                    <a:close/>
                  </a:path>
                </a:pathLst>
              </a:custGeom>
              <a:solidFill>
                <a:schemeClr val="accent2">
                  <a:lumMod val="75000"/>
                </a:schemeClr>
              </a:solidFill>
              <a:ln w="5457" cap="flat">
                <a:noFill/>
                <a:prstDash val="solid"/>
                <a:miter/>
              </a:ln>
            </p:spPr>
            <p:txBody>
              <a:bodyPr rtlCol="0" anchor="ctr"/>
              <a:lstStyle/>
              <a:p>
                <a:endParaRPr lang="de-DE"/>
              </a:p>
            </p:txBody>
          </p:sp>
          <p:sp>
            <p:nvSpPr>
              <p:cNvPr id="65" name="Freihandform 64">
                <a:extLst>
                  <a:ext uri="{FF2B5EF4-FFF2-40B4-BE49-F238E27FC236}">
                    <a16:creationId xmlns:a16="http://schemas.microsoft.com/office/drawing/2014/main" id="{8C24F4BC-0F28-124A-BDD1-33F5E58A0C3A}"/>
                  </a:ext>
                </a:extLst>
              </p:cNvPr>
              <p:cNvSpPr/>
              <p:nvPr/>
            </p:nvSpPr>
            <p:spPr>
              <a:xfrm>
                <a:off x="3693968" y="4283211"/>
                <a:ext cx="72163" cy="33306"/>
              </a:xfrm>
              <a:custGeom>
                <a:avLst/>
                <a:gdLst>
                  <a:gd name="connsiteX0" fmla="*/ 0 w 72163"/>
                  <a:gd name="connsiteY0" fmla="*/ 0 h 33306"/>
                  <a:gd name="connsiteX1" fmla="*/ 36082 w 72163"/>
                  <a:gd name="connsiteY1" fmla="*/ 33306 h 33306"/>
                  <a:gd name="connsiteX2" fmla="*/ 72164 w 72163"/>
                  <a:gd name="connsiteY2" fmla="*/ 0 h 33306"/>
                  <a:gd name="connsiteX3" fmla="*/ 0 w 72163"/>
                  <a:gd name="connsiteY3" fmla="*/ 0 h 33306"/>
                </a:gdLst>
                <a:ahLst/>
                <a:cxnLst>
                  <a:cxn ang="0">
                    <a:pos x="connsiteX0" y="connsiteY0"/>
                  </a:cxn>
                  <a:cxn ang="0">
                    <a:pos x="connsiteX1" y="connsiteY1"/>
                  </a:cxn>
                  <a:cxn ang="0">
                    <a:pos x="connsiteX2" y="connsiteY2"/>
                  </a:cxn>
                  <a:cxn ang="0">
                    <a:pos x="connsiteX3" y="connsiteY3"/>
                  </a:cxn>
                </a:cxnLst>
                <a:rect l="l" t="t" r="r" b="b"/>
                <a:pathLst>
                  <a:path w="72163" h="33306">
                    <a:moveTo>
                      <a:pt x="0" y="0"/>
                    </a:moveTo>
                    <a:cubicBezTo>
                      <a:pt x="1665" y="18874"/>
                      <a:pt x="17208" y="33306"/>
                      <a:pt x="36082" y="33306"/>
                    </a:cubicBezTo>
                    <a:cubicBezTo>
                      <a:pt x="54955" y="33306"/>
                      <a:pt x="70498" y="18874"/>
                      <a:pt x="72164" y="0"/>
                    </a:cubicBezTo>
                    <a:lnTo>
                      <a:pt x="0" y="0"/>
                    </a:lnTo>
                    <a:close/>
                  </a:path>
                </a:pathLst>
              </a:custGeom>
              <a:solidFill>
                <a:schemeClr val="accent2">
                  <a:lumMod val="75000"/>
                </a:schemeClr>
              </a:solidFill>
              <a:ln w="5457" cap="flat">
                <a:noFill/>
                <a:prstDash val="solid"/>
                <a:miter/>
              </a:ln>
            </p:spPr>
            <p:txBody>
              <a:bodyPr rtlCol="0" anchor="ctr"/>
              <a:lstStyle/>
              <a:p>
                <a:endParaRPr lang="de-DE"/>
              </a:p>
            </p:txBody>
          </p:sp>
          <p:sp>
            <p:nvSpPr>
              <p:cNvPr id="66" name="Freihandform 65">
                <a:extLst>
                  <a:ext uri="{FF2B5EF4-FFF2-40B4-BE49-F238E27FC236}">
                    <a16:creationId xmlns:a16="http://schemas.microsoft.com/office/drawing/2014/main" id="{10E4D77F-0D8B-B245-99FA-8A3B5C633398}"/>
                  </a:ext>
                </a:extLst>
              </p:cNvPr>
              <p:cNvSpPr/>
              <p:nvPr/>
            </p:nvSpPr>
            <p:spPr>
              <a:xfrm>
                <a:off x="3585722" y="3850230"/>
                <a:ext cx="288654" cy="299756"/>
              </a:xfrm>
              <a:custGeom>
                <a:avLst/>
                <a:gdLst>
                  <a:gd name="connsiteX0" fmla="*/ 144327 w 288654"/>
                  <a:gd name="connsiteY0" fmla="*/ 0 h 299756"/>
                  <a:gd name="connsiteX1" fmla="*/ 144327 w 288654"/>
                  <a:gd name="connsiteY1" fmla="*/ 0 h 299756"/>
                  <a:gd name="connsiteX2" fmla="*/ 144327 w 288654"/>
                  <a:gd name="connsiteY2" fmla="*/ 0 h 299756"/>
                  <a:gd name="connsiteX3" fmla="*/ 0 w 288654"/>
                  <a:gd name="connsiteY3" fmla="*/ 142662 h 299756"/>
                  <a:gd name="connsiteX4" fmla="*/ 0 w 288654"/>
                  <a:gd name="connsiteY4" fmla="*/ 147658 h 299756"/>
                  <a:gd name="connsiteX5" fmla="*/ 9992 w 288654"/>
                  <a:gd name="connsiteY5" fmla="*/ 197617 h 299756"/>
                  <a:gd name="connsiteX6" fmla="*/ 34972 w 288654"/>
                  <a:gd name="connsiteY6" fmla="*/ 238695 h 299756"/>
                  <a:gd name="connsiteX7" fmla="*/ 68833 w 288654"/>
                  <a:gd name="connsiteY7" fmla="*/ 293650 h 299756"/>
                  <a:gd name="connsiteX8" fmla="*/ 78825 w 288654"/>
                  <a:gd name="connsiteY8" fmla="*/ 299756 h 299756"/>
                  <a:gd name="connsiteX9" fmla="*/ 209829 w 288654"/>
                  <a:gd name="connsiteY9" fmla="*/ 299756 h 299756"/>
                  <a:gd name="connsiteX10" fmla="*/ 219821 w 288654"/>
                  <a:gd name="connsiteY10" fmla="*/ 293650 h 299756"/>
                  <a:gd name="connsiteX11" fmla="*/ 253683 w 288654"/>
                  <a:gd name="connsiteY11" fmla="*/ 238695 h 299756"/>
                  <a:gd name="connsiteX12" fmla="*/ 278662 w 288654"/>
                  <a:gd name="connsiteY12" fmla="*/ 197617 h 299756"/>
                  <a:gd name="connsiteX13" fmla="*/ 288654 w 288654"/>
                  <a:gd name="connsiteY13" fmla="*/ 147658 h 299756"/>
                  <a:gd name="connsiteX14" fmla="*/ 288654 w 288654"/>
                  <a:gd name="connsiteY14" fmla="*/ 142662 h 299756"/>
                  <a:gd name="connsiteX15" fmla="*/ 144327 w 288654"/>
                  <a:gd name="connsiteY15" fmla="*/ 0 h 299756"/>
                  <a:gd name="connsiteX16" fmla="*/ 255348 w 288654"/>
                  <a:gd name="connsiteY16" fmla="*/ 147103 h 299756"/>
                  <a:gd name="connsiteX17" fmla="*/ 247576 w 288654"/>
                  <a:gd name="connsiteY17" fmla="*/ 185960 h 299756"/>
                  <a:gd name="connsiteX18" fmla="*/ 228703 w 288654"/>
                  <a:gd name="connsiteY18" fmla="*/ 216491 h 299756"/>
                  <a:gd name="connsiteX19" fmla="*/ 196507 w 288654"/>
                  <a:gd name="connsiteY19" fmla="*/ 266450 h 299756"/>
                  <a:gd name="connsiteX20" fmla="*/ 144327 w 288654"/>
                  <a:gd name="connsiteY20" fmla="*/ 266450 h 299756"/>
                  <a:gd name="connsiteX21" fmla="*/ 92702 w 288654"/>
                  <a:gd name="connsiteY21" fmla="*/ 266450 h 299756"/>
                  <a:gd name="connsiteX22" fmla="*/ 60506 w 288654"/>
                  <a:gd name="connsiteY22" fmla="*/ 216491 h 299756"/>
                  <a:gd name="connsiteX23" fmla="*/ 41633 w 288654"/>
                  <a:gd name="connsiteY23" fmla="*/ 185960 h 299756"/>
                  <a:gd name="connsiteX24" fmla="*/ 33861 w 288654"/>
                  <a:gd name="connsiteY24" fmla="*/ 147103 h 299756"/>
                  <a:gd name="connsiteX25" fmla="*/ 33861 w 288654"/>
                  <a:gd name="connsiteY25" fmla="*/ 142662 h 299756"/>
                  <a:gd name="connsiteX26" fmla="*/ 144882 w 288654"/>
                  <a:gd name="connsiteY26" fmla="*/ 32751 h 299756"/>
                  <a:gd name="connsiteX27" fmla="*/ 144882 w 288654"/>
                  <a:gd name="connsiteY27" fmla="*/ 32751 h 299756"/>
                  <a:gd name="connsiteX28" fmla="*/ 144882 w 288654"/>
                  <a:gd name="connsiteY28" fmla="*/ 32751 h 299756"/>
                  <a:gd name="connsiteX29" fmla="*/ 144882 w 288654"/>
                  <a:gd name="connsiteY29" fmla="*/ 32751 h 299756"/>
                  <a:gd name="connsiteX30" fmla="*/ 144882 w 288654"/>
                  <a:gd name="connsiteY30" fmla="*/ 32751 h 299756"/>
                  <a:gd name="connsiteX31" fmla="*/ 144882 w 288654"/>
                  <a:gd name="connsiteY31" fmla="*/ 32751 h 299756"/>
                  <a:gd name="connsiteX32" fmla="*/ 144882 w 288654"/>
                  <a:gd name="connsiteY32" fmla="*/ 32751 h 299756"/>
                  <a:gd name="connsiteX33" fmla="*/ 255903 w 288654"/>
                  <a:gd name="connsiteY33" fmla="*/ 142662 h 299756"/>
                  <a:gd name="connsiteX34" fmla="*/ 255903 w 288654"/>
                  <a:gd name="connsiteY34" fmla="*/ 147103 h 29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8654" h="299756">
                    <a:moveTo>
                      <a:pt x="144327" y="0"/>
                    </a:moveTo>
                    <a:cubicBezTo>
                      <a:pt x="144327" y="0"/>
                      <a:pt x="144327" y="0"/>
                      <a:pt x="144327" y="0"/>
                    </a:cubicBezTo>
                    <a:cubicBezTo>
                      <a:pt x="144327" y="0"/>
                      <a:pt x="144327" y="0"/>
                      <a:pt x="144327" y="0"/>
                    </a:cubicBezTo>
                    <a:cubicBezTo>
                      <a:pt x="65502" y="555"/>
                      <a:pt x="1665" y="63837"/>
                      <a:pt x="0" y="142662"/>
                    </a:cubicBezTo>
                    <a:lnTo>
                      <a:pt x="0" y="147658"/>
                    </a:lnTo>
                    <a:cubicBezTo>
                      <a:pt x="555" y="164866"/>
                      <a:pt x="3886" y="181519"/>
                      <a:pt x="9992" y="197617"/>
                    </a:cubicBezTo>
                    <a:cubicBezTo>
                      <a:pt x="16098" y="212605"/>
                      <a:pt x="24425" y="226483"/>
                      <a:pt x="34972" y="238695"/>
                    </a:cubicBezTo>
                    <a:cubicBezTo>
                      <a:pt x="48294" y="253127"/>
                      <a:pt x="62727" y="281438"/>
                      <a:pt x="68833" y="293650"/>
                    </a:cubicBezTo>
                    <a:cubicBezTo>
                      <a:pt x="70498" y="297536"/>
                      <a:pt x="74384" y="299756"/>
                      <a:pt x="78825" y="299756"/>
                    </a:cubicBezTo>
                    <a:lnTo>
                      <a:pt x="209829" y="299756"/>
                    </a:lnTo>
                    <a:cubicBezTo>
                      <a:pt x="214270" y="299756"/>
                      <a:pt x="218156" y="297536"/>
                      <a:pt x="219821" y="293650"/>
                    </a:cubicBezTo>
                    <a:cubicBezTo>
                      <a:pt x="225927" y="281438"/>
                      <a:pt x="240360" y="253127"/>
                      <a:pt x="253683" y="238695"/>
                    </a:cubicBezTo>
                    <a:cubicBezTo>
                      <a:pt x="264230" y="226483"/>
                      <a:pt x="273111" y="212605"/>
                      <a:pt x="278662" y="197617"/>
                    </a:cubicBezTo>
                    <a:cubicBezTo>
                      <a:pt x="284768" y="181519"/>
                      <a:pt x="288099" y="164866"/>
                      <a:pt x="288654" y="147658"/>
                    </a:cubicBezTo>
                    <a:lnTo>
                      <a:pt x="288654" y="142662"/>
                    </a:lnTo>
                    <a:cubicBezTo>
                      <a:pt x="286989" y="63837"/>
                      <a:pt x="223152" y="555"/>
                      <a:pt x="144327" y="0"/>
                    </a:cubicBezTo>
                    <a:close/>
                    <a:moveTo>
                      <a:pt x="255348" y="147103"/>
                    </a:moveTo>
                    <a:cubicBezTo>
                      <a:pt x="254793" y="160425"/>
                      <a:pt x="252017" y="173748"/>
                      <a:pt x="247576" y="185960"/>
                    </a:cubicBezTo>
                    <a:cubicBezTo>
                      <a:pt x="243136" y="197062"/>
                      <a:pt x="237029" y="207609"/>
                      <a:pt x="228703" y="216491"/>
                    </a:cubicBezTo>
                    <a:cubicBezTo>
                      <a:pt x="215936" y="232034"/>
                      <a:pt x="204833" y="248687"/>
                      <a:pt x="196507" y="266450"/>
                    </a:cubicBezTo>
                    <a:lnTo>
                      <a:pt x="144327" y="266450"/>
                    </a:lnTo>
                    <a:lnTo>
                      <a:pt x="92702" y="266450"/>
                    </a:lnTo>
                    <a:cubicBezTo>
                      <a:pt x="83821" y="248687"/>
                      <a:pt x="72719" y="232034"/>
                      <a:pt x="60506" y="216491"/>
                    </a:cubicBezTo>
                    <a:cubicBezTo>
                      <a:pt x="52735" y="207609"/>
                      <a:pt x="46074" y="197062"/>
                      <a:pt x="41633" y="185960"/>
                    </a:cubicBezTo>
                    <a:cubicBezTo>
                      <a:pt x="36637" y="173748"/>
                      <a:pt x="34416" y="160425"/>
                      <a:pt x="33861" y="147103"/>
                    </a:cubicBezTo>
                    <a:lnTo>
                      <a:pt x="33861" y="142662"/>
                    </a:lnTo>
                    <a:cubicBezTo>
                      <a:pt x="34972" y="82155"/>
                      <a:pt x="84376" y="33306"/>
                      <a:pt x="144882" y="32751"/>
                    </a:cubicBezTo>
                    <a:lnTo>
                      <a:pt x="144882" y="32751"/>
                    </a:lnTo>
                    <a:lnTo>
                      <a:pt x="144882" y="32751"/>
                    </a:lnTo>
                    <a:cubicBezTo>
                      <a:pt x="144882" y="32751"/>
                      <a:pt x="144882" y="32751"/>
                      <a:pt x="144882" y="32751"/>
                    </a:cubicBezTo>
                    <a:cubicBezTo>
                      <a:pt x="144882" y="32751"/>
                      <a:pt x="144882" y="32751"/>
                      <a:pt x="144882" y="32751"/>
                    </a:cubicBezTo>
                    <a:lnTo>
                      <a:pt x="144882" y="32751"/>
                    </a:lnTo>
                    <a:lnTo>
                      <a:pt x="144882" y="32751"/>
                    </a:lnTo>
                    <a:cubicBezTo>
                      <a:pt x="205389" y="33306"/>
                      <a:pt x="254793" y="81600"/>
                      <a:pt x="255903" y="142662"/>
                    </a:cubicBezTo>
                    <a:lnTo>
                      <a:pt x="255903" y="147103"/>
                    </a:lnTo>
                    <a:close/>
                  </a:path>
                </a:pathLst>
              </a:custGeom>
              <a:solidFill>
                <a:schemeClr val="accent2">
                  <a:lumMod val="75000"/>
                </a:schemeClr>
              </a:solidFill>
              <a:ln w="5457" cap="flat">
                <a:noFill/>
                <a:prstDash val="solid"/>
                <a:miter/>
              </a:ln>
            </p:spPr>
            <p:txBody>
              <a:bodyPr rtlCol="0" anchor="ctr"/>
              <a:lstStyle/>
              <a:p>
                <a:endParaRPr lang="de-DE"/>
              </a:p>
            </p:txBody>
          </p:sp>
        </p:grpSp>
      </p:grpSp>
      <p:grpSp>
        <p:nvGrpSpPr>
          <p:cNvPr id="49" name="Gruppierung 48"/>
          <p:cNvGrpSpPr/>
          <p:nvPr/>
        </p:nvGrpSpPr>
        <p:grpSpPr>
          <a:xfrm>
            <a:off x="4428103" y="1316162"/>
            <a:ext cx="3489888" cy="2013663"/>
            <a:chOff x="4428103" y="1316162"/>
            <a:chExt cx="3489888" cy="2013663"/>
          </a:xfrm>
        </p:grpSpPr>
        <p:grpSp>
          <p:nvGrpSpPr>
            <p:cNvPr id="20" name="Group 21">
              <a:extLst>
                <a:ext uri="{FF2B5EF4-FFF2-40B4-BE49-F238E27FC236}">
                  <a16:creationId xmlns:a16="http://schemas.microsoft.com/office/drawing/2014/main" id="{731A77F4-78D8-47CE-A2B5-987CA9D5F2E1}"/>
                </a:ext>
              </a:extLst>
            </p:cNvPr>
            <p:cNvGrpSpPr>
              <a:grpSpLocks noChangeAspect="1"/>
            </p:cNvGrpSpPr>
            <p:nvPr/>
          </p:nvGrpSpPr>
          <p:grpSpPr>
            <a:xfrm>
              <a:off x="5613991" y="1316162"/>
              <a:ext cx="2304000" cy="787905"/>
              <a:chOff x="8921977" y="1472409"/>
              <a:chExt cx="2926080" cy="1000650"/>
            </a:xfrm>
          </p:grpSpPr>
          <p:sp>
            <p:nvSpPr>
              <p:cNvPr id="21" name="TextBox 22">
                <a:extLst>
                  <a:ext uri="{FF2B5EF4-FFF2-40B4-BE49-F238E27FC236}">
                    <a16:creationId xmlns:a16="http://schemas.microsoft.com/office/drawing/2014/main" id="{C35D03D8-FBF3-4D4F-A0F8-6E97E3C014C6}"/>
                  </a:ext>
                </a:extLst>
              </p:cNvPr>
              <p:cNvSpPr txBox="1"/>
              <p:nvPr/>
            </p:nvSpPr>
            <p:spPr>
              <a:xfrm>
                <a:off x="8921977" y="1472409"/>
                <a:ext cx="2926080" cy="455982"/>
              </a:xfrm>
              <a:prstGeom prst="rect">
                <a:avLst/>
              </a:prstGeom>
              <a:noFill/>
            </p:spPr>
            <p:txBody>
              <a:bodyPr wrap="square" lIns="0" rIns="0" rtlCol="0" anchor="b">
                <a:spAutoFit/>
              </a:bodyPr>
              <a:lstStyle/>
              <a:p>
                <a:r>
                  <a:rPr lang="en-US" sz="1400" b="1" noProof="1">
                    <a:latin typeface="Roboto"/>
                    <a:cs typeface="Roboto"/>
                  </a:rPr>
                  <a:t>02. Taskforce</a:t>
                </a:r>
              </a:p>
            </p:txBody>
          </p:sp>
          <p:sp>
            <p:nvSpPr>
              <p:cNvPr id="22" name="TextBox 23">
                <a:extLst>
                  <a:ext uri="{FF2B5EF4-FFF2-40B4-BE49-F238E27FC236}">
                    <a16:creationId xmlns:a16="http://schemas.microsoft.com/office/drawing/2014/main" id="{BF37F7EF-DD2C-425F-85CA-1F3CD7BE29FB}"/>
                  </a:ext>
                </a:extLst>
              </p:cNvPr>
              <p:cNvSpPr txBox="1"/>
              <p:nvPr/>
            </p:nvSpPr>
            <p:spPr>
              <a:xfrm>
                <a:off x="8921977" y="1925880"/>
                <a:ext cx="2926080" cy="547179"/>
              </a:xfrm>
              <a:prstGeom prst="rect">
                <a:avLst/>
              </a:prstGeom>
              <a:noFill/>
            </p:spPr>
            <p:txBody>
              <a:bodyPr wrap="square" lIns="0" rIns="0" rtlCol="0" anchor="t">
                <a:spAutoFit/>
              </a:bodyPr>
              <a:lstStyle/>
              <a:p>
                <a:r>
                  <a:rPr lang="en-US" sz="900" noProof="1">
                    <a:solidFill>
                      <a:schemeClr val="tx1">
                        <a:lumMod val="65000"/>
                        <a:lumOff val="35000"/>
                      </a:schemeClr>
                    </a:solidFill>
                    <a:latin typeface="Roboto"/>
                    <a:cs typeface="Roboto"/>
                  </a:rPr>
                  <a:t>Create a taskforce for the design of the code composed of diverse members.</a:t>
                </a:r>
              </a:p>
            </p:txBody>
          </p:sp>
        </p:grpSp>
        <p:sp>
          <p:nvSpPr>
            <p:cNvPr id="37" name="Shape">
              <a:extLst>
                <a:ext uri="{FF2B5EF4-FFF2-40B4-BE49-F238E27FC236}">
                  <a16:creationId xmlns:a16="http://schemas.microsoft.com/office/drawing/2014/main" id="{62F10C5D-7838-49D4-A9E7-9A50B4EA0697}"/>
                </a:ext>
              </a:extLst>
            </p:cNvPr>
            <p:cNvSpPr/>
            <p:nvPr/>
          </p:nvSpPr>
          <p:spPr>
            <a:xfrm>
              <a:off x="4428103" y="1319803"/>
              <a:ext cx="1065050" cy="2010022"/>
            </a:xfrm>
            <a:custGeom>
              <a:avLst/>
              <a:gdLst/>
              <a:ahLst/>
              <a:cxnLst>
                <a:cxn ang="0">
                  <a:pos x="wd2" y="hd2"/>
                </a:cxn>
                <a:cxn ang="5400000">
                  <a:pos x="wd2" y="hd2"/>
                </a:cxn>
                <a:cxn ang="10800000">
                  <a:pos x="wd2" y="hd2"/>
                </a:cxn>
                <a:cxn ang="16200000">
                  <a:pos x="wd2" y="hd2"/>
                </a:cxn>
              </a:cxnLst>
              <a:rect l="0" t="0" r="r" b="b"/>
              <a:pathLst>
                <a:path w="21171" h="21306" extrusionOk="0">
                  <a:moveTo>
                    <a:pt x="17773" y="9916"/>
                  </a:moveTo>
                  <a:cubicBezTo>
                    <a:pt x="20130" y="8736"/>
                    <a:pt x="21525" y="6966"/>
                    <a:pt x="21092" y="5068"/>
                  </a:cubicBezTo>
                  <a:cubicBezTo>
                    <a:pt x="20515" y="2451"/>
                    <a:pt x="16570" y="347"/>
                    <a:pt x="11663" y="39"/>
                  </a:cubicBezTo>
                  <a:cubicBezTo>
                    <a:pt x="6227" y="-294"/>
                    <a:pt x="1464" y="1527"/>
                    <a:pt x="21" y="4118"/>
                  </a:cubicBezTo>
                  <a:cubicBezTo>
                    <a:pt x="-75" y="4298"/>
                    <a:pt x="166" y="4452"/>
                    <a:pt x="502" y="4452"/>
                  </a:cubicBezTo>
                  <a:lnTo>
                    <a:pt x="502" y="4452"/>
                  </a:lnTo>
                  <a:cubicBezTo>
                    <a:pt x="743" y="4452"/>
                    <a:pt x="887" y="4375"/>
                    <a:pt x="983" y="4272"/>
                  </a:cubicBezTo>
                  <a:cubicBezTo>
                    <a:pt x="2234" y="1989"/>
                    <a:pt x="6275" y="373"/>
                    <a:pt x="10990" y="527"/>
                  </a:cubicBezTo>
                  <a:cubicBezTo>
                    <a:pt x="15752" y="681"/>
                    <a:pt x="19697" y="2707"/>
                    <a:pt x="20178" y="5221"/>
                  </a:cubicBezTo>
                  <a:cubicBezTo>
                    <a:pt x="20467" y="6889"/>
                    <a:pt x="19312" y="8402"/>
                    <a:pt x="17292" y="9480"/>
                  </a:cubicBezTo>
                  <a:cubicBezTo>
                    <a:pt x="17051" y="9608"/>
                    <a:pt x="16811" y="9711"/>
                    <a:pt x="16570" y="9839"/>
                  </a:cubicBezTo>
                  <a:cubicBezTo>
                    <a:pt x="16329" y="9942"/>
                    <a:pt x="16041" y="10044"/>
                    <a:pt x="15800" y="10147"/>
                  </a:cubicBezTo>
                  <a:cubicBezTo>
                    <a:pt x="15512" y="10249"/>
                    <a:pt x="15271" y="10326"/>
                    <a:pt x="14982" y="10403"/>
                  </a:cubicBezTo>
                  <a:lnTo>
                    <a:pt x="15464" y="10839"/>
                  </a:lnTo>
                  <a:lnTo>
                    <a:pt x="16762" y="12020"/>
                  </a:lnTo>
                  <a:cubicBezTo>
                    <a:pt x="16474" y="12122"/>
                    <a:pt x="16233" y="12199"/>
                    <a:pt x="15993" y="12327"/>
                  </a:cubicBezTo>
                  <a:cubicBezTo>
                    <a:pt x="15752" y="12430"/>
                    <a:pt x="15464" y="12558"/>
                    <a:pt x="15223" y="12661"/>
                  </a:cubicBezTo>
                  <a:cubicBezTo>
                    <a:pt x="13106" y="13713"/>
                    <a:pt x="11759" y="15201"/>
                    <a:pt x="11759" y="16868"/>
                  </a:cubicBezTo>
                  <a:cubicBezTo>
                    <a:pt x="11759" y="18356"/>
                    <a:pt x="12818" y="19715"/>
                    <a:pt x="14598" y="20742"/>
                  </a:cubicBezTo>
                  <a:lnTo>
                    <a:pt x="14261" y="20947"/>
                  </a:lnTo>
                  <a:cubicBezTo>
                    <a:pt x="14068" y="21049"/>
                    <a:pt x="14213" y="21229"/>
                    <a:pt x="14453" y="21229"/>
                  </a:cubicBezTo>
                  <a:lnTo>
                    <a:pt x="15945" y="21306"/>
                  </a:lnTo>
                  <a:cubicBezTo>
                    <a:pt x="16137" y="21306"/>
                    <a:pt x="16329" y="21229"/>
                    <a:pt x="16281" y="21126"/>
                  </a:cubicBezTo>
                  <a:lnTo>
                    <a:pt x="16089" y="20331"/>
                  </a:lnTo>
                  <a:cubicBezTo>
                    <a:pt x="16041" y="20203"/>
                    <a:pt x="15752" y="20126"/>
                    <a:pt x="15560" y="20229"/>
                  </a:cubicBezTo>
                  <a:lnTo>
                    <a:pt x="15319" y="20382"/>
                  </a:lnTo>
                  <a:cubicBezTo>
                    <a:pt x="13732" y="19459"/>
                    <a:pt x="12770" y="18228"/>
                    <a:pt x="12770" y="16894"/>
                  </a:cubicBezTo>
                  <a:cubicBezTo>
                    <a:pt x="12770" y="15431"/>
                    <a:pt x="13924" y="14097"/>
                    <a:pt x="15752" y="13148"/>
                  </a:cubicBezTo>
                  <a:cubicBezTo>
                    <a:pt x="15993" y="13020"/>
                    <a:pt x="16233" y="12917"/>
                    <a:pt x="16474" y="12815"/>
                  </a:cubicBezTo>
                  <a:cubicBezTo>
                    <a:pt x="16714" y="12712"/>
                    <a:pt x="17003" y="12610"/>
                    <a:pt x="17244" y="12507"/>
                  </a:cubicBezTo>
                  <a:cubicBezTo>
                    <a:pt x="17532" y="12404"/>
                    <a:pt x="17773" y="12327"/>
                    <a:pt x="18061" y="12250"/>
                  </a:cubicBezTo>
                  <a:lnTo>
                    <a:pt x="17580" y="11814"/>
                  </a:lnTo>
                  <a:lnTo>
                    <a:pt x="16281" y="10634"/>
                  </a:lnTo>
                  <a:cubicBezTo>
                    <a:pt x="16570" y="10532"/>
                    <a:pt x="16811" y="10429"/>
                    <a:pt x="17051" y="10326"/>
                  </a:cubicBezTo>
                  <a:cubicBezTo>
                    <a:pt x="17292" y="10147"/>
                    <a:pt x="17532" y="10044"/>
                    <a:pt x="17773" y="9916"/>
                  </a:cubicBezTo>
                  <a:close/>
                </a:path>
              </a:pathLst>
            </a:custGeom>
            <a:solidFill>
              <a:srgbClr val="800000"/>
            </a:solidFill>
            <a:ln w="12700">
              <a:miter lim="400000"/>
            </a:ln>
          </p:spPr>
          <p:txBody>
            <a:bodyPr lIns="38100" tIns="38100" rIns="38100" bIns="38100" anchor="ctr"/>
            <a:lstStyle/>
            <a:p>
              <a:pPr>
                <a:defRPr sz="3000">
                  <a:solidFill>
                    <a:srgbClr val="FFFFFF"/>
                  </a:solidFill>
                </a:defRPr>
              </a:pPr>
              <a:endParaRPr>
                <a:latin typeface="Roboto"/>
                <a:cs typeface="Roboto"/>
              </a:endParaRPr>
            </a:p>
          </p:txBody>
        </p:sp>
        <p:grpSp>
          <p:nvGrpSpPr>
            <p:cNvPr id="42" name="Graphic 64" descr="Users"/>
            <p:cNvGrpSpPr/>
            <p:nvPr/>
          </p:nvGrpSpPr>
          <p:grpSpPr>
            <a:xfrm>
              <a:off x="4677018" y="1746384"/>
              <a:ext cx="521486" cy="325308"/>
              <a:chOff x="4677018" y="1746384"/>
              <a:chExt cx="521486" cy="325308"/>
            </a:xfrm>
            <a:solidFill>
              <a:srgbClr val="000000"/>
            </a:solidFill>
          </p:grpSpPr>
          <p:sp>
            <p:nvSpPr>
              <p:cNvPr id="44" name="Freihandform 43">
                <a:extLst>
                  <a:ext uri="{FF2B5EF4-FFF2-40B4-BE49-F238E27FC236}">
                    <a16:creationId xmlns:a16="http://schemas.microsoft.com/office/drawing/2014/main" id="{F2208408-B970-A040-A06C-9F65E4E83787}"/>
                  </a:ext>
                </a:extLst>
              </p:cNvPr>
              <p:cNvSpPr/>
              <p:nvPr/>
            </p:nvSpPr>
            <p:spPr>
              <a:xfrm>
                <a:off x="4732891" y="1746384"/>
                <a:ext cx="111747" cy="111747"/>
              </a:xfrm>
              <a:custGeom>
                <a:avLst/>
                <a:gdLst>
                  <a:gd name="connsiteX0" fmla="*/ 111747 w 111747"/>
                  <a:gd name="connsiteY0" fmla="*/ 55874 h 111747"/>
                  <a:gd name="connsiteX1" fmla="*/ 55874 w 111747"/>
                  <a:gd name="connsiteY1" fmla="*/ 111747 h 111747"/>
                  <a:gd name="connsiteX2" fmla="*/ 0 w 111747"/>
                  <a:gd name="connsiteY2" fmla="*/ 55874 h 111747"/>
                  <a:gd name="connsiteX3" fmla="*/ 55874 w 111747"/>
                  <a:gd name="connsiteY3" fmla="*/ 0 h 111747"/>
                  <a:gd name="connsiteX4" fmla="*/ 111747 w 111747"/>
                  <a:gd name="connsiteY4" fmla="*/ 55874 h 11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47" h="111747">
                    <a:moveTo>
                      <a:pt x="111747" y="55874"/>
                    </a:moveTo>
                    <a:cubicBezTo>
                      <a:pt x="111747" y="86732"/>
                      <a:pt x="86732" y="111747"/>
                      <a:pt x="55874" y="111747"/>
                    </a:cubicBezTo>
                    <a:cubicBezTo>
                      <a:pt x="25015" y="111747"/>
                      <a:pt x="0" y="86732"/>
                      <a:pt x="0" y="55874"/>
                    </a:cubicBezTo>
                    <a:cubicBezTo>
                      <a:pt x="0" y="25015"/>
                      <a:pt x="25015" y="0"/>
                      <a:pt x="55874" y="0"/>
                    </a:cubicBezTo>
                    <a:cubicBezTo>
                      <a:pt x="86732" y="0"/>
                      <a:pt x="111747" y="25015"/>
                      <a:pt x="111747" y="55874"/>
                    </a:cubicBezTo>
                    <a:close/>
                  </a:path>
                </a:pathLst>
              </a:custGeom>
              <a:solidFill>
                <a:schemeClr val="accent2">
                  <a:lumMod val="50000"/>
                </a:schemeClr>
              </a:solidFill>
              <a:ln w="6152" cap="flat">
                <a:noFill/>
                <a:prstDash val="solid"/>
                <a:miter/>
              </a:ln>
            </p:spPr>
            <p:txBody>
              <a:bodyPr rtlCol="0" anchor="ctr"/>
              <a:lstStyle/>
              <a:p>
                <a:endParaRPr lang="de-DE"/>
              </a:p>
            </p:txBody>
          </p:sp>
          <p:sp>
            <p:nvSpPr>
              <p:cNvPr id="54" name="Freihandform 53">
                <a:extLst>
                  <a:ext uri="{FF2B5EF4-FFF2-40B4-BE49-F238E27FC236}">
                    <a16:creationId xmlns:a16="http://schemas.microsoft.com/office/drawing/2014/main" id="{E770C3AB-41AB-3B43-9016-383F152CAB44}"/>
                  </a:ext>
                </a:extLst>
              </p:cNvPr>
              <p:cNvSpPr/>
              <p:nvPr/>
            </p:nvSpPr>
            <p:spPr>
              <a:xfrm>
                <a:off x="5030884" y="1746384"/>
                <a:ext cx="111747" cy="111747"/>
              </a:xfrm>
              <a:custGeom>
                <a:avLst/>
                <a:gdLst>
                  <a:gd name="connsiteX0" fmla="*/ 111747 w 111747"/>
                  <a:gd name="connsiteY0" fmla="*/ 55874 h 111747"/>
                  <a:gd name="connsiteX1" fmla="*/ 55874 w 111747"/>
                  <a:gd name="connsiteY1" fmla="*/ 111747 h 111747"/>
                  <a:gd name="connsiteX2" fmla="*/ 0 w 111747"/>
                  <a:gd name="connsiteY2" fmla="*/ 55874 h 111747"/>
                  <a:gd name="connsiteX3" fmla="*/ 55874 w 111747"/>
                  <a:gd name="connsiteY3" fmla="*/ 0 h 111747"/>
                  <a:gd name="connsiteX4" fmla="*/ 111747 w 111747"/>
                  <a:gd name="connsiteY4" fmla="*/ 55874 h 11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47" h="111747">
                    <a:moveTo>
                      <a:pt x="111747" y="55874"/>
                    </a:moveTo>
                    <a:cubicBezTo>
                      <a:pt x="111747" y="86732"/>
                      <a:pt x="86732" y="111747"/>
                      <a:pt x="55874" y="111747"/>
                    </a:cubicBezTo>
                    <a:cubicBezTo>
                      <a:pt x="25015" y="111747"/>
                      <a:pt x="0" y="86732"/>
                      <a:pt x="0" y="55874"/>
                    </a:cubicBezTo>
                    <a:cubicBezTo>
                      <a:pt x="0" y="25015"/>
                      <a:pt x="25015" y="0"/>
                      <a:pt x="55874" y="0"/>
                    </a:cubicBezTo>
                    <a:cubicBezTo>
                      <a:pt x="86732" y="0"/>
                      <a:pt x="111747" y="25015"/>
                      <a:pt x="111747" y="55874"/>
                    </a:cubicBezTo>
                    <a:close/>
                  </a:path>
                </a:pathLst>
              </a:custGeom>
              <a:solidFill>
                <a:schemeClr val="accent2">
                  <a:lumMod val="50000"/>
                </a:schemeClr>
              </a:solidFill>
              <a:ln w="6152" cap="flat">
                <a:noFill/>
                <a:prstDash val="solid"/>
                <a:miter/>
              </a:ln>
            </p:spPr>
            <p:txBody>
              <a:bodyPr rtlCol="0" anchor="ctr"/>
              <a:lstStyle/>
              <a:p>
                <a:endParaRPr lang="de-DE"/>
              </a:p>
            </p:txBody>
          </p:sp>
          <p:sp>
            <p:nvSpPr>
              <p:cNvPr id="55" name="Freihandform 54">
                <a:extLst>
                  <a:ext uri="{FF2B5EF4-FFF2-40B4-BE49-F238E27FC236}">
                    <a16:creationId xmlns:a16="http://schemas.microsoft.com/office/drawing/2014/main" id="{C9AB3955-87CA-5347-AA28-1FB1306338AA}"/>
                  </a:ext>
                </a:extLst>
              </p:cNvPr>
              <p:cNvSpPr/>
              <p:nvPr/>
            </p:nvSpPr>
            <p:spPr>
              <a:xfrm>
                <a:off x="4826014" y="1959945"/>
                <a:ext cx="223494" cy="111747"/>
              </a:xfrm>
              <a:custGeom>
                <a:avLst/>
                <a:gdLst>
                  <a:gd name="connsiteX0" fmla="*/ 223494 w 223494"/>
                  <a:gd name="connsiteY0" fmla="*/ 111747 h 111747"/>
                  <a:gd name="connsiteX1" fmla="*/ 223494 w 223494"/>
                  <a:gd name="connsiteY1" fmla="*/ 55874 h 111747"/>
                  <a:gd name="connsiteX2" fmla="*/ 212320 w 223494"/>
                  <a:gd name="connsiteY2" fmla="*/ 33524 h 111747"/>
                  <a:gd name="connsiteX3" fmla="*/ 157688 w 223494"/>
                  <a:gd name="connsiteY3" fmla="*/ 7450 h 111747"/>
                  <a:gd name="connsiteX4" fmla="*/ 111747 w 223494"/>
                  <a:gd name="connsiteY4" fmla="*/ 0 h 111747"/>
                  <a:gd name="connsiteX5" fmla="*/ 65807 w 223494"/>
                  <a:gd name="connsiteY5" fmla="*/ 7450 h 111747"/>
                  <a:gd name="connsiteX6" fmla="*/ 11175 w 223494"/>
                  <a:gd name="connsiteY6" fmla="*/ 33524 h 111747"/>
                  <a:gd name="connsiteX7" fmla="*/ 0 w 223494"/>
                  <a:gd name="connsiteY7" fmla="*/ 55874 h 111747"/>
                  <a:gd name="connsiteX8" fmla="*/ 0 w 223494"/>
                  <a:gd name="connsiteY8" fmla="*/ 111747 h 111747"/>
                  <a:gd name="connsiteX9" fmla="*/ 223494 w 223494"/>
                  <a:gd name="connsiteY9" fmla="*/ 111747 h 11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494" h="111747">
                    <a:moveTo>
                      <a:pt x="223494" y="111747"/>
                    </a:moveTo>
                    <a:lnTo>
                      <a:pt x="223494" y="55874"/>
                    </a:lnTo>
                    <a:cubicBezTo>
                      <a:pt x="223494" y="47182"/>
                      <a:pt x="219769" y="38491"/>
                      <a:pt x="212320" y="33524"/>
                    </a:cubicBezTo>
                    <a:cubicBezTo>
                      <a:pt x="197420" y="21108"/>
                      <a:pt x="177554" y="12416"/>
                      <a:pt x="157688" y="7450"/>
                    </a:cubicBezTo>
                    <a:cubicBezTo>
                      <a:pt x="144030" y="3725"/>
                      <a:pt x="127888" y="0"/>
                      <a:pt x="111747" y="0"/>
                    </a:cubicBezTo>
                    <a:cubicBezTo>
                      <a:pt x="96848" y="0"/>
                      <a:pt x="80706" y="2483"/>
                      <a:pt x="65807" y="7450"/>
                    </a:cubicBezTo>
                    <a:cubicBezTo>
                      <a:pt x="45941" y="12416"/>
                      <a:pt x="27316" y="22349"/>
                      <a:pt x="11175" y="33524"/>
                    </a:cubicBezTo>
                    <a:cubicBezTo>
                      <a:pt x="3725" y="39732"/>
                      <a:pt x="0" y="47182"/>
                      <a:pt x="0" y="55874"/>
                    </a:cubicBezTo>
                    <a:lnTo>
                      <a:pt x="0" y="111747"/>
                    </a:lnTo>
                    <a:lnTo>
                      <a:pt x="223494" y="111747"/>
                    </a:lnTo>
                    <a:close/>
                  </a:path>
                </a:pathLst>
              </a:custGeom>
              <a:solidFill>
                <a:schemeClr val="accent2">
                  <a:lumMod val="50000"/>
                </a:schemeClr>
              </a:solidFill>
              <a:ln w="6152" cap="flat">
                <a:noFill/>
                <a:prstDash val="solid"/>
                <a:miter/>
              </a:ln>
            </p:spPr>
            <p:txBody>
              <a:bodyPr rtlCol="0" anchor="ctr"/>
              <a:lstStyle/>
              <a:p>
                <a:endParaRPr lang="de-DE"/>
              </a:p>
            </p:txBody>
          </p:sp>
          <p:sp>
            <p:nvSpPr>
              <p:cNvPr id="56" name="Freihandform 55">
                <a:extLst>
                  <a:ext uri="{FF2B5EF4-FFF2-40B4-BE49-F238E27FC236}">
                    <a16:creationId xmlns:a16="http://schemas.microsoft.com/office/drawing/2014/main" id="{4556AA07-BD3C-CA47-BDDE-93028C9689AD}"/>
                  </a:ext>
                </a:extLst>
              </p:cNvPr>
              <p:cNvSpPr/>
              <p:nvPr/>
            </p:nvSpPr>
            <p:spPr>
              <a:xfrm>
                <a:off x="4881887" y="1833298"/>
                <a:ext cx="111747" cy="111747"/>
              </a:xfrm>
              <a:custGeom>
                <a:avLst/>
                <a:gdLst>
                  <a:gd name="connsiteX0" fmla="*/ 111747 w 111747"/>
                  <a:gd name="connsiteY0" fmla="*/ 55874 h 111747"/>
                  <a:gd name="connsiteX1" fmla="*/ 55874 w 111747"/>
                  <a:gd name="connsiteY1" fmla="*/ 111747 h 111747"/>
                  <a:gd name="connsiteX2" fmla="*/ 0 w 111747"/>
                  <a:gd name="connsiteY2" fmla="*/ 55874 h 111747"/>
                  <a:gd name="connsiteX3" fmla="*/ 55874 w 111747"/>
                  <a:gd name="connsiteY3" fmla="*/ 0 h 111747"/>
                  <a:gd name="connsiteX4" fmla="*/ 111747 w 111747"/>
                  <a:gd name="connsiteY4" fmla="*/ 55874 h 111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47" h="111747">
                    <a:moveTo>
                      <a:pt x="111747" y="55874"/>
                    </a:moveTo>
                    <a:cubicBezTo>
                      <a:pt x="111747" y="86732"/>
                      <a:pt x="86732" y="111747"/>
                      <a:pt x="55874" y="111747"/>
                    </a:cubicBezTo>
                    <a:cubicBezTo>
                      <a:pt x="25015" y="111747"/>
                      <a:pt x="0" y="86732"/>
                      <a:pt x="0" y="55874"/>
                    </a:cubicBezTo>
                    <a:cubicBezTo>
                      <a:pt x="0" y="25015"/>
                      <a:pt x="25015" y="0"/>
                      <a:pt x="55874" y="0"/>
                    </a:cubicBezTo>
                    <a:cubicBezTo>
                      <a:pt x="86732" y="0"/>
                      <a:pt x="111747" y="25015"/>
                      <a:pt x="111747" y="55874"/>
                    </a:cubicBezTo>
                    <a:close/>
                  </a:path>
                </a:pathLst>
              </a:custGeom>
              <a:solidFill>
                <a:schemeClr val="accent2">
                  <a:lumMod val="50000"/>
                </a:schemeClr>
              </a:solidFill>
              <a:ln w="6152" cap="flat">
                <a:noFill/>
                <a:prstDash val="solid"/>
                <a:miter/>
              </a:ln>
            </p:spPr>
            <p:txBody>
              <a:bodyPr rtlCol="0" anchor="ctr"/>
              <a:lstStyle/>
              <a:p>
                <a:endParaRPr lang="de-DE"/>
              </a:p>
            </p:txBody>
          </p:sp>
          <p:sp>
            <p:nvSpPr>
              <p:cNvPr id="57" name="Freihandform 56">
                <a:extLst>
                  <a:ext uri="{FF2B5EF4-FFF2-40B4-BE49-F238E27FC236}">
                    <a16:creationId xmlns:a16="http://schemas.microsoft.com/office/drawing/2014/main" id="{67F80E78-D429-7541-B3FD-1D3405E18545}"/>
                  </a:ext>
                </a:extLst>
              </p:cNvPr>
              <p:cNvSpPr/>
              <p:nvPr/>
            </p:nvSpPr>
            <p:spPr>
              <a:xfrm>
                <a:off x="4996118" y="1873031"/>
                <a:ext cx="202386" cy="111747"/>
              </a:xfrm>
              <a:custGeom>
                <a:avLst/>
                <a:gdLst>
                  <a:gd name="connsiteX0" fmla="*/ 191212 w 202386"/>
                  <a:gd name="connsiteY0" fmla="*/ 33524 h 111747"/>
                  <a:gd name="connsiteX1" fmla="*/ 136580 w 202386"/>
                  <a:gd name="connsiteY1" fmla="*/ 7450 h 111747"/>
                  <a:gd name="connsiteX2" fmla="*/ 90639 w 202386"/>
                  <a:gd name="connsiteY2" fmla="*/ 0 h 111747"/>
                  <a:gd name="connsiteX3" fmla="*/ 44699 w 202386"/>
                  <a:gd name="connsiteY3" fmla="*/ 7450 h 111747"/>
                  <a:gd name="connsiteX4" fmla="*/ 22349 w 202386"/>
                  <a:gd name="connsiteY4" fmla="*/ 16141 h 111747"/>
                  <a:gd name="connsiteX5" fmla="*/ 22349 w 202386"/>
                  <a:gd name="connsiteY5" fmla="*/ 17383 h 111747"/>
                  <a:gd name="connsiteX6" fmla="*/ 0 w 202386"/>
                  <a:gd name="connsiteY6" fmla="*/ 72015 h 111747"/>
                  <a:gd name="connsiteX7" fmla="*/ 57115 w 202386"/>
                  <a:gd name="connsiteY7" fmla="*/ 100572 h 111747"/>
                  <a:gd name="connsiteX8" fmla="*/ 67048 w 202386"/>
                  <a:gd name="connsiteY8" fmla="*/ 111747 h 111747"/>
                  <a:gd name="connsiteX9" fmla="*/ 202387 w 202386"/>
                  <a:gd name="connsiteY9" fmla="*/ 111747 h 111747"/>
                  <a:gd name="connsiteX10" fmla="*/ 202387 w 202386"/>
                  <a:gd name="connsiteY10" fmla="*/ 55874 h 111747"/>
                  <a:gd name="connsiteX11" fmla="*/ 191212 w 202386"/>
                  <a:gd name="connsiteY11" fmla="*/ 33524 h 11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386" h="111747">
                    <a:moveTo>
                      <a:pt x="191212" y="33524"/>
                    </a:moveTo>
                    <a:cubicBezTo>
                      <a:pt x="176312" y="21108"/>
                      <a:pt x="156446" y="12416"/>
                      <a:pt x="136580" y="7450"/>
                    </a:cubicBezTo>
                    <a:cubicBezTo>
                      <a:pt x="122922" y="3725"/>
                      <a:pt x="106781" y="0"/>
                      <a:pt x="90639" y="0"/>
                    </a:cubicBezTo>
                    <a:cubicBezTo>
                      <a:pt x="75740" y="0"/>
                      <a:pt x="59598" y="2483"/>
                      <a:pt x="44699" y="7450"/>
                    </a:cubicBezTo>
                    <a:cubicBezTo>
                      <a:pt x="37249" y="9933"/>
                      <a:pt x="29799" y="12416"/>
                      <a:pt x="22349" y="16141"/>
                    </a:cubicBezTo>
                    <a:lnTo>
                      <a:pt x="22349" y="17383"/>
                    </a:lnTo>
                    <a:cubicBezTo>
                      <a:pt x="22349" y="38491"/>
                      <a:pt x="13658" y="58357"/>
                      <a:pt x="0" y="72015"/>
                    </a:cubicBezTo>
                    <a:cubicBezTo>
                      <a:pt x="23591" y="79465"/>
                      <a:pt x="42216" y="89398"/>
                      <a:pt x="57115" y="100572"/>
                    </a:cubicBezTo>
                    <a:cubicBezTo>
                      <a:pt x="60840" y="104297"/>
                      <a:pt x="64565" y="106781"/>
                      <a:pt x="67048" y="111747"/>
                    </a:cubicBezTo>
                    <a:lnTo>
                      <a:pt x="202387" y="111747"/>
                    </a:lnTo>
                    <a:lnTo>
                      <a:pt x="202387" y="55874"/>
                    </a:lnTo>
                    <a:cubicBezTo>
                      <a:pt x="202387" y="47182"/>
                      <a:pt x="198662" y="38491"/>
                      <a:pt x="191212" y="33524"/>
                    </a:cubicBezTo>
                    <a:close/>
                  </a:path>
                </a:pathLst>
              </a:custGeom>
              <a:solidFill>
                <a:schemeClr val="accent2">
                  <a:lumMod val="50000"/>
                </a:schemeClr>
              </a:solidFill>
              <a:ln w="6152" cap="flat">
                <a:noFill/>
                <a:prstDash val="solid"/>
                <a:miter/>
              </a:ln>
            </p:spPr>
            <p:txBody>
              <a:bodyPr rtlCol="0" anchor="ctr"/>
              <a:lstStyle/>
              <a:p>
                <a:endParaRPr lang="de-DE"/>
              </a:p>
            </p:txBody>
          </p:sp>
          <p:sp>
            <p:nvSpPr>
              <p:cNvPr id="58" name="Freihandform 57">
                <a:extLst>
                  <a:ext uri="{FF2B5EF4-FFF2-40B4-BE49-F238E27FC236}">
                    <a16:creationId xmlns:a16="http://schemas.microsoft.com/office/drawing/2014/main" id="{B0B54DC0-340D-4F47-BE02-BB064F4538B1}"/>
                  </a:ext>
                </a:extLst>
              </p:cNvPr>
              <p:cNvSpPr/>
              <p:nvPr/>
            </p:nvSpPr>
            <p:spPr>
              <a:xfrm>
                <a:off x="4677018" y="1873031"/>
                <a:ext cx="202386" cy="111747"/>
              </a:xfrm>
              <a:custGeom>
                <a:avLst/>
                <a:gdLst>
                  <a:gd name="connsiteX0" fmla="*/ 145271 w 202386"/>
                  <a:gd name="connsiteY0" fmla="*/ 100572 h 111747"/>
                  <a:gd name="connsiteX1" fmla="*/ 145271 w 202386"/>
                  <a:gd name="connsiteY1" fmla="*/ 100572 h 111747"/>
                  <a:gd name="connsiteX2" fmla="*/ 202387 w 202386"/>
                  <a:gd name="connsiteY2" fmla="*/ 72015 h 111747"/>
                  <a:gd name="connsiteX3" fmla="*/ 180037 w 202386"/>
                  <a:gd name="connsiteY3" fmla="*/ 17383 h 111747"/>
                  <a:gd name="connsiteX4" fmla="*/ 180037 w 202386"/>
                  <a:gd name="connsiteY4" fmla="*/ 14900 h 111747"/>
                  <a:gd name="connsiteX5" fmla="*/ 157688 w 202386"/>
                  <a:gd name="connsiteY5" fmla="*/ 7450 h 111747"/>
                  <a:gd name="connsiteX6" fmla="*/ 111747 w 202386"/>
                  <a:gd name="connsiteY6" fmla="*/ 0 h 111747"/>
                  <a:gd name="connsiteX7" fmla="*/ 65807 w 202386"/>
                  <a:gd name="connsiteY7" fmla="*/ 7450 h 111747"/>
                  <a:gd name="connsiteX8" fmla="*/ 11175 w 202386"/>
                  <a:gd name="connsiteY8" fmla="*/ 33524 h 111747"/>
                  <a:gd name="connsiteX9" fmla="*/ 0 w 202386"/>
                  <a:gd name="connsiteY9" fmla="*/ 55874 h 111747"/>
                  <a:gd name="connsiteX10" fmla="*/ 0 w 202386"/>
                  <a:gd name="connsiteY10" fmla="*/ 111747 h 111747"/>
                  <a:gd name="connsiteX11" fmla="*/ 134097 w 202386"/>
                  <a:gd name="connsiteY11" fmla="*/ 111747 h 111747"/>
                  <a:gd name="connsiteX12" fmla="*/ 145271 w 202386"/>
                  <a:gd name="connsiteY12" fmla="*/ 100572 h 11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386" h="111747">
                    <a:moveTo>
                      <a:pt x="145271" y="100572"/>
                    </a:moveTo>
                    <a:lnTo>
                      <a:pt x="145271" y="100572"/>
                    </a:lnTo>
                    <a:cubicBezTo>
                      <a:pt x="162654" y="88156"/>
                      <a:pt x="182520" y="78223"/>
                      <a:pt x="202387" y="72015"/>
                    </a:cubicBezTo>
                    <a:cubicBezTo>
                      <a:pt x="188729" y="57115"/>
                      <a:pt x="180037" y="38491"/>
                      <a:pt x="180037" y="17383"/>
                    </a:cubicBezTo>
                    <a:cubicBezTo>
                      <a:pt x="180037" y="16141"/>
                      <a:pt x="180037" y="16141"/>
                      <a:pt x="180037" y="14900"/>
                    </a:cubicBezTo>
                    <a:cubicBezTo>
                      <a:pt x="172587" y="12416"/>
                      <a:pt x="165138" y="8691"/>
                      <a:pt x="157688" y="7450"/>
                    </a:cubicBezTo>
                    <a:cubicBezTo>
                      <a:pt x="144030" y="3725"/>
                      <a:pt x="127888" y="0"/>
                      <a:pt x="111747" y="0"/>
                    </a:cubicBezTo>
                    <a:cubicBezTo>
                      <a:pt x="96848" y="0"/>
                      <a:pt x="80706" y="2483"/>
                      <a:pt x="65807" y="7450"/>
                    </a:cubicBezTo>
                    <a:cubicBezTo>
                      <a:pt x="45941" y="13658"/>
                      <a:pt x="27316" y="22349"/>
                      <a:pt x="11175" y="33524"/>
                    </a:cubicBezTo>
                    <a:cubicBezTo>
                      <a:pt x="3725" y="38491"/>
                      <a:pt x="0" y="47182"/>
                      <a:pt x="0" y="55874"/>
                    </a:cubicBezTo>
                    <a:lnTo>
                      <a:pt x="0" y="111747"/>
                    </a:lnTo>
                    <a:lnTo>
                      <a:pt x="134097" y="111747"/>
                    </a:lnTo>
                    <a:cubicBezTo>
                      <a:pt x="137822" y="106781"/>
                      <a:pt x="140305" y="104297"/>
                      <a:pt x="145271" y="100572"/>
                    </a:cubicBezTo>
                    <a:close/>
                  </a:path>
                </a:pathLst>
              </a:custGeom>
              <a:solidFill>
                <a:schemeClr val="accent2">
                  <a:lumMod val="50000"/>
                </a:schemeClr>
              </a:solidFill>
              <a:ln w="6152" cap="flat">
                <a:noFill/>
                <a:prstDash val="solid"/>
                <a:miter/>
              </a:ln>
            </p:spPr>
            <p:txBody>
              <a:bodyPr rtlCol="0" anchor="ctr"/>
              <a:lstStyle/>
              <a:p>
                <a:endParaRPr lang="de-DE"/>
              </a:p>
            </p:txBody>
          </p:sp>
        </p:grpSp>
      </p:grpSp>
      <p:grpSp>
        <p:nvGrpSpPr>
          <p:cNvPr id="51" name="Gruppierung 50"/>
          <p:cNvGrpSpPr/>
          <p:nvPr/>
        </p:nvGrpSpPr>
        <p:grpSpPr>
          <a:xfrm>
            <a:off x="3532647" y="3401134"/>
            <a:ext cx="4404299" cy="1107713"/>
            <a:chOff x="3532647" y="3401134"/>
            <a:chExt cx="4404299" cy="1107713"/>
          </a:xfrm>
        </p:grpSpPr>
        <p:grpSp>
          <p:nvGrpSpPr>
            <p:cNvPr id="11" name="Group 12">
              <a:extLst>
                <a:ext uri="{FF2B5EF4-FFF2-40B4-BE49-F238E27FC236}">
                  <a16:creationId xmlns:a16="http://schemas.microsoft.com/office/drawing/2014/main" id="{79316F93-5C60-4D1A-B34D-F878BF06B3A9}"/>
                </a:ext>
              </a:extLst>
            </p:cNvPr>
            <p:cNvGrpSpPr>
              <a:grpSpLocks noChangeAspect="1"/>
            </p:cNvGrpSpPr>
            <p:nvPr/>
          </p:nvGrpSpPr>
          <p:grpSpPr>
            <a:xfrm>
              <a:off x="5632946" y="3523928"/>
              <a:ext cx="2304000" cy="779778"/>
              <a:chOff x="8921976" y="4079069"/>
              <a:chExt cx="3562956" cy="1205842"/>
            </a:xfrm>
          </p:grpSpPr>
          <p:sp>
            <p:nvSpPr>
              <p:cNvPr id="12" name="TextBox 13">
                <a:extLst>
                  <a:ext uri="{FF2B5EF4-FFF2-40B4-BE49-F238E27FC236}">
                    <a16:creationId xmlns:a16="http://schemas.microsoft.com/office/drawing/2014/main" id="{9D81ED04-47F3-40EE-B03C-9BAEB884FC0F}"/>
                  </a:ext>
                </a:extLst>
              </p:cNvPr>
              <p:cNvSpPr txBox="1"/>
              <p:nvPr/>
            </p:nvSpPr>
            <p:spPr>
              <a:xfrm>
                <a:off x="8921976" y="4079069"/>
                <a:ext cx="3562956" cy="455981"/>
              </a:xfrm>
              <a:prstGeom prst="rect">
                <a:avLst/>
              </a:prstGeom>
              <a:noFill/>
            </p:spPr>
            <p:txBody>
              <a:bodyPr wrap="square" lIns="0" rIns="0" rtlCol="0" anchor="b">
                <a:spAutoFit/>
              </a:bodyPr>
              <a:lstStyle/>
              <a:p>
                <a:r>
                  <a:rPr lang="en-US" sz="1400" b="1" noProof="1">
                    <a:latin typeface="Roboto"/>
                    <a:cs typeface="Roboto"/>
                  </a:rPr>
                  <a:t>04. Appoint oversight body</a:t>
                </a:r>
              </a:p>
            </p:txBody>
          </p:sp>
          <p:sp>
            <p:nvSpPr>
              <p:cNvPr id="13" name="TextBox 14">
                <a:extLst>
                  <a:ext uri="{FF2B5EF4-FFF2-40B4-BE49-F238E27FC236}">
                    <a16:creationId xmlns:a16="http://schemas.microsoft.com/office/drawing/2014/main" id="{00ECFCE4-9855-440C-80E8-DDEB5AACA2E5}"/>
                  </a:ext>
                </a:extLst>
              </p:cNvPr>
              <p:cNvSpPr txBox="1"/>
              <p:nvPr/>
            </p:nvSpPr>
            <p:spPr>
              <a:xfrm>
                <a:off x="8921978" y="4532540"/>
                <a:ext cx="2926081" cy="752371"/>
              </a:xfrm>
              <a:prstGeom prst="rect">
                <a:avLst/>
              </a:prstGeom>
              <a:noFill/>
            </p:spPr>
            <p:txBody>
              <a:bodyPr wrap="square" lIns="0" rIns="0" rtlCol="0" anchor="t">
                <a:spAutoFit/>
              </a:bodyPr>
              <a:lstStyle/>
              <a:p>
                <a:r>
                  <a:rPr lang="en-US" sz="900" noProof="1">
                    <a:solidFill>
                      <a:schemeClr val="tx1">
                        <a:lumMod val="65000"/>
                        <a:lumOff val="35000"/>
                      </a:schemeClr>
                    </a:solidFill>
                    <a:latin typeface="Roboto"/>
                    <a:cs typeface="Roboto"/>
                  </a:rPr>
                  <a:t>Appoint an administrative structure with a mandate to oversee the implementation of the code.</a:t>
                </a:r>
              </a:p>
            </p:txBody>
          </p:sp>
        </p:grpSp>
        <p:sp>
          <p:nvSpPr>
            <p:cNvPr id="39" name="Shape">
              <a:extLst>
                <a:ext uri="{FF2B5EF4-FFF2-40B4-BE49-F238E27FC236}">
                  <a16:creationId xmlns:a16="http://schemas.microsoft.com/office/drawing/2014/main" id="{ADBAB7B6-64F7-4700-87C4-128756148F78}"/>
                </a:ext>
              </a:extLst>
            </p:cNvPr>
            <p:cNvSpPr/>
            <p:nvPr/>
          </p:nvSpPr>
          <p:spPr>
            <a:xfrm>
              <a:off x="3532647" y="3401134"/>
              <a:ext cx="1944140" cy="1107713"/>
            </a:xfrm>
            <a:custGeom>
              <a:avLst/>
              <a:gdLst/>
              <a:ahLst/>
              <a:cxnLst>
                <a:cxn ang="0">
                  <a:pos x="wd2" y="hd2"/>
                </a:cxn>
                <a:cxn ang="5400000">
                  <a:pos x="wd2" y="hd2"/>
                </a:cxn>
                <a:cxn ang="10800000">
                  <a:pos x="wd2" y="hd2"/>
                </a:cxn>
                <a:cxn ang="16200000">
                  <a:pos x="wd2" y="hd2"/>
                </a:cxn>
              </a:cxnLst>
              <a:rect l="0" t="0" r="r" b="b"/>
              <a:pathLst>
                <a:path w="21395" h="20990" extrusionOk="0">
                  <a:moveTo>
                    <a:pt x="19357" y="3773"/>
                  </a:moveTo>
                  <a:lnTo>
                    <a:pt x="19357" y="3773"/>
                  </a:lnTo>
                  <a:cubicBezTo>
                    <a:pt x="19304" y="3957"/>
                    <a:pt x="19304" y="4186"/>
                    <a:pt x="19384" y="4324"/>
                  </a:cubicBezTo>
                  <a:cubicBezTo>
                    <a:pt x="20423" y="6204"/>
                    <a:pt x="21009" y="8818"/>
                    <a:pt x="20822" y="11661"/>
                  </a:cubicBezTo>
                  <a:cubicBezTo>
                    <a:pt x="20556" y="16201"/>
                    <a:pt x="18372" y="19778"/>
                    <a:pt x="15735" y="20053"/>
                  </a:cubicBezTo>
                  <a:cubicBezTo>
                    <a:pt x="13045" y="20329"/>
                    <a:pt x="10755" y="17256"/>
                    <a:pt x="10142" y="12991"/>
                  </a:cubicBezTo>
                  <a:cubicBezTo>
                    <a:pt x="10089" y="12670"/>
                    <a:pt x="10062" y="12395"/>
                    <a:pt x="10036" y="12074"/>
                  </a:cubicBezTo>
                  <a:cubicBezTo>
                    <a:pt x="10009" y="11753"/>
                    <a:pt x="9982" y="11478"/>
                    <a:pt x="9982" y="11157"/>
                  </a:cubicBezTo>
                  <a:cubicBezTo>
                    <a:pt x="9982" y="11019"/>
                    <a:pt x="9956" y="10836"/>
                    <a:pt x="9956" y="10698"/>
                  </a:cubicBezTo>
                  <a:cubicBezTo>
                    <a:pt x="9956" y="10560"/>
                    <a:pt x="9956" y="10377"/>
                    <a:pt x="9982" y="10239"/>
                  </a:cubicBezTo>
                  <a:lnTo>
                    <a:pt x="9450" y="10239"/>
                  </a:lnTo>
                  <a:lnTo>
                    <a:pt x="8145" y="10239"/>
                  </a:lnTo>
                  <a:cubicBezTo>
                    <a:pt x="8145" y="9918"/>
                    <a:pt x="8118" y="9643"/>
                    <a:pt x="8091" y="9322"/>
                  </a:cubicBezTo>
                  <a:cubicBezTo>
                    <a:pt x="8065" y="9001"/>
                    <a:pt x="8038" y="8726"/>
                    <a:pt x="7985" y="8405"/>
                  </a:cubicBezTo>
                  <a:cubicBezTo>
                    <a:pt x="7372" y="3819"/>
                    <a:pt x="5002" y="425"/>
                    <a:pt x="2179" y="425"/>
                  </a:cubicBezTo>
                  <a:cubicBezTo>
                    <a:pt x="1726" y="425"/>
                    <a:pt x="1273" y="517"/>
                    <a:pt x="874" y="701"/>
                  </a:cubicBezTo>
                  <a:lnTo>
                    <a:pt x="767" y="196"/>
                  </a:lnTo>
                  <a:cubicBezTo>
                    <a:pt x="714" y="-33"/>
                    <a:pt x="527" y="-79"/>
                    <a:pt x="447" y="150"/>
                  </a:cubicBezTo>
                  <a:lnTo>
                    <a:pt x="21" y="1389"/>
                  </a:lnTo>
                  <a:cubicBezTo>
                    <a:pt x="-32" y="1572"/>
                    <a:pt x="21" y="1755"/>
                    <a:pt x="128" y="1801"/>
                  </a:cubicBezTo>
                  <a:lnTo>
                    <a:pt x="927" y="2260"/>
                  </a:lnTo>
                  <a:cubicBezTo>
                    <a:pt x="1060" y="2352"/>
                    <a:pt x="1193" y="2122"/>
                    <a:pt x="1140" y="1893"/>
                  </a:cubicBezTo>
                  <a:lnTo>
                    <a:pt x="1060" y="1572"/>
                  </a:lnTo>
                  <a:cubicBezTo>
                    <a:pt x="1433" y="1434"/>
                    <a:pt x="1806" y="1343"/>
                    <a:pt x="2179" y="1343"/>
                  </a:cubicBezTo>
                  <a:cubicBezTo>
                    <a:pt x="4709" y="1343"/>
                    <a:pt x="6840" y="4369"/>
                    <a:pt x="7452" y="8405"/>
                  </a:cubicBezTo>
                  <a:cubicBezTo>
                    <a:pt x="7505" y="8726"/>
                    <a:pt x="7532" y="9001"/>
                    <a:pt x="7559" y="9322"/>
                  </a:cubicBezTo>
                  <a:cubicBezTo>
                    <a:pt x="7585" y="9643"/>
                    <a:pt x="7612" y="9918"/>
                    <a:pt x="7612" y="10239"/>
                  </a:cubicBezTo>
                  <a:cubicBezTo>
                    <a:pt x="7612" y="10377"/>
                    <a:pt x="7639" y="10560"/>
                    <a:pt x="7639" y="10698"/>
                  </a:cubicBezTo>
                  <a:cubicBezTo>
                    <a:pt x="7639" y="10836"/>
                    <a:pt x="7639" y="11019"/>
                    <a:pt x="7612" y="11157"/>
                  </a:cubicBezTo>
                  <a:lnTo>
                    <a:pt x="8145" y="11157"/>
                  </a:lnTo>
                  <a:lnTo>
                    <a:pt x="9450" y="11157"/>
                  </a:lnTo>
                  <a:cubicBezTo>
                    <a:pt x="9450" y="11478"/>
                    <a:pt x="9476" y="11753"/>
                    <a:pt x="9503" y="12074"/>
                  </a:cubicBezTo>
                  <a:cubicBezTo>
                    <a:pt x="9530" y="12395"/>
                    <a:pt x="9556" y="12670"/>
                    <a:pt x="9609" y="12991"/>
                  </a:cubicBezTo>
                  <a:cubicBezTo>
                    <a:pt x="10275" y="17944"/>
                    <a:pt x="12992" y="21521"/>
                    <a:pt x="16135" y="20925"/>
                  </a:cubicBezTo>
                  <a:cubicBezTo>
                    <a:pt x="18851" y="20375"/>
                    <a:pt x="21035" y="16614"/>
                    <a:pt x="21355" y="11936"/>
                  </a:cubicBezTo>
                  <a:cubicBezTo>
                    <a:pt x="21568" y="8726"/>
                    <a:pt x="20929" y="5791"/>
                    <a:pt x="19784" y="3682"/>
                  </a:cubicBezTo>
                  <a:cubicBezTo>
                    <a:pt x="19677" y="3452"/>
                    <a:pt x="19464" y="3498"/>
                    <a:pt x="19357" y="3773"/>
                  </a:cubicBezTo>
                  <a:close/>
                </a:path>
              </a:pathLst>
            </a:custGeom>
            <a:solidFill>
              <a:schemeClr val="tx1">
                <a:lumMod val="65000"/>
                <a:lumOff val="35000"/>
              </a:schemeClr>
            </a:solidFill>
            <a:ln w="12700">
              <a:miter lim="400000"/>
            </a:ln>
          </p:spPr>
          <p:txBody>
            <a:bodyPr lIns="38100" tIns="38100" rIns="38100" bIns="38100" anchor="ctr"/>
            <a:lstStyle/>
            <a:p>
              <a:pPr>
                <a:defRPr sz="3000">
                  <a:solidFill>
                    <a:srgbClr val="FFFFFF"/>
                  </a:solidFill>
                </a:defRPr>
              </a:pPr>
              <a:endParaRPr>
                <a:latin typeface="Roboto"/>
                <a:cs typeface="Roboto"/>
              </a:endParaRPr>
            </a:p>
          </p:txBody>
        </p:sp>
        <p:pic>
          <p:nvPicPr>
            <p:cNvPr id="7" name="Bild 6" descr="magnifying-glass-icon-1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9052" y="3815604"/>
              <a:ext cx="426514" cy="426514"/>
            </a:xfrm>
            <a:prstGeom prst="rect">
              <a:avLst/>
            </a:prstGeom>
          </p:spPr>
        </p:pic>
      </p:grpSp>
    </p:spTree>
    <p:extLst>
      <p:ext uri="{BB962C8B-B14F-4D97-AF65-F5344CB8AC3E}">
        <p14:creationId xmlns:p14="http://schemas.microsoft.com/office/powerpoint/2010/main" val="16826351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1+#ppt_w/2"/>
                                          </p:val>
                                        </p:tav>
                                        <p:tav tm="100000">
                                          <p:val>
                                            <p:strVal val="#ppt_x"/>
                                          </p:val>
                                        </p:tav>
                                      </p:tavLst>
                                    </p:anim>
                                    <p:anim calcmode="lin" valueType="num">
                                      <p:cBhvr additive="base">
                                        <p:cTn id="14"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1+#ppt_w/2"/>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fill="hold"/>
                                        <p:tgtEl>
                                          <p:spTgt spid="52"/>
                                        </p:tgtEl>
                                        <p:attrNameLst>
                                          <p:attrName>ppt_x</p:attrName>
                                        </p:attrNameLst>
                                      </p:cBhvr>
                                      <p:tavLst>
                                        <p:tav tm="0">
                                          <p:val>
                                            <p:strVal val="1+#ppt_w/2"/>
                                          </p:val>
                                        </p:tav>
                                        <p:tav tm="100000">
                                          <p:val>
                                            <p:strVal val="#ppt_x"/>
                                          </p:val>
                                        </p:tav>
                                      </p:tavLst>
                                    </p:anim>
                                    <p:anim calcmode="lin" valueType="num">
                                      <p:cBhvr additive="base">
                                        <p:cTn id="2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0-#ppt_w/2"/>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8BE6BE0E-2EC3-D64C-A5B0-1D7B421BFCE5}"/>
              </a:ext>
            </a:extLst>
          </p:cNvPr>
          <p:cNvSpPr>
            <a:spLocks noGrp="1"/>
          </p:cNvSpPr>
          <p:nvPr>
            <p:ph idx="1"/>
          </p:nvPr>
        </p:nvSpPr>
        <p:spPr>
          <a:ln>
            <a:solidFill>
              <a:srgbClr val="00B0F0"/>
            </a:solidFill>
          </a:ln>
        </p:spPr>
        <p:txBody>
          <a:bodyPr/>
          <a:lstStyle/>
          <a:p>
            <a:endParaRPr lang="de-DE"/>
          </a:p>
        </p:txBody>
      </p:sp>
      <p:sp>
        <p:nvSpPr>
          <p:cNvPr id="3" name="Fußzeilenplatzhalter 2"/>
          <p:cNvSpPr>
            <a:spLocks noGrp="1"/>
          </p:cNvSpPr>
          <p:nvPr>
            <p:ph type="ftr" sz="quarter" idx="3"/>
          </p:nvPr>
        </p:nvSpPr>
        <p:spPr/>
        <p:txBody>
          <a:bodyPr/>
          <a:lstStyle/>
          <a:p>
            <a:r>
              <a:rPr lang="en-US" b="1"/>
              <a:t>Module 8 – Integrity codes</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17</a:t>
            </a:fld>
            <a:endParaRPr lang="en-US"/>
          </a:p>
        </p:txBody>
      </p:sp>
      <p:sp>
        <p:nvSpPr>
          <p:cNvPr id="5" name="Titel 4"/>
          <p:cNvSpPr>
            <a:spLocks noGrp="1"/>
          </p:cNvSpPr>
          <p:nvPr>
            <p:ph type="title"/>
          </p:nvPr>
        </p:nvSpPr>
        <p:spPr/>
        <p:txBody>
          <a:bodyPr>
            <a:normAutofit fontScale="90000"/>
          </a:bodyPr>
          <a:lstStyle/>
          <a:p>
            <a:r>
              <a:rPr lang="de-DE" b="1" dirty="0"/>
              <a:t>2. </a:t>
            </a:r>
            <a:r>
              <a:rPr lang="de-DE" b="1" dirty="0" err="1"/>
              <a:t>Scope</a:t>
            </a:r>
            <a:r>
              <a:rPr lang="de-DE" b="1" dirty="0"/>
              <a:t> (1)</a:t>
            </a:r>
          </a:p>
        </p:txBody>
      </p:sp>
      <p:sp>
        <p:nvSpPr>
          <p:cNvPr id="68" name="Oval 67"/>
          <p:cNvSpPr/>
          <p:nvPr/>
        </p:nvSpPr>
        <p:spPr>
          <a:xfrm>
            <a:off x="187383" y="1348174"/>
            <a:ext cx="3212872" cy="3212878"/>
          </a:xfrm>
          <a:prstGeom prst="ellipse">
            <a:avLst/>
          </a:prstGeom>
          <a:solidFill>
            <a:schemeClr val="bg1">
              <a:lumMod val="85000"/>
            </a:schemeClr>
          </a:solidFill>
          <a:ln w="3175"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6" name="Gruppierung 5"/>
          <p:cNvGrpSpPr/>
          <p:nvPr/>
        </p:nvGrpSpPr>
        <p:grpSpPr>
          <a:xfrm>
            <a:off x="652716" y="2125610"/>
            <a:ext cx="8247410" cy="2282209"/>
            <a:chOff x="652716" y="2125610"/>
            <a:chExt cx="8247410" cy="2282209"/>
          </a:xfrm>
        </p:grpSpPr>
        <p:grpSp>
          <p:nvGrpSpPr>
            <p:cNvPr id="114" name="Gruppierung 113"/>
            <p:cNvGrpSpPr/>
            <p:nvPr/>
          </p:nvGrpSpPr>
          <p:grpSpPr>
            <a:xfrm>
              <a:off x="3751014" y="2422921"/>
              <a:ext cx="5149112" cy="982030"/>
              <a:chOff x="3491298" y="2499567"/>
              <a:chExt cx="5149112" cy="982030"/>
            </a:xfrm>
          </p:grpSpPr>
          <p:sp>
            <p:nvSpPr>
              <p:cNvPr id="107" name="TextBox 28"/>
              <p:cNvSpPr txBox="1"/>
              <p:nvPr/>
            </p:nvSpPr>
            <p:spPr>
              <a:xfrm>
                <a:off x="3758057" y="2499567"/>
                <a:ext cx="4882353" cy="338553"/>
              </a:xfrm>
              <a:prstGeom prst="rect">
                <a:avLst/>
              </a:prstGeom>
              <a:noFill/>
            </p:spPr>
            <p:txBody>
              <a:bodyPr wrap="square" l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Roboto"/>
                    <a:cs typeface="Roboto"/>
                  </a:rPr>
                  <a:t>Codes </a:t>
                </a:r>
                <a:r>
                  <a:rPr kumimoji="0" lang="en-US" sz="1600" b="1" i="0" u="sng" strike="noStrike" kern="0" cap="none" spc="0" normalizeH="0" baseline="0" noProof="0">
                    <a:ln>
                      <a:noFill/>
                    </a:ln>
                    <a:solidFill>
                      <a:sysClr val="windowText" lastClr="000000"/>
                    </a:solidFill>
                    <a:effectLst/>
                    <a:uLnTx/>
                    <a:uFillTx/>
                    <a:latin typeface="Roboto"/>
                    <a:cs typeface="Roboto"/>
                  </a:rPr>
                  <a:t>might</a:t>
                </a:r>
                <a:r>
                  <a:rPr kumimoji="0" lang="en-US" sz="1600" b="1" i="0" u="none" strike="noStrike" kern="0" cap="none" spc="0" normalizeH="0" baseline="0" noProof="0">
                    <a:ln>
                      <a:noFill/>
                    </a:ln>
                    <a:solidFill>
                      <a:sysClr val="windowText" lastClr="000000"/>
                    </a:solidFill>
                    <a:effectLst/>
                    <a:uLnTx/>
                    <a:uFillTx/>
                    <a:latin typeface="Roboto"/>
                    <a:cs typeface="Roboto"/>
                  </a:rPr>
                  <a:t> regulate:</a:t>
                </a:r>
              </a:p>
            </p:txBody>
          </p:sp>
          <p:sp>
            <p:nvSpPr>
              <p:cNvPr id="108" name="TextBox 29"/>
              <p:cNvSpPr txBox="1"/>
              <p:nvPr/>
            </p:nvSpPr>
            <p:spPr>
              <a:xfrm>
                <a:off x="3771015" y="2712156"/>
                <a:ext cx="4869395" cy="769441"/>
              </a:xfrm>
              <a:prstGeom prst="rect">
                <a:avLst/>
              </a:prstGeom>
              <a:noFill/>
            </p:spPr>
            <p:txBody>
              <a:bodyPr wrap="square" lIns="0" rIns="0" rtlCol="0" anchor="t">
                <a:spAutoFit/>
              </a:bodyPr>
              <a:lstStyle/>
              <a:p>
                <a:pPr marL="171450" lvl="0" indent="-171450" algn="just">
                  <a:buFont typeface="Arial"/>
                  <a:buChar char="•"/>
                </a:pPr>
                <a:r>
                  <a:rPr lang="en-US" sz="1100" kern="0">
                    <a:solidFill>
                      <a:sysClr val="windowText" lastClr="000000">
                        <a:lumMod val="65000"/>
                        <a:lumOff val="35000"/>
                      </a:sysClr>
                    </a:solidFill>
                    <a:latin typeface="Roboto"/>
                    <a:cs typeface="Roboto"/>
                  </a:rPr>
                  <a:t>Regulation of external activities;</a:t>
                </a:r>
              </a:p>
              <a:p>
                <a:pPr marL="171450" lvl="0" indent="-171450" algn="just">
                  <a:buFont typeface="Arial"/>
                  <a:buChar char="•"/>
                </a:pPr>
                <a:r>
                  <a:rPr lang="en-US" sz="1100" kern="0">
                    <a:solidFill>
                      <a:sysClr val="windowText" lastClr="000000">
                        <a:lumMod val="65000"/>
                        <a:lumOff val="35000"/>
                      </a:sysClr>
                    </a:solidFill>
                    <a:latin typeface="Roboto"/>
                    <a:cs typeface="Roboto"/>
                  </a:rPr>
                  <a:t>Provisions on outside income;</a:t>
                </a:r>
              </a:p>
              <a:p>
                <a:pPr marL="171450" lvl="0" indent="-171450" algn="just">
                  <a:buFont typeface="Arial"/>
                  <a:buChar char="•"/>
                </a:pPr>
                <a:r>
                  <a:rPr lang="en-US" sz="1100" kern="0">
                    <a:solidFill>
                      <a:sysClr val="windowText" lastClr="000000">
                        <a:lumMod val="65000"/>
                        <a:lumOff val="35000"/>
                      </a:sysClr>
                    </a:solidFill>
                    <a:latin typeface="Roboto"/>
                    <a:cs typeface="Roboto"/>
                  </a:rPr>
                  <a:t>Restrictions on public servants' pre and post-public employment;</a:t>
                </a:r>
              </a:p>
              <a:p>
                <a:pPr marL="171450" lvl="0" indent="-171450" algn="just">
                  <a:buFont typeface="Arial"/>
                  <a:buChar char="•"/>
                </a:pPr>
                <a:r>
                  <a:rPr lang="en-US" sz="1100" kern="0">
                    <a:solidFill>
                      <a:sysClr val="windowText" lastClr="000000">
                        <a:lumMod val="65000"/>
                        <a:lumOff val="35000"/>
                      </a:sysClr>
                    </a:solidFill>
                    <a:latin typeface="Roboto"/>
                    <a:cs typeface="Roboto"/>
                  </a:rPr>
                  <a:t>Whistleblower mechanisms.</a:t>
                </a:r>
                <a:endParaRPr kumimoji="0" lang="en-US" sz="1100" b="0" i="0" u="none" strike="noStrike" kern="0" cap="none" spc="0" normalizeH="0" baseline="0" noProof="0">
                  <a:ln>
                    <a:noFill/>
                  </a:ln>
                  <a:solidFill>
                    <a:sysClr val="windowText" lastClr="000000">
                      <a:lumMod val="65000"/>
                      <a:lumOff val="35000"/>
                    </a:sysClr>
                  </a:solidFill>
                  <a:effectLst/>
                  <a:uLnTx/>
                  <a:uFillTx/>
                  <a:latin typeface="Roboto"/>
                  <a:cs typeface="Roboto"/>
                </a:endParaRPr>
              </a:p>
            </p:txBody>
          </p:sp>
          <p:sp>
            <p:nvSpPr>
              <p:cNvPr id="77" name="Oval 76"/>
              <p:cNvSpPr/>
              <p:nvPr/>
            </p:nvSpPr>
            <p:spPr>
              <a:xfrm>
                <a:off x="3491298" y="2582019"/>
                <a:ext cx="215405" cy="229829"/>
              </a:xfrm>
              <a:prstGeom prst="ellipse">
                <a:avLst/>
              </a:prstGeom>
              <a:solidFill>
                <a:srgbClr val="00B0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69" name="Oval 68"/>
            <p:cNvSpPr/>
            <p:nvPr/>
          </p:nvSpPr>
          <p:spPr>
            <a:xfrm>
              <a:off x="652716" y="2125610"/>
              <a:ext cx="2282204" cy="2282209"/>
            </a:xfrm>
            <a:prstGeom prst="ellipse">
              <a:avLst/>
            </a:prstGeom>
            <a:solidFill>
              <a:srgbClr val="00B0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2" name="Gruppierung 1"/>
          <p:cNvGrpSpPr/>
          <p:nvPr/>
        </p:nvGrpSpPr>
        <p:grpSpPr>
          <a:xfrm>
            <a:off x="1122994" y="1290008"/>
            <a:ext cx="7309214" cy="2964582"/>
            <a:chOff x="1122994" y="1290008"/>
            <a:chExt cx="7309214" cy="2964582"/>
          </a:xfrm>
        </p:grpSpPr>
        <p:grpSp>
          <p:nvGrpSpPr>
            <p:cNvPr id="113" name="Gruppierung 112"/>
            <p:cNvGrpSpPr/>
            <p:nvPr/>
          </p:nvGrpSpPr>
          <p:grpSpPr>
            <a:xfrm>
              <a:off x="3278844" y="1290008"/>
              <a:ext cx="5153364" cy="1151310"/>
              <a:chOff x="3487046" y="1237961"/>
              <a:chExt cx="5153364" cy="1151310"/>
            </a:xfrm>
          </p:grpSpPr>
          <p:sp>
            <p:nvSpPr>
              <p:cNvPr id="109" name="TextBox 21"/>
              <p:cNvSpPr txBox="1"/>
              <p:nvPr/>
            </p:nvSpPr>
            <p:spPr>
              <a:xfrm>
                <a:off x="3758057" y="1237961"/>
                <a:ext cx="4882353" cy="338554"/>
              </a:xfrm>
              <a:prstGeom prst="rect">
                <a:avLst/>
              </a:prstGeom>
              <a:noFill/>
            </p:spPr>
            <p:txBody>
              <a:bodyPr wrap="square" l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Roboto"/>
                    <a:cs typeface="Roboto"/>
                  </a:rPr>
                  <a:t>Codes </a:t>
                </a:r>
                <a:r>
                  <a:rPr kumimoji="0" lang="en-US" sz="1600" b="1" i="0" u="sng" strike="noStrike" kern="0" cap="none" spc="0" normalizeH="0" baseline="0" noProof="0">
                    <a:ln>
                      <a:noFill/>
                    </a:ln>
                    <a:solidFill>
                      <a:sysClr val="windowText" lastClr="000000"/>
                    </a:solidFill>
                    <a:effectLst/>
                    <a:uLnTx/>
                    <a:uFillTx/>
                    <a:latin typeface="Roboto"/>
                    <a:cs typeface="Roboto"/>
                  </a:rPr>
                  <a:t>should</a:t>
                </a:r>
                <a:r>
                  <a:rPr kumimoji="0" lang="en-US" sz="1600" b="1" i="0" u="none" strike="noStrike" kern="0" cap="none" spc="0" normalizeH="0" noProof="0">
                    <a:ln>
                      <a:noFill/>
                    </a:ln>
                    <a:solidFill>
                      <a:sysClr val="windowText" lastClr="000000"/>
                    </a:solidFill>
                    <a:effectLst/>
                    <a:uLnTx/>
                    <a:uFillTx/>
                    <a:latin typeface="Roboto"/>
                    <a:cs typeface="Roboto"/>
                  </a:rPr>
                  <a:t> regulate:</a:t>
                </a:r>
                <a:endParaRPr kumimoji="0" lang="en-US" sz="1600" b="1" i="0" u="none" strike="noStrike" kern="0" cap="none" spc="0" normalizeH="0" baseline="0" noProof="0">
                  <a:ln>
                    <a:noFill/>
                  </a:ln>
                  <a:solidFill>
                    <a:sysClr val="windowText" lastClr="000000"/>
                  </a:solidFill>
                  <a:effectLst/>
                  <a:uLnTx/>
                  <a:uFillTx/>
                  <a:latin typeface="Roboto"/>
                  <a:cs typeface="Roboto"/>
                </a:endParaRPr>
              </a:p>
            </p:txBody>
          </p:sp>
          <p:sp>
            <p:nvSpPr>
              <p:cNvPr id="110" name="TextBox 22"/>
              <p:cNvSpPr txBox="1"/>
              <p:nvPr/>
            </p:nvSpPr>
            <p:spPr>
              <a:xfrm>
                <a:off x="3771015" y="1450551"/>
                <a:ext cx="4869395" cy="938720"/>
              </a:xfrm>
              <a:prstGeom prst="rect">
                <a:avLst/>
              </a:prstGeom>
              <a:noFill/>
            </p:spPr>
            <p:txBody>
              <a:bodyPr wrap="square" lIns="0" rIns="0" rtlCol="0" anchor="t">
                <a:spAutoFit/>
              </a:bodyPr>
              <a:lstStyle/>
              <a:p>
                <a:pPr marL="171450" lvl="0" indent="-171450" algn="just">
                  <a:buFont typeface="Arial"/>
                  <a:buChar char="•"/>
                </a:pPr>
                <a:r>
                  <a:rPr lang="en-US" sz="1100" kern="0">
                    <a:solidFill>
                      <a:sysClr val="windowText" lastClr="000000">
                        <a:lumMod val="65000"/>
                        <a:lumOff val="35000"/>
                      </a:sysClr>
                    </a:solidFill>
                    <a:latin typeface="Roboto"/>
                    <a:cs typeface="Roboto"/>
                  </a:rPr>
                  <a:t>Prohibition of bribery;</a:t>
                </a:r>
              </a:p>
              <a:p>
                <a:pPr marL="171450" lvl="0" indent="-171450" algn="just">
                  <a:buFont typeface="Arial"/>
                  <a:buChar char="•"/>
                </a:pPr>
                <a:r>
                  <a:rPr lang="en-US" sz="1100" kern="0">
                    <a:solidFill>
                      <a:sysClr val="windowText" lastClr="000000">
                        <a:lumMod val="65000"/>
                        <a:lumOff val="35000"/>
                      </a:sysClr>
                    </a:solidFill>
                    <a:latin typeface="Roboto"/>
                    <a:cs typeface="Roboto"/>
                  </a:rPr>
                  <a:t>Procedures for detecting and resolving conflicts of interest;</a:t>
                </a:r>
              </a:p>
              <a:p>
                <a:pPr marL="171450" lvl="0" indent="-171450" algn="just">
                  <a:buFont typeface="Arial"/>
                  <a:buChar char="•"/>
                </a:pPr>
                <a:r>
                  <a:rPr lang="en-US" sz="1100" kern="0">
                    <a:solidFill>
                      <a:sysClr val="windowText" lastClr="000000">
                        <a:lumMod val="65000"/>
                        <a:lumOff val="35000"/>
                      </a:sysClr>
                    </a:solidFill>
                    <a:latin typeface="Roboto"/>
                    <a:cs typeface="Roboto"/>
                  </a:rPr>
                  <a:t>Gifts and favors (incl. clear thresholds for physical gifts, promised services or hospitality and situations where accepting a gift is permissible);</a:t>
                </a:r>
              </a:p>
              <a:p>
                <a:pPr marL="171450" lvl="0" indent="-171450" algn="just">
                  <a:buFont typeface="Arial"/>
                  <a:buChar char="•"/>
                </a:pPr>
                <a:r>
                  <a:rPr lang="en-US" sz="1100" kern="0">
                    <a:solidFill>
                      <a:sysClr val="windowText" lastClr="000000">
                        <a:lumMod val="65000"/>
                        <a:lumOff val="35000"/>
                      </a:sysClr>
                    </a:solidFill>
                    <a:latin typeface="Roboto"/>
                    <a:cs typeface="Roboto"/>
                  </a:rPr>
                  <a:t>Unacceptable uses of state property.</a:t>
                </a:r>
              </a:p>
            </p:txBody>
          </p:sp>
          <p:sp>
            <p:nvSpPr>
              <p:cNvPr id="78" name="Oval 77"/>
              <p:cNvSpPr/>
              <p:nvPr/>
            </p:nvSpPr>
            <p:spPr>
              <a:xfrm>
                <a:off x="3487046" y="1333343"/>
                <a:ext cx="215405" cy="229829"/>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70" name="Oval 69"/>
            <p:cNvSpPr/>
            <p:nvPr/>
          </p:nvSpPr>
          <p:spPr>
            <a:xfrm>
              <a:off x="1122994" y="2912934"/>
              <a:ext cx="1341652" cy="1341656"/>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29" name="Rectangle 22"/>
          <p:cNvSpPr>
            <a:spLocks/>
          </p:cNvSpPr>
          <p:nvPr/>
        </p:nvSpPr>
        <p:spPr bwMode="auto">
          <a:xfrm>
            <a:off x="7837582" y="916093"/>
            <a:ext cx="838216" cy="641896"/>
          </a:xfrm>
          <a:prstGeom prst="rect">
            <a:avLst/>
          </a:prstGeom>
          <a:solidFill>
            <a:srgbClr val="063951"/>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Rectangle 39"/>
          <p:cNvSpPr>
            <a:spLocks/>
          </p:cNvSpPr>
          <p:nvPr/>
        </p:nvSpPr>
        <p:spPr bwMode="auto">
          <a:xfrm>
            <a:off x="7837582" y="761767"/>
            <a:ext cx="838216" cy="641896"/>
          </a:xfrm>
          <a:prstGeom prst="rect">
            <a:avLst/>
          </a:prstGeom>
          <a:solidFill>
            <a:srgbClr val="00B09B"/>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7" name="Gruppierung 6"/>
          <p:cNvGrpSpPr/>
          <p:nvPr/>
        </p:nvGrpSpPr>
        <p:grpSpPr>
          <a:xfrm>
            <a:off x="470466" y="1484944"/>
            <a:ext cx="8087739" cy="3254534"/>
            <a:chOff x="470466" y="1484944"/>
            <a:chExt cx="8087739" cy="3254534"/>
          </a:xfrm>
        </p:grpSpPr>
        <p:grpSp>
          <p:nvGrpSpPr>
            <p:cNvPr id="116" name="Gruppierung 115"/>
            <p:cNvGrpSpPr/>
            <p:nvPr/>
          </p:nvGrpSpPr>
          <p:grpSpPr>
            <a:xfrm>
              <a:off x="3407563" y="3418893"/>
              <a:ext cx="5150642" cy="1320585"/>
              <a:chOff x="3489770" y="3761174"/>
              <a:chExt cx="5150642" cy="1320585"/>
            </a:xfrm>
          </p:grpSpPr>
          <p:grpSp>
            <p:nvGrpSpPr>
              <p:cNvPr id="104" name="Group 30"/>
              <p:cNvGrpSpPr/>
              <p:nvPr/>
            </p:nvGrpSpPr>
            <p:grpSpPr>
              <a:xfrm>
                <a:off x="3758059" y="3761174"/>
                <a:ext cx="4882353" cy="1320585"/>
                <a:chOff x="9513456" y="1420700"/>
                <a:chExt cx="2446776" cy="1796101"/>
              </a:xfrm>
            </p:grpSpPr>
            <p:sp>
              <p:nvSpPr>
                <p:cNvPr id="105" name="TextBox 31"/>
                <p:cNvSpPr txBox="1"/>
                <p:nvPr/>
              </p:nvSpPr>
              <p:spPr>
                <a:xfrm>
                  <a:off x="9513456" y="1420700"/>
                  <a:ext cx="2446776" cy="460460"/>
                </a:xfrm>
                <a:prstGeom prst="rect">
                  <a:avLst/>
                </a:prstGeom>
                <a:noFill/>
              </p:spPr>
              <p:txBody>
                <a:bodyPr wrap="square" l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a:ln>
                        <a:noFill/>
                      </a:ln>
                      <a:solidFill>
                        <a:sysClr val="windowText" lastClr="000000"/>
                      </a:solidFill>
                      <a:effectLst/>
                      <a:uLnTx/>
                      <a:uFillTx/>
                      <a:latin typeface="Roboto"/>
                      <a:cs typeface="Roboto"/>
                    </a:rPr>
                    <a:t>Specific codes</a:t>
                  </a:r>
                  <a:r>
                    <a:rPr kumimoji="0" lang="en-US" sz="1600" b="1" i="0" strike="noStrike" kern="0" cap="none" spc="0" normalizeH="0" baseline="0" noProof="0">
                      <a:ln>
                        <a:noFill/>
                      </a:ln>
                      <a:solidFill>
                        <a:sysClr val="windowText" lastClr="000000"/>
                      </a:solidFill>
                      <a:effectLst/>
                      <a:uLnTx/>
                      <a:uFillTx/>
                      <a:latin typeface="Roboto"/>
                      <a:cs typeface="Roboto"/>
                    </a:rPr>
                    <a:t> </a:t>
                  </a:r>
                  <a:r>
                    <a:rPr kumimoji="0" lang="en-US" sz="1600" b="1" i="0" u="none" strike="noStrike" kern="0" cap="none" spc="0" normalizeH="0" baseline="0" noProof="0">
                      <a:ln>
                        <a:noFill/>
                      </a:ln>
                      <a:solidFill>
                        <a:sysClr val="windowText" lastClr="000000"/>
                      </a:solidFill>
                      <a:effectLst/>
                      <a:uLnTx/>
                      <a:uFillTx/>
                      <a:latin typeface="Roboto"/>
                      <a:cs typeface="Roboto"/>
                    </a:rPr>
                    <a:t>might coexist for:</a:t>
                  </a:r>
                </a:p>
              </p:txBody>
            </p:sp>
            <p:sp>
              <p:nvSpPr>
                <p:cNvPr id="106" name="TextBox 32"/>
                <p:cNvSpPr txBox="1"/>
                <p:nvPr/>
              </p:nvSpPr>
              <p:spPr>
                <a:xfrm>
                  <a:off x="9519949" y="1709838"/>
                  <a:ext cx="2440282" cy="1506963"/>
                </a:xfrm>
                <a:prstGeom prst="rect">
                  <a:avLst/>
                </a:prstGeom>
                <a:noFill/>
              </p:spPr>
              <p:txBody>
                <a:bodyPr wrap="square" lIns="0" rIns="0" rtlCol="0" anchor="t">
                  <a:spAutoFit/>
                </a:bodyPr>
                <a:lstStyle/>
                <a:p>
                  <a:pPr marL="171450" marR="0" lvl="0" indent="-171450" algn="just" defTabSz="914400" eaLnBrk="1" fontAlgn="auto" latinLnBrk="0" hangingPunct="1">
                    <a:lnSpc>
                      <a:spcPct val="100000"/>
                    </a:lnSpc>
                    <a:spcBef>
                      <a:spcPts val="0"/>
                    </a:spcBef>
                    <a:spcAft>
                      <a:spcPts val="0"/>
                    </a:spcAft>
                    <a:buClrTx/>
                    <a:buSzTx/>
                    <a:buFont typeface="Arial"/>
                    <a:buChar char="•"/>
                    <a:tabLst/>
                    <a:defRPr/>
                  </a:pPr>
                  <a:r>
                    <a:rPr kumimoji="0" lang="en-US" sz="1100" b="0" i="0" u="none" strike="noStrike" kern="0" cap="none" spc="0" normalizeH="0" baseline="0" noProof="0" dirty="0">
                      <a:ln>
                        <a:noFill/>
                      </a:ln>
                      <a:solidFill>
                        <a:sysClr val="windowText" lastClr="000000">
                          <a:lumMod val="65000"/>
                          <a:lumOff val="35000"/>
                        </a:sysClr>
                      </a:solidFill>
                      <a:effectLst/>
                      <a:uLnTx/>
                      <a:uFillTx/>
                      <a:latin typeface="Roboto"/>
                      <a:cs typeface="Roboto"/>
                    </a:rPr>
                    <a:t>Staff</a:t>
                  </a:r>
                  <a:r>
                    <a:rPr kumimoji="0" lang="en-US" sz="1100" b="0" i="0" u="none" strike="noStrike" kern="0" cap="none" spc="0" normalizeH="0" noProof="0" dirty="0">
                      <a:ln>
                        <a:noFill/>
                      </a:ln>
                      <a:solidFill>
                        <a:sysClr val="windowText" lastClr="000000">
                          <a:lumMod val="65000"/>
                          <a:lumOff val="35000"/>
                        </a:sysClr>
                      </a:solidFill>
                      <a:effectLst/>
                      <a:uLnTx/>
                      <a:uFillTx/>
                      <a:latin typeface="Roboto"/>
                      <a:cs typeface="Roboto"/>
                    </a:rPr>
                    <a:t> of certain seniority;</a:t>
                  </a:r>
                </a:p>
                <a:p>
                  <a:pPr marL="171450" marR="0" lvl="0" indent="-171450" algn="just" defTabSz="914400" eaLnBrk="1" fontAlgn="auto" latinLnBrk="0" hangingPunct="1">
                    <a:lnSpc>
                      <a:spcPct val="100000"/>
                    </a:lnSpc>
                    <a:spcBef>
                      <a:spcPts val="0"/>
                    </a:spcBef>
                    <a:spcAft>
                      <a:spcPts val="0"/>
                    </a:spcAft>
                    <a:buClrTx/>
                    <a:buSzTx/>
                    <a:buFont typeface="Arial"/>
                    <a:buChar char="•"/>
                    <a:tabLst/>
                    <a:defRPr/>
                  </a:pPr>
                  <a:r>
                    <a:rPr lang="en-US" sz="1100" kern="0" baseline="0" dirty="0">
                      <a:solidFill>
                        <a:sysClr val="windowText" lastClr="000000">
                          <a:lumMod val="65000"/>
                          <a:lumOff val="35000"/>
                        </a:sysClr>
                      </a:solidFill>
                      <a:latin typeface="Roboto"/>
                      <a:cs typeface="Roboto"/>
                    </a:rPr>
                    <a:t>Staff</a:t>
                  </a:r>
                  <a:r>
                    <a:rPr lang="en-US" sz="1100" kern="0" dirty="0">
                      <a:solidFill>
                        <a:sysClr val="windowText" lastClr="000000">
                          <a:lumMod val="65000"/>
                          <a:lumOff val="35000"/>
                        </a:sysClr>
                      </a:solidFill>
                      <a:latin typeface="Roboto"/>
                      <a:cs typeface="Roboto"/>
                    </a:rPr>
                    <a:t> in sensitive functions (e.g. law enforcement, procurement);</a:t>
                  </a:r>
                </a:p>
                <a:p>
                  <a:pPr marL="171450" marR="0" lvl="0" indent="-171450" algn="just" defTabSz="914400" eaLnBrk="1" fontAlgn="auto" latinLnBrk="0" hangingPunct="1">
                    <a:lnSpc>
                      <a:spcPct val="100000"/>
                    </a:lnSpc>
                    <a:spcBef>
                      <a:spcPts val="0"/>
                    </a:spcBef>
                    <a:spcAft>
                      <a:spcPts val="0"/>
                    </a:spcAft>
                    <a:buClrTx/>
                    <a:buSzTx/>
                    <a:buFont typeface="Arial"/>
                    <a:buChar char="•"/>
                    <a:tabLst/>
                    <a:defRPr/>
                  </a:pPr>
                  <a:r>
                    <a:rPr kumimoji="0" lang="en-US" sz="1100" b="0" i="0" u="none" strike="noStrike" kern="0" cap="none" spc="0" normalizeH="0" baseline="0" noProof="0" dirty="0">
                      <a:ln>
                        <a:noFill/>
                      </a:ln>
                      <a:solidFill>
                        <a:sysClr val="windowText" lastClr="000000">
                          <a:lumMod val="65000"/>
                          <a:lumOff val="35000"/>
                        </a:sysClr>
                      </a:solidFill>
                      <a:effectLst/>
                      <a:uLnTx/>
                      <a:uFillTx/>
                      <a:latin typeface="Roboto"/>
                      <a:cs typeface="Roboto"/>
                    </a:rPr>
                    <a:t>Staff</a:t>
                  </a:r>
                  <a:r>
                    <a:rPr kumimoji="0" lang="en-US" sz="1100" b="0" i="0" u="none" strike="noStrike" kern="0" cap="none" spc="0" normalizeH="0" noProof="0" dirty="0">
                      <a:ln>
                        <a:noFill/>
                      </a:ln>
                      <a:solidFill>
                        <a:sysClr val="windowText" lastClr="000000">
                          <a:lumMod val="65000"/>
                          <a:lumOff val="35000"/>
                        </a:sysClr>
                      </a:solidFill>
                      <a:effectLst/>
                      <a:uLnTx/>
                      <a:uFillTx/>
                      <a:latin typeface="Roboto"/>
                      <a:cs typeface="Roboto"/>
                    </a:rPr>
                    <a:t> </a:t>
                  </a:r>
                  <a:r>
                    <a:rPr lang="en-US" sz="1100" kern="0" dirty="0">
                      <a:solidFill>
                        <a:sysClr val="windowText" lastClr="000000">
                          <a:lumMod val="65000"/>
                          <a:lumOff val="35000"/>
                        </a:sysClr>
                      </a:solidFill>
                      <a:latin typeface="Roboto"/>
                      <a:cs typeface="Roboto"/>
                    </a:rPr>
                    <a:t>working in specific agencies (e.g. Ministry of Defense);</a:t>
                  </a:r>
                </a:p>
                <a:p>
                  <a:pPr marL="171450" marR="0" lvl="0" indent="-171450" algn="just" defTabSz="914400" eaLnBrk="1" fontAlgn="auto" latinLnBrk="0" hangingPunct="1">
                    <a:lnSpc>
                      <a:spcPct val="100000"/>
                    </a:lnSpc>
                    <a:spcBef>
                      <a:spcPts val="0"/>
                    </a:spcBef>
                    <a:spcAft>
                      <a:spcPts val="0"/>
                    </a:spcAft>
                    <a:buClrTx/>
                    <a:buSzTx/>
                    <a:buFont typeface="Arial"/>
                    <a:buChar char="•"/>
                    <a:tabLst/>
                    <a:defRPr/>
                  </a:pPr>
                  <a:r>
                    <a:rPr kumimoji="0" lang="en-US" sz="1100" b="0" i="0" u="none" strike="noStrike" kern="0" cap="none" spc="0" normalizeH="0" baseline="0" noProof="0" dirty="0">
                      <a:ln>
                        <a:noFill/>
                      </a:ln>
                      <a:solidFill>
                        <a:sysClr val="windowText" lastClr="000000">
                          <a:lumMod val="65000"/>
                          <a:lumOff val="35000"/>
                        </a:sysClr>
                      </a:solidFill>
                      <a:effectLst/>
                      <a:uLnTx/>
                      <a:uFillTx/>
                      <a:latin typeface="Roboto"/>
                      <a:cs typeface="Roboto"/>
                    </a:rPr>
                    <a:t>Staff</a:t>
                  </a:r>
                  <a:r>
                    <a:rPr kumimoji="0" lang="en-US" sz="1100" b="0" i="0" u="none" strike="noStrike" kern="0" cap="none" spc="0" normalizeH="0" noProof="0" dirty="0">
                      <a:ln>
                        <a:noFill/>
                      </a:ln>
                      <a:solidFill>
                        <a:sysClr val="windowText" lastClr="000000">
                          <a:lumMod val="65000"/>
                          <a:lumOff val="35000"/>
                        </a:sysClr>
                      </a:solidFill>
                      <a:effectLst/>
                      <a:uLnTx/>
                      <a:uFillTx/>
                      <a:latin typeface="Roboto"/>
                      <a:cs typeface="Roboto"/>
                    </a:rPr>
                    <a:t> working in specific geographic regions (e.g. </a:t>
                  </a:r>
                  <a:r>
                    <a:rPr lang="en-US" sz="1100" kern="0" noProof="0" dirty="0">
                      <a:solidFill>
                        <a:sysClr val="windowText" lastClr="000000">
                          <a:lumMod val="65000"/>
                          <a:lumOff val="35000"/>
                        </a:sysClr>
                      </a:solidFill>
                      <a:latin typeface="Roboto"/>
                      <a:cs typeface="Roboto"/>
                    </a:rPr>
                    <a:t>f</a:t>
                  </a:r>
                  <a:r>
                    <a:rPr lang="en-US" sz="1100" kern="0" dirty="0" err="1">
                      <a:solidFill>
                        <a:sysClr val="windowText" lastClr="000000">
                          <a:lumMod val="65000"/>
                          <a:lumOff val="35000"/>
                        </a:sysClr>
                      </a:solidFill>
                      <a:latin typeface="Roboto"/>
                      <a:cs typeface="Roboto"/>
                    </a:rPr>
                    <a:t>ederal</a:t>
                  </a:r>
                  <a:r>
                    <a:rPr lang="en-US" sz="1100" kern="0" dirty="0">
                      <a:solidFill>
                        <a:sysClr val="windowText" lastClr="000000">
                          <a:lumMod val="65000"/>
                          <a:lumOff val="35000"/>
                        </a:sysClr>
                      </a:solidFill>
                      <a:latin typeface="Roboto"/>
                      <a:cs typeface="Roboto"/>
                    </a:rPr>
                    <a:t> states, provinces);</a:t>
                  </a:r>
                </a:p>
                <a:p>
                  <a:pPr marL="171450" marR="0" lvl="0" indent="-171450" algn="just" defTabSz="914400" eaLnBrk="1" fontAlgn="auto" latinLnBrk="0" hangingPunct="1">
                    <a:lnSpc>
                      <a:spcPct val="100000"/>
                    </a:lnSpc>
                    <a:spcBef>
                      <a:spcPts val="0"/>
                    </a:spcBef>
                    <a:spcAft>
                      <a:spcPts val="0"/>
                    </a:spcAft>
                    <a:buClrTx/>
                    <a:buSzTx/>
                    <a:buFont typeface="Arial"/>
                    <a:buChar char="•"/>
                    <a:tabLst/>
                    <a:defRPr/>
                  </a:pPr>
                  <a:r>
                    <a:rPr lang="en-US" sz="1100" kern="0" dirty="0">
                      <a:solidFill>
                        <a:sysClr val="windowText" lastClr="000000">
                          <a:lumMod val="65000"/>
                          <a:lumOff val="35000"/>
                        </a:sysClr>
                      </a:solidFill>
                      <a:latin typeface="Roboto"/>
                      <a:cs typeface="Roboto"/>
                    </a:rPr>
                    <a:t>Specific fields to be regulated (e.g. use of personal info.) (Jenkins 2015).</a:t>
                  </a:r>
                </a:p>
                <a:p>
                  <a:pPr marL="171450" marR="0" lvl="0" indent="-171450" algn="just" defTabSz="914400" eaLnBrk="1" fontAlgn="auto" latinLnBrk="0" hangingPunct="1">
                    <a:lnSpc>
                      <a:spcPct val="100000"/>
                    </a:lnSpc>
                    <a:spcBef>
                      <a:spcPts val="0"/>
                    </a:spcBef>
                    <a:spcAft>
                      <a:spcPts val="0"/>
                    </a:spcAft>
                    <a:buClrTx/>
                    <a:buSzTx/>
                    <a:buFont typeface="Arial"/>
                    <a:buChar char="•"/>
                    <a:tabLst/>
                    <a:defRPr/>
                  </a:pPr>
                  <a:endParaRPr kumimoji="0" lang="en-US" sz="1100" b="0" i="0" u="none" strike="noStrike" kern="0" cap="none" spc="0" normalizeH="0" baseline="0" noProof="0" dirty="0">
                    <a:ln>
                      <a:noFill/>
                    </a:ln>
                    <a:solidFill>
                      <a:sysClr val="windowText" lastClr="000000">
                        <a:lumMod val="65000"/>
                        <a:lumOff val="35000"/>
                      </a:sysClr>
                    </a:solidFill>
                    <a:effectLst/>
                    <a:uLnTx/>
                    <a:uFillTx/>
                    <a:latin typeface="Roboto"/>
                    <a:cs typeface="Roboto"/>
                  </a:endParaRPr>
                </a:p>
              </p:txBody>
            </p:sp>
          </p:grpSp>
          <p:sp>
            <p:nvSpPr>
              <p:cNvPr id="76" name="Oval 75"/>
              <p:cNvSpPr/>
              <p:nvPr/>
            </p:nvSpPr>
            <p:spPr>
              <a:xfrm>
                <a:off x="3489770" y="3844592"/>
                <a:ext cx="215405" cy="229829"/>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19" name="Oval 118"/>
            <p:cNvSpPr>
              <a:spLocks noChangeAspect="1"/>
            </p:cNvSpPr>
            <p:nvPr/>
          </p:nvSpPr>
          <p:spPr>
            <a:xfrm>
              <a:off x="2598394" y="1987334"/>
              <a:ext cx="500707" cy="500711"/>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0" name="Oval 119"/>
            <p:cNvSpPr>
              <a:spLocks noChangeAspect="1"/>
            </p:cNvSpPr>
            <p:nvPr/>
          </p:nvSpPr>
          <p:spPr>
            <a:xfrm>
              <a:off x="470466" y="1995069"/>
              <a:ext cx="500707" cy="500711"/>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4" name="Oval 133"/>
            <p:cNvSpPr>
              <a:spLocks noChangeAspect="1"/>
            </p:cNvSpPr>
            <p:nvPr/>
          </p:nvSpPr>
          <p:spPr>
            <a:xfrm>
              <a:off x="1553015" y="1484944"/>
              <a:ext cx="500707" cy="500711"/>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5" name="Oval 134"/>
            <p:cNvSpPr>
              <a:spLocks noChangeAspect="1"/>
            </p:cNvSpPr>
            <p:nvPr/>
          </p:nvSpPr>
          <p:spPr>
            <a:xfrm>
              <a:off x="2121658" y="1658686"/>
              <a:ext cx="500707" cy="500711"/>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6" name="Oval 135"/>
            <p:cNvSpPr>
              <a:spLocks noChangeAspect="1"/>
            </p:cNvSpPr>
            <p:nvPr/>
          </p:nvSpPr>
          <p:spPr>
            <a:xfrm>
              <a:off x="968986" y="1648015"/>
              <a:ext cx="500707" cy="500711"/>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40" name="Gruppierung 139"/>
          <p:cNvGrpSpPr/>
          <p:nvPr/>
        </p:nvGrpSpPr>
        <p:grpSpPr>
          <a:xfrm>
            <a:off x="673503" y="2022219"/>
            <a:ext cx="2348036" cy="3986345"/>
            <a:chOff x="712783" y="1616368"/>
            <a:chExt cx="2348036" cy="3986345"/>
          </a:xfrm>
        </p:grpSpPr>
        <p:sp>
          <p:nvSpPr>
            <p:cNvPr id="138" name="Rechteck 137"/>
            <p:cNvSpPr/>
            <p:nvPr/>
          </p:nvSpPr>
          <p:spPr>
            <a:xfrm rot="21412313">
              <a:off x="712783" y="1616368"/>
              <a:ext cx="2348036" cy="3986345"/>
            </a:xfrm>
            <a:prstGeom prst="rect">
              <a:avLst/>
            </a:prstGeom>
            <a:solidFill>
              <a:srgbClr val="FFF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37" name="Bild 136" descr="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06631">
              <a:off x="906246" y="2480771"/>
              <a:ext cx="1984154" cy="2959375"/>
            </a:xfrm>
            <a:prstGeom prst="rect">
              <a:avLst/>
            </a:prstGeom>
            <a:effectLst>
              <a:outerShdw blurRad="50800" dist="38100" dir="2700000" algn="tl" rotWithShape="0">
                <a:prstClr val="black">
                  <a:alpha val="40000"/>
                </a:prstClr>
              </a:outerShdw>
            </a:effectLst>
          </p:spPr>
        </p:pic>
        <p:sp>
          <p:nvSpPr>
            <p:cNvPr id="139" name="Textfeld 138"/>
            <p:cNvSpPr txBox="1"/>
            <p:nvPr/>
          </p:nvSpPr>
          <p:spPr>
            <a:xfrm rot="21440209">
              <a:off x="715083" y="1856782"/>
              <a:ext cx="2174602" cy="584776"/>
            </a:xfrm>
            <a:prstGeom prst="rect">
              <a:avLst/>
            </a:prstGeom>
            <a:solidFill>
              <a:schemeClr val="bg1"/>
            </a:solidFill>
          </p:spPr>
          <p:txBody>
            <a:bodyPr wrap="square" rtlCol="0">
              <a:spAutoFit/>
            </a:bodyPr>
            <a:lstStyle/>
            <a:p>
              <a:pPr algn="ctr"/>
              <a:r>
                <a:rPr lang="de-DE" sz="1600" b="1">
                  <a:latin typeface="Roboto"/>
                  <a:cs typeface="Roboto"/>
                </a:rPr>
                <a:t>Draw </a:t>
              </a:r>
              <a:r>
                <a:rPr lang="de-DE" sz="1600" b="1" err="1">
                  <a:latin typeface="Roboto"/>
                  <a:cs typeface="Roboto"/>
                </a:rPr>
                <a:t>inspiration</a:t>
              </a:r>
              <a:r>
                <a:rPr lang="de-DE" sz="1600" b="1">
                  <a:latin typeface="Roboto"/>
                  <a:cs typeface="Roboto"/>
                </a:rPr>
                <a:t> </a:t>
              </a:r>
              <a:r>
                <a:rPr lang="de-DE" sz="1600" b="1" err="1">
                  <a:latin typeface="Roboto"/>
                  <a:cs typeface="Roboto"/>
                </a:rPr>
                <a:t>from</a:t>
              </a:r>
              <a:r>
                <a:rPr lang="de-DE" sz="1600" b="1">
                  <a:latin typeface="Roboto"/>
                  <a:cs typeface="Roboto"/>
                </a:rPr>
                <a:t> UNCAC</a:t>
              </a:r>
            </a:p>
          </p:txBody>
        </p:sp>
      </p:grpSp>
    </p:spTree>
    <p:extLst>
      <p:ext uri="{BB962C8B-B14F-4D97-AF65-F5344CB8AC3E}">
        <p14:creationId xmlns:p14="http://schemas.microsoft.com/office/powerpoint/2010/main" val="9144526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0"/>
                                        </p:tgtEl>
                                        <p:attrNameLst>
                                          <p:attrName>style.visibility</p:attrName>
                                        </p:attrNameLst>
                                      </p:cBhvr>
                                      <p:to>
                                        <p:strVal val="visible"/>
                                      </p:to>
                                    </p:set>
                                    <p:anim calcmode="lin" valueType="num">
                                      <p:cBhvr additive="base">
                                        <p:cTn id="25" dur="500" fill="hold"/>
                                        <p:tgtEl>
                                          <p:spTgt spid="140"/>
                                        </p:tgtEl>
                                        <p:attrNameLst>
                                          <p:attrName>ppt_x</p:attrName>
                                        </p:attrNameLst>
                                      </p:cBhvr>
                                      <p:tavLst>
                                        <p:tav tm="0">
                                          <p:val>
                                            <p:strVal val="#ppt_x"/>
                                          </p:val>
                                        </p:tav>
                                        <p:tav tm="100000">
                                          <p:val>
                                            <p:strVal val="#ppt_x"/>
                                          </p:val>
                                        </p:tav>
                                      </p:tavLst>
                                    </p:anim>
                                    <p:anim calcmode="lin" valueType="num">
                                      <p:cBhvr additive="base">
                                        <p:cTn id="26"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b="1"/>
              <a:t>Module 8 – Integrity codes</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18</a:t>
            </a:fld>
            <a:endParaRPr lang="en-US"/>
          </a:p>
        </p:txBody>
      </p:sp>
      <p:sp>
        <p:nvSpPr>
          <p:cNvPr id="5" name="Titel 4"/>
          <p:cNvSpPr>
            <a:spLocks noGrp="1"/>
          </p:cNvSpPr>
          <p:nvPr>
            <p:ph type="title"/>
          </p:nvPr>
        </p:nvSpPr>
        <p:spPr/>
        <p:txBody>
          <a:bodyPr>
            <a:normAutofit fontScale="90000"/>
          </a:bodyPr>
          <a:lstStyle/>
          <a:p>
            <a:r>
              <a:rPr lang="de-DE" b="1" dirty="0"/>
              <a:t>2. </a:t>
            </a:r>
            <a:r>
              <a:rPr lang="de-DE" b="1" dirty="0" err="1"/>
              <a:t>Scope</a:t>
            </a:r>
            <a:r>
              <a:rPr lang="de-DE" b="1" dirty="0"/>
              <a:t> (2)</a:t>
            </a:r>
          </a:p>
        </p:txBody>
      </p:sp>
      <p:sp>
        <p:nvSpPr>
          <p:cNvPr id="129" name="Rectangle 22"/>
          <p:cNvSpPr>
            <a:spLocks/>
          </p:cNvSpPr>
          <p:nvPr/>
        </p:nvSpPr>
        <p:spPr bwMode="auto">
          <a:xfrm>
            <a:off x="7837582" y="916093"/>
            <a:ext cx="838216" cy="641896"/>
          </a:xfrm>
          <a:prstGeom prst="rect">
            <a:avLst/>
          </a:prstGeom>
          <a:solidFill>
            <a:srgbClr val="063951"/>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Rectangle 39"/>
          <p:cNvSpPr>
            <a:spLocks/>
          </p:cNvSpPr>
          <p:nvPr/>
        </p:nvSpPr>
        <p:spPr bwMode="auto">
          <a:xfrm>
            <a:off x="7837582" y="761767"/>
            <a:ext cx="838216" cy="641896"/>
          </a:xfrm>
          <a:prstGeom prst="rect">
            <a:avLst/>
          </a:prstGeom>
          <a:solidFill>
            <a:srgbClr val="00B09B"/>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Rechteck 7">
            <a:extLst>
              <a:ext uri="{FF2B5EF4-FFF2-40B4-BE49-F238E27FC236}">
                <a16:creationId xmlns:a16="http://schemas.microsoft.com/office/drawing/2014/main" id="{3340CC3F-CA56-8E48-A10D-DACDE51A8B77}"/>
              </a:ext>
            </a:extLst>
          </p:cNvPr>
          <p:cNvSpPr/>
          <p:nvPr/>
        </p:nvSpPr>
        <p:spPr>
          <a:xfrm>
            <a:off x="640374" y="1813779"/>
            <a:ext cx="7874975" cy="2789970"/>
          </a:xfrm>
          <a:prstGeom prst="rect">
            <a:avLst/>
          </a:prstGeom>
          <a:noFill/>
          <a:ln>
            <a:solidFill>
              <a:srgbClr val="00B0F0"/>
            </a:solidFill>
          </a:ln>
        </p:spPr>
      </p:sp>
      <p:sp>
        <p:nvSpPr>
          <p:cNvPr id="9" name="Minus 8">
            <a:extLst>
              <a:ext uri="{FF2B5EF4-FFF2-40B4-BE49-F238E27FC236}">
                <a16:creationId xmlns:a16="http://schemas.microsoft.com/office/drawing/2014/main" id="{5E623590-2FDF-DD44-BC25-5F3DDD1499DF}"/>
              </a:ext>
            </a:extLst>
          </p:cNvPr>
          <p:cNvSpPr/>
          <p:nvPr/>
        </p:nvSpPr>
        <p:spPr>
          <a:xfrm rot="21354393">
            <a:off x="1545101" y="2951581"/>
            <a:ext cx="6055076" cy="529750"/>
          </a:xfrm>
          <a:prstGeom prst="mathMinus">
            <a:avLst/>
          </a:prstGeom>
          <a:solidFill>
            <a:schemeClr val="bg1">
              <a:lumMod val="65000"/>
            </a:schemeClr>
          </a:solidFill>
        </p:spPr>
        <p:style>
          <a:lnRef idx="0">
            <a:schemeClr val="lt1">
              <a:hueOff val="0"/>
              <a:satOff val="0"/>
              <a:lumOff val="0"/>
              <a:alphaOff val="0"/>
            </a:schemeClr>
          </a:lnRef>
          <a:fillRef idx="3">
            <a:scrgbClr r="0" g="0" b="0"/>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10" name="Pfeil nach unten 9">
            <a:extLst>
              <a:ext uri="{FF2B5EF4-FFF2-40B4-BE49-F238E27FC236}">
                <a16:creationId xmlns:a16="http://schemas.microsoft.com/office/drawing/2014/main" id="{21271AE0-C41C-2C4B-AFC3-DB228EB97273}"/>
              </a:ext>
            </a:extLst>
          </p:cNvPr>
          <p:cNvSpPr/>
          <p:nvPr/>
        </p:nvSpPr>
        <p:spPr>
          <a:xfrm>
            <a:off x="1839099" y="1975519"/>
            <a:ext cx="2158058" cy="1103055"/>
          </a:xfrm>
          <a:prstGeom prst="downArrow">
            <a:avLst/>
          </a:prstGeom>
          <a:solidFill>
            <a:srgbClr val="00B0F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Freihandform 10">
            <a:extLst>
              <a:ext uri="{FF2B5EF4-FFF2-40B4-BE49-F238E27FC236}">
                <a16:creationId xmlns:a16="http://schemas.microsoft.com/office/drawing/2014/main" id="{598A05C3-7325-9B4B-A81C-EFD030D7A6B4}"/>
              </a:ext>
            </a:extLst>
          </p:cNvPr>
          <p:cNvSpPr/>
          <p:nvPr/>
        </p:nvSpPr>
        <p:spPr>
          <a:xfrm>
            <a:off x="4147001" y="1837638"/>
            <a:ext cx="3584816" cy="1158207"/>
          </a:xfrm>
          <a:custGeom>
            <a:avLst/>
            <a:gdLst>
              <a:gd name="connsiteX0" fmla="*/ 0 w 3584816"/>
              <a:gd name="connsiteY0" fmla="*/ 0 h 1158207"/>
              <a:gd name="connsiteX1" fmla="*/ 3584816 w 3584816"/>
              <a:gd name="connsiteY1" fmla="*/ 0 h 1158207"/>
              <a:gd name="connsiteX2" fmla="*/ 3584816 w 3584816"/>
              <a:gd name="connsiteY2" fmla="*/ 1158207 h 1158207"/>
              <a:gd name="connsiteX3" fmla="*/ 0 w 3584816"/>
              <a:gd name="connsiteY3" fmla="*/ 1158207 h 1158207"/>
              <a:gd name="connsiteX4" fmla="*/ 0 w 3584816"/>
              <a:gd name="connsiteY4" fmla="*/ 0 h 115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816" h="1158207">
                <a:moveTo>
                  <a:pt x="0" y="0"/>
                </a:moveTo>
                <a:lnTo>
                  <a:pt x="3584816" y="0"/>
                </a:lnTo>
                <a:lnTo>
                  <a:pt x="3584816" y="1158207"/>
                </a:lnTo>
                <a:lnTo>
                  <a:pt x="0" y="1158207"/>
                </a:lnTo>
                <a:lnTo>
                  <a:pt x="0" y="0"/>
                </a:lnTo>
                <a:close/>
              </a:path>
            </a:pathLst>
          </a:custGeom>
          <a:solidFill>
            <a:schemeClr val="bg1">
              <a:lumMod val="95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de-DE" sz="1100" b="1" kern="1200" dirty="0">
                <a:solidFill>
                  <a:schemeClr val="tx1"/>
                </a:solidFill>
                <a:latin typeface="Roboto"/>
                <a:cs typeface="Roboto"/>
              </a:rPr>
              <a:t>Overall </a:t>
            </a:r>
            <a:r>
              <a:rPr lang="de-DE" sz="1100" b="1" kern="1200" dirty="0" err="1">
                <a:solidFill>
                  <a:schemeClr val="tx1"/>
                </a:solidFill>
                <a:latin typeface="Roboto"/>
                <a:cs typeface="Roboto"/>
              </a:rPr>
              <a:t>code</a:t>
            </a:r>
            <a:r>
              <a:rPr lang="de-DE" sz="1100" b="1" kern="1200" dirty="0">
                <a:solidFill>
                  <a:schemeClr val="tx1"/>
                </a:solidFill>
                <a:latin typeface="Roboto"/>
                <a:cs typeface="Roboto"/>
              </a:rPr>
              <a:t>:</a:t>
            </a:r>
          </a:p>
          <a:p>
            <a:pPr marL="0" lvl="0" indent="0" algn="l" defTabSz="488950">
              <a:lnSpc>
                <a:spcPct val="90000"/>
              </a:lnSpc>
              <a:spcBef>
                <a:spcPct val="0"/>
              </a:spcBef>
              <a:spcAft>
                <a:spcPct val="35000"/>
              </a:spcAft>
              <a:buNone/>
            </a:pPr>
            <a:r>
              <a:rPr lang="de-DE" sz="1100" b="0" kern="1200" dirty="0">
                <a:solidFill>
                  <a:schemeClr val="tx1"/>
                </a:solidFill>
                <a:latin typeface="Roboto"/>
                <a:cs typeface="Roboto"/>
              </a:rPr>
              <a:t>- </a:t>
            </a:r>
            <a:r>
              <a:rPr lang="en-US" sz="1100" b="0" kern="1200" dirty="0">
                <a:solidFill>
                  <a:schemeClr val="tx1"/>
                </a:solidFill>
                <a:latin typeface="Roboto"/>
                <a:cs typeface="Roboto"/>
              </a:rPr>
              <a:t>Establishes common standards and expectations for the public service;</a:t>
            </a:r>
          </a:p>
          <a:p>
            <a:pPr marL="0" lvl="0" indent="0" algn="l" defTabSz="488950">
              <a:lnSpc>
                <a:spcPct val="90000"/>
              </a:lnSpc>
              <a:spcBef>
                <a:spcPct val="0"/>
              </a:spcBef>
              <a:spcAft>
                <a:spcPct val="35000"/>
              </a:spcAft>
              <a:buNone/>
            </a:pPr>
            <a:r>
              <a:rPr lang="en-US" sz="1100" b="0" kern="1200" dirty="0">
                <a:solidFill>
                  <a:schemeClr val="tx1"/>
                </a:solidFill>
                <a:latin typeface="Roboto"/>
                <a:cs typeface="Roboto"/>
              </a:rPr>
              <a:t>- Reduces confusion due to consistency across government agencies;</a:t>
            </a:r>
          </a:p>
          <a:p>
            <a:pPr marL="0" lvl="0" indent="0" algn="l" defTabSz="488950">
              <a:lnSpc>
                <a:spcPct val="90000"/>
              </a:lnSpc>
              <a:spcBef>
                <a:spcPct val="0"/>
              </a:spcBef>
              <a:spcAft>
                <a:spcPct val="35000"/>
              </a:spcAft>
              <a:buNone/>
            </a:pPr>
            <a:r>
              <a:rPr lang="en-US" sz="1100" b="0" kern="1200" dirty="0">
                <a:solidFill>
                  <a:schemeClr val="tx1"/>
                </a:solidFill>
                <a:latin typeface="Roboto"/>
                <a:cs typeface="Roboto"/>
              </a:rPr>
              <a:t>- Can reflect national leadership on public integrity.</a:t>
            </a:r>
          </a:p>
        </p:txBody>
      </p:sp>
      <p:sp>
        <p:nvSpPr>
          <p:cNvPr id="12" name="Pfeil nach oben 11">
            <a:extLst>
              <a:ext uri="{FF2B5EF4-FFF2-40B4-BE49-F238E27FC236}">
                <a16:creationId xmlns:a16="http://schemas.microsoft.com/office/drawing/2014/main" id="{327A6404-0E73-C445-B50B-4F1C344FABD5}"/>
              </a:ext>
            </a:extLst>
          </p:cNvPr>
          <p:cNvSpPr/>
          <p:nvPr/>
        </p:nvSpPr>
        <p:spPr>
          <a:xfrm>
            <a:off x="5148122" y="3354338"/>
            <a:ext cx="2158058" cy="1103055"/>
          </a:xfrm>
          <a:prstGeom prst="upArrow">
            <a:avLst/>
          </a:prstGeom>
          <a:solidFill>
            <a:srgbClr val="00B0F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3" name="Freihandform 12">
            <a:extLst>
              <a:ext uri="{FF2B5EF4-FFF2-40B4-BE49-F238E27FC236}">
                <a16:creationId xmlns:a16="http://schemas.microsoft.com/office/drawing/2014/main" id="{C89B5B1F-8C87-8146-9D2B-22DC1A1647EC}"/>
              </a:ext>
            </a:extLst>
          </p:cNvPr>
          <p:cNvSpPr/>
          <p:nvPr/>
        </p:nvSpPr>
        <p:spPr>
          <a:xfrm>
            <a:off x="1412183" y="3437068"/>
            <a:ext cx="3587372" cy="1158207"/>
          </a:xfrm>
          <a:custGeom>
            <a:avLst/>
            <a:gdLst>
              <a:gd name="connsiteX0" fmla="*/ 0 w 3587372"/>
              <a:gd name="connsiteY0" fmla="*/ 0 h 1158207"/>
              <a:gd name="connsiteX1" fmla="*/ 3587372 w 3587372"/>
              <a:gd name="connsiteY1" fmla="*/ 0 h 1158207"/>
              <a:gd name="connsiteX2" fmla="*/ 3587372 w 3587372"/>
              <a:gd name="connsiteY2" fmla="*/ 1158207 h 1158207"/>
              <a:gd name="connsiteX3" fmla="*/ 0 w 3587372"/>
              <a:gd name="connsiteY3" fmla="*/ 1158207 h 1158207"/>
              <a:gd name="connsiteX4" fmla="*/ 0 w 3587372"/>
              <a:gd name="connsiteY4" fmla="*/ 0 h 115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7372" h="1158207">
                <a:moveTo>
                  <a:pt x="0" y="0"/>
                </a:moveTo>
                <a:lnTo>
                  <a:pt x="3587372" y="0"/>
                </a:lnTo>
                <a:lnTo>
                  <a:pt x="3587372" y="1158207"/>
                </a:lnTo>
                <a:lnTo>
                  <a:pt x="0" y="1158207"/>
                </a:lnTo>
                <a:lnTo>
                  <a:pt x="0" y="0"/>
                </a:lnTo>
                <a:close/>
              </a:path>
            </a:pathLst>
          </a:custGeom>
          <a:solidFill>
            <a:srgbClr val="F2F2F2"/>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de-DE" sz="1100" b="1" kern="1200" dirty="0" err="1">
                <a:latin typeface="Roboto"/>
                <a:cs typeface="Roboto"/>
              </a:rPr>
              <a:t>Specific</a:t>
            </a:r>
            <a:r>
              <a:rPr lang="de-DE" sz="1100" b="1" kern="1200" dirty="0">
                <a:latin typeface="Roboto"/>
                <a:cs typeface="Roboto"/>
              </a:rPr>
              <a:t> </a:t>
            </a:r>
            <a:r>
              <a:rPr lang="de-DE" sz="1100" b="1" kern="1200" dirty="0" err="1">
                <a:latin typeface="Roboto"/>
                <a:cs typeface="Roboto"/>
              </a:rPr>
              <a:t>codes</a:t>
            </a:r>
            <a:r>
              <a:rPr lang="de-DE" sz="1100" b="1" kern="1200" dirty="0">
                <a:latin typeface="Roboto"/>
                <a:cs typeface="Roboto"/>
              </a:rPr>
              <a:t>:</a:t>
            </a:r>
          </a:p>
          <a:p>
            <a:pPr marL="0" lvl="0" indent="0" algn="l" defTabSz="488950">
              <a:lnSpc>
                <a:spcPct val="90000"/>
              </a:lnSpc>
              <a:spcBef>
                <a:spcPct val="0"/>
              </a:spcBef>
              <a:spcAft>
                <a:spcPct val="35000"/>
              </a:spcAft>
              <a:buNone/>
            </a:pPr>
            <a:r>
              <a:rPr lang="de-DE" sz="1100" b="0" kern="1200" dirty="0">
                <a:latin typeface="Roboto"/>
                <a:cs typeface="Roboto"/>
              </a:rPr>
              <a:t>- Can </a:t>
            </a:r>
            <a:r>
              <a:rPr lang="de-DE" sz="1100" b="0" kern="1200" dirty="0" err="1">
                <a:latin typeface="Roboto"/>
                <a:cs typeface="Roboto"/>
              </a:rPr>
              <a:t>better</a:t>
            </a:r>
            <a:r>
              <a:rPr lang="de-DE" sz="1100" b="0" kern="1200" dirty="0">
                <a:latin typeface="Roboto"/>
                <a:cs typeface="Roboto"/>
              </a:rPr>
              <a:t> </a:t>
            </a:r>
            <a:r>
              <a:rPr lang="de-DE" sz="1100" b="0" kern="1200" dirty="0" err="1">
                <a:latin typeface="Roboto"/>
                <a:cs typeface="Roboto"/>
              </a:rPr>
              <a:t>address</a:t>
            </a:r>
            <a:r>
              <a:rPr lang="de-DE" sz="1100" b="0" kern="1200" dirty="0">
                <a:latin typeface="Roboto"/>
                <a:cs typeface="Roboto"/>
              </a:rPr>
              <a:t> </a:t>
            </a:r>
            <a:r>
              <a:rPr lang="de-DE" sz="1100" b="0" kern="1200" dirty="0" err="1">
                <a:latin typeface="Roboto"/>
                <a:cs typeface="Roboto"/>
              </a:rPr>
              <a:t>distinctive</a:t>
            </a:r>
            <a:r>
              <a:rPr lang="de-DE" sz="1100" b="0" kern="1200" dirty="0">
                <a:latin typeface="Roboto"/>
                <a:cs typeface="Roboto"/>
              </a:rPr>
              <a:t> </a:t>
            </a:r>
            <a:r>
              <a:rPr lang="de-DE" sz="1100" b="0" kern="1200" dirty="0" err="1">
                <a:latin typeface="Roboto"/>
                <a:cs typeface="Roboto"/>
              </a:rPr>
              <a:t>ethics</a:t>
            </a:r>
            <a:r>
              <a:rPr lang="de-DE" sz="1100" b="0" kern="1200" dirty="0">
                <a:latin typeface="Roboto"/>
                <a:cs typeface="Roboto"/>
              </a:rPr>
              <a:t> </a:t>
            </a:r>
            <a:r>
              <a:rPr lang="de-DE" sz="1100" b="0" kern="1200" dirty="0" err="1">
                <a:latin typeface="Roboto"/>
                <a:cs typeface="Roboto"/>
              </a:rPr>
              <a:t>problems</a:t>
            </a:r>
            <a:r>
              <a:rPr lang="de-DE" sz="1100" b="0" kern="1200" dirty="0">
                <a:latin typeface="Roboto"/>
                <a:cs typeface="Roboto"/>
              </a:rPr>
              <a:t> </a:t>
            </a:r>
            <a:r>
              <a:rPr lang="de-DE" sz="1100" b="0" kern="1200" dirty="0" err="1">
                <a:latin typeface="Roboto"/>
                <a:cs typeface="Roboto"/>
              </a:rPr>
              <a:t>of</a:t>
            </a:r>
            <a:r>
              <a:rPr lang="de-DE" sz="1100" b="0" kern="1200" dirty="0">
                <a:latin typeface="Roboto"/>
                <a:cs typeface="Roboto"/>
              </a:rPr>
              <a:t> </a:t>
            </a:r>
            <a:r>
              <a:rPr lang="de-DE" sz="1100" b="0" kern="1200" dirty="0" err="1">
                <a:latin typeface="Roboto"/>
                <a:cs typeface="Roboto"/>
              </a:rPr>
              <a:t>staff</a:t>
            </a:r>
            <a:r>
              <a:rPr lang="de-DE" sz="1100" b="0" kern="1200" dirty="0">
                <a:latin typeface="Roboto"/>
                <a:cs typeface="Roboto"/>
              </a:rPr>
              <a:t>;</a:t>
            </a:r>
          </a:p>
          <a:p>
            <a:pPr marL="0" lvl="0" indent="0" algn="l" defTabSz="488950">
              <a:lnSpc>
                <a:spcPct val="90000"/>
              </a:lnSpc>
              <a:spcBef>
                <a:spcPct val="0"/>
              </a:spcBef>
              <a:spcAft>
                <a:spcPct val="35000"/>
              </a:spcAft>
              <a:buNone/>
            </a:pPr>
            <a:r>
              <a:rPr lang="de-DE" sz="1100" b="0" kern="1200" dirty="0">
                <a:latin typeface="Roboto"/>
                <a:cs typeface="Roboto"/>
              </a:rPr>
              <a:t>- Can </a:t>
            </a:r>
            <a:r>
              <a:rPr lang="de-DE" sz="1100" b="0" kern="1200" dirty="0" err="1">
                <a:latin typeface="Roboto"/>
                <a:cs typeface="Roboto"/>
              </a:rPr>
              <a:t>result</a:t>
            </a:r>
            <a:r>
              <a:rPr lang="de-DE" sz="1100" b="0" kern="1200" dirty="0">
                <a:latin typeface="Roboto"/>
                <a:cs typeface="Roboto"/>
              </a:rPr>
              <a:t> in </a:t>
            </a:r>
            <a:r>
              <a:rPr lang="de-DE" sz="1100" b="0" kern="1200" dirty="0" err="1">
                <a:latin typeface="Roboto"/>
                <a:cs typeface="Roboto"/>
              </a:rPr>
              <a:t>enhanced</a:t>
            </a:r>
            <a:r>
              <a:rPr lang="de-DE" sz="1100" b="0" kern="1200" dirty="0">
                <a:latin typeface="Roboto"/>
                <a:cs typeface="Roboto"/>
              </a:rPr>
              <a:t> </a:t>
            </a:r>
            <a:r>
              <a:rPr lang="de-DE" sz="1100" b="0" kern="1200" dirty="0" err="1">
                <a:latin typeface="Roboto"/>
                <a:cs typeface="Roboto"/>
              </a:rPr>
              <a:t>ownership</a:t>
            </a:r>
            <a:r>
              <a:rPr lang="de-DE" sz="1100" b="0" kern="1200" dirty="0">
                <a:latin typeface="Roboto"/>
                <a:cs typeface="Roboto"/>
              </a:rPr>
              <a:t> </a:t>
            </a:r>
            <a:r>
              <a:rPr lang="de-DE" sz="1100" b="0" kern="1200" dirty="0" err="1">
                <a:latin typeface="Roboto"/>
                <a:cs typeface="Roboto"/>
              </a:rPr>
              <a:t>of</a:t>
            </a:r>
            <a:r>
              <a:rPr lang="de-DE" sz="1100" b="0" kern="1200" dirty="0">
                <a:latin typeface="Roboto"/>
                <a:cs typeface="Roboto"/>
              </a:rPr>
              <a:t> </a:t>
            </a:r>
            <a:r>
              <a:rPr lang="de-DE" sz="1100" b="0" kern="1200" dirty="0" err="1">
                <a:latin typeface="Roboto"/>
                <a:cs typeface="Roboto"/>
              </a:rPr>
              <a:t>codes</a:t>
            </a:r>
            <a:r>
              <a:rPr lang="de-DE" sz="1100" b="0" kern="1200" dirty="0">
                <a:latin typeface="Roboto"/>
                <a:cs typeface="Roboto"/>
              </a:rPr>
              <a:t>, </a:t>
            </a:r>
            <a:r>
              <a:rPr lang="de-DE" sz="1100" b="0" kern="1200" dirty="0" err="1">
                <a:latin typeface="Roboto"/>
                <a:cs typeface="Roboto"/>
              </a:rPr>
              <a:t>including</a:t>
            </a:r>
            <a:r>
              <a:rPr lang="de-DE" sz="1100" b="0" kern="1200" dirty="0">
                <a:latin typeface="Roboto"/>
                <a:cs typeface="Roboto"/>
              </a:rPr>
              <a:t> </a:t>
            </a:r>
            <a:r>
              <a:rPr lang="de-DE" sz="1100" b="0" kern="1200" dirty="0" err="1">
                <a:latin typeface="Roboto"/>
                <a:cs typeface="Roboto"/>
              </a:rPr>
              <a:t>better</a:t>
            </a:r>
            <a:r>
              <a:rPr lang="de-DE" sz="1100" b="0" kern="1200" dirty="0">
                <a:latin typeface="Roboto"/>
                <a:cs typeface="Roboto"/>
              </a:rPr>
              <a:t> </a:t>
            </a:r>
            <a:r>
              <a:rPr lang="de-DE" sz="1100" b="0" kern="1200" dirty="0" err="1">
                <a:latin typeface="Roboto"/>
                <a:cs typeface="Roboto"/>
              </a:rPr>
              <a:t>knowledge</a:t>
            </a:r>
            <a:r>
              <a:rPr lang="de-DE" sz="1100" b="0" kern="1200" dirty="0">
                <a:latin typeface="Roboto"/>
                <a:cs typeface="Roboto"/>
              </a:rPr>
              <a:t> </a:t>
            </a:r>
            <a:r>
              <a:rPr lang="de-DE" sz="1100" b="0" kern="1200" dirty="0" err="1">
                <a:latin typeface="Roboto"/>
                <a:cs typeface="Roboto"/>
              </a:rPr>
              <a:t>and</a:t>
            </a:r>
            <a:r>
              <a:rPr lang="de-DE" sz="1100" b="0" kern="1200" dirty="0">
                <a:latin typeface="Roboto"/>
                <a:cs typeface="Roboto"/>
              </a:rPr>
              <a:t> </a:t>
            </a:r>
            <a:r>
              <a:rPr lang="de-DE" sz="1100" b="0" kern="1200" dirty="0" err="1">
                <a:latin typeface="Roboto"/>
                <a:cs typeface="Roboto"/>
              </a:rPr>
              <a:t>attention</a:t>
            </a:r>
            <a:r>
              <a:rPr lang="de-DE" sz="1100" b="0" kern="1200" dirty="0">
                <a:latin typeface="Roboto"/>
                <a:cs typeface="Roboto"/>
              </a:rPr>
              <a:t> </a:t>
            </a:r>
            <a:r>
              <a:rPr lang="de-DE" sz="1100" b="0" kern="1200" dirty="0" err="1">
                <a:latin typeface="Roboto"/>
                <a:cs typeface="Roboto"/>
              </a:rPr>
              <a:t>as</a:t>
            </a:r>
            <a:r>
              <a:rPr lang="de-DE" sz="1100" b="0" kern="1200" dirty="0">
                <a:latin typeface="Roboto"/>
                <a:cs typeface="Roboto"/>
              </a:rPr>
              <a:t> </a:t>
            </a:r>
            <a:r>
              <a:rPr lang="de-DE" sz="1100" b="0" kern="1200" dirty="0" err="1">
                <a:latin typeface="Roboto"/>
                <a:cs typeface="Roboto"/>
              </a:rPr>
              <a:t>to</a:t>
            </a:r>
            <a:r>
              <a:rPr lang="de-DE" sz="1100" b="0" kern="1200" dirty="0">
                <a:latin typeface="Roboto"/>
                <a:cs typeface="Roboto"/>
              </a:rPr>
              <a:t> </a:t>
            </a:r>
            <a:r>
              <a:rPr lang="de-DE" sz="1100" b="0" kern="1200" dirty="0" err="1">
                <a:latin typeface="Roboto"/>
                <a:cs typeface="Roboto"/>
              </a:rPr>
              <a:t>its</a:t>
            </a:r>
            <a:r>
              <a:rPr lang="de-DE" sz="1100" b="0" kern="1200" dirty="0">
                <a:latin typeface="Roboto"/>
                <a:cs typeface="Roboto"/>
              </a:rPr>
              <a:t> </a:t>
            </a:r>
            <a:r>
              <a:rPr lang="de-DE" sz="1100" b="0" kern="1200" dirty="0" err="1">
                <a:latin typeface="Roboto"/>
                <a:cs typeface="Roboto"/>
              </a:rPr>
              <a:t>application</a:t>
            </a:r>
            <a:r>
              <a:rPr lang="de-DE" sz="1100" b="0" kern="1200" dirty="0">
                <a:latin typeface="Roboto"/>
                <a:cs typeface="Roboto"/>
              </a:rPr>
              <a:t>;</a:t>
            </a:r>
          </a:p>
          <a:p>
            <a:pPr marL="0" lvl="0" indent="0" algn="l" defTabSz="488950">
              <a:lnSpc>
                <a:spcPct val="90000"/>
              </a:lnSpc>
              <a:spcBef>
                <a:spcPct val="0"/>
              </a:spcBef>
              <a:spcAft>
                <a:spcPct val="35000"/>
              </a:spcAft>
              <a:buNone/>
            </a:pPr>
            <a:r>
              <a:rPr lang="de-DE" sz="1100" b="0" kern="1200" dirty="0">
                <a:latin typeface="Roboto"/>
                <a:cs typeface="Roboto"/>
              </a:rPr>
              <a:t>- Can </a:t>
            </a:r>
            <a:r>
              <a:rPr lang="de-DE" sz="1100" b="0" kern="1200" dirty="0" err="1">
                <a:latin typeface="Roboto"/>
                <a:cs typeface="Roboto"/>
              </a:rPr>
              <a:t>complement</a:t>
            </a:r>
            <a:r>
              <a:rPr lang="de-DE" sz="1100" b="0" kern="1200" dirty="0">
                <a:latin typeface="Roboto"/>
                <a:cs typeface="Roboto"/>
              </a:rPr>
              <a:t> an </a:t>
            </a:r>
            <a:r>
              <a:rPr lang="de-DE" sz="1100" b="0" kern="1200" dirty="0" err="1">
                <a:latin typeface="Roboto"/>
                <a:cs typeface="Roboto"/>
              </a:rPr>
              <a:t>overall</a:t>
            </a:r>
            <a:r>
              <a:rPr lang="de-DE" sz="1100" b="0" kern="1200" dirty="0">
                <a:latin typeface="Roboto"/>
                <a:cs typeface="Roboto"/>
              </a:rPr>
              <a:t> </a:t>
            </a:r>
            <a:r>
              <a:rPr lang="de-DE" sz="1100" b="0" kern="1200" dirty="0" err="1">
                <a:latin typeface="Roboto"/>
                <a:cs typeface="Roboto"/>
              </a:rPr>
              <a:t>code</a:t>
            </a:r>
            <a:r>
              <a:rPr lang="de-DE" sz="1100" b="0" kern="1200" dirty="0">
                <a:latin typeface="Roboto"/>
                <a:cs typeface="Roboto"/>
              </a:rPr>
              <a:t> (Jenkins 2015).</a:t>
            </a:r>
          </a:p>
        </p:txBody>
      </p:sp>
      <p:sp>
        <p:nvSpPr>
          <p:cNvPr id="7" name="Textfeld 6"/>
          <p:cNvSpPr txBox="1"/>
          <p:nvPr/>
        </p:nvSpPr>
        <p:spPr>
          <a:xfrm>
            <a:off x="629700" y="1173827"/>
            <a:ext cx="4930876" cy="338554"/>
          </a:xfrm>
          <a:prstGeom prst="rect">
            <a:avLst/>
          </a:prstGeom>
          <a:noFill/>
        </p:spPr>
        <p:txBody>
          <a:bodyPr wrap="square" rtlCol="0">
            <a:spAutoFit/>
          </a:bodyPr>
          <a:lstStyle/>
          <a:p>
            <a:r>
              <a:rPr lang="de-DE" sz="1600" b="1" err="1">
                <a:solidFill>
                  <a:srgbClr val="000090"/>
                </a:solidFill>
                <a:latin typeface="Roboto"/>
                <a:cs typeface="Roboto"/>
              </a:rPr>
              <a:t>One</a:t>
            </a:r>
            <a:r>
              <a:rPr lang="de-DE" sz="1600" b="1">
                <a:solidFill>
                  <a:srgbClr val="000090"/>
                </a:solidFill>
                <a:latin typeface="Roboto"/>
                <a:cs typeface="Roboto"/>
              </a:rPr>
              <a:t> </a:t>
            </a:r>
            <a:r>
              <a:rPr lang="de-DE" sz="1600" b="1" err="1">
                <a:solidFill>
                  <a:srgbClr val="000090"/>
                </a:solidFill>
                <a:latin typeface="Roboto"/>
                <a:cs typeface="Roboto"/>
              </a:rPr>
              <a:t>overall</a:t>
            </a:r>
            <a:r>
              <a:rPr lang="de-DE" sz="1600" b="1">
                <a:solidFill>
                  <a:srgbClr val="000090"/>
                </a:solidFill>
                <a:latin typeface="Roboto"/>
                <a:cs typeface="Roboto"/>
              </a:rPr>
              <a:t> </a:t>
            </a:r>
            <a:r>
              <a:rPr lang="de-DE" sz="1600" b="1" err="1">
                <a:solidFill>
                  <a:srgbClr val="000090"/>
                </a:solidFill>
                <a:latin typeface="Roboto"/>
                <a:cs typeface="Roboto"/>
              </a:rPr>
              <a:t>code</a:t>
            </a:r>
            <a:r>
              <a:rPr lang="de-DE" sz="1600" b="1">
                <a:solidFill>
                  <a:srgbClr val="000090"/>
                </a:solidFill>
                <a:latin typeface="Roboto"/>
                <a:cs typeface="Roboto"/>
              </a:rPr>
              <a:t>, </a:t>
            </a:r>
            <a:r>
              <a:rPr lang="de-DE" sz="1600" b="1" err="1">
                <a:solidFill>
                  <a:srgbClr val="000090"/>
                </a:solidFill>
                <a:latin typeface="Roboto"/>
                <a:cs typeface="Roboto"/>
              </a:rPr>
              <a:t>specific</a:t>
            </a:r>
            <a:r>
              <a:rPr lang="de-DE" sz="1600" b="1">
                <a:solidFill>
                  <a:srgbClr val="000090"/>
                </a:solidFill>
                <a:latin typeface="Roboto"/>
                <a:cs typeface="Roboto"/>
              </a:rPr>
              <a:t> </a:t>
            </a:r>
            <a:r>
              <a:rPr lang="de-DE" sz="1600" b="1" err="1">
                <a:solidFill>
                  <a:srgbClr val="000090"/>
                </a:solidFill>
                <a:latin typeface="Roboto"/>
                <a:cs typeface="Roboto"/>
              </a:rPr>
              <a:t>codes</a:t>
            </a:r>
            <a:r>
              <a:rPr lang="de-DE" sz="1600" b="1">
                <a:solidFill>
                  <a:srgbClr val="000090"/>
                </a:solidFill>
                <a:latin typeface="Roboto"/>
                <a:cs typeface="Roboto"/>
              </a:rPr>
              <a:t> </a:t>
            </a:r>
            <a:r>
              <a:rPr lang="de-DE" sz="1600" b="1" err="1">
                <a:solidFill>
                  <a:srgbClr val="000090"/>
                </a:solidFill>
                <a:latin typeface="Roboto"/>
                <a:cs typeface="Roboto"/>
              </a:rPr>
              <a:t>or</a:t>
            </a:r>
            <a:r>
              <a:rPr lang="de-DE" sz="1600" b="1">
                <a:solidFill>
                  <a:srgbClr val="000090"/>
                </a:solidFill>
                <a:latin typeface="Roboto"/>
                <a:cs typeface="Roboto"/>
              </a:rPr>
              <a:t> a hybrid?</a:t>
            </a:r>
          </a:p>
        </p:txBody>
      </p:sp>
      <p:sp>
        <p:nvSpPr>
          <p:cNvPr id="32" name="Textfeld 31"/>
          <p:cNvSpPr txBox="1"/>
          <p:nvPr/>
        </p:nvSpPr>
        <p:spPr>
          <a:xfrm>
            <a:off x="632679" y="1486294"/>
            <a:ext cx="7126513" cy="276999"/>
          </a:xfrm>
          <a:prstGeom prst="rect">
            <a:avLst/>
          </a:prstGeom>
          <a:noFill/>
        </p:spPr>
        <p:txBody>
          <a:bodyPr wrap="square" rtlCol="0">
            <a:spAutoFit/>
          </a:bodyPr>
          <a:lstStyle/>
          <a:p>
            <a:r>
              <a:rPr lang="mr-IN" sz="1200">
                <a:solidFill>
                  <a:srgbClr val="FF0000"/>
                </a:solidFill>
                <a:latin typeface="Roboto"/>
                <a:cs typeface="Roboto"/>
              </a:rPr>
              <a:t>–</a:t>
            </a:r>
            <a:r>
              <a:rPr lang="de-DE" sz="1200">
                <a:solidFill>
                  <a:srgbClr val="FF0000"/>
                </a:solidFill>
                <a:latin typeface="Roboto"/>
                <a:cs typeface="Roboto"/>
              </a:rPr>
              <a:t> </a:t>
            </a:r>
            <a:r>
              <a:rPr lang="de-DE" sz="1200" err="1">
                <a:solidFill>
                  <a:srgbClr val="FF0000"/>
                </a:solidFill>
                <a:latin typeface="Roboto"/>
                <a:cs typeface="Roboto"/>
              </a:rPr>
              <a:t>It</a:t>
            </a:r>
            <a:r>
              <a:rPr lang="de-DE" sz="1200">
                <a:solidFill>
                  <a:srgbClr val="FF0000"/>
                </a:solidFill>
                <a:latin typeface="Roboto"/>
                <a:cs typeface="Roboto"/>
              </a:rPr>
              <a:t> </a:t>
            </a:r>
            <a:r>
              <a:rPr lang="de-DE" sz="1200" err="1">
                <a:solidFill>
                  <a:srgbClr val="FF0000"/>
                </a:solidFill>
                <a:latin typeface="Roboto"/>
                <a:cs typeface="Roboto"/>
              </a:rPr>
              <a:t>depends</a:t>
            </a:r>
            <a:r>
              <a:rPr lang="de-DE" sz="1200">
                <a:solidFill>
                  <a:srgbClr val="FF0000"/>
                </a:solidFill>
                <a:latin typeface="Roboto"/>
                <a:cs typeface="Roboto"/>
              </a:rPr>
              <a:t>. </a:t>
            </a:r>
            <a:r>
              <a:rPr lang="en-US" sz="1200">
                <a:solidFill>
                  <a:srgbClr val="FF0000"/>
                </a:solidFill>
                <a:latin typeface="Roboto"/>
                <a:cs typeface="Roboto"/>
                <a:sym typeface="Wingdings" pitchFamily="2" charset="2"/>
              </a:rPr>
              <a:t>In practice, overall codes are complemented with specific guidelines for high-risk areas.</a:t>
            </a:r>
            <a:endParaRPr lang="de-DE" sz="1200">
              <a:solidFill>
                <a:srgbClr val="FF0000"/>
              </a:solidFill>
              <a:latin typeface="Roboto"/>
              <a:cs typeface="Roboto"/>
            </a:endParaRPr>
          </a:p>
        </p:txBody>
      </p:sp>
    </p:spTree>
    <p:extLst>
      <p:ext uri="{BB962C8B-B14F-4D97-AF65-F5344CB8AC3E}">
        <p14:creationId xmlns:p14="http://schemas.microsoft.com/office/powerpoint/2010/main" val="30740542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0-#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de-DE" b="1" dirty="0"/>
              <a:t>3. Language</a:t>
            </a:r>
          </a:p>
        </p:txBody>
      </p:sp>
      <p:sp>
        <p:nvSpPr>
          <p:cNvPr id="19" name="Inhaltsplatzhalter 18"/>
          <p:cNvSpPr>
            <a:spLocks noGrp="1"/>
          </p:cNvSpPr>
          <p:nvPr>
            <p:ph sz="half" idx="1"/>
          </p:nvPr>
        </p:nvSpPr>
        <p:spPr>
          <a:ln>
            <a:solidFill>
              <a:srgbClr val="00B0F0"/>
            </a:solidFill>
          </a:ln>
        </p:spPr>
        <p:txBody>
          <a:bodyPr>
            <a:noAutofit/>
          </a:bodyPr>
          <a:lstStyle/>
          <a:p>
            <a:r>
              <a:rPr lang="de-DE" sz="1400" dirty="0"/>
              <a:t>Clear;</a:t>
            </a:r>
          </a:p>
          <a:p>
            <a:r>
              <a:rPr lang="de-DE" sz="1400" dirty="0"/>
              <a:t>Simple;</a:t>
            </a:r>
          </a:p>
          <a:p>
            <a:r>
              <a:rPr lang="de-DE" sz="1400" dirty="0" err="1"/>
              <a:t>Concrete</a:t>
            </a:r>
            <a:r>
              <a:rPr lang="de-DE" sz="1400" dirty="0"/>
              <a:t>;</a:t>
            </a:r>
          </a:p>
          <a:p>
            <a:r>
              <a:rPr lang="de-DE" sz="1400" dirty="0" err="1"/>
              <a:t>Linked</a:t>
            </a:r>
            <a:r>
              <a:rPr lang="de-DE" sz="1400" dirty="0"/>
              <a:t> (i.e. </a:t>
            </a:r>
            <a:r>
              <a:rPr lang="de-DE" sz="1400" dirty="0" err="1"/>
              <a:t>cross-references</a:t>
            </a:r>
            <a:r>
              <a:rPr lang="de-DE" sz="1400" dirty="0"/>
              <a:t> </a:t>
            </a:r>
            <a:r>
              <a:rPr lang="de-DE" sz="1400" dirty="0" err="1"/>
              <a:t>to</a:t>
            </a:r>
            <a:r>
              <a:rPr lang="de-DE" sz="1400" dirty="0"/>
              <a:t> </a:t>
            </a:r>
            <a:r>
              <a:rPr lang="de-DE" sz="1400" dirty="0" err="1"/>
              <a:t>other</a:t>
            </a:r>
            <a:r>
              <a:rPr lang="de-DE" sz="1400" dirty="0"/>
              <a:t> </a:t>
            </a:r>
            <a:r>
              <a:rPr lang="de-DE" sz="1400" dirty="0" err="1"/>
              <a:t>integrity</a:t>
            </a:r>
            <a:r>
              <a:rPr lang="de-DE" sz="1400" dirty="0"/>
              <a:t> </a:t>
            </a:r>
            <a:r>
              <a:rPr lang="de-DE" sz="1400" dirty="0" err="1"/>
              <a:t>documents</a:t>
            </a:r>
            <a:r>
              <a:rPr lang="de-DE" sz="1400" dirty="0"/>
              <a:t>);</a:t>
            </a:r>
          </a:p>
          <a:p>
            <a:r>
              <a:rPr lang="de-DE" sz="1400" dirty="0" err="1"/>
              <a:t>Context-specific</a:t>
            </a:r>
            <a:r>
              <a:rPr lang="de-DE" sz="1400" dirty="0"/>
              <a:t>;</a:t>
            </a:r>
          </a:p>
          <a:p>
            <a:r>
              <a:rPr lang="de-DE" sz="1400" dirty="0" err="1"/>
              <a:t>Use</a:t>
            </a:r>
            <a:r>
              <a:rPr lang="de-DE" sz="1400" dirty="0"/>
              <a:t> </a:t>
            </a:r>
            <a:r>
              <a:rPr lang="de-DE" sz="1400" dirty="0" err="1"/>
              <a:t>of</a:t>
            </a:r>
            <a:r>
              <a:rPr lang="de-DE" sz="1400" dirty="0"/>
              <a:t> </a:t>
            </a:r>
            <a:r>
              <a:rPr lang="de-DE" sz="1400" dirty="0" err="1"/>
              <a:t>examples</a:t>
            </a:r>
            <a:r>
              <a:rPr lang="de-DE" sz="1400" dirty="0"/>
              <a:t>;</a:t>
            </a:r>
          </a:p>
          <a:p>
            <a:r>
              <a:rPr lang="de-DE" altLang="it-CH" sz="1400" dirty="0" err="1"/>
              <a:t>Precede</a:t>
            </a:r>
            <a:r>
              <a:rPr lang="de-DE" altLang="it-CH" sz="1400" dirty="0"/>
              <a:t> </a:t>
            </a:r>
            <a:r>
              <a:rPr lang="de-DE" altLang="it-CH" sz="1400" dirty="0" err="1"/>
              <a:t>code</a:t>
            </a:r>
            <a:r>
              <a:rPr lang="de-DE" altLang="it-CH" sz="1400" dirty="0"/>
              <a:t> </a:t>
            </a:r>
            <a:r>
              <a:rPr lang="de-DE" altLang="it-CH" sz="1400" dirty="0" err="1"/>
              <a:t>by</a:t>
            </a:r>
            <a:r>
              <a:rPr lang="de-DE" altLang="it-CH" sz="1400" dirty="0"/>
              <a:t> a </a:t>
            </a:r>
            <a:r>
              <a:rPr lang="de-DE" altLang="it-CH" sz="1400" dirty="0" err="1"/>
              <a:t>letter</a:t>
            </a:r>
            <a:r>
              <a:rPr lang="de-DE" altLang="it-CH" sz="1400" dirty="0"/>
              <a:t> </a:t>
            </a:r>
            <a:r>
              <a:rPr lang="de-DE" altLang="it-CH" sz="1400" dirty="0" err="1"/>
              <a:t>from</a:t>
            </a:r>
            <a:r>
              <a:rPr lang="de-DE" altLang="it-CH" sz="1400" dirty="0"/>
              <a:t> top </a:t>
            </a:r>
            <a:r>
              <a:rPr lang="de-DE" altLang="it-CH" sz="1400" dirty="0" err="1"/>
              <a:t>management</a:t>
            </a:r>
            <a:r>
              <a:rPr lang="de-DE" altLang="it-CH" sz="1400" dirty="0"/>
              <a:t> (</a:t>
            </a:r>
            <a:r>
              <a:rPr lang="de-DE" altLang="it-CH" sz="1400" dirty="0" err="1"/>
              <a:t>political</a:t>
            </a:r>
            <a:r>
              <a:rPr lang="de-DE" altLang="it-CH" sz="1400" dirty="0"/>
              <a:t> </a:t>
            </a:r>
            <a:r>
              <a:rPr lang="de-DE" altLang="it-CH" sz="1400" dirty="0" err="1"/>
              <a:t>and</a:t>
            </a:r>
            <a:r>
              <a:rPr lang="de-DE" altLang="it-CH" sz="1400" dirty="0"/>
              <a:t>/</a:t>
            </a:r>
            <a:r>
              <a:rPr lang="de-DE" altLang="it-CH" sz="1400" dirty="0" err="1"/>
              <a:t>or</a:t>
            </a:r>
            <a:r>
              <a:rPr lang="de-DE" altLang="it-CH" sz="1400" dirty="0"/>
              <a:t> administrative) </a:t>
            </a:r>
            <a:r>
              <a:rPr lang="de-DE" altLang="it-CH" sz="1400" dirty="0" err="1"/>
              <a:t>that</a:t>
            </a:r>
            <a:r>
              <a:rPr lang="de-DE" altLang="it-CH" sz="1400" dirty="0"/>
              <a:t> </a:t>
            </a:r>
            <a:r>
              <a:rPr lang="de-DE" altLang="it-CH" sz="1400" dirty="0" err="1"/>
              <a:t>explains</a:t>
            </a:r>
            <a:r>
              <a:rPr lang="de-DE" altLang="it-CH" sz="1400" dirty="0"/>
              <a:t> </a:t>
            </a:r>
            <a:r>
              <a:rPr lang="de-DE" altLang="it-CH" sz="1400" dirty="0" err="1"/>
              <a:t>reasons</a:t>
            </a:r>
            <a:r>
              <a:rPr lang="de-DE" altLang="it-CH" sz="1400" dirty="0"/>
              <a:t> </a:t>
            </a:r>
            <a:r>
              <a:rPr lang="de-DE" altLang="it-CH" sz="1400" dirty="0" err="1"/>
              <a:t>for</a:t>
            </a:r>
            <a:r>
              <a:rPr lang="de-DE" altLang="it-CH" sz="1400" dirty="0"/>
              <a:t> </a:t>
            </a:r>
            <a:r>
              <a:rPr lang="de-DE" altLang="it-CH" sz="1400" dirty="0" err="1"/>
              <a:t>its</a:t>
            </a:r>
            <a:r>
              <a:rPr lang="de-DE" altLang="it-CH" sz="1400" dirty="0"/>
              <a:t> </a:t>
            </a:r>
            <a:r>
              <a:rPr lang="de-DE" altLang="it-CH" sz="1400" dirty="0" err="1"/>
              <a:t>development</a:t>
            </a:r>
            <a:r>
              <a:rPr lang="de-DE" altLang="it-CH" sz="1400" dirty="0"/>
              <a:t> </a:t>
            </a:r>
            <a:r>
              <a:rPr lang="de-DE" altLang="it-CH" sz="1400" dirty="0" err="1"/>
              <a:t>and</a:t>
            </a:r>
            <a:r>
              <a:rPr lang="de-DE" altLang="it-CH" sz="1400" dirty="0"/>
              <a:t> </a:t>
            </a:r>
            <a:r>
              <a:rPr lang="de-DE" altLang="it-CH" sz="1400" dirty="0" err="1"/>
              <a:t>stresses</a:t>
            </a:r>
            <a:r>
              <a:rPr lang="de-DE" altLang="it-CH" sz="1400" dirty="0"/>
              <a:t> </a:t>
            </a:r>
            <a:r>
              <a:rPr lang="de-DE" altLang="it-CH" sz="1400" dirty="0" err="1"/>
              <a:t>its</a:t>
            </a:r>
            <a:r>
              <a:rPr lang="de-DE" altLang="it-CH" sz="1400" dirty="0"/>
              <a:t> </a:t>
            </a:r>
            <a:r>
              <a:rPr lang="de-DE" altLang="it-CH" sz="1400" dirty="0" err="1"/>
              <a:t>importance</a:t>
            </a:r>
            <a:r>
              <a:rPr lang="de-DE" altLang="it-CH" sz="1400" dirty="0"/>
              <a:t> (Jenkins 2015).</a:t>
            </a:r>
            <a:endParaRPr lang="de-DE" sz="1400" dirty="0"/>
          </a:p>
        </p:txBody>
      </p:sp>
      <p:pic>
        <p:nvPicPr>
          <p:cNvPr id="22" name="Inhaltsplatzhalter 21" descr="Unbenannt.png"/>
          <p:cNvPicPr>
            <a:picLocks noGrp="1" noChangeAspect="1"/>
          </p:cNvPicPr>
          <p:nvPr>
            <p:ph sz="half" idx="2"/>
          </p:nvPr>
        </p:nvPicPr>
        <p:blipFill>
          <a:blip r:embed="rId3">
            <a:extLst>
              <a:ext uri="{28A0092B-C50C-407E-A947-70E740481C1C}">
                <a14:useLocalDpi xmlns:a14="http://schemas.microsoft.com/office/drawing/2010/main" val="0"/>
              </a:ext>
            </a:extLst>
          </a:blip>
          <a:srcRect l="7413" r="7413"/>
          <a:stretch>
            <a:fillRect/>
          </a:stretch>
        </p:blipFill>
        <p:spPr>
          <a:ln>
            <a:solidFill>
              <a:srgbClr val="00B0F0"/>
            </a:solidFill>
          </a:ln>
        </p:spPr>
      </p:pic>
      <p:sp>
        <p:nvSpPr>
          <p:cNvPr id="4" name="Foliennummernplatzhalter 3"/>
          <p:cNvSpPr>
            <a:spLocks noGrp="1"/>
          </p:cNvSpPr>
          <p:nvPr>
            <p:ph type="sldNum" sz="quarter" idx="12"/>
          </p:nvPr>
        </p:nvSpPr>
        <p:spPr/>
        <p:txBody>
          <a:bodyPr/>
          <a:lstStyle/>
          <a:p>
            <a:fld id="{961E0DA8-AC27-403E-90E8-404BCA9BAC80}" type="slidenum">
              <a:rPr lang="en-US" smtClean="0"/>
              <a:pPr/>
              <a:t>19</a:t>
            </a:fld>
            <a:endParaRPr lang="en-US"/>
          </a:p>
        </p:txBody>
      </p:sp>
      <p:sp>
        <p:nvSpPr>
          <p:cNvPr id="3" name="Fußzeilenplatzhalter 2"/>
          <p:cNvSpPr>
            <a:spLocks noGrp="1"/>
          </p:cNvSpPr>
          <p:nvPr>
            <p:ph type="ftr" sz="quarter" idx="3"/>
          </p:nvPr>
        </p:nvSpPr>
        <p:spPr/>
        <p:txBody>
          <a:bodyPr/>
          <a:lstStyle/>
          <a:p>
            <a:r>
              <a:rPr lang="en-US" b="1"/>
              <a:t>Module 8 – Integrity codes</a:t>
            </a:r>
            <a:endParaRPr lang="en-US"/>
          </a:p>
        </p:txBody>
      </p:sp>
      <p:sp>
        <p:nvSpPr>
          <p:cNvPr id="36" name="Rectangle 22"/>
          <p:cNvSpPr>
            <a:spLocks/>
          </p:cNvSpPr>
          <p:nvPr/>
        </p:nvSpPr>
        <p:spPr bwMode="auto">
          <a:xfrm>
            <a:off x="7837582" y="916093"/>
            <a:ext cx="838216" cy="641896"/>
          </a:xfrm>
          <a:prstGeom prst="rect">
            <a:avLst/>
          </a:prstGeom>
          <a:solidFill>
            <a:srgbClr val="063951"/>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Rectangle 39"/>
          <p:cNvSpPr>
            <a:spLocks/>
          </p:cNvSpPr>
          <p:nvPr/>
        </p:nvSpPr>
        <p:spPr bwMode="auto">
          <a:xfrm>
            <a:off x="7837582" y="761767"/>
            <a:ext cx="838216" cy="641896"/>
          </a:xfrm>
          <a:prstGeom prst="rect">
            <a:avLst/>
          </a:prstGeom>
          <a:solidFill>
            <a:srgbClr val="00B09B"/>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Rectangle 38"/>
          <p:cNvSpPr>
            <a:spLocks/>
          </p:cNvSpPr>
          <p:nvPr/>
        </p:nvSpPr>
        <p:spPr bwMode="auto">
          <a:xfrm>
            <a:off x="7837582" y="607442"/>
            <a:ext cx="838216" cy="641896"/>
          </a:xfrm>
          <a:prstGeom prst="rect">
            <a:avLst/>
          </a:prstGeom>
          <a:solidFill>
            <a:srgbClr val="F36F13"/>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75239952"/>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de-DE" sz="4000"/>
              <a:t>Training </a:t>
            </a:r>
            <a:r>
              <a:rPr lang="de-DE" sz="4000" err="1"/>
              <a:t>agenda</a:t>
            </a:r>
            <a:endParaRPr lang="de-DE" sz="4000"/>
          </a:p>
        </p:txBody>
      </p:sp>
      <p:sp>
        <p:nvSpPr>
          <p:cNvPr id="3" name="Foliennummernplatzhalter 2"/>
          <p:cNvSpPr>
            <a:spLocks noGrp="1"/>
          </p:cNvSpPr>
          <p:nvPr>
            <p:ph type="sldNum" sz="quarter" idx="12"/>
          </p:nvPr>
        </p:nvSpPr>
        <p:spPr/>
        <p:txBody>
          <a:bodyPr/>
          <a:lstStyle/>
          <a:p>
            <a:fld id="{961E0DA8-AC27-403E-90E8-404BCA9BAC80}" type="slidenum">
              <a:rPr lang="en-US" smtClean="0"/>
              <a:pPr/>
              <a:t>2</a:t>
            </a:fld>
            <a:endParaRPr lang="en-US"/>
          </a:p>
        </p:txBody>
      </p:sp>
      <p:sp>
        <p:nvSpPr>
          <p:cNvPr id="4" name="Fußzeilenplatzhalter 3"/>
          <p:cNvSpPr>
            <a:spLocks noGrp="1"/>
          </p:cNvSpPr>
          <p:nvPr>
            <p:ph type="ftr" sz="quarter" idx="3"/>
          </p:nvPr>
        </p:nvSpPr>
        <p:spPr/>
        <p:txBody>
          <a:bodyPr/>
          <a:lstStyle/>
          <a:p>
            <a:r>
              <a:rPr lang="en-US" b="1" dirty="0"/>
              <a:t>Module 8 – Integrity codes</a:t>
            </a:r>
            <a:endParaRPr lang="en-US" dirty="0"/>
          </a:p>
        </p:txBody>
      </p:sp>
      <p:graphicFrame>
        <p:nvGraphicFramePr>
          <p:cNvPr id="6" name="Tabelle 5">
            <a:extLst>
              <a:ext uri="{FF2B5EF4-FFF2-40B4-BE49-F238E27FC236}">
                <a16:creationId xmlns:a16="http://schemas.microsoft.com/office/drawing/2014/main" id="{B12E22A7-7BE4-B648-8CB9-6FC61FC47A4C}"/>
              </a:ext>
            </a:extLst>
          </p:cNvPr>
          <p:cNvGraphicFramePr>
            <a:graphicFrameLocks noGrp="1"/>
          </p:cNvGraphicFramePr>
          <p:nvPr>
            <p:extLst>
              <p:ext uri="{D42A27DB-BD31-4B8C-83A1-F6EECF244321}">
                <p14:modId xmlns:p14="http://schemas.microsoft.com/office/powerpoint/2010/main" val="2133362585"/>
              </p:ext>
            </p:extLst>
          </p:nvPr>
        </p:nvGraphicFramePr>
        <p:xfrm>
          <a:off x="1490400" y="583200"/>
          <a:ext cx="7052363" cy="3874949"/>
        </p:xfrm>
        <a:graphic>
          <a:graphicData uri="http://schemas.openxmlformats.org/drawingml/2006/table">
            <a:tbl>
              <a:tblPr firstRow="1" bandRow="1">
                <a:tableStyleId>{5940675A-B579-460E-94D1-54222C63F5DA}</a:tableStyleId>
              </a:tblPr>
              <a:tblGrid>
                <a:gridCol w="689232">
                  <a:extLst>
                    <a:ext uri="{9D8B030D-6E8A-4147-A177-3AD203B41FA5}">
                      <a16:colId xmlns:a16="http://schemas.microsoft.com/office/drawing/2014/main" val="20000"/>
                    </a:ext>
                  </a:extLst>
                </a:gridCol>
                <a:gridCol w="1189939">
                  <a:extLst>
                    <a:ext uri="{9D8B030D-6E8A-4147-A177-3AD203B41FA5}">
                      <a16:colId xmlns:a16="http://schemas.microsoft.com/office/drawing/2014/main" val="3384579710"/>
                    </a:ext>
                  </a:extLst>
                </a:gridCol>
                <a:gridCol w="1293298">
                  <a:extLst>
                    <a:ext uri="{9D8B030D-6E8A-4147-A177-3AD203B41FA5}">
                      <a16:colId xmlns:a16="http://schemas.microsoft.com/office/drawing/2014/main" val="20002"/>
                    </a:ext>
                  </a:extLst>
                </a:gridCol>
                <a:gridCol w="1293298">
                  <a:extLst>
                    <a:ext uri="{9D8B030D-6E8A-4147-A177-3AD203B41FA5}">
                      <a16:colId xmlns:a16="http://schemas.microsoft.com/office/drawing/2014/main" val="20003"/>
                    </a:ext>
                  </a:extLst>
                </a:gridCol>
                <a:gridCol w="1293298">
                  <a:extLst>
                    <a:ext uri="{9D8B030D-6E8A-4147-A177-3AD203B41FA5}">
                      <a16:colId xmlns:a16="http://schemas.microsoft.com/office/drawing/2014/main" val="20004"/>
                    </a:ext>
                  </a:extLst>
                </a:gridCol>
                <a:gridCol w="1293298">
                  <a:extLst>
                    <a:ext uri="{9D8B030D-6E8A-4147-A177-3AD203B41FA5}">
                      <a16:colId xmlns:a16="http://schemas.microsoft.com/office/drawing/2014/main" val="20005"/>
                    </a:ext>
                  </a:extLst>
                </a:gridCol>
              </a:tblGrid>
              <a:tr h="469757">
                <a:tc>
                  <a:txBody>
                    <a:bodyPr/>
                    <a:lstStyle/>
                    <a:p>
                      <a:r>
                        <a:rPr lang="de-DE" sz="800" b="1" dirty="0">
                          <a:solidFill>
                            <a:schemeClr val="bg1"/>
                          </a:solidFill>
                          <a:latin typeface="Roboto"/>
                          <a:cs typeface="Roboto"/>
                        </a:rPr>
                        <a:t>Time</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1: </a:t>
                      </a:r>
                      <a:r>
                        <a:rPr lang="de-DE" sz="800" b="1" err="1">
                          <a:solidFill>
                            <a:schemeClr val="bg1"/>
                          </a:solidFill>
                          <a:latin typeface="Roboto"/>
                          <a:cs typeface="Roboto"/>
                        </a:rPr>
                        <a:t>Fundamentals</a:t>
                      </a:r>
                      <a:r>
                        <a:rPr lang="de-DE" sz="800" b="1" dirty="0">
                          <a:solidFill>
                            <a:schemeClr val="bg1"/>
                          </a:solidFill>
                          <a:latin typeface="Roboto"/>
                          <a:cs typeface="Roboto"/>
                        </a:rPr>
                        <a:t> </a:t>
                      </a:r>
                      <a:r>
                        <a:rPr lang="de-DE" sz="800" b="1" err="1">
                          <a:solidFill>
                            <a:schemeClr val="bg1"/>
                          </a:solidFill>
                          <a:latin typeface="Roboto"/>
                          <a:cs typeface="Roboto"/>
                        </a:rPr>
                        <a:t>of</a:t>
                      </a:r>
                      <a:r>
                        <a:rPr lang="de-DE" sz="800" b="1" dirty="0">
                          <a:solidFill>
                            <a:schemeClr val="bg1"/>
                          </a:solidFill>
                          <a:latin typeface="Roboto"/>
                          <a:cs typeface="Roboto"/>
                        </a:rPr>
                        <a:t> </a:t>
                      </a:r>
                      <a:r>
                        <a:rPr lang="de-DE" sz="800" b="1" err="1">
                          <a:solidFill>
                            <a:schemeClr val="bg1"/>
                          </a:solidFill>
                          <a:latin typeface="Roboto"/>
                          <a:cs typeface="Roboto"/>
                        </a:rPr>
                        <a:t>ethics</a:t>
                      </a:r>
                      <a:r>
                        <a:rPr lang="de-DE" sz="800" b="1" dirty="0">
                          <a:solidFill>
                            <a:schemeClr val="bg1"/>
                          </a:solidFill>
                          <a:latin typeface="Roboto"/>
                          <a:cs typeface="Roboto"/>
                        </a:rPr>
                        <a:t> and </a:t>
                      </a:r>
                      <a:r>
                        <a:rPr lang="de-DE" sz="800" b="1" err="1">
                          <a:solidFill>
                            <a:schemeClr val="bg1"/>
                          </a:solidFill>
                          <a:latin typeface="Roboto"/>
                          <a:cs typeface="Roboto"/>
                        </a:rPr>
                        <a:t>public</a:t>
                      </a:r>
                      <a:r>
                        <a:rPr lang="de-DE" sz="800" b="1" dirty="0">
                          <a:solidFill>
                            <a:schemeClr val="bg1"/>
                          </a:solidFill>
                          <a:latin typeface="Roboto"/>
                          <a:cs typeface="Roboto"/>
                        </a:rPr>
                        <a:t> </a:t>
                      </a:r>
                      <a:r>
                        <a:rPr lang="de-DE" sz="800" b="1" err="1">
                          <a:solidFill>
                            <a:schemeClr val="bg1"/>
                          </a:solidFill>
                          <a:latin typeface="Roboto"/>
                          <a:cs typeface="Roboto"/>
                        </a:rPr>
                        <a:t>integrity</a:t>
                      </a:r>
                      <a:endParaRPr lang="de-DE" sz="800" b="1">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2: </a:t>
                      </a:r>
                      <a:r>
                        <a:rPr lang="de-DE" sz="800" b="1" err="1">
                          <a:solidFill>
                            <a:schemeClr val="bg1"/>
                          </a:solidFill>
                          <a:latin typeface="Roboto"/>
                          <a:cs typeface="Roboto"/>
                        </a:rPr>
                        <a:t>Ethics</a:t>
                      </a:r>
                      <a:r>
                        <a:rPr lang="de-DE" sz="800" b="1" dirty="0">
                          <a:solidFill>
                            <a:schemeClr val="bg1"/>
                          </a:solidFill>
                          <a:latin typeface="Roboto"/>
                          <a:cs typeface="Roboto"/>
                        </a:rPr>
                        <a:t> and </a:t>
                      </a:r>
                      <a:r>
                        <a:rPr lang="de-DE" sz="800" b="1" err="1">
                          <a:solidFill>
                            <a:schemeClr val="bg1"/>
                          </a:solidFill>
                          <a:latin typeface="Roboto"/>
                          <a:cs typeface="Roboto"/>
                        </a:rPr>
                        <a:t>public</a:t>
                      </a:r>
                      <a:r>
                        <a:rPr lang="de-DE" sz="800" b="1" dirty="0">
                          <a:solidFill>
                            <a:schemeClr val="bg1"/>
                          </a:solidFill>
                          <a:latin typeface="Roboto"/>
                          <a:cs typeface="Roboto"/>
                        </a:rPr>
                        <a:t> </a:t>
                      </a:r>
                      <a:r>
                        <a:rPr lang="de-DE" sz="800" b="1" err="1">
                          <a:solidFill>
                            <a:schemeClr val="bg1"/>
                          </a:solidFill>
                          <a:latin typeface="Roboto"/>
                          <a:cs typeface="Roboto"/>
                        </a:rPr>
                        <a:t>integrity</a:t>
                      </a:r>
                      <a:r>
                        <a:rPr lang="de-DE" sz="800" b="1" dirty="0">
                          <a:solidFill>
                            <a:schemeClr val="bg1"/>
                          </a:solidFill>
                          <a:latin typeface="Roboto"/>
                          <a:cs typeface="Roboto"/>
                        </a:rPr>
                        <a:t> at </a:t>
                      </a:r>
                      <a:r>
                        <a:rPr lang="de-DE" sz="800" b="1" err="1">
                          <a:solidFill>
                            <a:schemeClr val="bg1"/>
                          </a:solidFill>
                          <a:latin typeface="Roboto"/>
                          <a:cs typeface="Roboto"/>
                        </a:rPr>
                        <a:t>the</a:t>
                      </a:r>
                      <a:r>
                        <a:rPr lang="de-DE" sz="800" b="1" dirty="0">
                          <a:solidFill>
                            <a:schemeClr val="bg1"/>
                          </a:solidFill>
                          <a:latin typeface="Roboto"/>
                          <a:cs typeface="Roboto"/>
                        </a:rPr>
                        <a:t> </a:t>
                      </a:r>
                      <a:r>
                        <a:rPr lang="de-DE" sz="800" b="1" err="1">
                          <a:solidFill>
                            <a:schemeClr val="bg1"/>
                          </a:solidFill>
                          <a:latin typeface="Roboto"/>
                          <a:cs typeface="Roboto"/>
                        </a:rPr>
                        <a:t>institutional</a:t>
                      </a:r>
                      <a:r>
                        <a:rPr lang="de-DE" sz="800" b="1" dirty="0">
                          <a:solidFill>
                            <a:schemeClr val="bg1"/>
                          </a:solidFill>
                          <a:latin typeface="Roboto"/>
                          <a:cs typeface="Roboto"/>
                        </a:rPr>
                        <a:t> and </a:t>
                      </a:r>
                      <a:r>
                        <a:rPr lang="de-DE" sz="800" b="1" err="1">
                          <a:solidFill>
                            <a:schemeClr val="bg1"/>
                          </a:solidFill>
                          <a:latin typeface="Roboto"/>
                          <a:cs typeface="Roboto"/>
                        </a:rPr>
                        <a:t>policy</a:t>
                      </a:r>
                      <a:r>
                        <a:rPr lang="de-DE" sz="800" b="1" dirty="0">
                          <a:solidFill>
                            <a:schemeClr val="bg1"/>
                          </a:solidFill>
                          <a:latin typeface="Roboto"/>
                          <a:cs typeface="Roboto"/>
                        </a:rPr>
                        <a:t> </a:t>
                      </a:r>
                      <a:r>
                        <a:rPr lang="de-DE" sz="800" b="1" err="1">
                          <a:solidFill>
                            <a:schemeClr val="bg1"/>
                          </a:solidFill>
                          <a:latin typeface="Roboto"/>
                          <a:cs typeface="Roboto"/>
                        </a:rPr>
                        <a:t>level</a:t>
                      </a:r>
                      <a:endParaRPr lang="de-DE" sz="800" b="1">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 3: Organizational </a:t>
                      </a:r>
                      <a:r>
                        <a:rPr lang="de-DE" sz="800" b="1" err="1">
                          <a:solidFill>
                            <a:schemeClr val="bg1"/>
                          </a:solidFill>
                          <a:latin typeface="Roboto"/>
                          <a:cs typeface="Roboto"/>
                        </a:rPr>
                        <a:t>change</a:t>
                      </a:r>
                      <a:r>
                        <a:rPr lang="de-DE" sz="800" b="1" dirty="0">
                          <a:solidFill>
                            <a:schemeClr val="bg1"/>
                          </a:solidFill>
                          <a:latin typeface="Roboto"/>
                          <a:cs typeface="Roboto"/>
                        </a:rPr>
                        <a:t> </a:t>
                      </a:r>
                      <a:r>
                        <a:rPr lang="de-DE" sz="800" b="1" err="1">
                          <a:solidFill>
                            <a:schemeClr val="bg1"/>
                          </a:solidFill>
                          <a:latin typeface="Roboto"/>
                          <a:cs typeface="Roboto"/>
                        </a:rPr>
                        <a:t>for</a:t>
                      </a:r>
                      <a:r>
                        <a:rPr lang="de-DE" sz="800" b="1" dirty="0">
                          <a:solidFill>
                            <a:schemeClr val="bg1"/>
                          </a:solidFill>
                          <a:latin typeface="Roboto"/>
                          <a:cs typeface="Roboto"/>
                        </a:rPr>
                        <a:t> </a:t>
                      </a:r>
                      <a:r>
                        <a:rPr lang="de-DE" sz="800" b="1" err="1">
                          <a:solidFill>
                            <a:schemeClr val="bg1"/>
                          </a:solidFill>
                          <a:latin typeface="Roboto"/>
                          <a:cs typeface="Roboto"/>
                        </a:rPr>
                        <a:t>enhanced</a:t>
                      </a:r>
                      <a:r>
                        <a:rPr lang="de-DE" sz="800" b="1" dirty="0">
                          <a:solidFill>
                            <a:schemeClr val="bg1"/>
                          </a:solidFill>
                          <a:latin typeface="Roboto"/>
                          <a:cs typeface="Roboto"/>
                        </a:rPr>
                        <a:t> </a:t>
                      </a:r>
                      <a:r>
                        <a:rPr lang="de-DE" sz="800" b="1" err="1">
                          <a:solidFill>
                            <a:schemeClr val="bg1"/>
                          </a:solidFill>
                          <a:latin typeface="Roboto"/>
                          <a:cs typeface="Roboto"/>
                        </a:rPr>
                        <a:t>ethics</a:t>
                      </a:r>
                      <a:r>
                        <a:rPr lang="de-DE" sz="800" b="1" dirty="0">
                          <a:solidFill>
                            <a:schemeClr val="bg1"/>
                          </a:solidFill>
                          <a:latin typeface="Roboto"/>
                          <a:cs typeface="Roboto"/>
                        </a:rPr>
                        <a:t> and </a:t>
                      </a:r>
                      <a:r>
                        <a:rPr lang="de-DE" sz="800" b="1" err="1">
                          <a:solidFill>
                            <a:schemeClr val="bg1"/>
                          </a:solidFill>
                          <a:latin typeface="Roboto"/>
                          <a:cs typeface="Roboto"/>
                        </a:rPr>
                        <a:t>integrity</a:t>
                      </a:r>
                      <a:endParaRPr lang="de-DE" sz="800" b="1">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bg1"/>
                          </a:solidFill>
                          <a:latin typeface="Roboto"/>
                          <a:cs typeface="Roboto"/>
                        </a:rPr>
                        <a:t>Day</a:t>
                      </a:r>
                      <a:r>
                        <a:rPr lang="de-DE" sz="800" b="1" baseline="0" dirty="0">
                          <a:solidFill>
                            <a:schemeClr val="bg1"/>
                          </a:solidFill>
                          <a:latin typeface="Roboto"/>
                          <a:cs typeface="Roboto"/>
                        </a:rPr>
                        <a:t> 4:</a:t>
                      </a:r>
                      <a:r>
                        <a:rPr lang="de-DE" sz="800" b="1" dirty="0">
                          <a:solidFill>
                            <a:schemeClr val="bg1"/>
                          </a:solidFill>
                          <a:latin typeface="Roboto"/>
                          <a:cs typeface="Roboto"/>
                        </a:rPr>
                        <a:t> Individual </a:t>
                      </a:r>
                      <a:r>
                        <a:rPr lang="de-DE" sz="800" b="1" err="1">
                          <a:solidFill>
                            <a:schemeClr val="bg1"/>
                          </a:solidFill>
                          <a:latin typeface="Roboto"/>
                          <a:cs typeface="Roboto"/>
                        </a:rPr>
                        <a:t>ethical</a:t>
                      </a:r>
                      <a:r>
                        <a:rPr lang="de-DE" sz="800" b="1" dirty="0">
                          <a:solidFill>
                            <a:schemeClr val="bg1"/>
                          </a:solidFill>
                          <a:latin typeface="Roboto"/>
                          <a:cs typeface="Roboto"/>
                        </a:rPr>
                        <a:t> </a:t>
                      </a:r>
                      <a:r>
                        <a:rPr lang="de-DE" sz="800" b="1" err="1">
                          <a:solidFill>
                            <a:schemeClr val="bg1"/>
                          </a:solidFill>
                          <a:latin typeface="Roboto"/>
                          <a:cs typeface="Roboto"/>
                        </a:rPr>
                        <a:t>behavior</a:t>
                      </a:r>
                      <a:endParaRPr lang="de-DE" sz="800" b="1">
                        <a:solidFill>
                          <a:schemeClr val="bg1"/>
                        </a:solidFill>
                        <a:latin typeface="Roboto"/>
                        <a:cs typeface="Roboto"/>
                      </a:endParaRP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800" b="1" u="none" strike="noStrike" kern="1200" cap="none" spc="0" normalizeH="0" baseline="0" noProof="0" dirty="0">
                          <a:ln>
                            <a:noFill/>
                          </a:ln>
                          <a:solidFill>
                            <a:schemeClr val="bg1"/>
                          </a:solidFill>
                          <a:effectLst/>
                          <a:uLnTx/>
                          <a:uFillTx/>
                          <a:latin typeface="Roboto"/>
                          <a:cs typeface="Roboto"/>
                        </a:rPr>
                        <a:t>Day 5: </a:t>
                      </a:r>
                      <a:r>
                        <a:rPr kumimoji="0" lang="de-DE" sz="800" b="1" u="none" strike="noStrike" kern="1200" cap="none" spc="0" normalizeH="0" baseline="0" noProof="0" err="1">
                          <a:ln>
                            <a:noFill/>
                          </a:ln>
                          <a:solidFill>
                            <a:schemeClr val="bg1"/>
                          </a:solidFill>
                          <a:effectLst/>
                          <a:uLnTx/>
                          <a:uFillTx/>
                          <a:latin typeface="Roboto"/>
                          <a:cs typeface="Roboto"/>
                        </a:rPr>
                        <a:t>Developing</a:t>
                      </a:r>
                      <a:r>
                        <a:rPr kumimoji="0" lang="de-DE" sz="800" b="1" u="none" strike="noStrike" kern="1200" cap="none" spc="0" normalizeH="0" baseline="0" noProof="0" dirty="0">
                          <a:ln>
                            <a:noFill/>
                          </a:ln>
                          <a:solidFill>
                            <a:schemeClr val="bg1"/>
                          </a:solidFill>
                          <a:effectLst/>
                          <a:uLnTx/>
                          <a:uFillTx/>
                          <a:latin typeface="Roboto"/>
                          <a:cs typeface="Roboto"/>
                        </a:rPr>
                        <a:t> a </a:t>
                      </a:r>
                      <a:r>
                        <a:rPr kumimoji="0" lang="de-DE" sz="800" b="1" u="none" strike="noStrike" kern="1200" cap="none" spc="0" normalizeH="0" baseline="0" noProof="0" err="1">
                          <a:ln>
                            <a:noFill/>
                          </a:ln>
                          <a:solidFill>
                            <a:schemeClr val="bg1"/>
                          </a:solidFill>
                          <a:effectLst/>
                          <a:uLnTx/>
                          <a:uFillTx/>
                          <a:latin typeface="Roboto"/>
                          <a:cs typeface="Roboto"/>
                        </a:rPr>
                        <a:t>strategy</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err="1">
                          <a:ln>
                            <a:noFill/>
                          </a:ln>
                          <a:solidFill>
                            <a:schemeClr val="bg1"/>
                          </a:solidFill>
                          <a:effectLst/>
                          <a:uLnTx/>
                          <a:uFillTx/>
                          <a:latin typeface="Roboto"/>
                          <a:cs typeface="Roboto"/>
                        </a:rPr>
                        <a:t>roadmap</a:t>
                      </a:r>
                      <a:r>
                        <a:rPr kumimoji="0" lang="de-DE" sz="800" b="1" u="none" strike="noStrike" kern="1200" cap="none" spc="0" normalizeH="0" baseline="0" noProof="0" dirty="0">
                          <a:ln>
                            <a:noFill/>
                          </a:ln>
                          <a:solidFill>
                            <a:schemeClr val="bg1"/>
                          </a:solidFill>
                          <a:effectLst/>
                          <a:uLnTx/>
                          <a:uFillTx/>
                          <a:latin typeface="Roboto"/>
                          <a:cs typeface="Roboto"/>
                        </a:rPr>
                        <a:t> and </a:t>
                      </a:r>
                      <a:r>
                        <a:rPr kumimoji="0" lang="de-DE" sz="800" b="1" u="none" strike="noStrike" kern="1200" cap="none" spc="0" normalizeH="0" baseline="0" noProof="0" err="1">
                          <a:ln>
                            <a:noFill/>
                          </a:ln>
                          <a:solidFill>
                            <a:schemeClr val="bg1"/>
                          </a:solidFill>
                          <a:effectLst/>
                          <a:uLnTx/>
                          <a:uFillTx/>
                          <a:latin typeface="Roboto"/>
                          <a:cs typeface="Roboto"/>
                        </a:rPr>
                        <a:t>action</a:t>
                      </a:r>
                      <a:r>
                        <a:rPr kumimoji="0" lang="de-DE" sz="800" b="1" u="none" strike="noStrike" kern="1200" cap="none" spc="0" normalizeH="0" baseline="0" noProof="0" dirty="0">
                          <a:ln>
                            <a:noFill/>
                          </a:ln>
                          <a:solidFill>
                            <a:schemeClr val="bg1"/>
                          </a:solidFill>
                          <a:effectLst/>
                          <a:uLnTx/>
                          <a:uFillTx/>
                          <a:latin typeface="Roboto"/>
                          <a:cs typeface="Roboto"/>
                        </a:rPr>
                        <a:t> plan </a:t>
                      </a:r>
                      <a:r>
                        <a:rPr kumimoji="0" lang="de-DE" sz="800" b="1" u="none" strike="noStrike" kern="1200" cap="none" spc="0" normalizeH="0" baseline="0" noProof="0" err="1">
                          <a:ln>
                            <a:noFill/>
                          </a:ln>
                          <a:solidFill>
                            <a:schemeClr val="bg1"/>
                          </a:solidFill>
                          <a:effectLst/>
                          <a:uLnTx/>
                          <a:uFillTx/>
                          <a:latin typeface="Roboto"/>
                          <a:cs typeface="Roboto"/>
                        </a:rPr>
                        <a:t>for</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err="1">
                          <a:ln>
                            <a:noFill/>
                          </a:ln>
                          <a:solidFill>
                            <a:schemeClr val="bg1"/>
                          </a:solidFill>
                          <a:effectLst/>
                          <a:uLnTx/>
                          <a:uFillTx/>
                          <a:latin typeface="Roboto"/>
                          <a:cs typeface="Roboto"/>
                        </a:rPr>
                        <a:t>enhanced</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err="1">
                          <a:ln>
                            <a:noFill/>
                          </a:ln>
                          <a:solidFill>
                            <a:schemeClr val="bg1"/>
                          </a:solidFill>
                          <a:effectLst/>
                          <a:uLnTx/>
                          <a:uFillTx/>
                          <a:latin typeface="Roboto"/>
                          <a:cs typeface="Roboto"/>
                        </a:rPr>
                        <a:t>ethics</a:t>
                      </a:r>
                      <a:r>
                        <a:rPr kumimoji="0" lang="de-DE" sz="800" b="1" u="none" strike="noStrike" kern="1200" cap="none" spc="0" normalizeH="0" baseline="0" noProof="0" dirty="0">
                          <a:ln>
                            <a:noFill/>
                          </a:ln>
                          <a:solidFill>
                            <a:schemeClr val="bg1"/>
                          </a:solidFill>
                          <a:effectLst/>
                          <a:uLnTx/>
                          <a:uFillTx/>
                          <a:latin typeface="Roboto"/>
                          <a:cs typeface="Roboto"/>
                        </a:rPr>
                        <a:t> and </a:t>
                      </a:r>
                      <a:r>
                        <a:rPr kumimoji="0" lang="de-DE" sz="800" b="1" u="none" strike="noStrike" kern="1200" cap="none" spc="0" normalizeH="0" baseline="0" noProof="0" err="1">
                          <a:ln>
                            <a:noFill/>
                          </a:ln>
                          <a:solidFill>
                            <a:schemeClr val="bg1"/>
                          </a:solidFill>
                          <a:effectLst/>
                          <a:uLnTx/>
                          <a:uFillTx/>
                          <a:latin typeface="Roboto"/>
                          <a:cs typeface="Roboto"/>
                        </a:rPr>
                        <a:t>public</a:t>
                      </a:r>
                      <a:r>
                        <a:rPr kumimoji="0" lang="de-DE" sz="800" b="1" u="none" strike="noStrike" kern="1200" cap="none" spc="0" normalizeH="0" baseline="0" noProof="0" dirty="0">
                          <a:ln>
                            <a:noFill/>
                          </a:ln>
                          <a:solidFill>
                            <a:schemeClr val="bg1"/>
                          </a:solidFill>
                          <a:effectLst/>
                          <a:uLnTx/>
                          <a:uFillTx/>
                          <a:latin typeface="Roboto"/>
                          <a:cs typeface="Roboto"/>
                        </a:rPr>
                        <a:t> </a:t>
                      </a:r>
                      <a:r>
                        <a:rPr kumimoji="0" lang="de-DE" sz="800" b="1" u="none" strike="noStrike" kern="1200" cap="none" spc="0" normalizeH="0" baseline="0" noProof="0" err="1">
                          <a:ln>
                            <a:noFill/>
                          </a:ln>
                          <a:solidFill>
                            <a:schemeClr val="bg1"/>
                          </a:solidFill>
                          <a:effectLst/>
                          <a:uLnTx/>
                          <a:uFillTx/>
                          <a:latin typeface="Roboto"/>
                          <a:cs typeface="Roboto"/>
                        </a:rPr>
                        <a:t>integrity</a:t>
                      </a:r>
                      <a:endParaRPr lang="de-DE" sz="800" b="1">
                        <a:solidFill>
                          <a:schemeClr val="bg1"/>
                        </a:solidFill>
                        <a:latin typeface="Roboto"/>
                        <a:cs typeface="Roboto"/>
                      </a:endParaRPr>
                    </a:p>
                  </a:txBody>
                  <a:tcPr>
                    <a:solidFill>
                      <a:srgbClr val="00B0F0"/>
                    </a:solidFill>
                  </a:tcPr>
                </a:tc>
                <a:extLst>
                  <a:ext uri="{0D108BD9-81ED-4DB2-BD59-A6C34878D82A}">
                    <a16:rowId xmlns:a16="http://schemas.microsoft.com/office/drawing/2014/main" val="10000"/>
                  </a:ext>
                </a:extLst>
              </a:tr>
              <a:tr h="628364">
                <a:tc rowSpan="2">
                  <a:txBody>
                    <a:bodyPr/>
                    <a:lstStyle/>
                    <a:p>
                      <a:pPr lvl="0">
                        <a:buNone/>
                      </a:pPr>
                      <a:r>
                        <a:rPr lang="de-DE" sz="800" b="1" dirty="0">
                          <a:latin typeface="Roboto"/>
                        </a:rPr>
                        <a:t>Morning</a:t>
                      </a:r>
                      <a:endParaRPr lang="en-US" sz="800">
                        <a:latin typeface="Roboto"/>
                      </a:endParaRPr>
                    </a:p>
                  </a:txBody>
                  <a:tcPr>
                    <a:solidFill>
                      <a:schemeClr val="accent1">
                        <a:lumMod val="20000"/>
                        <a:lumOff val="80000"/>
                      </a:schemeClr>
                    </a:solidFill>
                  </a:tcPr>
                </a:tc>
                <a:tc>
                  <a:txBody>
                    <a:bodyPr/>
                    <a:lstStyle/>
                    <a:p>
                      <a:pPr marL="0" lvl="0" indent="0">
                        <a:spcBef>
                          <a:spcPts val="400"/>
                        </a:spcBef>
                        <a:buNone/>
                      </a:pPr>
                      <a:r>
                        <a:rPr lang="de-DE" sz="800" dirty="0">
                          <a:latin typeface="Roboto"/>
                          <a:cs typeface="Roboto"/>
                        </a:rPr>
                        <a:t>Module 1 - </a:t>
                      </a:r>
                      <a:r>
                        <a:rPr lang="de-DE" sz="800" err="1">
                          <a:latin typeface="Roboto"/>
                          <a:cs typeface="Roboto"/>
                        </a:rPr>
                        <a:t>How</a:t>
                      </a:r>
                      <a:r>
                        <a:rPr lang="de-DE" sz="800" dirty="0">
                          <a:latin typeface="Roboto"/>
                          <a:cs typeface="Roboto"/>
                        </a:rPr>
                        <a:t> </a:t>
                      </a:r>
                      <a:r>
                        <a:rPr lang="de-DE" sz="800" err="1">
                          <a:latin typeface="Roboto"/>
                          <a:cs typeface="Roboto"/>
                        </a:rPr>
                        <a:t>would</a:t>
                      </a:r>
                      <a:r>
                        <a:rPr lang="de-DE" sz="800" dirty="0">
                          <a:latin typeface="Roboto"/>
                          <a:cs typeface="Roboto"/>
                        </a:rPr>
                        <a:t> a </a:t>
                      </a:r>
                      <a:r>
                        <a:rPr lang="de-DE" sz="800" err="1">
                          <a:latin typeface="Roboto"/>
                          <a:cs typeface="Roboto"/>
                        </a:rPr>
                        <a:t>world</a:t>
                      </a:r>
                      <a:r>
                        <a:rPr lang="de-DE" sz="800" dirty="0">
                          <a:latin typeface="Roboto"/>
                          <a:cs typeface="Roboto"/>
                        </a:rPr>
                        <a:t> </a:t>
                      </a:r>
                      <a:r>
                        <a:rPr lang="de-DE" sz="800" err="1">
                          <a:latin typeface="Roboto"/>
                          <a:cs typeface="Roboto"/>
                        </a:rPr>
                        <a:t>without</a:t>
                      </a:r>
                      <a:r>
                        <a:rPr lang="de-DE" sz="800" dirty="0">
                          <a:latin typeface="Roboto"/>
                          <a:cs typeface="Roboto"/>
                        </a:rPr>
                        <a:t> </a:t>
                      </a:r>
                      <a:r>
                        <a:rPr lang="de-DE" sz="800" err="1">
                          <a:latin typeface="Roboto"/>
                          <a:cs typeface="Roboto"/>
                        </a:rPr>
                        <a:t>corruption</a:t>
                      </a:r>
                      <a:r>
                        <a:rPr lang="de-DE" sz="800" dirty="0">
                          <a:latin typeface="Roboto"/>
                          <a:cs typeface="Roboto"/>
                        </a:rPr>
                        <a:t> </a:t>
                      </a:r>
                      <a:r>
                        <a:rPr lang="de-DE" sz="800" err="1">
                          <a:latin typeface="Roboto"/>
                          <a:cs typeface="Roboto"/>
                        </a:rPr>
                        <a:t>look</a:t>
                      </a:r>
                      <a:r>
                        <a:rPr lang="de-DE" sz="800" dirty="0">
                          <a:latin typeface="Roboto"/>
                          <a:cs typeface="Roboto"/>
                        </a:rPr>
                        <a:t>?</a:t>
                      </a:r>
                      <a:endParaRPr lang="de-DE" sz="800" b="0">
                        <a:latin typeface="Roboto"/>
                        <a:cs typeface="Roboto"/>
                      </a:endParaRPr>
                    </a:p>
                  </a:txBody>
                  <a:tcPr>
                    <a:noFill/>
                  </a:tcPr>
                </a:tc>
                <a:tc>
                  <a:txBody>
                    <a:bodyPr/>
                    <a:lstStyle/>
                    <a:p>
                      <a:pPr marL="0" lvl="0" indent="0">
                        <a:spcBef>
                          <a:spcPts val="400"/>
                        </a:spcBef>
                        <a:buNone/>
                      </a:pPr>
                      <a:r>
                        <a:rPr lang="de-DE" sz="800" b="0" i="0" u="none" strike="noStrike" noProof="0" dirty="0">
                          <a:latin typeface="Roboto"/>
                        </a:rPr>
                        <a:t>Module 6 - </a:t>
                      </a:r>
                      <a:r>
                        <a:rPr lang="de-DE" sz="800" b="0" i="0" u="none" strike="noStrike" noProof="0" err="1">
                          <a:latin typeface="Roboto"/>
                        </a:rPr>
                        <a:t>Oversight</a:t>
                      </a:r>
                      <a:r>
                        <a:rPr lang="de-DE" sz="800" b="0" i="0" u="none" strike="noStrike" noProof="0" dirty="0">
                          <a:latin typeface="Roboto"/>
                        </a:rPr>
                        <a:t> </a:t>
                      </a:r>
                      <a:r>
                        <a:rPr lang="de-DE" sz="800" b="0" i="0" u="none" strike="noStrike" noProof="0" err="1">
                          <a:latin typeface="Roboto"/>
                        </a:rPr>
                        <a:t>institutions</a:t>
                      </a:r>
                      <a:endParaRPr lang="en-US" sz="800">
                        <a:latin typeface="Roboto"/>
                      </a:endParaRPr>
                    </a:p>
                  </a:txBody>
                  <a:tcPr/>
                </a:tc>
                <a:tc>
                  <a:txBody>
                    <a:bodyPr/>
                    <a:lstStyle/>
                    <a:p>
                      <a:pPr marL="0" marR="0" lvl="0" indent="0" algn="l" rtl="0" eaLnBrk="1" fontAlgn="auto" latinLnBrk="0" hangingPunct="1">
                        <a:lnSpc>
                          <a:spcPct val="100000"/>
                        </a:lnSpc>
                        <a:spcBef>
                          <a:spcPts val="400"/>
                        </a:spcBef>
                        <a:spcAft>
                          <a:spcPts val="0"/>
                        </a:spcAft>
                        <a:buFontTx/>
                        <a:buNone/>
                      </a:pPr>
                      <a:r>
                        <a:rPr lang="de-DE" sz="800" dirty="0">
                          <a:latin typeface="Roboto"/>
                          <a:cs typeface="Roboto"/>
                        </a:rPr>
                        <a:t>Module 11 - </a:t>
                      </a:r>
                      <a:r>
                        <a:rPr lang="de-DE" sz="800" err="1">
                          <a:latin typeface="Roboto"/>
                          <a:cs typeface="Roboto"/>
                        </a:rPr>
                        <a:t>Staff</a:t>
                      </a:r>
                      <a:r>
                        <a:rPr lang="de-DE" sz="800" dirty="0">
                          <a:latin typeface="Roboto"/>
                          <a:cs typeface="Roboto"/>
                        </a:rPr>
                        <a:t> </a:t>
                      </a:r>
                      <a:r>
                        <a:rPr lang="de-DE" sz="800" err="1">
                          <a:latin typeface="Roboto"/>
                          <a:cs typeface="Roboto"/>
                        </a:rPr>
                        <a:t>management</a:t>
                      </a:r>
                      <a:r>
                        <a:rPr lang="de-DE" sz="800" dirty="0">
                          <a:latin typeface="Roboto"/>
                          <a:cs typeface="Roboto"/>
                        </a:rPr>
                        <a:t> and </a:t>
                      </a:r>
                      <a:r>
                        <a:rPr lang="de-DE" sz="800" err="1">
                          <a:latin typeface="Roboto"/>
                          <a:cs typeface="Roboto"/>
                        </a:rPr>
                        <a:t>developing</a:t>
                      </a:r>
                      <a:r>
                        <a:rPr lang="de-DE" sz="800" dirty="0">
                          <a:latin typeface="Roboto"/>
                          <a:cs typeface="Roboto"/>
                        </a:rPr>
                        <a:t> </a:t>
                      </a:r>
                      <a:r>
                        <a:rPr lang="de-DE" sz="800" err="1">
                          <a:latin typeface="Roboto"/>
                          <a:cs typeface="Roboto"/>
                        </a:rPr>
                        <a:t>capacities</a:t>
                      </a:r>
                      <a:r>
                        <a:rPr lang="de-DE" sz="800" dirty="0">
                          <a:latin typeface="Roboto"/>
                          <a:cs typeface="Roboto"/>
                        </a:rPr>
                        <a:t> </a:t>
                      </a:r>
                      <a:r>
                        <a:rPr lang="de-DE" sz="800" err="1">
                          <a:latin typeface="Roboto"/>
                          <a:cs typeface="Roboto"/>
                        </a:rPr>
                        <a:t>for</a:t>
                      </a:r>
                      <a:r>
                        <a:rPr lang="de-DE" sz="800" dirty="0">
                          <a:latin typeface="Roboto"/>
                          <a:cs typeface="Roboto"/>
                        </a:rPr>
                        <a:t> </a:t>
                      </a:r>
                      <a:r>
                        <a:rPr lang="de-DE" sz="800" err="1">
                          <a:latin typeface="Roboto"/>
                          <a:cs typeface="Roboto"/>
                        </a:rPr>
                        <a:t>integrity</a:t>
                      </a:r>
                      <a:r>
                        <a:rPr lang="de-DE" sz="800" dirty="0">
                          <a:latin typeface="Roboto"/>
                          <a:cs typeface="Roboto"/>
                        </a:rPr>
                        <a:t> </a:t>
                      </a:r>
                      <a:endParaRPr lang="de-DE" sz="800" kern="1200">
                        <a:solidFill>
                          <a:schemeClr val="tx1"/>
                        </a:solidFill>
                        <a:latin typeface="Roboto"/>
                        <a:ea typeface="+mn-ea"/>
                        <a:cs typeface="Roboto"/>
                      </a:endParaRPr>
                    </a:p>
                  </a:txBody>
                  <a:tcPr/>
                </a:tc>
                <a:tc>
                  <a:txBody>
                    <a:bodyPr/>
                    <a:lstStyle/>
                    <a:p>
                      <a:pPr marL="0" lvl="0" indent="0">
                        <a:spcBef>
                          <a:spcPts val="400"/>
                        </a:spcBef>
                        <a:buNone/>
                      </a:pPr>
                      <a:r>
                        <a:rPr lang="de-DE" sz="800" dirty="0">
                          <a:latin typeface="Roboto"/>
                          <a:cs typeface="Roboto"/>
                        </a:rPr>
                        <a:t>Module 14 - </a:t>
                      </a:r>
                      <a:r>
                        <a:rPr lang="de-DE" sz="800" err="1">
                          <a:latin typeface="Roboto"/>
                          <a:cs typeface="Roboto"/>
                        </a:rPr>
                        <a:t>Ethical</a:t>
                      </a:r>
                      <a:r>
                        <a:rPr lang="de-DE" sz="800" dirty="0">
                          <a:latin typeface="Roboto"/>
                          <a:cs typeface="Roboto"/>
                        </a:rPr>
                        <a:t> </a:t>
                      </a:r>
                      <a:r>
                        <a:rPr lang="de-DE" sz="800" err="1">
                          <a:latin typeface="Roboto"/>
                          <a:cs typeface="Roboto"/>
                        </a:rPr>
                        <a:t>leadership</a:t>
                      </a:r>
                      <a:endParaRPr lang="de-DE" sz="800" b="0">
                        <a:latin typeface="Roboto"/>
                        <a:cs typeface="Roboto"/>
                      </a:endParaRPr>
                    </a:p>
                  </a:txBody>
                  <a:tcPr/>
                </a:tc>
                <a:tc rowSpan="2">
                  <a:txBody>
                    <a:bodyPr/>
                    <a:lstStyle/>
                    <a:p>
                      <a:pPr marL="0" marR="0" lvl="0" indent="0" algn="l" rtl="0" eaLnBrk="1" fontAlgn="auto" latinLnBrk="0" hangingPunct="1">
                        <a:lnSpc>
                          <a:spcPct val="90000"/>
                        </a:lnSpc>
                        <a:spcBef>
                          <a:spcPts val="150"/>
                        </a:spcBef>
                        <a:spcAft>
                          <a:spcPts val="0"/>
                        </a:spcAft>
                        <a:buClrTx/>
                        <a:buSzTx/>
                        <a:buFont typeface="Arial" panose="020B0604020202020204" pitchFamily="34" charset="0"/>
                        <a:buNone/>
                      </a:pPr>
                      <a:r>
                        <a:rPr kumimoji="0" lang="de-DE" sz="800" u="none" strike="noStrike" kern="1200" cap="none" spc="0" normalizeH="0" baseline="0" noProof="0" dirty="0">
                          <a:ln>
                            <a:noFill/>
                          </a:ln>
                          <a:effectLst/>
                          <a:uLnTx/>
                          <a:uFillTx/>
                          <a:latin typeface="Roboto"/>
                          <a:cs typeface="Roboto"/>
                        </a:rPr>
                        <a:t>Module 18 -</a:t>
                      </a:r>
                      <a:r>
                        <a:rPr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err="1">
                          <a:ln>
                            <a:noFill/>
                          </a:ln>
                          <a:effectLst/>
                          <a:uLnTx/>
                          <a:uFillTx/>
                          <a:latin typeface="Roboto"/>
                          <a:cs typeface="Roboto"/>
                        </a:rPr>
                        <a:t>Preparation</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err="1">
                          <a:ln>
                            <a:noFill/>
                          </a:ln>
                          <a:effectLst/>
                          <a:uLnTx/>
                          <a:uFillTx/>
                          <a:latin typeface="Roboto"/>
                          <a:cs typeface="Roboto"/>
                        </a:rPr>
                        <a:t>phase</a:t>
                      </a:r>
                      <a:endParaRPr kumimoji="0" lang="de-DE" sz="800" u="none" strike="noStrike" kern="1200" cap="none" spc="0" normalizeH="0" baseline="0" noProof="0">
                        <a:ln>
                          <a:noFill/>
                        </a:ln>
                        <a:effectLst/>
                        <a:uLnTx/>
                        <a:uFillTx/>
                        <a:latin typeface="Roboto"/>
                        <a:cs typeface="Roboto"/>
                      </a:endParaRPr>
                    </a:p>
                  </a:txBody>
                  <a:tcPr/>
                </a:tc>
                <a:extLst>
                  <a:ext uri="{0D108BD9-81ED-4DB2-BD59-A6C34878D82A}">
                    <a16:rowId xmlns:a16="http://schemas.microsoft.com/office/drawing/2014/main" val="10002"/>
                  </a:ext>
                </a:extLst>
              </a:tr>
              <a:tr h="716745">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2 - Essentials </a:t>
                      </a:r>
                      <a:r>
                        <a:rPr lang="de-DE" sz="800" err="1">
                          <a:latin typeface="Roboto"/>
                          <a:cs typeface="Roboto"/>
                        </a:rPr>
                        <a:t>of</a:t>
                      </a:r>
                      <a:r>
                        <a:rPr lang="de-DE" sz="800" dirty="0">
                          <a:latin typeface="Roboto"/>
                          <a:cs typeface="Roboto"/>
                        </a:rPr>
                        <a:t> </a:t>
                      </a:r>
                      <a:r>
                        <a:rPr lang="de-DE" sz="800" err="1">
                          <a:latin typeface="Roboto"/>
                          <a:cs typeface="Roboto"/>
                        </a:rPr>
                        <a:t>ethics</a:t>
                      </a:r>
                      <a:r>
                        <a:rPr lang="de-DE" sz="800" dirty="0">
                          <a:latin typeface="Roboto"/>
                          <a:cs typeface="Roboto"/>
                        </a:rPr>
                        <a:t> and </a:t>
                      </a:r>
                      <a:r>
                        <a:rPr lang="de-DE" sz="800" err="1">
                          <a:latin typeface="Roboto"/>
                          <a:cs typeface="Roboto"/>
                        </a:rPr>
                        <a:t>public</a:t>
                      </a:r>
                      <a:r>
                        <a:rPr lang="de-DE" sz="800" dirty="0">
                          <a:latin typeface="Roboto"/>
                          <a:cs typeface="Roboto"/>
                        </a:rPr>
                        <a:t> </a:t>
                      </a:r>
                      <a:r>
                        <a:rPr lang="de-DE" sz="800" err="1">
                          <a:latin typeface="Roboto"/>
                          <a:cs typeface="Roboto"/>
                        </a:rPr>
                        <a:t>integrity</a:t>
                      </a:r>
                      <a:endParaRPr lang="de-DE" sz="800" b="0">
                        <a:latin typeface="Roboto"/>
                        <a:cs typeface="Roboto"/>
                      </a:endParaRPr>
                    </a:p>
                  </a:txBody>
                  <a:tcPr>
                    <a:noFill/>
                  </a:tcPr>
                </a:tc>
                <a:tc>
                  <a:txBody>
                    <a:bodyPr/>
                    <a:lstStyle/>
                    <a:p>
                      <a:pPr marL="0" lvl="0" indent="0" algn="l">
                        <a:lnSpc>
                          <a:spcPct val="100000"/>
                        </a:lnSpc>
                        <a:spcBef>
                          <a:spcPts val="0"/>
                        </a:spcBef>
                        <a:spcAft>
                          <a:spcPts val="0"/>
                        </a:spcAft>
                        <a:buNone/>
                      </a:pPr>
                      <a:r>
                        <a:rPr lang="de-DE" sz="800" b="0" i="0" u="none" strike="noStrike" noProof="0" dirty="0">
                          <a:latin typeface="Roboto"/>
                        </a:rPr>
                        <a:t>Module 7 - </a:t>
                      </a:r>
                      <a:r>
                        <a:rPr lang="de-DE" sz="800" b="0" i="0" u="none" strike="noStrike" noProof="0" err="1">
                          <a:latin typeface="Roboto"/>
                        </a:rPr>
                        <a:t>Social</a:t>
                      </a:r>
                      <a:r>
                        <a:rPr lang="de-DE" sz="800" b="0" i="0" u="none" strike="noStrike" noProof="0" dirty="0">
                          <a:latin typeface="Roboto"/>
                        </a:rPr>
                        <a:t> </a:t>
                      </a:r>
                      <a:r>
                        <a:rPr lang="de-DE" sz="800" b="0" i="0" u="none" strike="noStrike" noProof="0" err="1">
                          <a:latin typeface="Roboto"/>
                        </a:rPr>
                        <a:t>accountability</a:t>
                      </a:r>
                      <a:r>
                        <a:rPr lang="de-DE" sz="800" b="0" i="0" u="none" strike="noStrike" noProof="0" dirty="0">
                          <a:latin typeface="Roboto"/>
                        </a:rPr>
                        <a:t> </a:t>
                      </a:r>
                      <a:r>
                        <a:rPr lang="de-DE" sz="800" b="0" i="0" u="none" strike="noStrike" noProof="0" err="1">
                          <a:latin typeface="Roboto"/>
                        </a:rPr>
                        <a:t>mechanisms</a:t>
                      </a:r>
                      <a:endParaRPr lang="en-US" sz="800">
                        <a:latin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12 - </a:t>
                      </a:r>
                      <a:r>
                        <a:rPr lang="de-DE" sz="800" err="1">
                          <a:latin typeface="Roboto"/>
                          <a:cs typeface="Roboto"/>
                        </a:rPr>
                        <a:t>Creating</a:t>
                      </a:r>
                      <a:r>
                        <a:rPr lang="de-DE" sz="800" dirty="0">
                          <a:latin typeface="Roboto"/>
                          <a:cs typeface="Roboto"/>
                        </a:rPr>
                        <a:t> an organizational </a:t>
                      </a:r>
                      <a:r>
                        <a:rPr lang="de-DE" sz="800" err="1">
                          <a:latin typeface="Roboto"/>
                          <a:cs typeface="Roboto"/>
                        </a:rPr>
                        <a:t>culture</a:t>
                      </a:r>
                      <a:r>
                        <a:rPr lang="de-DE" sz="800" dirty="0">
                          <a:latin typeface="Roboto"/>
                          <a:cs typeface="Roboto"/>
                        </a:rPr>
                        <a:t> </a:t>
                      </a:r>
                      <a:r>
                        <a:rPr lang="de-DE" sz="800" err="1">
                          <a:latin typeface="Roboto"/>
                          <a:cs typeface="Roboto"/>
                        </a:rPr>
                        <a:t>of</a:t>
                      </a:r>
                      <a:r>
                        <a:rPr lang="de-DE" sz="800" dirty="0">
                          <a:latin typeface="Roboto"/>
                          <a:cs typeface="Roboto"/>
                        </a:rPr>
                        <a:t> </a:t>
                      </a:r>
                      <a:r>
                        <a:rPr lang="de-DE" sz="800" err="1">
                          <a:latin typeface="Roboto"/>
                          <a:cs typeface="Roboto"/>
                        </a:rPr>
                        <a:t>ethics</a:t>
                      </a:r>
                      <a:r>
                        <a:rPr lang="de-DE" sz="800" dirty="0">
                          <a:latin typeface="Roboto"/>
                          <a:cs typeface="Roboto"/>
                        </a:rPr>
                        <a:t> and </a:t>
                      </a:r>
                      <a:r>
                        <a:rPr lang="de-DE" sz="800" err="1">
                          <a:latin typeface="Roboto"/>
                          <a:cs typeface="Roboto"/>
                        </a:rPr>
                        <a:t>integrity</a:t>
                      </a:r>
                      <a:endParaRPr lang="de-DE" sz="800" b="0">
                        <a:latin typeface="Roboto"/>
                        <a:cs typeface="Roboto"/>
                      </a:endParaRPr>
                    </a:p>
                  </a:txBody>
                  <a:tcPr/>
                </a:tc>
                <a:tc>
                  <a:txBody>
                    <a:bodyPr/>
                    <a:lstStyle/>
                    <a:p>
                      <a:pPr marL="0" marR="0" lvl="0" indent="0" algn="l">
                        <a:lnSpc>
                          <a:spcPct val="100000"/>
                        </a:lnSpc>
                        <a:spcBef>
                          <a:spcPts val="0"/>
                        </a:spcBef>
                        <a:spcAft>
                          <a:spcPts val="0"/>
                        </a:spcAft>
                        <a:buNone/>
                      </a:pPr>
                      <a:r>
                        <a:rPr lang="de-DE" sz="800" b="0" i="0" u="none" strike="noStrike" noProof="0" dirty="0">
                          <a:latin typeface="Roboto"/>
                        </a:rPr>
                        <a:t>Module 15 - </a:t>
                      </a:r>
                      <a:r>
                        <a:rPr lang="de-DE" sz="800" b="0" i="0" u="none" strike="noStrike" noProof="0" err="1">
                          <a:latin typeface="Roboto"/>
                        </a:rPr>
                        <a:t>Assessing</a:t>
                      </a:r>
                      <a:r>
                        <a:rPr lang="de-DE" sz="800" b="0" i="0" u="none" strike="noStrike" noProof="0" dirty="0">
                          <a:latin typeface="Roboto"/>
                        </a:rPr>
                        <a:t> personal vis-à-vis organizational </a:t>
                      </a:r>
                      <a:r>
                        <a:rPr lang="de-DE" sz="800" b="0" i="0" u="none" strike="noStrike" noProof="0" err="1">
                          <a:latin typeface="Roboto"/>
                        </a:rPr>
                        <a:t>values</a:t>
                      </a:r>
                      <a:endParaRPr lang="en-US" sz="800" b="0" i="0" u="none" strike="noStrike" noProof="0">
                        <a:latin typeface="Roboto"/>
                      </a:endParaRPr>
                    </a:p>
                  </a:txBody>
                  <a:tcPr/>
                </a:tc>
                <a:tc vMerge="1">
                  <a:txBody>
                    <a:bodyPr/>
                    <a:lstStyle/>
                    <a:p>
                      <a:endParaRPr lang="en-US"/>
                    </a:p>
                  </a:txBody>
                  <a:tcPr/>
                </a:tc>
                <a:extLst>
                  <a:ext uri="{0D108BD9-81ED-4DB2-BD59-A6C34878D82A}">
                    <a16:rowId xmlns:a16="http://schemas.microsoft.com/office/drawing/2014/main" val="10003"/>
                  </a:ext>
                </a:extLst>
              </a:tr>
              <a:tr h="0">
                <a:tc gridSpan="6">
                  <a:txBody>
                    <a:bodyPr/>
                    <a:lstStyle/>
                    <a:p>
                      <a:pPr marL="0" marR="0" lvl="0" indent="0" algn="ctr">
                        <a:lnSpc>
                          <a:spcPct val="100000"/>
                        </a:lnSpc>
                        <a:spcBef>
                          <a:spcPts val="0"/>
                        </a:spcBef>
                        <a:spcAft>
                          <a:spcPts val="0"/>
                        </a:spcAft>
                        <a:buNone/>
                      </a:pPr>
                      <a:r>
                        <a:rPr lang="de-DE" sz="800" b="1" dirty="0">
                          <a:latin typeface="Roboto"/>
                        </a:rPr>
                        <a:t>Lunch break</a:t>
                      </a:r>
                      <a:endParaRPr lang="en-US" sz="800">
                        <a:latin typeface="Roboto"/>
                      </a:endParaRPr>
                    </a:p>
                  </a:txBody>
                  <a:tcPr>
                    <a:solidFill>
                      <a:srgbClr val="DAE3F3"/>
                    </a:solidFill>
                  </a:tcPr>
                </a:tc>
                <a:tc hMerge="1">
                  <a:txBody>
                    <a:bodyPr/>
                    <a:lstStyle/>
                    <a:p>
                      <a:endParaRPr lang="de-D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a:cs typeface="Times New Roman"/>
                      </a:endParaRPr>
                    </a:p>
                  </a:txBody>
                  <a:tcPr/>
                </a:tc>
                <a:tc hMerge="1">
                  <a:txBody>
                    <a:bodyPr/>
                    <a:lstStyle/>
                    <a:p>
                      <a:endParaRPr lang="de-DE" sz="800" b="0"/>
                    </a:p>
                  </a:txBody>
                  <a:tcPr/>
                </a:tc>
                <a:extLst>
                  <a:ext uri="{0D108BD9-81ED-4DB2-BD59-A6C34878D82A}">
                    <a16:rowId xmlns:a16="http://schemas.microsoft.com/office/drawing/2014/main" val="10005"/>
                  </a:ext>
                </a:extLst>
              </a:tr>
              <a:tr h="373042">
                <a:tc rowSpan="3">
                  <a:txBody>
                    <a:bodyPr/>
                    <a:lstStyle/>
                    <a:p>
                      <a:pPr lvl="0">
                        <a:buNone/>
                      </a:pPr>
                      <a:r>
                        <a:rPr lang="de-DE" sz="800" b="1" baseline="0" err="1">
                          <a:latin typeface="Roboto"/>
                        </a:rPr>
                        <a:t>Afternoon</a:t>
                      </a:r>
                      <a:endParaRPr lang="en-US" sz="800">
                        <a:latin typeface="Roboto"/>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3 - Transparency and </a:t>
                      </a:r>
                      <a:r>
                        <a:rPr lang="de-DE" sz="800" err="1">
                          <a:latin typeface="Roboto"/>
                          <a:cs typeface="Roboto"/>
                        </a:rPr>
                        <a:t>accountability</a:t>
                      </a:r>
                      <a:endParaRPr lang="de-DE" sz="800" b="0">
                        <a:latin typeface="Roboto"/>
                        <a:cs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8 - Integrity </a:t>
                      </a:r>
                      <a:r>
                        <a:rPr lang="de-DE" sz="800" err="1">
                          <a:latin typeface="Roboto"/>
                          <a:cs typeface="Roboto"/>
                        </a:rPr>
                        <a:t>codes</a:t>
                      </a:r>
                      <a:endParaRPr lang="de-DE" sz="800" b="0">
                        <a:latin typeface="Roboto"/>
                        <a:cs typeface="Roboto"/>
                      </a:endParaRPr>
                    </a:p>
                  </a:txBody>
                  <a:tcPr>
                    <a:solidFill>
                      <a:schemeClr val="accent6">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e-DE" sz="800" dirty="0">
                          <a:latin typeface="Roboto"/>
                          <a:cs typeface="Roboto"/>
                        </a:rPr>
                        <a:t>Module 13 - Transparent </a:t>
                      </a:r>
                      <a:r>
                        <a:rPr lang="de-DE" sz="800" dirty="0" err="1">
                          <a:latin typeface="Roboto"/>
                          <a:cs typeface="Roboto"/>
                        </a:rPr>
                        <a:t>public</a:t>
                      </a:r>
                      <a:r>
                        <a:rPr lang="de-DE" sz="800" dirty="0">
                          <a:latin typeface="Roboto"/>
                          <a:cs typeface="Roboto"/>
                        </a:rPr>
                        <a:t> </a:t>
                      </a:r>
                      <a:r>
                        <a:rPr lang="de-DE" sz="800" dirty="0" err="1">
                          <a:latin typeface="Roboto"/>
                          <a:cs typeface="Roboto"/>
                        </a:rPr>
                        <a:t>procurement</a:t>
                      </a:r>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16 - Behavioral </a:t>
                      </a:r>
                      <a:r>
                        <a:rPr lang="de-DE" sz="800" err="1">
                          <a:latin typeface="Roboto"/>
                          <a:cs typeface="Roboto"/>
                        </a:rPr>
                        <a:t>insights</a:t>
                      </a:r>
                      <a:r>
                        <a:rPr lang="de-DE" sz="800" dirty="0">
                          <a:latin typeface="Roboto"/>
                          <a:cs typeface="Roboto"/>
                        </a:rPr>
                        <a:t> and </a:t>
                      </a:r>
                      <a:r>
                        <a:rPr lang="de-DE" sz="800" err="1">
                          <a:latin typeface="Roboto"/>
                          <a:cs typeface="Roboto"/>
                        </a:rPr>
                        <a:t>staff</a:t>
                      </a:r>
                      <a:r>
                        <a:rPr lang="de-DE" sz="800" dirty="0">
                          <a:latin typeface="Roboto"/>
                          <a:cs typeface="Roboto"/>
                        </a:rPr>
                        <a:t> </a:t>
                      </a:r>
                      <a:r>
                        <a:rPr lang="de-DE" sz="800" err="1">
                          <a:latin typeface="Roboto"/>
                          <a:cs typeface="Roboto"/>
                        </a:rPr>
                        <a:t>incentives</a:t>
                      </a:r>
                      <a:endParaRPr lang="de-DE" sz="800" b="0">
                        <a:latin typeface="Roboto"/>
                        <a:cs typeface="Roboto"/>
                      </a:endParaRPr>
                    </a:p>
                  </a:txBody>
                  <a:tcPr/>
                </a:tc>
                <a:tc rowSpan="3">
                  <a:txBody>
                    <a:bodyPr/>
                    <a:lstStyle/>
                    <a:p>
                      <a:pPr marL="0" marR="0" lvl="0" indent="0" algn="l" rtl="0" eaLnBrk="1" fontAlgn="auto" latinLnBrk="0" hangingPunct="1">
                        <a:lnSpc>
                          <a:spcPct val="100000"/>
                        </a:lnSpc>
                        <a:spcBef>
                          <a:spcPts val="0"/>
                        </a:spcBef>
                        <a:spcAft>
                          <a:spcPts val="0"/>
                        </a:spcAft>
                        <a:buClrTx/>
                        <a:buSzTx/>
                        <a:buFontTx/>
                        <a:buNone/>
                      </a:pPr>
                      <a:r>
                        <a:rPr kumimoji="0" lang="de-DE" sz="800" u="none" strike="noStrike" kern="1200" cap="none" spc="0" normalizeH="0" baseline="0" noProof="0" dirty="0">
                          <a:ln>
                            <a:noFill/>
                          </a:ln>
                          <a:effectLst/>
                          <a:uLnTx/>
                          <a:uFillTx/>
                          <a:latin typeface="Roboto"/>
                          <a:cs typeface="Roboto"/>
                        </a:rPr>
                        <a:t>Module 18 -</a:t>
                      </a:r>
                      <a:r>
                        <a:rPr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Presentation</a:t>
                      </a:r>
                      <a:r>
                        <a:rPr kumimoji="0" lang="de-DE" sz="800" u="none" strike="noStrike" kern="1200" cap="none" spc="0" normalizeH="0" baseline="0" noProof="0" dirty="0">
                          <a:ln>
                            <a:noFill/>
                          </a:ln>
                          <a:effectLst/>
                          <a:uLnTx/>
                          <a:uFillTx/>
                          <a:latin typeface="Roboto"/>
                          <a:cs typeface="Roboto"/>
                        </a:rPr>
                        <a:t> and </a:t>
                      </a:r>
                      <a:r>
                        <a:rPr kumimoji="0" lang="de-DE" sz="800" u="none" strike="noStrike" kern="1200" cap="none" spc="0" normalizeH="0" baseline="0" noProof="0" dirty="0" err="1">
                          <a:ln>
                            <a:noFill/>
                          </a:ln>
                          <a:effectLst/>
                          <a:uLnTx/>
                          <a:uFillTx/>
                          <a:latin typeface="Roboto"/>
                          <a:cs typeface="Roboto"/>
                        </a:rPr>
                        <a:t>feedback</a:t>
                      </a:r>
                      <a:r>
                        <a:rPr kumimoji="0" lang="de-DE" sz="800" u="none" strike="noStrike" kern="1200" cap="none" spc="0" normalizeH="0" baseline="0" noProof="0" dirty="0">
                          <a:ln>
                            <a:noFill/>
                          </a:ln>
                          <a:effectLst/>
                          <a:uLnTx/>
                          <a:uFillTx/>
                          <a:latin typeface="Roboto"/>
                          <a:cs typeface="Roboto"/>
                        </a:rPr>
                        <a:t> </a:t>
                      </a:r>
                      <a:r>
                        <a:rPr kumimoji="0" lang="de-DE" sz="800" u="none" strike="noStrike" kern="1200" cap="none" spc="0" normalizeH="0" baseline="0" noProof="0" dirty="0" err="1">
                          <a:ln>
                            <a:noFill/>
                          </a:ln>
                          <a:effectLst/>
                          <a:uLnTx/>
                          <a:uFillTx/>
                          <a:latin typeface="Roboto"/>
                          <a:cs typeface="Roboto"/>
                        </a:rPr>
                        <a:t>phase</a:t>
                      </a:r>
                      <a:endParaRPr kumimoji="0" lang="de-DE" sz="800" u="none" strike="noStrike" kern="1200" cap="none" spc="0" normalizeH="0" baseline="0" noProof="0" dirty="0">
                        <a:ln>
                          <a:noFill/>
                        </a:ln>
                        <a:effectLst/>
                        <a:uLnTx/>
                        <a:uFillTx/>
                        <a:latin typeface="Roboto"/>
                        <a:cs typeface="Roboto"/>
                      </a:endParaRPr>
                    </a:p>
                  </a:txBody>
                  <a:tcPr/>
                </a:tc>
                <a:extLst>
                  <a:ext uri="{0D108BD9-81ED-4DB2-BD59-A6C34878D82A}">
                    <a16:rowId xmlns:a16="http://schemas.microsoft.com/office/drawing/2014/main" val="10006"/>
                  </a:ext>
                </a:extLst>
              </a:tr>
              <a:tr h="37304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4 - Understanding and </a:t>
                      </a:r>
                      <a:r>
                        <a:rPr lang="de-DE" sz="800" err="1">
                          <a:latin typeface="Roboto"/>
                          <a:cs typeface="Roboto"/>
                        </a:rPr>
                        <a:t>assessing</a:t>
                      </a:r>
                      <a:r>
                        <a:rPr lang="de-DE" sz="800" dirty="0">
                          <a:latin typeface="Roboto"/>
                          <a:cs typeface="Roboto"/>
                        </a:rPr>
                        <a:t> </a:t>
                      </a:r>
                      <a:r>
                        <a:rPr lang="de-DE" sz="800" err="1">
                          <a:latin typeface="Roboto"/>
                          <a:cs typeface="Roboto"/>
                        </a:rPr>
                        <a:t>corruption</a:t>
                      </a:r>
                      <a:endParaRPr lang="de-DE" sz="800" b="0">
                        <a:latin typeface="Roboto"/>
                        <a:cs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9 - Managing </a:t>
                      </a:r>
                      <a:r>
                        <a:rPr lang="de-DE" sz="800" err="1">
                          <a:latin typeface="Roboto"/>
                          <a:cs typeface="Roboto"/>
                        </a:rPr>
                        <a:t>conflict</a:t>
                      </a:r>
                      <a:r>
                        <a:rPr lang="de-DE" sz="800" dirty="0">
                          <a:latin typeface="Roboto"/>
                          <a:cs typeface="Roboto"/>
                        </a:rPr>
                        <a:t> </a:t>
                      </a:r>
                      <a:r>
                        <a:rPr lang="de-DE" sz="800" err="1">
                          <a:latin typeface="Roboto"/>
                          <a:cs typeface="Roboto"/>
                        </a:rPr>
                        <a:t>of</a:t>
                      </a:r>
                      <a:r>
                        <a:rPr lang="de-DE" sz="800" dirty="0">
                          <a:latin typeface="Roboto"/>
                          <a:cs typeface="Roboto"/>
                        </a:rPr>
                        <a:t> </a:t>
                      </a:r>
                      <a:r>
                        <a:rPr lang="de-DE" sz="800" err="1">
                          <a:latin typeface="Roboto"/>
                          <a:cs typeface="Roboto"/>
                        </a:rPr>
                        <a:t>interest</a:t>
                      </a:r>
                      <a:endParaRPr lang="de-DE" sz="800" b="0">
                        <a:latin typeface="Roboto"/>
                        <a:cs typeface="Roboto"/>
                      </a:endParaRPr>
                    </a:p>
                  </a:txBody>
                  <a:tcPr>
                    <a:noFill/>
                  </a:tcPr>
                </a:tc>
                <a:tc>
                  <a:txBody>
                    <a:bodyPr/>
                    <a:lstStyle/>
                    <a:p>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dirty="0">
                          <a:latin typeface="Roboto"/>
                          <a:cs typeface="Roboto"/>
                        </a:rPr>
                        <a:t>Module 17 - </a:t>
                      </a:r>
                      <a:r>
                        <a:rPr lang="de-DE" sz="800" err="1">
                          <a:latin typeface="Roboto"/>
                          <a:cs typeface="Roboto"/>
                        </a:rPr>
                        <a:t>How</a:t>
                      </a:r>
                      <a:r>
                        <a:rPr lang="de-DE" sz="800" dirty="0">
                          <a:latin typeface="Roboto"/>
                          <a:cs typeface="Roboto"/>
                        </a:rPr>
                        <a:t> </a:t>
                      </a:r>
                      <a:r>
                        <a:rPr lang="de-DE" sz="800" err="1">
                          <a:latin typeface="Roboto"/>
                          <a:cs typeface="Roboto"/>
                        </a:rPr>
                        <a:t>to</a:t>
                      </a:r>
                      <a:r>
                        <a:rPr lang="de-DE" sz="800" dirty="0">
                          <a:latin typeface="Roboto"/>
                          <a:cs typeface="Roboto"/>
                        </a:rPr>
                        <a:t> promote </a:t>
                      </a:r>
                      <a:r>
                        <a:rPr lang="de-DE" sz="800" err="1">
                          <a:latin typeface="Roboto"/>
                          <a:cs typeface="Roboto"/>
                        </a:rPr>
                        <a:t>desired</a:t>
                      </a:r>
                      <a:r>
                        <a:rPr lang="de-DE" sz="800" dirty="0">
                          <a:latin typeface="Roboto"/>
                          <a:cs typeface="Roboto"/>
                        </a:rPr>
                        <a:t> behavioral </a:t>
                      </a:r>
                      <a:r>
                        <a:rPr lang="de-DE" sz="800" err="1">
                          <a:latin typeface="Roboto"/>
                          <a:cs typeface="Roboto"/>
                        </a:rPr>
                        <a:t>change</a:t>
                      </a:r>
                      <a:r>
                        <a:rPr lang="de-DE" sz="800" dirty="0">
                          <a:latin typeface="Roboto"/>
                          <a:cs typeface="Roboto"/>
                        </a:rPr>
                        <a:t>?</a:t>
                      </a:r>
                      <a:endParaRPr lang="de-DE" sz="800" b="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7"/>
                  </a:ext>
                </a:extLst>
              </a:tr>
              <a:tr h="276328">
                <a:tc vMerge="1">
                  <a:txBody>
                    <a:bodyPr/>
                    <a:lstStyle/>
                    <a:p>
                      <a:endParaRPr lang="en-US"/>
                    </a:p>
                  </a:txBody>
                  <a:tcPr/>
                </a:tc>
                <a:tc>
                  <a:txBody>
                    <a:bodyPr/>
                    <a:lstStyle/>
                    <a:p>
                      <a:pPr lvl="0">
                        <a:buNone/>
                      </a:pPr>
                      <a:r>
                        <a:rPr lang="de-DE" sz="800" b="0" i="0" u="none" strike="noStrike" noProof="0" dirty="0">
                          <a:latin typeface="Roboto"/>
                        </a:rPr>
                        <a:t>Module 5 - International </a:t>
                      </a:r>
                      <a:r>
                        <a:rPr lang="de-DE" sz="800" b="0" i="0" u="none" strike="noStrike" noProof="0" err="1">
                          <a:latin typeface="Roboto"/>
                        </a:rPr>
                        <a:t>frameworks</a:t>
                      </a:r>
                      <a:r>
                        <a:rPr lang="de-DE" sz="800" b="0" i="0" u="none" strike="noStrike" noProof="0" dirty="0">
                          <a:latin typeface="Roboto"/>
                        </a:rPr>
                        <a:t> </a:t>
                      </a:r>
                      <a:r>
                        <a:rPr lang="de-DE" sz="800" b="0" i="0" u="none" strike="noStrike" noProof="0" err="1">
                          <a:latin typeface="Roboto"/>
                        </a:rPr>
                        <a:t>for</a:t>
                      </a:r>
                      <a:r>
                        <a:rPr lang="de-DE" sz="800" b="0" i="0" u="none" strike="noStrike" noProof="0" dirty="0">
                          <a:latin typeface="Roboto"/>
                        </a:rPr>
                        <a:t> </a:t>
                      </a:r>
                      <a:r>
                        <a:rPr lang="de-DE" sz="800" b="0" i="0" u="none" strike="noStrike" noProof="0" err="1">
                          <a:latin typeface="Roboto"/>
                        </a:rPr>
                        <a:t>integrity</a:t>
                      </a:r>
                      <a:r>
                        <a:rPr lang="de-DE" sz="800" b="0" i="0" u="none" strike="noStrike" noProof="0" dirty="0">
                          <a:latin typeface="Roboto"/>
                        </a:rPr>
                        <a:t> and anti-</a:t>
                      </a:r>
                      <a:r>
                        <a:rPr lang="de-DE" sz="800" b="0" i="0" u="none" strike="noStrike" noProof="0" err="1">
                          <a:latin typeface="Roboto"/>
                        </a:rPr>
                        <a:t>corruption</a:t>
                      </a:r>
                      <a:endParaRPr lang="en-US" sz="800">
                        <a:latin typeface="Roboto"/>
                      </a:endParaRPr>
                    </a:p>
                  </a:txBody>
                  <a:tcPr/>
                </a:tc>
                <a:tc>
                  <a:txBody>
                    <a:bodyPr/>
                    <a:lstStyle/>
                    <a:p>
                      <a:pPr marL="0" marR="0" lvl="0" indent="0" algn="l" rtl="0">
                        <a:lnSpc>
                          <a:spcPct val="100000"/>
                        </a:lnSpc>
                        <a:spcBef>
                          <a:spcPts val="0"/>
                        </a:spcBef>
                        <a:spcAft>
                          <a:spcPts val="0"/>
                        </a:spcAft>
                        <a:buFontTx/>
                        <a:buNone/>
                      </a:pPr>
                      <a:r>
                        <a:rPr lang="de-DE" sz="800" dirty="0">
                          <a:latin typeface="Roboto"/>
                          <a:cs typeface="Roboto"/>
                        </a:rPr>
                        <a:t>Module 10 - Whistleblowing</a:t>
                      </a:r>
                    </a:p>
                  </a:txBody>
                  <a:tcPr>
                    <a:solidFill>
                      <a:srgbClr val="FFFFFF"/>
                    </a:solidFill>
                  </a:tcPr>
                </a:tc>
                <a:tc>
                  <a:txBody>
                    <a:bodyPr/>
                    <a:lstStyle/>
                    <a:p>
                      <a:endParaRPr lang="de-DE" sz="800" b="0" dirty="0">
                        <a:latin typeface="Roboto"/>
                        <a:cs typeface="Robot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dirty="0">
                        <a:latin typeface="Roboto"/>
                        <a:cs typeface="Roboto"/>
                      </a:endParaRPr>
                    </a:p>
                  </a:txBody>
                  <a:tcPr/>
                </a:tc>
                <a:tc vMerge="1">
                  <a:txBody>
                    <a:bodyPr/>
                    <a:lstStyle/>
                    <a:p>
                      <a:endParaRPr lang="de-DE" sz="700" b="0">
                        <a:latin typeface="Roboto"/>
                        <a:cs typeface="Roboto"/>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5723101"/>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de-DE" b="1" dirty="0"/>
              <a:t>4. </a:t>
            </a:r>
            <a:r>
              <a:rPr lang="de-DE" b="1" dirty="0" err="1"/>
              <a:t>Sanctions</a:t>
            </a:r>
            <a:endParaRPr lang="de-DE" b="1" dirty="0"/>
          </a:p>
        </p:txBody>
      </p:sp>
      <p:sp>
        <p:nvSpPr>
          <p:cNvPr id="10" name="Inhaltsplatzhalter 9"/>
          <p:cNvSpPr>
            <a:spLocks noGrp="1"/>
          </p:cNvSpPr>
          <p:nvPr>
            <p:ph sz="half" idx="1"/>
          </p:nvPr>
        </p:nvSpPr>
        <p:spPr>
          <a:ln>
            <a:solidFill>
              <a:srgbClr val="00B0F0"/>
            </a:solidFill>
          </a:ln>
        </p:spPr>
        <p:txBody>
          <a:bodyPr>
            <a:noAutofit/>
          </a:bodyPr>
          <a:lstStyle/>
          <a:p>
            <a:pPr marL="0" indent="0" algn="ctr">
              <a:spcBef>
                <a:spcPct val="0"/>
              </a:spcBef>
              <a:buNone/>
              <a:defRPr/>
            </a:pPr>
            <a:r>
              <a:rPr lang="de-DE" altLang="en-US" sz="1400" b="1" i="1" err="1">
                <a:solidFill>
                  <a:srgbClr val="FF0000"/>
                </a:solidFill>
              </a:rPr>
              <a:t>Printing</a:t>
            </a:r>
            <a:r>
              <a:rPr lang="de-DE" altLang="en-US" sz="1400" b="1" i="1">
                <a:solidFill>
                  <a:srgbClr val="FF0000"/>
                </a:solidFill>
              </a:rPr>
              <a:t> a </a:t>
            </a:r>
            <a:r>
              <a:rPr lang="de-DE" altLang="en-US" sz="1400" b="1" i="1" err="1">
                <a:solidFill>
                  <a:srgbClr val="FF0000"/>
                </a:solidFill>
              </a:rPr>
              <a:t>code</a:t>
            </a:r>
            <a:r>
              <a:rPr lang="de-DE" altLang="en-US" sz="1400" b="1" i="1">
                <a:solidFill>
                  <a:srgbClr val="FF0000"/>
                </a:solidFill>
              </a:rPr>
              <a:t> </a:t>
            </a:r>
            <a:r>
              <a:rPr lang="de-DE" altLang="en-US" sz="1400" b="1" i="1" err="1">
                <a:solidFill>
                  <a:srgbClr val="FF0000"/>
                </a:solidFill>
              </a:rPr>
              <a:t>of</a:t>
            </a:r>
            <a:r>
              <a:rPr lang="de-DE" altLang="en-US" sz="1400" b="1" i="1">
                <a:solidFill>
                  <a:srgbClr val="FF0000"/>
                </a:solidFill>
              </a:rPr>
              <a:t> </a:t>
            </a:r>
            <a:r>
              <a:rPr lang="de-DE" altLang="en-US" sz="1400" b="1" i="1" err="1">
                <a:solidFill>
                  <a:srgbClr val="FF0000"/>
                </a:solidFill>
              </a:rPr>
              <a:t>conduct</a:t>
            </a:r>
            <a:r>
              <a:rPr lang="de-DE" altLang="en-US" sz="1400" b="1" i="1">
                <a:solidFill>
                  <a:srgbClr val="FF0000"/>
                </a:solidFill>
              </a:rPr>
              <a:t> </a:t>
            </a:r>
            <a:r>
              <a:rPr lang="de-DE" altLang="en-US" sz="1400" b="1" i="1" err="1">
                <a:solidFill>
                  <a:srgbClr val="FF0000"/>
                </a:solidFill>
              </a:rPr>
              <a:t>and</a:t>
            </a:r>
            <a:r>
              <a:rPr lang="de-DE" altLang="en-US" sz="1400" b="1" i="1">
                <a:solidFill>
                  <a:srgbClr val="FF0000"/>
                </a:solidFill>
              </a:rPr>
              <a:t> </a:t>
            </a:r>
            <a:r>
              <a:rPr lang="de-DE" altLang="en-US" sz="1400" b="1" i="1" err="1">
                <a:solidFill>
                  <a:srgbClr val="FF0000"/>
                </a:solidFill>
              </a:rPr>
              <a:t>placing</a:t>
            </a:r>
            <a:r>
              <a:rPr lang="de-DE" altLang="en-US" sz="1400" b="1" i="1">
                <a:solidFill>
                  <a:srgbClr val="FF0000"/>
                </a:solidFill>
              </a:rPr>
              <a:t> </a:t>
            </a:r>
            <a:r>
              <a:rPr lang="de-DE" altLang="en-US" sz="1400" b="1" i="1" err="1">
                <a:solidFill>
                  <a:srgbClr val="FF0000"/>
                </a:solidFill>
              </a:rPr>
              <a:t>it</a:t>
            </a:r>
            <a:r>
              <a:rPr lang="de-DE" altLang="en-US" sz="1400" b="1" i="1">
                <a:solidFill>
                  <a:srgbClr val="FF0000"/>
                </a:solidFill>
              </a:rPr>
              <a:t> on a wall, </a:t>
            </a:r>
            <a:r>
              <a:rPr lang="de-DE" altLang="en-US" sz="1400" b="1" i="1" err="1">
                <a:solidFill>
                  <a:srgbClr val="FF0000"/>
                </a:solidFill>
              </a:rPr>
              <a:t>is</a:t>
            </a:r>
            <a:r>
              <a:rPr lang="de-DE" altLang="en-US" sz="1400" b="1" i="1">
                <a:solidFill>
                  <a:srgbClr val="FF0000"/>
                </a:solidFill>
              </a:rPr>
              <a:t> not </a:t>
            </a:r>
            <a:r>
              <a:rPr lang="de-DE" altLang="en-US" sz="1400" b="1" i="1" err="1">
                <a:solidFill>
                  <a:srgbClr val="FF0000"/>
                </a:solidFill>
              </a:rPr>
              <a:t>implementation</a:t>
            </a:r>
            <a:r>
              <a:rPr lang="de-DE" altLang="en-US" sz="1400" b="1" i="1">
                <a:solidFill>
                  <a:srgbClr val="FF0000"/>
                </a:solidFill>
              </a:rPr>
              <a:t>!</a:t>
            </a:r>
          </a:p>
          <a:p>
            <a:pPr marL="0" indent="0">
              <a:spcBef>
                <a:spcPct val="0"/>
              </a:spcBef>
              <a:buNone/>
              <a:defRPr/>
            </a:pPr>
            <a:endParaRPr lang="de-DE" altLang="en-US" sz="1600" b="1">
              <a:solidFill>
                <a:srgbClr val="000000"/>
              </a:solidFill>
            </a:endParaRPr>
          </a:p>
          <a:p>
            <a:pPr marL="0" indent="0">
              <a:spcBef>
                <a:spcPct val="0"/>
              </a:spcBef>
              <a:buNone/>
              <a:defRPr/>
            </a:pPr>
            <a:r>
              <a:rPr lang="en" altLang="en-US" sz="1600" b="1" u="sng">
                <a:solidFill>
                  <a:srgbClr val="000000"/>
                </a:solidFill>
              </a:rPr>
              <a:t>Code</a:t>
            </a:r>
            <a:r>
              <a:rPr lang="de-DE" altLang="en-US" sz="1600" b="1" u="sng">
                <a:solidFill>
                  <a:srgbClr val="000000"/>
                </a:solidFill>
              </a:rPr>
              <a:t>s </a:t>
            </a:r>
            <a:r>
              <a:rPr lang="en" altLang="en-US" sz="1600" b="1" u="sng">
                <a:solidFill>
                  <a:srgbClr val="000000"/>
                </a:solidFill>
              </a:rPr>
              <a:t>should:</a:t>
            </a:r>
            <a:endParaRPr lang="de-DE" altLang="en-US" sz="1600" b="1" u="sng">
              <a:solidFill>
                <a:srgbClr val="000000"/>
              </a:solidFill>
            </a:endParaRPr>
          </a:p>
          <a:p>
            <a:pPr marL="0" indent="0">
              <a:spcBef>
                <a:spcPct val="0"/>
              </a:spcBef>
              <a:buNone/>
              <a:defRPr/>
            </a:pPr>
            <a:endParaRPr lang="en" altLang="en-US" sz="1200" b="1">
              <a:solidFill>
                <a:srgbClr val="000000"/>
              </a:solidFill>
            </a:endParaRPr>
          </a:p>
          <a:p>
            <a:pPr>
              <a:spcBef>
                <a:spcPct val="0"/>
              </a:spcBef>
              <a:defRPr/>
            </a:pPr>
            <a:r>
              <a:rPr lang="en" altLang="en-US" sz="1600">
                <a:solidFill>
                  <a:srgbClr val="000000"/>
                </a:solidFill>
              </a:rPr>
              <a:t>Provide sanctions for non-compliance</a:t>
            </a:r>
            <a:r>
              <a:rPr lang="de-DE" altLang="en-US" sz="1600">
                <a:solidFill>
                  <a:srgbClr val="000000"/>
                </a:solidFill>
              </a:rPr>
              <a:t>;</a:t>
            </a:r>
          </a:p>
          <a:p>
            <a:pPr>
              <a:spcBef>
                <a:spcPct val="0"/>
              </a:spcBef>
              <a:defRPr/>
            </a:pPr>
            <a:r>
              <a:rPr lang="en" altLang="en-US" sz="1600">
                <a:solidFill>
                  <a:srgbClr val="000000"/>
                </a:solidFill>
              </a:rPr>
              <a:t>Stipulate bodies responsible for monitoring and enforcement of</a:t>
            </a:r>
            <a:r>
              <a:rPr lang="de-DE" altLang="en-US" sz="1600">
                <a:solidFill>
                  <a:srgbClr val="000000"/>
                </a:solidFill>
              </a:rPr>
              <a:t> </a:t>
            </a:r>
            <a:r>
              <a:rPr lang="de-DE" altLang="en-US" sz="1600" err="1">
                <a:solidFill>
                  <a:srgbClr val="000000"/>
                </a:solidFill>
              </a:rPr>
              <a:t>sanctions</a:t>
            </a:r>
            <a:r>
              <a:rPr lang="de-DE" altLang="en-US" sz="1600">
                <a:solidFill>
                  <a:srgbClr val="000000"/>
                </a:solidFill>
              </a:rPr>
              <a:t>;</a:t>
            </a:r>
          </a:p>
          <a:p>
            <a:pPr>
              <a:spcBef>
                <a:spcPct val="0"/>
              </a:spcBef>
              <a:defRPr/>
            </a:pPr>
            <a:r>
              <a:rPr lang="en" altLang="en-US" sz="1600">
                <a:solidFill>
                  <a:srgbClr val="000000"/>
                </a:solidFill>
              </a:rPr>
              <a:t>Distinguish between ethical issues and what is covered by criminal law</a:t>
            </a:r>
            <a:r>
              <a:rPr lang="de-DE" altLang="en-US" sz="1600">
                <a:solidFill>
                  <a:srgbClr val="000000"/>
                </a:solidFill>
              </a:rPr>
              <a:t>;</a:t>
            </a:r>
          </a:p>
          <a:p>
            <a:pPr>
              <a:spcBef>
                <a:spcPct val="0"/>
              </a:spcBef>
              <a:defRPr/>
            </a:pPr>
            <a:r>
              <a:rPr lang="de-DE" altLang="en-US" sz="1600">
                <a:solidFill>
                  <a:srgbClr val="000000"/>
                </a:solidFill>
              </a:rPr>
              <a:t>M</a:t>
            </a:r>
            <a:r>
              <a:rPr lang="en" altLang="en-US" sz="1600">
                <a:solidFill>
                  <a:srgbClr val="000000"/>
                </a:solidFill>
              </a:rPr>
              <a:t>ake explicit reference to relevant citations in the criminal law code and clearly specify jurisdictions for various kinds of infringements</a:t>
            </a:r>
            <a:r>
              <a:rPr lang="de-DE" altLang="en-US" sz="1600">
                <a:solidFill>
                  <a:srgbClr val="000000"/>
                </a:solidFill>
              </a:rPr>
              <a:t> (OECD 2009).</a:t>
            </a:r>
            <a:endParaRPr lang="en" altLang="en-US" sz="1600">
              <a:solidFill>
                <a:srgbClr val="000000"/>
              </a:solidFill>
            </a:endParaRPr>
          </a:p>
          <a:p>
            <a:pPr marL="0" indent="0" algn="ctr">
              <a:spcBef>
                <a:spcPct val="0"/>
              </a:spcBef>
              <a:buNone/>
              <a:defRPr/>
            </a:pPr>
            <a:endParaRPr lang="en" altLang="en-US" sz="1600">
              <a:solidFill>
                <a:srgbClr val="000000"/>
              </a:solidFill>
            </a:endParaRPr>
          </a:p>
        </p:txBody>
      </p:sp>
      <p:sp>
        <p:nvSpPr>
          <p:cNvPr id="11" name="Inhaltsplatzhalter 10"/>
          <p:cNvSpPr>
            <a:spLocks noGrp="1"/>
          </p:cNvSpPr>
          <p:nvPr>
            <p:ph sz="half" idx="2"/>
          </p:nvPr>
        </p:nvSpPr>
        <p:spPr>
          <a:ln>
            <a:solidFill>
              <a:srgbClr val="00B0F0"/>
            </a:solidFill>
          </a:ln>
        </p:spPr>
        <p:txBody>
          <a:bodyPr>
            <a:noAutofit/>
          </a:bodyPr>
          <a:lstStyle/>
          <a:p>
            <a:pPr marL="0" indent="0">
              <a:spcBef>
                <a:spcPct val="0"/>
              </a:spcBef>
              <a:buNone/>
              <a:defRPr/>
            </a:pPr>
            <a:r>
              <a:rPr lang="de-DE" altLang="en-US" sz="1600" b="1" u="sng" err="1">
                <a:solidFill>
                  <a:srgbClr val="000000"/>
                </a:solidFill>
              </a:rPr>
              <a:t>Sanctions</a:t>
            </a:r>
            <a:r>
              <a:rPr lang="de-DE" altLang="en-US" sz="1600" b="1" u="sng">
                <a:solidFill>
                  <a:srgbClr val="000000"/>
                </a:solidFill>
              </a:rPr>
              <a:t>:</a:t>
            </a:r>
          </a:p>
          <a:p>
            <a:pPr marL="0" indent="0">
              <a:spcBef>
                <a:spcPct val="0"/>
              </a:spcBef>
              <a:buNone/>
              <a:defRPr/>
            </a:pPr>
            <a:endParaRPr lang="de-DE" altLang="en-US" sz="1600" b="1">
              <a:solidFill>
                <a:srgbClr val="000000"/>
              </a:solidFill>
            </a:endParaRPr>
          </a:p>
          <a:p>
            <a:pPr>
              <a:spcBef>
                <a:spcPct val="0"/>
              </a:spcBef>
              <a:defRPr/>
            </a:pPr>
            <a:r>
              <a:rPr lang="de-DE" altLang="en-US" sz="1600">
                <a:solidFill>
                  <a:srgbClr val="000000"/>
                </a:solidFill>
              </a:rPr>
              <a:t>A</a:t>
            </a:r>
            <a:r>
              <a:rPr lang="en" altLang="en-US" sz="1600">
                <a:solidFill>
                  <a:srgbClr val="000000"/>
                </a:solidFill>
              </a:rPr>
              <a:t>re</a:t>
            </a:r>
            <a:r>
              <a:rPr lang="de-DE" altLang="en-US" sz="1600">
                <a:solidFill>
                  <a:srgbClr val="000000"/>
                </a:solidFill>
              </a:rPr>
              <a:t> </a:t>
            </a:r>
            <a:r>
              <a:rPr lang="de-DE" altLang="en-US" sz="1600" err="1">
                <a:solidFill>
                  <a:srgbClr val="000000"/>
                </a:solidFill>
              </a:rPr>
              <a:t>frequently</a:t>
            </a:r>
            <a:r>
              <a:rPr lang="en" altLang="en-US" sz="1600">
                <a:solidFill>
                  <a:srgbClr val="000000"/>
                </a:solidFill>
              </a:rPr>
              <a:t> administrative rather than</a:t>
            </a:r>
            <a:r>
              <a:rPr lang="de-DE" altLang="en-US" sz="1600">
                <a:solidFill>
                  <a:srgbClr val="000000"/>
                </a:solidFill>
              </a:rPr>
              <a:t> </a:t>
            </a:r>
            <a:r>
              <a:rPr lang="en" altLang="en-US" sz="1600">
                <a:solidFill>
                  <a:srgbClr val="000000"/>
                </a:solidFill>
              </a:rPr>
              <a:t>criminal</a:t>
            </a:r>
            <a:r>
              <a:rPr lang="de-DE" altLang="en-US" sz="1600">
                <a:solidFill>
                  <a:srgbClr val="000000"/>
                </a:solidFill>
              </a:rPr>
              <a:t>;</a:t>
            </a:r>
          </a:p>
          <a:p>
            <a:pPr>
              <a:spcBef>
                <a:spcPct val="0"/>
              </a:spcBef>
              <a:defRPr/>
            </a:pPr>
            <a:r>
              <a:rPr lang="de-DE" altLang="en-US" sz="1600">
                <a:solidFill>
                  <a:srgbClr val="000000"/>
                </a:solidFill>
              </a:rPr>
              <a:t>S</a:t>
            </a:r>
            <a:r>
              <a:rPr lang="en" altLang="en-US" sz="1600">
                <a:solidFill>
                  <a:srgbClr val="000000"/>
                </a:solidFill>
              </a:rPr>
              <a:t>hould be proportionate to the offence</a:t>
            </a:r>
            <a:r>
              <a:rPr lang="de-DE" altLang="en-US" sz="1600">
                <a:solidFill>
                  <a:srgbClr val="000000"/>
                </a:solidFill>
              </a:rPr>
              <a:t>;</a:t>
            </a:r>
          </a:p>
          <a:p>
            <a:pPr>
              <a:spcBef>
                <a:spcPct val="0"/>
              </a:spcBef>
              <a:defRPr/>
            </a:pPr>
            <a:r>
              <a:rPr lang="de-DE" altLang="en-US" sz="1600" err="1">
                <a:solidFill>
                  <a:srgbClr val="000000"/>
                </a:solidFill>
              </a:rPr>
              <a:t>Might</a:t>
            </a:r>
            <a:r>
              <a:rPr lang="de-DE" altLang="en-US" sz="1600">
                <a:solidFill>
                  <a:srgbClr val="000000"/>
                </a:solidFill>
              </a:rPr>
              <a:t> </a:t>
            </a:r>
            <a:r>
              <a:rPr lang="de-DE" altLang="en-US" sz="1600" err="1">
                <a:solidFill>
                  <a:srgbClr val="000000"/>
                </a:solidFill>
              </a:rPr>
              <a:t>include</a:t>
            </a:r>
            <a:r>
              <a:rPr lang="de-DE" altLang="en-US" sz="1600">
                <a:solidFill>
                  <a:srgbClr val="000000"/>
                </a:solidFill>
              </a:rPr>
              <a:t>:</a:t>
            </a:r>
          </a:p>
          <a:p>
            <a:pPr lvl="1">
              <a:spcBef>
                <a:spcPct val="0"/>
              </a:spcBef>
              <a:defRPr/>
            </a:pPr>
            <a:r>
              <a:rPr lang="en" altLang="en-US" sz="1300">
                <a:solidFill>
                  <a:srgbClr val="000000"/>
                </a:solidFill>
              </a:rPr>
              <a:t>Suspension </a:t>
            </a:r>
            <a:r>
              <a:rPr lang="de-DE" altLang="en-US" sz="1300" err="1">
                <a:solidFill>
                  <a:srgbClr val="000000"/>
                </a:solidFill>
              </a:rPr>
              <a:t>or</a:t>
            </a:r>
            <a:r>
              <a:rPr lang="de-DE" altLang="en-US" sz="1300">
                <a:solidFill>
                  <a:srgbClr val="000000"/>
                </a:solidFill>
              </a:rPr>
              <a:t> </a:t>
            </a:r>
            <a:r>
              <a:rPr lang="de-DE" altLang="en-US" sz="1300" err="1">
                <a:solidFill>
                  <a:srgbClr val="000000"/>
                </a:solidFill>
              </a:rPr>
              <a:t>dismissal</a:t>
            </a:r>
            <a:r>
              <a:rPr lang="de-DE" altLang="en-US" sz="1300">
                <a:solidFill>
                  <a:srgbClr val="000000"/>
                </a:solidFill>
              </a:rPr>
              <a:t> </a:t>
            </a:r>
            <a:r>
              <a:rPr lang="en" altLang="en-US" sz="1300">
                <a:solidFill>
                  <a:srgbClr val="000000"/>
                </a:solidFill>
              </a:rPr>
              <a:t>from office</a:t>
            </a:r>
            <a:r>
              <a:rPr lang="de-DE" altLang="en-US" sz="1300">
                <a:solidFill>
                  <a:srgbClr val="000000"/>
                </a:solidFill>
              </a:rPr>
              <a:t>;</a:t>
            </a:r>
            <a:endParaRPr lang="en" altLang="en-US" sz="1300">
              <a:solidFill>
                <a:srgbClr val="000000"/>
              </a:solidFill>
            </a:endParaRPr>
          </a:p>
          <a:p>
            <a:pPr lvl="1">
              <a:spcBef>
                <a:spcPts val="600"/>
              </a:spcBef>
              <a:defRPr/>
            </a:pPr>
            <a:r>
              <a:rPr lang="en" altLang="en-US" sz="1300">
                <a:solidFill>
                  <a:srgbClr val="000000"/>
                </a:solidFill>
              </a:rPr>
              <a:t>Written warnings</a:t>
            </a:r>
            <a:r>
              <a:rPr lang="de-DE" altLang="en-US" sz="1300">
                <a:solidFill>
                  <a:srgbClr val="000000"/>
                </a:solidFill>
              </a:rPr>
              <a:t>;</a:t>
            </a:r>
            <a:endParaRPr lang="en" altLang="en-US" sz="1300">
              <a:solidFill>
                <a:srgbClr val="000000"/>
              </a:solidFill>
            </a:endParaRPr>
          </a:p>
          <a:p>
            <a:pPr lvl="1">
              <a:spcBef>
                <a:spcPts val="600"/>
              </a:spcBef>
              <a:defRPr/>
            </a:pPr>
            <a:r>
              <a:rPr lang="en" altLang="en-US" sz="1300">
                <a:solidFill>
                  <a:srgbClr val="000000"/>
                </a:solidFill>
              </a:rPr>
              <a:t>Written or public reprimands</a:t>
            </a:r>
            <a:r>
              <a:rPr lang="de-DE" altLang="en-US" sz="1300">
                <a:solidFill>
                  <a:srgbClr val="000000"/>
                </a:solidFill>
              </a:rPr>
              <a:t>;</a:t>
            </a:r>
          </a:p>
          <a:p>
            <a:pPr lvl="1">
              <a:spcBef>
                <a:spcPts val="600"/>
              </a:spcBef>
              <a:defRPr/>
            </a:pPr>
            <a:r>
              <a:rPr lang="de-DE" altLang="en-US" sz="1300" err="1">
                <a:solidFill>
                  <a:srgbClr val="000000"/>
                </a:solidFill>
              </a:rPr>
              <a:t>Demotions</a:t>
            </a:r>
            <a:r>
              <a:rPr lang="de-DE" altLang="en-US" sz="1300">
                <a:solidFill>
                  <a:srgbClr val="000000"/>
                </a:solidFill>
              </a:rPr>
              <a:t>;</a:t>
            </a:r>
            <a:endParaRPr lang="en" altLang="en-US" sz="1300">
              <a:solidFill>
                <a:srgbClr val="000000"/>
              </a:solidFill>
            </a:endParaRPr>
          </a:p>
          <a:p>
            <a:pPr lvl="1">
              <a:spcBef>
                <a:spcPts val="600"/>
              </a:spcBef>
              <a:defRPr/>
            </a:pPr>
            <a:r>
              <a:rPr lang="en" altLang="en-US" sz="1300">
                <a:solidFill>
                  <a:srgbClr val="000000"/>
                </a:solidFill>
              </a:rPr>
              <a:t>Ineligibility to hold public office</a:t>
            </a:r>
            <a:r>
              <a:rPr lang="de-DE" altLang="en-US" sz="1300">
                <a:solidFill>
                  <a:srgbClr val="000000"/>
                </a:solidFill>
              </a:rPr>
              <a:t>;</a:t>
            </a:r>
          </a:p>
          <a:p>
            <a:pPr lvl="1">
              <a:spcBef>
                <a:spcPts val="600"/>
              </a:spcBef>
              <a:defRPr/>
            </a:pPr>
            <a:r>
              <a:rPr lang="de-DE" altLang="en-US" sz="1300">
                <a:solidFill>
                  <a:srgbClr val="000000"/>
                </a:solidFill>
              </a:rPr>
              <a:t>S</a:t>
            </a:r>
            <a:r>
              <a:rPr lang="en" altLang="en-US" sz="1300">
                <a:solidFill>
                  <a:srgbClr val="000000"/>
                </a:solidFill>
              </a:rPr>
              <a:t>alary penalties </a:t>
            </a:r>
            <a:r>
              <a:rPr lang="de-DE" altLang="en-US" sz="1300" err="1">
                <a:solidFill>
                  <a:srgbClr val="000000"/>
                </a:solidFill>
              </a:rPr>
              <a:t>or</a:t>
            </a:r>
            <a:r>
              <a:rPr lang="de-DE" altLang="en-US" sz="1300">
                <a:solidFill>
                  <a:srgbClr val="000000"/>
                </a:solidFill>
              </a:rPr>
              <a:t> </a:t>
            </a:r>
            <a:r>
              <a:rPr lang="de-DE" altLang="en-US" sz="1300" err="1">
                <a:solidFill>
                  <a:srgbClr val="000000"/>
                </a:solidFill>
              </a:rPr>
              <a:t>fines</a:t>
            </a:r>
            <a:r>
              <a:rPr lang="de-DE" altLang="en-US" sz="1300">
                <a:solidFill>
                  <a:srgbClr val="000000"/>
                </a:solidFill>
              </a:rPr>
              <a:t> (</a:t>
            </a:r>
            <a:r>
              <a:rPr lang="de-DE" altLang="en-US" sz="1300" err="1">
                <a:solidFill>
                  <a:srgbClr val="000000"/>
                </a:solidFill>
              </a:rPr>
              <a:t>Transparency</a:t>
            </a:r>
            <a:r>
              <a:rPr lang="de-DE" altLang="en-US" sz="1300">
                <a:solidFill>
                  <a:srgbClr val="000000"/>
                </a:solidFill>
              </a:rPr>
              <a:t> International 2012a).</a:t>
            </a:r>
            <a:endParaRPr lang="en" altLang="en-US" sz="1300">
              <a:solidFill>
                <a:srgbClr val="000000"/>
              </a:solidFill>
            </a:endParaRPr>
          </a:p>
        </p:txBody>
      </p:sp>
      <p:sp>
        <p:nvSpPr>
          <p:cNvPr id="4" name="Foliennummernplatzhalter 3"/>
          <p:cNvSpPr>
            <a:spLocks noGrp="1"/>
          </p:cNvSpPr>
          <p:nvPr>
            <p:ph type="sldNum" sz="quarter" idx="12"/>
          </p:nvPr>
        </p:nvSpPr>
        <p:spPr/>
        <p:txBody>
          <a:bodyPr/>
          <a:lstStyle/>
          <a:p>
            <a:fld id="{961E0DA8-AC27-403E-90E8-404BCA9BAC80}" type="slidenum">
              <a:rPr lang="en-US" smtClean="0"/>
              <a:pPr/>
              <a:t>20</a:t>
            </a:fld>
            <a:endParaRPr lang="en-US"/>
          </a:p>
        </p:txBody>
      </p:sp>
      <p:sp>
        <p:nvSpPr>
          <p:cNvPr id="3" name="Fußzeilenplatzhalter 2"/>
          <p:cNvSpPr>
            <a:spLocks noGrp="1"/>
          </p:cNvSpPr>
          <p:nvPr>
            <p:ph type="ftr" sz="quarter" idx="3"/>
          </p:nvPr>
        </p:nvSpPr>
        <p:spPr/>
        <p:txBody>
          <a:bodyPr/>
          <a:lstStyle/>
          <a:p>
            <a:r>
              <a:rPr lang="en-US" b="1"/>
              <a:t>Module 8 – Integrity codes</a:t>
            </a:r>
            <a:endParaRPr lang="en-US"/>
          </a:p>
        </p:txBody>
      </p:sp>
      <p:sp>
        <p:nvSpPr>
          <p:cNvPr id="34" name="Rectangle 22"/>
          <p:cNvSpPr>
            <a:spLocks/>
          </p:cNvSpPr>
          <p:nvPr/>
        </p:nvSpPr>
        <p:spPr bwMode="auto">
          <a:xfrm>
            <a:off x="7837582" y="916093"/>
            <a:ext cx="838216" cy="641896"/>
          </a:xfrm>
          <a:prstGeom prst="rect">
            <a:avLst/>
          </a:prstGeom>
          <a:solidFill>
            <a:srgbClr val="063951"/>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Rectangle 39"/>
          <p:cNvSpPr>
            <a:spLocks/>
          </p:cNvSpPr>
          <p:nvPr/>
        </p:nvSpPr>
        <p:spPr bwMode="auto">
          <a:xfrm>
            <a:off x="7837582" y="761767"/>
            <a:ext cx="838216" cy="641896"/>
          </a:xfrm>
          <a:prstGeom prst="rect">
            <a:avLst/>
          </a:prstGeom>
          <a:solidFill>
            <a:srgbClr val="00B09B"/>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Rectangle 38"/>
          <p:cNvSpPr>
            <a:spLocks/>
          </p:cNvSpPr>
          <p:nvPr/>
        </p:nvSpPr>
        <p:spPr bwMode="auto">
          <a:xfrm>
            <a:off x="7837582" y="607442"/>
            <a:ext cx="838216" cy="641896"/>
          </a:xfrm>
          <a:prstGeom prst="rect">
            <a:avLst/>
          </a:prstGeom>
          <a:solidFill>
            <a:srgbClr val="F36F13"/>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Rectangle 37"/>
          <p:cNvSpPr>
            <a:spLocks/>
          </p:cNvSpPr>
          <p:nvPr/>
        </p:nvSpPr>
        <p:spPr bwMode="auto">
          <a:xfrm>
            <a:off x="7837582" y="453117"/>
            <a:ext cx="838216" cy="641896"/>
          </a:xfrm>
          <a:prstGeom prst="rect">
            <a:avLst/>
          </a:prstGeom>
          <a:solidFill>
            <a:srgbClr val="0D95BC"/>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2580695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 calcmode="lin" valueType="num">
                                      <p:cBhvr additive="base">
                                        <p:cTn id="7"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anim calcmode="lin" valueType="num">
                                      <p:cBhvr additive="base">
                                        <p:cTn id="13"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anim calcmode="lin" valueType="num">
                                      <p:cBhvr additive="base">
                                        <p:cTn id="19"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anim calcmode="lin" valueType="num">
                                      <p:cBhvr additive="base">
                                        <p:cTn id="25" dur="500" fill="hold"/>
                                        <p:tgtEl>
                                          <p:spTgt spid="10">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 calcmode="lin" valueType="num">
                                      <p:cBhvr additive="base">
                                        <p:cTn id="31"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 calcmode="lin" valueType="num">
                                      <p:cBhvr additive="base">
                                        <p:cTn id="37" dur="50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 calcmode="lin" valueType="num">
                                      <p:cBhvr additive="base">
                                        <p:cTn id="43"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
                                            <p:txEl>
                                              <p:pRg st="4" end="4"/>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 calcmode="lin" valueType="num">
                                      <p:cBhvr additive="base">
                                        <p:cTn id="47" dur="500" fill="hold"/>
                                        <p:tgtEl>
                                          <p:spTgt spid="11">
                                            <p:txEl>
                                              <p:pRg st="5" end="5"/>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1">
                                            <p:txEl>
                                              <p:pRg st="5" end="5"/>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11">
                                            <p:txEl>
                                              <p:pRg st="6" end="6"/>
                                            </p:txEl>
                                          </p:spTgt>
                                        </p:tgtEl>
                                        <p:attrNameLst>
                                          <p:attrName>style.visibility</p:attrName>
                                        </p:attrNameLst>
                                      </p:cBhvr>
                                      <p:to>
                                        <p:strVal val="visible"/>
                                      </p:to>
                                    </p:set>
                                    <p:anim calcmode="lin" valueType="num">
                                      <p:cBhvr additive="base">
                                        <p:cTn id="51" dur="500" fill="hold"/>
                                        <p:tgtEl>
                                          <p:spTgt spid="11">
                                            <p:txEl>
                                              <p:pRg st="6" end="6"/>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1">
                                            <p:txEl>
                                              <p:pRg st="6" end="6"/>
                                            </p:txEl>
                                          </p:spTgt>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1">
                                            <p:txEl>
                                              <p:pRg st="7" end="7"/>
                                            </p:txEl>
                                          </p:spTgt>
                                        </p:tgtEl>
                                        <p:attrNameLst>
                                          <p:attrName>style.visibility</p:attrName>
                                        </p:attrNameLst>
                                      </p:cBhvr>
                                      <p:to>
                                        <p:strVal val="visible"/>
                                      </p:to>
                                    </p:set>
                                    <p:anim calcmode="lin" valueType="num">
                                      <p:cBhvr additive="base">
                                        <p:cTn id="55" dur="500" fill="hold"/>
                                        <p:tgtEl>
                                          <p:spTgt spid="11">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
                                            <p:txEl>
                                              <p:pRg st="7" end="7"/>
                                            </p:txEl>
                                          </p:spTgt>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11">
                                            <p:txEl>
                                              <p:pRg st="8" end="8"/>
                                            </p:txEl>
                                          </p:spTgt>
                                        </p:tgtEl>
                                        <p:attrNameLst>
                                          <p:attrName>style.visibility</p:attrName>
                                        </p:attrNameLst>
                                      </p:cBhvr>
                                      <p:to>
                                        <p:strVal val="visible"/>
                                      </p:to>
                                    </p:set>
                                    <p:anim calcmode="lin" valueType="num">
                                      <p:cBhvr additive="base">
                                        <p:cTn id="59" dur="500" fill="hold"/>
                                        <p:tgtEl>
                                          <p:spTgt spid="11">
                                            <p:txEl>
                                              <p:pRg st="8" end="8"/>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1">
                                            <p:txEl>
                                              <p:pRg st="8" end="8"/>
                                            </p:txEl>
                                          </p:spTgt>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11">
                                            <p:txEl>
                                              <p:pRg st="9" end="9"/>
                                            </p:txEl>
                                          </p:spTgt>
                                        </p:tgtEl>
                                        <p:attrNameLst>
                                          <p:attrName>style.visibility</p:attrName>
                                        </p:attrNameLst>
                                      </p:cBhvr>
                                      <p:to>
                                        <p:strVal val="visible"/>
                                      </p:to>
                                    </p:set>
                                    <p:anim calcmode="lin" valueType="num">
                                      <p:cBhvr additive="base">
                                        <p:cTn id="63" dur="500" fill="hold"/>
                                        <p:tgtEl>
                                          <p:spTgt spid="11">
                                            <p:txEl>
                                              <p:pRg st="9" end="9"/>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1">
                                            <p:txEl>
                                              <p:pRg st="9" end="9"/>
                                            </p:txEl>
                                          </p:spTgt>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11">
                                            <p:txEl>
                                              <p:pRg st="10" end="10"/>
                                            </p:txEl>
                                          </p:spTgt>
                                        </p:tgtEl>
                                        <p:attrNameLst>
                                          <p:attrName>style.visibility</p:attrName>
                                        </p:attrNameLst>
                                      </p:cBhvr>
                                      <p:to>
                                        <p:strVal val="visible"/>
                                      </p:to>
                                    </p:set>
                                    <p:anim calcmode="lin" valueType="num">
                                      <p:cBhvr additive="base">
                                        <p:cTn id="67" dur="500" fill="hold"/>
                                        <p:tgtEl>
                                          <p:spTgt spid="11">
                                            <p:txEl>
                                              <p:pRg st="10" end="1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de-DE" b="1" dirty="0"/>
              <a:t>5. </a:t>
            </a:r>
            <a:r>
              <a:rPr lang="de-DE" b="1" dirty="0" err="1"/>
              <a:t>Complementary</a:t>
            </a:r>
            <a:r>
              <a:rPr lang="de-DE" b="1" dirty="0"/>
              <a:t> </a:t>
            </a:r>
            <a:r>
              <a:rPr lang="de-DE" b="1" dirty="0" err="1"/>
              <a:t>measures</a:t>
            </a:r>
            <a:endParaRPr lang="de-DE" b="1" dirty="0"/>
          </a:p>
        </p:txBody>
      </p:sp>
      <p:sp>
        <p:nvSpPr>
          <p:cNvPr id="2" name="Inhaltsplatzhalter 1"/>
          <p:cNvSpPr>
            <a:spLocks noGrp="1"/>
          </p:cNvSpPr>
          <p:nvPr>
            <p:ph sz="half" idx="1"/>
          </p:nvPr>
        </p:nvSpPr>
        <p:spPr>
          <a:xfrm>
            <a:off x="589237" y="1172150"/>
            <a:ext cx="3886200" cy="3598521"/>
          </a:xfrm>
          <a:ln>
            <a:solidFill>
              <a:srgbClr val="00B0F0"/>
            </a:solidFill>
          </a:ln>
        </p:spPr>
        <p:txBody>
          <a:bodyPr vert="horz" lIns="91440" tIns="45720" rIns="91440" bIns="45720" rtlCol="0" anchor="t">
            <a:noAutofit/>
          </a:bodyPr>
          <a:lstStyle/>
          <a:p>
            <a:pPr>
              <a:spcBef>
                <a:spcPct val="0"/>
              </a:spcBef>
              <a:defRPr/>
            </a:pPr>
            <a:r>
              <a:rPr lang="en-US" altLang="en-US" sz="1300" b="1" dirty="0"/>
              <a:t>Make code available </a:t>
            </a:r>
            <a:r>
              <a:rPr lang="en-US" altLang="en-US" sz="1300" dirty="0"/>
              <a:t>at all levels (e.g. hand out a pocket-size version of the code to new joiners);</a:t>
            </a:r>
            <a:endParaRPr lang="en-US" altLang="en-US" sz="1300" b="1" dirty="0"/>
          </a:p>
          <a:p>
            <a:pPr>
              <a:spcBef>
                <a:spcPct val="0"/>
              </a:spcBef>
              <a:defRPr/>
            </a:pPr>
            <a:r>
              <a:rPr lang="en-US" altLang="en-US" sz="1300" b="1" dirty="0"/>
              <a:t>Effectively communicate on code </a:t>
            </a:r>
            <a:r>
              <a:rPr lang="en-US" altLang="en-US" sz="1300" dirty="0"/>
              <a:t>to raise awareness, create trust, transparency, ownership and achieve </a:t>
            </a:r>
            <a:r>
              <a:rPr lang="en-US" sz="1300" dirty="0"/>
              <a:t>adherence to them. Communication strategy on codes is important and can make or break adherence to them</a:t>
            </a:r>
            <a:r>
              <a:rPr lang="en-US" altLang="en-US" sz="1300" dirty="0"/>
              <a:t>;</a:t>
            </a:r>
          </a:p>
          <a:p>
            <a:pPr>
              <a:spcBef>
                <a:spcPct val="0"/>
              </a:spcBef>
              <a:defRPr/>
            </a:pPr>
            <a:r>
              <a:rPr lang="en-US" altLang="en-US" sz="1300" b="1" dirty="0"/>
              <a:t>Create incentives and conducive institutional environment </a:t>
            </a:r>
            <a:r>
              <a:rPr lang="en-US" altLang="en-US" sz="1300" dirty="0"/>
              <a:t>for ethical behavior (e.g. integrating ethical behavior into performance management);</a:t>
            </a:r>
          </a:p>
          <a:p>
            <a:pPr>
              <a:spcBef>
                <a:spcPct val="0"/>
              </a:spcBef>
              <a:defRPr/>
            </a:pPr>
            <a:r>
              <a:rPr lang="en-US" altLang="en-US" sz="1300" b="1" dirty="0"/>
              <a:t>Provide training and counseling </a:t>
            </a:r>
            <a:r>
              <a:rPr lang="en-US" altLang="en-US" sz="1300" dirty="0"/>
              <a:t>(e.g. on provisions of code itself but also beyond through competency-based training on judgement skills and on how to behave best possible in certain situations);</a:t>
            </a:r>
          </a:p>
          <a:p>
            <a:pPr>
              <a:spcBef>
                <a:spcPct val="0"/>
              </a:spcBef>
              <a:defRPr/>
            </a:pPr>
            <a:r>
              <a:rPr lang="en-US" altLang="en-US" sz="1300" b="1" dirty="0"/>
              <a:t>Adapt codes </a:t>
            </a:r>
            <a:r>
              <a:rPr lang="en-US" altLang="en-US" sz="1300" dirty="0"/>
              <a:t>periodically and based on specific cases to close loopholes (Jenkins 2015; Gilman 2005).</a:t>
            </a:r>
          </a:p>
          <a:p>
            <a:pPr marL="0" indent="0">
              <a:spcBef>
                <a:spcPct val="0"/>
              </a:spcBef>
              <a:buNone/>
              <a:defRPr/>
            </a:pPr>
            <a:endParaRPr lang="en-US" altLang="en-US" sz="1300" dirty="0">
              <a:solidFill>
                <a:srgbClr val="000090"/>
              </a:solidFill>
            </a:endParaRPr>
          </a:p>
          <a:p>
            <a:pPr>
              <a:defRPr/>
            </a:pPr>
            <a:endParaRPr lang="en-US" altLang="en-US" sz="1300" dirty="0"/>
          </a:p>
          <a:p>
            <a:endParaRPr lang="de-DE" sz="1300" dirty="0"/>
          </a:p>
        </p:txBody>
      </p:sp>
      <p:pic>
        <p:nvPicPr>
          <p:cNvPr id="7" name="Inhaltsplatzhalter 6" descr="25315.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41374" r="-41374"/>
          <a:stretch/>
        </p:blipFill>
        <p:spPr>
          <a:xfrm>
            <a:off x="4629150" y="1370013"/>
            <a:ext cx="3886200" cy="3262312"/>
          </a:xfrm>
          <a:ln>
            <a:solidFill>
              <a:srgbClr val="00B0F0"/>
            </a:solidFill>
          </a:ln>
        </p:spPr>
      </p:pic>
      <p:sp>
        <p:nvSpPr>
          <p:cNvPr id="4" name="Foliennummernplatzhalter 3"/>
          <p:cNvSpPr>
            <a:spLocks noGrp="1"/>
          </p:cNvSpPr>
          <p:nvPr>
            <p:ph type="sldNum" sz="quarter" idx="12"/>
          </p:nvPr>
        </p:nvSpPr>
        <p:spPr/>
        <p:txBody>
          <a:bodyPr/>
          <a:lstStyle/>
          <a:p>
            <a:fld id="{961E0DA8-AC27-403E-90E8-404BCA9BAC80}" type="slidenum">
              <a:rPr lang="en-US" smtClean="0"/>
              <a:pPr/>
              <a:t>21</a:t>
            </a:fld>
            <a:endParaRPr lang="en-US"/>
          </a:p>
        </p:txBody>
      </p:sp>
      <p:sp>
        <p:nvSpPr>
          <p:cNvPr id="3" name="Fußzeilenplatzhalter 2"/>
          <p:cNvSpPr>
            <a:spLocks noGrp="1"/>
          </p:cNvSpPr>
          <p:nvPr>
            <p:ph type="ftr" sz="quarter" idx="3"/>
          </p:nvPr>
        </p:nvSpPr>
        <p:spPr/>
        <p:txBody>
          <a:bodyPr/>
          <a:lstStyle/>
          <a:p>
            <a:r>
              <a:rPr lang="en-US" b="1"/>
              <a:t>Module 8 – Integrity codes</a:t>
            </a:r>
            <a:endParaRPr lang="en-US"/>
          </a:p>
        </p:txBody>
      </p:sp>
      <p:sp>
        <p:nvSpPr>
          <p:cNvPr id="19" name="Textfeld 18"/>
          <p:cNvSpPr txBox="1"/>
          <p:nvPr/>
        </p:nvSpPr>
        <p:spPr>
          <a:xfrm>
            <a:off x="5513056" y="4435863"/>
            <a:ext cx="1467724" cy="200055"/>
          </a:xfrm>
          <a:prstGeom prst="rect">
            <a:avLst/>
          </a:prstGeom>
          <a:noFill/>
        </p:spPr>
        <p:txBody>
          <a:bodyPr wrap="square" rtlCol="0">
            <a:spAutoFit/>
          </a:bodyPr>
          <a:lstStyle/>
          <a:p>
            <a:r>
              <a:rPr lang="de-DE" sz="700">
                <a:solidFill>
                  <a:srgbClr val="FFFFFF"/>
                </a:solidFill>
                <a:latin typeface="Roboto"/>
                <a:cs typeface="Roboto"/>
              </a:rPr>
              <a:t>UN </a:t>
            </a:r>
            <a:r>
              <a:rPr lang="de-DE" sz="700" err="1">
                <a:solidFill>
                  <a:srgbClr val="FFFFFF"/>
                </a:solidFill>
                <a:latin typeface="Roboto"/>
                <a:cs typeface="Roboto"/>
              </a:rPr>
              <a:t>Photo</a:t>
            </a:r>
            <a:r>
              <a:rPr lang="de-DE" sz="700">
                <a:solidFill>
                  <a:srgbClr val="FFFFFF"/>
                </a:solidFill>
                <a:latin typeface="Roboto"/>
                <a:cs typeface="Roboto"/>
              </a:rPr>
              <a:t>/</a:t>
            </a:r>
            <a:r>
              <a:rPr lang="de-DE" sz="700" err="1">
                <a:solidFill>
                  <a:srgbClr val="FFFFFF"/>
                </a:solidFill>
                <a:latin typeface="Roboto"/>
                <a:cs typeface="Roboto"/>
              </a:rPr>
              <a:t>Stephenie</a:t>
            </a:r>
            <a:r>
              <a:rPr lang="de-DE" sz="700">
                <a:solidFill>
                  <a:srgbClr val="FFFFFF"/>
                </a:solidFill>
                <a:latin typeface="Roboto"/>
                <a:cs typeface="Roboto"/>
              </a:rPr>
              <a:t> </a:t>
            </a:r>
            <a:r>
              <a:rPr lang="de-DE" sz="700" err="1">
                <a:solidFill>
                  <a:srgbClr val="FFFFFF"/>
                </a:solidFill>
                <a:latin typeface="Roboto"/>
                <a:cs typeface="Roboto"/>
              </a:rPr>
              <a:t>Hollyman</a:t>
            </a:r>
            <a:endParaRPr lang="de-DE" sz="700">
              <a:solidFill>
                <a:srgbClr val="FFFFFF"/>
              </a:solidFill>
              <a:latin typeface="Roboto"/>
              <a:cs typeface="Roboto"/>
            </a:endParaRPr>
          </a:p>
        </p:txBody>
      </p:sp>
      <p:grpSp>
        <p:nvGrpSpPr>
          <p:cNvPr id="20" name="Gruppierung 19"/>
          <p:cNvGrpSpPr>
            <a:grpSpLocks noChangeAspect="1"/>
          </p:cNvGrpSpPr>
          <p:nvPr/>
        </p:nvGrpSpPr>
        <p:grpSpPr>
          <a:xfrm>
            <a:off x="7837582" y="298791"/>
            <a:ext cx="838216" cy="1259198"/>
            <a:chOff x="7104208" y="2349262"/>
            <a:chExt cx="1163450" cy="2084525"/>
          </a:xfrm>
        </p:grpSpPr>
        <p:sp>
          <p:nvSpPr>
            <p:cNvPr id="21" name="Rectangle 22"/>
            <p:cNvSpPr>
              <a:spLocks/>
            </p:cNvSpPr>
            <p:nvPr/>
          </p:nvSpPr>
          <p:spPr bwMode="auto">
            <a:xfrm>
              <a:off x="7104208" y="3371167"/>
              <a:ext cx="1163450" cy="1062620"/>
            </a:xfrm>
            <a:prstGeom prst="rect">
              <a:avLst/>
            </a:prstGeom>
            <a:solidFill>
              <a:srgbClr val="063951"/>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Rectangle 39"/>
            <p:cNvSpPr>
              <a:spLocks/>
            </p:cNvSpPr>
            <p:nvPr/>
          </p:nvSpPr>
          <p:spPr bwMode="auto">
            <a:xfrm>
              <a:off x="7104208" y="3115691"/>
              <a:ext cx="1163450" cy="1062620"/>
            </a:xfrm>
            <a:prstGeom prst="rect">
              <a:avLst/>
            </a:prstGeom>
            <a:solidFill>
              <a:srgbClr val="00B09B"/>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Rectangle 38"/>
            <p:cNvSpPr>
              <a:spLocks/>
            </p:cNvSpPr>
            <p:nvPr/>
          </p:nvSpPr>
          <p:spPr bwMode="auto">
            <a:xfrm>
              <a:off x="7104208" y="2860215"/>
              <a:ext cx="1163450" cy="1062620"/>
            </a:xfrm>
            <a:prstGeom prst="rect">
              <a:avLst/>
            </a:prstGeom>
            <a:solidFill>
              <a:srgbClr val="F36F13"/>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Rectangle 37"/>
            <p:cNvSpPr>
              <a:spLocks/>
            </p:cNvSpPr>
            <p:nvPr/>
          </p:nvSpPr>
          <p:spPr bwMode="auto">
            <a:xfrm>
              <a:off x="7104208" y="2604739"/>
              <a:ext cx="1163450" cy="1062620"/>
            </a:xfrm>
            <a:prstGeom prst="rect">
              <a:avLst/>
            </a:prstGeom>
            <a:solidFill>
              <a:srgbClr val="0D95BC"/>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Rectangle 35"/>
            <p:cNvSpPr>
              <a:spLocks/>
            </p:cNvSpPr>
            <p:nvPr/>
          </p:nvSpPr>
          <p:spPr bwMode="auto">
            <a:xfrm>
              <a:off x="7104208" y="2349262"/>
              <a:ext cx="1163450" cy="1062620"/>
            </a:xfrm>
            <a:prstGeom prst="rect">
              <a:avLst/>
            </a:prstGeom>
            <a:solidFill>
              <a:srgbClr val="EBCB38"/>
            </a:solidFill>
            <a:ln w="12700">
              <a:noFill/>
              <a:round/>
              <a:headEnd/>
              <a:tailEnd/>
            </a:ln>
            <a:scene3d>
              <a:camera prst="isometricTopUp">
                <a:rot lat="19334319" lon="18553889" rev="3806096"/>
              </a:camera>
              <a:lightRig rig="threePt" dir="t"/>
            </a:scene3d>
            <a:sp3d prstMaterial="matte">
              <a:bevelT w="0" h="355600"/>
              <a:bevelB w="0" h="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6099056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8 – Integrity codes</a:t>
            </a:r>
            <a:endParaRPr lang="en-US"/>
          </a:p>
        </p:txBody>
      </p:sp>
      <p:grpSp>
        <p:nvGrpSpPr>
          <p:cNvPr id="10" name="Gruppierung 9"/>
          <p:cNvGrpSpPr/>
          <p:nvPr/>
        </p:nvGrpSpPr>
        <p:grpSpPr>
          <a:xfrm>
            <a:off x="5055268" y="1686886"/>
            <a:ext cx="3472535" cy="592404"/>
            <a:chOff x="5055266" y="1809059"/>
            <a:chExt cx="3472535" cy="592404"/>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04</a:t>
              </a:r>
              <a:endParaRPr lang="ko-KR" altLang="en-US" sz="2400" b="1">
                <a:solidFill>
                  <a:schemeClr val="bg1">
                    <a:lumMod val="65000"/>
                  </a:schemeClr>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Good practices for integrity codes</a:t>
              </a:r>
              <a:endParaRPr lang="ko-KR" altLang="en-US" sz="1600" b="1">
                <a:solidFill>
                  <a:schemeClr val="bg1">
                    <a:lumMod val="65000"/>
                  </a:schemeClr>
                </a:solidFill>
                <a:latin typeface="Roboto"/>
                <a:cs typeface="Roboto"/>
              </a:endParaRPr>
            </a:p>
          </p:txBody>
        </p:sp>
      </p:grpSp>
      <p:grpSp>
        <p:nvGrpSpPr>
          <p:cNvPr id="7" name="Gruppierung 6"/>
          <p:cNvGrpSpPr/>
          <p:nvPr/>
        </p:nvGrpSpPr>
        <p:grpSpPr>
          <a:xfrm>
            <a:off x="1532859" y="1678066"/>
            <a:ext cx="3472803" cy="595895"/>
            <a:chOff x="1593920" y="1719947"/>
            <a:chExt cx="3472803" cy="59589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6"/>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Codes of ethics and codes of conduct</a:t>
              </a:r>
              <a:endParaRPr lang="ko-KR" altLang="en-US" sz="1600" b="1">
                <a:solidFill>
                  <a:schemeClr val="bg1">
                    <a:lumMod val="65000"/>
                  </a:schemeClr>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03</a:t>
              </a:r>
              <a:endParaRPr lang="ko-KR" altLang="en-US" sz="2400" b="1">
                <a:solidFill>
                  <a:schemeClr val="bg1">
                    <a:lumMod val="65000"/>
                  </a:schemeClr>
                </a:solidFill>
                <a:latin typeface="Roboto"/>
                <a:cs typeface="Roboto"/>
              </a:endParaRPr>
            </a:p>
          </p:txBody>
        </p:sp>
      </p:grpSp>
      <p:grpSp>
        <p:nvGrpSpPr>
          <p:cNvPr id="5" name="Gruppierung 4"/>
          <p:cNvGrpSpPr/>
          <p:nvPr/>
        </p:nvGrpSpPr>
        <p:grpSpPr>
          <a:xfrm>
            <a:off x="5052997" y="648417"/>
            <a:ext cx="3488205" cy="584776"/>
            <a:chOff x="5028571" y="636207"/>
            <a:chExt cx="3488205" cy="584776"/>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lumMod val="65000"/>
                    </a:schemeClr>
                  </a:solidFill>
                  <a:latin typeface="Roboto"/>
                  <a:cs typeface="Roboto"/>
                </a:rPr>
                <a:t>02</a:t>
              </a:r>
              <a:endParaRPr lang="ko-KR" altLang="en-US" sz="2400" b="1">
                <a:solidFill>
                  <a:schemeClr val="bg1">
                    <a:lumMod val="65000"/>
                  </a:schemeClr>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584776"/>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Why are integrity codes important?</a:t>
              </a:r>
              <a:endParaRPr lang="ko-KR" altLang="en-US" sz="1600" b="1">
                <a:solidFill>
                  <a:schemeClr val="bg1">
                    <a:lumMod val="65000"/>
                  </a:schemeClr>
                </a:solidFill>
                <a:latin typeface="Roboto"/>
                <a:cs typeface="Roboto"/>
              </a:endParaRPr>
            </a:p>
          </p:txBody>
        </p:sp>
      </p:grpSp>
      <p:grpSp>
        <p:nvGrpSpPr>
          <p:cNvPr id="6" name="Gruppierung 5"/>
          <p:cNvGrpSpPr/>
          <p:nvPr/>
        </p:nvGrpSpPr>
        <p:grpSpPr>
          <a:xfrm>
            <a:off x="1532858" y="646625"/>
            <a:ext cx="3473618" cy="461665"/>
            <a:chOff x="1593920" y="646625"/>
            <a:chExt cx="3473618" cy="461665"/>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What are integrity codes?</a:t>
              </a:r>
              <a:endParaRPr lang="ko-KR" altLang="en-US" sz="1600" b="1">
                <a:solidFill>
                  <a:schemeClr val="bg1">
                    <a:lumMod val="65000"/>
                  </a:schemeClr>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01</a:t>
              </a:r>
              <a:endParaRPr lang="ko-KR" altLang="en-US" sz="2400" b="1">
                <a:solidFill>
                  <a:schemeClr val="bg1">
                    <a:lumMod val="65000"/>
                  </a:schemeClr>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5051041" y="2699924"/>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Practical examples</a:t>
              </a:r>
              <a:endParaRPr lang="ko-KR" altLang="en-US" sz="1600" b="1">
                <a:solidFill>
                  <a:schemeClr val="bg1">
                    <a:lumMod val="65000"/>
                  </a:schemeClr>
                </a:solidFill>
                <a:latin typeface="Roboto"/>
                <a:cs typeface="Roboto"/>
              </a:endParaRP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06</a:t>
              </a:r>
              <a:endParaRPr lang="ko-KR" altLang="en-US" sz="2400" b="1">
                <a:solidFill>
                  <a:schemeClr val="bg1">
                    <a:lumMod val="65000"/>
                  </a:schemeClr>
                </a:solidFill>
                <a:latin typeface="Roboto"/>
                <a:cs typeface="Roboto"/>
              </a:endParaRPr>
            </a:p>
          </p:txBody>
        </p:sp>
      </p:grpSp>
      <p:grpSp>
        <p:nvGrpSpPr>
          <p:cNvPr id="22" name="Gruppierung 21"/>
          <p:cNvGrpSpPr/>
          <p:nvPr/>
        </p:nvGrpSpPr>
        <p:grpSpPr>
          <a:xfrm>
            <a:off x="1539732" y="2718014"/>
            <a:ext cx="3472803" cy="595894"/>
            <a:chOff x="1593920" y="1809059"/>
            <a:chExt cx="3472803" cy="595894"/>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a:solidFill>
                    <a:schemeClr val="bg1"/>
                  </a:solidFill>
                  <a:latin typeface="Roboto"/>
                  <a:cs typeface="Roboto"/>
                </a:rPr>
                <a:t>Obstacles why integrity codes can fail</a:t>
              </a:r>
              <a:endParaRPr lang="ko-KR" altLang="en-US" sz="1600" b="1">
                <a:solidFill>
                  <a:schemeClr val="bg1"/>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05</a:t>
              </a:r>
              <a:endParaRPr lang="ko-KR" altLang="en-US" sz="2400" b="1">
                <a:solidFill>
                  <a:schemeClr val="bg1"/>
                </a:solidFill>
                <a:latin typeface="Roboto"/>
                <a:cs typeface="Roboto"/>
              </a:endParaRPr>
            </a:p>
          </p:txBody>
        </p:sp>
      </p:grpSp>
      <p:grpSp>
        <p:nvGrpSpPr>
          <p:cNvPr id="25" name="Gruppierung 21">
            <a:extLst>
              <a:ext uri="{FF2B5EF4-FFF2-40B4-BE49-F238E27FC236}">
                <a16:creationId xmlns:a16="http://schemas.microsoft.com/office/drawing/2014/main" id="{26D011E8-D739-6A4C-AA4B-434F0690AB32}"/>
              </a:ext>
            </a:extLst>
          </p:cNvPr>
          <p:cNvGrpSpPr/>
          <p:nvPr/>
        </p:nvGrpSpPr>
        <p:grpSpPr>
          <a:xfrm>
            <a:off x="1532858" y="3745456"/>
            <a:ext cx="3472803" cy="595894"/>
            <a:chOff x="1593920" y="1809059"/>
            <a:chExt cx="3472803" cy="595894"/>
          </a:xfrm>
        </p:grpSpPr>
        <p:sp>
          <p:nvSpPr>
            <p:cNvPr id="26" name="TextBox 174">
              <a:extLst>
                <a:ext uri="{FF2B5EF4-FFF2-40B4-BE49-F238E27FC236}">
                  <a16:creationId xmlns:a16="http://schemas.microsoft.com/office/drawing/2014/main" id="{1256A7F7-8C75-D940-B114-9B2792FDDBDE}"/>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dirty="0">
                  <a:solidFill>
                    <a:schemeClr val="bg1">
                      <a:lumMod val="65000"/>
                    </a:schemeClr>
                  </a:solidFill>
                  <a:latin typeface="Roboto"/>
                  <a:ea typeface="맑은 고딕"/>
                  <a:cs typeface="Roboto"/>
                </a:rPr>
                <a:t>Activity: Review of personal integrity plan</a:t>
              </a:r>
            </a:p>
          </p:txBody>
        </p:sp>
        <p:sp>
          <p:nvSpPr>
            <p:cNvPr id="27" name="TextBox 161">
              <a:extLst>
                <a:ext uri="{FF2B5EF4-FFF2-40B4-BE49-F238E27FC236}">
                  <a16:creationId xmlns:a16="http://schemas.microsoft.com/office/drawing/2014/main" id="{387D44CB-8C7E-4D4B-9777-09C5B2FEA56A}"/>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07</a:t>
              </a:r>
              <a:endParaRPr lang="ko-KR" altLang="en-US" sz="2400" b="1">
                <a:solidFill>
                  <a:schemeClr val="bg1">
                    <a:lumMod val="65000"/>
                  </a:schemeClr>
                </a:solidFill>
                <a:latin typeface="Roboto"/>
                <a:cs typeface="Roboto"/>
              </a:endParaRPr>
            </a:p>
          </p:txBody>
        </p:sp>
      </p:grpSp>
      <p:sp>
        <p:nvSpPr>
          <p:cNvPr id="3" name="Foliennummernplatzhalter 2">
            <a:extLst>
              <a:ext uri="{FF2B5EF4-FFF2-40B4-BE49-F238E27FC236}">
                <a16:creationId xmlns:a16="http://schemas.microsoft.com/office/drawing/2014/main" id="{1CA5A100-EA4D-AC4B-B7DE-024843627370}"/>
              </a:ext>
            </a:extLst>
          </p:cNvPr>
          <p:cNvSpPr>
            <a:spLocks noGrp="1"/>
          </p:cNvSpPr>
          <p:nvPr>
            <p:ph type="sldNum" sz="quarter" idx="12"/>
          </p:nvPr>
        </p:nvSpPr>
        <p:spPr/>
        <p:txBody>
          <a:bodyPr/>
          <a:lstStyle/>
          <a:p>
            <a:fld id="{961E0DA8-AC27-403E-90E8-404BCA9BAC80}" type="slidenum">
              <a:rPr lang="en-US" smtClean="0"/>
              <a:pPr/>
              <a:t>22</a:t>
            </a:fld>
            <a:endParaRPr lang="en-US"/>
          </a:p>
        </p:txBody>
      </p:sp>
    </p:spTree>
    <p:extLst>
      <p:ext uri="{BB962C8B-B14F-4D97-AF65-F5344CB8AC3E}">
        <p14:creationId xmlns:p14="http://schemas.microsoft.com/office/powerpoint/2010/main" val="648965118"/>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365FAFD2-935E-E242-A39F-F682A9C7151C}"/>
              </a:ext>
            </a:extLst>
          </p:cNvPr>
          <p:cNvSpPr>
            <a:spLocks noGrp="1"/>
          </p:cNvSpPr>
          <p:nvPr>
            <p:ph idx="1"/>
          </p:nvPr>
        </p:nvSpPr>
        <p:spPr>
          <a:ln>
            <a:solidFill>
              <a:srgbClr val="00B0F0"/>
            </a:solidFill>
          </a:ln>
        </p:spPr>
        <p:txBody>
          <a:bodyPr/>
          <a:lstStyle/>
          <a:p>
            <a:endParaRPr lang="de-DE" dirty="0"/>
          </a:p>
        </p:txBody>
      </p:sp>
      <p:grpSp>
        <p:nvGrpSpPr>
          <p:cNvPr id="48" name="Gruppierung 47"/>
          <p:cNvGrpSpPr/>
          <p:nvPr/>
        </p:nvGrpSpPr>
        <p:grpSpPr>
          <a:xfrm>
            <a:off x="3651567" y="4100057"/>
            <a:ext cx="2386581" cy="537082"/>
            <a:chOff x="5267440" y="2451114"/>
            <a:chExt cx="3172249" cy="1808271"/>
          </a:xfrm>
        </p:grpSpPr>
        <p:pic>
          <p:nvPicPr>
            <p:cNvPr id="49" name="Bild 48" descr="freehand-drawn-cartoon-puddle-eps-vector_csp34846047.jpg"/>
            <p:cNvPicPr>
              <a:picLocks noChangeAspect="1"/>
            </p:cNvPicPr>
            <p:nvPr/>
          </p:nvPicPr>
          <p:blipFill rotWithShape="1">
            <a:blip r:embed="rId3" cstate="print">
              <a:extLst>
                <a:ext uri="{28A0092B-C50C-407E-A947-70E740481C1C}">
                  <a14:useLocalDpi xmlns:a14="http://schemas.microsoft.com/office/drawing/2010/main" val="0"/>
                </a:ext>
              </a:extLst>
            </a:blip>
            <a:srcRect b="12161"/>
            <a:stretch/>
          </p:blipFill>
          <p:spPr>
            <a:xfrm>
              <a:off x="5267440" y="2451114"/>
              <a:ext cx="3172249" cy="1806386"/>
            </a:xfrm>
            <a:prstGeom prst="rect">
              <a:avLst/>
            </a:prstGeom>
          </p:spPr>
        </p:pic>
        <p:sp>
          <p:nvSpPr>
            <p:cNvPr id="50" name="Textfeld 49"/>
            <p:cNvSpPr txBox="1"/>
            <p:nvPr/>
          </p:nvSpPr>
          <p:spPr>
            <a:xfrm>
              <a:off x="5809237" y="2705031"/>
              <a:ext cx="2592617" cy="1554354"/>
            </a:xfrm>
            <a:prstGeom prst="rect">
              <a:avLst/>
            </a:prstGeom>
            <a:noFill/>
          </p:spPr>
          <p:txBody>
            <a:bodyPr wrap="square" rtlCol="0">
              <a:spAutoFit/>
            </a:bodyPr>
            <a:lstStyle/>
            <a:p>
              <a:pPr algn="ctr"/>
              <a:r>
                <a:rPr lang="de-DE" sz="800" b="1" dirty="0">
                  <a:latin typeface="Roboto"/>
                  <a:cs typeface="Roboto"/>
                </a:rPr>
                <a:t>Lack </a:t>
              </a:r>
              <a:r>
                <a:rPr lang="de-DE" sz="800" b="1" dirty="0" err="1">
                  <a:latin typeface="Roboto"/>
                  <a:cs typeface="Roboto"/>
                </a:rPr>
                <a:t>of</a:t>
              </a:r>
              <a:r>
                <a:rPr lang="de-DE" sz="800" b="1" dirty="0">
                  <a:latin typeface="Roboto"/>
                  <a:cs typeface="Roboto"/>
                </a:rPr>
                <a:t> (</a:t>
              </a:r>
              <a:r>
                <a:rPr lang="de-DE" sz="800" b="1" dirty="0" err="1">
                  <a:latin typeface="Roboto"/>
                  <a:cs typeface="Roboto"/>
                </a:rPr>
                <a:t>effective</a:t>
              </a:r>
              <a:r>
                <a:rPr lang="de-DE" sz="800" b="1" dirty="0">
                  <a:latin typeface="Roboto"/>
                  <a:cs typeface="Roboto"/>
                </a:rPr>
                <a:t>) </a:t>
              </a:r>
              <a:r>
                <a:rPr lang="de-DE" sz="800" b="1" dirty="0" err="1">
                  <a:latin typeface="Roboto"/>
                  <a:cs typeface="Roboto"/>
                </a:rPr>
                <a:t>sanctions</a:t>
              </a:r>
              <a:r>
                <a:rPr lang="de-DE" sz="800" b="1" dirty="0">
                  <a:latin typeface="Roboto"/>
                  <a:cs typeface="Roboto"/>
                </a:rPr>
                <a:t> (</a:t>
              </a:r>
              <a:r>
                <a:rPr lang="de-DE" sz="800" b="1" dirty="0" err="1">
                  <a:latin typeface="Roboto"/>
                  <a:cs typeface="Roboto"/>
                </a:rPr>
                <a:t>Transparency</a:t>
              </a:r>
              <a:r>
                <a:rPr lang="de-DE" sz="800" b="1" dirty="0">
                  <a:latin typeface="Roboto"/>
                  <a:cs typeface="Roboto"/>
                </a:rPr>
                <a:t> International 2012a; Gilman 2005)</a:t>
              </a:r>
            </a:p>
          </p:txBody>
        </p:sp>
      </p:grpSp>
      <p:sp>
        <p:nvSpPr>
          <p:cNvPr id="4" name="Fußzeilenplatzhalter 3"/>
          <p:cNvSpPr>
            <a:spLocks noGrp="1"/>
          </p:cNvSpPr>
          <p:nvPr>
            <p:ph type="ftr" sz="quarter" idx="3"/>
          </p:nvPr>
        </p:nvSpPr>
        <p:spPr/>
        <p:txBody>
          <a:bodyPr/>
          <a:lstStyle/>
          <a:p>
            <a:r>
              <a:rPr lang="en-US" b="1"/>
              <a:t>Module 8 – Integrity codes</a:t>
            </a:r>
            <a:endParaRPr lang="en-US"/>
          </a:p>
        </p:txBody>
      </p:sp>
      <p:sp>
        <p:nvSpPr>
          <p:cNvPr id="5" name="Foliennummernplatzhalter 4"/>
          <p:cNvSpPr>
            <a:spLocks noGrp="1"/>
          </p:cNvSpPr>
          <p:nvPr>
            <p:ph type="sldNum" sz="quarter" idx="4"/>
          </p:nvPr>
        </p:nvSpPr>
        <p:spPr/>
        <p:txBody>
          <a:bodyPr/>
          <a:lstStyle/>
          <a:p>
            <a:fld id="{961E0DA8-AC27-403E-90E8-404BCA9BAC80}" type="slidenum">
              <a:rPr lang="en-US" smtClean="0"/>
              <a:pPr/>
              <a:t>23</a:t>
            </a:fld>
            <a:endParaRPr lang="en-US"/>
          </a:p>
        </p:txBody>
      </p:sp>
      <p:sp>
        <p:nvSpPr>
          <p:cNvPr id="3" name="Titel 2"/>
          <p:cNvSpPr>
            <a:spLocks noGrp="1"/>
          </p:cNvSpPr>
          <p:nvPr>
            <p:ph type="title"/>
          </p:nvPr>
        </p:nvSpPr>
        <p:spPr/>
        <p:txBody>
          <a:bodyPr>
            <a:normAutofit fontScale="90000"/>
          </a:bodyPr>
          <a:lstStyle/>
          <a:p>
            <a:r>
              <a:rPr lang="de-DE" b="1" dirty="0" err="1"/>
              <a:t>Obstacles</a:t>
            </a:r>
            <a:r>
              <a:rPr lang="de-DE" b="1" dirty="0"/>
              <a:t> </a:t>
            </a:r>
            <a:r>
              <a:rPr lang="de-DE" b="1" dirty="0" err="1"/>
              <a:t>why</a:t>
            </a:r>
            <a:r>
              <a:rPr lang="de-DE" b="1" dirty="0"/>
              <a:t> </a:t>
            </a:r>
            <a:r>
              <a:rPr lang="de-DE" b="1" dirty="0" err="1"/>
              <a:t>codes</a:t>
            </a:r>
            <a:r>
              <a:rPr lang="de-DE" b="1" dirty="0"/>
              <a:t> </a:t>
            </a:r>
            <a:r>
              <a:rPr lang="de-DE" b="1" dirty="0" err="1"/>
              <a:t>fail</a:t>
            </a:r>
            <a:endParaRPr lang="de-DE" b="1" dirty="0"/>
          </a:p>
        </p:txBody>
      </p:sp>
      <p:grpSp>
        <p:nvGrpSpPr>
          <p:cNvPr id="18" name="Gruppierung 17"/>
          <p:cNvGrpSpPr/>
          <p:nvPr/>
        </p:nvGrpSpPr>
        <p:grpSpPr>
          <a:xfrm>
            <a:off x="5269538" y="1413345"/>
            <a:ext cx="3245812" cy="813518"/>
            <a:chOff x="5269538" y="1161763"/>
            <a:chExt cx="3283328" cy="1065100"/>
          </a:xfrm>
        </p:grpSpPr>
        <p:pic>
          <p:nvPicPr>
            <p:cNvPr id="96" name="Bild 95" descr="freehand-drawn-cartoon-puddle-eps-vector_csp34846047.jpg"/>
            <p:cNvPicPr>
              <a:picLocks noChangeAspect="1"/>
            </p:cNvPicPr>
            <p:nvPr/>
          </p:nvPicPr>
          <p:blipFill rotWithShape="1">
            <a:blip r:embed="rId3" cstate="print">
              <a:extLst>
                <a:ext uri="{28A0092B-C50C-407E-A947-70E740481C1C}">
                  <a14:useLocalDpi xmlns:a14="http://schemas.microsoft.com/office/drawing/2010/main" val="0"/>
                </a:ext>
              </a:extLst>
            </a:blip>
            <a:srcRect b="12161"/>
            <a:stretch/>
          </p:blipFill>
          <p:spPr>
            <a:xfrm>
              <a:off x="5269538" y="1161763"/>
              <a:ext cx="3283328" cy="1065100"/>
            </a:xfrm>
            <a:prstGeom prst="rect">
              <a:avLst/>
            </a:prstGeom>
          </p:spPr>
        </p:pic>
        <p:sp>
          <p:nvSpPr>
            <p:cNvPr id="86" name="Textfeld 85"/>
            <p:cNvSpPr txBox="1"/>
            <p:nvPr/>
          </p:nvSpPr>
          <p:spPr>
            <a:xfrm>
              <a:off x="5798504" y="1246618"/>
              <a:ext cx="2592221" cy="967097"/>
            </a:xfrm>
            <a:prstGeom prst="rect">
              <a:avLst/>
            </a:prstGeom>
            <a:noFill/>
          </p:spPr>
          <p:txBody>
            <a:bodyPr wrap="square" rtlCol="0">
              <a:spAutoFit/>
            </a:bodyPr>
            <a:lstStyle/>
            <a:p>
              <a:pPr algn="ctr"/>
              <a:r>
                <a:rPr lang="de-DE" sz="1400" b="1" dirty="0">
                  <a:latin typeface="Roboto"/>
                  <a:cs typeface="Roboto"/>
                </a:rPr>
                <a:t>Lack </a:t>
              </a:r>
              <a:r>
                <a:rPr lang="de-DE" sz="1400" b="1" dirty="0" err="1">
                  <a:latin typeface="Roboto"/>
                  <a:cs typeface="Roboto"/>
                </a:rPr>
                <a:t>of</a:t>
              </a:r>
              <a:r>
                <a:rPr lang="de-DE" sz="1400" b="1" dirty="0">
                  <a:latin typeface="Roboto"/>
                  <a:cs typeface="Roboto"/>
                </a:rPr>
                <a:t> </a:t>
              </a:r>
              <a:r>
                <a:rPr lang="de-DE" sz="1400" b="1" dirty="0" err="1">
                  <a:latin typeface="Roboto"/>
                  <a:cs typeface="Roboto"/>
                </a:rPr>
                <a:t>professionalism</a:t>
              </a:r>
              <a:r>
                <a:rPr lang="de-DE" sz="1400" b="1" dirty="0">
                  <a:latin typeface="Roboto"/>
                  <a:cs typeface="Roboto"/>
                </a:rPr>
                <a:t> </a:t>
              </a:r>
              <a:r>
                <a:rPr lang="de-DE" sz="1400" b="1" dirty="0" err="1">
                  <a:latin typeface="Roboto"/>
                  <a:cs typeface="Roboto"/>
                </a:rPr>
                <a:t>of</a:t>
              </a:r>
              <a:r>
                <a:rPr lang="de-DE" sz="1400" b="1" dirty="0">
                  <a:latin typeface="Roboto"/>
                  <a:cs typeface="Roboto"/>
                </a:rPr>
                <a:t> </a:t>
              </a:r>
              <a:r>
                <a:rPr lang="de-DE" sz="1400" b="1" dirty="0" err="1">
                  <a:latin typeface="Roboto"/>
                  <a:cs typeface="Roboto"/>
                </a:rPr>
                <a:t>public</a:t>
              </a:r>
              <a:r>
                <a:rPr lang="de-DE" sz="1400" b="1" dirty="0">
                  <a:latin typeface="Roboto"/>
                  <a:cs typeface="Roboto"/>
                </a:rPr>
                <a:t> </a:t>
              </a:r>
              <a:r>
                <a:rPr lang="de-DE" sz="1400" b="1" dirty="0" err="1">
                  <a:latin typeface="Roboto"/>
                  <a:cs typeface="Roboto"/>
                </a:rPr>
                <a:t>service</a:t>
              </a:r>
              <a:r>
                <a:rPr lang="de-DE" sz="1400" b="1" dirty="0">
                  <a:latin typeface="Roboto"/>
                  <a:cs typeface="Roboto"/>
                </a:rPr>
                <a:t> </a:t>
              </a:r>
              <a:r>
                <a:rPr lang="de-DE" sz="1400" b="1" dirty="0" err="1">
                  <a:latin typeface="Roboto"/>
                  <a:cs typeface="Roboto"/>
                </a:rPr>
                <a:t>or</a:t>
              </a:r>
              <a:r>
                <a:rPr lang="de-DE" sz="1400" b="1" dirty="0">
                  <a:latin typeface="Roboto"/>
                  <a:cs typeface="Roboto"/>
                </a:rPr>
                <a:t> </a:t>
              </a:r>
              <a:r>
                <a:rPr lang="de-DE" sz="1400" b="1" dirty="0" err="1">
                  <a:latin typeface="Roboto"/>
                  <a:cs typeface="Roboto"/>
                </a:rPr>
                <a:t>public</a:t>
              </a:r>
              <a:r>
                <a:rPr lang="de-DE" sz="1400" b="1" dirty="0">
                  <a:latin typeface="Roboto"/>
                  <a:cs typeface="Roboto"/>
                </a:rPr>
                <a:t> </a:t>
              </a:r>
              <a:r>
                <a:rPr lang="de-DE" sz="1400" b="1" dirty="0" err="1">
                  <a:latin typeface="Roboto"/>
                  <a:cs typeface="Roboto"/>
                </a:rPr>
                <a:t>spiritness</a:t>
              </a:r>
              <a:endParaRPr lang="de-DE" sz="1400" b="1" dirty="0">
                <a:latin typeface="Roboto"/>
                <a:cs typeface="Roboto"/>
              </a:endParaRPr>
            </a:p>
          </p:txBody>
        </p:sp>
      </p:grpSp>
      <p:grpSp>
        <p:nvGrpSpPr>
          <p:cNvPr id="14" name="Gruppierung 13"/>
          <p:cNvGrpSpPr/>
          <p:nvPr/>
        </p:nvGrpSpPr>
        <p:grpSpPr>
          <a:xfrm>
            <a:off x="650843" y="1425311"/>
            <a:ext cx="1551752" cy="974519"/>
            <a:chOff x="107710" y="1348785"/>
            <a:chExt cx="2849650" cy="1134745"/>
          </a:xfrm>
        </p:grpSpPr>
        <p:pic>
          <p:nvPicPr>
            <p:cNvPr id="91" name="Bild 90" descr="freehand-drawn-cartoon-puddle-eps-vector_csp34846047.jpg"/>
            <p:cNvPicPr>
              <a:picLocks noChangeAspect="1"/>
            </p:cNvPicPr>
            <p:nvPr/>
          </p:nvPicPr>
          <p:blipFill rotWithShape="1">
            <a:blip r:embed="rId3" cstate="print">
              <a:extLst>
                <a:ext uri="{28A0092B-C50C-407E-A947-70E740481C1C}">
                  <a14:useLocalDpi xmlns:a14="http://schemas.microsoft.com/office/drawing/2010/main" val="0"/>
                </a:ext>
              </a:extLst>
            </a:blip>
            <a:srcRect b="12161"/>
            <a:stretch/>
          </p:blipFill>
          <p:spPr>
            <a:xfrm flipH="1">
              <a:off x="107710" y="1348785"/>
              <a:ext cx="2849650" cy="1134745"/>
            </a:xfrm>
            <a:prstGeom prst="rect">
              <a:avLst/>
            </a:prstGeom>
          </p:spPr>
        </p:pic>
        <p:sp>
          <p:nvSpPr>
            <p:cNvPr id="92" name="Textfeld 91"/>
            <p:cNvSpPr txBox="1"/>
            <p:nvPr/>
          </p:nvSpPr>
          <p:spPr>
            <a:xfrm flipH="1">
              <a:off x="398382" y="1528885"/>
              <a:ext cx="2321705" cy="609246"/>
            </a:xfrm>
            <a:prstGeom prst="rect">
              <a:avLst/>
            </a:prstGeom>
            <a:noFill/>
          </p:spPr>
          <p:txBody>
            <a:bodyPr wrap="square" rtlCol="0">
              <a:spAutoFit/>
            </a:bodyPr>
            <a:lstStyle/>
            <a:p>
              <a:pPr algn="ctr"/>
              <a:r>
                <a:rPr lang="de-DE" sz="1400" b="1" dirty="0" err="1">
                  <a:latin typeface="Roboto"/>
                  <a:cs typeface="Roboto"/>
                </a:rPr>
                <a:t>Unrealistic</a:t>
              </a:r>
              <a:r>
                <a:rPr lang="de-DE" sz="1400" b="1" dirty="0">
                  <a:latin typeface="Roboto"/>
                  <a:cs typeface="Roboto"/>
                </a:rPr>
                <a:t> </a:t>
              </a:r>
              <a:r>
                <a:rPr lang="de-DE" sz="1400" b="1" dirty="0" err="1">
                  <a:latin typeface="Roboto"/>
                  <a:cs typeface="Roboto"/>
                </a:rPr>
                <a:t>expectations</a:t>
              </a:r>
              <a:endParaRPr lang="de-DE" sz="1400" b="1" dirty="0">
                <a:latin typeface="Roboto"/>
                <a:cs typeface="Roboto"/>
              </a:endParaRPr>
            </a:p>
          </p:txBody>
        </p:sp>
      </p:grpSp>
      <p:grpSp>
        <p:nvGrpSpPr>
          <p:cNvPr id="15" name="Gruppierung 14"/>
          <p:cNvGrpSpPr/>
          <p:nvPr/>
        </p:nvGrpSpPr>
        <p:grpSpPr>
          <a:xfrm>
            <a:off x="5399472" y="2248970"/>
            <a:ext cx="2991253" cy="1364346"/>
            <a:chOff x="1775810" y="2331617"/>
            <a:chExt cx="3172249" cy="1806386"/>
          </a:xfrm>
        </p:grpSpPr>
        <p:pic>
          <p:nvPicPr>
            <p:cNvPr id="85" name="Bild 84" descr="freehand-drawn-cartoon-puddle-eps-vector_csp34846047.jpg"/>
            <p:cNvPicPr>
              <a:picLocks noChangeAspect="1"/>
            </p:cNvPicPr>
            <p:nvPr/>
          </p:nvPicPr>
          <p:blipFill rotWithShape="1">
            <a:blip r:embed="rId3" cstate="print">
              <a:extLst>
                <a:ext uri="{28A0092B-C50C-407E-A947-70E740481C1C}">
                  <a14:useLocalDpi xmlns:a14="http://schemas.microsoft.com/office/drawing/2010/main" val="0"/>
                </a:ext>
              </a:extLst>
            </a:blip>
            <a:srcRect b="12161"/>
            <a:stretch/>
          </p:blipFill>
          <p:spPr>
            <a:xfrm>
              <a:off x="1775810" y="2331617"/>
              <a:ext cx="3172249" cy="1806386"/>
            </a:xfrm>
            <a:prstGeom prst="rect">
              <a:avLst/>
            </a:prstGeom>
          </p:spPr>
        </p:pic>
        <p:sp>
          <p:nvSpPr>
            <p:cNvPr id="95" name="Textfeld 94"/>
            <p:cNvSpPr txBox="1"/>
            <p:nvPr/>
          </p:nvSpPr>
          <p:spPr>
            <a:xfrm>
              <a:off x="2375158" y="2433136"/>
              <a:ext cx="2185491" cy="1548479"/>
            </a:xfrm>
            <a:prstGeom prst="rect">
              <a:avLst/>
            </a:prstGeom>
            <a:noFill/>
          </p:spPr>
          <p:txBody>
            <a:bodyPr wrap="square" rtlCol="0">
              <a:spAutoFit/>
            </a:bodyPr>
            <a:lstStyle/>
            <a:p>
              <a:pPr algn="ctr"/>
              <a:r>
                <a:rPr lang="de-DE" sz="1400" b="1" err="1">
                  <a:latin typeface="Roboto"/>
                  <a:cs typeface="Roboto"/>
                </a:rPr>
                <a:t>Increase</a:t>
              </a:r>
              <a:r>
                <a:rPr lang="de-DE" sz="1400" b="1">
                  <a:latin typeface="Roboto"/>
                  <a:cs typeface="Roboto"/>
                </a:rPr>
                <a:t> in </a:t>
              </a:r>
              <a:r>
                <a:rPr lang="de-DE" sz="1400" b="1" err="1">
                  <a:latin typeface="Roboto"/>
                  <a:cs typeface="Roboto"/>
                </a:rPr>
                <a:t>uncovered</a:t>
              </a:r>
              <a:r>
                <a:rPr lang="de-DE" sz="1400" b="1">
                  <a:latin typeface="Roboto"/>
                  <a:cs typeface="Roboto"/>
                </a:rPr>
                <a:t> </a:t>
              </a:r>
              <a:r>
                <a:rPr lang="de-DE" sz="1400" b="1" err="1">
                  <a:latin typeface="Roboto"/>
                  <a:cs typeface="Roboto"/>
                </a:rPr>
                <a:t>misconduct</a:t>
              </a:r>
              <a:r>
                <a:rPr lang="de-DE" sz="1400" b="1">
                  <a:latin typeface="Roboto"/>
                  <a:cs typeface="Roboto"/>
                </a:rPr>
                <a:t> </a:t>
              </a:r>
              <a:r>
                <a:rPr lang="de-DE" sz="1400" b="1" err="1">
                  <a:latin typeface="Roboto"/>
                  <a:cs typeface="Roboto"/>
                </a:rPr>
                <a:t>by</a:t>
              </a:r>
              <a:r>
                <a:rPr lang="de-DE" sz="1400" b="1">
                  <a:latin typeface="Roboto"/>
                  <a:cs typeface="Roboto"/>
                </a:rPr>
                <a:t> </a:t>
              </a:r>
              <a:r>
                <a:rPr lang="de-DE" sz="1400" b="1" err="1">
                  <a:latin typeface="Roboto"/>
                  <a:cs typeface="Roboto"/>
                </a:rPr>
                <a:t>public</a:t>
              </a:r>
              <a:r>
                <a:rPr lang="de-DE" sz="1400" b="1">
                  <a:latin typeface="Roboto"/>
                  <a:cs typeface="Roboto"/>
                </a:rPr>
                <a:t> </a:t>
              </a:r>
              <a:r>
                <a:rPr lang="de-DE" sz="1400" b="1" err="1">
                  <a:latin typeface="Roboto"/>
                  <a:cs typeface="Roboto"/>
                </a:rPr>
                <a:t>servants</a:t>
              </a:r>
              <a:r>
                <a:rPr lang="de-DE" sz="1400" b="1">
                  <a:latin typeface="Roboto"/>
                  <a:cs typeface="Roboto"/>
                </a:rPr>
                <a:t> </a:t>
              </a:r>
              <a:r>
                <a:rPr lang="de-DE" sz="1400" b="1" err="1">
                  <a:latin typeface="Roboto"/>
                  <a:cs typeface="Roboto"/>
                </a:rPr>
                <a:t>might</a:t>
              </a:r>
              <a:r>
                <a:rPr lang="de-DE" sz="1400" b="1">
                  <a:latin typeface="Roboto"/>
                  <a:cs typeface="Roboto"/>
                </a:rPr>
                <a:t> </a:t>
              </a:r>
              <a:r>
                <a:rPr lang="de-DE" sz="1400" b="1" err="1">
                  <a:latin typeface="Roboto"/>
                  <a:cs typeface="Roboto"/>
                </a:rPr>
                <a:t>become</a:t>
              </a:r>
              <a:r>
                <a:rPr lang="de-DE" sz="1400" b="1">
                  <a:latin typeface="Roboto"/>
                  <a:cs typeface="Roboto"/>
                </a:rPr>
                <a:t> </a:t>
              </a:r>
              <a:r>
                <a:rPr lang="de-DE" sz="1400" b="1" err="1">
                  <a:latin typeface="Roboto"/>
                  <a:cs typeface="Roboto"/>
                </a:rPr>
                <a:t>visible</a:t>
              </a:r>
              <a:r>
                <a:rPr lang="de-DE" sz="1400" b="1">
                  <a:latin typeface="Roboto"/>
                  <a:cs typeface="Roboto"/>
                </a:rPr>
                <a:t> </a:t>
              </a:r>
              <a:r>
                <a:rPr lang="de-DE" sz="1400" b="1" err="1">
                  <a:latin typeface="Roboto"/>
                  <a:cs typeface="Roboto"/>
                </a:rPr>
                <a:t>to</a:t>
              </a:r>
              <a:r>
                <a:rPr lang="de-DE" sz="1400" b="1">
                  <a:latin typeface="Roboto"/>
                  <a:cs typeface="Roboto"/>
                </a:rPr>
                <a:t> </a:t>
              </a:r>
              <a:r>
                <a:rPr lang="de-DE" sz="1400" b="1" err="1">
                  <a:latin typeface="Roboto"/>
                  <a:cs typeface="Roboto"/>
                </a:rPr>
                <a:t>the</a:t>
              </a:r>
              <a:r>
                <a:rPr lang="de-DE" sz="1400" b="1">
                  <a:latin typeface="Roboto"/>
                  <a:cs typeface="Roboto"/>
                </a:rPr>
                <a:t> </a:t>
              </a:r>
              <a:r>
                <a:rPr lang="de-DE" sz="1400" b="1" err="1">
                  <a:latin typeface="Roboto"/>
                  <a:cs typeface="Roboto"/>
                </a:rPr>
                <a:t>public</a:t>
              </a:r>
              <a:r>
                <a:rPr lang="de-DE" sz="1400" b="1">
                  <a:latin typeface="Roboto"/>
                  <a:cs typeface="Roboto"/>
                </a:rPr>
                <a:t> </a:t>
              </a:r>
              <a:r>
                <a:rPr lang="de-DE" sz="1400" b="1" err="1">
                  <a:latin typeface="Roboto"/>
                  <a:cs typeface="Roboto"/>
                </a:rPr>
                <a:t>being</a:t>
              </a:r>
              <a:r>
                <a:rPr lang="de-DE" sz="1400" b="1">
                  <a:latin typeface="Roboto"/>
                  <a:cs typeface="Roboto"/>
                </a:rPr>
                <a:t> a </a:t>
              </a:r>
              <a:r>
                <a:rPr lang="de-DE" sz="1400" b="1" err="1">
                  <a:latin typeface="Roboto"/>
                  <a:cs typeface="Roboto"/>
                </a:rPr>
                <a:t>risk</a:t>
              </a:r>
              <a:endParaRPr lang="de-DE" sz="1400" b="1">
                <a:latin typeface="Roboto"/>
                <a:cs typeface="Roboto"/>
              </a:endParaRPr>
            </a:p>
          </p:txBody>
        </p:sp>
      </p:grpSp>
      <p:grpSp>
        <p:nvGrpSpPr>
          <p:cNvPr id="16" name="Gruppierung 15"/>
          <p:cNvGrpSpPr/>
          <p:nvPr/>
        </p:nvGrpSpPr>
        <p:grpSpPr>
          <a:xfrm>
            <a:off x="6009684" y="3579850"/>
            <a:ext cx="2345378" cy="1040815"/>
            <a:chOff x="5526259" y="3579850"/>
            <a:chExt cx="3092476" cy="1132644"/>
          </a:xfrm>
        </p:grpSpPr>
        <p:pic>
          <p:nvPicPr>
            <p:cNvPr id="97" name="Bild 96" descr="freehand-drawn-cartoon-puddle-eps-vector_csp34846047.jpg"/>
            <p:cNvPicPr>
              <a:picLocks noChangeAspect="1"/>
            </p:cNvPicPr>
            <p:nvPr/>
          </p:nvPicPr>
          <p:blipFill rotWithShape="1">
            <a:blip r:embed="rId3" cstate="print">
              <a:extLst>
                <a:ext uri="{28A0092B-C50C-407E-A947-70E740481C1C}">
                  <a14:useLocalDpi xmlns:a14="http://schemas.microsoft.com/office/drawing/2010/main" val="0"/>
                </a:ext>
              </a:extLst>
            </a:blip>
            <a:srcRect b="12161"/>
            <a:stretch/>
          </p:blipFill>
          <p:spPr>
            <a:xfrm>
              <a:off x="5526259" y="3579850"/>
              <a:ext cx="3092476" cy="1132644"/>
            </a:xfrm>
            <a:prstGeom prst="rect">
              <a:avLst/>
            </a:prstGeom>
          </p:spPr>
        </p:pic>
        <p:sp>
          <p:nvSpPr>
            <p:cNvPr id="99" name="Textfeld 98"/>
            <p:cNvSpPr txBox="1"/>
            <p:nvPr/>
          </p:nvSpPr>
          <p:spPr>
            <a:xfrm>
              <a:off x="6059722" y="3726345"/>
              <a:ext cx="2209399" cy="738664"/>
            </a:xfrm>
            <a:prstGeom prst="rect">
              <a:avLst/>
            </a:prstGeom>
            <a:noFill/>
          </p:spPr>
          <p:txBody>
            <a:bodyPr wrap="square" rtlCol="0">
              <a:spAutoFit/>
            </a:bodyPr>
            <a:lstStyle/>
            <a:p>
              <a:pPr algn="ctr"/>
              <a:r>
                <a:rPr lang="de-DE" sz="1400" b="1" dirty="0">
                  <a:latin typeface="Roboto"/>
                  <a:cs typeface="Roboto"/>
                </a:rPr>
                <a:t>Lack </a:t>
              </a:r>
              <a:r>
                <a:rPr lang="de-DE" sz="1400" b="1" dirty="0" err="1">
                  <a:latin typeface="Roboto"/>
                  <a:cs typeface="Roboto"/>
                </a:rPr>
                <a:t>of</a:t>
              </a:r>
              <a:r>
                <a:rPr lang="de-DE" sz="1400" b="1" dirty="0">
                  <a:latin typeface="Roboto"/>
                  <a:cs typeface="Roboto"/>
                </a:rPr>
                <a:t> </a:t>
              </a:r>
              <a:r>
                <a:rPr lang="de-DE" sz="1400" b="1" dirty="0" err="1">
                  <a:latin typeface="Roboto"/>
                  <a:cs typeface="Roboto"/>
                </a:rPr>
                <a:t>review</a:t>
              </a:r>
              <a:r>
                <a:rPr lang="de-DE" sz="1400" b="1" dirty="0">
                  <a:latin typeface="Roboto"/>
                  <a:cs typeface="Roboto"/>
                </a:rPr>
                <a:t>, </a:t>
              </a:r>
              <a:r>
                <a:rPr lang="de-DE" sz="1400" b="1" dirty="0" err="1">
                  <a:latin typeface="Roboto"/>
                  <a:cs typeface="Roboto"/>
                </a:rPr>
                <a:t>adaptation</a:t>
              </a:r>
              <a:r>
                <a:rPr lang="de-DE" sz="1400" b="1" dirty="0">
                  <a:latin typeface="Roboto"/>
                  <a:cs typeface="Roboto"/>
                </a:rPr>
                <a:t> </a:t>
              </a:r>
              <a:r>
                <a:rPr lang="de-DE" sz="1400" b="1" dirty="0" err="1">
                  <a:latin typeface="Roboto"/>
                  <a:cs typeface="Roboto"/>
                </a:rPr>
                <a:t>and</a:t>
              </a:r>
              <a:r>
                <a:rPr lang="de-DE" sz="1400" b="1" dirty="0">
                  <a:latin typeface="Roboto"/>
                  <a:cs typeface="Roboto"/>
                </a:rPr>
                <a:t> update </a:t>
              </a:r>
              <a:r>
                <a:rPr lang="de-DE" sz="1400" b="1" dirty="0" err="1">
                  <a:latin typeface="Roboto"/>
                  <a:cs typeface="Roboto"/>
                </a:rPr>
                <a:t>if</a:t>
              </a:r>
              <a:r>
                <a:rPr lang="de-DE" sz="1400" b="1" dirty="0">
                  <a:latin typeface="Roboto"/>
                  <a:cs typeface="Roboto"/>
                </a:rPr>
                <a:t> </a:t>
              </a:r>
              <a:r>
                <a:rPr lang="de-DE" sz="1400" b="1" dirty="0" err="1">
                  <a:latin typeface="Roboto"/>
                  <a:cs typeface="Roboto"/>
                </a:rPr>
                <a:t>needed</a:t>
              </a:r>
              <a:endParaRPr lang="de-DE" sz="1400" b="1" dirty="0">
                <a:latin typeface="Roboto"/>
                <a:cs typeface="Roboto"/>
              </a:endParaRPr>
            </a:p>
          </p:txBody>
        </p:sp>
      </p:grpSp>
      <p:grpSp>
        <p:nvGrpSpPr>
          <p:cNvPr id="17" name="Gruppierung 16"/>
          <p:cNvGrpSpPr/>
          <p:nvPr/>
        </p:nvGrpSpPr>
        <p:grpSpPr>
          <a:xfrm>
            <a:off x="2267787" y="1424112"/>
            <a:ext cx="1607672" cy="998367"/>
            <a:chOff x="5573967" y="2317621"/>
            <a:chExt cx="3068020" cy="1221701"/>
          </a:xfrm>
        </p:grpSpPr>
        <p:pic>
          <p:nvPicPr>
            <p:cNvPr id="88" name="Bild 87" descr="freehand-drawn-cartoon-puddle-eps-vector_csp34846047.jpg"/>
            <p:cNvPicPr>
              <a:picLocks noChangeAspect="1"/>
            </p:cNvPicPr>
            <p:nvPr/>
          </p:nvPicPr>
          <p:blipFill rotWithShape="1">
            <a:blip r:embed="rId3" cstate="print">
              <a:extLst>
                <a:ext uri="{28A0092B-C50C-407E-A947-70E740481C1C}">
                  <a14:useLocalDpi xmlns:a14="http://schemas.microsoft.com/office/drawing/2010/main" val="0"/>
                </a:ext>
              </a:extLst>
            </a:blip>
            <a:srcRect b="12161"/>
            <a:stretch/>
          </p:blipFill>
          <p:spPr>
            <a:xfrm flipH="1">
              <a:off x="5573967" y="2317621"/>
              <a:ext cx="3068020" cy="1221701"/>
            </a:xfrm>
            <a:prstGeom prst="rect">
              <a:avLst/>
            </a:prstGeom>
          </p:spPr>
        </p:pic>
        <p:sp>
          <p:nvSpPr>
            <p:cNvPr id="13" name="Textfeld 12"/>
            <p:cNvSpPr txBox="1"/>
            <p:nvPr/>
          </p:nvSpPr>
          <p:spPr>
            <a:xfrm>
              <a:off x="5888461" y="2436003"/>
              <a:ext cx="2523713" cy="830997"/>
            </a:xfrm>
            <a:prstGeom prst="rect">
              <a:avLst/>
            </a:prstGeom>
            <a:noFill/>
          </p:spPr>
          <p:txBody>
            <a:bodyPr wrap="square" rtlCol="0">
              <a:spAutoFit/>
            </a:bodyPr>
            <a:lstStyle/>
            <a:p>
              <a:pPr algn="ctr"/>
              <a:r>
                <a:rPr lang="de-DE" sz="1600" b="1" dirty="0"/>
                <a:t>Lack </a:t>
              </a:r>
              <a:r>
                <a:rPr lang="de-DE" sz="1600" b="1" dirty="0" err="1"/>
                <a:t>of</a:t>
              </a:r>
              <a:r>
                <a:rPr lang="de-DE" sz="1600" b="1" dirty="0"/>
                <a:t> </a:t>
              </a:r>
              <a:r>
                <a:rPr lang="de-DE" sz="1600" b="1" dirty="0" err="1"/>
                <a:t>political</a:t>
              </a:r>
              <a:r>
                <a:rPr lang="de-DE" sz="1600" b="1" dirty="0"/>
                <a:t> will </a:t>
              </a:r>
              <a:r>
                <a:rPr lang="de-DE" sz="1600" b="1" dirty="0" err="1"/>
                <a:t>and</a:t>
              </a:r>
              <a:r>
                <a:rPr lang="de-DE" sz="1600" b="1" dirty="0"/>
                <a:t> </a:t>
              </a:r>
              <a:r>
                <a:rPr lang="de-DE" sz="1600" b="1" dirty="0" err="1"/>
                <a:t>support</a:t>
              </a:r>
              <a:endParaRPr lang="de-DE" sz="1600" b="1" dirty="0"/>
            </a:p>
          </p:txBody>
        </p:sp>
      </p:grpSp>
      <p:grpSp>
        <p:nvGrpSpPr>
          <p:cNvPr id="38" name="Gruppierung 37"/>
          <p:cNvGrpSpPr/>
          <p:nvPr/>
        </p:nvGrpSpPr>
        <p:grpSpPr>
          <a:xfrm>
            <a:off x="691130" y="2401370"/>
            <a:ext cx="2461785" cy="1113401"/>
            <a:chOff x="57034" y="2665048"/>
            <a:chExt cx="3172249" cy="1806386"/>
          </a:xfrm>
        </p:grpSpPr>
        <p:pic>
          <p:nvPicPr>
            <p:cNvPr id="39" name="Bild 38" descr="freehand-drawn-cartoon-puddle-eps-vector_csp34846047.jpg"/>
            <p:cNvPicPr>
              <a:picLocks noChangeAspect="1"/>
            </p:cNvPicPr>
            <p:nvPr/>
          </p:nvPicPr>
          <p:blipFill rotWithShape="1">
            <a:blip r:embed="rId3" cstate="print">
              <a:extLst>
                <a:ext uri="{28A0092B-C50C-407E-A947-70E740481C1C}">
                  <a14:useLocalDpi xmlns:a14="http://schemas.microsoft.com/office/drawing/2010/main" val="0"/>
                </a:ext>
              </a:extLst>
            </a:blip>
            <a:srcRect b="12161"/>
            <a:stretch/>
          </p:blipFill>
          <p:spPr>
            <a:xfrm>
              <a:off x="57034" y="2665048"/>
              <a:ext cx="3172249" cy="1806386"/>
            </a:xfrm>
            <a:prstGeom prst="rect">
              <a:avLst/>
            </a:prstGeom>
          </p:spPr>
        </p:pic>
        <p:sp>
          <p:nvSpPr>
            <p:cNvPr id="40" name="Textfeld 39"/>
            <p:cNvSpPr txBox="1"/>
            <p:nvPr/>
          </p:nvSpPr>
          <p:spPr>
            <a:xfrm>
              <a:off x="365547" y="2727022"/>
              <a:ext cx="2614575" cy="1647815"/>
            </a:xfrm>
            <a:prstGeom prst="rect">
              <a:avLst/>
            </a:prstGeom>
            <a:noFill/>
          </p:spPr>
          <p:txBody>
            <a:bodyPr wrap="square" rtlCol="0">
              <a:spAutoFit/>
            </a:bodyPr>
            <a:lstStyle/>
            <a:p>
              <a:pPr algn="ctr"/>
              <a:r>
                <a:rPr lang="de-DE" sz="1200" b="1" dirty="0">
                  <a:latin typeface="Roboto"/>
                  <a:cs typeface="Roboto"/>
                </a:rPr>
                <a:t>Adoption </a:t>
              </a:r>
              <a:r>
                <a:rPr lang="de-DE" sz="1200" b="1" dirty="0" err="1">
                  <a:latin typeface="Roboto"/>
                  <a:cs typeface="Roboto"/>
                </a:rPr>
                <a:t>of</a:t>
              </a:r>
              <a:r>
                <a:rPr lang="de-DE" sz="1200" b="1" dirty="0">
                  <a:latin typeface="Roboto"/>
                  <a:cs typeface="Roboto"/>
                </a:rPr>
                <a:t> </a:t>
              </a:r>
              <a:r>
                <a:rPr lang="de-DE" sz="1200" b="1" dirty="0" err="1">
                  <a:latin typeface="Roboto"/>
                  <a:cs typeface="Roboto"/>
                </a:rPr>
                <a:t>generic</a:t>
              </a:r>
              <a:r>
                <a:rPr lang="de-DE" sz="1200" b="1" dirty="0">
                  <a:latin typeface="Roboto"/>
                  <a:cs typeface="Roboto"/>
                </a:rPr>
                <a:t> </a:t>
              </a:r>
              <a:r>
                <a:rPr lang="de-DE" sz="1200" b="1" dirty="0" err="1">
                  <a:latin typeface="Roboto"/>
                  <a:cs typeface="Roboto"/>
                </a:rPr>
                <a:t>codes</a:t>
              </a:r>
              <a:r>
                <a:rPr lang="de-DE" sz="1200" b="1" dirty="0">
                  <a:latin typeface="Roboto"/>
                  <a:cs typeface="Roboto"/>
                </a:rPr>
                <a:t> </a:t>
              </a:r>
              <a:r>
                <a:rPr lang="de-DE" sz="1200" b="1" dirty="0" err="1">
                  <a:latin typeface="Roboto"/>
                  <a:cs typeface="Roboto"/>
                </a:rPr>
                <a:t>without</a:t>
              </a:r>
              <a:r>
                <a:rPr lang="de-DE" sz="1200" b="1" dirty="0">
                  <a:latin typeface="Roboto"/>
                  <a:cs typeface="Roboto"/>
                </a:rPr>
                <a:t> </a:t>
              </a:r>
              <a:r>
                <a:rPr lang="de-DE" sz="1200" b="1" dirty="0" err="1">
                  <a:latin typeface="Roboto"/>
                  <a:cs typeface="Roboto"/>
                </a:rPr>
                <a:t>considering</a:t>
              </a:r>
              <a:r>
                <a:rPr lang="de-DE" sz="1200" b="1" dirty="0">
                  <a:latin typeface="Roboto"/>
                  <a:cs typeface="Roboto"/>
                </a:rPr>
                <a:t> </a:t>
              </a:r>
              <a:r>
                <a:rPr lang="de-DE" sz="1200" b="1" dirty="0" err="1">
                  <a:latin typeface="Roboto"/>
                  <a:cs typeface="Roboto"/>
                </a:rPr>
                <a:t>specific</a:t>
              </a:r>
              <a:r>
                <a:rPr lang="de-DE" sz="1200" b="1" dirty="0">
                  <a:latin typeface="Roboto"/>
                  <a:cs typeface="Roboto"/>
                </a:rPr>
                <a:t> (</a:t>
              </a:r>
              <a:r>
                <a:rPr lang="de-DE" sz="1200" b="1" dirty="0" err="1">
                  <a:latin typeface="Roboto"/>
                  <a:cs typeface="Roboto"/>
                </a:rPr>
                <a:t>cultural</a:t>
              </a:r>
              <a:r>
                <a:rPr lang="de-DE" sz="1200" b="1" dirty="0">
                  <a:latin typeface="Roboto"/>
                  <a:cs typeface="Roboto"/>
                </a:rPr>
                <a:t>) </a:t>
              </a:r>
              <a:r>
                <a:rPr lang="de-DE" sz="1200" b="1" dirty="0" err="1">
                  <a:latin typeface="Roboto"/>
                  <a:cs typeface="Roboto"/>
                </a:rPr>
                <a:t>context</a:t>
              </a:r>
              <a:r>
                <a:rPr lang="de-DE" sz="1200" b="1" dirty="0">
                  <a:latin typeface="Roboto"/>
                  <a:cs typeface="Roboto"/>
                </a:rPr>
                <a:t> </a:t>
              </a:r>
              <a:r>
                <a:rPr lang="de-DE" sz="1200" b="1" dirty="0" err="1">
                  <a:latin typeface="Roboto"/>
                  <a:cs typeface="Roboto"/>
                </a:rPr>
                <a:t>or</a:t>
              </a:r>
              <a:r>
                <a:rPr lang="de-DE" sz="1200" b="1" dirty="0">
                  <a:latin typeface="Roboto"/>
                  <a:cs typeface="Roboto"/>
                </a:rPr>
                <a:t> </a:t>
              </a:r>
              <a:r>
                <a:rPr lang="de-DE" sz="1200" b="1" dirty="0" err="1">
                  <a:latin typeface="Roboto"/>
                  <a:cs typeface="Roboto"/>
                </a:rPr>
                <a:t>issues</a:t>
              </a:r>
              <a:endParaRPr lang="de-DE" sz="1200" b="1" dirty="0">
                <a:latin typeface="Roboto"/>
                <a:cs typeface="Roboto"/>
              </a:endParaRPr>
            </a:p>
          </p:txBody>
        </p:sp>
      </p:grpSp>
      <p:grpSp>
        <p:nvGrpSpPr>
          <p:cNvPr id="41" name="Gruppierung 40"/>
          <p:cNvGrpSpPr/>
          <p:nvPr/>
        </p:nvGrpSpPr>
        <p:grpSpPr>
          <a:xfrm>
            <a:off x="661232" y="3670778"/>
            <a:ext cx="1495147" cy="546368"/>
            <a:chOff x="57034" y="2665048"/>
            <a:chExt cx="3172249" cy="1806386"/>
          </a:xfrm>
        </p:grpSpPr>
        <p:pic>
          <p:nvPicPr>
            <p:cNvPr id="42" name="Bild 41" descr="freehand-drawn-cartoon-puddle-eps-vector_csp34846047.jpg"/>
            <p:cNvPicPr>
              <a:picLocks noChangeAspect="1"/>
            </p:cNvPicPr>
            <p:nvPr/>
          </p:nvPicPr>
          <p:blipFill rotWithShape="1">
            <a:blip r:embed="rId3" cstate="print">
              <a:extLst>
                <a:ext uri="{28A0092B-C50C-407E-A947-70E740481C1C}">
                  <a14:useLocalDpi xmlns:a14="http://schemas.microsoft.com/office/drawing/2010/main" val="0"/>
                </a:ext>
              </a:extLst>
            </a:blip>
            <a:srcRect b="12161"/>
            <a:stretch/>
          </p:blipFill>
          <p:spPr>
            <a:xfrm>
              <a:off x="57034" y="2665048"/>
              <a:ext cx="3172249" cy="1806386"/>
            </a:xfrm>
            <a:prstGeom prst="rect">
              <a:avLst/>
            </a:prstGeom>
          </p:spPr>
        </p:pic>
        <p:sp>
          <p:nvSpPr>
            <p:cNvPr id="43" name="Textfeld 42"/>
            <p:cNvSpPr txBox="1"/>
            <p:nvPr/>
          </p:nvSpPr>
          <p:spPr>
            <a:xfrm>
              <a:off x="550155" y="2708536"/>
              <a:ext cx="2384919" cy="726977"/>
            </a:xfrm>
            <a:prstGeom prst="rect">
              <a:avLst/>
            </a:prstGeom>
            <a:noFill/>
          </p:spPr>
          <p:txBody>
            <a:bodyPr wrap="square" rtlCol="0">
              <a:spAutoFit/>
            </a:bodyPr>
            <a:lstStyle/>
            <a:p>
              <a:pPr algn="ctr"/>
              <a:r>
                <a:rPr lang="de-DE" sz="1200" b="1" dirty="0" err="1">
                  <a:latin typeface="Roboto"/>
                  <a:cs typeface="Roboto"/>
                </a:rPr>
                <a:t>Risk</a:t>
              </a:r>
              <a:r>
                <a:rPr lang="de-DE" sz="1200" b="1" dirty="0">
                  <a:latin typeface="Roboto"/>
                  <a:cs typeface="Roboto"/>
                </a:rPr>
                <a:t> </a:t>
              </a:r>
              <a:r>
                <a:rPr lang="de-DE" sz="1200" b="1" dirty="0" err="1">
                  <a:latin typeface="Roboto"/>
                  <a:cs typeface="Roboto"/>
                </a:rPr>
                <a:t>of</a:t>
              </a:r>
              <a:r>
                <a:rPr lang="de-DE" sz="1200" b="1" dirty="0">
                  <a:latin typeface="Roboto"/>
                  <a:cs typeface="Roboto"/>
                </a:rPr>
                <a:t> </a:t>
              </a:r>
              <a:r>
                <a:rPr lang="de-DE" sz="1200" b="1" dirty="0" err="1">
                  <a:latin typeface="Roboto"/>
                  <a:cs typeface="Roboto"/>
                </a:rPr>
                <a:t>politicization</a:t>
              </a:r>
              <a:endParaRPr lang="de-DE" sz="1200" b="1" dirty="0">
                <a:latin typeface="Roboto"/>
                <a:cs typeface="Roboto"/>
              </a:endParaRPr>
            </a:p>
          </p:txBody>
        </p:sp>
      </p:grpSp>
      <p:grpSp>
        <p:nvGrpSpPr>
          <p:cNvPr id="44" name="Gruppierung 43"/>
          <p:cNvGrpSpPr/>
          <p:nvPr/>
        </p:nvGrpSpPr>
        <p:grpSpPr>
          <a:xfrm>
            <a:off x="2156379" y="3527379"/>
            <a:ext cx="1379704" cy="1093286"/>
            <a:chOff x="5267440" y="2451114"/>
            <a:chExt cx="3172249" cy="1806386"/>
          </a:xfrm>
        </p:grpSpPr>
        <p:pic>
          <p:nvPicPr>
            <p:cNvPr id="45" name="Bild 44" descr="freehand-drawn-cartoon-puddle-eps-vector_csp34846047.jpg"/>
            <p:cNvPicPr>
              <a:picLocks noChangeAspect="1"/>
            </p:cNvPicPr>
            <p:nvPr/>
          </p:nvPicPr>
          <p:blipFill rotWithShape="1">
            <a:blip r:embed="rId3" cstate="print">
              <a:extLst>
                <a:ext uri="{28A0092B-C50C-407E-A947-70E740481C1C}">
                  <a14:useLocalDpi xmlns:a14="http://schemas.microsoft.com/office/drawing/2010/main" val="0"/>
                </a:ext>
              </a:extLst>
            </a:blip>
            <a:srcRect b="12161"/>
            <a:stretch/>
          </p:blipFill>
          <p:spPr>
            <a:xfrm>
              <a:off x="5267440" y="2451114"/>
              <a:ext cx="3172249" cy="1806386"/>
            </a:xfrm>
            <a:prstGeom prst="rect">
              <a:avLst/>
            </a:prstGeom>
          </p:spPr>
        </p:pic>
        <p:sp>
          <p:nvSpPr>
            <p:cNvPr id="46" name="Textfeld 45"/>
            <p:cNvSpPr txBox="1"/>
            <p:nvPr/>
          </p:nvSpPr>
          <p:spPr>
            <a:xfrm>
              <a:off x="5620527" y="2631303"/>
              <a:ext cx="2592617" cy="1410852"/>
            </a:xfrm>
            <a:prstGeom prst="rect">
              <a:avLst/>
            </a:prstGeom>
            <a:noFill/>
          </p:spPr>
          <p:txBody>
            <a:bodyPr wrap="square" rtlCol="0">
              <a:spAutoFit/>
            </a:bodyPr>
            <a:lstStyle/>
            <a:p>
              <a:pPr algn="ctr"/>
              <a:r>
                <a:rPr lang="de-DE" sz="1100" b="1">
                  <a:latin typeface="Roboto"/>
                  <a:cs typeface="Roboto"/>
                </a:rPr>
                <a:t>Lack </a:t>
              </a:r>
              <a:r>
                <a:rPr lang="de-DE" sz="1100" b="1" err="1">
                  <a:latin typeface="Roboto"/>
                  <a:cs typeface="Roboto"/>
                </a:rPr>
                <a:t>of</a:t>
              </a:r>
              <a:r>
                <a:rPr lang="de-DE" sz="1100" b="1">
                  <a:latin typeface="Roboto"/>
                  <a:cs typeface="Roboto"/>
                </a:rPr>
                <a:t> </a:t>
              </a:r>
              <a:r>
                <a:rPr lang="de-DE" sz="1100" b="1" err="1">
                  <a:latin typeface="Roboto"/>
                  <a:cs typeface="Roboto"/>
                </a:rPr>
                <a:t>independence</a:t>
              </a:r>
              <a:r>
                <a:rPr lang="de-DE" sz="1100" b="1">
                  <a:latin typeface="Roboto"/>
                  <a:cs typeface="Roboto"/>
                </a:rPr>
                <a:t> </a:t>
              </a:r>
              <a:r>
                <a:rPr lang="de-DE" sz="1100" b="1" err="1">
                  <a:latin typeface="Roboto"/>
                  <a:cs typeface="Roboto"/>
                </a:rPr>
                <a:t>of</a:t>
              </a:r>
              <a:r>
                <a:rPr lang="de-DE" sz="1100" b="1">
                  <a:latin typeface="Roboto"/>
                  <a:cs typeface="Roboto"/>
                </a:rPr>
                <a:t> </a:t>
              </a:r>
              <a:r>
                <a:rPr lang="de-DE" sz="1100" b="1" err="1">
                  <a:latin typeface="Roboto"/>
                  <a:cs typeface="Roboto"/>
                </a:rPr>
                <a:t>enforcement</a:t>
              </a:r>
              <a:r>
                <a:rPr lang="de-DE" sz="1100" b="1">
                  <a:latin typeface="Roboto"/>
                  <a:cs typeface="Roboto"/>
                </a:rPr>
                <a:t> </a:t>
              </a:r>
              <a:r>
                <a:rPr lang="de-DE" sz="1100" b="1" err="1">
                  <a:latin typeface="Roboto"/>
                  <a:cs typeface="Roboto"/>
                </a:rPr>
                <a:t>body</a:t>
              </a:r>
              <a:endParaRPr lang="de-DE" sz="1100" b="1">
                <a:latin typeface="Roboto"/>
                <a:cs typeface="Roboto"/>
              </a:endParaRPr>
            </a:p>
          </p:txBody>
        </p:sp>
      </p:grpSp>
      <p:grpSp>
        <p:nvGrpSpPr>
          <p:cNvPr id="2" name="Gruppierung 1"/>
          <p:cNvGrpSpPr/>
          <p:nvPr/>
        </p:nvGrpSpPr>
        <p:grpSpPr>
          <a:xfrm>
            <a:off x="3446177" y="1255612"/>
            <a:ext cx="2057290" cy="3045715"/>
            <a:chOff x="3338426" y="761674"/>
            <a:chExt cx="2467148" cy="3620153"/>
          </a:xfrm>
        </p:grpSpPr>
        <p:grpSp>
          <p:nvGrpSpPr>
            <p:cNvPr id="61" name="Group 32">
              <a:extLst>
                <a:ext uri="{FF2B5EF4-FFF2-40B4-BE49-F238E27FC236}">
                  <a16:creationId xmlns:a16="http://schemas.microsoft.com/office/drawing/2014/main" id="{6B15AA66-F35D-4BAD-A6B3-857EB25D46F4}"/>
                </a:ext>
              </a:extLst>
            </p:cNvPr>
            <p:cNvGrpSpPr/>
            <p:nvPr/>
          </p:nvGrpSpPr>
          <p:grpSpPr>
            <a:xfrm>
              <a:off x="3338426" y="761674"/>
              <a:ext cx="2467148" cy="3620153"/>
              <a:chOff x="1460500" y="419099"/>
              <a:chExt cx="1514322" cy="2222031"/>
            </a:xfrm>
          </p:grpSpPr>
          <p:sp>
            <p:nvSpPr>
              <p:cNvPr id="62" name="Shape">
                <a:extLst>
                  <a:ext uri="{FF2B5EF4-FFF2-40B4-BE49-F238E27FC236}">
                    <a16:creationId xmlns:a16="http://schemas.microsoft.com/office/drawing/2014/main" id="{7E79B6B9-F6D4-4DB8-A91F-A0ECDE89BDA6}"/>
                  </a:ext>
                </a:extLst>
              </p:cNvPr>
              <p:cNvSpPr/>
              <p:nvPr/>
            </p:nvSpPr>
            <p:spPr>
              <a:xfrm>
                <a:off x="1460500" y="419099"/>
                <a:ext cx="1198581" cy="1961312"/>
              </a:xfrm>
              <a:custGeom>
                <a:avLst/>
                <a:gdLst/>
                <a:ahLst/>
                <a:cxnLst>
                  <a:cxn ang="0">
                    <a:pos x="wd2" y="hd2"/>
                  </a:cxn>
                  <a:cxn ang="5400000">
                    <a:pos x="wd2" y="hd2"/>
                  </a:cxn>
                  <a:cxn ang="10800000">
                    <a:pos x="wd2" y="hd2"/>
                  </a:cxn>
                  <a:cxn ang="16200000">
                    <a:pos x="wd2" y="hd2"/>
                  </a:cxn>
                </a:cxnLst>
                <a:rect l="0" t="0" r="r" b="b"/>
                <a:pathLst>
                  <a:path w="21458" h="21424" extrusionOk="0">
                    <a:moveTo>
                      <a:pt x="21455" y="1011"/>
                    </a:moveTo>
                    <a:cubicBezTo>
                      <a:pt x="21523" y="317"/>
                      <a:pt x="20568" y="-113"/>
                      <a:pt x="19318" y="26"/>
                    </a:cubicBezTo>
                    <a:lnTo>
                      <a:pt x="8608" y="1177"/>
                    </a:lnTo>
                    <a:cubicBezTo>
                      <a:pt x="7358" y="1316"/>
                      <a:pt x="6176" y="1996"/>
                      <a:pt x="5926" y="2731"/>
                    </a:cubicBezTo>
                    <a:lnTo>
                      <a:pt x="14" y="21015"/>
                    </a:lnTo>
                    <a:cubicBezTo>
                      <a:pt x="-77" y="21307"/>
                      <a:pt x="287" y="21487"/>
                      <a:pt x="832" y="21404"/>
                    </a:cubicBezTo>
                    <a:lnTo>
                      <a:pt x="4379" y="20863"/>
                    </a:lnTo>
                    <a:cubicBezTo>
                      <a:pt x="4902" y="20779"/>
                      <a:pt x="5380" y="20502"/>
                      <a:pt x="5448" y="20225"/>
                    </a:cubicBezTo>
                    <a:lnTo>
                      <a:pt x="6380" y="17131"/>
                    </a:lnTo>
                    <a:cubicBezTo>
                      <a:pt x="6608" y="16396"/>
                      <a:pt x="7835" y="15660"/>
                      <a:pt x="9200" y="15480"/>
                    </a:cubicBezTo>
                    <a:lnTo>
                      <a:pt x="12428" y="15022"/>
                    </a:lnTo>
                    <a:cubicBezTo>
                      <a:pt x="13792" y="14828"/>
                      <a:pt x="14793" y="15230"/>
                      <a:pt x="14702" y="15938"/>
                    </a:cubicBezTo>
                    <a:lnTo>
                      <a:pt x="14338" y="18893"/>
                    </a:lnTo>
                    <a:cubicBezTo>
                      <a:pt x="14315" y="19156"/>
                      <a:pt x="14702" y="19295"/>
                      <a:pt x="15202" y="19226"/>
                    </a:cubicBezTo>
                    <a:lnTo>
                      <a:pt x="18749" y="18685"/>
                    </a:lnTo>
                    <a:cubicBezTo>
                      <a:pt x="19295" y="18601"/>
                      <a:pt x="19772" y="18296"/>
                      <a:pt x="19795" y="18033"/>
                    </a:cubicBezTo>
                    <a:lnTo>
                      <a:pt x="21455" y="1011"/>
                    </a:lnTo>
                    <a:close/>
                    <a:moveTo>
                      <a:pt x="15907" y="3605"/>
                    </a:moveTo>
                    <a:lnTo>
                      <a:pt x="10609" y="4215"/>
                    </a:lnTo>
                    <a:cubicBezTo>
                      <a:pt x="9745" y="4312"/>
                      <a:pt x="9131" y="3993"/>
                      <a:pt x="9245" y="3508"/>
                    </a:cubicBezTo>
                    <a:cubicBezTo>
                      <a:pt x="9359" y="3008"/>
                      <a:pt x="10155" y="2537"/>
                      <a:pt x="11019" y="2440"/>
                    </a:cubicBezTo>
                    <a:lnTo>
                      <a:pt x="16271" y="1857"/>
                    </a:lnTo>
                    <a:cubicBezTo>
                      <a:pt x="17135" y="1760"/>
                      <a:pt x="17749" y="2079"/>
                      <a:pt x="17658" y="2551"/>
                    </a:cubicBezTo>
                    <a:cubicBezTo>
                      <a:pt x="17567" y="3036"/>
                      <a:pt x="16771" y="3508"/>
                      <a:pt x="15907" y="3605"/>
                    </a:cubicBezTo>
                    <a:close/>
                  </a:path>
                </a:pathLst>
              </a:custGeom>
              <a:solidFill>
                <a:srgbClr val="FFC000">
                  <a:lumMod val="50000"/>
                </a:srgbClr>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sp>
            <p:nvSpPr>
              <p:cNvPr id="63" name="Shape">
                <a:extLst>
                  <a:ext uri="{FF2B5EF4-FFF2-40B4-BE49-F238E27FC236}">
                    <a16:creationId xmlns:a16="http://schemas.microsoft.com/office/drawing/2014/main" id="{B708E670-0F84-4E92-8EB7-1E58CCAAC108}"/>
                  </a:ext>
                </a:extLst>
              </p:cNvPr>
              <p:cNvSpPr/>
              <p:nvPr/>
            </p:nvSpPr>
            <p:spPr>
              <a:xfrm>
                <a:off x="1866899" y="419099"/>
                <a:ext cx="1107923" cy="2222031"/>
              </a:xfrm>
              <a:custGeom>
                <a:avLst/>
                <a:gdLst/>
                <a:ahLst/>
                <a:cxnLst>
                  <a:cxn ang="0">
                    <a:pos x="wd2" y="hd2"/>
                  </a:cxn>
                  <a:cxn ang="5400000">
                    <a:pos x="wd2" y="hd2"/>
                  </a:cxn>
                  <a:cxn ang="10800000">
                    <a:pos x="wd2" y="hd2"/>
                  </a:cxn>
                  <a:cxn ang="16200000">
                    <a:pos x="wd2" y="hd2"/>
                  </a:cxn>
                </a:cxnLst>
                <a:rect l="0" t="0" r="r" b="b"/>
                <a:pathLst>
                  <a:path w="21511" h="21448" extrusionOk="0">
                    <a:moveTo>
                      <a:pt x="16768" y="1014"/>
                    </a:moveTo>
                    <a:cubicBezTo>
                      <a:pt x="16571" y="339"/>
                      <a:pt x="15362" y="-102"/>
                      <a:pt x="13981" y="21"/>
                    </a:cubicBezTo>
                    <a:lnTo>
                      <a:pt x="2368" y="1038"/>
                    </a:lnTo>
                    <a:cubicBezTo>
                      <a:pt x="1012" y="1161"/>
                      <a:pt x="-24" y="1810"/>
                      <a:pt x="1" y="2521"/>
                    </a:cubicBezTo>
                    <a:lnTo>
                      <a:pt x="1234" y="21032"/>
                    </a:lnTo>
                    <a:cubicBezTo>
                      <a:pt x="1258" y="21314"/>
                      <a:pt x="1727" y="21498"/>
                      <a:pt x="2294" y="21437"/>
                    </a:cubicBezTo>
                    <a:lnTo>
                      <a:pt x="5918" y="20995"/>
                    </a:lnTo>
                    <a:cubicBezTo>
                      <a:pt x="6436" y="20934"/>
                      <a:pt x="6855" y="20677"/>
                      <a:pt x="6831" y="20407"/>
                    </a:cubicBezTo>
                    <a:lnTo>
                      <a:pt x="6584" y="17416"/>
                    </a:lnTo>
                    <a:cubicBezTo>
                      <a:pt x="6535" y="16705"/>
                      <a:pt x="7595" y="16018"/>
                      <a:pt x="9001" y="15859"/>
                    </a:cubicBezTo>
                    <a:lnTo>
                      <a:pt x="12354" y="15479"/>
                    </a:lnTo>
                    <a:cubicBezTo>
                      <a:pt x="13760" y="15320"/>
                      <a:pt x="15017" y="15736"/>
                      <a:pt x="15190" y="16423"/>
                    </a:cubicBezTo>
                    <a:lnTo>
                      <a:pt x="15929" y="19316"/>
                    </a:lnTo>
                    <a:cubicBezTo>
                      <a:pt x="16003" y="19573"/>
                      <a:pt x="16472" y="19720"/>
                      <a:pt x="16990" y="19659"/>
                    </a:cubicBezTo>
                    <a:lnTo>
                      <a:pt x="20614" y="19218"/>
                    </a:lnTo>
                    <a:cubicBezTo>
                      <a:pt x="21181" y="19144"/>
                      <a:pt x="21576" y="18862"/>
                      <a:pt x="21502" y="18593"/>
                    </a:cubicBezTo>
                    <a:lnTo>
                      <a:pt x="16768" y="1014"/>
                    </a:lnTo>
                    <a:close/>
                    <a:moveTo>
                      <a:pt x="11565" y="3490"/>
                    </a:moveTo>
                    <a:lnTo>
                      <a:pt x="5894" y="4017"/>
                    </a:lnTo>
                    <a:cubicBezTo>
                      <a:pt x="4957" y="4103"/>
                      <a:pt x="4143" y="3784"/>
                      <a:pt x="4069" y="3306"/>
                    </a:cubicBezTo>
                    <a:cubicBezTo>
                      <a:pt x="3995" y="2828"/>
                      <a:pt x="4686" y="2374"/>
                      <a:pt x="5623" y="2288"/>
                    </a:cubicBezTo>
                    <a:lnTo>
                      <a:pt x="11294" y="1774"/>
                    </a:lnTo>
                    <a:cubicBezTo>
                      <a:pt x="12231" y="1688"/>
                      <a:pt x="13044" y="2007"/>
                      <a:pt x="13118" y="2472"/>
                    </a:cubicBezTo>
                    <a:cubicBezTo>
                      <a:pt x="13168" y="2950"/>
                      <a:pt x="12477" y="3404"/>
                      <a:pt x="11565" y="3490"/>
                    </a:cubicBezTo>
                    <a:close/>
                  </a:path>
                </a:pathLst>
              </a:custGeom>
              <a:solidFill>
                <a:srgbClr val="FFC000"/>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sp>
            <p:nvSpPr>
              <p:cNvPr id="64" name="Shape">
                <a:extLst>
                  <a:ext uri="{FF2B5EF4-FFF2-40B4-BE49-F238E27FC236}">
                    <a16:creationId xmlns:a16="http://schemas.microsoft.com/office/drawing/2014/main" id="{245472E8-E726-4F85-9D61-0197BA56FA32}"/>
                  </a:ext>
                </a:extLst>
              </p:cNvPr>
              <p:cNvSpPr/>
              <p:nvPr/>
            </p:nvSpPr>
            <p:spPr>
              <a:xfrm>
                <a:off x="2019300" y="977899"/>
                <a:ext cx="528595" cy="547353"/>
              </a:xfrm>
              <a:custGeom>
                <a:avLst/>
                <a:gdLst/>
                <a:ahLst/>
                <a:cxnLst>
                  <a:cxn ang="0">
                    <a:pos x="wd2" y="hd2"/>
                  </a:cxn>
                  <a:cxn ang="5400000">
                    <a:pos x="wd2" y="hd2"/>
                  </a:cxn>
                  <a:cxn ang="10800000">
                    <a:pos x="wd2" y="hd2"/>
                  </a:cxn>
                  <a:cxn ang="16200000">
                    <a:pos x="wd2" y="hd2"/>
                  </a:cxn>
                </a:cxnLst>
                <a:rect l="0" t="0" r="r" b="b"/>
                <a:pathLst>
                  <a:path w="21405" h="21254" extrusionOk="0">
                    <a:moveTo>
                      <a:pt x="3223" y="7221"/>
                    </a:moveTo>
                    <a:cubicBezTo>
                      <a:pt x="4509" y="6481"/>
                      <a:pt x="5743" y="5643"/>
                      <a:pt x="7132" y="5100"/>
                    </a:cubicBezTo>
                    <a:cubicBezTo>
                      <a:pt x="9343" y="4262"/>
                      <a:pt x="10063" y="2388"/>
                      <a:pt x="11041" y="662"/>
                    </a:cubicBezTo>
                    <a:cubicBezTo>
                      <a:pt x="11452" y="-78"/>
                      <a:pt x="12069" y="-127"/>
                      <a:pt x="12635" y="169"/>
                    </a:cubicBezTo>
                    <a:cubicBezTo>
                      <a:pt x="13252" y="465"/>
                      <a:pt x="13149" y="1057"/>
                      <a:pt x="12892" y="1599"/>
                    </a:cubicBezTo>
                    <a:cubicBezTo>
                      <a:pt x="12275" y="2783"/>
                      <a:pt x="11709" y="4114"/>
                      <a:pt x="10886" y="5150"/>
                    </a:cubicBezTo>
                    <a:cubicBezTo>
                      <a:pt x="10269" y="5889"/>
                      <a:pt x="9138" y="6333"/>
                      <a:pt x="8263" y="6876"/>
                    </a:cubicBezTo>
                    <a:cubicBezTo>
                      <a:pt x="7955" y="7073"/>
                      <a:pt x="7698" y="7270"/>
                      <a:pt x="7338" y="7468"/>
                    </a:cubicBezTo>
                    <a:lnTo>
                      <a:pt x="9961" y="10673"/>
                    </a:lnTo>
                    <a:cubicBezTo>
                      <a:pt x="10012" y="10722"/>
                      <a:pt x="10063" y="10722"/>
                      <a:pt x="10115" y="10673"/>
                    </a:cubicBezTo>
                    <a:cubicBezTo>
                      <a:pt x="10886" y="9588"/>
                      <a:pt x="11606" y="8602"/>
                      <a:pt x="12223" y="7566"/>
                    </a:cubicBezTo>
                    <a:cubicBezTo>
                      <a:pt x="12738" y="6728"/>
                      <a:pt x="13458" y="6580"/>
                      <a:pt x="14332" y="6777"/>
                    </a:cubicBezTo>
                    <a:cubicBezTo>
                      <a:pt x="16286" y="7221"/>
                      <a:pt x="18189" y="7714"/>
                      <a:pt x="20143" y="8207"/>
                    </a:cubicBezTo>
                    <a:cubicBezTo>
                      <a:pt x="21018" y="8405"/>
                      <a:pt x="21532" y="9194"/>
                      <a:pt x="21378" y="9933"/>
                    </a:cubicBezTo>
                    <a:cubicBezTo>
                      <a:pt x="21223" y="10673"/>
                      <a:pt x="20349" y="11215"/>
                      <a:pt x="19475" y="11018"/>
                    </a:cubicBezTo>
                    <a:cubicBezTo>
                      <a:pt x="18035" y="10673"/>
                      <a:pt x="16543" y="10328"/>
                      <a:pt x="15103" y="9933"/>
                    </a:cubicBezTo>
                    <a:cubicBezTo>
                      <a:pt x="14538" y="9785"/>
                      <a:pt x="14281" y="9884"/>
                      <a:pt x="13972" y="10328"/>
                    </a:cubicBezTo>
                    <a:cubicBezTo>
                      <a:pt x="13303" y="11413"/>
                      <a:pt x="12635" y="12448"/>
                      <a:pt x="11966" y="13533"/>
                    </a:cubicBezTo>
                    <a:cubicBezTo>
                      <a:pt x="12069" y="13632"/>
                      <a:pt x="12069" y="13731"/>
                      <a:pt x="12121" y="13731"/>
                    </a:cubicBezTo>
                    <a:cubicBezTo>
                      <a:pt x="14641" y="13829"/>
                      <a:pt x="15823" y="15802"/>
                      <a:pt x="17469" y="17133"/>
                    </a:cubicBezTo>
                    <a:cubicBezTo>
                      <a:pt x="18035" y="17577"/>
                      <a:pt x="18498" y="18120"/>
                      <a:pt x="19012" y="18613"/>
                    </a:cubicBezTo>
                    <a:cubicBezTo>
                      <a:pt x="19629" y="19205"/>
                      <a:pt x="19681" y="20092"/>
                      <a:pt x="19166" y="20684"/>
                    </a:cubicBezTo>
                    <a:cubicBezTo>
                      <a:pt x="18498" y="21374"/>
                      <a:pt x="17881" y="21473"/>
                      <a:pt x="17058" y="20783"/>
                    </a:cubicBezTo>
                    <a:cubicBezTo>
                      <a:pt x="15772" y="19648"/>
                      <a:pt x="14486" y="18514"/>
                      <a:pt x="13252" y="17331"/>
                    </a:cubicBezTo>
                    <a:cubicBezTo>
                      <a:pt x="12481" y="16591"/>
                      <a:pt x="11452" y="16640"/>
                      <a:pt x="10526" y="16443"/>
                    </a:cubicBezTo>
                    <a:cubicBezTo>
                      <a:pt x="9652" y="16246"/>
                      <a:pt x="8675" y="16246"/>
                      <a:pt x="7801" y="15950"/>
                    </a:cubicBezTo>
                    <a:cubicBezTo>
                      <a:pt x="7183" y="15752"/>
                      <a:pt x="6618" y="15259"/>
                      <a:pt x="6155" y="14766"/>
                    </a:cubicBezTo>
                    <a:cubicBezTo>
                      <a:pt x="5229" y="13780"/>
                      <a:pt x="4458" y="12695"/>
                      <a:pt x="3583" y="11659"/>
                    </a:cubicBezTo>
                    <a:cubicBezTo>
                      <a:pt x="3532" y="11561"/>
                      <a:pt x="3378" y="11561"/>
                      <a:pt x="3172" y="11462"/>
                    </a:cubicBezTo>
                    <a:cubicBezTo>
                      <a:pt x="2915" y="12004"/>
                      <a:pt x="2606" y="12498"/>
                      <a:pt x="2401" y="13040"/>
                    </a:cubicBezTo>
                    <a:cubicBezTo>
                      <a:pt x="2298" y="13237"/>
                      <a:pt x="2401" y="13583"/>
                      <a:pt x="2555" y="13780"/>
                    </a:cubicBezTo>
                    <a:cubicBezTo>
                      <a:pt x="3069" y="14421"/>
                      <a:pt x="3635" y="15062"/>
                      <a:pt x="4149" y="15703"/>
                    </a:cubicBezTo>
                    <a:cubicBezTo>
                      <a:pt x="4303" y="15851"/>
                      <a:pt x="4406" y="15999"/>
                      <a:pt x="4561" y="16147"/>
                    </a:cubicBezTo>
                    <a:cubicBezTo>
                      <a:pt x="4921" y="16640"/>
                      <a:pt x="4869" y="17331"/>
                      <a:pt x="4355" y="17676"/>
                    </a:cubicBezTo>
                    <a:cubicBezTo>
                      <a:pt x="3841" y="18021"/>
                      <a:pt x="3378" y="17824"/>
                      <a:pt x="3018" y="17429"/>
                    </a:cubicBezTo>
                    <a:cubicBezTo>
                      <a:pt x="2041" y="16394"/>
                      <a:pt x="1115" y="15309"/>
                      <a:pt x="241" y="14174"/>
                    </a:cubicBezTo>
                    <a:cubicBezTo>
                      <a:pt x="-17" y="13829"/>
                      <a:pt x="-68" y="13287"/>
                      <a:pt x="86" y="12892"/>
                    </a:cubicBezTo>
                    <a:cubicBezTo>
                      <a:pt x="755" y="11462"/>
                      <a:pt x="1475" y="10032"/>
                      <a:pt x="2195" y="8651"/>
                    </a:cubicBezTo>
                    <a:cubicBezTo>
                      <a:pt x="2452" y="8109"/>
                      <a:pt x="2863" y="7665"/>
                      <a:pt x="3223" y="7221"/>
                    </a:cubicBezTo>
                    <a:cubicBezTo>
                      <a:pt x="3223" y="7221"/>
                      <a:pt x="3223" y="7221"/>
                      <a:pt x="3223" y="7221"/>
                    </a:cubicBezTo>
                    <a:close/>
                  </a:path>
                </a:pathLst>
              </a:custGeom>
              <a:solidFill>
                <a:srgbClr val="000000"/>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sp>
            <p:nvSpPr>
              <p:cNvPr id="65" name="Shape">
                <a:extLst>
                  <a:ext uri="{FF2B5EF4-FFF2-40B4-BE49-F238E27FC236}">
                    <a16:creationId xmlns:a16="http://schemas.microsoft.com/office/drawing/2014/main" id="{299FE644-AF6D-47F0-9DAA-4518065DAD2D}"/>
                  </a:ext>
                </a:extLst>
              </p:cNvPr>
              <p:cNvSpPr/>
              <p:nvPr/>
            </p:nvSpPr>
            <p:spPr>
              <a:xfrm>
                <a:off x="2019299" y="1054100"/>
                <a:ext cx="112813" cy="112959"/>
              </a:xfrm>
              <a:custGeom>
                <a:avLst/>
                <a:gdLst/>
                <a:ahLst/>
                <a:cxnLst>
                  <a:cxn ang="0">
                    <a:pos x="wd2" y="hd2"/>
                  </a:cxn>
                  <a:cxn ang="5400000">
                    <a:pos x="wd2" y="hd2"/>
                  </a:cxn>
                  <a:cxn ang="10800000">
                    <a:pos x="wd2" y="hd2"/>
                  </a:cxn>
                  <a:cxn ang="16200000">
                    <a:pos x="wd2" y="hd2"/>
                  </a:cxn>
                </a:cxnLst>
                <a:rect l="0" t="0" r="r" b="b"/>
                <a:pathLst>
                  <a:path w="19578" h="20012" extrusionOk="0">
                    <a:moveTo>
                      <a:pt x="15222" y="19233"/>
                    </a:moveTo>
                    <a:cubicBezTo>
                      <a:pt x="13900" y="19458"/>
                      <a:pt x="12357" y="19683"/>
                      <a:pt x="11034" y="19908"/>
                    </a:cubicBezTo>
                    <a:cubicBezTo>
                      <a:pt x="6847" y="20583"/>
                      <a:pt x="1998" y="17883"/>
                      <a:pt x="675" y="14283"/>
                    </a:cubicBezTo>
                    <a:cubicBezTo>
                      <a:pt x="-1088" y="9108"/>
                      <a:pt x="675" y="3483"/>
                      <a:pt x="5083" y="1008"/>
                    </a:cubicBezTo>
                    <a:cubicBezTo>
                      <a:pt x="8610" y="-1017"/>
                      <a:pt x="14120" y="108"/>
                      <a:pt x="16985" y="3483"/>
                    </a:cubicBezTo>
                    <a:cubicBezTo>
                      <a:pt x="20292" y="7308"/>
                      <a:pt x="20512" y="12483"/>
                      <a:pt x="17206" y="16758"/>
                    </a:cubicBezTo>
                    <a:cubicBezTo>
                      <a:pt x="16545" y="17433"/>
                      <a:pt x="15883" y="18333"/>
                      <a:pt x="15222" y="19233"/>
                    </a:cubicBezTo>
                    <a:cubicBezTo>
                      <a:pt x="15222" y="19233"/>
                      <a:pt x="15222" y="19233"/>
                      <a:pt x="15222" y="19233"/>
                    </a:cubicBezTo>
                    <a:close/>
                  </a:path>
                </a:pathLst>
              </a:custGeom>
              <a:solidFill>
                <a:srgbClr val="000000"/>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sp>
            <p:nvSpPr>
              <p:cNvPr id="66" name="Shape">
                <a:extLst>
                  <a:ext uri="{FF2B5EF4-FFF2-40B4-BE49-F238E27FC236}">
                    <a16:creationId xmlns:a16="http://schemas.microsoft.com/office/drawing/2014/main" id="{A1F675D7-648E-4BAC-95D1-2743F1D6C5DA}"/>
                  </a:ext>
                </a:extLst>
              </p:cNvPr>
              <p:cNvSpPr/>
              <p:nvPr/>
            </p:nvSpPr>
            <p:spPr>
              <a:xfrm>
                <a:off x="2527300" y="1397000"/>
                <a:ext cx="201930" cy="88855"/>
              </a:xfrm>
              <a:custGeom>
                <a:avLst/>
                <a:gdLst/>
                <a:ahLst/>
                <a:cxnLst>
                  <a:cxn ang="0">
                    <a:pos x="wd2" y="hd2"/>
                  </a:cxn>
                  <a:cxn ang="5400000">
                    <a:pos x="wd2" y="hd2"/>
                  </a:cxn>
                  <a:cxn ang="10800000">
                    <a:pos x="wd2" y="hd2"/>
                  </a:cxn>
                  <a:cxn ang="16200000">
                    <a:pos x="wd2" y="hd2"/>
                  </a:cxn>
                </a:cxnLst>
                <a:rect l="0" t="0" r="r" b="b"/>
                <a:pathLst>
                  <a:path w="21600" h="20989" extrusionOk="0">
                    <a:moveTo>
                      <a:pt x="21600" y="3889"/>
                    </a:moveTo>
                    <a:cubicBezTo>
                      <a:pt x="17525" y="4489"/>
                      <a:pt x="13177" y="3289"/>
                      <a:pt x="9509" y="6289"/>
                    </a:cubicBezTo>
                    <a:cubicBezTo>
                      <a:pt x="5977" y="9289"/>
                      <a:pt x="3260" y="16189"/>
                      <a:pt x="0" y="20989"/>
                    </a:cubicBezTo>
                    <a:cubicBezTo>
                      <a:pt x="2581" y="9889"/>
                      <a:pt x="6521" y="2389"/>
                      <a:pt x="12226" y="289"/>
                    </a:cubicBezTo>
                    <a:cubicBezTo>
                      <a:pt x="15487" y="-611"/>
                      <a:pt x="18611" y="589"/>
                      <a:pt x="21600" y="3889"/>
                    </a:cubicBezTo>
                    <a:close/>
                  </a:path>
                </a:pathLst>
              </a:custGeom>
              <a:solidFill>
                <a:srgbClr val="000000"/>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sp>
            <p:nvSpPr>
              <p:cNvPr id="67" name="Shape">
                <a:extLst>
                  <a:ext uri="{FF2B5EF4-FFF2-40B4-BE49-F238E27FC236}">
                    <a16:creationId xmlns:a16="http://schemas.microsoft.com/office/drawing/2014/main" id="{9A292A6F-CE7B-448F-A719-AB40F16FFE0C}"/>
                  </a:ext>
                </a:extLst>
              </p:cNvPr>
              <p:cNvSpPr/>
              <p:nvPr/>
            </p:nvSpPr>
            <p:spPr>
              <a:xfrm>
                <a:off x="2552700" y="1460499"/>
                <a:ext cx="129540" cy="50121"/>
              </a:xfrm>
              <a:custGeom>
                <a:avLst/>
                <a:gdLst/>
                <a:ahLst/>
                <a:cxnLst>
                  <a:cxn ang="0">
                    <a:pos x="wd2" y="hd2"/>
                  </a:cxn>
                  <a:cxn ang="5400000">
                    <a:pos x="wd2" y="hd2"/>
                  </a:cxn>
                  <a:cxn ang="10800000">
                    <a:pos x="wd2" y="hd2"/>
                  </a:cxn>
                  <a:cxn ang="16200000">
                    <a:pos x="wd2" y="hd2"/>
                  </a:cxn>
                </a:cxnLst>
                <a:rect l="0" t="0" r="r" b="b"/>
                <a:pathLst>
                  <a:path w="21600" h="16393" extrusionOk="0">
                    <a:moveTo>
                      <a:pt x="0" y="16393"/>
                    </a:moveTo>
                    <a:cubicBezTo>
                      <a:pt x="2118" y="3516"/>
                      <a:pt x="16518" y="-5207"/>
                      <a:pt x="21600" y="3516"/>
                    </a:cubicBezTo>
                    <a:cubicBezTo>
                      <a:pt x="13553" y="2270"/>
                      <a:pt x="6565" y="7670"/>
                      <a:pt x="0" y="16393"/>
                    </a:cubicBezTo>
                    <a:close/>
                  </a:path>
                </a:pathLst>
              </a:custGeom>
              <a:solidFill>
                <a:srgbClr val="000000"/>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sp>
            <p:nvSpPr>
              <p:cNvPr id="68" name="Shape">
                <a:extLst>
                  <a:ext uri="{FF2B5EF4-FFF2-40B4-BE49-F238E27FC236}">
                    <a16:creationId xmlns:a16="http://schemas.microsoft.com/office/drawing/2014/main" id="{CE2EDA69-04C7-48F9-85D1-D73DF3901900}"/>
                  </a:ext>
                </a:extLst>
              </p:cNvPr>
              <p:cNvSpPr/>
              <p:nvPr/>
            </p:nvSpPr>
            <p:spPr>
              <a:xfrm>
                <a:off x="2514599" y="1371599"/>
                <a:ext cx="81282" cy="927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713" y="11836"/>
                      <a:pt x="8775" y="3551"/>
                      <a:pt x="20250" y="0"/>
                    </a:cubicBezTo>
                    <a:cubicBezTo>
                      <a:pt x="20588" y="296"/>
                      <a:pt x="21263" y="888"/>
                      <a:pt x="21600" y="1184"/>
                    </a:cubicBezTo>
                    <a:cubicBezTo>
                      <a:pt x="17550" y="4438"/>
                      <a:pt x="13500" y="7693"/>
                      <a:pt x="9450" y="11244"/>
                    </a:cubicBezTo>
                    <a:cubicBezTo>
                      <a:pt x="6075" y="14499"/>
                      <a:pt x="5400" y="20121"/>
                      <a:pt x="0" y="21600"/>
                    </a:cubicBezTo>
                    <a:close/>
                  </a:path>
                </a:pathLst>
              </a:custGeom>
              <a:solidFill>
                <a:srgbClr val="000000"/>
              </a:solidFill>
              <a:ln w="12700">
                <a:miter lim="400000"/>
              </a:ln>
            </p:spPr>
            <p:txBody>
              <a:bodyPr lIns="38100" tIns="38100" rIns="38100" bIns="38100" anchor="ctr"/>
              <a:lstStyle/>
              <a:p>
                <a:pPr defTabSz="685800">
                  <a:defRPr sz="3000">
                    <a:solidFill>
                      <a:srgbClr val="FFFFFF"/>
                    </a:solidFill>
                  </a:defRPr>
                </a:pPr>
                <a:endParaRPr sz="2300" kern="0">
                  <a:solidFill>
                    <a:srgbClr val="FFFFFF"/>
                  </a:solidFill>
                </a:endParaRPr>
              </a:p>
            </p:txBody>
          </p:sp>
        </p:grpSp>
        <p:grpSp>
          <p:nvGrpSpPr>
            <p:cNvPr id="69" name="Group 40">
              <a:extLst>
                <a:ext uri="{FF2B5EF4-FFF2-40B4-BE49-F238E27FC236}">
                  <a16:creationId xmlns:a16="http://schemas.microsoft.com/office/drawing/2014/main" id="{EC5742A9-963D-49FE-815B-41EA16278EA9}"/>
                </a:ext>
              </a:extLst>
            </p:cNvPr>
            <p:cNvGrpSpPr/>
            <p:nvPr/>
          </p:nvGrpSpPr>
          <p:grpSpPr>
            <a:xfrm>
              <a:off x="4000535" y="2712727"/>
              <a:ext cx="1805039" cy="604157"/>
              <a:chOff x="533417" y="1992192"/>
              <a:chExt cx="2406718" cy="805543"/>
            </a:xfrm>
            <a:scene3d>
              <a:camera prst="perspectiveContrastingRightFacing"/>
              <a:lightRig rig="threePt" dir="t"/>
            </a:scene3d>
          </p:grpSpPr>
          <p:sp>
            <p:nvSpPr>
              <p:cNvPr id="70" name="Rectangle 41">
                <a:extLst>
                  <a:ext uri="{FF2B5EF4-FFF2-40B4-BE49-F238E27FC236}">
                    <a16:creationId xmlns:a16="http://schemas.microsoft.com/office/drawing/2014/main" id="{A31617C8-EA84-47D0-BDB9-018B40BDFFBC}"/>
                  </a:ext>
                </a:extLst>
              </p:cNvPr>
              <p:cNvSpPr/>
              <p:nvPr/>
            </p:nvSpPr>
            <p:spPr>
              <a:xfrm>
                <a:off x="533417" y="1992192"/>
                <a:ext cx="2406718" cy="805543"/>
              </a:xfrm>
              <a:prstGeom prst="rect">
                <a:avLst/>
              </a:prstGeom>
              <a:solidFill>
                <a:srgbClr val="E7E6E6">
                  <a:lumMod val="10000"/>
                </a:srgbClr>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71" name="Freeform: Shape 72">
                <a:extLst>
                  <a:ext uri="{FF2B5EF4-FFF2-40B4-BE49-F238E27FC236}">
                    <a16:creationId xmlns:a16="http://schemas.microsoft.com/office/drawing/2014/main" id="{B1DCFF68-FA3F-4686-849B-D40363D96B5A}"/>
                  </a:ext>
                </a:extLst>
              </p:cNvPr>
              <p:cNvSpPr/>
              <p:nvPr/>
            </p:nvSpPr>
            <p:spPr>
              <a:xfrm>
                <a:off x="2050977" y="2241777"/>
                <a:ext cx="301958" cy="330306"/>
              </a:xfrm>
              <a:custGeom>
                <a:avLst/>
                <a:gdLst/>
                <a:ahLst/>
                <a:cxnLst/>
                <a:rect l="l" t="t" r="r" b="b"/>
                <a:pathLst>
                  <a:path w="301958" h="330306">
                    <a:moveTo>
                      <a:pt x="154060" y="0"/>
                    </a:moveTo>
                    <a:cubicBezTo>
                      <a:pt x="178217" y="0"/>
                      <a:pt x="199539" y="3205"/>
                      <a:pt x="218026" y="9614"/>
                    </a:cubicBezTo>
                    <a:cubicBezTo>
                      <a:pt x="236513" y="16022"/>
                      <a:pt x="251961" y="25882"/>
                      <a:pt x="264367" y="39193"/>
                    </a:cubicBezTo>
                    <a:cubicBezTo>
                      <a:pt x="276774" y="52504"/>
                      <a:pt x="286141" y="69307"/>
                      <a:pt x="292468" y="89602"/>
                    </a:cubicBezTo>
                    <a:cubicBezTo>
                      <a:pt x="298795" y="109897"/>
                      <a:pt x="301958" y="133848"/>
                      <a:pt x="301958" y="161455"/>
                    </a:cubicBezTo>
                    <a:cubicBezTo>
                      <a:pt x="301958" y="187913"/>
                      <a:pt x="298672" y="211576"/>
                      <a:pt x="292098" y="232446"/>
                    </a:cubicBezTo>
                    <a:cubicBezTo>
                      <a:pt x="285525" y="253316"/>
                      <a:pt x="275747" y="271023"/>
                      <a:pt x="262765" y="285566"/>
                    </a:cubicBezTo>
                    <a:cubicBezTo>
                      <a:pt x="249783" y="300110"/>
                      <a:pt x="233720" y="311202"/>
                      <a:pt x="214575" y="318843"/>
                    </a:cubicBezTo>
                    <a:cubicBezTo>
                      <a:pt x="195431" y="326485"/>
                      <a:pt x="173287" y="330306"/>
                      <a:pt x="148144" y="330306"/>
                    </a:cubicBezTo>
                    <a:cubicBezTo>
                      <a:pt x="123330" y="330306"/>
                      <a:pt x="101680" y="327060"/>
                      <a:pt x="83192" y="320569"/>
                    </a:cubicBezTo>
                    <a:cubicBezTo>
                      <a:pt x="64705" y="314078"/>
                      <a:pt x="49299" y="304177"/>
                      <a:pt x="36974" y="290866"/>
                    </a:cubicBezTo>
                    <a:cubicBezTo>
                      <a:pt x="24649" y="277555"/>
                      <a:pt x="15406" y="260629"/>
                      <a:pt x="9243" y="240088"/>
                    </a:cubicBezTo>
                    <a:cubicBezTo>
                      <a:pt x="3081" y="219546"/>
                      <a:pt x="0" y="195225"/>
                      <a:pt x="0" y="167125"/>
                    </a:cubicBezTo>
                    <a:cubicBezTo>
                      <a:pt x="0" y="141325"/>
                      <a:pt x="3286" y="118113"/>
                      <a:pt x="9860" y="97490"/>
                    </a:cubicBezTo>
                    <a:cubicBezTo>
                      <a:pt x="16433" y="76866"/>
                      <a:pt x="26211" y="59324"/>
                      <a:pt x="39193" y="44863"/>
                    </a:cubicBezTo>
                    <a:cubicBezTo>
                      <a:pt x="52175" y="30401"/>
                      <a:pt x="68238" y="19309"/>
                      <a:pt x="87383" y="11585"/>
                    </a:cubicBezTo>
                    <a:cubicBezTo>
                      <a:pt x="106528" y="3862"/>
                      <a:pt x="128753" y="0"/>
                      <a:pt x="154060" y="0"/>
                    </a:cubicBezTo>
                    <a:close/>
                    <a:moveTo>
                      <a:pt x="151842" y="53243"/>
                    </a:moveTo>
                    <a:cubicBezTo>
                      <a:pt x="135902" y="53243"/>
                      <a:pt x="122591" y="56242"/>
                      <a:pt x="111909" y="62241"/>
                    </a:cubicBezTo>
                    <a:cubicBezTo>
                      <a:pt x="101228" y="68239"/>
                      <a:pt x="92600" y="76250"/>
                      <a:pt x="86027" y="86274"/>
                    </a:cubicBezTo>
                    <a:cubicBezTo>
                      <a:pt x="79454" y="96298"/>
                      <a:pt x="74812" y="108007"/>
                      <a:pt x="72100" y="121400"/>
                    </a:cubicBezTo>
                    <a:cubicBezTo>
                      <a:pt x="69389" y="134793"/>
                      <a:pt x="68033" y="148966"/>
                      <a:pt x="68033" y="163920"/>
                    </a:cubicBezTo>
                    <a:cubicBezTo>
                      <a:pt x="68033" y="181339"/>
                      <a:pt x="69348" y="196992"/>
                      <a:pt x="71977" y="210878"/>
                    </a:cubicBezTo>
                    <a:cubicBezTo>
                      <a:pt x="74606" y="224764"/>
                      <a:pt x="79043" y="236637"/>
                      <a:pt x="85288" y="246497"/>
                    </a:cubicBezTo>
                    <a:cubicBezTo>
                      <a:pt x="91532" y="256357"/>
                      <a:pt x="99913" y="263875"/>
                      <a:pt x="110430" y="269051"/>
                    </a:cubicBezTo>
                    <a:cubicBezTo>
                      <a:pt x="120948" y="274228"/>
                      <a:pt x="134176" y="276816"/>
                      <a:pt x="150116" y="276816"/>
                    </a:cubicBezTo>
                    <a:cubicBezTo>
                      <a:pt x="166056" y="276816"/>
                      <a:pt x="179367" y="273858"/>
                      <a:pt x="190049" y="267942"/>
                    </a:cubicBezTo>
                    <a:cubicBezTo>
                      <a:pt x="200730" y="262026"/>
                      <a:pt x="209358" y="253974"/>
                      <a:pt x="215931" y="243785"/>
                    </a:cubicBezTo>
                    <a:cubicBezTo>
                      <a:pt x="222504" y="233597"/>
                      <a:pt x="227146" y="221724"/>
                      <a:pt x="229858" y="208167"/>
                    </a:cubicBezTo>
                    <a:cubicBezTo>
                      <a:pt x="232569" y="194609"/>
                      <a:pt x="233925" y="180189"/>
                      <a:pt x="233925" y="164906"/>
                    </a:cubicBezTo>
                    <a:cubicBezTo>
                      <a:pt x="233925" y="148145"/>
                      <a:pt x="232611" y="132903"/>
                      <a:pt x="229981" y="119181"/>
                    </a:cubicBezTo>
                    <a:cubicBezTo>
                      <a:pt x="227352" y="105460"/>
                      <a:pt x="222874" y="93710"/>
                      <a:pt x="216547" y="83932"/>
                    </a:cubicBezTo>
                    <a:cubicBezTo>
                      <a:pt x="210220" y="74155"/>
                      <a:pt x="201798" y="66595"/>
                      <a:pt x="191281" y="61255"/>
                    </a:cubicBezTo>
                    <a:cubicBezTo>
                      <a:pt x="180764" y="55914"/>
                      <a:pt x="167618" y="53243"/>
                      <a:pt x="151842" y="53243"/>
                    </a:cubicBez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72" name="Freeform: Shape 73">
                <a:extLst>
                  <a:ext uri="{FF2B5EF4-FFF2-40B4-BE49-F238E27FC236}">
                    <a16:creationId xmlns:a16="http://schemas.microsoft.com/office/drawing/2014/main" id="{050318FF-AF78-426D-85DB-7A14FE6EF020}"/>
                  </a:ext>
                </a:extLst>
              </p:cNvPr>
              <p:cNvSpPr/>
              <p:nvPr/>
            </p:nvSpPr>
            <p:spPr>
              <a:xfrm>
                <a:off x="774380" y="2242270"/>
                <a:ext cx="235898" cy="329320"/>
              </a:xfrm>
              <a:custGeom>
                <a:avLst/>
                <a:gdLst/>
                <a:ahLst/>
                <a:cxnLst/>
                <a:rect l="l" t="t" r="r" b="b"/>
                <a:pathLst>
                  <a:path w="235898" h="329320">
                    <a:moveTo>
                      <a:pt x="147898" y="0"/>
                    </a:moveTo>
                    <a:cubicBezTo>
                      <a:pt x="156772" y="0"/>
                      <a:pt x="165317" y="740"/>
                      <a:pt x="173534" y="2219"/>
                    </a:cubicBezTo>
                    <a:cubicBezTo>
                      <a:pt x="181750" y="3698"/>
                      <a:pt x="189351" y="5628"/>
                      <a:pt x="196335" y="8011"/>
                    </a:cubicBezTo>
                    <a:cubicBezTo>
                      <a:pt x="203319" y="10394"/>
                      <a:pt x="209605" y="13147"/>
                      <a:pt x="215192" y="16269"/>
                    </a:cubicBezTo>
                    <a:cubicBezTo>
                      <a:pt x="220779" y="19391"/>
                      <a:pt x="224682" y="22062"/>
                      <a:pt x="226900" y="24280"/>
                    </a:cubicBezTo>
                    <a:cubicBezTo>
                      <a:pt x="229119" y="26499"/>
                      <a:pt x="230639" y="28347"/>
                      <a:pt x="231461" y="29826"/>
                    </a:cubicBezTo>
                    <a:cubicBezTo>
                      <a:pt x="232282" y="31305"/>
                      <a:pt x="232940" y="33195"/>
                      <a:pt x="233433" y="35496"/>
                    </a:cubicBezTo>
                    <a:cubicBezTo>
                      <a:pt x="233926" y="37796"/>
                      <a:pt x="234295" y="40508"/>
                      <a:pt x="234542" y="43630"/>
                    </a:cubicBezTo>
                    <a:cubicBezTo>
                      <a:pt x="234788" y="46752"/>
                      <a:pt x="234912" y="50614"/>
                      <a:pt x="234912" y="55215"/>
                    </a:cubicBezTo>
                    <a:cubicBezTo>
                      <a:pt x="234912" y="60145"/>
                      <a:pt x="234747" y="64336"/>
                      <a:pt x="234419" y="67787"/>
                    </a:cubicBezTo>
                    <a:cubicBezTo>
                      <a:pt x="234090" y="71238"/>
                      <a:pt x="233515" y="74031"/>
                      <a:pt x="232693" y="76168"/>
                    </a:cubicBezTo>
                    <a:cubicBezTo>
                      <a:pt x="231871" y="78304"/>
                      <a:pt x="230885" y="79865"/>
                      <a:pt x="229735" y="80851"/>
                    </a:cubicBezTo>
                    <a:cubicBezTo>
                      <a:pt x="228585" y="81837"/>
                      <a:pt x="227270" y="82330"/>
                      <a:pt x="225791" y="82330"/>
                    </a:cubicBezTo>
                    <a:cubicBezTo>
                      <a:pt x="223326" y="82330"/>
                      <a:pt x="220204" y="80892"/>
                      <a:pt x="216424" y="78016"/>
                    </a:cubicBezTo>
                    <a:cubicBezTo>
                      <a:pt x="212645" y="75141"/>
                      <a:pt x="207756" y="71936"/>
                      <a:pt x="201758" y="68403"/>
                    </a:cubicBezTo>
                    <a:cubicBezTo>
                      <a:pt x="195760" y="64870"/>
                      <a:pt x="188611" y="61665"/>
                      <a:pt x="180313" y="58790"/>
                    </a:cubicBezTo>
                    <a:cubicBezTo>
                      <a:pt x="172014" y="55914"/>
                      <a:pt x="162113" y="54476"/>
                      <a:pt x="150610" y="54476"/>
                    </a:cubicBezTo>
                    <a:cubicBezTo>
                      <a:pt x="137956" y="54476"/>
                      <a:pt x="126658" y="57064"/>
                      <a:pt x="116716" y="62241"/>
                    </a:cubicBezTo>
                    <a:cubicBezTo>
                      <a:pt x="106774" y="67417"/>
                      <a:pt x="98311" y="74812"/>
                      <a:pt x="91327" y="84425"/>
                    </a:cubicBezTo>
                    <a:cubicBezTo>
                      <a:pt x="84343" y="94039"/>
                      <a:pt x="79044" y="105665"/>
                      <a:pt x="75428" y="119304"/>
                    </a:cubicBezTo>
                    <a:cubicBezTo>
                      <a:pt x="71813" y="132944"/>
                      <a:pt x="70005" y="148309"/>
                      <a:pt x="70005" y="165399"/>
                    </a:cubicBezTo>
                    <a:cubicBezTo>
                      <a:pt x="70005" y="184133"/>
                      <a:pt x="71936" y="200361"/>
                      <a:pt x="75798" y="214082"/>
                    </a:cubicBezTo>
                    <a:cubicBezTo>
                      <a:pt x="79660" y="227804"/>
                      <a:pt x="85165" y="239102"/>
                      <a:pt x="92313" y="247976"/>
                    </a:cubicBezTo>
                    <a:cubicBezTo>
                      <a:pt x="99462" y="256850"/>
                      <a:pt x="108089" y="263464"/>
                      <a:pt x="118195" y="267819"/>
                    </a:cubicBezTo>
                    <a:cubicBezTo>
                      <a:pt x="128302" y="272173"/>
                      <a:pt x="139682" y="274351"/>
                      <a:pt x="152335" y="274351"/>
                    </a:cubicBezTo>
                    <a:cubicBezTo>
                      <a:pt x="163838" y="274351"/>
                      <a:pt x="173780" y="272995"/>
                      <a:pt x="182161" y="270284"/>
                    </a:cubicBezTo>
                    <a:cubicBezTo>
                      <a:pt x="190542" y="267572"/>
                      <a:pt x="197732" y="264573"/>
                      <a:pt x="203730" y="261287"/>
                    </a:cubicBezTo>
                    <a:cubicBezTo>
                      <a:pt x="209728" y="258000"/>
                      <a:pt x="214658" y="255042"/>
                      <a:pt x="218520" y="252413"/>
                    </a:cubicBezTo>
                    <a:cubicBezTo>
                      <a:pt x="222381" y="249783"/>
                      <a:pt x="225380" y="248469"/>
                      <a:pt x="227517" y="248469"/>
                    </a:cubicBezTo>
                    <a:cubicBezTo>
                      <a:pt x="229160" y="248469"/>
                      <a:pt x="230475" y="248797"/>
                      <a:pt x="231461" y="249455"/>
                    </a:cubicBezTo>
                    <a:cubicBezTo>
                      <a:pt x="232447" y="250112"/>
                      <a:pt x="233268" y="251427"/>
                      <a:pt x="233926" y="253399"/>
                    </a:cubicBezTo>
                    <a:cubicBezTo>
                      <a:pt x="234583" y="255371"/>
                      <a:pt x="235076" y="258123"/>
                      <a:pt x="235405" y="261656"/>
                    </a:cubicBezTo>
                    <a:cubicBezTo>
                      <a:pt x="235733" y="265189"/>
                      <a:pt x="235898" y="269914"/>
                      <a:pt x="235898" y="275830"/>
                    </a:cubicBezTo>
                    <a:cubicBezTo>
                      <a:pt x="235898" y="279938"/>
                      <a:pt x="235774" y="283430"/>
                      <a:pt x="235528" y="286306"/>
                    </a:cubicBezTo>
                    <a:cubicBezTo>
                      <a:pt x="235281" y="289182"/>
                      <a:pt x="234912" y="291647"/>
                      <a:pt x="234419" y="293701"/>
                    </a:cubicBezTo>
                    <a:cubicBezTo>
                      <a:pt x="233926" y="295755"/>
                      <a:pt x="233268" y="297522"/>
                      <a:pt x="232447" y="299000"/>
                    </a:cubicBezTo>
                    <a:cubicBezTo>
                      <a:pt x="231625" y="300479"/>
                      <a:pt x="230310" y="302164"/>
                      <a:pt x="228503" y="304054"/>
                    </a:cubicBezTo>
                    <a:cubicBezTo>
                      <a:pt x="226695" y="305943"/>
                      <a:pt x="223203" y="308367"/>
                      <a:pt x="218027" y="311325"/>
                    </a:cubicBezTo>
                    <a:cubicBezTo>
                      <a:pt x="212850" y="314283"/>
                      <a:pt x="206523" y="317118"/>
                      <a:pt x="199046" y="319829"/>
                    </a:cubicBezTo>
                    <a:cubicBezTo>
                      <a:pt x="191569" y="322541"/>
                      <a:pt x="183024" y="324800"/>
                      <a:pt x="173411" y="326608"/>
                    </a:cubicBezTo>
                    <a:cubicBezTo>
                      <a:pt x="163797" y="328416"/>
                      <a:pt x="153403" y="329320"/>
                      <a:pt x="142229" y="329320"/>
                    </a:cubicBezTo>
                    <a:cubicBezTo>
                      <a:pt x="120373" y="329320"/>
                      <a:pt x="100653" y="325951"/>
                      <a:pt x="83070" y="319213"/>
                    </a:cubicBezTo>
                    <a:cubicBezTo>
                      <a:pt x="65486" y="312476"/>
                      <a:pt x="50532" y="302410"/>
                      <a:pt x="38207" y="289017"/>
                    </a:cubicBezTo>
                    <a:cubicBezTo>
                      <a:pt x="25882" y="275624"/>
                      <a:pt x="16433" y="258904"/>
                      <a:pt x="9860" y="238855"/>
                    </a:cubicBezTo>
                    <a:cubicBezTo>
                      <a:pt x="3287" y="218807"/>
                      <a:pt x="0" y="195472"/>
                      <a:pt x="0" y="168850"/>
                    </a:cubicBezTo>
                    <a:cubicBezTo>
                      <a:pt x="0" y="141736"/>
                      <a:pt x="3616" y="117661"/>
                      <a:pt x="10846" y="96627"/>
                    </a:cubicBezTo>
                    <a:cubicBezTo>
                      <a:pt x="18077" y="75592"/>
                      <a:pt x="28183" y="57927"/>
                      <a:pt x="41165" y="43630"/>
                    </a:cubicBezTo>
                    <a:cubicBezTo>
                      <a:pt x="54147" y="29333"/>
                      <a:pt x="69718" y="18487"/>
                      <a:pt x="87876" y="11092"/>
                    </a:cubicBezTo>
                    <a:cubicBezTo>
                      <a:pt x="106035" y="3698"/>
                      <a:pt x="126042" y="0"/>
                      <a:pt x="147898" y="0"/>
                    </a:cubicBez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73" name="Freeform: Shape 74">
                <a:extLst>
                  <a:ext uri="{FF2B5EF4-FFF2-40B4-BE49-F238E27FC236}">
                    <a16:creationId xmlns:a16="http://schemas.microsoft.com/office/drawing/2014/main" id="{1F86F04C-9BCB-45AD-A20D-FA245C07B5F4}"/>
                  </a:ext>
                </a:extLst>
              </p:cNvPr>
              <p:cNvSpPr/>
              <p:nvPr/>
            </p:nvSpPr>
            <p:spPr>
              <a:xfrm>
                <a:off x="1027845" y="2245968"/>
                <a:ext cx="293660" cy="321924"/>
              </a:xfrm>
              <a:custGeom>
                <a:avLst/>
                <a:gdLst/>
                <a:ahLst/>
                <a:cxnLst/>
                <a:rect l="l" t="t" r="r" b="b"/>
                <a:pathLst>
                  <a:path w="293660" h="321924">
                    <a:moveTo>
                      <a:pt x="144125" y="0"/>
                    </a:moveTo>
                    <a:cubicBezTo>
                      <a:pt x="153821" y="0"/>
                      <a:pt x="161544" y="123"/>
                      <a:pt x="167296" y="369"/>
                    </a:cubicBezTo>
                    <a:cubicBezTo>
                      <a:pt x="173047" y="616"/>
                      <a:pt x="177525" y="1191"/>
                      <a:pt x="180730" y="2095"/>
                    </a:cubicBezTo>
                    <a:cubicBezTo>
                      <a:pt x="183934" y="2999"/>
                      <a:pt x="186235" y="4354"/>
                      <a:pt x="187632" y="6162"/>
                    </a:cubicBezTo>
                    <a:cubicBezTo>
                      <a:pt x="189028" y="7970"/>
                      <a:pt x="190220" y="10435"/>
                      <a:pt x="191206" y="13557"/>
                    </a:cubicBezTo>
                    <a:lnTo>
                      <a:pt x="289804" y="296288"/>
                    </a:lnTo>
                    <a:cubicBezTo>
                      <a:pt x="291776" y="302204"/>
                      <a:pt x="293009" y="306888"/>
                      <a:pt x="293502" y="310339"/>
                    </a:cubicBezTo>
                    <a:cubicBezTo>
                      <a:pt x="293995" y="313790"/>
                      <a:pt x="293338" y="316378"/>
                      <a:pt x="291530" y="318103"/>
                    </a:cubicBezTo>
                    <a:cubicBezTo>
                      <a:pt x="289722" y="319829"/>
                      <a:pt x="286518" y="320897"/>
                      <a:pt x="281917" y="321308"/>
                    </a:cubicBezTo>
                    <a:cubicBezTo>
                      <a:pt x="277315" y="321719"/>
                      <a:pt x="270989" y="321924"/>
                      <a:pt x="262936" y="321924"/>
                    </a:cubicBezTo>
                    <a:cubicBezTo>
                      <a:pt x="254555" y="321924"/>
                      <a:pt x="248023" y="321801"/>
                      <a:pt x="243340" y="321554"/>
                    </a:cubicBezTo>
                    <a:cubicBezTo>
                      <a:pt x="238656" y="321308"/>
                      <a:pt x="235082" y="320815"/>
                      <a:pt x="232617" y="320075"/>
                    </a:cubicBezTo>
                    <a:cubicBezTo>
                      <a:pt x="230152" y="319336"/>
                      <a:pt x="228427" y="318309"/>
                      <a:pt x="227441" y="316994"/>
                    </a:cubicBezTo>
                    <a:cubicBezTo>
                      <a:pt x="226455" y="315680"/>
                      <a:pt x="225633" y="313954"/>
                      <a:pt x="224976" y="311818"/>
                    </a:cubicBezTo>
                    <a:lnTo>
                      <a:pt x="203531" y="247729"/>
                    </a:lnTo>
                    <a:lnTo>
                      <a:pt x="83733" y="247729"/>
                    </a:lnTo>
                    <a:lnTo>
                      <a:pt x="63521" y="310092"/>
                    </a:lnTo>
                    <a:cubicBezTo>
                      <a:pt x="62863" y="312393"/>
                      <a:pt x="62001" y="314324"/>
                      <a:pt x="60932" y="315885"/>
                    </a:cubicBezTo>
                    <a:cubicBezTo>
                      <a:pt x="59864" y="317446"/>
                      <a:pt x="58139" y="318679"/>
                      <a:pt x="55756" y="319582"/>
                    </a:cubicBezTo>
                    <a:cubicBezTo>
                      <a:pt x="53373" y="320486"/>
                      <a:pt x="50004" y="321102"/>
                      <a:pt x="45650" y="321431"/>
                    </a:cubicBezTo>
                    <a:cubicBezTo>
                      <a:pt x="41295" y="321760"/>
                      <a:pt x="35584" y="321924"/>
                      <a:pt x="28518" y="321924"/>
                    </a:cubicBezTo>
                    <a:cubicBezTo>
                      <a:pt x="20959" y="321924"/>
                      <a:pt x="15043" y="321678"/>
                      <a:pt x="10770" y="321185"/>
                    </a:cubicBezTo>
                    <a:cubicBezTo>
                      <a:pt x="6498" y="320692"/>
                      <a:pt x="3540" y="319500"/>
                      <a:pt x="1896" y="317610"/>
                    </a:cubicBezTo>
                    <a:cubicBezTo>
                      <a:pt x="253" y="315721"/>
                      <a:pt x="-322" y="313050"/>
                      <a:pt x="171" y="309599"/>
                    </a:cubicBezTo>
                    <a:cubicBezTo>
                      <a:pt x="664" y="306148"/>
                      <a:pt x="1896" y="301547"/>
                      <a:pt x="3868" y="295795"/>
                    </a:cubicBezTo>
                    <a:lnTo>
                      <a:pt x="102221" y="12817"/>
                    </a:lnTo>
                    <a:cubicBezTo>
                      <a:pt x="103207" y="10024"/>
                      <a:pt x="104357" y="7764"/>
                      <a:pt x="105672" y="6039"/>
                    </a:cubicBezTo>
                    <a:cubicBezTo>
                      <a:pt x="106986" y="4313"/>
                      <a:pt x="109081" y="2999"/>
                      <a:pt x="111957" y="2095"/>
                    </a:cubicBezTo>
                    <a:cubicBezTo>
                      <a:pt x="114833" y="1191"/>
                      <a:pt x="118818" y="616"/>
                      <a:pt x="123912" y="369"/>
                    </a:cubicBezTo>
                    <a:cubicBezTo>
                      <a:pt x="129007" y="123"/>
                      <a:pt x="135744" y="0"/>
                      <a:pt x="144125" y="0"/>
                    </a:cubicBezTo>
                    <a:close/>
                    <a:moveTo>
                      <a:pt x="143139" y="62363"/>
                    </a:moveTo>
                    <a:lnTo>
                      <a:pt x="98030" y="197936"/>
                    </a:lnTo>
                    <a:lnTo>
                      <a:pt x="188494" y="197936"/>
                    </a:lnTo>
                    <a:lnTo>
                      <a:pt x="143386" y="62363"/>
                    </a:lnTo>
                    <a:lnTo>
                      <a:pt x="143139" y="62363"/>
                    </a:ln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74" name="Freeform: Shape 75">
                <a:extLst>
                  <a:ext uri="{FF2B5EF4-FFF2-40B4-BE49-F238E27FC236}">
                    <a16:creationId xmlns:a16="http://schemas.microsoft.com/office/drawing/2014/main" id="{3496455D-BCD6-45F0-BD73-360C5C115591}"/>
                  </a:ext>
                </a:extLst>
              </p:cNvPr>
              <p:cNvSpPr/>
              <p:nvPr/>
            </p:nvSpPr>
            <p:spPr>
              <a:xfrm>
                <a:off x="1351392" y="2245968"/>
                <a:ext cx="260546" cy="326115"/>
              </a:xfrm>
              <a:custGeom>
                <a:avLst/>
                <a:gdLst/>
                <a:ahLst/>
                <a:cxnLst/>
                <a:rect l="l" t="t" r="r" b="b"/>
                <a:pathLst>
                  <a:path w="260546" h="326115">
                    <a:moveTo>
                      <a:pt x="32537" y="0"/>
                    </a:moveTo>
                    <a:cubicBezTo>
                      <a:pt x="38782" y="0"/>
                      <a:pt x="43958" y="246"/>
                      <a:pt x="48066" y="739"/>
                    </a:cubicBezTo>
                    <a:cubicBezTo>
                      <a:pt x="52175" y="1232"/>
                      <a:pt x="55461" y="1889"/>
                      <a:pt x="57926" y="2711"/>
                    </a:cubicBezTo>
                    <a:cubicBezTo>
                      <a:pt x="60391" y="3533"/>
                      <a:pt x="62158" y="4601"/>
                      <a:pt x="63226" y="5915"/>
                    </a:cubicBezTo>
                    <a:cubicBezTo>
                      <a:pt x="64294" y="7230"/>
                      <a:pt x="64828" y="8709"/>
                      <a:pt x="64828" y="10352"/>
                    </a:cubicBezTo>
                    <a:lnTo>
                      <a:pt x="64828" y="198676"/>
                    </a:lnTo>
                    <a:cubicBezTo>
                      <a:pt x="64828" y="211329"/>
                      <a:pt x="66389" y="222298"/>
                      <a:pt x="69512" y="231583"/>
                    </a:cubicBezTo>
                    <a:cubicBezTo>
                      <a:pt x="72634" y="240868"/>
                      <a:pt x="77112" y="248550"/>
                      <a:pt x="82946" y="254631"/>
                    </a:cubicBezTo>
                    <a:cubicBezTo>
                      <a:pt x="88779" y="260711"/>
                      <a:pt x="95764" y="265271"/>
                      <a:pt x="103898" y="268311"/>
                    </a:cubicBezTo>
                    <a:cubicBezTo>
                      <a:pt x="112032" y="271351"/>
                      <a:pt x="121112" y="272871"/>
                      <a:pt x="131136" y="272871"/>
                    </a:cubicBezTo>
                    <a:cubicBezTo>
                      <a:pt x="141324" y="272871"/>
                      <a:pt x="150445" y="271310"/>
                      <a:pt x="158497" y="268188"/>
                    </a:cubicBezTo>
                    <a:cubicBezTo>
                      <a:pt x="166549" y="265066"/>
                      <a:pt x="173369" y="260505"/>
                      <a:pt x="178956" y="254507"/>
                    </a:cubicBezTo>
                    <a:cubicBezTo>
                      <a:pt x="184543" y="248509"/>
                      <a:pt x="188857" y="241114"/>
                      <a:pt x="191897" y="232323"/>
                    </a:cubicBezTo>
                    <a:cubicBezTo>
                      <a:pt x="194937" y="223531"/>
                      <a:pt x="196457" y="213548"/>
                      <a:pt x="196457" y="202373"/>
                    </a:cubicBezTo>
                    <a:lnTo>
                      <a:pt x="196457" y="10352"/>
                    </a:lnTo>
                    <a:cubicBezTo>
                      <a:pt x="196457" y="8709"/>
                      <a:pt x="196950" y="7230"/>
                      <a:pt x="197936" y="5915"/>
                    </a:cubicBezTo>
                    <a:cubicBezTo>
                      <a:pt x="198922" y="4601"/>
                      <a:pt x="200648" y="3533"/>
                      <a:pt x="203113" y="2711"/>
                    </a:cubicBezTo>
                    <a:cubicBezTo>
                      <a:pt x="205578" y="1889"/>
                      <a:pt x="208905" y="1232"/>
                      <a:pt x="213096" y="739"/>
                    </a:cubicBezTo>
                    <a:cubicBezTo>
                      <a:pt x="217286" y="246"/>
                      <a:pt x="222504" y="0"/>
                      <a:pt x="228748" y="0"/>
                    </a:cubicBezTo>
                    <a:cubicBezTo>
                      <a:pt x="234993" y="0"/>
                      <a:pt x="240128" y="246"/>
                      <a:pt x="244155" y="739"/>
                    </a:cubicBezTo>
                    <a:cubicBezTo>
                      <a:pt x="248181" y="1232"/>
                      <a:pt x="251426" y="1889"/>
                      <a:pt x="253891" y="2711"/>
                    </a:cubicBezTo>
                    <a:cubicBezTo>
                      <a:pt x="256356" y="3533"/>
                      <a:pt x="258082" y="4601"/>
                      <a:pt x="259068" y="5915"/>
                    </a:cubicBezTo>
                    <a:cubicBezTo>
                      <a:pt x="260053" y="7230"/>
                      <a:pt x="260546" y="8709"/>
                      <a:pt x="260546" y="10352"/>
                    </a:cubicBezTo>
                    <a:lnTo>
                      <a:pt x="260546" y="201634"/>
                    </a:lnTo>
                    <a:cubicBezTo>
                      <a:pt x="260546" y="221189"/>
                      <a:pt x="257671" y="238690"/>
                      <a:pt x="251919" y="254138"/>
                    </a:cubicBezTo>
                    <a:cubicBezTo>
                      <a:pt x="246168" y="269585"/>
                      <a:pt x="237704" y="282649"/>
                      <a:pt x="226530" y="293331"/>
                    </a:cubicBezTo>
                    <a:cubicBezTo>
                      <a:pt x="215355" y="304012"/>
                      <a:pt x="201552" y="312146"/>
                      <a:pt x="185119" y="317734"/>
                    </a:cubicBezTo>
                    <a:cubicBezTo>
                      <a:pt x="168685" y="323321"/>
                      <a:pt x="149787" y="326115"/>
                      <a:pt x="128424" y="326115"/>
                    </a:cubicBezTo>
                    <a:cubicBezTo>
                      <a:pt x="108376" y="326115"/>
                      <a:pt x="90382" y="323609"/>
                      <a:pt x="74442" y="318596"/>
                    </a:cubicBezTo>
                    <a:cubicBezTo>
                      <a:pt x="58502" y="313584"/>
                      <a:pt x="45026" y="305984"/>
                      <a:pt x="34016" y="295795"/>
                    </a:cubicBezTo>
                    <a:cubicBezTo>
                      <a:pt x="23006" y="285607"/>
                      <a:pt x="14584" y="272912"/>
                      <a:pt x="8750" y="257712"/>
                    </a:cubicBezTo>
                    <a:cubicBezTo>
                      <a:pt x="2916" y="242511"/>
                      <a:pt x="0" y="224722"/>
                      <a:pt x="0" y="204345"/>
                    </a:cubicBezTo>
                    <a:lnTo>
                      <a:pt x="0" y="10352"/>
                    </a:lnTo>
                    <a:cubicBezTo>
                      <a:pt x="0" y="8709"/>
                      <a:pt x="493" y="7230"/>
                      <a:pt x="1479" y="5915"/>
                    </a:cubicBezTo>
                    <a:cubicBezTo>
                      <a:pt x="2465" y="4601"/>
                      <a:pt x="4231" y="3533"/>
                      <a:pt x="6778" y="2711"/>
                    </a:cubicBezTo>
                    <a:cubicBezTo>
                      <a:pt x="9325" y="1889"/>
                      <a:pt x="12653" y="1232"/>
                      <a:pt x="16761" y="739"/>
                    </a:cubicBezTo>
                    <a:cubicBezTo>
                      <a:pt x="20870" y="246"/>
                      <a:pt x="26128" y="0"/>
                      <a:pt x="32537" y="0"/>
                    </a:cubicBez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75" name="Freeform: Shape 76">
                <a:extLst>
                  <a:ext uri="{FF2B5EF4-FFF2-40B4-BE49-F238E27FC236}">
                    <a16:creationId xmlns:a16="http://schemas.microsoft.com/office/drawing/2014/main" id="{2E454AB5-9568-41E7-99B0-8FC6ACBD7EA5}"/>
                  </a:ext>
                </a:extLst>
              </p:cNvPr>
              <p:cNvSpPr/>
              <p:nvPr/>
            </p:nvSpPr>
            <p:spPr>
              <a:xfrm>
                <a:off x="1932664" y="2245968"/>
                <a:ext cx="65075" cy="321924"/>
              </a:xfrm>
              <a:custGeom>
                <a:avLst/>
                <a:gdLst/>
                <a:ahLst/>
                <a:cxnLst/>
                <a:rect l="l" t="t" r="r" b="b"/>
                <a:pathLst>
                  <a:path w="65075" h="321924">
                    <a:moveTo>
                      <a:pt x="32538" y="0"/>
                    </a:moveTo>
                    <a:cubicBezTo>
                      <a:pt x="38947" y="0"/>
                      <a:pt x="44205" y="246"/>
                      <a:pt x="48313" y="739"/>
                    </a:cubicBezTo>
                    <a:cubicBezTo>
                      <a:pt x="52422" y="1232"/>
                      <a:pt x="55708" y="1889"/>
                      <a:pt x="58173" y="2711"/>
                    </a:cubicBezTo>
                    <a:cubicBezTo>
                      <a:pt x="60638" y="3533"/>
                      <a:pt x="62405" y="4601"/>
                      <a:pt x="63473" y="5915"/>
                    </a:cubicBezTo>
                    <a:cubicBezTo>
                      <a:pt x="64541" y="7230"/>
                      <a:pt x="65075" y="8709"/>
                      <a:pt x="65075" y="10352"/>
                    </a:cubicBezTo>
                    <a:lnTo>
                      <a:pt x="65075" y="311571"/>
                    </a:lnTo>
                    <a:cubicBezTo>
                      <a:pt x="65075" y="313215"/>
                      <a:pt x="64541" y="314694"/>
                      <a:pt x="63473" y="316008"/>
                    </a:cubicBezTo>
                    <a:cubicBezTo>
                      <a:pt x="62405" y="317323"/>
                      <a:pt x="60638" y="318391"/>
                      <a:pt x="58173" y="319213"/>
                    </a:cubicBezTo>
                    <a:cubicBezTo>
                      <a:pt x="55708" y="320034"/>
                      <a:pt x="52422" y="320692"/>
                      <a:pt x="48313" y="321185"/>
                    </a:cubicBezTo>
                    <a:cubicBezTo>
                      <a:pt x="44205" y="321678"/>
                      <a:pt x="38947" y="321924"/>
                      <a:pt x="32538" y="321924"/>
                    </a:cubicBezTo>
                    <a:cubicBezTo>
                      <a:pt x="26293" y="321924"/>
                      <a:pt x="21076" y="321678"/>
                      <a:pt x="16885" y="321185"/>
                    </a:cubicBezTo>
                    <a:cubicBezTo>
                      <a:pt x="12695" y="320692"/>
                      <a:pt x="9367" y="320034"/>
                      <a:pt x="6902" y="319213"/>
                    </a:cubicBezTo>
                    <a:cubicBezTo>
                      <a:pt x="4437" y="318391"/>
                      <a:pt x="2671" y="317323"/>
                      <a:pt x="1602" y="316008"/>
                    </a:cubicBezTo>
                    <a:cubicBezTo>
                      <a:pt x="534" y="314694"/>
                      <a:pt x="0" y="313215"/>
                      <a:pt x="0" y="311571"/>
                    </a:cubicBezTo>
                    <a:lnTo>
                      <a:pt x="0" y="10352"/>
                    </a:lnTo>
                    <a:cubicBezTo>
                      <a:pt x="0" y="8709"/>
                      <a:pt x="534" y="7230"/>
                      <a:pt x="1602" y="5915"/>
                    </a:cubicBezTo>
                    <a:cubicBezTo>
                      <a:pt x="2671" y="4601"/>
                      <a:pt x="4478" y="3533"/>
                      <a:pt x="7025" y="2711"/>
                    </a:cubicBezTo>
                    <a:cubicBezTo>
                      <a:pt x="9572" y="1889"/>
                      <a:pt x="12900" y="1232"/>
                      <a:pt x="17008" y="739"/>
                    </a:cubicBezTo>
                    <a:cubicBezTo>
                      <a:pt x="21117" y="246"/>
                      <a:pt x="26293" y="0"/>
                      <a:pt x="32538" y="0"/>
                    </a:cubicBez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76" name="Freeform: Shape 77">
                <a:extLst>
                  <a:ext uri="{FF2B5EF4-FFF2-40B4-BE49-F238E27FC236}">
                    <a16:creationId xmlns:a16="http://schemas.microsoft.com/office/drawing/2014/main" id="{A21570FD-B708-4A59-87A1-77411D21ADC4}"/>
                  </a:ext>
                </a:extLst>
              </p:cNvPr>
              <p:cNvSpPr/>
              <p:nvPr/>
            </p:nvSpPr>
            <p:spPr>
              <a:xfrm>
                <a:off x="2408913" y="2246461"/>
                <a:ext cx="263012" cy="321431"/>
              </a:xfrm>
              <a:custGeom>
                <a:avLst/>
                <a:gdLst/>
                <a:ahLst/>
                <a:cxnLst/>
                <a:rect l="l" t="t" r="r" b="b"/>
                <a:pathLst>
                  <a:path w="263012" h="321431">
                    <a:moveTo>
                      <a:pt x="234665" y="0"/>
                    </a:moveTo>
                    <a:cubicBezTo>
                      <a:pt x="240252" y="0"/>
                      <a:pt x="244936" y="205"/>
                      <a:pt x="248715" y="616"/>
                    </a:cubicBezTo>
                    <a:cubicBezTo>
                      <a:pt x="252495" y="1027"/>
                      <a:pt x="255412" y="1725"/>
                      <a:pt x="257466" y="2711"/>
                    </a:cubicBezTo>
                    <a:cubicBezTo>
                      <a:pt x="259520" y="3697"/>
                      <a:pt x="260958" y="4847"/>
                      <a:pt x="261780" y="6162"/>
                    </a:cubicBezTo>
                    <a:cubicBezTo>
                      <a:pt x="262601" y="7477"/>
                      <a:pt x="263012" y="8956"/>
                      <a:pt x="263012" y="10599"/>
                    </a:cubicBezTo>
                    <a:lnTo>
                      <a:pt x="263012" y="297274"/>
                    </a:lnTo>
                    <a:cubicBezTo>
                      <a:pt x="263012" y="301054"/>
                      <a:pt x="262355" y="304423"/>
                      <a:pt x="261040" y="307381"/>
                    </a:cubicBezTo>
                    <a:cubicBezTo>
                      <a:pt x="259725" y="310339"/>
                      <a:pt x="257959" y="312804"/>
                      <a:pt x="255740" y="314776"/>
                    </a:cubicBezTo>
                    <a:cubicBezTo>
                      <a:pt x="253522" y="316748"/>
                      <a:pt x="250893" y="318186"/>
                      <a:pt x="247852" y="319089"/>
                    </a:cubicBezTo>
                    <a:cubicBezTo>
                      <a:pt x="244812" y="319993"/>
                      <a:pt x="241731" y="320445"/>
                      <a:pt x="238609" y="320445"/>
                    </a:cubicBezTo>
                    <a:lnTo>
                      <a:pt x="211001" y="320445"/>
                    </a:lnTo>
                    <a:cubicBezTo>
                      <a:pt x="205250" y="320445"/>
                      <a:pt x="200279" y="319870"/>
                      <a:pt x="196088" y="318720"/>
                    </a:cubicBezTo>
                    <a:cubicBezTo>
                      <a:pt x="191898" y="317569"/>
                      <a:pt x="188036" y="315474"/>
                      <a:pt x="184503" y="312434"/>
                    </a:cubicBezTo>
                    <a:cubicBezTo>
                      <a:pt x="180970" y="309394"/>
                      <a:pt x="177560" y="305286"/>
                      <a:pt x="174273" y="300109"/>
                    </a:cubicBezTo>
                    <a:cubicBezTo>
                      <a:pt x="170987" y="294933"/>
                      <a:pt x="167289" y="288236"/>
                      <a:pt x="163181" y="280020"/>
                    </a:cubicBezTo>
                    <a:lnTo>
                      <a:pt x="83809" y="130889"/>
                    </a:lnTo>
                    <a:cubicBezTo>
                      <a:pt x="79208" y="122015"/>
                      <a:pt x="74524" y="112443"/>
                      <a:pt x="69759" y="102172"/>
                    </a:cubicBezTo>
                    <a:cubicBezTo>
                      <a:pt x="64993" y="91902"/>
                      <a:pt x="60721" y="81919"/>
                      <a:pt x="56941" y="72223"/>
                    </a:cubicBezTo>
                    <a:lnTo>
                      <a:pt x="56448" y="72223"/>
                    </a:lnTo>
                    <a:cubicBezTo>
                      <a:pt x="57105" y="84055"/>
                      <a:pt x="57598" y="95846"/>
                      <a:pt x="57927" y="107595"/>
                    </a:cubicBezTo>
                    <a:cubicBezTo>
                      <a:pt x="58256" y="119345"/>
                      <a:pt x="58420" y="131464"/>
                      <a:pt x="58420" y="143954"/>
                    </a:cubicBezTo>
                    <a:lnTo>
                      <a:pt x="58420" y="310832"/>
                    </a:lnTo>
                    <a:cubicBezTo>
                      <a:pt x="58420" y="312475"/>
                      <a:pt x="57968" y="313954"/>
                      <a:pt x="57064" y="315269"/>
                    </a:cubicBezTo>
                    <a:cubicBezTo>
                      <a:pt x="56160" y="316583"/>
                      <a:pt x="54599" y="317693"/>
                      <a:pt x="52381" y="318596"/>
                    </a:cubicBezTo>
                    <a:cubicBezTo>
                      <a:pt x="50162" y="319500"/>
                      <a:pt x="47163" y="320199"/>
                      <a:pt x="43384" y="320692"/>
                    </a:cubicBezTo>
                    <a:cubicBezTo>
                      <a:pt x="39604" y="321185"/>
                      <a:pt x="34756" y="321431"/>
                      <a:pt x="28840" y="321431"/>
                    </a:cubicBezTo>
                    <a:cubicBezTo>
                      <a:pt x="23089" y="321431"/>
                      <a:pt x="18323" y="321185"/>
                      <a:pt x="14543" y="320692"/>
                    </a:cubicBezTo>
                    <a:cubicBezTo>
                      <a:pt x="10764" y="320199"/>
                      <a:pt x="7806" y="319500"/>
                      <a:pt x="5670" y="318596"/>
                    </a:cubicBezTo>
                    <a:cubicBezTo>
                      <a:pt x="3533" y="317693"/>
                      <a:pt x="2054" y="316583"/>
                      <a:pt x="1233" y="315269"/>
                    </a:cubicBezTo>
                    <a:cubicBezTo>
                      <a:pt x="411" y="313954"/>
                      <a:pt x="0" y="312475"/>
                      <a:pt x="0" y="310832"/>
                    </a:cubicBezTo>
                    <a:lnTo>
                      <a:pt x="0" y="24156"/>
                    </a:lnTo>
                    <a:cubicBezTo>
                      <a:pt x="0" y="16433"/>
                      <a:pt x="2260" y="10640"/>
                      <a:pt x="6779" y="6778"/>
                    </a:cubicBezTo>
                    <a:cubicBezTo>
                      <a:pt x="11298" y="2916"/>
                      <a:pt x="16844" y="986"/>
                      <a:pt x="23417" y="986"/>
                    </a:cubicBezTo>
                    <a:lnTo>
                      <a:pt x="58173" y="986"/>
                    </a:lnTo>
                    <a:cubicBezTo>
                      <a:pt x="64418" y="986"/>
                      <a:pt x="69676" y="1520"/>
                      <a:pt x="73949" y="2588"/>
                    </a:cubicBezTo>
                    <a:cubicBezTo>
                      <a:pt x="78222" y="3656"/>
                      <a:pt x="82043" y="5422"/>
                      <a:pt x="85411" y="7887"/>
                    </a:cubicBezTo>
                    <a:cubicBezTo>
                      <a:pt x="88780" y="10352"/>
                      <a:pt x="91943" y="13762"/>
                      <a:pt x="94901" y="18117"/>
                    </a:cubicBezTo>
                    <a:cubicBezTo>
                      <a:pt x="97859" y="22472"/>
                      <a:pt x="100900" y="27854"/>
                      <a:pt x="104022" y="34263"/>
                    </a:cubicBezTo>
                    <a:lnTo>
                      <a:pt x="166139" y="150855"/>
                    </a:lnTo>
                    <a:cubicBezTo>
                      <a:pt x="169754" y="157922"/>
                      <a:pt x="173328" y="164865"/>
                      <a:pt x="176861" y="171684"/>
                    </a:cubicBezTo>
                    <a:cubicBezTo>
                      <a:pt x="180395" y="178504"/>
                      <a:pt x="183804" y="185324"/>
                      <a:pt x="187091" y="192144"/>
                    </a:cubicBezTo>
                    <a:cubicBezTo>
                      <a:pt x="190378" y="198963"/>
                      <a:pt x="193582" y="205660"/>
                      <a:pt x="196704" y="212233"/>
                    </a:cubicBezTo>
                    <a:cubicBezTo>
                      <a:pt x="199827" y="218806"/>
                      <a:pt x="202867" y="225380"/>
                      <a:pt x="205825" y="231953"/>
                    </a:cubicBezTo>
                    <a:lnTo>
                      <a:pt x="206071" y="231953"/>
                    </a:lnTo>
                    <a:cubicBezTo>
                      <a:pt x="205578" y="220450"/>
                      <a:pt x="205209" y="208453"/>
                      <a:pt x="204962" y="195964"/>
                    </a:cubicBezTo>
                    <a:cubicBezTo>
                      <a:pt x="204716" y="183475"/>
                      <a:pt x="204592" y="171561"/>
                      <a:pt x="204592" y="160222"/>
                    </a:cubicBezTo>
                    <a:lnTo>
                      <a:pt x="204592" y="10599"/>
                    </a:lnTo>
                    <a:cubicBezTo>
                      <a:pt x="204592" y="8956"/>
                      <a:pt x="205085" y="7477"/>
                      <a:pt x="206071" y="6162"/>
                    </a:cubicBezTo>
                    <a:cubicBezTo>
                      <a:pt x="207057" y="4847"/>
                      <a:pt x="208701" y="3697"/>
                      <a:pt x="211001" y="2711"/>
                    </a:cubicBezTo>
                    <a:cubicBezTo>
                      <a:pt x="213302" y="1725"/>
                      <a:pt x="216342" y="1027"/>
                      <a:pt x="220122" y="616"/>
                    </a:cubicBezTo>
                    <a:cubicBezTo>
                      <a:pt x="223901" y="205"/>
                      <a:pt x="228749" y="0"/>
                      <a:pt x="234665" y="0"/>
                    </a:cubicBez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sp>
            <p:nvSpPr>
              <p:cNvPr id="77" name="Freeform: Shape 78">
                <a:extLst>
                  <a:ext uri="{FF2B5EF4-FFF2-40B4-BE49-F238E27FC236}">
                    <a16:creationId xmlns:a16="http://schemas.microsoft.com/office/drawing/2014/main" id="{CE21EF31-11DF-4044-8E61-3AD2EAC5B2EB}"/>
                  </a:ext>
                </a:extLst>
              </p:cNvPr>
              <p:cNvSpPr/>
              <p:nvPr/>
            </p:nvSpPr>
            <p:spPr>
              <a:xfrm>
                <a:off x="1653215" y="2247447"/>
                <a:ext cx="244032" cy="320445"/>
              </a:xfrm>
              <a:custGeom>
                <a:avLst/>
                <a:gdLst/>
                <a:ahLst/>
                <a:cxnLst/>
                <a:rect l="l" t="t" r="r" b="b"/>
                <a:pathLst>
                  <a:path w="244032" h="320445">
                    <a:moveTo>
                      <a:pt x="9613" y="0"/>
                    </a:moveTo>
                    <a:lnTo>
                      <a:pt x="234418" y="0"/>
                    </a:lnTo>
                    <a:cubicBezTo>
                      <a:pt x="235897" y="0"/>
                      <a:pt x="237253" y="451"/>
                      <a:pt x="238485" y="1355"/>
                    </a:cubicBezTo>
                    <a:cubicBezTo>
                      <a:pt x="239718" y="2259"/>
                      <a:pt x="240745" y="3738"/>
                      <a:pt x="241567" y="5792"/>
                    </a:cubicBezTo>
                    <a:cubicBezTo>
                      <a:pt x="242388" y="7846"/>
                      <a:pt x="243005" y="10599"/>
                      <a:pt x="243415" y="14050"/>
                    </a:cubicBezTo>
                    <a:cubicBezTo>
                      <a:pt x="243826" y="17501"/>
                      <a:pt x="244032" y="21691"/>
                      <a:pt x="244032" y="26621"/>
                    </a:cubicBezTo>
                    <a:cubicBezTo>
                      <a:pt x="244032" y="31387"/>
                      <a:pt x="243826" y="35454"/>
                      <a:pt x="243415" y="38823"/>
                    </a:cubicBezTo>
                    <a:cubicBezTo>
                      <a:pt x="243005" y="42192"/>
                      <a:pt x="242388" y="44903"/>
                      <a:pt x="241567" y="46957"/>
                    </a:cubicBezTo>
                    <a:cubicBezTo>
                      <a:pt x="240745" y="49011"/>
                      <a:pt x="239718" y="50531"/>
                      <a:pt x="238485" y="51517"/>
                    </a:cubicBezTo>
                    <a:cubicBezTo>
                      <a:pt x="237253" y="52503"/>
                      <a:pt x="235897" y="52996"/>
                      <a:pt x="234418" y="52996"/>
                    </a:cubicBezTo>
                    <a:lnTo>
                      <a:pt x="154553" y="52996"/>
                    </a:lnTo>
                    <a:lnTo>
                      <a:pt x="154553" y="310092"/>
                    </a:lnTo>
                    <a:cubicBezTo>
                      <a:pt x="154553" y="311736"/>
                      <a:pt x="154019" y="313215"/>
                      <a:pt x="152951" y="314529"/>
                    </a:cubicBezTo>
                    <a:cubicBezTo>
                      <a:pt x="151883" y="315844"/>
                      <a:pt x="150116" y="316912"/>
                      <a:pt x="147651" y="317734"/>
                    </a:cubicBezTo>
                    <a:cubicBezTo>
                      <a:pt x="145186" y="318555"/>
                      <a:pt x="141859" y="319213"/>
                      <a:pt x="137668" y="319706"/>
                    </a:cubicBezTo>
                    <a:cubicBezTo>
                      <a:pt x="133478" y="320199"/>
                      <a:pt x="128260" y="320445"/>
                      <a:pt x="122016" y="320445"/>
                    </a:cubicBezTo>
                    <a:cubicBezTo>
                      <a:pt x="115771" y="320445"/>
                      <a:pt x="110554" y="320199"/>
                      <a:pt x="106363" y="319706"/>
                    </a:cubicBezTo>
                    <a:cubicBezTo>
                      <a:pt x="102173" y="319213"/>
                      <a:pt x="98845" y="318555"/>
                      <a:pt x="96380" y="317734"/>
                    </a:cubicBezTo>
                    <a:cubicBezTo>
                      <a:pt x="93915" y="316912"/>
                      <a:pt x="92149" y="315844"/>
                      <a:pt x="91080" y="314529"/>
                    </a:cubicBezTo>
                    <a:cubicBezTo>
                      <a:pt x="90012" y="313215"/>
                      <a:pt x="89478" y="311736"/>
                      <a:pt x="89478" y="310092"/>
                    </a:cubicBezTo>
                    <a:lnTo>
                      <a:pt x="89478" y="52996"/>
                    </a:lnTo>
                    <a:lnTo>
                      <a:pt x="9613" y="52996"/>
                    </a:lnTo>
                    <a:cubicBezTo>
                      <a:pt x="7970" y="52996"/>
                      <a:pt x="6573" y="52503"/>
                      <a:pt x="5423" y="51517"/>
                    </a:cubicBezTo>
                    <a:cubicBezTo>
                      <a:pt x="4273" y="50531"/>
                      <a:pt x="3287" y="49011"/>
                      <a:pt x="2465" y="46957"/>
                    </a:cubicBezTo>
                    <a:cubicBezTo>
                      <a:pt x="1643" y="44903"/>
                      <a:pt x="1027" y="42192"/>
                      <a:pt x="616" y="38823"/>
                    </a:cubicBezTo>
                    <a:cubicBezTo>
                      <a:pt x="205" y="35454"/>
                      <a:pt x="0" y="31387"/>
                      <a:pt x="0" y="26621"/>
                    </a:cubicBezTo>
                    <a:cubicBezTo>
                      <a:pt x="0" y="21691"/>
                      <a:pt x="205" y="17501"/>
                      <a:pt x="616" y="14050"/>
                    </a:cubicBezTo>
                    <a:cubicBezTo>
                      <a:pt x="1027" y="10599"/>
                      <a:pt x="1643" y="7846"/>
                      <a:pt x="2465" y="5792"/>
                    </a:cubicBezTo>
                    <a:cubicBezTo>
                      <a:pt x="3287" y="3738"/>
                      <a:pt x="4273" y="2259"/>
                      <a:pt x="5423" y="1355"/>
                    </a:cubicBezTo>
                    <a:cubicBezTo>
                      <a:pt x="6573" y="451"/>
                      <a:pt x="7970" y="0"/>
                      <a:pt x="9613" y="0"/>
                    </a:cubicBezTo>
                    <a:close/>
                  </a:path>
                </a:pathLst>
              </a:custGeom>
              <a:solidFill>
                <a:sysClr val="window" lastClr="FFFFFF"/>
              </a:solidFill>
              <a:ln w="12700" cap="flat" cmpd="sng" algn="ctr">
                <a:noFill/>
                <a:prstDash val="solid"/>
                <a:miter lim="800000"/>
              </a:ln>
              <a:effectLst/>
            </p:spPr>
            <p:txBody>
              <a:bodyPr rtlCol="0" anchor="ctr"/>
              <a:lstStyle/>
              <a:p>
                <a:pPr algn="ctr" defTabSz="685800"/>
                <a:endParaRPr lang="en-US" sz="1400" kern="0">
                  <a:solidFill>
                    <a:sysClr val="window" lastClr="FFFFFF"/>
                  </a:solidFill>
                  <a:latin typeface="Calibri"/>
                </a:endParaRPr>
              </a:p>
            </p:txBody>
          </p:sp>
        </p:grpSp>
      </p:grpSp>
    </p:spTree>
    <p:extLst>
      <p:ext uri="{BB962C8B-B14F-4D97-AF65-F5344CB8AC3E}">
        <p14:creationId xmlns:p14="http://schemas.microsoft.com/office/powerpoint/2010/main" val="41304072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idx="1"/>
          </p:nvPr>
        </p:nvSpPr>
        <p:spPr>
          <a:xfrm>
            <a:off x="629842" y="1375100"/>
            <a:ext cx="7885508" cy="503705"/>
          </a:xfrm>
          <a:solidFill>
            <a:srgbClr val="00B0F0"/>
          </a:solidFill>
          <a:ln>
            <a:solidFill>
              <a:srgbClr val="00B0F0"/>
            </a:solidFill>
          </a:ln>
        </p:spPr>
        <p:txBody>
          <a:bodyPr anchor="ctr">
            <a:normAutofit/>
          </a:bodyPr>
          <a:lstStyle/>
          <a:p>
            <a:r>
              <a:rPr lang="de-DE" sz="1800" dirty="0" err="1">
                <a:solidFill>
                  <a:schemeClr val="bg1"/>
                </a:solidFill>
              </a:rPr>
              <a:t>Why</a:t>
            </a:r>
            <a:r>
              <a:rPr lang="de-DE" sz="1800" dirty="0">
                <a:solidFill>
                  <a:schemeClr val="bg1"/>
                </a:solidFill>
              </a:rPr>
              <a:t> do </a:t>
            </a:r>
            <a:r>
              <a:rPr lang="de-DE" sz="1800" dirty="0" err="1">
                <a:solidFill>
                  <a:schemeClr val="bg1"/>
                </a:solidFill>
              </a:rPr>
              <a:t>people</a:t>
            </a:r>
            <a:r>
              <a:rPr lang="de-DE" sz="1800" dirty="0">
                <a:solidFill>
                  <a:schemeClr val="bg1"/>
                </a:solidFill>
              </a:rPr>
              <a:t> </a:t>
            </a:r>
            <a:r>
              <a:rPr lang="de-DE" sz="1800" dirty="0" err="1">
                <a:solidFill>
                  <a:schemeClr val="bg1"/>
                </a:solidFill>
              </a:rPr>
              <a:t>stay</a:t>
            </a:r>
            <a:r>
              <a:rPr lang="de-DE" sz="1800" dirty="0">
                <a:solidFill>
                  <a:schemeClr val="bg1"/>
                </a:solidFill>
              </a:rPr>
              <a:t> </a:t>
            </a:r>
            <a:r>
              <a:rPr lang="de-DE" sz="1800" dirty="0" err="1">
                <a:solidFill>
                  <a:schemeClr val="bg1"/>
                </a:solidFill>
              </a:rPr>
              <a:t>silent</a:t>
            </a:r>
            <a:r>
              <a:rPr lang="de-DE" sz="1800" dirty="0">
                <a:solidFill>
                  <a:schemeClr val="bg1"/>
                </a:solidFill>
              </a:rPr>
              <a:t> </a:t>
            </a:r>
            <a:r>
              <a:rPr lang="de-DE" sz="1800" dirty="0" err="1">
                <a:solidFill>
                  <a:schemeClr val="bg1"/>
                </a:solidFill>
              </a:rPr>
              <a:t>when</a:t>
            </a:r>
            <a:r>
              <a:rPr lang="de-DE" sz="1800" dirty="0">
                <a:solidFill>
                  <a:schemeClr val="bg1"/>
                </a:solidFill>
              </a:rPr>
              <a:t> </a:t>
            </a:r>
            <a:r>
              <a:rPr lang="de-DE" sz="1800" dirty="0" err="1">
                <a:solidFill>
                  <a:schemeClr val="bg1"/>
                </a:solidFill>
              </a:rPr>
              <a:t>something</a:t>
            </a:r>
            <a:r>
              <a:rPr lang="de-DE" sz="1800" dirty="0">
                <a:solidFill>
                  <a:schemeClr val="bg1"/>
                </a:solidFill>
              </a:rPr>
              <a:t> negative </a:t>
            </a:r>
            <a:r>
              <a:rPr lang="de-DE" sz="1800" dirty="0" err="1">
                <a:solidFill>
                  <a:schemeClr val="bg1"/>
                </a:solidFill>
              </a:rPr>
              <a:t>happens</a:t>
            </a:r>
            <a:r>
              <a:rPr lang="de-DE" sz="1800" dirty="0">
                <a:solidFill>
                  <a:schemeClr val="bg1"/>
                </a:solidFill>
              </a:rPr>
              <a:t> at </a:t>
            </a:r>
            <a:r>
              <a:rPr lang="de-DE" sz="1800" dirty="0" err="1">
                <a:solidFill>
                  <a:schemeClr val="bg1"/>
                </a:solidFill>
              </a:rPr>
              <a:t>work</a:t>
            </a:r>
            <a:r>
              <a:rPr lang="de-DE" sz="1800" dirty="0">
                <a:solidFill>
                  <a:schemeClr val="bg1"/>
                </a:solidFill>
              </a:rPr>
              <a:t>?</a:t>
            </a:r>
          </a:p>
        </p:txBody>
      </p:sp>
      <p:sp>
        <p:nvSpPr>
          <p:cNvPr id="13" name="Inhaltsplatzhalter 12"/>
          <p:cNvSpPr>
            <a:spLocks noGrp="1"/>
          </p:cNvSpPr>
          <p:nvPr>
            <p:ph sz="half" idx="2"/>
          </p:nvPr>
        </p:nvSpPr>
        <p:spPr>
          <a:xfrm>
            <a:off x="629841" y="1878806"/>
            <a:ext cx="4522261" cy="2763441"/>
          </a:xfrm>
          <a:ln>
            <a:solidFill>
              <a:srgbClr val="00B0F0"/>
            </a:solidFill>
          </a:ln>
        </p:spPr>
        <p:txBody>
          <a:bodyPr vert="horz" lIns="91440" tIns="45720" rIns="91440" bIns="45720" rtlCol="0" anchor="t">
            <a:noAutofit/>
          </a:bodyPr>
          <a:lstStyle/>
          <a:p>
            <a:pPr marL="0" indent="0">
              <a:buNone/>
              <a:defRPr/>
            </a:pPr>
            <a:r>
              <a:rPr lang="en-US" sz="1000" b="1" dirty="0"/>
              <a:t>Prickly peers:</a:t>
            </a:r>
            <a:r>
              <a:rPr lang="en-US" sz="1000" dirty="0"/>
              <a:t> Failure to confront rude, abrasive, defensive, and disrespectful colleagues (for example failing to confront harsh language, backbiting, bullying, harassment, withholding information, and resistance to feedback and input).</a:t>
            </a:r>
          </a:p>
          <a:p>
            <a:pPr marL="0" indent="0">
              <a:buNone/>
              <a:defRPr/>
            </a:pPr>
            <a:r>
              <a:rPr lang="en-US" sz="1000" b="1" dirty="0"/>
              <a:t>Strategic missteps: </a:t>
            </a:r>
            <a:r>
              <a:rPr lang="en-US" sz="1000" dirty="0"/>
              <a:t>Failure to speak up when proposals and procedures suffer from inaccuracies or faulty thinking. The problem is made worse when leadership makes decisions without first consulting experts or is unresponsive to employee concerns.</a:t>
            </a:r>
          </a:p>
          <a:p>
            <a:pPr marL="0" indent="0">
              <a:buNone/>
              <a:defRPr/>
            </a:pPr>
            <a:r>
              <a:rPr lang="en-US" sz="1000" b="1" dirty="0"/>
              <a:t>Lazy and incompetent colleagues:</a:t>
            </a:r>
            <a:r>
              <a:rPr lang="en-US" sz="1000" dirty="0"/>
              <a:t> Failure to talk to colleagues and direct reports about poor work habits, incompetence and lack of participation.</a:t>
            </a:r>
          </a:p>
          <a:p>
            <a:pPr marL="0" indent="0">
              <a:buNone/>
              <a:defRPr/>
            </a:pPr>
            <a:r>
              <a:rPr lang="en-US" sz="1000" b="1" dirty="0"/>
              <a:t>Abusive bosses:</a:t>
            </a:r>
            <a:r>
              <a:rPr lang="en-US" sz="1000" dirty="0"/>
              <a:t> Failure to openly discuss damage done when people in power resort to control and reliance on position to push their agenda.</a:t>
            </a:r>
          </a:p>
          <a:p>
            <a:pPr marL="0" indent="0">
              <a:buNone/>
              <a:defRPr/>
            </a:pPr>
            <a:r>
              <a:rPr lang="en-US" sz="1000" b="1" dirty="0"/>
              <a:t>Management chaos:</a:t>
            </a:r>
            <a:r>
              <a:rPr lang="en-US" sz="1000" dirty="0"/>
              <a:t> Failure to get clarification when people feel unclear around roles, responsibilities, specifications and timelines. A perceived lack of safety to share concerns without retribution makes asking for clarification feel risky (Maxfield 2016).</a:t>
            </a:r>
          </a:p>
        </p:txBody>
      </p:sp>
      <p:pic>
        <p:nvPicPr>
          <p:cNvPr id="8" name="Inhaltsplatzhalter 7" descr="Mit ihren Fingern gestikulierende Frau">
            <a:extLst>
              <a:ext uri="{FF2B5EF4-FFF2-40B4-BE49-F238E27FC236}">
                <a16:creationId xmlns:a16="http://schemas.microsoft.com/office/drawing/2014/main" id="{2F993CB5-8A3A-6049-8CFF-FB00F24585A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387975" y="2216870"/>
            <a:ext cx="3125788" cy="2086123"/>
          </a:xfrm>
          <a:ln>
            <a:solidFill>
              <a:srgbClr val="00B0F0"/>
            </a:solidFill>
          </a:ln>
        </p:spPr>
      </p:pic>
      <p:sp>
        <p:nvSpPr>
          <p:cNvPr id="4" name="Foliennummernplatzhalter 3"/>
          <p:cNvSpPr>
            <a:spLocks noGrp="1"/>
          </p:cNvSpPr>
          <p:nvPr>
            <p:ph type="sldNum" sz="quarter" idx="12"/>
          </p:nvPr>
        </p:nvSpPr>
        <p:spPr/>
        <p:txBody>
          <a:bodyPr/>
          <a:lstStyle/>
          <a:p>
            <a:fld id="{961E0DA8-AC27-403E-90E8-404BCA9BAC80}" type="slidenum">
              <a:rPr lang="en-US" smtClean="0"/>
              <a:pPr/>
              <a:t>24</a:t>
            </a:fld>
            <a:endParaRPr lang="en-US"/>
          </a:p>
        </p:txBody>
      </p:sp>
      <p:sp>
        <p:nvSpPr>
          <p:cNvPr id="3" name="Fußzeilenplatzhalter 2"/>
          <p:cNvSpPr>
            <a:spLocks noGrp="1"/>
          </p:cNvSpPr>
          <p:nvPr>
            <p:ph type="ftr" sz="quarter" idx="13"/>
          </p:nvPr>
        </p:nvSpPr>
        <p:spPr/>
        <p:txBody>
          <a:bodyPr/>
          <a:lstStyle/>
          <a:p>
            <a:r>
              <a:rPr lang="en-US" b="1"/>
              <a:t>Module 8 – Integrity codes</a:t>
            </a:r>
            <a:endParaRPr lang="en-US"/>
          </a:p>
        </p:txBody>
      </p:sp>
      <p:sp>
        <p:nvSpPr>
          <p:cNvPr id="5" name="Titel 4"/>
          <p:cNvSpPr>
            <a:spLocks noGrp="1"/>
          </p:cNvSpPr>
          <p:nvPr>
            <p:ph type="title"/>
          </p:nvPr>
        </p:nvSpPr>
        <p:spPr/>
        <p:txBody>
          <a:bodyPr>
            <a:noAutofit/>
          </a:bodyPr>
          <a:lstStyle/>
          <a:p>
            <a:r>
              <a:rPr lang="de-DE" sz="4000" b="1" dirty="0"/>
              <a:t>Culture </a:t>
            </a:r>
            <a:r>
              <a:rPr lang="de-DE" sz="4000" b="1" dirty="0" err="1"/>
              <a:t>of</a:t>
            </a:r>
            <a:r>
              <a:rPr lang="de-DE" sz="4000" b="1" dirty="0"/>
              <a:t> </a:t>
            </a:r>
            <a:r>
              <a:rPr lang="de-DE" sz="4000" b="1" dirty="0" err="1"/>
              <a:t>silence</a:t>
            </a:r>
            <a:endParaRPr lang="de-DE" sz="4000" b="1" dirty="0"/>
          </a:p>
        </p:txBody>
      </p:sp>
    </p:spTree>
    <p:extLst>
      <p:ext uri="{BB962C8B-B14F-4D97-AF65-F5344CB8AC3E}">
        <p14:creationId xmlns:p14="http://schemas.microsoft.com/office/powerpoint/2010/main" val="17455252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 calcmode="lin" valueType="num">
                                      <p:cBhvr additive="base">
                                        <p:cTn id="19"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 calcmode="lin" valueType="num">
                                      <p:cBhvr additive="base">
                                        <p:cTn id="25"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8 – Integrity codes</a:t>
            </a:r>
            <a:endParaRPr lang="en-US"/>
          </a:p>
        </p:txBody>
      </p:sp>
      <p:grpSp>
        <p:nvGrpSpPr>
          <p:cNvPr id="10" name="Gruppierung 9"/>
          <p:cNvGrpSpPr/>
          <p:nvPr/>
        </p:nvGrpSpPr>
        <p:grpSpPr>
          <a:xfrm>
            <a:off x="5055268" y="1686886"/>
            <a:ext cx="3472535" cy="592404"/>
            <a:chOff x="5055266" y="1809059"/>
            <a:chExt cx="3472535" cy="592404"/>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04</a:t>
              </a:r>
              <a:endParaRPr lang="ko-KR" altLang="en-US" sz="2400" b="1">
                <a:solidFill>
                  <a:schemeClr val="bg1">
                    <a:lumMod val="65000"/>
                  </a:schemeClr>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Good practices for integrity codes</a:t>
              </a:r>
              <a:endParaRPr lang="ko-KR" altLang="en-US" sz="1600" b="1">
                <a:solidFill>
                  <a:schemeClr val="bg1">
                    <a:lumMod val="65000"/>
                  </a:schemeClr>
                </a:solidFill>
                <a:latin typeface="Roboto"/>
                <a:cs typeface="Roboto"/>
              </a:endParaRPr>
            </a:p>
          </p:txBody>
        </p:sp>
      </p:grpSp>
      <p:grpSp>
        <p:nvGrpSpPr>
          <p:cNvPr id="7" name="Gruppierung 6"/>
          <p:cNvGrpSpPr/>
          <p:nvPr/>
        </p:nvGrpSpPr>
        <p:grpSpPr>
          <a:xfrm>
            <a:off x="1532859" y="1678066"/>
            <a:ext cx="3472803" cy="595895"/>
            <a:chOff x="1593920" y="1719947"/>
            <a:chExt cx="3472803" cy="59589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6"/>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Codes of ethics and codes of conduct</a:t>
              </a:r>
              <a:endParaRPr lang="ko-KR" altLang="en-US" sz="1600" b="1">
                <a:solidFill>
                  <a:schemeClr val="bg1">
                    <a:lumMod val="65000"/>
                  </a:schemeClr>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03</a:t>
              </a:r>
              <a:endParaRPr lang="ko-KR" altLang="en-US" sz="2400" b="1">
                <a:solidFill>
                  <a:schemeClr val="bg1">
                    <a:lumMod val="65000"/>
                  </a:schemeClr>
                </a:solidFill>
                <a:latin typeface="Roboto"/>
                <a:cs typeface="Roboto"/>
              </a:endParaRPr>
            </a:p>
          </p:txBody>
        </p:sp>
      </p:grpSp>
      <p:grpSp>
        <p:nvGrpSpPr>
          <p:cNvPr id="5" name="Gruppierung 4"/>
          <p:cNvGrpSpPr/>
          <p:nvPr/>
        </p:nvGrpSpPr>
        <p:grpSpPr>
          <a:xfrm>
            <a:off x="5052997" y="648417"/>
            <a:ext cx="3488205" cy="584776"/>
            <a:chOff x="5028571" y="636207"/>
            <a:chExt cx="3488205" cy="584776"/>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lumMod val="65000"/>
                    </a:schemeClr>
                  </a:solidFill>
                  <a:latin typeface="Roboto"/>
                  <a:cs typeface="Roboto"/>
                </a:rPr>
                <a:t>02</a:t>
              </a:r>
              <a:endParaRPr lang="ko-KR" altLang="en-US" sz="2400" b="1">
                <a:solidFill>
                  <a:schemeClr val="bg1">
                    <a:lumMod val="65000"/>
                  </a:schemeClr>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584776"/>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Why are integrity codes important?</a:t>
              </a:r>
              <a:endParaRPr lang="ko-KR" altLang="en-US" sz="1600" b="1">
                <a:solidFill>
                  <a:schemeClr val="bg1">
                    <a:lumMod val="65000"/>
                  </a:schemeClr>
                </a:solidFill>
                <a:latin typeface="Roboto"/>
                <a:cs typeface="Roboto"/>
              </a:endParaRPr>
            </a:p>
          </p:txBody>
        </p:sp>
      </p:grpSp>
      <p:grpSp>
        <p:nvGrpSpPr>
          <p:cNvPr id="6" name="Gruppierung 5"/>
          <p:cNvGrpSpPr/>
          <p:nvPr/>
        </p:nvGrpSpPr>
        <p:grpSpPr>
          <a:xfrm>
            <a:off x="1532858" y="646625"/>
            <a:ext cx="3473618" cy="461665"/>
            <a:chOff x="1593920" y="646625"/>
            <a:chExt cx="3473618" cy="461665"/>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What are integrity codes?</a:t>
              </a:r>
              <a:endParaRPr lang="ko-KR" altLang="en-US" sz="1600" b="1">
                <a:solidFill>
                  <a:schemeClr val="bg1">
                    <a:lumMod val="65000"/>
                  </a:schemeClr>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01</a:t>
              </a:r>
              <a:endParaRPr lang="ko-KR" altLang="en-US" sz="2400" b="1">
                <a:solidFill>
                  <a:schemeClr val="bg1">
                    <a:lumMod val="65000"/>
                  </a:schemeClr>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5051041" y="2699924"/>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r>
                <a:rPr lang="en-US" altLang="ko-KR" sz="1600" b="1">
                  <a:solidFill>
                    <a:schemeClr val="bg1"/>
                  </a:solidFill>
                  <a:latin typeface="Roboto"/>
                  <a:cs typeface="Roboto"/>
                </a:rPr>
                <a:t>Practical examples</a:t>
              </a:r>
              <a:endParaRPr lang="ko-KR" altLang="en-US" sz="1600" b="1">
                <a:solidFill>
                  <a:schemeClr val="bg1"/>
                </a:solidFill>
                <a:latin typeface="Roboto"/>
                <a:cs typeface="Roboto"/>
              </a:endParaRP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06</a:t>
              </a:r>
              <a:endParaRPr lang="ko-KR" altLang="en-US" sz="2400" b="1">
                <a:solidFill>
                  <a:schemeClr val="bg1"/>
                </a:solidFill>
                <a:latin typeface="Roboto"/>
                <a:cs typeface="Roboto"/>
              </a:endParaRPr>
            </a:p>
          </p:txBody>
        </p:sp>
      </p:grpSp>
      <p:grpSp>
        <p:nvGrpSpPr>
          <p:cNvPr id="22" name="Gruppierung 21"/>
          <p:cNvGrpSpPr/>
          <p:nvPr/>
        </p:nvGrpSpPr>
        <p:grpSpPr>
          <a:xfrm>
            <a:off x="1539732" y="2718014"/>
            <a:ext cx="3472803" cy="595894"/>
            <a:chOff x="1593920" y="1809059"/>
            <a:chExt cx="3472803" cy="595894"/>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Obstacles why integrity codes can fail</a:t>
              </a:r>
              <a:endParaRPr lang="ko-KR" altLang="en-US" sz="1600" b="1">
                <a:solidFill>
                  <a:schemeClr val="bg1">
                    <a:lumMod val="65000"/>
                  </a:schemeClr>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05</a:t>
              </a:r>
              <a:endParaRPr lang="ko-KR" altLang="en-US" sz="2400" b="1">
                <a:solidFill>
                  <a:schemeClr val="bg1">
                    <a:lumMod val="65000"/>
                  </a:schemeClr>
                </a:solidFill>
                <a:latin typeface="Roboto"/>
                <a:cs typeface="Roboto"/>
              </a:endParaRPr>
            </a:p>
          </p:txBody>
        </p:sp>
      </p:grpSp>
      <p:grpSp>
        <p:nvGrpSpPr>
          <p:cNvPr id="25" name="Gruppierung 21">
            <a:extLst>
              <a:ext uri="{FF2B5EF4-FFF2-40B4-BE49-F238E27FC236}">
                <a16:creationId xmlns:a16="http://schemas.microsoft.com/office/drawing/2014/main" id="{26D011E8-D739-6A4C-AA4B-434F0690AB32}"/>
              </a:ext>
            </a:extLst>
          </p:cNvPr>
          <p:cNvGrpSpPr/>
          <p:nvPr/>
        </p:nvGrpSpPr>
        <p:grpSpPr>
          <a:xfrm>
            <a:off x="1532858" y="3745456"/>
            <a:ext cx="3472803" cy="595894"/>
            <a:chOff x="1593920" y="1809059"/>
            <a:chExt cx="3472803" cy="595894"/>
          </a:xfrm>
        </p:grpSpPr>
        <p:sp>
          <p:nvSpPr>
            <p:cNvPr id="26" name="TextBox 174">
              <a:extLst>
                <a:ext uri="{FF2B5EF4-FFF2-40B4-BE49-F238E27FC236}">
                  <a16:creationId xmlns:a16="http://schemas.microsoft.com/office/drawing/2014/main" id="{1256A7F7-8C75-D940-B114-9B2792FDDBDE}"/>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dirty="0">
                  <a:solidFill>
                    <a:schemeClr val="bg1">
                      <a:lumMod val="65000"/>
                    </a:schemeClr>
                  </a:solidFill>
                  <a:latin typeface="Roboto"/>
                  <a:ea typeface="맑은 고딕"/>
                  <a:cs typeface="Roboto"/>
                </a:rPr>
                <a:t>Activity: Review of personal integrity plan</a:t>
              </a:r>
            </a:p>
          </p:txBody>
        </p:sp>
        <p:sp>
          <p:nvSpPr>
            <p:cNvPr id="27" name="TextBox 161">
              <a:extLst>
                <a:ext uri="{FF2B5EF4-FFF2-40B4-BE49-F238E27FC236}">
                  <a16:creationId xmlns:a16="http://schemas.microsoft.com/office/drawing/2014/main" id="{387D44CB-8C7E-4D4B-9777-09C5B2FEA56A}"/>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07</a:t>
              </a:r>
              <a:endParaRPr lang="ko-KR" altLang="en-US" sz="2400" b="1">
                <a:solidFill>
                  <a:schemeClr val="bg1">
                    <a:lumMod val="65000"/>
                  </a:schemeClr>
                </a:solidFill>
                <a:latin typeface="Roboto"/>
                <a:cs typeface="Roboto"/>
              </a:endParaRPr>
            </a:p>
          </p:txBody>
        </p:sp>
      </p:grpSp>
      <p:sp>
        <p:nvSpPr>
          <p:cNvPr id="3" name="Foliennummernplatzhalter 2">
            <a:extLst>
              <a:ext uri="{FF2B5EF4-FFF2-40B4-BE49-F238E27FC236}">
                <a16:creationId xmlns:a16="http://schemas.microsoft.com/office/drawing/2014/main" id="{F1DF93EA-84D1-3F45-A7FB-10818F64500F}"/>
              </a:ext>
            </a:extLst>
          </p:cNvPr>
          <p:cNvSpPr>
            <a:spLocks noGrp="1"/>
          </p:cNvSpPr>
          <p:nvPr>
            <p:ph type="sldNum" sz="quarter" idx="12"/>
          </p:nvPr>
        </p:nvSpPr>
        <p:spPr/>
        <p:txBody>
          <a:bodyPr/>
          <a:lstStyle/>
          <a:p>
            <a:fld id="{961E0DA8-AC27-403E-90E8-404BCA9BAC80}" type="slidenum">
              <a:rPr lang="en-US" smtClean="0"/>
              <a:pPr/>
              <a:t>25</a:t>
            </a:fld>
            <a:endParaRPr lang="en-US"/>
          </a:p>
        </p:txBody>
      </p:sp>
    </p:spTree>
    <p:extLst>
      <p:ext uri="{BB962C8B-B14F-4D97-AF65-F5344CB8AC3E}">
        <p14:creationId xmlns:p14="http://schemas.microsoft.com/office/powerpoint/2010/main" val="2134206972"/>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fontScale="90000"/>
          </a:bodyPr>
          <a:lstStyle/>
          <a:p>
            <a:r>
              <a:rPr lang="de-DE" sz="4400" err="1">
                <a:solidFill>
                  <a:srgbClr val="000000"/>
                </a:solidFill>
              </a:rPr>
              <a:t>Practical</a:t>
            </a:r>
            <a:r>
              <a:rPr lang="de-DE" sz="4400">
                <a:solidFill>
                  <a:srgbClr val="000000"/>
                </a:solidFill>
              </a:rPr>
              <a:t> </a:t>
            </a:r>
            <a:r>
              <a:rPr lang="de-DE" sz="4400" err="1">
                <a:solidFill>
                  <a:srgbClr val="000000"/>
                </a:solidFill>
              </a:rPr>
              <a:t>examples</a:t>
            </a:r>
            <a:endParaRPr lang="de-DE" sz="4400">
              <a:solidFill>
                <a:srgbClr val="000000"/>
              </a:solidFill>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26</a:t>
            </a:fld>
            <a:endParaRPr lang="en-US"/>
          </a:p>
        </p:txBody>
      </p:sp>
      <p:sp>
        <p:nvSpPr>
          <p:cNvPr id="4" name="Fußzeilenplatzhalter 3"/>
          <p:cNvSpPr>
            <a:spLocks noGrp="1"/>
          </p:cNvSpPr>
          <p:nvPr>
            <p:ph type="ftr" sz="quarter" idx="3"/>
          </p:nvPr>
        </p:nvSpPr>
        <p:spPr/>
        <p:txBody>
          <a:bodyPr/>
          <a:lstStyle/>
          <a:p>
            <a:r>
              <a:rPr lang="en-US" b="1"/>
              <a:t>Module 8 – Integrity codes</a:t>
            </a:r>
            <a:endParaRPr lang="en-US"/>
          </a:p>
        </p:txBody>
      </p:sp>
      <p:grpSp>
        <p:nvGrpSpPr>
          <p:cNvPr id="314" name="Gruppierung 313"/>
          <p:cNvGrpSpPr/>
          <p:nvPr/>
        </p:nvGrpSpPr>
        <p:grpSpPr>
          <a:xfrm>
            <a:off x="1490400" y="644418"/>
            <a:ext cx="7056000" cy="4006781"/>
            <a:chOff x="1490400" y="644418"/>
            <a:chExt cx="7056000" cy="4006781"/>
          </a:xfrm>
        </p:grpSpPr>
        <p:sp>
          <p:nvSpPr>
            <p:cNvPr id="10" name="Google Shape;32;p7"/>
            <p:cNvSpPr/>
            <p:nvPr/>
          </p:nvSpPr>
          <p:spPr>
            <a:xfrm>
              <a:off x="7745337" y="2902990"/>
              <a:ext cx="56176" cy="110636"/>
            </a:xfrm>
            <a:custGeom>
              <a:avLst/>
              <a:gdLst/>
              <a:ahLst/>
              <a:cxnLst/>
              <a:rect l="l" t="t" r="r" b="b"/>
              <a:pathLst>
                <a:path w="2275" h="3943" extrusionOk="0">
                  <a:moveTo>
                    <a:pt x="1213" y="1"/>
                  </a:moveTo>
                  <a:lnTo>
                    <a:pt x="455" y="759"/>
                  </a:lnTo>
                  <a:lnTo>
                    <a:pt x="304" y="1062"/>
                  </a:lnTo>
                  <a:lnTo>
                    <a:pt x="0" y="3184"/>
                  </a:lnTo>
                  <a:lnTo>
                    <a:pt x="304" y="3639"/>
                  </a:lnTo>
                  <a:lnTo>
                    <a:pt x="1516" y="3942"/>
                  </a:lnTo>
                  <a:lnTo>
                    <a:pt x="1971" y="3488"/>
                  </a:lnTo>
                  <a:lnTo>
                    <a:pt x="1820" y="1820"/>
                  </a:lnTo>
                  <a:lnTo>
                    <a:pt x="2274" y="1062"/>
                  </a:lnTo>
                  <a:lnTo>
                    <a:pt x="2274" y="456"/>
                  </a:lnTo>
                  <a:lnTo>
                    <a:pt x="19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p7"/>
            <p:cNvSpPr/>
            <p:nvPr/>
          </p:nvSpPr>
          <p:spPr>
            <a:xfrm>
              <a:off x="7487049" y="2652059"/>
              <a:ext cx="86129" cy="93604"/>
            </a:xfrm>
            <a:custGeom>
              <a:avLst/>
              <a:gdLst/>
              <a:ahLst/>
              <a:cxnLst/>
              <a:rect l="l" t="t" r="r" b="b"/>
              <a:pathLst>
                <a:path w="3488" h="3336" extrusionOk="0">
                  <a:moveTo>
                    <a:pt x="2729" y="0"/>
                  </a:moveTo>
                  <a:lnTo>
                    <a:pt x="1" y="2426"/>
                  </a:lnTo>
                  <a:lnTo>
                    <a:pt x="304" y="3184"/>
                  </a:lnTo>
                  <a:lnTo>
                    <a:pt x="1213" y="3335"/>
                  </a:lnTo>
                  <a:lnTo>
                    <a:pt x="1668" y="3335"/>
                  </a:lnTo>
                  <a:lnTo>
                    <a:pt x="3336" y="1819"/>
                  </a:lnTo>
                  <a:lnTo>
                    <a:pt x="3487" y="1516"/>
                  </a:lnTo>
                  <a:lnTo>
                    <a:pt x="3487" y="303"/>
                  </a:lnTo>
                  <a:lnTo>
                    <a:pt x="272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p7"/>
            <p:cNvSpPr/>
            <p:nvPr/>
          </p:nvSpPr>
          <p:spPr>
            <a:xfrm>
              <a:off x="7535719" y="2937025"/>
              <a:ext cx="179690" cy="238220"/>
            </a:xfrm>
            <a:custGeom>
              <a:avLst/>
              <a:gdLst/>
              <a:ahLst/>
              <a:cxnLst/>
              <a:rect l="l" t="t" r="r" b="b"/>
              <a:pathLst>
                <a:path w="7277" h="8490" extrusionOk="0">
                  <a:moveTo>
                    <a:pt x="2577" y="1"/>
                  </a:moveTo>
                  <a:lnTo>
                    <a:pt x="910" y="1517"/>
                  </a:lnTo>
                  <a:lnTo>
                    <a:pt x="758" y="1820"/>
                  </a:lnTo>
                  <a:lnTo>
                    <a:pt x="910" y="3942"/>
                  </a:lnTo>
                  <a:lnTo>
                    <a:pt x="152" y="5003"/>
                  </a:lnTo>
                  <a:lnTo>
                    <a:pt x="0" y="5306"/>
                  </a:lnTo>
                  <a:lnTo>
                    <a:pt x="607" y="8187"/>
                  </a:lnTo>
                  <a:lnTo>
                    <a:pt x="1213" y="8490"/>
                  </a:lnTo>
                  <a:lnTo>
                    <a:pt x="2274" y="8187"/>
                  </a:lnTo>
                  <a:lnTo>
                    <a:pt x="2577" y="7732"/>
                  </a:lnTo>
                  <a:lnTo>
                    <a:pt x="2274" y="5913"/>
                  </a:lnTo>
                  <a:lnTo>
                    <a:pt x="2577" y="6671"/>
                  </a:lnTo>
                  <a:lnTo>
                    <a:pt x="2881" y="6974"/>
                  </a:lnTo>
                  <a:lnTo>
                    <a:pt x="4245" y="7429"/>
                  </a:lnTo>
                  <a:lnTo>
                    <a:pt x="4851" y="6974"/>
                  </a:lnTo>
                  <a:lnTo>
                    <a:pt x="4851" y="5913"/>
                  </a:lnTo>
                  <a:lnTo>
                    <a:pt x="4851" y="5761"/>
                  </a:lnTo>
                  <a:lnTo>
                    <a:pt x="4245" y="4397"/>
                  </a:lnTo>
                  <a:lnTo>
                    <a:pt x="5306" y="3336"/>
                  </a:lnTo>
                  <a:lnTo>
                    <a:pt x="5003" y="2578"/>
                  </a:lnTo>
                  <a:lnTo>
                    <a:pt x="3032" y="2729"/>
                  </a:lnTo>
                  <a:lnTo>
                    <a:pt x="2881" y="2578"/>
                  </a:lnTo>
                  <a:lnTo>
                    <a:pt x="3335" y="1971"/>
                  </a:lnTo>
                  <a:lnTo>
                    <a:pt x="4700" y="2578"/>
                  </a:lnTo>
                  <a:lnTo>
                    <a:pt x="5003" y="2578"/>
                  </a:lnTo>
                  <a:lnTo>
                    <a:pt x="5761" y="2426"/>
                  </a:lnTo>
                  <a:lnTo>
                    <a:pt x="6064" y="2275"/>
                  </a:lnTo>
                  <a:lnTo>
                    <a:pt x="7277" y="759"/>
                  </a:lnTo>
                  <a:lnTo>
                    <a:pt x="6974" y="152"/>
                  </a:lnTo>
                  <a:lnTo>
                    <a:pt x="5912" y="1"/>
                  </a:lnTo>
                  <a:lnTo>
                    <a:pt x="5609" y="152"/>
                  </a:lnTo>
                  <a:lnTo>
                    <a:pt x="5154" y="455"/>
                  </a:lnTo>
                  <a:lnTo>
                    <a:pt x="288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p7"/>
            <p:cNvSpPr/>
            <p:nvPr/>
          </p:nvSpPr>
          <p:spPr>
            <a:xfrm>
              <a:off x="3309601" y="686927"/>
              <a:ext cx="112328" cy="72336"/>
            </a:xfrm>
            <a:custGeom>
              <a:avLst/>
              <a:gdLst/>
              <a:ahLst/>
              <a:cxnLst/>
              <a:rect l="l" t="t" r="r" b="b"/>
              <a:pathLst>
                <a:path w="4549" h="2578" extrusionOk="0">
                  <a:moveTo>
                    <a:pt x="3032" y="1"/>
                  </a:moveTo>
                  <a:lnTo>
                    <a:pt x="0" y="1214"/>
                  </a:lnTo>
                  <a:lnTo>
                    <a:pt x="0" y="2123"/>
                  </a:lnTo>
                  <a:lnTo>
                    <a:pt x="2729" y="2578"/>
                  </a:lnTo>
                  <a:lnTo>
                    <a:pt x="3032" y="2578"/>
                  </a:lnTo>
                  <a:lnTo>
                    <a:pt x="4548" y="1668"/>
                  </a:lnTo>
                  <a:lnTo>
                    <a:pt x="4548" y="910"/>
                  </a:lnTo>
                  <a:lnTo>
                    <a:pt x="34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6;p7"/>
            <p:cNvSpPr/>
            <p:nvPr/>
          </p:nvSpPr>
          <p:spPr>
            <a:xfrm>
              <a:off x="7752819" y="3064637"/>
              <a:ext cx="82376" cy="51067"/>
            </a:xfrm>
            <a:custGeom>
              <a:avLst/>
              <a:gdLst/>
              <a:ahLst/>
              <a:cxnLst/>
              <a:rect l="l" t="t" r="r" b="b"/>
              <a:pathLst>
                <a:path w="3336" h="1820" extrusionOk="0">
                  <a:moveTo>
                    <a:pt x="607" y="0"/>
                  </a:moveTo>
                  <a:lnTo>
                    <a:pt x="304" y="304"/>
                  </a:lnTo>
                  <a:lnTo>
                    <a:pt x="1" y="1213"/>
                  </a:lnTo>
                  <a:lnTo>
                    <a:pt x="455" y="1820"/>
                  </a:lnTo>
                  <a:lnTo>
                    <a:pt x="3032" y="1516"/>
                  </a:lnTo>
                  <a:lnTo>
                    <a:pt x="3336" y="1062"/>
                  </a:lnTo>
                  <a:lnTo>
                    <a:pt x="3336" y="455"/>
                  </a:lnTo>
                  <a:lnTo>
                    <a:pt x="28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7;p7"/>
            <p:cNvSpPr/>
            <p:nvPr/>
          </p:nvSpPr>
          <p:spPr>
            <a:xfrm>
              <a:off x="7767783" y="1639723"/>
              <a:ext cx="119810" cy="127640"/>
            </a:xfrm>
            <a:custGeom>
              <a:avLst/>
              <a:gdLst/>
              <a:ahLst/>
              <a:cxnLst/>
              <a:rect l="l" t="t" r="r" b="b"/>
              <a:pathLst>
                <a:path w="4852" h="4549" extrusionOk="0">
                  <a:moveTo>
                    <a:pt x="607" y="0"/>
                  </a:moveTo>
                  <a:lnTo>
                    <a:pt x="1" y="304"/>
                  </a:lnTo>
                  <a:lnTo>
                    <a:pt x="153" y="3639"/>
                  </a:lnTo>
                  <a:lnTo>
                    <a:pt x="304" y="4093"/>
                  </a:lnTo>
                  <a:lnTo>
                    <a:pt x="1062" y="4548"/>
                  </a:lnTo>
                  <a:lnTo>
                    <a:pt x="1668" y="4397"/>
                  </a:lnTo>
                  <a:lnTo>
                    <a:pt x="2123" y="3790"/>
                  </a:lnTo>
                  <a:lnTo>
                    <a:pt x="3639" y="3790"/>
                  </a:lnTo>
                  <a:lnTo>
                    <a:pt x="4094" y="3487"/>
                  </a:lnTo>
                  <a:lnTo>
                    <a:pt x="4852" y="2274"/>
                  </a:lnTo>
                  <a:lnTo>
                    <a:pt x="4549" y="1668"/>
                  </a:lnTo>
                  <a:lnTo>
                    <a:pt x="60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8;p7"/>
            <p:cNvSpPr/>
            <p:nvPr/>
          </p:nvSpPr>
          <p:spPr>
            <a:xfrm>
              <a:off x="7666740" y="1758805"/>
              <a:ext cx="224607" cy="306291"/>
            </a:xfrm>
            <a:custGeom>
              <a:avLst/>
              <a:gdLst/>
              <a:ahLst/>
              <a:cxnLst/>
              <a:rect l="l" t="t" r="r" b="b"/>
              <a:pathLst>
                <a:path w="9096" h="10916" extrusionOk="0">
                  <a:moveTo>
                    <a:pt x="4396" y="7580"/>
                  </a:moveTo>
                  <a:lnTo>
                    <a:pt x="4396" y="7884"/>
                  </a:lnTo>
                  <a:lnTo>
                    <a:pt x="4245" y="7580"/>
                  </a:lnTo>
                  <a:close/>
                  <a:moveTo>
                    <a:pt x="2425" y="7884"/>
                  </a:moveTo>
                  <a:lnTo>
                    <a:pt x="2274" y="8338"/>
                  </a:lnTo>
                  <a:lnTo>
                    <a:pt x="2122" y="8187"/>
                  </a:lnTo>
                  <a:lnTo>
                    <a:pt x="1819" y="8035"/>
                  </a:lnTo>
                  <a:lnTo>
                    <a:pt x="2425" y="7884"/>
                  </a:lnTo>
                  <a:close/>
                  <a:moveTo>
                    <a:pt x="6215" y="1"/>
                  </a:moveTo>
                  <a:lnTo>
                    <a:pt x="5609" y="607"/>
                  </a:lnTo>
                  <a:lnTo>
                    <a:pt x="6215" y="3488"/>
                  </a:lnTo>
                  <a:lnTo>
                    <a:pt x="4093" y="5458"/>
                  </a:lnTo>
                  <a:lnTo>
                    <a:pt x="910" y="6216"/>
                  </a:lnTo>
                  <a:lnTo>
                    <a:pt x="606" y="6519"/>
                  </a:lnTo>
                  <a:lnTo>
                    <a:pt x="303" y="7580"/>
                  </a:lnTo>
                  <a:lnTo>
                    <a:pt x="758" y="8035"/>
                  </a:lnTo>
                  <a:lnTo>
                    <a:pt x="303" y="8187"/>
                  </a:lnTo>
                  <a:lnTo>
                    <a:pt x="0" y="8793"/>
                  </a:lnTo>
                  <a:lnTo>
                    <a:pt x="1364" y="10915"/>
                  </a:lnTo>
                  <a:lnTo>
                    <a:pt x="2122" y="10915"/>
                  </a:lnTo>
                  <a:lnTo>
                    <a:pt x="2729" y="9248"/>
                  </a:lnTo>
                  <a:lnTo>
                    <a:pt x="2577" y="8945"/>
                  </a:lnTo>
                  <a:lnTo>
                    <a:pt x="3183" y="9551"/>
                  </a:lnTo>
                  <a:lnTo>
                    <a:pt x="3941" y="9400"/>
                  </a:lnTo>
                  <a:lnTo>
                    <a:pt x="4548" y="8338"/>
                  </a:lnTo>
                  <a:lnTo>
                    <a:pt x="4548" y="8642"/>
                  </a:lnTo>
                  <a:lnTo>
                    <a:pt x="5154" y="9096"/>
                  </a:lnTo>
                  <a:lnTo>
                    <a:pt x="6064" y="8642"/>
                  </a:lnTo>
                  <a:lnTo>
                    <a:pt x="6367" y="8338"/>
                  </a:lnTo>
                  <a:lnTo>
                    <a:pt x="6367" y="7429"/>
                  </a:lnTo>
                  <a:lnTo>
                    <a:pt x="8792" y="6823"/>
                  </a:lnTo>
                  <a:lnTo>
                    <a:pt x="9096" y="6368"/>
                  </a:lnTo>
                  <a:lnTo>
                    <a:pt x="8944" y="2881"/>
                  </a:lnTo>
                  <a:lnTo>
                    <a:pt x="8944" y="2730"/>
                  </a:lnTo>
                  <a:lnTo>
                    <a:pt x="7731" y="607"/>
                  </a:lnTo>
                  <a:lnTo>
                    <a:pt x="7428" y="456"/>
                  </a:lnTo>
                  <a:lnTo>
                    <a:pt x="621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9;p7"/>
            <p:cNvSpPr/>
            <p:nvPr/>
          </p:nvSpPr>
          <p:spPr>
            <a:xfrm>
              <a:off x="7640516" y="3234786"/>
              <a:ext cx="119810" cy="76573"/>
            </a:xfrm>
            <a:custGeom>
              <a:avLst/>
              <a:gdLst/>
              <a:ahLst/>
              <a:cxnLst/>
              <a:rect l="l" t="t" r="r" b="b"/>
              <a:pathLst>
                <a:path w="4852" h="2729" extrusionOk="0">
                  <a:moveTo>
                    <a:pt x="1820" y="0"/>
                  </a:moveTo>
                  <a:lnTo>
                    <a:pt x="1668" y="152"/>
                  </a:lnTo>
                  <a:lnTo>
                    <a:pt x="1517" y="152"/>
                  </a:lnTo>
                  <a:lnTo>
                    <a:pt x="1" y="1819"/>
                  </a:lnTo>
                  <a:lnTo>
                    <a:pt x="304" y="2577"/>
                  </a:lnTo>
                  <a:lnTo>
                    <a:pt x="1365" y="2729"/>
                  </a:lnTo>
                  <a:lnTo>
                    <a:pt x="1820" y="2577"/>
                  </a:lnTo>
                  <a:lnTo>
                    <a:pt x="2730" y="1819"/>
                  </a:lnTo>
                  <a:lnTo>
                    <a:pt x="4397" y="1668"/>
                  </a:lnTo>
                  <a:lnTo>
                    <a:pt x="4852" y="1213"/>
                  </a:lnTo>
                  <a:lnTo>
                    <a:pt x="4852" y="455"/>
                  </a:lnTo>
                  <a:lnTo>
                    <a:pt x="43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p7"/>
            <p:cNvSpPr/>
            <p:nvPr/>
          </p:nvSpPr>
          <p:spPr>
            <a:xfrm>
              <a:off x="7213798" y="3166716"/>
              <a:ext cx="262041" cy="106371"/>
            </a:xfrm>
            <a:custGeom>
              <a:avLst/>
              <a:gdLst/>
              <a:ahLst/>
              <a:cxnLst/>
              <a:rect l="l" t="t" r="r" b="b"/>
              <a:pathLst>
                <a:path w="10612" h="3791" extrusionOk="0">
                  <a:moveTo>
                    <a:pt x="1971" y="1"/>
                  </a:moveTo>
                  <a:lnTo>
                    <a:pt x="1516" y="152"/>
                  </a:lnTo>
                  <a:lnTo>
                    <a:pt x="0" y="1213"/>
                  </a:lnTo>
                  <a:lnTo>
                    <a:pt x="304" y="2123"/>
                  </a:lnTo>
                  <a:lnTo>
                    <a:pt x="10005" y="3790"/>
                  </a:lnTo>
                  <a:lnTo>
                    <a:pt x="10612" y="3184"/>
                  </a:lnTo>
                  <a:lnTo>
                    <a:pt x="10460" y="2578"/>
                  </a:lnTo>
                  <a:lnTo>
                    <a:pt x="10157" y="2275"/>
                  </a:lnTo>
                  <a:lnTo>
                    <a:pt x="6670" y="455"/>
                  </a:lnTo>
                  <a:lnTo>
                    <a:pt x="6367" y="455"/>
                  </a:lnTo>
                  <a:lnTo>
                    <a:pt x="4245" y="910"/>
                  </a:lnTo>
                  <a:lnTo>
                    <a:pt x="19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1;p7"/>
            <p:cNvSpPr/>
            <p:nvPr/>
          </p:nvSpPr>
          <p:spPr>
            <a:xfrm>
              <a:off x="7539448" y="3226256"/>
              <a:ext cx="101093" cy="85103"/>
            </a:xfrm>
            <a:custGeom>
              <a:avLst/>
              <a:gdLst/>
              <a:ahLst/>
              <a:cxnLst/>
              <a:rect l="l" t="t" r="r" b="b"/>
              <a:pathLst>
                <a:path w="4094" h="3033" extrusionOk="0">
                  <a:moveTo>
                    <a:pt x="1517" y="1"/>
                  </a:moveTo>
                  <a:lnTo>
                    <a:pt x="1062" y="607"/>
                  </a:lnTo>
                  <a:lnTo>
                    <a:pt x="1365" y="1365"/>
                  </a:lnTo>
                  <a:lnTo>
                    <a:pt x="304" y="1668"/>
                  </a:lnTo>
                  <a:lnTo>
                    <a:pt x="1" y="2426"/>
                  </a:lnTo>
                  <a:lnTo>
                    <a:pt x="456" y="2881"/>
                  </a:lnTo>
                  <a:lnTo>
                    <a:pt x="759" y="3033"/>
                  </a:lnTo>
                  <a:lnTo>
                    <a:pt x="1820" y="3033"/>
                  </a:lnTo>
                  <a:lnTo>
                    <a:pt x="2275" y="2426"/>
                  </a:lnTo>
                  <a:lnTo>
                    <a:pt x="2123" y="1972"/>
                  </a:lnTo>
                  <a:lnTo>
                    <a:pt x="3184" y="1972"/>
                  </a:lnTo>
                  <a:lnTo>
                    <a:pt x="3487" y="1820"/>
                  </a:lnTo>
                  <a:lnTo>
                    <a:pt x="4094" y="1365"/>
                  </a:lnTo>
                  <a:lnTo>
                    <a:pt x="4094" y="607"/>
                  </a:lnTo>
                  <a:lnTo>
                    <a:pt x="3184" y="153"/>
                  </a:lnTo>
                  <a:lnTo>
                    <a:pt x="30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2;p7"/>
            <p:cNvSpPr/>
            <p:nvPr/>
          </p:nvSpPr>
          <p:spPr>
            <a:xfrm>
              <a:off x="7307384" y="2788173"/>
              <a:ext cx="235842" cy="319030"/>
            </a:xfrm>
            <a:custGeom>
              <a:avLst/>
              <a:gdLst/>
              <a:ahLst/>
              <a:cxnLst/>
              <a:rect l="l" t="t" r="r" b="b"/>
              <a:pathLst>
                <a:path w="9551" h="11370" extrusionOk="0">
                  <a:moveTo>
                    <a:pt x="9096" y="0"/>
                  </a:moveTo>
                  <a:lnTo>
                    <a:pt x="7277" y="152"/>
                  </a:lnTo>
                  <a:lnTo>
                    <a:pt x="6973" y="455"/>
                  </a:lnTo>
                  <a:lnTo>
                    <a:pt x="5003" y="3032"/>
                  </a:lnTo>
                  <a:lnTo>
                    <a:pt x="303" y="5306"/>
                  </a:lnTo>
                  <a:lnTo>
                    <a:pt x="0" y="5760"/>
                  </a:lnTo>
                  <a:lnTo>
                    <a:pt x="0" y="8338"/>
                  </a:lnTo>
                  <a:lnTo>
                    <a:pt x="152" y="8489"/>
                  </a:lnTo>
                  <a:lnTo>
                    <a:pt x="1668" y="11218"/>
                  </a:lnTo>
                  <a:lnTo>
                    <a:pt x="1971" y="11369"/>
                  </a:lnTo>
                  <a:lnTo>
                    <a:pt x="6670" y="11369"/>
                  </a:lnTo>
                  <a:lnTo>
                    <a:pt x="7125" y="11218"/>
                  </a:lnTo>
                  <a:lnTo>
                    <a:pt x="9399" y="8186"/>
                  </a:lnTo>
                  <a:lnTo>
                    <a:pt x="9550" y="7883"/>
                  </a:lnTo>
                  <a:lnTo>
                    <a:pt x="9550" y="455"/>
                  </a:lnTo>
                  <a:lnTo>
                    <a:pt x="909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3;p7"/>
            <p:cNvSpPr/>
            <p:nvPr/>
          </p:nvSpPr>
          <p:spPr>
            <a:xfrm>
              <a:off x="7842652" y="3000831"/>
              <a:ext cx="479166" cy="327559"/>
            </a:xfrm>
            <a:custGeom>
              <a:avLst/>
              <a:gdLst/>
              <a:ahLst/>
              <a:cxnLst/>
              <a:rect l="l" t="t" r="r" b="b"/>
              <a:pathLst>
                <a:path w="19405" h="11674" extrusionOk="0">
                  <a:moveTo>
                    <a:pt x="3033" y="1"/>
                  </a:moveTo>
                  <a:lnTo>
                    <a:pt x="152" y="455"/>
                  </a:lnTo>
                  <a:lnTo>
                    <a:pt x="1" y="1365"/>
                  </a:lnTo>
                  <a:lnTo>
                    <a:pt x="1820" y="2123"/>
                  </a:lnTo>
                  <a:lnTo>
                    <a:pt x="1517" y="2274"/>
                  </a:lnTo>
                  <a:lnTo>
                    <a:pt x="1214" y="3790"/>
                  </a:lnTo>
                  <a:lnTo>
                    <a:pt x="1668" y="4397"/>
                  </a:lnTo>
                  <a:lnTo>
                    <a:pt x="3033" y="4245"/>
                  </a:lnTo>
                  <a:lnTo>
                    <a:pt x="6671" y="5761"/>
                  </a:lnTo>
                  <a:lnTo>
                    <a:pt x="7277" y="7277"/>
                  </a:lnTo>
                  <a:lnTo>
                    <a:pt x="6216" y="7883"/>
                  </a:lnTo>
                  <a:lnTo>
                    <a:pt x="6368" y="8641"/>
                  </a:lnTo>
                  <a:lnTo>
                    <a:pt x="10915" y="10157"/>
                  </a:lnTo>
                  <a:lnTo>
                    <a:pt x="11370" y="10157"/>
                  </a:lnTo>
                  <a:lnTo>
                    <a:pt x="13341" y="8338"/>
                  </a:lnTo>
                  <a:lnTo>
                    <a:pt x="16070" y="10915"/>
                  </a:lnTo>
                  <a:lnTo>
                    <a:pt x="16221" y="11067"/>
                  </a:lnTo>
                  <a:lnTo>
                    <a:pt x="18950" y="11673"/>
                  </a:lnTo>
                  <a:lnTo>
                    <a:pt x="19405" y="10915"/>
                  </a:lnTo>
                  <a:lnTo>
                    <a:pt x="16070" y="7580"/>
                  </a:lnTo>
                  <a:lnTo>
                    <a:pt x="16221" y="6064"/>
                  </a:lnTo>
                  <a:lnTo>
                    <a:pt x="16070" y="5609"/>
                  </a:lnTo>
                  <a:lnTo>
                    <a:pt x="7277" y="1062"/>
                  </a:lnTo>
                  <a:lnTo>
                    <a:pt x="6822" y="1062"/>
                  </a:lnTo>
                  <a:lnTo>
                    <a:pt x="4549" y="2881"/>
                  </a:lnTo>
                  <a:lnTo>
                    <a:pt x="3487" y="2578"/>
                  </a:lnTo>
                  <a:lnTo>
                    <a:pt x="3791" y="2274"/>
                  </a:lnTo>
                  <a:lnTo>
                    <a:pt x="3487" y="455"/>
                  </a:lnTo>
                  <a:lnTo>
                    <a:pt x="30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4;p7"/>
            <p:cNvSpPr/>
            <p:nvPr/>
          </p:nvSpPr>
          <p:spPr>
            <a:xfrm>
              <a:off x="7258714" y="2388334"/>
              <a:ext cx="59905" cy="76601"/>
            </a:xfrm>
            <a:custGeom>
              <a:avLst/>
              <a:gdLst/>
              <a:ahLst/>
              <a:cxnLst/>
              <a:rect l="l" t="t" r="r" b="b"/>
              <a:pathLst>
                <a:path w="2426" h="2730" extrusionOk="0">
                  <a:moveTo>
                    <a:pt x="1971" y="0"/>
                  </a:moveTo>
                  <a:lnTo>
                    <a:pt x="304" y="304"/>
                  </a:lnTo>
                  <a:lnTo>
                    <a:pt x="1" y="758"/>
                  </a:lnTo>
                  <a:lnTo>
                    <a:pt x="1" y="1668"/>
                  </a:lnTo>
                  <a:lnTo>
                    <a:pt x="152" y="1971"/>
                  </a:lnTo>
                  <a:lnTo>
                    <a:pt x="758" y="2729"/>
                  </a:lnTo>
                  <a:lnTo>
                    <a:pt x="1516" y="2729"/>
                  </a:lnTo>
                  <a:lnTo>
                    <a:pt x="2426" y="1516"/>
                  </a:lnTo>
                  <a:lnTo>
                    <a:pt x="2426" y="1365"/>
                  </a:lnTo>
                  <a:lnTo>
                    <a:pt x="2426" y="455"/>
                  </a:lnTo>
                  <a:lnTo>
                    <a:pt x="197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p7"/>
            <p:cNvSpPr/>
            <p:nvPr/>
          </p:nvSpPr>
          <p:spPr>
            <a:xfrm>
              <a:off x="7625552" y="2694597"/>
              <a:ext cx="116057" cy="144644"/>
            </a:xfrm>
            <a:custGeom>
              <a:avLst/>
              <a:gdLst/>
              <a:ahLst/>
              <a:cxnLst/>
              <a:rect l="l" t="t" r="r" b="b"/>
              <a:pathLst>
                <a:path w="4700" h="5155" extrusionOk="0">
                  <a:moveTo>
                    <a:pt x="2881" y="0"/>
                  </a:moveTo>
                  <a:lnTo>
                    <a:pt x="2274" y="1516"/>
                  </a:lnTo>
                  <a:lnTo>
                    <a:pt x="304" y="1516"/>
                  </a:lnTo>
                  <a:lnTo>
                    <a:pt x="0" y="2425"/>
                  </a:lnTo>
                  <a:lnTo>
                    <a:pt x="1668" y="3638"/>
                  </a:lnTo>
                  <a:lnTo>
                    <a:pt x="1668" y="4699"/>
                  </a:lnTo>
                  <a:lnTo>
                    <a:pt x="2274" y="5154"/>
                  </a:lnTo>
                  <a:lnTo>
                    <a:pt x="3790" y="4699"/>
                  </a:lnTo>
                  <a:lnTo>
                    <a:pt x="3942" y="4093"/>
                  </a:lnTo>
                  <a:lnTo>
                    <a:pt x="3790" y="3790"/>
                  </a:lnTo>
                  <a:lnTo>
                    <a:pt x="4397" y="3638"/>
                  </a:lnTo>
                  <a:lnTo>
                    <a:pt x="4700" y="3032"/>
                  </a:lnTo>
                  <a:lnTo>
                    <a:pt x="379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6;p7"/>
            <p:cNvSpPr/>
            <p:nvPr/>
          </p:nvSpPr>
          <p:spPr>
            <a:xfrm>
              <a:off x="7498285" y="2230952"/>
              <a:ext cx="74894" cy="106371"/>
            </a:xfrm>
            <a:custGeom>
              <a:avLst/>
              <a:gdLst/>
              <a:ahLst/>
              <a:cxnLst/>
              <a:rect l="l" t="t" r="r" b="b"/>
              <a:pathLst>
                <a:path w="3033" h="3791" extrusionOk="0">
                  <a:moveTo>
                    <a:pt x="1365" y="1"/>
                  </a:moveTo>
                  <a:lnTo>
                    <a:pt x="0" y="1971"/>
                  </a:lnTo>
                  <a:lnTo>
                    <a:pt x="152" y="2578"/>
                  </a:lnTo>
                  <a:lnTo>
                    <a:pt x="1365" y="3790"/>
                  </a:lnTo>
                  <a:lnTo>
                    <a:pt x="2123" y="3487"/>
                  </a:lnTo>
                  <a:lnTo>
                    <a:pt x="3032" y="1365"/>
                  </a:lnTo>
                  <a:lnTo>
                    <a:pt x="2881" y="910"/>
                  </a:lnTo>
                  <a:lnTo>
                    <a:pt x="21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p7"/>
            <p:cNvSpPr/>
            <p:nvPr/>
          </p:nvSpPr>
          <p:spPr>
            <a:xfrm>
              <a:off x="7535719" y="2430871"/>
              <a:ext cx="190926" cy="306263"/>
            </a:xfrm>
            <a:custGeom>
              <a:avLst/>
              <a:gdLst/>
              <a:ahLst/>
              <a:cxnLst/>
              <a:rect l="l" t="t" r="r" b="b"/>
              <a:pathLst>
                <a:path w="7732" h="10915" extrusionOk="0">
                  <a:moveTo>
                    <a:pt x="910" y="0"/>
                  </a:moveTo>
                  <a:lnTo>
                    <a:pt x="303" y="455"/>
                  </a:lnTo>
                  <a:lnTo>
                    <a:pt x="0" y="3487"/>
                  </a:lnTo>
                  <a:lnTo>
                    <a:pt x="152" y="3790"/>
                  </a:lnTo>
                  <a:lnTo>
                    <a:pt x="1819" y="5761"/>
                  </a:lnTo>
                  <a:lnTo>
                    <a:pt x="1213" y="5912"/>
                  </a:lnTo>
                  <a:lnTo>
                    <a:pt x="1061" y="6822"/>
                  </a:lnTo>
                  <a:lnTo>
                    <a:pt x="1213" y="7125"/>
                  </a:lnTo>
                  <a:lnTo>
                    <a:pt x="1971" y="8035"/>
                  </a:lnTo>
                  <a:lnTo>
                    <a:pt x="2426" y="7883"/>
                  </a:lnTo>
                  <a:lnTo>
                    <a:pt x="2274" y="8186"/>
                  </a:lnTo>
                  <a:lnTo>
                    <a:pt x="2426" y="8793"/>
                  </a:lnTo>
                  <a:lnTo>
                    <a:pt x="3184" y="9247"/>
                  </a:lnTo>
                  <a:lnTo>
                    <a:pt x="3638" y="9247"/>
                  </a:lnTo>
                  <a:lnTo>
                    <a:pt x="3184" y="9702"/>
                  </a:lnTo>
                  <a:lnTo>
                    <a:pt x="3184" y="10157"/>
                  </a:lnTo>
                  <a:lnTo>
                    <a:pt x="3790" y="10915"/>
                  </a:lnTo>
                  <a:lnTo>
                    <a:pt x="4548" y="10915"/>
                  </a:lnTo>
                  <a:lnTo>
                    <a:pt x="5003" y="10309"/>
                  </a:lnTo>
                  <a:lnTo>
                    <a:pt x="5003" y="10157"/>
                  </a:lnTo>
                  <a:lnTo>
                    <a:pt x="5761" y="10157"/>
                  </a:lnTo>
                  <a:lnTo>
                    <a:pt x="6216" y="9551"/>
                  </a:lnTo>
                  <a:lnTo>
                    <a:pt x="6216" y="9096"/>
                  </a:lnTo>
                  <a:lnTo>
                    <a:pt x="6216" y="8944"/>
                  </a:lnTo>
                  <a:lnTo>
                    <a:pt x="7428" y="8944"/>
                  </a:lnTo>
                  <a:lnTo>
                    <a:pt x="7731" y="8186"/>
                  </a:lnTo>
                  <a:lnTo>
                    <a:pt x="6822" y="6670"/>
                  </a:lnTo>
                  <a:lnTo>
                    <a:pt x="6216" y="6367"/>
                  </a:lnTo>
                  <a:lnTo>
                    <a:pt x="5154" y="6822"/>
                  </a:lnTo>
                  <a:lnTo>
                    <a:pt x="5003" y="7428"/>
                  </a:lnTo>
                  <a:lnTo>
                    <a:pt x="5306" y="7883"/>
                  </a:lnTo>
                  <a:lnTo>
                    <a:pt x="5154" y="7883"/>
                  </a:lnTo>
                  <a:lnTo>
                    <a:pt x="4396" y="8338"/>
                  </a:lnTo>
                  <a:lnTo>
                    <a:pt x="4245" y="8944"/>
                  </a:lnTo>
                  <a:lnTo>
                    <a:pt x="3942" y="8944"/>
                  </a:lnTo>
                  <a:lnTo>
                    <a:pt x="4548" y="8035"/>
                  </a:lnTo>
                  <a:lnTo>
                    <a:pt x="4245" y="7277"/>
                  </a:lnTo>
                  <a:lnTo>
                    <a:pt x="3184" y="7125"/>
                  </a:lnTo>
                  <a:lnTo>
                    <a:pt x="3032" y="7277"/>
                  </a:lnTo>
                  <a:lnTo>
                    <a:pt x="3032" y="6670"/>
                  </a:lnTo>
                  <a:lnTo>
                    <a:pt x="2729" y="6367"/>
                  </a:lnTo>
                  <a:lnTo>
                    <a:pt x="4851" y="6670"/>
                  </a:lnTo>
                  <a:lnTo>
                    <a:pt x="5306" y="6367"/>
                  </a:lnTo>
                  <a:lnTo>
                    <a:pt x="5609" y="5306"/>
                  </a:lnTo>
                  <a:lnTo>
                    <a:pt x="5154" y="4851"/>
                  </a:lnTo>
                  <a:lnTo>
                    <a:pt x="3184" y="4548"/>
                  </a:lnTo>
                  <a:lnTo>
                    <a:pt x="2729" y="3942"/>
                  </a:lnTo>
                  <a:lnTo>
                    <a:pt x="3487" y="2426"/>
                  </a:lnTo>
                  <a:lnTo>
                    <a:pt x="3487" y="2123"/>
                  </a:lnTo>
                  <a:lnTo>
                    <a:pt x="2729" y="304"/>
                  </a:lnTo>
                  <a:lnTo>
                    <a:pt x="227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p7"/>
            <p:cNvSpPr/>
            <p:nvPr/>
          </p:nvSpPr>
          <p:spPr>
            <a:xfrm>
              <a:off x="3245967" y="4561860"/>
              <a:ext cx="149763" cy="89339"/>
            </a:xfrm>
            <a:custGeom>
              <a:avLst/>
              <a:gdLst/>
              <a:ahLst/>
              <a:cxnLst/>
              <a:rect l="l" t="t" r="r" b="b"/>
              <a:pathLst>
                <a:path w="6065" h="3184" extrusionOk="0">
                  <a:moveTo>
                    <a:pt x="1668" y="1"/>
                  </a:moveTo>
                  <a:lnTo>
                    <a:pt x="1062" y="152"/>
                  </a:lnTo>
                  <a:lnTo>
                    <a:pt x="0" y="1062"/>
                  </a:lnTo>
                  <a:lnTo>
                    <a:pt x="0" y="1668"/>
                  </a:lnTo>
                  <a:lnTo>
                    <a:pt x="1365" y="2881"/>
                  </a:lnTo>
                  <a:lnTo>
                    <a:pt x="1668" y="3032"/>
                  </a:lnTo>
                  <a:lnTo>
                    <a:pt x="5761" y="3184"/>
                  </a:lnTo>
                  <a:lnTo>
                    <a:pt x="6064" y="2274"/>
                  </a:lnTo>
                  <a:lnTo>
                    <a:pt x="1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9;p7"/>
            <p:cNvSpPr/>
            <p:nvPr/>
          </p:nvSpPr>
          <p:spPr>
            <a:xfrm>
              <a:off x="2680747" y="2281991"/>
              <a:ext cx="228360" cy="127640"/>
            </a:xfrm>
            <a:custGeom>
              <a:avLst/>
              <a:gdLst/>
              <a:ahLst/>
              <a:cxnLst/>
              <a:rect l="l" t="t" r="r" b="b"/>
              <a:pathLst>
                <a:path w="9248" h="4549" extrusionOk="0">
                  <a:moveTo>
                    <a:pt x="1364" y="1"/>
                  </a:moveTo>
                  <a:lnTo>
                    <a:pt x="1061" y="152"/>
                  </a:lnTo>
                  <a:lnTo>
                    <a:pt x="0" y="1062"/>
                  </a:lnTo>
                  <a:lnTo>
                    <a:pt x="303" y="1820"/>
                  </a:lnTo>
                  <a:lnTo>
                    <a:pt x="3184" y="1820"/>
                  </a:lnTo>
                  <a:lnTo>
                    <a:pt x="5003" y="3032"/>
                  </a:lnTo>
                  <a:lnTo>
                    <a:pt x="4396" y="3790"/>
                  </a:lnTo>
                  <a:lnTo>
                    <a:pt x="4851" y="4548"/>
                  </a:lnTo>
                  <a:lnTo>
                    <a:pt x="8944" y="4548"/>
                  </a:lnTo>
                  <a:lnTo>
                    <a:pt x="9247" y="3639"/>
                  </a:lnTo>
                  <a:lnTo>
                    <a:pt x="424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0;p7"/>
            <p:cNvSpPr/>
            <p:nvPr/>
          </p:nvSpPr>
          <p:spPr>
            <a:xfrm>
              <a:off x="2890365" y="2388334"/>
              <a:ext cx="149738" cy="68071"/>
            </a:xfrm>
            <a:custGeom>
              <a:avLst/>
              <a:gdLst/>
              <a:ahLst/>
              <a:cxnLst/>
              <a:rect l="l" t="t" r="r" b="b"/>
              <a:pathLst>
                <a:path w="6064" h="2426" extrusionOk="0">
                  <a:moveTo>
                    <a:pt x="910" y="0"/>
                  </a:moveTo>
                  <a:lnTo>
                    <a:pt x="607" y="758"/>
                  </a:lnTo>
                  <a:lnTo>
                    <a:pt x="607" y="910"/>
                  </a:lnTo>
                  <a:lnTo>
                    <a:pt x="455" y="910"/>
                  </a:lnTo>
                  <a:lnTo>
                    <a:pt x="0" y="1365"/>
                  </a:lnTo>
                  <a:lnTo>
                    <a:pt x="0" y="1668"/>
                  </a:lnTo>
                  <a:lnTo>
                    <a:pt x="455" y="2123"/>
                  </a:lnTo>
                  <a:lnTo>
                    <a:pt x="2426" y="2123"/>
                  </a:lnTo>
                  <a:lnTo>
                    <a:pt x="3032" y="2426"/>
                  </a:lnTo>
                  <a:lnTo>
                    <a:pt x="3942" y="1820"/>
                  </a:lnTo>
                  <a:lnTo>
                    <a:pt x="5306" y="1820"/>
                  </a:lnTo>
                  <a:lnTo>
                    <a:pt x="5761" y="1668"/>
                  </a:lnTo>
                  <a:lnTo>
                    <a:pt x="6064" y="1062"/>
                  </a:lnTo>
                  <a:lnTo>
                    <a:pt x="5761" y="304"/>
                  </a:lnTo>
                  <a:lnTo>
                    <a:pt x="28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p7"/>
            <p:cNvSpPr/>
            <p:nvPr/>
          </p:nvSpPr>
          <p:spPr>
            <a:xfrm>
              <a:off x="2781815" y="2413839"/>
              <a:ext cx="82376" cy="59597"/>
            </a:xfrm>
            <a:custGeom>
              <a:avLst/>
              <a:gdLst/>
              <a:ahLst/>
              <a:cxnLst/>
              <a:rect l="l" t="t" r="r" b="b"/>
              <a:pathLst>
                <a:path w="3336" h="2124" extrusionOk="0">
                  <a:moveTo>
                    <a:pt x="455" y="1"/>
                  </a:moveTo>
                  <a:lnTo>
                    <a:pt x="0" y="456"/>
                  </a:lnTo>
                  <a:lnTo>
                    <a:pt x="0" y="1214"/>
                  </a:lnTo>
                  <a:lnTo>
                    <a:pt x="152" y="1517"/>
                  </a:lnTo>
                  <a:lnTo>
                    <a:pt x="758" y="2123"/>
                  </a:lnTo>
                  <a:lnTo>
                    <a:pt x="2880" y="2123"/>
                  </a:lnTo>
                  <a:lnTo>
                    <a:pt x="3335" y="1668"/>
                  </a:lnTo>
                  <a:lnTo>
                    <a:pt x="3335" y="1062"/>
                  </a:lnTo>
                  <a:lnTo>
                    <a:pt x="3183" y="759"/>
                  </a:lnTo>
                  <a:lnTo>
                    <a:pt x="2577" y="153"/>
                  </a:lnTo>
                  <a:lnTo>
                    <a:pt x="21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p7"/>
            <p:cNvSpPr/>
            <p:nvPr/>
          </p:nvSpPr>
          <p:spPr>
            <a:xfrm>
              <a:off x="3047585" y="2422369"/>
              <a:ext cx="52423" cy="42565"/>
            </a:xfrm>
            <a:custGeom>
              <a:avLst/>
              <a:gdLst/>
              <a:ahLst/>
              <a:cxnLst/>
              <a:rect l="l" t="t" r="r" b="b"/>
              <a:pathLst>
                <a:path w="2123" h="1517" extrusionOk="0">
                  <a:moveTo>
                    <a:pt x="758" y="0"/>
                  </a:moveTo>
                  <a:lnTo>
                    <a:pt x="303" y="152"/>
                  </a:lnTo>
                  <a:lnTo>
                    <a:pt x="0" y="758"/>
                  </a:lnTo>
                  <a:lnTo>
                    <a:pt x="455" y="1516"/>
                  </a:lnTo>
                  <a:lnTo>
                    <a:pt x="1364" y="1516"/>
                  </a:lnTo>
                  <a:lnTo>
                    <a:pt x="1819" y="1213"/>
                  </a:lnTo>
                  <a:lnTo>
                    <a:pt x="2122" y="607"/>
                  </a:lnTo>
                  <a:lnTo>
                    <a:pt x="181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p7"/>
            <p:cNvSpPr/>
            <p:nvPr/>
          </p:nvSpPr>
          <p:spPr>
            <a:xfrm>
              <a:off x="1490400" y="644418"/>
              <a:ext cx="2358247" cy="3921735"/>
            </a:xfrm>
            <a:custGeom>
              <a:avLst/>
              <a:gdLst/>
              <a:ahLst/>
              <a:cxnLst/>
              <a:rect l="l" t="t" r="r" b="b"/>
              <a:pathLst>
                <a:path w="95503" h="139768" extrusionOk="0">
                  <a:moveTo>
                    <a:pt x="67458" y="15311"/>
                  </a:moveTo>
                  <a:lnTo>
                    <a:pt x="65791" y="16523"/>
                  </a:lnTo>
                  <a:lnTo>
                    <a:pt x="65791" y="16523"/>
                  </a:lnTo>
                  <a:lnTo>
                    <a:pt x="66094" y="16069"/>
                  </a:lnTo>
                  <a:lnTo>
                    <a:pt x="65639" y="15462"/>
                  </a:lnTo>
                  <a:lnTo>
                    <a:pt x="67458" y="15311"/>
                  </a:lnTo>
                  <a:close/>
                  <a:moveTo>
                    <a:pt x="23951" y="30621"/>
                  </a:moveTo>
                  <a:lnTo>
                    <a:pt x="24255" y="30773"/>
                  </a:lnTo>
                  <a:lnTo>
                    <a:pt x="24255" y="31531"/>
                  </a:lnTo>
                  <a:lnTo>
                    <a:pt x="24103" y="31683"/>
                  </a:lnTo>
                  <a:lnTo>
                    <a:pt x="24103" y="30925"/>
                  </a:lnTo>
                  <a:lnTo>
                    <a:pt x="23951" y="30621"/>
                  </a:lnTo>
                  <a:close/>
                  <a:moveTo>
                    <a:pt x="55331" y="32441"/>
                  </a:moveTo>
                  <a:lnTo>
                    <a:pt x="55634" y="33653"/>
                  </a:lnTo>
                  <a:lnTo>
                    <a:pt x="53967" y="33653"/>
                  </a:lnTo>
                  <a:lnTo>
                    <a:pt x="53209" y="33198"/>
                  </a:lnTo>
                  <a:lnTo>
                    <a:pt x="52754" y="33198"/>
                  </a:lnTo>
                  <a:lnTo>
                    <a:pt x="51693" y="33653"/>
                  </a:lnTo>
                  <a:lnTo>
                    <a:pt x="51086" y="33653"/>
                  </a:lnTo>
                  <a:lnTo>
                    <a:pt x="51390" y="33350"/>
                  </a:lnTo>
                  <a:lnTo>
                    <a:pt x="55331" y="32441"/>
                  </a:lnTo>
                  <a:close/>
                  <a:moveTo>
                    <a:pt x="56392" y="34563"/>
                  </a:moveTo>
                  <a:lnTo>
                    <a:pt x="56847" y="35018"/>
                  </a:lnTo>
                  <a:lnTo>
                    <a:pt x="57150" y="35169"/>
                  </a:lnTo>
                  <a:lnTo>
                    <a:pt x="58514" y="35018"/>
                  </a:lnTo>
                  <a:lnTo>
                    <a:pt x="58818" y="36079"/>
                  </a:lnTo>
                  <a:lnTo>
                    <a:pt x="58211" y="36079"/>
                  </a:lnTo>
                  <a:lnTo>
                    <a:pt x="56998" y="36988"/>
                  </a:lnTo>
                  <a:lnTo>
                    <a:pt x="56392" y="37140"/>
                  </a:lnTo>
                  <a:lnTo>
                    <a:pt x="56695" y="35472"/>
                  </a:lnTo>
                  <a:lnTo>
                    <a:pt x="56240" y="34866"/>
                  </a:lnTo>
                  <a:lnTo>
                    <a:pt x="56392" y="34563"/>
                  </a:lnTo>
                  <a:close/>
                  <a:moveTo>
                    <a:pt x="53967" y="35624"/>
                  </a:moveTo>
                  <a:lnTo>
                    <a:pt x="53663" y="35776"/>
                  </a:lnTo>
                  <a:lnTo>
                    <a:pt x="53663" y="35927"/>
                  </a:lnTo>
                  <a:lnTo>
                    <a:pt x="51541" y="38959"/>
                  </a:lnTo>
                  <a:lnTo>
                    <a:pt x="51390" y="38959"/>
                  </a:lnTo>
                  <a:lnTo>
                    <a:pt x="53209" y="35776"/>
                  </a:lnTo>
                  <a:lnTo>
                    <a:pt x="53967" y="35624"/>
                  </a:lnTo>
                  <a:close/>
                  <a:moveTo>
                    <a:pt x="57302" y="38807"/>
                  </a:moveTo>
                  <a:lnTo>
                    <a:pt x="57150" y="38959"/>
                  </a:lnTo>
                  <a:lnTo>
                    <a:pt x="56847" y="38959"/>
                  </a:lnTo>
                  <a:lnTo>
                    <a:pt x="56998" y="38807"/>
                  </a:lnTo>
                  <a:close/>
                  <a:moveTo>
                    <a:pt x="94442" y="0"/>
                  </a:moveTo>
                  <a:lnTo>
                    <a:pt x="80495" y="1061"/>
                  </a:lnTo>
                  <a:lnTo>
                    <a:pt x="80040" y="1516"/>
                  </a:lnTo>
                  <a:lnTo>
                    <a:pt x="80040" y="2122"/>
                  </a:lnTo>
                  <a:lnTo>
                    <a:pt x="80495" y="2577"/>
                  </a:lnTo>
                  <a:lnTo>
                    <a:pt x="79586" y="2577"/>
                  </a:lnTo>
                  <a:lnTo>
                    <a:pt x="79282" y="3335"/>
                  </a:lnTo>
                  <a:lnTo>
                    <a:pt x="79434" y="3638"/>
                  </a:lnTo>
                  <a:lnTo>
                    <a:pt x="79434" y="3638"/>
                  </a:lnTo>
                  <a:lnTo>
                    <a:pt x="78221" y="3335"/>
                  </a:lnTo>
                  <a:lnTo>
                    <a:pt x="77766" y="4093"/>
                  </a:lnTo>
                  <a:lnTo>
                    <a:pt x="78070" y="4548"/>
                  </a:lnTo>
                  <a:lnTo>
                    <a:pt x="75341" y="4548"/>
                  </a:lnTo>
                  <a:lnTo>
                    <a:pt x="75038" y="5306"/>
                  </a:lnTo>
                  <a:lnTo>
                    <a:pt x="75493" y="5760"/>
                  </a:lnTo>
                  <a:lnTo>
                    <a:pt x="74583" y="5760"/>
                  </a:lnTo>
                  <a:lnTo>
                    <a:pt x="72916" y="5003"/>
                  </a:lnTo>
                  <a:lnTo>
                    <a:pt x="72461" y="5154"/>
                  </a:lnTo>
                  <a:lnTo>
                    <a:pt x="70793" y="6518"/>
                  </a:lnTo>
                  <a:lnTo>
                    <a:pt x="71096" y="7276"/>
                  </a:lnTo>
                  <a:lnTo>
                    <a:pt x="74735" y="7580"/>
                  </a:lnTo>
                  <a:lnTo>
                    <a:pt x="74583" y="7731"/>
                  </a:lnTo>
                  <a:lnTo>
                    <a:pt x="73522" y="8489"/>
                  </a:lnTo>
                  <a:lnTo>
                    <a:pt x="73522" y="8489"/>
                  </a:lnTo>
                  <a:lnTo>
                    <a:pt x="73673" y="8186"/>
                  </a:lnTo>
                  <a:lnTo>
                    <a:pt x="73370" y="7580"/>
                  </a:lnTo>
                  <a:lnTo>
                    <a:pt x="72158" y="7580"/>
                  </a:lnTo>
                  <a:lnTo>
                    <a:pt x="71854" y="7731"/>
                  </a:lnTo>
                  <a:lnTo>
                    <a:pt x="68974" y="10763"/>
                  </a:lnTo>
                  <a:lnTo>
                    <a:pt x="69277" y="11521"/>
                  </a:lnTo>
                  <a:lnTo>
                    <a:pt x="70490" y="11369"/>
                  </a:lnTo>
                  <a:lnTo>
                    <a:pt x="70490" y="11369"/>
                  </a:lnTo>
                  <a:lnTo>
                    <a:pt x="68368" y="12734"/>
                  </a:lnTo>
                  <a:lnTo>
                    <a:pt x="68519" y="12127"/>
                  </a:lnTo>
                  <a:lnTo>
                    <a:pt x="68216" y="11673"/>
                  </a:lnTo>
                  <a:lnTo>
                    <a:pt x="67155" y="11521"/>
                  </a:lnTo>
                  <a:lnTo>
                    <a:pt x="66852" y="9853"/>
                  </a:lnTo>
                  <a:lnTo>
                    <a:pt x="66245" y="9399"/>
                  </a:lnTo>
                  <a:lnTo>
                    <a:pt x="65791" y="9702"/>
                  </a:lnTo>
                  <a:lnTo>
                    <a:pt x="65942" y="9399"/>
                  </a:lnTo>
                  <a:lnTo>
                    <a:pt x="66245" y="8792"/>
                  </a:lnTo>
                  <a:lnTo>
                    <a:pt x="66397" y="9399"/>
                  </a:lnTo>
                  <a:lnTo>
                    <a:pt x="67003" y="9702"/>
                  </a:lnTo>
                  <a:lnTo>
                    <a:pt x="70035" y="8944"/>
                  </a:lnTo>
                  <a:lnTo>
                    <a:pt x="70338" y="8186"/>
                  </a:lnTo>
                  <a:lnTo>
                    <a:pt x="69732" y="7428"/>
                  </a:lnTo>
                  <a:lnTo>
                    <a:pt x="69277" y="7276"/>
                  </a:lnTo>
                  <a:lnTo>
                    <a:pt x="66549" y="7883"/>
                  </a:lnTo>
                  <a:lnTo>
                    <a:pt x="65942" y="7276"/>
                  </a:lnTo>
                  <a:lnTo>
                    <a:pt x="62001" y="8489"/>
                  </a:lnTo>
                  <a:lnTo>
                    <a:pt x="61849" y="9247"/>
                  </a:lnTo>
                  <a:lnTo>
                    <a:pt x="62910" y="10308"/>
                  </a:lnTo>
                  <a:lnTo>
                    <a:pt x="63365" y="10460"/>
                  </a:lnTo>
                  <a:lnTo>
                    <a:pt x="65336" y="9853"/>
                  </a:lnTo>
                  <a:lnTo>
                    <a:pt x="65336" y="9853"/>
                  </a:lnTo>
                  <a:lnTo>
                    <a:pt x="63668" y="10460"/>
                  </a:lnTo>
                  <a:lnTo>
                    <a:pt x="63517" y="11066"/>
                  </a:lnTo>
                  <a:lnTo>
                    <a:pt x="63972" y="11976"/>
                  </a:lnTo>
                  <a:lnTo>
                    <a:pt x="61243" y="13340"/>
                  </a:lnTo>
                  <a:lnTo>
                    <a:pt x="55634" y="12279"/>
                  </a:lnTo>
                  <a:lnTo>
                    <a:pt x="55331" y="12279"/>
                  </a:lnTo>
                  <a:lnTo>
                    <a:pt x="52602" y="13643"/>
                  </a:lnTo>
                  <a:lnTo>
                    <a:pt x="45326" y="10763"/>
                  </a:lnTo>
                  <a:lnTo>
                    <a:pt x="45174" y="10763"/>
                  </a:lnTo>
                  <a:lnTo>
                    <a:pt x="31379" y="11066"/>
                  </a:lnTo>
                  <a:lnTo>
                    <a:pt x="29257" y="10157"/>
                  </a:lnTo>
                  <a:lnTo>
                    <a:pt x="17433" y="10157"/>
                  </a:lnTo>
                  <a:lnTo>
                    <a:pt x="17281" y="10308"/>
                  </a:lnTo>
                  <a:lnTo>
                    <a:pt x="12582" y="12127"/>
                  </a:lnTo>
                  <a:lnTo>
                    <a:pt x="12279" y="12582"/>
                  </a:lnTo>
                  <a:lnTo>
                    <a:pt x="12279" y="14250"/>
                  </a:lnTo>
                  <a:lnTo>
                    <a:pt x="7428" y="14098"/>
                  </a:lnTo>
                  <a:lnTo>
                    <a:pt x="7125" y="14250"/>
                  </a:lnTo>
                  <a:lnTo>
                    <a:pt x="6064" y="15765"/>
                  </a:lnTo>
                  <a:lnTo>
                    <a:pt x="6518" y="16372"/>
                  </a:lnTo>
                  <a:lnTo>
                    <a:pt x="8186" y="16372"/>
                  </a:lnTo>
                  <a:lnTo>
                    <a:pt x="5003" y="17585"/>
                  </a:lnTo>
                  <a:lnTo>
                    <a:pt x="4851" y="17736"/>
                  </a:lnTo>
                  <a:lnTo>
                    <a:pt x="2122" y="21374"/>
                  </a:lnTo>
                  <a:lnTo>
                    <a:pt x="2425" y="22132"/>
                  </a:lnTo>
                  <a:lnTo>
                    <a:pt x="3183" y="22132"/>
                  </a:lnTo>
                  <a:lnTo>
                    <a:pt x="0" y="24255"/>
                  </a:lnTo>
                  <a:lnTo>
                    <a:pt x="152" y="25164"/>
                  </a:lnTo>
                  <a:lnTo>
                    <a:pt x="1819" y="25316"/>
                  </a:lnTo>
                  <a:lnTo>
                    <a:pt x="2122" y="25164"/>
                  </a:lnTo>
                  <a:lnTo>
                    <a:pt x="10763" y="21071"/>
                  </a:lnTo>
                  <a:lnTo>
                    <a:pt x="20465" y="20768"/>
                  </a:lnTo>
                  <a:lnTo>
                    <a:pt x="23194" y="23497"/>
                  </a:lnTo>
                  <a:lnTo>
                    <a:pt x="22132" y="28651"/>
                  </a:lnTo>
                  <a:lnTo>
                    <a:pt x="22284" y="29106"/>
                  </a:lnTo>
                  <a:lnTo>
                    <a:pt x="23648" y="30318"/>
                  </a:lnTo>
                  <a:lnTo>
                    <a:pt x="22284" y="29257"/>
                  </a:lnTo>
                  <a:lnTo>
                    <a:pt x="21829" y="29257"/>
                  </a:lnTo>
                  <a:lnTo>
                    <a:pt x="21071" y="29863"/>
                  </a:lnTo>
                  <a:lnTo>
                    <a:pt x="21071" y="30470"/>
                  </a:lnTo>
                  <a:lnTo>
                    <a:pt x="22132" y="31986"/>
                  </a:lnTo>
                  <a:lnTo>
                    <a:pt x="22436" y="32137"/>
                  </a:lnTo>
                  <a:lnTo>
                    <a:pt x="23648" y="32137"/>
                  </a:lnTo>
                  <a:lnTo>
                    <a:pt x="23800" y="31986"/>
                  </a:lnTo>
                  <a:lnTo>
                    <a:pt x="16675" y="39565"/>
                  </a:lnTo>
                  <a:lnTo>
                    <a:pt x="16523" y="39869"/>
                  </a:lnTo>
                  <a:lnTo>
                    <a:pt x="16523" y="46084"/>
                  </a:lnTo>
                  <a:lnTo>
                    <a:pt x="16675" y="46387"/>
                  </a:lnTo>
                  <a:lnTo>
                    <a:pt x="19404" y="49116"/>
                  </a:lnTo>
                  <a:lnTo>
                    <a:pt x="19707" y="53512"/>
                  </a:lnTo>
                  <a:lnTo>
                    <a:pt x="19858" y="53663"/>
                  </a:lnTo>
                  <a:lnTo>
                    <a:pt x="22890" y="59424"/>
                  </a:lnTo>
                  <a:lnTo>
                    <a:pt x="23497" y="59575"/>
                  </a:lnTo>
                  <a:lnTo>
                    <a:pt x="24709" y="58514"/>
                  </a:lnTo>
                  <a:lnTo>
                    <a:pt x="24861" y="58059"/>
                  </a:lnTo>
                  <a:lnTo>
                    <a:pt x="22587" y="53057"/>
                  </a:lnTo>
                  <a:lnTo>
                    <a:pt x="22587" y="50631"/>
                  </a:lnTo>
                  <a:lnTo>
                    <a:pt x="23042" y="50631"/>
                  </a:lnTo>
                  <a:lnTo>
                    <a:pt x="23194" y="52905"/>
                  </a:lnTo>
                  <a:lnTo>
                    <a:pt x="23194" y="53057"/>
                  </a:lnTo>
                  <a:lnTo>
                    <a:pt x="27741" y="63820"/>
                  </a:lnTo>
                  <a:lnTo>
                    <a:pt x="27893" y="63972"/>
                  </a:lnTo>
                  <a:lnTo>
                    <a:pt x="35321" y="67155"/>
                  </a:lnTo>
                  <a:lnTo>
                    <a:pt x="35624" y="67155"/>
                  </a:lnTo>
                  <a:lnTo>
                    <a:pt x="37292" y="66700"/>
                  </a:lnTo>
                  <a:lnTo>
                    <a:pt x="38656" y="68216"/>
                  </a:lnTo>
                  <a:lnTo>
                    <a:pt x="38807" y="68216"/>
                  </a:lnTo>
                  <a:lnTo>
                    <a:pt x="41233" y="69429"/>
                  </a:lnTo>
                  <a:lnTo>
                    <a:pt x="43204" y="70338"/>
                  </a:lnTo>
                  <a:lnTo>
                    <a:pt x="44719" y="72309"/>
                  </a:lnTo>
                  <a:lnTo>
                    <a:pt x="46539" y="74735"/>
                  </a:lnTo>
                  <a:lnTo>
                    <a:pt x="46690" y="74886"/>
                  </a:lnTo>
                  <a:lnTo>
                    <a:pt x="49874" y="76099"/>
                  </a:lnTo>
                  <a:lnTo>
                    <a:pt x="50480" y="75796"/>
                  </a:lnTo>
                  <a:lnTo>
                    <a:pt x="50935" y="75189"/>
                  </a:lnTo>
                  <a:lnTo>
                    <a:pt x="51844" y="75189"/>
                  </a:lnTo>
                  <a:lnTo>
                    <a:pt x="52602" y="77766"/>
                  </a:lnTo>
                  <a:lnTo>
                    <a:pt x="52299" y="80343"/>
                  </a:lnTo>
                  <a:lnTo>
                    <a:pt x="51086" y="81859"/>
                  </a:lnTo>
                  <a:lnTo>
                    <a:pt x="49267" y="84133"/>
                  </a:lnTo>
                  <a:lnTo>
                    <a:pt x="49116" y="84436"/>
                  </a:lnTo>
                  <a:lnTo>
                    <a:pt x="48812" y="89136"/>
                  </a:lnTo>
                  <a:lnTo>
                    <a:pt x="48812" y="89439"/>
                  </a:lnTo>
                  <a:lnTo>
                    <a:pt x="55482" y="100505"/>
                  </a:lnTo>
                  <a:lnTo>
                    <a:pt x="55482" y="100657"/>
                  </a:lnTo>
                  <a:lnTo>
                    <a:pt x="61091" y="104295"/>
                  </a:lnTo>
                  <a:lnTo>
                    <a:pt x="62001" y="127337"/>
                  </a:lnTo>
                  <a:lnTo>
                    <a:pt x="62153" y="127640"/>
                  </a:lnTo>
                  <a:lnTo>
                    <a:pt x="64426" y="129611"/>
                  </a:lnTo>
                  <a:lnTo>
                    <a:pt x="64578" y="133552"/>
                  </a:lnTo>
                  <a:lnTo>
                    <a:pt x="64730" y="133704"/>
                  </a:lnTo>
                  <a:lnTo>
                    <a:pt x="68974" y="139312"/>
                  </a:lnTo>
                  <a:lnTo>
                    <a:pt x="69277" y="139616"/>
                  </a:lnTo>
                  <a:lnTo>
                    <a:pt x="70793" y="139767"/>
                  </a:lnTo>
                  <a:lnTo>
                    <a:pt x="71854" y="139767"/>
                  </a:lnTo>
                  <a:lnTo>
                    <a:pt x="72309" y="139312"/>
                  </a:lnTo>
                  <a:lnTo>
                    <a:pt x="71854" y="127488"/>
                  </a:lnTo>
                  <a:lnTo>
                    <a:pt x="78070" y="124760"/>
                  </a:lnTo>
                  <a:lnTo>
                    <a:pt x="78373" y="124002"/>
                  </a:lnTo>
                  <a:lnTo>
                    <a:pt x="76251" y="121121"/>
                  </a:lnTo>
                  <a:lnTo>
                    <a:pt x="76251" y="121121"/>
                  </a:lnTo>
                  <a:lnTo>
                    <a:pt x="78373" y="121879"/>
                  </a:lnTo>
                  <a:lnTo>
                    <a:pt x="78979" y="121728"/>
                  </a:lnTo>
                  <a:lnTo>
                    <a:pt x="80344" y="119151"/>
                  </a:lnTo>
                  <a:lnTo>
                    <a:pt x="83224" y="114148"/>
                  </a:lnTo>
                  <a:lnTo>
                    <a:pt x="83375" y="113997"/>
                  </a:lnTo>
                  <a:lnTo>
                    <a:pt x="83982" y="109752"/>
                  </a:lnTo>
                  <a:lnTo>
                    <a:pt x="90803" y="106720"/>
                  </a:lnTo>
                  <a:lnTo>
                    <a:pt x="91107" y="106417"/>
                  </a:lnTo>
                  <a:lnTo>
                    <a:pt x="92319" y="96715"/>
                  </a:lnTo>
                  <a:lnTo>
                    <a:pt x="95351" y="92925"/>
                  </a:lnTo>
                  <a:lnTo>
                    <a:pt x="95503" y="92622"/>
                  </a:lnTo>
                  <a:lnTo>
                    <a:pt x="95503" y="90197"/>
                  </a:lnTo>
                  <a:lnTo>
                    <a:pt x="95199" y="89742"/>
                  </a:lnTo>
                  <a:lnTo>
                    <a:pt x="90197" y="86559"/>
                  </a:lnTo>
                  <a:lnTo>
                    <a:pt x="90045" y="86407"/>
                  </a:lnTo>
                  <a:lnTo>
                    <a:pt x="85649" y="86255"/>
                  </a:lnTo>
                  <a:lnTo>
                    <a:pt x="85649" y="85346"/>
                  </a:lnTo>
                  <a:lnTo>
                    <a:pt x="85346" y="84891"/>
                  </a:lnTo>
                  <a:lnTo>
                    <a:pt x="83224" y="83830"/>
                  </a:lnTo>
                  <a:lnTo>
                    <a:pt x="82769" y="83982"/>
                  </a:lnTo>
                  <a:lnTo>
                    <a:pt x="81556" y="84588"/>
                  </a:lnTo>
                  <a:lnTo>
                    <a:pt x="81859" y="83830"/>
                  </a:lnTo>
                  <a:lnTo>
                    <a:pt x="81708" y="83224"/>
                  </a:lnTo>
                  <a:lnTo>
                    <a:pt x="80192" y="82617"/>
                  </a:lnTo>
                  <a:lnTo>
                    <a:pt x="79737" y="82617"/>
                  </a:lnTo>
                  <a:lnTo>
                    <a:pt x="79737" y="82162"/>
                  </a:lnTo>
                  <a:lnTo>
                    <a:pt x="77615" y="77463"/>
                  </a:lnTo>
                  <a:lnTo>
                    <a:pt x="77312" y="77160"/>
                  </a:lnTo>
                  <a:lnTo>
                    <a:pt x="72916" y="76857"/>
                  </a:lnTo>
                  <a:lnTo>
                    <a:pt x="68823" y="73067"/>
                  </a:lnTo>
                  <a:lnTo>
                    <a:pt x="68671" y="72915"/>
                  </a:lnTo>
                  <a:lnTo>
                    <a:pt x="64730" y="72612"/>
                  </a:lnTo>
                  <a:lnTo>
                    <a:pt x="62607" y="71096"/>
                  </a:lnTo>
                  <a:lnTo>
                    <a:pt x="62456" y="70945"/>
                  </a:lnTo>
                  <a:lnTo>
                    <a:pt x="56240" y="70945"/>
                  </a:lnTo>
                  <a:lnTo>
                    <a:pt x="55786" y="71096"/>
                  </a:lnTo>
                  <a:lnTo>
                    <a:pt x="53815" y="73825"/>
                  </a:lnTo>
                  <a:lnTo>
                    <a:pt x="53360" y="73825"/>
                  </a:lnTo>
                  <a:lnTo>
                    <a:pt x="53057" y="73067"/>
                  </a:lnTo>
                  <a:lnTo>
                    <a:pt x="52602" y="72764"/>
                  </a:lnTo>
                  <a:lnTo>
                    <a:pt x="50177" y="73067"/>
                  </a:lnTo>
                  <a:lnTo>
                    <a:pt x="50025" y="73067"/>
                  </a:lnTo>
                  <a:lnTo>
                    <a:pt x="49419" y="73522"/>
                  </a:lnTo>
                  <a:lnTo>
                    <a:pt x="48206" y="72915"/>
                  </a:lnTo>
                  <a:lnTo>
                    <a:pt x="48206" y="72309"/>
                  </a:lnTo>
                  <a:lnTo>
                    <a:pt x="48055" y="66549"/>
                  </a:lnTo>
                  <a:lnTo>
                    <a:pt x="47751" y="66397"/>
                  </a:lnTo>
                  <a:lnTo>
                    <a:pt x="47600" y="66245"/>
                  </a:lnTo>
                  <a:lnTo>
                    <a:pt x="43507" y="66245"/>
                  </a:lnTo>
                  <a:lnTo>
                    <a:pt x="45023" y="63365"/>
                  </a:lnTo>
                  <a:lnTo>
                    <a:pt x="45174" y="63062"/>
                  </a:lnTo>
                  <a:lnTo>
                    <a:pt x="45174" y="61091"/>
                  </a:lnTo>
                  <a:lnTo>
                    <a:pt x="44719" y="60637"/>
                  </a:lnTo>
                  <a:lnTo>
                    <a:pt x="42597" y="60485"/>
                  </a:lnTo>
                  <a:lnTo>
                    <a:pt x="42294" y="60788"/>
                  </a:lnTo>
                  <a:lnTo>
                    <a:pt x="40778" y="63214"/>
                  </a:lnTo>
                  <a:lnTo>
                    <a:pt x="36685" y="63214"/>
                  </a:lnTo>
                  <a:lnTo>
                    <a:pt x="34714" y="58969"/>
                  </a:lnTo>
                  <a:lnTo>
                    <a:pt x="36382" y="56998"/>
                  </a:lnTo>
                  <a:lnTo>
                    <a:pt x="40627" y="51693"/>
                  </a:lnTo>
                  <a:lnTo>
                    <a:pt x="50177" y="51693"/>
                  </a:lnTo>
                  <a:lnTo>
                    <a:pt x="50783" y="56392"/>
                  </a:lnTo>
                  <a:lnTo>
                    <a:pt x="51238" y="56847"/>
                  </a:lnTo>
                  <a:lnTo>
                    <a:pt x="52754" y="56847"/>
                  </a:lnTo>
                  <a:lnTo>
                    <a:pt x="53209" y="56392"/>
                  </a:lnTo>
                  <a:lnTo>
                    <a:pt x="53360" y="50328"/>
                  </a:lnTo>
                  <a:lnTo>
                    <a:pt x="69581" y="36382"/>
                  </a:lnTo>
                  <a:lnTo>
                    <a:pt x="70490" y="36230"/>
                  </a:lnTo>
                  <a:lnTo>
                    <a:pt x="70642" y="36230"/>
                  </a:lnTo>
                  <a:lnTo>
                    <a:pt x="71096" y="36079"/>
                  </a:lnTo>
                  <a:lnTo>
                    <a:pt x="71096" y="36382"/>
                  </a:lnTo>
                  <a:lnTo>
                    <a:pt x="71248" y="37140"/>
                  </a:lnTo>
                  <a:lnTo>
                    <a:pt x="71854" y="37443"/>
                  </a:lnTo>
                  <a:lnTo>
                    <a:pt x="77463" y="35624"/>
                  </a:lnTo>
                  <a:lnTo>
                    <a:pt x="77312" y="34714"/>
                  </a:lnTo>
                  <a:lnTo>
                    <a:pt x="74735" y="34563"/>
                  </a:lnTo>
                  <a:lnTo>
                    <a:pt x="73825" y="33805"/>
                  </a:lnTo>
                  <a:lnTo>
                    <a:pt x="74886" y="32137"/>
                  </a:lnTo>
                  <a:lnTo>
                    <a:pt x="74886" y="31531"/>
                  </a:lnTo>
                  <a:lnTo>
                    <a:pt x="74280" y="30925"/>
                  </a:lnTo>
                  <a:lnTo>
                    <a:pt x="73673" y="30925"/>
                  </a:lnTo>
                  <a:lnTo>
                    <a:pt x="70490" y="32441"/>
                  </a:lnTo>
                  <a:lnTo>
                    <a:pt x="73825" y="30773"/>
                  </a:lnTo>
                  <a:lnTo>
                    <a:pt x="79737" y="30470"/>
                  </a:lnTo>
                  <a:lnTo>
                    <a:pt x="80040" y="30470"/>
                  </a:lnTo>
                  <a:lnTo>
                    <a:pt x="81859" y="29409"/>
                  </a:lnTo>
                  <a:lnTo>
                    <a:pt x="81859" y="29409"/>
                  </a:lnTo>
                  <a:lnTo>
                    <a:pt x="78676" y="32592"/>
                  </a:lnTo>
                  <a:lnTo>
                    <a:pt x="78979" y="33350"/>
                  </a:lnTo>
                  <a:lnTo>
                    <a:pt x="84740" y="33350"/>
                  </a:lnTo>
                  <a:lnTo>
                    <a:pt x="85194" y="32744"/>
                  </a:lnTo>
                  <a:lnTo>
                    <a:pt x="83982" y="30773"/>
                  </a:lnTo>
                  <a:lnTo>
                    <a:pt x="83679" y="30621"/>
                  </a:lnTo>
                  <a:lnTo>
                    <a:pt x="82921" y="30470"/>
                  </a:lnTo>
                  <a:lnTo>
                    <a:pt x="82921" y="29409"/>
                  </a:lnTo>
                  <a:lnTo>
                    <a:pt x="82314" y="29106"/>
                  </a:lnTo>
                  <a:lnTo>
                    <a:pt x="84588" y="28044"/>
                  </a:lnTo>
                  <a:lnTo>
                    <a:pt x="84740" y="27590"/>
                  </a:lnTo>
                  <a:lnTo>
                    <a:pt x="84740" y="26528"/>
                  </a:lnTo>
                  <a:lnTo>
                    <a:pt x="84436" y="26074"/>
                  </a:lnTo>
                  <a:lnTo>
                    <a:pt x="81405" y="25467"/>
                  </a:lnTo>
                  <a:lnTo>
                    <a:pt x="81101" y="20465"/>
                  </a:lnTo>
                  <a:lnTo>
                    <a:pt x="80495" y="20162"/>
                  </a:lnTo>
                  <a:lnTo>
                    <a:pt x="76705" y="21526"/>
                  </a:lnTo>
                  <a:lnTo>
                    <a:pt x="76857" y="19707"/>
                  </a:lnTo>
                  <a:lnTo>
                    <a:pt x="76554" y="19404"/>
                  </a:lnTo>
                  <a:lnTo>
                    <a:pt x="74583" y="17585"/>
                  </a:lnTo>
                  <a:lnTo>
                    <a:pt x="74280" y="17433"/>
                  </a:lnTo>
                  <a:lnTo>
                    <a:pt x="71400" y="17433"/>
                  </a:lnTo>
                  <a:lnTo>
                    <a:pt x="71096" y="17585"/>
                  </a:lnTo>
                  <a:lnTo>
                    <a:pt x="63517" y="28651"/>
                  </a:lnTo>
                  <a:lnTo>
                    <a:pt x="62304" y="28651"/>
                  </a:lnTo>
                  <a:lnTo>
                    <a:pt x="62456" y="25467"/>
                  </a:lnTo>
                  <a:lnTo>
                    <a:pt x="62153" y="25013"/>
                  </a:lnTo>
                  <a:lnTo>
                    <a:pt x="56240" y="21829"/>
                  </a:lnTo>
                  <a:lnTo>
                    <a:pt x="62153" y="17433"/>
                  </a:lnTo>
                  <a:lnTo>
                    <a:pt x="65791" y="16675"/>
                  </a:lnTo>
                  <a:lnTo>
                    <a:pt x="65942" y="17433"/>
                  </a:lnTo>
                  <a:lnTo>
                    <a:pt x="69581" y="17736"/>
                  </a:lnTo>
                  <a:lnTo>
                    <a:pt x="70035" y="17585"/>
                  </a:lnTo>
                  <a:lnTo>
                    <a:pt x="70338" y="16675"/>
                  </a:lnTo>
                  <a:lnTo>
                    <a:pt x="70187" y="16069"/>
                  </a:lnTo>
                  <a:lnTo>
                    <a:pt x="68216" y="15159"/>
                  </a:lnTo>
                  <a:lnTo>
                    <a:pt x="70642" y="14856"/>
                  </a:lnTo>
                  <a:lnTo>
                    <a:pt x="70945" y="14704"/>
                  </a:lnTo>
                  <a:lnTo>
                    <a:pt x="73370" y="12279"/>
                  </a:lnTo>
                  <a:lnTo>
                    <a:pt x="73067" y="11521"/>
                  </a:lnTo>
                  <a:lnTo>
                    <a:pt x="71248" y="11369"/>
                  </a:lnTo>
                  <a:lnTo>
                    <a:pt x="75947" y="11066"/>
                  </a:lnTo>
                  <a:lnTo>
                    <a:pt x="79131" y="13946"/>
                  </a:lnTo>
                  <a:lnTo>
                    <a:pt x="77312" y="13946"/>
                  </a:lnTo>
                  <a:lnTo>
                    <a:pt x="75947" y="15008"/>
                  </a:lnTo>
                  <a:lnTo>
                    <a:pt x="72916" y="15008"/>
                  </a:lnTo>
                  <a:lnTo>
                    <a:pt x="72461" y="15462"/>
                  </a:lnTo>
                  <a:lnTo>
                    <a:pt x="72461" y="16372"/>
                  </a:lnTo>
                  <a:lnTo>
                    <a:pt x="72916" y="16827"/>
                  </a:lnTo>
                  <a:lnTo>
                    <a:pt x="75947" y="16827"/>
                  </a:lnTo>
                  <a:lnTo>
                    <a:pt x="78676" y="19101"/>
                  </a:lnTo>
                  <a:lnTo>
                    <a:pt x="79131" y="19101"/>
                  </a:lnTo>
                  <a:lnTo>
                    <a:pt x="79889" y="18797"/>
                  </a:lnTo>
                  <a:lnTo>
                    <a:pt x="80040" y="18191"/>
                  </a:lnTo>
                  <a:lnTo>
                    <a:pt x="79889" y="17888"/>
                  </a:lnTo>
                  <a:lnTo>
                    <a:pt x="79889" y="17888"/>
                  </a:lnTo>
                  <a:lnTo>
                    <a:pt x="80798" y="18191"/>
                  </a:lnTo>
                  <a:lnTo>
                    <a:pt x="81101" y="18191"/>
                  </a:lnTo>
                  <a:lnTo>
                    <a:pt x="81708" y="18039"/>
                  </a:lnTo>
                  <a:lnTo>
                    <a:pt x="82011" y="17585"/>
                  </a:lnTo>
                  <a:lnTo>
                    <a:pt x="82011" y="15462"/>
                  </a:lnTo>
                  <a:lnTo>
                    <a:pt x="83527" y="15917"/>
                  </a:lnTo>
                  <a:lnTo>
                    <a:pt x="83982" y="15917"/>
                  </a:lnTo>
                  <a:lnTo>
                    <a:pt x="85194" y="15008"/>
                  </a:lnTo>
                  <a:lnTo>
                    <a:pt x="85346" y="14401"/>
                  </a:lnTo>
                  <a:lnTo>
                    <a:pt x="84740" y="13188"/>
                  </a:lnTo>
                  <a:lnTo>
                    <a:pt x="84436" y="12885"/>
                  </a:lnTo>
                  <a:lnTo>
                    <a:pt x="83527" y="12582"/>
                  </a:lnTo>
                  <a:lnTo>
                    <a:pt x="83375" y="10915"/>
                  </a:lnTo>
                  <a:lnTo>
                    <a:pt x="83072" y="10460"/>
                  </a:lnTo>
                  <a:lnTo>
                    <a:pt x="76554" y="7731"/>
                  </a:lnTo>
                  <a:lnTo>
                    <a:pt x="77918" y="7883"/>
                  </a:lnTo>
                  <a:lnTo>
                    <a:pt x="78070" y="7731"/>
                  </a:lnTo>
                  <a:lnTo>
                    <a:pt x="79889" y="6518"/>
                  </a:lnTo>
                  <a:lnTo>
                    <a:pt x="79737" y="5912"/>
                  </a:lnTo>
                  <a:lnTo>
                    <a:pt x="80192" y="6367"/>
                  </a:lnTo>
                  <a:lnTo>
                    <a:pt x="80647" y="6367"/>
                  </a:lnTo>
                  <a:lnTo>
                    <a:pt x="86407" y="3790"/>
                  </a:lnTo>
                  <a:lnTo>
                    <a:pt x="90955" y="2880"/>
                  </a:lnTo>
                  <a:lnTo>
                    <a:pt x="94593" y="758"/>
                  </a:lnTo>
                  <a:lnTo>
                    <a:pt x="944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4;p7"/>
            <p:cNvSpPr/>
            <p:nvPr/>
          </p:nvSpPr>
          <p:spPr>
            <a:xfrm>
              <a:off x="5690294" y="3366635"/>
              <a:ext cx="209643" cy="399867"/>
            </a:xfrm>
            <a:custGeom>
              <a:avLst/>
              <a:gdLst/>
              <a:ahLst/>
              <a:cxnLst/>
              <a:rect l="l" t="t" r="r" b="b"/>
              <a:pathLst>
                <a:path w="8490" h="14251" extrusionOk="0">
                  <a:moveTo>
                    <a:pt x="6368" y="0"/>
                  </a:moveTo>
                  <a:lnTo>
                    <a:pt x="1365" y="5155"/>
                  </a:lnTo>
                  <a:lnTo>
                    <a:pt x="1365" y="5458"/>
                  </a:lnTo>
                  <a:lnTo>
                    <a:pt x="759" y="8793"/>
                  </a:lnTo>
                  <a:lnTo>
                    <a:pt x="1" y="11218"/>
                  </a:lnTo>
                  <a:lnTo>
                    <a:pt x="1" y="11521"/>
                  </a:lnTo>
                  <a:lnTo>
                    <a:pt x="1062" y="13947"/>
                  </a:lnTo>
                  <a:lnTo>
                    <a:pt x="1365" y="14250"/>
                  </a:lnTo>
                  <a:lnTo>
                    <a:pt x="3942" y="14250"/>
                  </a:lnTo>
                  <a:lnTo>
                    <a:pt x="4397" y="13947"/>
                  </a:lnTo>
                  <a:lnTo>
                    <a:pt x="8490" y="455"/>
                  </a:lnTo>
                  <a:lnTo>
                    <a:pt x="818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5;p7"/>
            <p:cNvSpPr/>
            <p:nvPr/>
          </p:nvSpPr>
          <p:spPr>
            <a:xfrm>
              <a:off x="4256648" y="784769"/>
              <a:ext cx="3945384" cy="3249696"/>
            </a:xfrm>
            <a:custGeom>
              <a:avLst/>
              <a:gdLst/>
              <a:ahLst/>
              <a:cxnLst/>
              <a:rect l="l" t="t" r="r" b="b"/>
              <a:pathLst>
                <a:path w="159778" h="115817" extrusionOk="0">
                  <a:moveTo>
                    <a:pt x="51086" y="28954"/>
                  </a:moveTo>
                  <a:lnTo>
                    <a:pt x="51086" y="29258"/>
                  </a:lnTo>
                  <a:lnTo>
                    <a:pt x="50632" y="29409"/>
                  </a:lnTo>
                  <a:lnTo>
                    <a:pt x="50177" y="29864"/>
                  </a:lnTo>
                  <a:lnTo>
                    <a:pt x="50480" y="31532"/>
                  </a:lnTo>
                  <a:lnTo>
                    <a:pt x="50783" y="31986"/>
                  </a:lnTo>
                  <a:lnTo>
                    <a:pt x="54270" y="33199"/>
                  </a:lnTo>
                  <a:lnTo>
                    <a:pt x="54270" y="34260"/>
                  </a:lnTo>
                  <a:lnTo>
                    <a:pt x="44265" y="34563"/>
                  </a:lnTo>
                  <a:lnTo>
                    <a:pt x="43962" y="34715"/>
                  </a:lnTo>
                  <a:lnTo>
                    <a:pt x="43658" y="35170"/>
                  </a:lnTo>
                  <a:lnTo>
                    <a:pt x="42901" y="33654"/>
                  </a:lnTo>
                  <a:lnTo>
                    <a:pt x="44113" y="30167"/>
                  </a:lnTo>
                  <a:lnTo>
                    <a:pt x="46236" y="30167"/>
                  </a:lnTo>
                  <a:lnTo>
                    <a:pt x="46387" y="30925"/>
                  </a:lnTo>
                  <a:lnTo>
                    <a:pt x="47448" y="31532"/>
                  </a:lnTo>
                  <a:lnTo>
                    <a:pt x="47600" y="31532"/>
                  </a:lnTo>
                  <a:lnTo>
                    <a:pt x="49116" y="31380"/>
                  </a:lnTo>
                  <a:lnTo>
                    <a:pt x="49419" y="30774"/>
                  </a:lnTo>
                  <a:lnTo>
                    <a:pt x="48509" y="29561"/>
                  </a:lnTo>
                  <a:lnTo>
                    <a:pt x="51086" y="28954"/>
                  </a:lnTo>
                  <a:close/>
                  <a:moveTo>
                    <a:pt x="30318" y="31228"/>
                  </a:moveTo>
                  <a:lnTo>
                    <a:pt x="32289" y="33351"/>
                  </a:lnTo>
                  <a:lnTo>
                    <a:pt x="32441" y="33502"/>
                  </a:lnTo>
                  <a:lnTo>
                    <a:pt x="32895" y="33654"/>
                  </a:lnTo>
                  <a:lnTo>
                    <a:pt x="33350" y="33805"/>
                  </a:lnTo>
                  <a:lnTo>
                    <a:pt x="34411" y="35624"/>
                  </a:lnTo>
                  <a:lnTo>
                    <a:pt x="34411" y="35624"/>
                  </a:lnTo>
                  <a:lnTo>
                    <a:pt x="29257" y="31228"/>
                  </a:lnTo>
                  <a:close/>
                  <a:moveTo>
                    <a:pt x="62911" y="28954"/>
                  </a:moveTo>
                  <a:lnTo>
                    <a:pt x="63972" y="29561"/>
                  </a:lnTo>
                  <a:lnTo>
                    <a:pt x="62456" y="30319"/>
                  </a:lnTo>
                  <a:lnTo>
                    <a:pt x="62153" y="30774"/>
                  </a:lnTo>
                  <a:lnTo>
                    <a:pt x="62153" y="32289"/>
                  </a:lnTo>
                  <a:lnTo>
                    <a:pt x="62304" y="32744"/>
                  </a:lnTo>
                  <a:lnTo>
                    <a:pt x="63669" y="33957"/>
                  </a:lnTo>
                  <a:lnTo>
                    <a:pt x="66549" y="36231"/>
                  </a:lnTo>
                  <a:lnTo>
                    <a:pt x="66397" y="39263"/>
                  </a:lnTo>
                  <a:lnTo>
                    <a:pt x="64123" y="39263"/>
                  </a:lnTo>
                  <a:lnTo>
                    <a:pt x="60334" y="32744"/>
                  </a:lnTo>
                  <a:lnTo>
                    <a:pt x="60334" y="30016"/>
                  </a:lnTo>
                  <a:lnTo>
                    <a:pt x="62911" y="28954"/>
                  </a:lnTo>
                  <a:close/>
                  <a:moveTo>
                    <a:pt x="62759" y="46842"/>
                  </a:moveTo>
                  <a:lnTo>
                    <a:pt x="62911" y="46994"/>
                  </a:lnTo>
                  <a:lnTo>
                    <a:pt x="64275" y="47145"/>
                  </a:lnTo>
                  <a:lnTo>
                    <a:pt x="67458" y="50480"/>
                  </a:lnTo>
                  <a:lnTo>
                    <a:pt x="67610" y="50480"/>
                  </a:lnTo>
                  <a:lnTo>
                    <a:pt x="70187" y="51238"/>
                  </a:lnTo>
                  <a:lnTo>
                    <a:pt x="68823" y="52754"/>
                  </a:lnTo>
                  <a:lnTo>
                    <a:pt x="67004" y="52451"/>
                  </a:lnTo>
                  <a:lnTo>
                    <a:pt x="67155" y="52300"/>
                  </a:lnTo>
                  <a:lnTo>
                    <a:pt x="67155" y="51693"/>
                  </a:lnTo>
                  <a:lnTo>
                    <a:pt x="66246" y="50329"/>
                  </a:lnTo>
                  <a:lnTo>
                    <a:pt x="65488" y="50480"/>
                  </a:lnTo>
                  <a:lnTo>
                    <a:pt x="65184" y="51087"/>
                  </a:lnTo>
                  <a:lnTo>
                    <a:pt x="62759" y="46842"/>
                  </a:lnTo>
                  <a:close/>
                  <a:moveTo>
                    <a:pt x="50025" y="78525"/>
                  </a:moveTo>
                  <a:lnTo>
                    <a:pt x="49419" y="79586"/>
                  </a:lnTo>
                  <a:lnTo>
                    <a:pt x="48661" y="79586"/>
                  </a:lnTo>
                  <a:lnTo>
                    <a:pt x="49267" y="78525"/>
                  </a:lnTo>
                  <a:close/>
                  <a:moveTo>
                    <a:pt x="81253" y="1"/>
                  </a:moveTo>
                  <a:lnTo>
                    <a:pt x="70945" y="4700"/>
                  </a:lnTo>
                  <a:lnTo>
                    <a:pt x="70793" y="5306"/>
                  </a:lnTo>
                  <a:lnTo>
                    <a:pt x="72764" y="7883"/>
                  </a:lnTo>
                  <a:lnTo>
                    <a:pt x="71703" y="8944"/>
                  </a:lnTo>
                  <a:lnTo>
                    <a:pt x="70187" y="3942"/>
                  </a:lnTo>
                  <a:lnTo>
                    <a:pt x="69732" y="3639"/>
                  </a:lnTo>
                  <a:lnTo>
                    <a:pt x="66700" y="3336"/>
                  </a:lnTo>
                  <a:lnTo>
                    <a:pt x="66246" y="4093"/>
                  </a:lnTo>
                  <a:lnTo>
                    <a:pt x="67458" y="6822"/>
                  </a:lnTo>
                  <a:lnTo>
                    <a:pt x="56089" y="7125"/>
                  </a:lnTo>
                  <a:lnTo>
                    <a:pt x="45023" y="11673"/>
                  </a:lnTo>
                  <a:lnTo>
                    <a:pt x="44113" y="9854"/>
                  </a:lnTo>
                  <a:lnTo>
                    <a:pt x="47600" y="10006"/>
                  </a:lnTo>
                  <a:lnTo>
                    <a:pt x="47751" y="10006"/>
                  </a:lnTo>
                  <a:lnTo>
                    <a:pt x="49874" y="8944"/>
                  </a:lnTo>
                  <a:lnTo>
                    <a:pt x="49874" y="8035"/>
                  </a:lnTo>
                  <a:lnTo>
                    <a:pt x="41536" y="5458"/>
                  </a:lnTo>
                  <a:lnTo>
                    <a:pt x="39717" y="5458"/>
                  </a:lnTo>
                  <a:lnTo>
                    <a:pt x="34411" y="5761"/>
                  </a:lnTo>
                  <a:lnTo>
                    <a:pt x="34260" y="5913"/>
                  </a:lnTo>
                  <a:lnTo>
                    <a:pt x="22284" y="14099"/>
                  </a:lnTo>
                  <a:lnTo>
                    <a:pt x="22132" y="14705"/>
                  </a:lnTo>
                  <a:lnTo>
                    <a:pt x="23345" y="17434"/>
                  </a:lnTo>
                  <a:lnTo>
                    <a:pt x="23800" y="17737"/>
                  </a:lnTo>
                  <a:lnTo>
                    <a:pt x="27135" y="17130"/>
                  </a:lnTo>
                  <a:lnTo>
                    <a:pt x="29560" y="20011"/>
                  </a:lnTo>
                  <a:lnTo>
                    <a:pt x="30167" y="20011"/>
                  </a:lnTo>
                  <a:lnTo>
                    <a:pt x="33957" y="16676"/>
                  </a:lnTo>
                  <a:lnTo>
                    <a:pt x="33957" y="16069"/>
                  </a:lnTo>
                  <a:lnTo>
                    <a:pt x="32441" y="14099"/>
                  </a:lnTo>
                  <a:lnTo>
                    <a:pt x="36079" y="10309"/>
                  </a:lnTo>
                  <a:lnTo>
                    <a:pt x="36534" y="10309"/>
                  </a:lnTo>
                  <a:lnTo>
                    <a:pt x="35018" y="13947"/>
                  </a:lnTo>
                  <a:lnTo>
                    <a:pt x="35169" y="14553"/>
                  </a:lnTo>
                  <a:lnTo>
                    <a:pt x="37443" y="15614"/>
                  </a:lnTo>
                  <a:lnTo>
                    <a:pt x="37595" y="15766"/>
                  </a:lnTo>
                  <a:lnTo>
                    <a:pt x="37140" y="15766"/>
                  </a:lnTo>
                  <a:lnTo>
                    <a:pt x="36837" y="16069"/>
                  </a:lnTo>
                  <a:lnTo>
                    <a:pt x="36534" y="16676"/>
                  </a:lnTo>
                  <a:lnTo>
                    <a:pt x="36685" y="17130"/>
                  </a:lnTo>
                  <a:lnTo>
                    <a:pt x="37443" y="17737"/>
                  </a:lnTo>
                  <a:lnTo>
                    <a:pt x="37443" y="17888"/>
                  </a:lnTo>
                  <a:lnTo>
                    <a:pt x="36079" y="17130"/>
                  </a:lnTo>
                  <a:lnTo>
                    <a:pt x="35321" y="17585"/>
                  </a:lnTo>
                  <a:lnTo>
                    <a:pt x="35473" y="20011"/>
                  </a:lnTo>
                  <a:lnTo>
                    <a:pt x="35321" y="20011"/>
                  </a:lnTo>
                  <a:lnTo>
                    <a:pt x="35321" y="20617"/>
                  </a:lnTo>
                  <a:lnTo>
                    <a:pt x="34108" y="20617"/>
                  </a:lnTo>
                  <a:lnTo>
                    <a:pt x="33805" y="20314"/>
                  </a:lnTo>
                  <a:lnTo>
                    <a:pt x="33350" y="20162"/>
                  </a:lnTo>
                  <a:lnTo>
                    <a:pt x="30622" y="20920"/>
                  </a:lnTo>
                  <a:lnTo>
                    <a:pt x="27438" y="20920"/>
                  </a:lnTo>
                  <a:lnTo>
                    <a:pt x="28348" y="20769"/>
                  </a:lnTo>
                  <a:lnTo>
                    <a:pt x="28803" y="20617"/>
                  </a:lnTo>
                  <a:lnTo>
                    <a:pt x="29106" y="20162"/>
                  </a:lnTo>
                  <a:lnTo>
                    <a:pt x="29106" y="19556"/>
                  </a:lnTo>
                  <a:lnTo>
                    <a:pt x="28348" y="18798"/>
                  </a:lnTo>
                  <a:lnTo>
                    <a:pt x="27893" y="18798"/>
                  </a:lnTo>
                  <a:lnTo>
                    <a:pt x="27287" y="18949"/>
                  </a:lnTo>
                  <a:lnTo>
                    <a:pt x="27438" y="18191"/>
                  </a:lnTo>
                  <a:lnTo>
                    <a:pt x="26983" y="17585"/>
                  </a:lnTo>
                  <a:lnTo>
                    <a:pt x="25771" y="17585"/>
                  </a:lnTo>
                  <a:lnTo>
                    <a:pt x="25468" y="17888"/>
                  </a:lnTo>
                  <a:lnTo>
                    <a:pt x="24558" y="19707"/>
                  </a:lnTo>
                  <a:lnTo>
                    <a:pt x="24558" y="20011"/>
                  </a:lnTo>
                  <a:lnTo>
                    <a:pt x="25013" y="21072"/>
                  </a:lnTo>
                  <a:lnTo>
                    <a:pt x="23497" y="21981"/>
                  </a:lnTo>
                  <a:lnTo>
                    <a:pt x="19101" y="24619"/>
                  </a:lnTo>
                  <a:lnTo>
                    <a:pt x="19101" y="24104"/>
                  </a:lnTo>
                  <a:lnTo>
                    <a:pt x="19252" y="24104"/>
                  </a:lnTo>
                  <a:lnTo>
                    <a:pt x="19707" y="23649"/>
                  </a:lnTo>
                  <a:lnTo>
                    <a:pt x="19859" y="22739"/>
                  </a:lnTo>
                  <a:lnTo>
                    <a:pt x="19404" y="22133"/>
                  </a:lnTo>
                  <a:lnTo>
                    <a:pt x="18040" y="21981"/>
                  </a:lnTo>
                  <a:lnTo>
                    <a:pt x="16220" y="17585"/>
                  </a:lnTo>
                  <a:lnTo>
                    <a:pt x="15766" y="17282"/>
                  </a:lnTo>
                  <a:lnTo>
                    <a:pt x="14250" y="17282"/>
                  </a:lnTo>
                  <a:lnTo>
                    <a:pt x="13795" y="17737"/>
                  </a:lnTo>
                  <a:lnTo>
                    <a:pt x="13795" y="19859"/>
                  </a:lnTo>
                  <a:lnTo>
                    <a:pt x="11673" y="19859"/>
                  </a:lnTo>
                  <a:lnTo>
                    <a:pt x="9854" y="21223"/>
                  </a:lnTo>
                  <a:lnTo>
                    <a:pt x="9702" y="21526"/>
                  </a:lnTo>
                  <a:lnTo>
                    <a:pt x="9702" y="24255"/>
                  </a:lnTo>
                  <a:lnTo>
                    <a:pt x="10157" y="24710"/>
                  </a:lnTo>
                  <a:lnTo>
                    <a:pt x="11218" y="24710"/>
                  </a:lnTo>
                  <a:lnTo>
                    <a:pt x="11673" y="24255"/>
                  </a:lnTo>
                  <a:lnTo>
                    <a:pt x="11673" y="23800"/>
                  </a:lnTo>
                  <a:lnTo>
                    <a:pt x="13037" y="24104"/>
                  </a:lnTo>
                  <a:lnTo>
                    <a:pt x="13643" y="23649"/>
                  </a:lnTo>
                  <a:lnTo>
                    <a:pt x="13492" y="21981"/>
                  </a:lnTo>
                  <a:lnTo>
                    <a:pt x="13947" y="21830"/>
                  </a:lnTo>
                  <a:lnTo>
                    <a:pt x="14250" y="21375"/>
                  </a:lnTo>
                  <a:lnTo>
                    <a:pt x="14250" y="20617"/>
                  </a:lnTo>
                  <a:lnTo>
                    <a:pt x="15159" y="20769"/>
                  </a:lnTo>
                  <a:lnTo>
                    <a:pt x="15159" y="21526"/>
                  </a:lnTo>
                  <a:lnTo>
                    <a:pt x="14401" y="21981"/>
                  </a:lnTo>
                  <a:lnTo>
                    <a:pt x="14250" y="22588"/>
                  </a:lnTo>
                  <a:lnTo>
                    <a:pt x="15008" y="23649"/>
                  </a:lnTo>
                  <a:lnTo>
                    <a:pt x="13492" y="25013"/>
                  </a:lnTo>
                  <a:lnTo>
                    <a:pt x="13795" y="25771"/>
                  </a:lnTo>
                  <a:lnTo>
                    <a:pt x="16220" y="25468"/>
                  </a:lnTo>
                  <a:lnTo>
                    <a:pt x="18343" y="25013"/>
                  </a:lnTo>
                  <a:lnTo>
                    <a:pt x="15917" y="26529"/>
                  </a:lnTo>
                  <a:lnTo>
                    <a:pt x="14401" y="26529"/>
                  </a:lnTo>
                  <a:lnTo>
                    <a:pt x="13947" y="26984"/>
                  </a:lnTo>
                  <a:lnTo>
                    <a:pt x="13947" y="27742"/>
                  </a:lnTo>
                  <a:lnTo>
                    <a:pt x="14098" y="28045"/>
                  </a:lnTo>
                  <a:lnTo>
                    <a:pt x="15917" y="29106"/>
                  </a:lnTo>
                  <a:lnTo>
                    <a:pt x="16220" y="31835"/>
                  </a:lnTo>
                  <a:lnTo>
                    <a:pt x="9702" y="31986"/>
                  </a:lnTo>
                  <a:lnTo>
                    <a:pt x="9247" y="32441"/>
                  </a:lnTo>
                  <a:lnTo>
                    <a:pt x="9096" y="37595"/>
                  </a:lnTo>
                  <a:lnTo>
                    <a:pt x="9247" y="37898"/>
                  </a:lnTo>
                  <a:lnTo>
                    <a:pt x="10157" y="39566"/>
                  </a:lnTo>
                  <a:lnTo>
                    <a:pt x="10612" y="39717"/>
                  </a:lnTo>
                  <a:lnTo>
                    <a:pt x="11066" y="39869"/>
                  </a:lnTo>
                  <a:lnTo>
                    <a:pt x="15311" y="40172"/>
                  </a:lnTo>
                  <a:lnTo>
                    <a:pt x="15766" y="40021"/>
                  </a:lnTo>
                  <a:lnTo>
                    <a:pt x="20010" y="34563"/>
                  </a:lnTo>
                  <a:lnTo>
                    <a:pt x="20768" y="33502"/>
                  </a:lnTo>
                  <a:lnTo>
                    <a:pt x="24861" y="33502"/>
                  </a:lnTo>
                  <a:lnTo>
                    <a:pt x="25164" y="33351"/>
                  </a:lnTo>
                  <a:lnTo>
                    <a:pt x="25164" y="34109"/>
                  </a:lnTo>
                  <a:lnTo>
                    <a:pt x="25316" y="34412"/>
                  </a:lnTo>
                  <a:lnTo>
                    <a:pt x="25316" y="34412"/>
                  </a:lnTo>
                  <a:lnTo>
                    <a:pt x="25164" y="34260"/>
                  </a:lnTo>
                  <a:lnTo>
                    <a:pt x="24558" y="34715"/>
                  </a:lnTo>
                  <a:lnTo>
                    <a:pt x="24558" y="37140"/>
                  </a:lnTo>
                  <a:lnTo>
                    <a:pt x="25013" y="37595"/>
                  </a:lnTo>
                  <a:lnTo>
                    <a:pt x="26074" y="37595"/>
                  </a:lnTo>
                  <a:lnTo>
                    <a:pt x="26529" y="37140"/>
                  </a:lnTo>
                  <a:lnTo>
                    <a:pt x="26529" y="35018"/>
                  </a:lnTo>
                  <a:lnTo>
                    <a:pt x="26225" y="34563"/>
                  </a:lnTo>
                  <a:lnTo>
                    <a:pt x="26074" y="34563"/>
                  </a:lnTo>
                  <a:lnTo>
                    <a:pt x="26529" y="34412"/>
                  </a:lnTo>
                  <a:lnTo>
                    <a:pt x="26832" y="33199"/>
                  </a:lnTo>
                  <a:lnTo>
                    <a:pt x="26377" y="32593"/>
                  </a:lnTo>
                  <a:lnTo>
                    <a:pt x="25619" y="32593"/>
                  </a:lnTo>
                  <a:lnTo>
                    <a:pt x="25316" y="32744"/>
                  </a:lnTo>
                  <a:lnTo>
                    <a:pt x="25468" y="31683"/>
                  </a:lnTo>
                  <a:lnTo>
                    <a:pt x="26529" y="31683"/>
                  </a:lnTo>
                  <a:lnTo>
                    <a:pt x="31076" y="36382"/>
                  </a:lnTo>
                  <a:lnTo>
                    <a:pt x="31380" y="37747"/>
                  </a:lnTo>
                  <a:lnTo>
                    <a:pt x="31076" y="37595"/>
                  </a:lnTo>
                  <a:lnTo>
                    <a:pt x="28803" y="37595"/>
                  </a:lnTo>
                  <a:lnTo>
                    <a:pt x="28348" y="38050"/>
                  </a:lnTo>
                  <a:lnTo>
                    <a:pt x="28348" y="38656"/>
                  </a:lnTo>
                  <a:lnTo>
                    <a:pt x="28499" y="38959"/>
                  </a:lnTo>
                  <a:lnTo>
                    <a:pt x="29409" y="39566"/>
                  </a:lnTo>
                  <a:lnTo>
                    <a:pt x="29560" y="39717"/>
                  </a:lnTo>
                  <a:lnTo>
                    <a:pt x="29106" y="40172"/>
                  </a:lnTo>
                  <a:lnTo>
                    <a:pt x="29106" y="41082"/>
                  </a:lnTo>
                  <a:lnTo>
                    <a:pt x="29409" y="41537"/>
                  </a:lnTo>
                  <a:lnTo>
                    <a:pt x="30925" y="41991"/>
                  </a:lnTo>
                  <a:lnTo>
                    <a:pt x="31531" y="41537"/>
                  </a:lnTo>
                  <a:lnTo>
                    <a:pt x="31531" y="40172"/>
                  </a:lnTo>
                  <a:lnTo>
                    <a:pt x="31076" y="39869"/>
                  </a:lnTo>
                  <a:lnTo>
                    <a:pt x="31531" y="39414"/>
                  </a:lnTo>
                  <a:lnTo>
                    <a:pt x="31531" y="38353"/>
                  </a:lnTo>
                  <a:lnTo>
                    <a:pt x="31986" y="38505"/>
                  </a:lnTo>
                  <a:lnTo>
                    <a:pt x="32895" y="38050"/>
                  </a:lnTo>
                  <a:lnTo>
                    <a:pt x="33199" y="37747"/>
                  </a:lnTo>
                  <a:lnTo>
                    <a:pt x="33350" y="36534"/>
                  </a:lnTo>
                  <a:lnTo>
                    <a:pt x="34260" y="36382"/>
                  </a:lnTo>
                  <a:lnTo>
                    <a:pt x="34411" y="35624"/>
                  </a:lnTo>
                  <a:lnTo>
                    <a:pt x="34715" y="36079"/>
                  </a:lnTo>
                  <a:lnTo>
                    <a:pt x="35776" y="37444"/>
                  </a:lnTo>
                  <a:lnTo>
                    <a:pt x="35927" y="37444"/>
                  </a:lnTo>
                  <a:lnTo>
                    <a:pt x="36534" y="37595"/>
                  </a:lnTo>
                  <a:lnTo>
                    <a:pt x="36382" y="38202"/>
                  </a:lnTo>
                  <a:lnTo>
                    <a:pt x="37746" y="39869"/>
                  </a:lnTo>
                  <a:lnTo>
                    <a:pt x="38504" y="39869"/>
                  </a:lnTo>
                  <a:lnTo>
                    <a:pt x="39262" y="38505"/>
                  </a:lnTo>
                  <a:lnTo>
                    <a:pt x="39262" y="38202"/>
                  </a:lnTo>
                  <a:lnTo>
                    <a:pt x="38504" y="36534"/>
                  </a:lnTo>
                  <a:lnTo>
                    <a:pt x="39869" y="35776"/>
                  </a:lnTo>
                  <a:lnTo>
                    <a:pt x="41233" y="35776"/>
                  </a:lnTo>
                  <a:lnTo>
                    <a:pt x="40930" y="36231"/>
                  </a:lnTo>
                  <a:lnTo>
                    <a:pt x="42597" y="39566"/>
                  </a:lnTo>
                  <a:lnTo>
                    <a:pt x="43052" y="39869"/>
                  </a:lnTo>
                  <a:lnTo>
                    <a:pt x="50177" y="40324"/>
                  </a:lnTo>
                  <a:lnTo>
                    <a:pt x="49874" y="41385"/>
                  </a:lnTo>
                  <a:lnTo>
                    <a:pt x="49571" y="43052"/>
                  </a:lnTo>
                  <a:lnTo>
                    <a:pt x="48964" y="45175"/>
                  </a:lnTo>
                  <a:lnTo>
                    <a:pt x="40778" y="44114"/>
                  </a:lnTo>
                  <a:lnTo>
                    <a:pt x="37292" y="43659"/>
                  </a:lnTo>
                  <a:lnTo>
                    <a:pt x="36837" y="43810"/>
                  </a:lnTo>
                  <a:lnTo>
                    <a:pt x="35473" y="45781"/>
                  </a:lnTo>
                  <a:lnTo>
                    <a:pt x="32744" y="45175"/>
                  </a:lnTo>
                  <a:lnTo>
                    <a:pt x="31531" y="43810"/>
                  </a:lnTo>
                  <a:lnTo>
                    <a:pt x="31228" y="43659"/>
                  </a:lnTo>
                  <a:lnTo>
                    <a:pt x="28499" y="42901"/>
                  </a:lnTo>
                  <a:lnTo>
                    <a:pt x="27893" y="42749"/>
                  </a:lnTo>
                  <a:lnTo>
                    <a:pt x="27893" y="39566"/>
                  </a:lnTo>
                  <a:lnTo>
                    <a:pt x="27590" y="39111"/>
                  </a:lnTo>
                  <a:lnTo>
                    <a:pt x="24406" y="39111"/>
                  </a:lnTo>
                  <a:lnTo>
                    <a:pt x="20920" y="38959"/>
                  </a:lnTo>
                  <a:lnTo>
                    <a:pt x="20617" y="38959"/>
                  </a:lnTo>
                  <a:lnTo>
                    <a:pt x="15917" y="40779"/>
                  </a:lnTo>
                  <a:lnTo>
                    <a:pt x="10612" y="41385"/>
                  </a:lnTo>
                  <a:lnTo>
                    <a:pt x="10157" y="41537"/>
                  </a:lnTo>
                  <a:lnTo>
                    <a:pt x="455" y="54119"/>
                  </a:lnTo>
                  <a:lnTo>
                    <a:pt x="455" y="54422"/>
                  </a:lnTo>
                  <a:lnTo>
                    <a:pt x="0" y="65791"/>
                  </a:lnTo>
                  <a:lnTo>
                    <a:pt x="152" y="66094"/>
                  </a:lnTo>
                  <a:lnTo>
                    <a:pt x="5003" y="71400"/>
                  </a:lnTo>
                  <a:lnTo>
                    <a:pt x="8489" y="75190"/>
                  </a:lnTo>
                  <a:lnTo>
                    <a:pt x="8641" y="75038"/>
                  </a:lnTo>
                  <a:lnTo>
                    <a:pt x="8944" y="75341"/>
                  </a:lnTo>
                  <a:lnTo>
                    <a:pt x="19252" y="72310"/>
                  </a:lnTo>
                  <a:lnTo>
                    <a:pt x="21678" y="72613"/>
                  </a:lnTo>
                  <a:lnTo>
                    <a:pt x="21981" y="74129"/>
                  </a:lnTo>
                  <a:lnTo>
                    <a:pt x="22436" y="74432"/>
                  </a:lnTo>
                  <a:lnTo>
                    <a:pt x="25771" y="74432"/>
                  </a:lnTo>
                  <a:lnTo>
                    <a:pt x="25771" y="76099"/>
                  </a:lnTo>
                  <a:lnTo>
                    <a:pt x="25619" y="77767"/>
                  </a:lnTo>
                  <a:lnTo>
                    <a:pt x="25619" y="80344"/>
                  </a:lnTo>
                  <a:lnTo>
                    <a:pt x="25771" y="80647"/>
                  </a:lnTo>
                  <a:lnTo>
                    <a:pt x="29560" y="85801"/>
                  </a:lnTo>
                  <a:lnTo>
                    <a:pt x="29560" y="92623"/>
                  </a:lnTo>
                  <a:lnTo>
                    <a:pt x="27741" y="95503"/>
                  </a:lnTo>
                  <a:lnTo>
                    <a:pt x="27741" y="95806"/>
                  </a:lnTo>
                  <a:lnTo>
                    <a:pt x="27893" y="97777"/>
                  </a:lnTo>
                  <a:lnTo>
                    <a:pt x="31834" y="109146"/>
                  </a:lnTo>
                  <a:lnTo>
                    <a:pt x="34260" y="115513"/>
                  </a:lnTo>
                  <a:lnTo>
                    <a:pt x="34715" y="115816"/>
                  </a:lnTo>
                  <a:lnTo>
                    <a:pt x="42294" y="115816"/>
                  </a:lnTo>
                  <a:lnTo>
                    <a:pt x="42749" y="115665"/>
                  </a:lnTo>
                  <a:lnTo>
                    <a:pt x="48661" y="108843"/>
                  </a:lnTo>
                  <a:lnTo>
                    <a:pt x="48661" y="108691"/>
                  </a:lnTo>
                  <a:lnTo>
                    <a:pt x="48964" y="106872"/>
                  </a:lnTo>
                  <a:lnTo>
                    <a:pt x="48964" y="106721"/>
                  </a:lnTo>
                  <a:lnTo>
                    <a:pt x="48964" y="106418"/>
                  </a:lnTo>
                  <a:lnTo>
                    <a:pt x="51238" y="104902"/>
                  </a:lnTo>
                  <a:lnTo>
                    <a:pt x="51390" y="104599"/>
                  </a:lnTo>
                  <a:lnTo>
                    <a:pt x="51238" y="99899"/>
                  </a:lnTo>
                  <a:lnTo>
                    <a:pt x="56392" y="95655"/>
                  </a:lnTo>
                  <a:lnTo>
                    <a:pt x="56695" y="95200"/>
                  </a:lnTo>
                  <a:lnTo>
                    <a:pt x="56089" y="90197"/>
                  </a:lnTo>
                  <a:lnTo>
                    <a:pt x="55483" y="83073"/>
                  </a:lnTo>
                  <a:lnTo>
                    <a:pt x="67610" y="68823"/>
                  </a:lnTo>
                  <a:lnTo>
                    <a:pt x="67762" y="68520"/>
                  </a:lnTo>
                  <a:lnTo>
                    <a:pt x="67307" y="66398"/>
                  </a:lnTo>
                  <a:lnTo>
                    <a:pt x="66700" y="65943"/>
                  </a:lnTo>
                  <a:lnTo>
                    <a:pt x="59727" y="67004"/>
                  </a:lnTo>
                  <a:lnTo>
                    <a:pt x="51996" y="53512"/>
                  </a:lnTo>
                  <a:lnTo>
                    <a:pt x="49267" y="49116"/>
                  </a:lnTo>
                  <a:lnTo>
                    <a:pt x="49419" y="49268"/>
                  </a:lnTo>
                  <a:lnTo>
                    <a:pt x="50177" y="48965"/>
                  </a:lnTo>
                  <a:lnTo>
                    <a:pt x="50480" y="48358"/>
                  </a:lnTo>
                  <a:lnTo>
                    <a:pt x="57605" y="60789"/>
                  </a:lnTo>
                  <a:lnTo>
                    <a:pt x="58969" y="65640"/>
                  </a:lnTo>
                  <a:lnTo>
                    <a:pt x="59727" y="65943"/>
                  </a:lnTo>
                  <a:lnTo>
                    <a:pt x="69581" y="61395"/>
                  </a:lnTo>
                  <a:lnTo>
                    <a:pt x="69732" y="61243"/>
                  </a:lnTo>
                  <a:lnTo>
                    <a:pt x="74735" y="55180"/>
                  </a:lnTo>
                  <a:lnTo>
                    <a:pt x="74583" y="54573"/>
                  </a:lnTo>
                  <a:lnTo>
                    <a:pt x="71400" y="51693"/>
                  </a:lnTo>
                  <a:lnTo>
                    <a:pt x="73825" y="52300"/>
                  </a:lnTo>
                  <a:lnTo>
                    <a:pt x="80798" y="52451"/>
                  </a:lnTo>
                  <a:lnTo>
                    <a:pt x="82011" y="53815"/>
                  </a:lnTo>
                  <a:lnTo>
                    <a:pt x="82163" y="54119"/>
                  </a:lnTo>
                  <a:lnTo>
                    <a:pt x="82466" y="54270"/>
                  </a:lnTo>
                  <a:lnTo>
                    <a:pt x="83679" y="54573"/>
                  </a:lnTo>
                  <a:lnTo>
                    <a:pt x="83224" y="55028"/>
                  </a:lnTo>
                  <a:lnTo>
                    <a:pt x="83224" y="55635"/>
                  </a:lnTo>
                  <a:lnTo>
                    <a:pt x="84133" y="56696"/>
                  </a:lnTo>
                  <a:lnTo>
                    <a:pt x="84437" y="56847"/>
                  </a:lnTo>
                  <a:lnTo>
                    <a:pt x="85953" y="56999"/>
                  </a:lnTo>
                  <a:lnTo>
                    <a:pt x="86407" y="56696"/>
                  </a:lnTo>
                  <a:lnTo>
                    <a:pt x="86559" y="55938"/>
                  </a:lnTo>
                  <a:lnTo>
                    <a:pt x="91410" y="69581"/>
                  </a:lnTo>
                  <a:lnTo>
                    <a:pt x="92016" y="69884"/>
                  </a:lnTo>
                  <a:lnTo>
                    <a:pt x="95200" y="67913"/>
                  </a:lnTo>
                  <a:lnTo>
                    <a:pt x="95351" y="67610"/>
                  </a:lnTo>
                  <a:lnTo>
                    <a:pt x="95806" y="62153"/>
                  </a:lnTo>
                  <a:lnTo>
                    <a:pt x="102779" y="55331"/>
                  </a:lnTo>
                  <a:lnTo>
                    <a:pt x="103234" y="54877"/>
                  </a:lnTo>
                  <a:lnTo>
                    <a:pt x="107782" y="58666"/>
                  </a:lnTo>
                  <a:lnTo>
                    <a:pt x="108388" y="61547"/>
                  </a:lnTo>
                  <a:lnTo>
                    <a:pt x="108691" y="61850"/>
                  </a:lnTo>
                  <a:lnTo>
                    <a:pt x="109752" y="62153"/>
                  </a:lnTo>
                  <a:lnTo>
                    <a:pt x="110207" y="62001"/>
                  </a:lnTo>
                  <a:lnTo>
                    <a:pt x="110662" y="61547"/>
                  </a:lnTo>
                  <a:lnTo>
                    <a:pt x="111571" y="62608"/>
                  </a:lnTo>
                  <a:lnTo>
                    <a:pt x="112329" y="65336"/>
                  </a:lnTo>
                  <a:lnTo>
                    <a:pt x="112178" y="68368"/>
                  </a:lnTo>
                  <a:lnTo>
                    <a:pt x="112178" y="69581"/>
                  </a:lnTo>
                  <a:lnTo>
                    <a:pt x="112329" y="69884"/>
                  </a:lnTo>
                  <a:lnTo>
                    <a:pt x="114300" y="71703"/>
                  </a:lnTo>
                  <a:lnTo>
                    <a:pt x="115361" y="74887"/>
                  </a:lnTo>
                  <a:lnTo>
                    <a:pt x="115513" y="75190"/>
                  </a:lnTo>
                  <a:lnTo>
                    <a:pt x="118848" y="78070"/>
                  </a:lnTo>
                  <a:lnTo>
                    <a:pt x="119606" y="77767"/>
                  </a:lnTo>
                  <a:lnTo>
                    <a:pt x="119909" y="76706"/>
                  </a:lnTo>
                  <a:lnTo>
                    <a:pt x="119909" y="76403"/>
                  </a:lnTo>
                  <a:lnTo>
                    <a:pt x="116574" y="71552"/>
                  </a:lnTo>
                  <a:lnTo>
                    <a:pt x="114603" y="68671"/>
                  </a:lnTo>
                  <a:lnTo>
                    <a:pt x="114907" y="65033"/>
                  </a:lnTo>
                  <a:lnTo>
                    <a:pt x="117787" y="67913"/>
                  </a:lnTo>
                  <a:lnTo>
                    <a:pt x="118999" y="67913"/>
                  </a:lnTo>
                  <a:lnTo>
                    <a:pt x="118999" y="69429"/>
                  </a:lnTo>
                  <a:lnTo>
                    <a:pt x="119757" y="69884"/>
                  </a:lnTo>
                  <a:lnTo>
                    <a:pt x="123547" y="67307"/>
                  </a:lnTo>
                  <a:lnTo>
                    <a:pt x="123699" y="67004"/>
                  </a:lnTo>
                  <a:lnTo>
                    <a:pt x="123547" y="63214"/>
                  </a:lnTo>
                  <a:lnTo>
                    <a:pt x="123396" y="62911"/>
                  </a:lnTo>
                  <a:lnTo>
                    <a:pt x="119757" y="58970"/>
                  </a:lnTo>
                  <a:lnTo>
                    <a:pt x="119909" y="57150"/>
                  </a:lnTo>
                  <a:lnTo>
                    <a:pt x="120970" y="56544"/>
                  </a:lnTo>
                  <a:lnTo>
                    <a:pt x="121728" y="56089"/>
                  </a:lnTo>
                  <a:lnTo>
                    <a:pt x="121728" y="56696"/>
                  </a:lnTo>
                  <a:lnTo>
                    <a:pt x="122334" y="56999"/>
                  </a:lnTo>
                  <a:lnTo>
                    <a:pt x="129914" y="54270"/>
                  </a:lnTo>
                  <a:lnTo>
                    <a:pt x="130066" y="54119"/>
                  </a:lnTo>
                  <a:lnTo>
                    <a:pt x="132643" y="48510"/>
                  </a:lnTo>
                  <a:lnTo>
                    <a:pt x="132491" y="48207"/>
                  </a:lnTo>
                  <a:lnTo>
                    <a:pt x="128247" y="41233"/>
                  </a:lnTo>
                  <a:lnTo>
                    <a:pt x="130369" y="38959"/>
                  </a:lnTo>
                  <a:lnTo>
                    <a:pt x="130066" y="38202"/>
                  </a:lnTo>
                  <a:lnTo>
                    <a:pt x="127185" y="38202"/>
                  </a:lnTo>
                  <a:lnTo>
                    <a:pt x="126731" y="38505"/>
                  </a:lnTo>
                  <a:lnTo>
                    <a:pt x="125518" y="36534"/>
                  </a:lnTo>
                  <a:lnTo>
                    <a:pt x="126882" y="35321"/>
                  </a:lnTo>
                  <a:lnTo>
                    <a:pt x="128095" y="37595"/>
                  </a:lnTo>
                  <a:lnTo>
                    <a:pt x="128701" y="37747"/>
                  </a:lnTo>
                  <a:lnTo>
                    <a:pt x="130369" y="36686"/>
                  </a:lnTo>
                  <a:lnTo>
                    <a:pt x="131127" y="38353"/>
                  </a:lnTo>
                  <a:lnTo>
                    <a:pt x="131430" y="38656"/>
                  </a:lnTo>
                  <a:lnTo>
                    <a:pt x="132794" y="38959"/>
                  </a:lnTo>
                  <a:lnTo>
                    <a:pt x="134159" y="42143"/>
                  </a:lnTo>
                  <a:lnTo>
                    <a:pt x="134613" y="42446"/>
                  </a:lnTo>
                  <a:lnTo>
                    <a:pt x="136584" y="42294"/>
                  </a:lnTo>
                  <a:lnTo>
                    <a:pt x="137039" y="41840"/>
                  </a:lnTo>
                  <a:lnTo>
                    <a:pt x="137342" y="39717"/>
                  </a:lnTo>
                  <a:lnTo>
                    <a:pt x="137190" y="39263"/>
                  </a:lnTo>
                  <a:lnTo>
                    <a:pt x="134159" y="36837"/>
                  </a:lnTo>
                  <a:lnTo>
                    <a:pt x="134613" y="36837"/>
                  </a:lnTo>
                  <a:lnTo>
                    <a:pt x="135068" y="36382"/>
                  </a:lnTo>
                  <a:lnTo>
                    <a:pt x="134765" y="33805"/>
                  </a:lnTo>
                  <a:lnTo>
                    <a:pt x="137190" y="33351"/>
                  </a:lnTo>
                  <a:lnTo>
                    <a:pt x="137494" y="33199"/>
                  </a:lnTo>
                  <a:lnTo>
                    <a:pt x="139010" y="30925"/>
                  </a:lnTo>
                  <a:lnTo>
                    <a:pt x="139010" y="30622"/>
                  </a:lnTo>
                  <a:lnTo>
                    <a:pt x="139010" y="26529"/>
                  </a:lnTo>
                  <a:lnTo>
                    <a:pt x="139010" y="26377"/>
                  </a:lnTo>
                  <a:lnTo>
                    <a:pt x="139464" y="26984"/>
                  </a:lnTo>
                  <a:lnTo>
                    <a:pt x="141132" y="29864"/>
                  </a:lnTo>
                  <a:lnTo>
                    <a:pt x="141435" y="30167"/>
                  </a:lnTo>
                  <a:lnTo>
                    <a:pt x="142648" y="30167"/>
                  </a:lnTo>
                  <a:lnTo>
                    <a:pt x="143103" y="29409"/>
                  </a:lnTo>
                  <a:lnTo>
                    <a:pt x="141587" y="27287"/>
                  </a:lnTo>
                  <a:lnTo>
                    <a:pt x="141890" y="27287"/>
                  </a:lnTo>
                  <a:lnTo>
                    <a:pt x="142193" y="26529"/>
                  </a:lnTo>
                  <a:lnTo>
                    <a:pt x="138100" y="22284"/>
                  </a:lnTo>
                  <a:lnTo>
                    <a:pt x="137797" y="22133"/>
                  </a:lnTo>
                  <a:lnTo>
                    <a:pt x="136584" y="22133"/>
                  </a:lnTo>
                  <a:lnTo>
                    <a:pt x="136129" y="22891"/>
                  </a:lnTo>
                  <a:lnTo>
                    <a:pt x="138100" y="25316"/>
                  </a:lnTo>
                  <a:lnTo>
                    <a:pt x="134613" y="21223"/>
                  </a:lnTo>
                  <a:lnTo>
                    <a:pt x="134310" y="21072"/>
                  </a:lnTo>
                  <a:lnTo>
                    <a:pt x="130672" y="21072"/>
                  </a:lnTo>
                  <a:lnTo>
                    <a:pt x="131278" y="16827"/>
                  </a:lnTo>
                  <a:lnTo>
                    <a:pt x="139464" y="16979"/>
                  </a:lnTo>
                  <a:lnTo>
                    <a:pt x="139919" y="16524"/>
                  </a:lnTo>
                  <a:lnTo>
                    <a:pt x="140677" y="14099"/>
                  </a:lnTo>
                  <a:lnTo>
                    <a:pt x="143860" y="15311"/>
                  </a:lnTo>
                  <a:lnTo>
                    <a:pt x="144467" y="14856"/>
                  </a:lnTo>
                  <a:lnTo>
                    <a:pt x="144467" y="14099"/>
                  </a:lnTo>
                  <a:lnTo>
                    <a:pt x="144770" y="14099"/>
                  </a:lnTo>
                  <a:lnTo>
                    <a:pt x="145831" y="15160"/>
                  </a:lnTo>
                  <a:lnTo>
                    <a:pt x="144770" y="15766"/>
                  </a:lnTo>
                  <a:lnTo>
                    <a:pt x="144467" y="16221"/>
                  </a:lnTo>
                  <a:lnTo>
                    <a:pt x="144315" y="19253"/>
                  </a:lnTo>
                  <a:lnTo>
                    <a:pt x="144467" y="19556"/>
                  </a:lnTo>
                  <a:lnTo>
                    <a:pt x="150531" y="25316"/>
                  </a:lnTo>
                  <a:lnTo>
                    <a:pt x="151288" y="25013"/>
                  </a:lnTo>
                  <a:lnTo>
                    <a:pt x="151288" y="19404"/>
                  </a:lnTo>
                  <a:lnTo>
                    <a:pt x="151288" y="19101"/>
                  </a:lnTo>
                  <a:lnTo>
                    <a:pt x="148257" y="16372"/>
                  </a:lnTo>
                  <a:lnTo>
                    <a:pt x="155836" y="13947"/>
                  </a:lnTo>
                  <a:lnTo>
                    <a:pt x="156139" y="13644"/>
                  </a:lnTo>
                  <a:lnTo>
                    <a:pt x="156139" y="12734"/>
                  </a:lnTo>
                  <a:lnTo>
                    <a:pt x="155836" y="12279"/>
                  </a:lnTo>
                  <a:lnTo>
                    <a:pt x="152653" y="11370"/>
                  </a:lnTo>
                  <a:lnTo>
                    <a:pt x="153411" y="10763"/>
                  </a:lnTo>
                  <a:lnTo>
                    <a:pt x="156746" y="11521"/>
                  </a:lnTo>
                  <a:lnTo>
                    <a:pt x="159323" y="11521"/>
                  </a:lnTo>
                  <a:lnTo>
                    <a:pt x="159778" y="10763"/>
                  </a:lnTo>
                  <a:lnTo>
                    <a:pt x="157655" y="8641"/>
                  </a:lnTo>
                  <a:lnTo>
                    <a:pt x="157504" y="8490"/>
                  </a:lnTo>
                  <a:lnTo>
                    <a:pt x="144618" y="6064"/>
                  </a:lnTo>
                  <a:lnTo>
                    <a:pt x="124912" y="5458"/>
                  </a:lnTo>
                  <a:lnTo>
                    <a:pt x="123850" y="4093"/>
                  </a:lnTo>
                  <a:lnTo>
                    <a:pt x="123547" y="3942"/>
                  </a:lnTo>
                  <a:lnTo>
                    <a:pt x="116726" y="2729"/>
                  </a:lnTo>
                  <a:lnTo>
                    <a:pt x="116271" y="2881"/>
                  </a:lnTo>
                  <a:lnTo>
                    <a:pt x="114452" y="4548"/>
                  </a:lnTo>
                  <a:lnTo>
                    <a:pt x="109146" y="4548"/>
                  </a:lnTo>
                  <a:lnTo>
                    <a:pt x="107024" y="2881"/>
                  </a:lnTo>
                  <a:lnTo>
                    <a:pt x="106721" y="2729"/>
                  </a:lnTo>
                  <a:lnTo>
                    <a:pt x="94290" y="2729"/>
                  </a:lnTo>
                  <a:lnTo>
                    <a:pt x="93684" y="304"/>
                  </a:lnTo>
                  <a:lnTo>
                    <a:pt x="9322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6;p7"/>
            <p:cNvSpPr/>
            <p:nvPr/>
          </p:nvSpPr>
          <p:spPr>
            <a:xfrm>
              <a:off x="4294083" y="1035727"/>
              <a:ext cx="202136" cy="110608"/>
            </a:xfrm>
            <a:custGeom>
              <a:avLst/>
              <a:gdLst/>
              <a:ahLst/>
              <a:cxnLst/>
              <a:rect l="l" t="t" r="r" b="b"/>
              <a:pathLst>
                <a:path w="8186" h="3942" extrusionOk="0">
                  <a:moveTo>
                    <a:pt x="6215" y="0"/>
                  </a:moveTo>
                  <a:lnTo>
                    <a:pt x="4396" y="607"/>
                  </a:lnTo>
                  <a:lnTo>
                    <a:pt x="2274" y="455"/>
                  </a:lnTo>
                  <a:lnTo>
                    <a:pt x="1819" y="607"/>
                  </a:lnTo>
                  <a:lnTo>
                    <a:pt x="1516" y="1213"/>
                  </a:lnTo>
                  <a:lnTo>
                    <a:pt x="455" y="1062"/>
                  </a:lnTo>
                  <a:lnTo>
                    <a:pt x="0" y="1516"/>
                  </a:lnTo>
                  <a:lnTo>
                    <a:pt x="0" y="2729"/>
                  </a:lnTo>
                  <a:lnTo>
                    <a:pt x="303" y="3184"/>
                  </a:lnTo>
                  <a:lnTo>
                    <a:pt x="5003" y="3942"/>
                  </a:lnTo>
                  <a:lnTo>
                    <a:pt x="5154" y="3942"/>
                  </a:lnTo>
                  <a:lnTo>
                    <a:pt x="7883" y="2577"/>
                  </a:lnTo>
                  <a:lnTo>
                    <a:pt x="8186" y="2123"/>
                  </a:lnTo>
                  <a:lnTo>
                    <a:pt x="8186" y="1819"/>
                  </a:lnTo>
                  <a:lnTo>
                    <a:pt x="8034" y="1365"/>
                  </a:lnTo>
                  <a:lnTo>
                    <a:pt x="667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7;p7"/>
            <p:cNvSpPr/>
            <p:nvPr/>
          </p:nvSpPr>
          <p:spPr>
            <a:xfrm>
              <a:off x="3631523" y="648655"/>
              <a:ext cx="939565" cy="565751"/>
            </a:xfrm>
            <a:custGeom>
              <a:avLst/>
              <a:gdLst/>
              <a:ahLst/>
              <a:cxnLst/>
              <a:rect l="l" t="t" r="r" b="b"/>
              <a:pathLst>
                <a:path w="38050" h="20163" extrusionOk="0">
                  <a:moveTo>
                    <a:pt x="28500" y="1"/>
                  </a:moveTo>
                  <a:lnTo>
                    <a:pt x="20314" y="910"/>
                  </a:lnTo>
                  <a:lnTo>
                    <a:pt x="10612" y="910"/>
                  </a:lnTo>
                  <a:lnTo>
                    <a:pt x="4851" y="2881"/>
                  </a:lnTo>
                  <a:lnTo>
                    <a:pt x="304" y="4397"/>
                  </a:lnTo>
                  <a:lnTo>
                    <a:pt x="0" y="4700"/>
                  </a:lnTo>
                  <a:lnTo>
                    <a:pt x="0" y="6064"/>
                  </a:lnTo>
                  <a:lnTo>
                    <a:pt x="455" y="6519"/>
                  </a:lnTo>
                  <a:lnTo>
                    <a:pt x="7125" y="6671"/>
                  </a:lnTo>
                  <a:lnTo>
                    <a:pt x="8641" y="9399"/>
                  </a:lnTo>
                  <a:lnTo>
                    <a:pt x="8641" y="11673"/>
                  </a:lnTo>
                  <a:lnTo>
                    <a:pt x="5609" y="13492"/>
                  </a:lnTo>
                  <a:lnTo>
                    <a:pt x="5306" y="13795"/>
                  </a:lnTo>
                  <a:lnTo>
                    <a:pt x="5458" y="17585"/>
                  </a:lnTo>
                  <a:lnTo>
                    <a:pt x="5609" y="17888"/>
                  </a:lnTo>
                  <a:lnTo>
                    <a:pt x="7580" y="20011"/>
                  </a:lnTo>
                  <a:lnTo>
                    <a:pt x="8035" y="20162"/>
                  </a:lnTo>
                  <a:lnTo>
                    <a:pt x="10460" y="20162"/>
                  </a:lnTo>
                  <a:lnTo>
                    <a:pt x="10763" y="20011"/>
                  </a:lnTo>
                  <a:lnTo>
                    <a:pt x="14402" y="16069"/>
                  </a:lnTo>
                  <a:lnTo>
                    <a:pt x="19556" y="14553"/>
                  </a:lnTo>
                  <a:lnTo>
                    <a:pt x="21526" y="13037"/>
                  </a:lnTo>
                  <a:lnTo>
                    <a:pt x="25316" y="12886"/>
                  </a:lnTo>
                  <a:lnTo>
                    <a:pt x="28196" y="11976"/>
                  </a:lnTo>
                  <a:lnTo>
                    <a:pt x="28500" y="11825"/>
                  </a:lnTo>
                  <a:lnTo>
                    <a:pt x="33654" y="3639"/>
                  </a:lnTo>
                  <a:lnTo>
                    <a:pt x="36685" y="3032"/>
                  </a:lnTo>
                  <a:lnTo>
                    <a:pt x="36989" y="2881"/>
                  </a:lnTo>
                  <a:lnTo>
                    <a:pt x="38050" y="1820"/>
                  </a:lnTo>
                  <a:lnTo>
                    <a:pt x="37747" y="910"/>
                  </a:lnTo>
                  <a:lnTo>
                    <a:pt x="285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8;p7"/>
            <p:cNvSpPr/>
            <p:nvPr/>
          </p:nvSpPr>
          <p:spPr>
            <a:xfrm>
              <a:off x="6966745" y="2813679"/>
              <a:ext cx="277030" cy="370069"/>
            </a:xfrm>
            <a:custGeom>
              <a:avLst/>
              <a:gdLst/>
              <a:ahLst/>
              <a:cxnLst/>
              <a:rect l="l" t="t" r="r" b="b"/>
              <a:pathLst>
                <a:path w="11219" h="13189" extrusionOk="0">
                  <a:moveTo>
                    <a:pt x="455" y="1"/>
                  </a:moveTo>
                  <a:lnTo>
                    <a:pt x="0" y="759"/>
                  </a:lnTo>
                  <a:lnTo>
                    <a:pt x="9096" y="13037"/>
                  </a:lnTo>
                  <a:lnTo>
                    <a:pt x="9702" y="13189"/>
                  </a:lnTo>
                  <a:lnTo>
                    <a:pt x="11067" y="11976"/>
                  </a:lnTo>
                  <a:lnTo>
                    <a:pt x="11218" y="11673"/>
                  </a:lnTo>
                  <a:lnTo>
                    <a:pt x="11218" y="9702"/>
                  </a:lnTo>
                  <a:lnTo>
                    <a:pt x="11218" y="9248"/>
                  </a:lnTo>
                  <a:lnTo>
                    <a:pt x="3335" y="1213"/>
                  </a:lnTo>
                  <a:lnTo>
                    <a:pt x="3184" y="1062"/>
                  </a:lnTo>
                  <a:lnTo>
                    <a:pt x="45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9;p7"/>
            <p:cNvSpPr/>
            <p:nvPr/>
          </p:nvSpPr>
          <p:spPr>
            <a:xfrm>
              <a:off x="8265642" y="3064637"/>
              <a:ext cx="138527" cy="144644"/>
            </a:xfrm>
            <a:custGeom>
              <a:avLst/>
              <a:gdLst/>
              <a:ahLst/>
              <a:cxnLst/>
              <a:rect l="l" t="t" r="r" b="b"/>
              <a:pathLst>
                <a:path w="5610" h="5155" extrusionOk="0">
                  <a:moveTo>
                    <a:pt x="2881" y="0"/>
                  </a:moveTo>
                  <a:lnTo>
                    <a:pt x="1820" y="152"/>
                  </a:lnTo>
                  <a:lnTo>
                    <a:pt x="1668" y="910"/>
                  </a:lnTo>
                  <a:lnTo>
                    <a:pt x="3184" y="1971"/>
                  </a:lnTo>
                  <a:lnTo>
                    <a:pt x="1" y="3639"/>
                  </a:lnTo>
                  <a:lnTo>
                    <a:pt x="1" y="4397"/>
                  </a:lnTo>
                  <a:lnTo>
                    <a:pt x="1213" y="5155"/>
                  </a:lnTo>
                  <a:lnTo>
                    <a:pt x="1668" y="5155"/>
                  </a:lnTo>
                  <a:lnTo>
                    <a:pt x="3790" y="3942"/>
                  </a:lnTo>
                  <a:lnTo>
                    <a:pt x="3942" y="3639"/>
                  </a:lnTo>
                  <a:lnTo>
                    <a:pt x="3942" y="2578"/>
                  </a:lnTo>
                  <a:lnTo>
                    <a:pt x="4094" y="2729"/>
                  </a:lnTo>
                  <a:lnTo>
                    <a:pt x="4548" y="2729"/>
                  </a:lnTo>
                  <a:lnTo>
                    <a:pt x="5458" y="2426"/>
                  </a:lnTo>
                  <a:lnTo>
                    <a:pt x="5610" y="1668"/>
                  </a:lnTo>
                  <a:lnTo>
                    <a:pt x="3032" y="152"/>
                  </a:lnTo>
                  <a:lnTo>
                    <a:pt x="28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0;p7"/>
            <p:cNvSpPr/>
            <p:nvPr/>
          </p:nvSpPr>
          <p:spPr>
            <a:xfrm>
              <a:off x="2598396" y="835808"/>
              <a:ext cx="385580" cy="170177"/>
            </a:xfrm>
            <a:custGeom>
              <a:avLst/>
              <a:gdLst/>
              <a:ahLst/>
              <a:cxnLst/>
              <a:rect l="l" t="t" r="r" b="b"/>
              <a:pathLst>
                <a:path w="15615" h="6065" extrusionOk="0">
                  <a:moveTo>
                    <a:pt x="6064" y="1"/>
                  </a:moveTo>
                  <a:lnTo>
                    <a:pt x="303" y="1517"/>
                  </a:lnTo>
                  <a:lnTo>
                    <a:pt x="0" y="2274"/>
                  </a:lnTo>
                  <a:lnTo>
                    <a:pt x="1213" y="3487"/>
                  </a:lnTo>
                  <a:lnTo>
                    <a:pt x="1668" y="3639"/>
                  </a:lnTo>
                  <a:lnTo>
                    <a:pt x="5003" y="2578"/>
                  </a:lnTo>
                  <a:lnTo>
                    <a:pt x="4851" y="3032"/>
                  </a:lnTo>
                  <a:lnTo>
                    <a:pt x="5609" y="3336"/>
                  </a:lnTo>
                  <a:lnTo>
                    <a:pt x="3941" y="3790"/>
                  </a:lnTo>
                  <a:lnTo>
                    <a:pt x="3790" y="4700"/>
                  </a:lnTo>
                  <a:lnTo>
                    <a:pt x="7580" y="6064"/>
                  </a:lnTo>
                  <a:lnTo>
                    <a:pt x="7883" y="6064"/>
                  </a:lnTo>
                  <a:lnTo>
                    <a:pt x="10460" y="5003"/>
                  </a:lnTo>
                  <a:lnTo>
                    <a:pt x="13189" y="5609"/>
                  </a:lnTo>
                  <a:lnTo>
                    <a:pt x="13340" y="5609"/>
                  </a:lnTo>
                  <a:lnTo>
                    <a:pt x="15462" y="5155"/>
                  </a:lnTo>
                  <a:lnTo>
                    <a:pt x="15614" y="4397"/>
                  </a:lnTo>
                  <a:lnTo>
                    <a:pt x="13947" y="3639"/>
                  </a:lnTo>
                  <a:lnTo>
                    <a:pt x="15311" y="1971"/>
                  </a:lnTo>
                  <a:lnTo>
                    <a:pt x="14856" y="1213"/>
                  </a:lnTo>
                  <a:lnTo>
                    <a:pt x="13340" y="1213"/>
                  </a:lnTo>
                  <a:lnTo>
                    <a:pt x="12885" y="1365"/>
                  </a:lnTo>
                  <a:lnTo>
                    <a:pt x="12431" y="1971"/>
                  </a:lnTo>
                  <a:lnTo>
                    <a:pt x="12279" y="1517"/>
                  </a:lnTo>
                  <a:lnTo>
                    <a:pt x="11824" y="1213"/>
                  </a:lnTo>
                  <a:lnTo>
                    <a:pt x="10157" y="1820"/>
                  </a:lnTo>
                  <a:lnTo>
                    <a:pt x="8641" y="1062"/>
                  </a:lnTo>
                  <a:lnTo>
                    <a:pt x="8186" y="1062"/>
                  </a:lnTo>
                  <a:lnTo>
                    <a:pt x="7731" y="1213"/>
                  </a:lnTo>
                  <a:lnTo>
                    <a:pt x="7731" y="759"/>
                  </a:lnTo>
                  <a:lnTo>
                    <a:pt x="63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1;p7"/>
            <p:cNvSpPr/>
            <p:nvPr/>
          </p:nvSpPr>
          <p:spPr>
            <a:xfrm>
              <a:off x="5409560" y="1916187"/>
              <a:ext cx="67387" cy="55332"/>
            </a:xfrm>
            <a:custGeom>
              <a:avLst/>
              <a:gdLst/>
              <a:ahLst/>
              <a:cxnLst/>
              <a:rect l="l" t="t" r="r" b="b"/>
              <a:pathLst>
                <a:path w="2729" h="1972" extrusionOk="0">
                  <a:moveTo>
                    <a:pt x="2123" y="1"/>
                  </a:moveTo>
                  <a:lnTo>
                    <a:pt x="0" y="759"/>
                  </a:lnTo>
                  <a:lnTo>
                    <a:pt x="0" y="1668"/>
                  </a:lnTo>
                  <a:lnTo>
                    <a:pt x="1516" y="1971"/>
                  </a:lnTo>
                  <a:lnTo>
                    <a:pt x="2123" y="1820"/>
                  </a:lnTo>
                  <a:lnTo>
                    <a:pt x="2729" y="607"/>
                  </a:lnTo>
                  <a:lnTo>
                    <a:pt x="21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p7"/>
            <p:cNvSpPr/>
            <p:nvPr/>
          </p:nvSpPr>
          <p:spPr>
            <a:xfrm>
              <a:off x="2983951" y="942151"/>
              <a:ext cx="78622" cy="68071"/>
            </a:xfrm>
            <a:custGeom>
              <a:avLst/>
              <a:gdLst/>
              <a:ahLst/>
              <a:cxnLst/>
              <a:rect l="l" t="t" r="r" b="b"/>
              <a:pathLst>
                <a:path w="3184" h="2426" extrusionOk="0">
                  <a:moveTo>
                    <a:pt x="2122" y="0"/>
                  </a:moveTo>
                  <a:lnTo>
                    <a:pt x="303" y="758"/>
                  </a:lnTo>
                  <a:lnTo>
                    <a:pt x="0" y="1516"/>
                  </a:lnTo>
                  <a:lnTo>
                    <a:pt x="758" y="2274"/>
                  </a:lnTo>
                  <a:lnTo>
                    <a:pt x="1364" y="2426"/>
                  </a:lnTo>
                  <a:lnTo>
                    <a:pt x="3032" y="1668"/>
                  </a:lnTo>
                  <a:lnTo>
                    <a:pt x="3183" y="910"/>
                  </a:lnTo>
                  <a:lnTo>
                    <a:pt x="2729" y="152"/>
                  </a:lnTo>
                  <a:lnTo>
                    <a:pt x="212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3;p7"/>
            <p:cNvSpPr/>
            <p:nvPr/>
          </p:nvSpPr>
          <p:spPr>
            <a:xfrm>
              <a:off x="4724554" y="1784338"/>
              <a:ext cx="52423" cy="55332"/>
            </a:xfrm>
            <a:custGeom>
              <a:avLst/>
              <a:gdLst/>
              <a:ahLst/>
              <a:cxnLst/>
              <a:rect l="l" t="t" r="r" b="b"/>
              <a:pathLst>
                <a:path w="2123" h="1972" extrusionOk="0">
                  <a:moveTo>
                    <a:pt x="1364" y="0"/>
                  </a:moveTo>
                  <a:lnTo>
                    <a:pt x="0" y="1062"/>
                  </a:lnTo>
                  <a:lnTo>
                    <a:pt x="303" y="1971"/>
                  </a:lnTo>
                  <a:lnTo>
                    <a:pt x="1668" y="1971"/>
                  </a:lnTo>
                  <a:lnTo>
                    <a:pt x="2122" y="1516"/>
                  </a:lnTo>
                  <a:lnTo>
                    <a:pt x="2122" y="304"/>
                  </a:lnTo>
                  <a:lnTo>
                    <a:pt x="13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4;p7"/>
            <p:cNvSpPr/>
            <p:nvPr/>
          </p:nvSpPr>
          <p:spPr>
            <a:xfrm>
              <a:off x="7183845" y="3341102"/>
              <a:ext cx="962036" cy="820947"/>
            </a:xfrm>
            <a:custGeom>
              <a:avLst/>
              <a:gdLst/>
              <a:ahLst/>
              <a:cxnLst/>
              <a:rect l="l" t="t" r="r" b="b"/>
              <a:pathLst>
                <a:path w="38960" h="29258" extrusionOk="0">
                  <a:moveTo>
                    <a:pt x="31077" y="1"/>
                  </a:moveTo>
                  <a:lnTo>
                    <a:pt x="30471" y="456"/>
                  </a:lnTo>
                  <a:lnTo>
                    <a:pt x="30471" y="4397"/>
                  </a:lnTo>
                  <a:lnTo>
                    <a:pt x="27894" y="6822"/>
                  </a:lnTo>
                  <a:lnTo>
                    <a:pt x="24255" y="3639"/>
                  </a:lnTo>
                  <a:lnTo>
                    <a:pt x="25316" y="1517"/>
                  </a:lnTo>
                  <a:lnTo>
                    <a:pt x="25013" y="759"/>
                  </a:lnTo>
                  <a:lnTo>
                    <a:pt x="19708" y="910"/>
                  </a:lnTo>
                  <a:lnTo>
                    <a:pt x="19253" y="1214"/>
                  </a:lnTo>
                  <a:lnTo>
                    <a:pt x="18040" y="3639"/>
                  </a:lnTo>
                  <a:lnTo>
                    <a:pt x="15311" y="2426"/>
                  </a:lnTo>
                  <a:lnTo>
                    <a:pt x="14857" y="2578"/>
                  </a:lnTo>
                  <a:lnTo>
                    <a:pt x="9096" y="8945"/>
                  </a:lnTo>
                  <a:lnTo>
                    <a:pt x="1365" y="12431"/>
                  </a:lnTo>
                  <a:lnTo>
                    <a:pt x="1213" y="12886"/>
                  </a:lnTo>
                  <a:lnTo>
                    <a:pt x="1213" y="21375"/>
                  </a:lnTo>
                  <a:lnTo>
                    <a:pt x="1" y="24255"/>
                  </a:lnTo>
                  <a:lnTo>
                    <a:pt x="1" y="24710"/>
                  </a:lnTo>
                  <a:lnTo>
                    <a:pt x="910" y="25771"/>
                  </a:lnTo>
                  <a:lnTo>
                    <a:pt x="1365" y="25923"/>
                  </a:lnTo>
                  <a:lnTo>
                    <a:pt x="15918" y="22740"/>
                  </a:lnTo>
                  <a:lnTo>
                    <a:pt x="18192" y="24710"/>
                  </a:lnTo>
                  <a:lnTo>
                    <a:pt x="18646" y="24862"/>
                  </a:lnTo>
                  <a:lnTo>
                    <a:pt x="20617" y="23952"/>
                  </a:lnTo>
                  <a:lnTo>
                    <a:pt x="21527" y="28500"/>
                  </a:lnTo>
                  <a:lnTo>
                    <a:pt x="21830" y="28803"/>
                  </a:lnTo>
                  <a:lnTo>
                    <a:pt x="29409" y="29258"/>
                  </a:lnTo>
                  <a:lnTo>
                    <a:pt x="29713" y="29106"/>
                  </a:lnTo>
                  <a:lnTo>
                    <a:pt x="38353" y="20163"/>
                  </a:lnTo>
                  <a:lnTo>
                    <a:pt x="38505" y="19859"/>
                  </a:lnTo>
                  <a:lnTo>
                    <a:pt x="38960" y="14857"/>
                  </a:lnTo>
                  <a:lnTo>
                    <a:pt x="38808" y="14554"/>
                  </a:lnTo>
                  <a:lnTo>
                    <a:pt x="34109" y="8035"/>
                  </a:lnTo>
                  <a:lnTo>
                    <a:pt x="32744" y="759"/>
                  </a:lnTo>
                  <a:lnTo>
                    <a:pt x="32441" y="456"/>
                  </a:lnTo>
                  <a:lnTo>
                    <a:pt x="3107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p7"/>
            <p:cNvSpPr/>
            <p:nvPr/>
          </p:nvSpPr>
          <p:spPr>
            <a:xfrm>
              <a:off x="8419108" y="4047203"/>
              <a:ext cx="127292" cy="212686"/>
            </a:xfrm>
            <a:custGeom>
              <a:avLst/>
              <a:gdLst/>
              <a:ahLst/>
              <a:cxnLst/>
              <a:rect l="l" t="t" r="r" b="b"/>
              <a:pathLst>
                <a:path w="5155" h="7580" extrusionOk="0">
                  <a:moveTo>
                    <a:pt x="3336" y="0"/>
                  </a:moveTo>
                  <a:lnTo>
                    <a:pt x="2578" y="303"/>
                  </a:lnTo>
                  <a:lnTo>
                    <a:pt x="2426" y="758"/>
                  </a:lnTo>
                  <a:lnTo>
                    <a:pt x="2426" y="3335"/>
                  </a:lnTo>
                  <a:lnTo>
                    <a:pt x="607" y="5003"/>
                  </a:lnTo>
                  <a:lnTo>
                    <a:pt x="607" y="5154"/>
                  </a:lnTo>
                  <a:lnTo>
                    <a:pt x="1" y="7125"/>
                  </a:lnTo>
                  <a:lnTo>
                    <a:pt x="607" y="7580"/>
                  </a:lnTo>
                  <a:lnTo>
                    <a:pt x="5155" y="4548"/>
                  </a:lnTo>
                  <a:lnTo>
                    <a:pt x="5155" y="3790"/>
                  </a:lnTo>
                  <a:lnTo>
                    <a:pt x="3942" y="2274"/>
                  </a:lnTo>
                  <a:lnTo>
                    <a:pt x="3942" y="455"/>
                  </a:lnTo>
                  <a:lnTo>
                    <a:pt x="33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p7"/>
            <p:cNvSpPr/>
            <p:nvPr/>
          </p:nvSpPr>
          <p:spPr>
            <a:xfrm>
              <a:off x="8149610" y="4234356"/>
              <a:ext cx="247077" cy="187181"/>
            </a:xfrm>
            <a:custGeom>
              <a:avLst/>
              <a:gdLst/>
              <a:ahLst/>
              <a:cxnLst/>
              <a:rect l="l" t="t" r="r" b="b"/>
              <a:pathLst>
                <a:path w="10006" h="6671" extrusionOk="0">
                  <a:moveTo>
                    <a:pt x="9247" y="0"/>
                  </a:moveTo>
                  <a:lnTo>
                    <a:pt x="0" y="4699"/>
                  </a:lnTo>
                  <a:lnTo>
                    <a:pt x="0" y="5457"/>
                  </a:lnTo>
                  <a:lnTo>
                    <a:pt x="2123" y="6670"/>
                  </a:lnTo>
                  <a:lnTo>
                    <a:pt x="2577" y="6670"/>
                  </a:lnTo>
                  <a:lnTo>
                    <a:pt x="9702" y="1971"/>
                  </a:lnTo>
                  <a:lnTo>
                    <a:pt x="10005" y="1516"/>
                  </a:lnTo>
                  <a:lnTo>
                    <a:pt x="10005" y="303"/>
                  </a:lnTo>
                  <a:lnTo>
                    <a:pt x="92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7;p7"/>
            <p:cNvSpPr/>
            <p:nvPr/>
          </p:nvSpPr>
          <p:spPr>
            <a:xfrm>
              <a:off x="5312221" y="3855786"/>
              <a:ext cx="56176" cy="55332"/>
            </a:xfrm>
            <a:custGeom>
              <a:avLst/>
              <a:gdLst/>
              <a:ahLst/>
              <a:cxnLst/>
              <a:rect l="l" t="t" r="r" b="b"/>
              <a:pathLst>
                <a:path w="2275" h="1972" extrusionOk="0">
                  <a:moveTo>
                    <a:pt x="1062" y="0"/>
                  </a:moveTo>
                  <a:lnTo>
                    <a:pt x="1" y="758"/>
                  </a:lnTo>
                  <a:lnTo>
                    <a:pt x="1" y="1971"/>
                  </a:lnTo>
                  <a:lnTo>
                    <a:pt x="1365" y="1971"/>
                  </a:lnTo>
                  <a:lnTo>
                    <a:pt x="2275" y="1062"/>
                  </a:lnTo>
                  <a:lnTo>
                    <a:pt x="227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8;p7"/>
            <p:cNvSpPr/>
            <p:nvPr/>
          </p:nvSpPr>
          <p:spPr>
            <a:xfrm>
              <a:off x="5053958" y="3668633"/>
              <a:ext cx="400544" cy="353065"/>
            </a:xfrm>
            <a:custGeom>
              <a:avLst/>
              <a:gdLst/>
              <a:ahLst/>
              <a:cxnLst/>
              <a:rect l="l" t="t" r="r" b="b"/>
              <a:pathLst>
                <a:path w="16221" h="12583" extrusionOk="0">
                  <a:moveTo>
                    <a:pt x="12279" y="0"/>
                  </a:moveTo>
                  <a:lnTo>
                    <a:pt x="5761" y="4397"/>
                  </a:lnTo>
                  <a:lnTo>
                    <a:pt x="4093" y="2577"/>
                  </a:lnTo>
                  <a:lnTo>
                    <a:pt x="4093" y="6216"/>
                  </a:lnTo>
                  <a:lnTo>
                    <a:pt x="0" y="6216"/>
                  </a:lnTo>
                  <a:lnTo>
                    <a:pt x="2426" y="12582"/>
                  </a:lnTo>
                  <a:lnTo>
                    <a:pt x="10005" y="12582"/>
                  </a:lnTo>
                  <a:lnTo>
                    <a:pt x="15917" y="5761"/>
                  </a:lnTo>
                  <a:lnTo>
                    <a:pt x="16220" y="3942"/>
                  </a:lnTo>
                  <a:lnTo>
                    <a:pt x="15159" y="3942"/>
                  </a:lnTo>
                  <a:lnTo>
                    <a:pt x="15159" y="5306"/>
                  </a:lnTo>
                  <a:lnTo>
                    <a:pt x="14098" y="4548"/>
                  </a:lnTo>
                  <a:lnTo>
                    <a:pt x="14098" y="3639"/>
                  </a:lnTo>
                  <a:lnTo>
                    <a:pt x="15159" y="3639"/>
                  </a:lnTo>
                  <a:lnTo>
                    <a:pt x="1515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9;p7"/>
            <p:cNvSpPr/>
            <p:nvPr/>
          </p:nvSpPr>
          <p:spPr>
            <a:xfrm>
              <a:off x="2856659" y="1720532"/>
              <a:ext cx="86129" cy="29799"/>
            </a:xfrm>
            <a:custGeom>
              <a:avLst/>
              <a:gdLst/>
              <a:ahLst/>
              <a:cxnLst/>
              <a:rect l="l" t="t" r="r" b="b"/>
              <a:pathLst>
                <a:path w="3488" h="1062" extrusionOk="0">
                  <a:moveTo>
                    <a:pt x="1517" y="1"/>
                  </a:moveTo>
                  <a:lnTo>
                    <a:pt x="1" y="1062"/>
                  </a:lnTo>
                  <a:lnTo>
                    <a:pt x="1972" y="1062"/>
                  </a:lnTo>
                  <a:lnTo>
                    <a:pt x="348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0;p7"/>
            <p:cNvSpPr/>
            <p:nvPr/>
          </p:nvSpPr>
          <p:spPr>
            <a:xfrm>
              <a:off x="1909636" y="1533380"/>
              <a:ext cx="1336356" cy="701865"/>
            </a:xfrm>
            <a:custGeom>
              <a:avLst/>
              <a:gdLst/>
              <a:ahLst/>
              <a:cxnLst/>
              <a:rect l="l" t="t" r="r" b="b"/>
              <a:pathLst>
                <a:path w="54119" h="25014" extrusionOk="0">
                  <a:moveTo>
                    <a:pt x="7731" y="1"/>
                  </a:moveTo>
                  <a:lnTo>
                    <a:pt x="0" y="8187"/>
                  </a:lnTo>
                  <a:lnTo>
                    <a:pt x="0" y="14402"/>
                  </a:lnTo>
                  <a:lnTo>
                    <a:pt x="2729" y="17282"/>
                  </a:lnTo>
                  <a:lnTo>
                    <a:pt x="12734" y="18495"/>
                  </a:lnTo>
                  <a:lnTo>
                    <a:pt x="13947" y="20617"/>
                  </a:lnTo>
                  <a:lnTo>
                    <a:pt x="16827" y="20465"/>
                  </a:lnTo>
                  <a:lnTo>
                    <a:pt x="19101" y="25013"/>
                  </a:lnTo>
                  <a:lnTo>
                    <a:pt x="23345" y="19556"/>
                  </a:lnTo>
                  <a:lnTo>
                    <a:pt x="33502" y="19556"/>
                  </a:lnTo>
                  <a:lnTo>
                    <a:pt x="34260" y="24710"/>
                  </a:lnTo>
                  <a:lnTo>
                    <a:pt x="35776" y="24710"/>
                  </a:lnTo>
                  <a:lnTo>
                    <a:pt x="35927" y="18495"/>
                  </a:lnTo>
                  <a:lnTo>
                    <a:pt x="52299" y="4397"/>
                  </a:lnTo>
                  <a:lnTo>
                    <a:pt x="53512" y="4094"/>
                  </a:lnTo>
                  <a:lnTo>
                    <a:pt x="54118" y="2123"/>
                  </a:lnTo>
                  <a:lnTo>
                    <a:pt x="52299" y="2123"/>
                  </a:lnTo>
                  <a:lnTo>
                    <a:pt x="50329" y="3790"/>
                  </a:lnTo>
                  <a:lnTo>
                    <a:pt x="45932" y="3790"/>
                  </a:lnTo>
                  <a:lnTo>
                    <a:pt x="44417" y="4852"/>
                  </a:lnTo>
                  <a:lnTo>
                    <a:pt x="45478" y="4852"/>
                  </a:lnTo>
                  <a:lnTo>
                    <a:pt x="44113" y="5761"/>
                  </a:lnTo>
                  <a:lnTo>
                    <a:pt x="42901" y="5761"/>
                  </a:lnTo>
                  <a:lnTo>
                    <a:pt x="44417" y="4852"/>
                  </a:lnTo>
                  <a:lnTo>
                    <a:pt x="41536" y="4852"/>
                  </a:lnTo>
                  <a:lnTo>
                    <a:pt x="40172" y="5761"/>
                  </a:lnTo>
                  <a:lnTo>
                    <a:pt x="38959" y="5913"/>
                  </a:lnTo>
                  <a:lnTo>
                    <a:pt x="39262" y="3639"/>
                  </a:lnTo>
                  <a:lnTo>
                    <a:pt x="38201" y="3639"/>
                  </a:lnTo>
                  <a:lnTo>
                    <a:pt x="36989" y="4397"/>
                  </a:lnTo>
                  <a:lnTo>
                    <a:pt x="34866" y="7732"/>
                  </a:lnTo>
                  <a:lnTo>
                    <a:pt x="33502" y="7732"/>
                  </a:lnTo>
                  <a:lnTo>
                    <a:pt x="36079" y="3639"/>
                  </a:lnTo>
                  <a:lnTo>
                    <a:pt x="38959" y="3032"/>
                  </a:lnTo>
                  <a:lnTo>
                    <a:pt x="38808" y="2426"/>
                  </a:lnTo>
                  <a:lnTo>
                    <a:pt x="36837" y="2426"/>
                  </a:lnTo>
                  <a:lnTo>
                    <a:pt x="35927" y="1820"/>
                  </a:lnTo>
                  <a:lnTo>
                    <a:pt x="34866" y="2426"/>
                  </a:lnTo>
                  <a:lnTo>
                    <a:pt x="33502" y="2426"/>
                  </a:lnTo>
                  <a:lnTo>
                    <a:pt x="33957" y="1213"/>
                  </a:lnTo>
                  <a:lnTo>
                    <a:pt x="3122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1;p7"/>
            <p:cNvSpPr/>
            <p:nvPr/>
          </p:nvSpPr>
          <p:spPr>
            <a:xfrm>
              <a:off x="3444350" y="1469574"/>
              <a:ext cx="138527" cy="97869"/>
            </a:xfrm>
            <a:custGeom>
              <a:avLst/>
              <a:gdLst/>
              <a:ahLst/>
              <a:cxnLst/>
              <a:rect l="l" t="t" r="r" b="b"/>
              <a:pathLst>
                <a:path w="5610" h="3488" extrusionOk="0">
                  <a:moveTo>
                    <a:pt x="3336" y="1"/>
                  </a:moveTo>
                  <a:lnTo>
                    <a:pt x="1" y="3487"/>
                  </a:lnTo>
                  <a:lnTo>
                    <a:pt x="5610" y="3487"/>
                  </a:lnTo>
                  <a:lnTo>
                    <a:pt x="4549" y="1668"/>
                  </a:lnTo>
                  <a:lnTo>
                    <a:pt x="3336" y="1365"/>
                  </a:lnTo>
                  <a:lnTo>
                    <a:pt x="333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2;p7"/>
            <p:cNvSpPr/>
            <p:nvPr/>
          </p:nvSpPr>
          <p:spPr>
            <a:xfrm>
              <a:off x="1976999" y="2018265"/>
              <a:ext cx="617669" cy="531716"/>
            </a:xfrm>
            <a:custGeom>
              <a:avLst/>
              <a:gdLst/>
              <a:ahLst/>
              <a:cxnLst/>
              <a:rect l="l" t="t" r="r" b="b"/>
              <a:pathLst>
                <a:path w="25014" h="18950" extrusionOk="0">
                  <a:moveTo>
                    <a:pt x="1" y="1"/>
                  </a:moveTo>
                  <a:lnTo>
                    <a:pt x="154" y="20"/>
                  </a:lnTo>
                  <a:lnTo>
                    <a:pt x="154" y="20"/>
                  </a:lnTo>
                  <a:lnTo>
                    <a:pt x="152" y="1"/>
                  </a:lnTo>
                  <a:close/>
                  <a:moveTo>
                    <a:pt x="154" y="20"/>
                  </a:moveTo>
                  <a:lnTo>
                    <a:pt x="456" y="4397"/>
                  </a:lnTo>
                  <a:lnTo>
                    <a:pt x="3488" y="10158"/>
                  </a:lnTo>
                  <a:lnTo>
                    <a:pt x="4852" y="9248"/>
                  </a:lnTo>
                  <a:lnTo>
                    <a:pt x="2426" y="4094"/>
                  </a:lnTo>
                  <a:lnTo>
                    <a:pt x="2426" y="1214"/>
                  </a:lnTo>
                  <a:lnTo>
                    <a:pt x="3791" y="1214"/>
                  </a:lnTo>
                  <a:lnTo>
                    <a:pt x="3791" y="3942"/>
                  </a:lnTo>
                  <a:lnTo>
                    <a:pt x="8338" y="14554"/>
                  </a:lnTo>
                  <a:lnTo>
                    <a:pt x="15766" y="17737"/>
                  </a:lnTo>
                  <a:lnTo>
                    <a:pt x="17737" y="17282"/>
                  </a:lnTo>
                  <a:lnTo>
                    <a:pt x="19253" y="18950"/>
                  </a:lnTo>
                  <a:lnTo>
                    <a:pt x="20163" y="17434"/>
                  </a:lnTo>
                  <a:lnTo>
                    <a:pt x="21830" y="17434"/>
                  </a:lnTo>
                  <a:lnTo>
                    <a:pt x="21527" y="15615"/>
                  </a:lnTo>
                  <a:lnTo>
                    <a:pt x="23043" y="15615"/>
                  </a:lnTo>
                  <a:lnTo>
                    <a:pt x="25013" y="14099"/>
                  </a:lnTo>
                  <a:lnTo>
                    <a:pt x="25013" y="12128"/>
                  </a:lnTo>
                  <a:lnTo>
                    <a:pt x="22891" y="11977"/>
                  </a:lnTo>
                  <a:lnTo>
                    <a:pt x="21224" y="14705"/>
                  </a:lnTo>
                  <a:lnTo>
                    <a:pt x="16676" y="14705"/>
                  </a:lnTo>
                  <a:lnTo>
                    <a:pt x="14554" y="10006"/>
                  </a:lnTo>
                  <a:lnTo>
                    <a:pt x="16373" y="7732"/>
                  </a:lnTo>
                  <a:lnTo>
                    <a:pt x="14099" y="3184"/>
                  </a:lnTo>
                  <a:lnTo>
                    <a:pt x="11219" y="3336"/>
                  </a:lnTo>
                  <a:lnTo>
                    <a:pt x="10006" y="1214"/>
                  </a:lnTo>
                  <a:lnTo>
                    <a:pt x="154" y="2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p7"/>
            <p:cNvSpPr/>
            <p:nvPr/>
          </p:nvSpPr>
          <p:spPr>
            <a:xfrm>
              <a:off x="4305293" y="1044229"/>
              <a:ext cx="179715" cy="89339"/>
            </a:xfrm>
            <a:custGeom>
              <a:avLst/>
              <a:gdLst/>
              <a:ahLst/>
              <a:cxnLst/>
              <a:rect l="l" t="t" r="r" b="b"/>
              <a:pathLst>
                <a:path w="7278" h="3184" extrusionOk="0">
                  <a:moveTo>
                    <a:pt x="5913" y="1"/>
                  </a:moveTo>
                  <a:lnTo>
                    <a:pt x="4094" y="759"/>
                  </a:lnTo>
                  <a:lnTo>
                    <a:pt x="1668" y="607"/>
                  </a:lnTo>
                  <a:lnTo>
                    <a:pt x="1214" y="1365"/>
                  </a:lnTo>
                  <a:lnTo>
                    <a:pt x="1" y="1213"/>
                  </a:lnTo>
                  <a:lnTo>
                    <a:pt x="1" y="2426"/>
                  </a:lnTo>
                  <a:lnTo>
                    <a:pt x="4549" y="3184"/>
                  </a:lnTo>
                  <a:lnTo>
                    <a:pt x="7277" y="1820"/>
                  </a:lnTo>
                  <a:lnTo>
                    <a:pt x="7277" y="1516"/>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p7"/>
            <p:cNvSpPr/>
            <p:nvPr/>
          </p:nvSpPr>
          <p:spPr>
            <a:xfrm>
              <a:off x="4986571" y="1911950"/>
              <a:ext cx="37459" cy="38300"/>
            </a:xfrm>
            <a:custGeom>
              <a:avLst/>
              <a:gdLst/>
              <a:ahLst/>
              <a:cxnLst/>
              <a:rect l="l" t="t" r="r" b="b"/>
              <a:pathLst>
                <a:path w="1517" h="1365" extrusionOk="0">
                  <a:moveTo>
                    <a:pt x="0" y="0"/>
                  </a:moveTo>
                  <a:lnTo>
                    <a:pt x="0" y="910"/>
                  </a:lnTo>
                  <a:lnTo>
                    <a:pt x="1516" y="1365"/>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5;p7"/>
            <p:cNvSpPr/>
            <p:nvPr/>
          </p:nvSpPr>
          <p:spPr>
            <a:xfrm>
              <a:off x="3642758" y="661422"/>
              <a:ext cx="920848" cy="540218"/>
            </a:xfrm>
            <a:custGeom>
              <a:avLst/>
              <a:gdLst/>
              <a:ahLst/>
              <a:cxnLst/>
              <a:rect l="l" t="t" r="r" b="b"/>
              <a:pathLst>
                <a:path w="37292" h="19253" extrusionOk="0">
                  <a:moveTo>
                    <a:pt x="27893" y="0"/>
                  </a:moveTo>
                  <a:lnTo>
                    <a:pt x="19859" y="910"/>
                  </a:lnTo>
                  <a:lnTo>
                    <a:pt x="10157" y="910"/>
                  </a:lnTo>
                  <a:lnTo>
                    <a:pt x="4548" y="2881"/>
                  </a:lnTo>
                  <a:lnTo>
                    <a:pt x="0" y="4245"/>
                  </a:lnTo>
                  <a:lnTo>
                    <a:pt x="0" y="5609"/>
                  </a:lnTo>
                  <a:lnTo>
                    <a:pt x="6822" y="5761"/>
                  </a:lnTo>
                  <a:lnTo>
                    <a:pt x="8641" y="8793"/>
                  </a:lnTo>
                  <a:lnTo>
                    <a:pt x="8641" y="11521"/>
                  </a:lnTo>
                  <a:lnTo>
                    <a:pt x="5306" y="13340"/>
                  </a:lnTo>
                  <a:lnTo>
                    <a:pt x="5457" y="17130"/>
                  </a:lnTo>
                  <a:lnTo>
                    <a:pt x="7580" y="19252"/>
                  </a:lnTo>
                  <a:lnTo>
                    <a:pt x="10005" y="19252"/>
                  </a:lnTo>
                  <a:lnTo>
                    <a:pt x="13643" y="15311"/>
                  </a:lnTo>
                  <a:lnTo>
                    <a:pt x="18949" y="13644"/>
                  </a:lnTo>
                  <a:lnTo>
                    <a:pt x="20920" y="12128"/>
                  </a:lnTo>
                  <a:lnTo>
                    <a:pt x="24861" y="11976"/>
                  </a:lnTo>
                  <a:lnTo>
                    <a:pt x="27741" y="11067"/>
                  </a:lnTo>
                  <a:lnTo>
                    <a:pt x="32895" y="2729"/>
                  </a:lnTo>
                  <a:lnTo>
                    <a:pt x="36079" y="2123"/>
                  </a:lnTo>
                  <a:lnTo>
                    <a:pt x="37292" y="910"/>
                  </a:lnTo>
                  <a:lnTo>
                    <a:pt x="278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p7"/>
            <p:cNvSpPr/>
            <p:nvPr/>
          </p:nvSpPr>
          <p:spPr>
            <a:xfrm>
              <a:off x="7509520" y="2239453"/>
              <a:ext cx="52423" cy="85103"/>
            </a:xfrm>
            <a:custGeom>
              <a:avLst/>
              <a:gdLst/>
              <a:ahLst/>
              <a:cxnLst/>
              <a:rect l="l" t="t" r="r" b="b"/>
              <a:pathLst>
                <a:path w="2123" h="3033" extrusionOk="0">
                  <a:moveTo>
                    <a:pt x="1213" y="1"/>
                  </a:moveTo>
                  <a:lnTo>
                    <a:pt x="0" y="1820"/>
                  </a:lnTo>
                  <a:lnTo>
                    <a:pt x="1213" y="3033"/>
                  </a:lnTo>
                  <a:lnTo>
                    <a:pt x="2122" y="910"/>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7;p7"/>
            <p:cNvSpPr/>
            <p:nvPr/>
          </p:nvSpPr>
          <p:spPr>
            <a:xfrm>
              <a:off x="6558719" y="1444068"/>
              <a:ext cx="700019" cy="280757"/>
            </a:xfrm>
            <a:custGeom>
              <a:avLst/>
              <a:gdLst/>
              <a:ahLst/>
              <a:cxnLst/>
              <a:rect l="l" t="t" r="r" b="b"/>
              <a:pathLst>
                <a:path w="28349" h="10006" extrusionOk="0">
                  <a:moveTo>
                    <a:pt x="8642" y="0"/>
                  </a:moveTo>
                  <a:lnTo>
                    <a:pt x="7580" y="2577"/>
                  </a:lnTo>
                  <a:lnTo>
                    <a:pt x="3184" y="1213"/>
                  </a:lnTo>
                  <a:lnTo>
                    <a:pt x="1" y="3790"/>
                  </a:lnTo>
                  <a:lnTo>
                    <a:pt x="10461" y="9854"/>
                  </a:lnTo>
                  <a:lnTo>
                    <a:pt x="22740" y="10005"/>
                  </a:lnTo>
                  <a:lnTo>
                    <a:pt x="24104" y="6973"/>
                  </a:lnTo>
                  <a:lnTo>
                    <a:pt x="28045" y="6215"/>
                  </a:lnTo>
                  <a:lnTo>
                    <a:pt x="28349" y="4699"/>
                  </a:lnTo>
                  <a:lnTo>
                    <a:pt x="25620" y="4245"/>
                  </a:lnTo>
                  <a:lnTo>
                    <a:pt x="24559" y="2577"/>
                  </a:lnTo>
                  <a:lnTo>
                    <a:pt x="19405" y="2577"/>
                  </a:lnTo>
                  <a:lnTo>
                    <a:pt x="86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8;p7"/>
            <p:cNvSpPr/>
            <p:nvPr/>
          </p:nvSpPr>
          <p:spPr>
            <a:xfrm>
              <a:off x="7269949" y="2401101"/>
              <a:ext cx="37459" cy="55304"/>
            </a:xfrm>
            <a:custGeom>
              <a:avLst/>
              <a:gdLst/>
              <a:ahLst/>
              <a:cxnLst/>
              <a:rect l="l" t="t" r="r" b="b"/>
              <a:pathLst>
                <a:path w="1517" h="1971" extrusionOk="0">
                  <a:moveTo>
                    <a:pt x="1516" y="0"/>
                  </a:moveTo>
                  <a:lnTo>
                    <a:pt x="0" y="303"/>
                  </a:lnTo>
                  <a:lnTo>
                    <a:pt x="0" y="1213"/>
                  </a:lnTo>
                  <a:lnTo>
                    <a:pt x="607" y="1971"/>
                  </a:lnTo>
                  <a:lnTo>
                    <a:pt x="1516" y="910"/>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9;p7"/>
            <p:cNvSpPr/>
            <p:nvPr/>
          </p:nvSpPr>
          <p:spPr>
            <a:xfrm>
              <a:off x="6352854" y="1401531"/>
              <a:ext cx="1220324" cy="974064"/>
            </a:xfrm>
            <a:custGeom>
              <a:avLst/>
              <a:gdLst/>
              <a:ahLst/>
              <a:cxnLst/>
              <a:rect l="l" t="t" r="r" b="b"/>
              <a:pathLst>
                <a:path w="49420" h="34715" extrusionOk="0">
                  <a:moveTo>
                    <a:pt x="33805" y="0"/>
                  </a:moveTo>
                  <a:lnTo>
                    <a:pt x="34866" y="3638"/>
                  </a:lnTo>
                  <a:lnTo>
                    <a:pt x="32896" y="4093"/>
                  </a:lnTo>
                  <a:lnTo>
                    <a:pt x="33957" y="5761"/>
                  </a:lnTo>
                  <a:lnTo>
                    <a:pt x="36686" y="6215"/>
                  </a:lnTo>
                  <a:lnTo>
                    <a:pt x="36382" y="7731"/>
                  </a:lnTo>
                  <a:lnTo>
                    <a:pt x="32441" y="8489"/>
                  </a:lnTo>
                  <a:lnTo>
                    <a:pt x="31077" y="11521"/>
                  </a:lnTo>
                  <a:lnTo>
                    <a:pt x="18798" y="11370"/>
                  </a:lnTo>
                  <a:lnTo>
                    <a:pt x="8338" y="5306"/>
                  </a:lnTo>
                  <a:lnTo>
                    <a:pt x="3790" y="8641"/>
                  </a:lnTo>
                  <a:lnTo>
                    <a:pt x="4548" y="12279"/>
                  </a:lnTo>
                  <a:lnTo>
                    <a:pt x="0" y="13947"/>
                  </a:lnTo>
                  <a:lnTo>
                    <a:pt x="1213" y="17130"/>
                  </a:lnTo>
                  <a:lnTo>
                    <a:pt x="6064" y="19404"/>
                  </a:lnTo>
                  <a:lnTo>
                    <a:pt x="6367" y="23194"/>
                  </a:lnTo>
                  <a:lnTo>
                    <a:pt x="18949" y="27590"/>
                  </a:lnTo>
                  <a:lnTo>
                    <a:pt x="21375" y="25468"/>
                  </a:lnTo>
                  <a:lnTo>
                    <a:pt x="26377" y="27590"/>
                  </a:lnTo>
                  <a:lnTo>
                    <a:pt x="25619" y="29561"/>
                  </a:lnTo>
                  <a:lnTo>
                    <a:pt x="28196" y="33957"/>
                  </a:lnTo>
                  <a:lnTo>
                    <a:pt x="32896" y="31531"/>
                  </a:lnTo>
                  <a:lnTo>
                    <a:pt x="35928" y="34108"/>
                  </a:lnTo>
                  <a:lnTo>
                    <a:pt x="37140" y="33350"/>
                  </a:lnTo>
                  <a:lnTo>
                    <a:pt x="37292" y="34715"/>
                  </a:lnTo>
                  <a:lnTo>
                    <a:pt x="44871" y="31986"/>
                  </a:lnTo>
                  <a:lnTo>
                    <a:pt x="47297" y="26377"/>
                  </a:lnTo>
                  <a:lnTo>
                    <a:pt x="42901" y="19101"/>
                  </a:lnTo>
                  <a:lnTo>
                    <a:pt x="45175" y="16675"/>
                  </a:lnTo>
                  <a:lnTo>
                    <a:pt x="42598" y="16675"/>
                  </a:lnTo>
                  <a:lnTo>
                    <a:pt x="41688" y="17130"/>
                  </a:lnTo>
                  <a:lnTo>
                    <a:pt x="40021" y="14553"/>
                  </a:lnTo>
                  <a:lnTo>
                    <a:pt x="42143" y="12734"/>
                  </a:lnTo>
                  <a:lnTo>
                    <a:pt x="43507" y="15463"/>
                  </a:lnTo>
                  <a:lnTo>
                    <a:pt x="45629" y="14098"/>
                  </a:lnTo>
                  <a:lnTo>
                    <a:pt x="49419" y="11370"/>
                  </a:lnTo>
                  <a:lnTo>
                    <a:pt x="49419" y="6215"/>
                  </a:lnTo>
                  <a:lnTo>
                    <a:pt x="43052" y="4548"/>
                  </a:lnTo>
                  <a:lnTo>
                    <a:pt x="3835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p7"/>
            <p:cNvSpPr/>
            <p:nvPr/>
          </p:nvSpPr>
          <p:spPr>
            <a:xfrm>
              <a:off x="7779018" y="1648225"/>
              <a:ext cx="97364" cy="106371"/>
            </a:xfrm>
            <a:custGeom>
              <a:avLst/>
              <a:gdLst/>
              <a:ahLst/>
              <a:cxnLst/>
              <a:rect l="l" t="t" r="r" b="b"/>
              <a:pathLst>
                <a:path w="3943" h="3791" extrusionOk="0">
                  <a:moveTo>
                    <a:pt x="1" y="1"/>
                  </a:moveTo>
                  <a:lnTo>
                    <a:pt x="152" y="3336"/>
                  </a:lnTo>
                  <a:lnTo>
                    <a:pt x="910" y="3790"/>
                  </a:lnTo>
                  <a:lnTo>
                    <a:pt x="1517" y="3032"/>
                  </a:lnTo>
                  <a:lnTo>
                    <a:pt x="3184" y="3032"/>
                  </a:lnTo>
                  <a:lnTo>
                    <a:pt x="3942" y="1668"/>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p7"/>
            <p:cNvSpPr/>
            <p:nvPr/>
          </p:nvSpPr>
          <p:spPr>
            <a:xfrm>
              <a:off x="7685432" y="1771572"/>
              <a:ext cx="194679" cy="229718"/>
            </a:xfrm>
            <a:custGeom>
              <a:avLst/>
              <a:gdLst/>
              <a:ahLst/>
              <a:cxnLst/>
              <a:rect l="l" t="t" r="r" b="b"/>
              <a:pathLst>
                <a:path w="7884" h="8187" extrusionOk="0">
                  <a:moveTo>
                    <a:pt x="5307" y="1"/>
                  </a:moveTo>
                  <a:lnTo>
                    <a:pt x="6065" y="3184"/>
                  </a:lnTo>
                  <a:lnTo>
                    <a:pt x="3639" y="5306"/>
                  </a:lnTo>
                  <a:lnTo>
                    <a:pt x="304" y="6216"/>
                  </a:lnTo>
                  <a:lnTo>
                    <a:pt x="1" y="7277"/>
                  </a:lnTo>
                  <a:lnTo>
                    <a:pt x="3942" y="6671"/>
                  </a:lnTo>
                  <a:lnTo>
                    <a:pt x="4246" y="8187"/>
                  </a:lnTo>
                  <a:lnTo>
                    <a:pt x="5155" y="7732"/>
                  </a:lnTo>
                  <a:lnTo>
                    <a:pt x="5307" y="6519"/>
                  </a:lnTo>
                  <a:lnTo>
                    <a:pt x="7884" y="5913"/>
                  </a:lnTo>
                  <a:lnTo>
                    <a:pt x="7732" y="2426"/>
                  </a:lnTo>
                  <a:lnTo>
                    <a:pt x="6519" y="304"/>
                  </a:lnTo>
                  <a:lnTo>
                    <a:pt x="53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2;p7"/>
            <p:cNvSpPr/>
            <p:nvPr/>
          </p:nvSpPr>
          <p:spPr>
            <a:xfrm>
              <a:off x="7674222" y="1997025"/>
              <a:ext cx="48670" cy="63806"/>
            </a:xfrm>
            <a:custGeom>
              <a:avLst/>
              <a:gdLst/>
              <a:ahLst/>
              <a:cxnLst/>
              <a:rect l="l" t="t" r="r" b="b"/>
              <a:pathLst>
                <a:path w="1971" h="2274" extrusionOk="0">
                  <a:moveTo>
                    <a:pt x="1516" y="0"/>
                  </a:moveTo>
                  <a:lnTo>
                    <a:pt x="0" y="152"/>
                  </a:lnTo>
                  <a:lnTo>
                    <a:pt x="1516" y="2274"/>
                  </a:lnTo>
                  <a:lnTo>
                    <a:pt x="1971" y="606"/>
                  </a:lnTo>
                  <a:lnTo>
                    <a:pt x="151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3;p7"/>
            <p:cNvSpPr/>
            <p:nvPr/>
          </p:nvSpPr>
          <p:spPr>
            <a:xfrm>
              <a:off x="7730373" y="1979993"/>
              <a:ext cx="37434" cy="38300"/>
            </a:xfrm>
            <a:custGeom>
              <a:avLst/>
              <a:gdLst/>
              <a:ahLst/>
              <a:cxnLst/>
              <a:rect l="l" t="t" r="r" b="b"/>
              <a:pathLst>
                <a:path w="1516" h="1365" extrusionOk="0">
                  <a:moveTo>
                    <a:pt x="1516" y="1"/>
                  </a:moveTo>
                  <a:lnTo>
                    <a:pt x="0" y="304"/>
                  </a:lnTo>
                  <a:lnTo>
                    <a:pt x="910" y="1365"/>
                  </a:lnTo>
                  <a:lnTo>
                    <a:pt x="15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4;p7"/>
            <p:cNvSpPr/>
            <p:nvPr/>
          </p:nvSpPr>
          <p:spPr>
            <a:xfrm>
              <a:off x="7546954" y="2443638"/>
              <a:ext cx="116057" cy="161647"/>
            </a:xfrm>
            <a:custGeom>
              <a:avLst/>
              <a:gdLst/>
              <a:ahLst/>
              <a:cxnLst/>
              <a:rect l="l" t="t" r="r" b="b"/>
              <a:pathLst>
                <a:path w="4700" h="5761" extrusionOk="0">
                  <a:moveTo>
                    <a:pt x="303" y="0"/>
                  </a:moveTo>
                  <a:lnTo>
                    <a:pt x="0" y="3032"/>
                  </a:lnTo>
                  <a:lnTo>
                    <a:pt x="1971" y="5457"/>
                  </a:lnTo>
                  <a:lnTo>
                    <a:pt x="4396" y="5761"/>
                  </a:lnTo>
                  <a:lnTo>
                    <a:pt x="4699" y="4851"/>
                  </a:lnTo>
                  <a:lnTo>
                    <a:pt x="2577" y="4548"/>
                  </a:lnTo>
                  <a:lnTo>
                    <a:pt x="1819" y="3638"/>
                  </a:lnTo>
                  <a:lnTo>
                    <a:pt x="2577" y="1819"/>
                  </a:lnTo>
                  <a:lnTo>
                    <a:pt x="181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5;p7"/>
            <p:cNvSpPr/>
            <p:nvPr/>
          </p:nvSpPr>
          <p:spPr>
            <a:xfrm>
              <a:off x="7494531" y="2660561"/>
              <a:ext cx="67412" cy="72336"/>
            </a:xfrm>
            <a:custGeom>
              <a:avLst/>
              <a:gdLst/>
              <a:ahLst/>
              <a:cxnLst/>
              <a:rect l="l" t="t" r="r" b="b"/>
              <a:pathLst>
                <a:path w="2730" h="2578" extrusionOk="0">
                  <a:moveTo>
                    <a:pt x="2729" y="0"/>
                  </a:moveTo>
                  <a:lnTo>
                    <a:pt x="1" y="2426"/>
                  </a:lnTo>
                  <a:lnTo>
                    <a:pt x="1062" y="2577"/>
                  </a:lnTo>
                  <a:lnTo>
                    <a:pt x="2729" y="1213"/>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p7"/>
            <p:cNvSpPr/>
            <p:nvPr/>
          </p:nvSpPr>
          <p:spPr>
            <a:xfrm>
              <a:off x="7633034" y="2698834"/>
              <a:ext cx="97364" cy="127640"/>
            </a:xfrm>
            <a:custGeom>
              <a:avLst/>
              <a:gdLst/>
              <a:ahLst/>
              <a:cxnLst/>
              <a:rect l="l" t="t" r="r" b="b"/>
              <a:pathLst>
                <a:path w="3943" h="4549" extrusionOk="0">
                  <a:moveTo>
                    <a:pt x="3033" y="1"/>
                  </a:moveTo>
                  <a:lnTo>
                    <a:pt x="2275" y="1820"/>
                  </a:lnTo>
                  <a:lnTo>
                    <a:pt x="1" y="1820"/>
                  </a:lnTo>
                  <a:lnTo>
                    <a:pt x="1820" y="3184"/>
                  </a:lnTo>
                  <a:lnTo>
                    <a:pt x="1820" y="4548"/>
                  </a:lnTo>
                  <a:lnTo>
                    <a:pt x="3336" y="4094"/>
                  </a:lnTo>
                  <a:lnTo>
                    <a:pt x="2881" y="3336"/>
                  </a:lnTo>
                  <a:lnTo>
                    <a:pt x="3942" y="3032"/>
                  </a:lnTo>
                  <a:lnTo>
                    <a:pt x="303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p7"/>
            <p:cNvSpPr/>
            <p:nvPr/>
          </p:nvSpPr>
          <p:spPr>
            <a:xfrm>
              <a:off x="7573154" y="2600992"/>
              <a:ext cx="29953" cy="42565"/>
            </a:xfrm>
            <a:custGeom>
              <a:avLst/>
              <a:gdLst/>
              <a:ahLst/>
              <a:cxnLst/>
              <a:rect l="l" t="t" r="r" b="b"/>
              <a:pathLst>
                <a:path w="1213" h="1517" extrusionOk="0">
                  <a:moveTo>
                    <a:pt x="152" y="1"/>
                  </a:moveTo>
                  <a:lnTo>
                    <a:pt x="0" y="759"/>
                  </a:lnTo>
                  <a:lnTo>
                    <a:pt x="758" y="1517"/>
                  </a:lnTo>
                  <a:lnTo>
                    <a:pt x="1213" y="911"/>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8;p7"/>
            <p:cNvSpPr/>
            <p:nvPr/>
          </p:nvSpPr>
          <p:spPr>
            <a:xfrm>
              <a:off x="7603081" y="2643530"/>
              <a:ext cx="33731" cy="38328"/>
            </a:xfrm>
            <a:custGeom>
              <a:avLst/>
              <a:gdLst/>
              <a:ahLst/>
              <a:cxnLst/>
              <a:rect l="l" t="t" r="r" b="b"/>
              <a:pathLst>
                <a:path w="1366" h="1366" extrusionOk="0">
                  <a:moveTo>
                    <a:pt x="456" y="1"/>
                  </a:moveTo>
                  <a:lnTo>
                    <a:pt x="1" y="910"/>
                  </a:lnTo>
                  <a:lnTo>
                    <a:pt x="607" y="1365"/>
                  </a:lnTo>
                  <a:lnTo>
                    <a:pt x="1365" y="153"/>
                  </a:lnTo>
                  <a:lnTo>
                    <a:pt x="45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9;p7"/>
            <p:cNvSpPr/>
            <p:nvPr/>
          </p:nvSpPr>
          <p:spPr>
            <a:xfrm>
              <a:off x="7666740" y="2622261"/>
              <a:ext cx="52423" cy="46830"/>
            </a:xfrm>
            <a:custGeom>
              <a:avLst/>
              <a:gdLst/>
              <a:ahLst/>
              <a:cxnLst/>
              <a:rect l="l" t="t" r="r" b="b"/>
              <a:pathLst>
                <a:path w="2123" h="1669" extrusionOk="0">
                  <a:moveTo>
                    <a:pt x="1061" y="1"/>
                  </a:moveTo>
                  <a:lnTo>
                    <a:pt x="0" y="456"/>
                  </a:lnTo>
                  <a:lnTo>
                    <a:pt x="1061" y="1668"/>
                  </a:lnTo>
                  <a:lnTo>
                    <a:pt x="2122" y="1668"/>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0;p7"/>
            <p:cNvSpPr/>
            <p:nvPr/>
          </p:nvSpPr>
          <p:spPr>
            <a:xfrm>
              <a:off x="7651751" y="2664798"/>
              <a:ext cx="29977" cy="42565"/>
            </a:xfrm>
            <a:custGeom>
              <a:avLst/>
              <a:gdLst/>
              <a:ahLst/>
              <a:cxnLst/>
              <a:rect l="l" t="t" r="r" b="b"/>
              <a:pathLst>
                <a:path w="1214" h="1517" extrusionOk="0">
                  <a:moveTo>
                    <a:pt x="607" y="1"/>
                  </a:moveTo>
                  <a:lnTo>
                    <a:pt x="1" y="304"/>
                  </a:lnTo>
                  <a:lnTo>
                    <a:pt x="759" y="1517"/>
                  </a:lnTo>
                  <a:lnTo>
                    <a:pt x="1213" y="910"/>
                  </a:lnTo>
                  <a:lnTo>
                    <a:pt x="6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1;p7"/>
            <p:cNvSpPr/>
            <p:nvPr/>
          </p:nvSpPr>
          <p:spPr>
            <a:xfrm>
              <a:off x="7625552" y="2690332"/>
              <a:ext cx="26224" cy="38300"/>
            </a:xfrm>
            <a:custGeom>
              <a:avLst/>
              <a:gdLst/>
              <a:ahLst/>
              <a:cxnLst/>
              <a:rect l="l" t="t" r="r" b="b"/>
              <a:pathLst>
                <a:path w="1062" h="1365" extrusionOk="0">
                  <a:moveTo>
                    <a:pt x="455" y="0"/>
                  </a:moveTo>
                  <a:lnTo>
                    <a:pt x="0" y="607"/>
                  </a:lnTo>
                  <a:lnTo>
                    <a:pt x="455" y="1365"/>
                  </a:lnTo>
                  <a:lnTo>
                    <a:pt x="1062" y="758"/>
                  </a:lnTo>
                  <a:lnTo>
                    <a:pt x="45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2;p7"/>
            <p:cNvSpPr/>
            <p:nvPr/>
          </p:nvSpPr>
          <p:spPr>
            <a:xfrm>
              <a:off x="7685432" y="3247525"/>
              <a:ext cx="63658" cy="25562"/>
            </a:xfrm>
            <a:custGeom>
              <a:avLst/>
              <a:gdLst/>
              <a:ahLst/>
              <a:cxnLst/>
              <a:rect l="l" t="t" r="r" b="b"/>
              <a:pathLst>
                <a:path w="2578" h="911" extrusionOk="0">
                  <a:moveTo>
                    <a:pt x="1" y="1"/>
                  </a:moveTo>
                  <a:lnTo>
                    <a:pt x="607" y="910"/>
                  </a:lnTo>
                  <a:lnTo>
                    <a:pt x="2578" y="759"/>
                  </a:lnTo>
                  <a:lnTo>
                    <a:pt x="257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3;p7"/>
            <p:cNvSpPr/>
            <p:nvPr/>
          </p:nvSpPr>
          <p:spPr>
            <a:xfrm>
              <a:off x="7318594" y="2856216"/>
              <a:ext cx="213396" cy="238220"/>
            </a:xfrm>
            <a:custGeom>
              <a:avLst/>
              <a:gdLst/>
              <a:ahLst/>
              <a:cxnLst/>
              <a:rect l="l" t="t" r="r" b="b"/>
              <a:pathLst>
                <a:path w="8642" h="8490" extrusionOk="0">
                  <a:moveTo>
                    <a:pt x="8642" y="0"/>
                  </a:moveTo>
                  <a:lnTo>
                    <a:pt x="6974" y="304"/>
                  </a:lnTo>
                  <a:lnTo>
                    <a:pt x="5610" y="2881"/>
                  </a:lnTo>
                  <a:lnTo>
                    <a:pt x="911" y="3790"/>
                  </a:lnTo>
                  <a:lnTo>
                    <a:pt x="1" y="3335"/>
                  </a:lnTo>
                  <a:lnTo>
                    <a:pt x="1" y="5913"/>
                  </a:lnTo>
                  <a:lnTo>
                    <a:pt x="1517" y="8490"/>
                  </a:lnTo>
                  <a:lnTo>
                    <a:pt x="6216" y="8490"/>
                  </a:lnTo>
                  <a:lnTo>
                    <a:pt x="8642" y="5458"/>
                  </a:lnTo>
                  <a:lnTo>
                    <a:pt x="86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4;p7"/>
            <p:cNvSpPr/>
            <p:nvPr/>
          </p:nvSpPr>
          <p:spPr>
            <a:xfrm>
              <a:off x="6974227" y="2826445"/>
              <a:ext cx="258313" cy="348800"/>
            </a:xfrm>
            <a:custGeom>
              <a:avLst/>
              <a:gdLst/>
              <a:ahLst/>
              <a:cxnLst/>
              <a:rect l="l" t="t" r="r" b="b"/>
              <a:pathLst>
                <a:path w="10461" h="12431" extrusionOk="0">
                  <a:moveTo>
                    <a:pt x="1" y="0"/>
                  </a:moveTo>
                  <a:lnTo>
                    <a:pt x="9096" y="12431"/>
                  </a:lnTo>
                  <a:lnTo>
                    <a:pt x="10460" y="11218"/>
                  </a:lnTo>
                  <a:lnTo>
                    <a:pt x="10460" y="9247"/>
                  </a:lnTo>
                  <a:lnTo>
                    <a:pt x="2729" y="1061"/>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5;p7"/>
            <p:cNvSpPr/>
            <p:nvPr/>
          </p:nvSpPr>
          <p:spPr>
            <a:xfrm>
              <a:off x="7221279" y="3179482"/>
              <a:ext cx="243349" cy="80838"/>
            </a:xfrm>
            <a:custGeom>
              <a:avLst/>
              <a:gdLst/>
              <a:ahLst/>
              <a:cxnLst/>
              <a:rect l="l" t="t" r="r" b="b"/>
              <a:pathLst>
                <a:path w="9855" h="2881" extrusionOk="0">
                  <a:moveTo>
                    <a:pt x="1517" y="0"/>
                  </a:moveTo>
                  <a:lnTo>
                    <a:pt x="1" y="1213"/>
                  </a:lnTo>
                  <a:lnTo>
                    <a:pt x="9854" y="2881"/>
                  </a:lnTo>
                  <a:lnTo>
                    <a:pt x="9702" y="2123"/>
                  </a:lnTo>
                  <a:lnTo>
                    <a:pt x="6064" y="455"/>
                  </a:lnTo>
                  <a:lnTo>
                    <a:pt x="3942" y="910"/>
                  </a:lnTo>
                  <a:lnTo>
                    <a:pt x="151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6;p7"/>
            <p:cNvSpPr/>
            <p:nvPr/>
          </p:nvSpPr>
          <p:spPr>
            <a:xfrm>
              <a:off x="7576882" y="3239023"/>
              <a:ext cx="56176" cy="29799"/>
            </a:xfrm>
            <a:custGeom>
              <a:avLst/>
              <a:gdLst/>
              <a:ahLst/>
              <a:cxnLst/>
              <a:rect l="l" t="t" r="r" b="b"/>
              <a:pathLst>
                <a:path w="2275" h="1062" extrusionOk="0">
                  <a:moveTo>
                    <a:pt x="1" y="1"/>
                  </a:moveTo>
                  <a:lnTo>
                    <a:pt x="304" y="1062"/>
                  </a:lnTo>
                  <a:lnTo>
                    <a:pt x="1668" y="1062"/>
                  </a:lnTo>
                  <a:lnTo>
                    <a:pt x="2275" y="455"/>
                  </a:lnTo>
                  <a:lnTo>
                    <a:pt x="151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7;p7"/>
            <p:cNvSpPr/>
            <p:nvPr/>
          </p:nvSpPr>
          <p:spPr>
            <a:xfrm>
              <a:off x="7546954" y="3277324"/>
              <a:ext cx="37434" cy="21269"/>
            </a:xfrm>
            <a:custGeom>
              <a:avLst/>
              <a:gdLst/>
              <a:ahLst/>
              <a:cxnLst/>
              <a:rect l="l" t="t" r="r" b="b"/>
              <a:pathLst>
                <a:path w="1516" h="758" extrusionOk="0">
                  <a:moveTo>
                    <a:pt x="1213" y="0"/>
                  </a:moveTo>
                  <a:lnTo>
                    <a:pt x="0" y="303"/>
                  </a:lnTo>
                  <a:lnTo>
                    <a:pt x="455" y="758"/>
                  </a:lnTo>
                  <a:lnTo>
                    <a:pt x="1516" y="75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8;p7"/>
            <p:cNvSpPr/>
            <p:nvPr/>
          </p:nvSpPr>
          <p:spPr>
            <a:xfrm>
              <a:off x="7648022" y="3247525"/>
              <a:ext cx="52423" cy="51067"/>
            </a:xfrm>
            <a:custGeom>
              <a:avLst/>
              <a:gdLst/>
              <a:ahLst/>
              <a:cxnLst/>
              <a:rect l="l" t="t" r="r" b="b"/>
              <a:pathLst>
                <a:path w="2123" h="1820" extrusionOk="0">
                  <a:moveTo>
                    <a:pt x="1516" y="1"/>
                  </a:moveTo>
                  <a:lnTo>
                    <a:pt x="0" y="1668"/>
                  </a:lnTo>
                  <a:lnTo>
                    <a:pt x="1213" y="1820"/>
                  </a:lnTo>
                  <a:lnTo>
                    <a:pt x="2122" y="910"/>
                  </a:lnTo>
                  <a:lnTo>
                    <a:pt x="15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9;p7"/>
            <p:cNvSpPr/>
            <p:nvPr/>
          </p:nvSpPr>
          <p:spPr>
            <a:xfrm>
              <a:off x="7546954" y="2949792"/>
              <a:ext cx="160973" cy="216951"/>
            </a:xfrm>
            <a:custGeom>
              <a:avLst/>
              <a:gdLst/>
              <a:ahLst/>
              <a:cxnLst/>
              <a:rect l="l" t="t" r="r" b="b"/>
              <a:pathLst>
                <a:path w="6519" h="7732" extrusionOk="0">
                  <a:moveTo>
                    <a:pt x="2426" y="0"/>
                  </a:moveTo>
                  <a:lnTo>
                    <a:pt x="758" y="1365"/>
                  </a:lnTo>
                  <a:lnTo>
                    <a:pt x="910" y="3639"/>
                  </a:lnTo>
                  <a:lnTo>
                    <a:pt x="0" y="4851"/>
                  </a:lnTo>
                  <a:lnTo>
                    <a:pt x="606" y="7732"/>
                  </a:lnTo>
                  <a:lnTo>
                    <a:pt x="1668" y="7277"/>
                  </a:lnTo>
                  <a:lnTo>
                    <a:pt x="1364" y="5306"/>
                  </a:lnTo>
                  <a:lnTo>
                    <a:pt x="1971" y="4548"/>
                  </a:lnTo>
                  <a:lnTo>
                    <a:pt x="2577" y="6064"/>
                  </a:lnTo>
                  <a:lnTo>
                    <a:pt x="3941" y="6519"/>
                  </a:lnTo>
                  <a:lnTo>
                    <a:pt x="3941" y="5458"/>
                  </a:lnTo>
                  <a:lnTo>
                    <a:pt x="3183" y="3790"/>
                  </a:lnTo>
                  <a:lnTo>
                    <a:pt x="4548" y="2578"/>
                  </a:lnTo>
                  <a:lnTo>
                    <a:pt x="4548" y="2578"/>
                  </a:lnTo>
                  <a:lnTo>
                    <a:pt x="2274" y="2729"/>
                  </a:lnTo>
                  <a:lnTo>
                    <a:pt x="1819" y="1971"/>
                  </a:lnTo>
                  <a:lnTo>
                    <a:pt x="2729" y="1062"/>
                  </a:lnTo>
                  <a:lnTo>
                    <a:pt x="4396" y="1668"/>
                  </a:lnTo>
                  <a:lnTo>
                    <a:pt x="5306" y="1516"/>
                  </a:lnTo>
                  <a:lnTo>
                    <a:pt x="6519" y="152"/>
                  </a:lnTo>
                  <a:lnTo>
                    <a:pt x="5457" y="0"/>
                  </a:lnTo>
                  <a:lnTo>
                    <a:pt x="4699" y="455"/>
                  </a:lnTo>
                  <a:lnTo>
                    <a:pt x="242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0;p7"/>
            <p:cNvSpPr/>
            <p:nvPr/>
          </p:nvSpPr>
          <p:spPr>
            <a:xfrm>
              <a:off x="7764054" y="3077404"/>
              <a:ext cx="59905" cy="25534"/>
            </a:xfrm>
            <a:custGeom>
              <a:avLst/>
              <a:gdLst/>
              <a:ahLst/>
              <a:cxnLst/>
              <a:rect l="l" t="t" r="r" b="b"/>
              <a:pathLst>
                <a:path w="2426" h="910" extrusionOk="0">
                  <a:moveTo>
                    <a:pt x="152" y="0"/>
                  </a:moveTo>
                  <a:lnTo>
                    <a:pt x="0" y="910"/>
                  </a:lnTo>
                  <a:lnTo>
                    <a:pt x="0" y="910"/>
                  </a:lnTo>
                  <a:lnTo>
                    <a:pt x="2426" y="607"/>
                  </a:lnTo>
                  <a:lnTo>
                    <a:pt x="242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1;p7"/>
            <p:cNvSpPr/>
            <p:nvPr/>
          </p:nvSpPr>
          <p:spPr>
            <a:xfrm>
              <a:off x="7756572" y="2911520"/>
              <a:ext cx="37459" cy="89339"/>
            </a:xfrm>
            <a:custGeom>
              <a:avLst/>
              <a:gdLst/>
              <a:ahLst/>
              <a:cxnLst/>
              <a:rect l="l" t="t" r="r" b="b"/>
              <a:pathLst>
                <a:path w="1517" h="3184" extrusionOk="0">
                  <a:moveTo>
                    <a:pt x="1061" y="0"/>
                  </a:moveTo>
                  <a:lnTo>
                    <a:pt x="303" y="758"/>
                  </a:lnTo>
                  <a:lnTo>
                    <a:pt x="0" y="2880"/>
                  </a:lnTo>
                  <a:lnTo>
                    <a:pt x="1061" y="3184"/>
                  </a:lnTo>
                  <a:lnTo>
                    <a:pt x="910" y="1364"/>
                  </a:lnTo>
                  <a:lnTo>
                    <a:pt x="1516" y="455"/>
                  </a:lnTo>
                  <a:lnTo>
                    <a:pt x="10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2;p7"/>
            <p:cNvSpPr/>
            <p:nvPr/>
          </p:nvSpPr>
          <p:spPr>
            <a:xfrm>
              <a:off x="7850134" y="3013598"/>
              <a:ext cx="74894" cy="51067"/>
            </a:xfrm>
            <a:custGeom>
              <a:avLst/>
              <a:gdLst/>
              <a:ahLst/>
              <a:cxnLst/>
              <a:rect l="l" t="t" r="r" b="b"/>
              <a:pathLst>
                <a:path w="3033" h="1820" extrusionOk="0">
                  <a:moveTo>
                    <a:pt x="2730" y="0"/>
                  </a:moveTo>
                  <a:lnTo>
                    <a:pt x="1" y="455"/>
                  </a:lnTo>
                  <a:lnTo>
                    <a:pt x="3033" y="1819"/>
                  </a:lnTo>
                  <a:lnTo>
                    <a:pt x="273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3;p7"/>
            <p:cNvSpPr/>
            <p:nvPr/>
          </p:nvSpPr>
          <p:spPr>
            <a:xfrm>
              <a:off x="7883840" y="3039104"/>
              <a:ext cx="202161" cy="225481"/>
            </a:xfrm>
            <a:custGeom>
              <a:avLst/>
              <a:gdLst/>
              <a:ahLst/>
              <a:cxnLst/>
              <a:rect l="l" t="t" r="r" b="b"/>
              <a:pathLst>
                <a:path w="8187" h="8036" extrusionOk="0">
                  <a:moveTo>
                    <a:pt x="5458" y="1"/>
                  </a:moveTo>
                  <a:lnTo>
                    <a:pt x="2881" y="2123"/>
                  </a:lnTo>
                  <a:lnTo>
                    <a:pt x="304" y="1062"/>
                  </a:lnTo>
                  <a:lnTo>
                    <a:pt x="0" y="2578"/>
                  </a:lnTo>
                  <a:lnTo>
                    <a:pt x="1516" y="2426"/>
                  </a:lnTo>
                  <a:lnTo>
                    <a:pt x="5458" y="4094"/>
                  </a:lnTo>
                  <a:lnTo>
                    <a:pt x="6064" y="6065"/>
                  </a:lnTo>
                  <a:lnTo>
                    <a:pt x="4851" y="6823"/>
                  </a:lnTo>
                  <a:lnTo>
                    <a:pt x="8186" y="8035"/>
                  </a:lnTo>
                  <a:lnTo>
                    <a:pt x="8186" y="1517"/>
                  </a:lnTo>
                  <a:lnTo>
                    <a:pt x="545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4;p7"/>
            <p:cNvSpPr/>
            <p:nvPr/>
          </p:nvSpPr>
          <p:spPr>
            <a:xfrm>
              <a:off x="7543201" y="1835377"/>
              <a:ext cx="93611" cy="127640"/>
            </a:xfrm>
            <a:custGeom>
              <a:avLst/>
              <a:gdLst/>
              <a:ahLst/>
              <a:cxnLst/>
              <a:rect l="l" t="t" r="r" b="b"/>
              <a:pathLst>
                <a:path w="3791" h="4549" extrusionOk="0">
                  <a:moveTo>
                    <a:pt x="1213" y="1"/>
                  </a:moveTo>
                  <a:lnTo>
                    <a:pt x="0" y="1062"/>
                  </a:lnTo>
                  <a:lnTo>
                    <a:pt x="1516" y="4548"/>
                  </a:lnTo>
                  <a:lnTo>
                    <a:pt x="3487" y="4397"/>
                  </a:lnTo>
                  <a:lnTo>
                    <a:pt x="3790" y="2274"/>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5;p7"/>
            <p:cNvSpPr/>
            <p:nvPr/>
          </p:nvSpPr>
          <p:spPr>
            <a:xfrm>
              <a:off x="7479567" y="1720532"/>
              <a:ext cx="101093" cy="144644"/>
            </a:xfrm>
            <a:custGeom>
              <a:avLst/>
              <a:gdLst/>
              <a:ahLst/>
              <a:cxnLst/>
              <a:rect l="l" t="t" r="r" b="b"/>
              <a:pathLst>
                <a:path w="4094" h="5155" extrusionOk="0">
                  <a:moveTo>
                    <a:pt x="3790" y="1"/>
                  </a:moveTo>
                  <a:lnTo>
                    <a:pt x="0" y="2729"/>
                  </a:lnTo>
                  <a:lnTo>
                    <a:pt x="1062" y="4852"/>
                  </a:lnTo>
                  <a:lnTo>
                    <a:pt x="2577" y="5155"/>
                  </a:lnTo>
                  <a:lnTo>
                    <a:pt x="3790" y="4094"/>
                  </a:lnTo>
                  <a:lnTo>
                    <a:pt x="2577" y="3184"/>
                  </a:lnTo>
                  <a:lnTo>
                    <a:pt x="4093" y="3032"/>
                  </a:lnTo>
                  <a:lnTo>
                    <a:pt x="379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6;p7"/>
            <p:cNvSpPr/>
            <p:nvPr/>
          </p:nvSpPr>
          <p:spPr>
            <a:xfrm>
              <a:off x="7318594" y="2800912"/>
              <a:ext cx="213396" cy="161675"/>
            </a:xfrm>
            <a:custGeom>
              <a:avLst/>
              <a:gdLst/>
              <a:ahLst/>
              <a:cxnLst/>
              <a:rect l="l" t="t" r="r" b="b"/>
              <a:pathLst>
                <a:path w="8642" h="5762" extrusionOk="0">
                  <a:moveTo>
                    <a:pt x="8642" y="1"/>
                  </a:moveTo>
                  <a:lnTo>
                    <a:pt x="6823" y="152"/>
                  </a:lnTo>
                  <a:lnTo>
                    <a:pt x="4852" y="3033"/>
                  </a:lnTo>
                  <a:lnTo>
                    <a:pt x="1" y="5306"/>
                  </a:lnTo>
                  <a:lnTo>
                    <a:pt x="911" y="5761"/>
                  </a:lnTo>
                  <a:lnTo>
                    <a:pt x="5610" y="4852"/>
                  </a:lnTo>
                  <a:lnTo>
                    <a:pt x="6974" y="2275"/>
                  </a:lnTo>
                  <a:lnTo>
                    <a:pt x="8642" y="1971"/>
                  </a:lnTo>
                  <a:lnTo>
                    <a:pt x="864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7;p7"/>
            <p:cNvSpPr/>
            <p:nvPr/>
          </p:nvSpPr>
          <p:spPr>
            <a:xfrm>
              <a:off x="7094012" y="2800912"/>
              <a:ext cx="112328" cy="165912"/>
            </a:xfrm>
            <a:custGeom>
              <a:avLst/>
              <a:gdLst/>
              <a:ahLst/>
              <a:cxnLst/>
              <a:rect l="l" t="t" r="r" b="b"/>
              <a:pathLst>
                <a:path w="4549" h="5913" extrusionOk="0">
                  <a:moveTo>
                    <a:pt x="1365" y="1"/>
                  </a:moveTo>
                  <a:lnTo>
                    <a:pt x="1" y="152"/>
                  </a:lnTo>
                  <a:lnTo>
                    <a:pt x="910" y="2881"/>
                  </a:lnTo>
                  <a:lnTo>
                    <a:pt x="4245" y="5913"/>
                  </a:lnTo>
                  <a:lnTo>
                    <a:pt x="4548" y="4852"/>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p7"/>
            <p:cNvSpPr/>
            <p:nvPr/>
          </p:nvSpPr>
          <p:spPr>
            <a:xfrm>
              <a:off x="8085976" y="3081641"/>
              <a:ext cx="228360" cy="233983"/>
            </a:xfrm>
            <a:custGeom>
              <a:avLst/>
              <a:gdLst/>
              <a:ahLst/>
              <a:cxnLst/>
              <a:rect l="l" t="t" r="r" b="b"/>
              <a:pathLst>
                <a:path w="9248" h="8339" extrusionOk="0">
                  <a:moveTo>
                    <a:pt x="0" y="1"/>
                  </a:moveTo>
                  <a:lnTo>
                    <a:pt x="0" y="6519"/>
                  </a:lnTo>
                  <a:lnTo>
                    <a:pt x="1213" y="6974"/>
                  </a:lnTo>
                  <a:lnTo>
                    <a:pt x="3487" y="4852"/>
                  </a:lnTo>
                  <a:lnTo>
                    <a:pt x="6519" y="7732"/>
                  </a:lnTo>
                  <a:lnTo>
                    <a:pt x="9247" y="8338"/>
                  </a:lnTo>
                  <a:lnTo>
                    <a:pt x="5761" y="4852"/>
                  </a:lnTo>
                  <a:lnTo>
                    <a:pt x="5912" y="3033"/>
                  </a:lnTo>
                  <a:lnTo>
                    <a:pt x="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9;p7"/>
            <p:cNvSpPr/>
            <p:nvPr/>
          </p:nvSpPr>
          <p:spPr>
            <a:xfrm>
              <a:off x="8269395" y="3128443"/>
              <a:ext cx="82376" cy="68071"/>
            </a:xfrm>
            <a:custGeom>
              <a:avLst/>
              <a:gdLst/>
              <a:ahLst/>
              <a:cxnLst/>
              <a:rect l="l" t="t" r="r" b="b"/>
              <a:pathLst>
                <a:path w="3336" h="2426" extrusionOk="0">
                  <a:moveTo>
                    <a:pt x="3335" y="0"/>
                  </a:moveTo>
                  <a:lnTo>
                    <a:pt x="0" y="1819"/>
                  </a:lnTo>
                  <a:lnTo>
                    <a:pt x="1213" y="2426"/>
                  </a:lnTo>
                  <a:lnTo>
                    <a:pt x="3335" y="1365"/>
                  </a:lnTo>
                  <a:lnTo>
                    <a:pt x="333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10;p7"/>
            <p:cNvSpPr/>
            <p:nvPr/>
          </p:nvSpPr>
          <p:spPr>
            <a:xfrm>
              <a:off x="8314311" y="3077404"/>
              <a:ext cx="82376" cy="51067"/>
            </a:xfrm>
            <a:custGeom>
              <a:avLst/>
              <a:gdLst/>
              <a:ahLst/>
              <a:cxnLst/>
              <a:rect l="l" t="t" r="r" b="b"/>
              <a:pathLst>
                <a:path w="3336" h="1820" extrusionOk="0">
                  <a:moveTo>
                    <a:pt x="910" y="0"/>
                  </a:moveTo>
                  <a:lnTo>
                    <a:pt x="0" y="152"/>
                  </a:lnTo>
                  <a:lnTo>
                    <a:pt x="2426" y="1819"/>
                  </a:lnTo>
                  <a:lnTo>
                    <a:pt x="3335" y="1516"/>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1;p7"/>
            <p:cNvSpPr/>
            <p:nvPr/>
          </p:nvSpPr>
          <p:spPr>
            <a:xfrm>
              <a:off x="6891876" y="2158644"/>
              <a:ext cx="175962" cy="544483"/>
            </a:xfrm>
            <a:custGeom>
              <a:avLst/>
              <a:gdLst/>
              <a:ahLst/>
              <a:cxnLst/>
              <a:rect l="l" t="t" r="r" b="b"/>
              <a:pathLst>
                <a:path w="7126" h="19405" extrusionOk="0">
                  <a:moveTo>
                    <a:pt x="2881" y="1"/>
                  </a:moveTo>
                  <a:lnTo>
                    <a:pt x="910" y="1516"/>
                  </a:lnTo>
                  <a:lnTo>
                    <a:pt x="1" y="8186"/>
                  </a:lnTo>
                  <a:lnTo>
                    <a:pt x="1516" y="9399"/>
                  </a:lnTo>
                  <a:lnTo>
                    <a:pt x="1971" y="12431"/>
                  </a:lnTo>
                  <a:lnTo>
                    <a:pt x="3184" y="12734"/>
                  </a:lnTo>
                  <a:lnTo>
                    <a:pt x="3942" y="11825"/>
                  </a:lnTo>
                  <a:lnTo>
                    <a:pt x="5306" y="13341"/>
                  </a:lnTo>
                  <a:lnTo>
                    <a:pt x="6064" y="16372"/>
                  </a:lnTo>
                  <a:lnTo>
                    <a:pt x="5913" y="19404"/>
                  </a:lnTo>
                  <a:lnTo>
                    <a:pt x="7125" y="16979"/>
                  </a:lnTo>
                  <a:lnTo>
                    <a:pt x="5003" y="8944"/>
                  </a:lnTo>
                  <a:lnTo>
                    <a:pt x="6367" y="7883"/>
                  </a:lnTo>
                  <a:lnTo>
                    <a:pt x="6367" y="6822"/>
                  </a:lnTo>
                  <a:lnTo>
                    <a:pt x="3790" y="2426"/>
                  </a:lnTo>
                  <a:lnTo>
                    <a:pt x="4548" y="607"/>
                  </a:lnTo>
                  <a:lnTo>
                    <a:pt x="288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12;p7"/>
            <p:cNvSpPr/>
            <p:nvPr/>
          </p:nvSpPr>
          <p:spPr>
            <a:xfrm>
              <a:off x="7049096" y="2333030"/>
              <a:ext cx="205890" cy="238220"/>
            </a:xfrm>
            <a:custGeom>
              <a:avLst/>
              <a:gdLst/>
              <a:ahLst/>
              <a:cxnLst/>
              <a:rect l="l" t="t" r="r" b="b"/>
              <a:pathLst>
                <a:path w="8338" h="8490" extrusionOk="0">
                  <a:moveTo>
                    <a:pt x="1365" y="1"/>
                  </a:moveTo>
                  <a:lnTo>
                    <a:pt x="0" y="607"/>
                  </a:lnTo>
                  <a:lnTo>
                    <a:pt x="0" y="1668"/>
                  </a:lnTo>
                  <a:lnTo>
                    <a:pt x="1365" y="2426"/>
                  </a:lnTo>
                  <a:lnTo>
                    <a:pt x="1365" y="4397"/>
                  </a:lnTo>
                  <a:lnTo>
                    <a:pt x="4548" y="4397"/>
                  </a:lnTo>
                  <a:lnTo>
                    <a:pt x="6216" y="6822"/>
                  </a:lnTo>
                  <a:lnTo>
                    <a:pt x="4548" y="8490"/>
                  </a:lnTo>
                  <a:lnTo>
                    <a:pt x="8338" y="8490"/>
                  </a:lnTo>
                  <a:lnTo>
                    <a:pt x="8338" y="7580"/>
                  </a:lnTo>
                  <a:lnTo>
                    <a:pt x="4700" y="3639"/>
                  </a:lnTo>
                  <a:lnTo>
                    <a:pt x="3942" y="1213"/>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3;p7"/>
            <p:cNvSpPr/>
            <p:nvPr/>
          </p:nvSpPr>
          <p:spPr>
            <a:xfrm>
              <a:off x="7015415" y="2379832"/>
              <a:ext cx="187172" cy="425373"/>
            </a:xfrm>
            <a:custGeom>
              <a:avLst/>
              <a:gdLst/>
              <a:ahLst/>
              <a:cxnLst/>
              <a:rect l="l" t="t" r="r" b="b"/>
              <a:pathLst>
                <a:path w="7580" h="15160" extrusionOk="0">
                  <a:moveTo>
                    <a:pt x="1364" y="0"/>
                  </a:moveTo>
                  <a:lnTo>
                    <a:pt x="0" y="1061"/>
                  </a:lnTo>
                  <a:lnTo>
                    <a:pt x="2122" y="9096"/>
                  </a:lnTo>
                  <a:lnTo>
                    <a:pt x="910" y="11521"/>
                  </a:lnTo>
                  <a:lnTo>
                    <a:pt x="910" y="12734"/>
                  </a:lnTo>
                  <a:lnTo>
                    <a:pt x="3032" y="14553"/>
                  </a:lnTo>
                  <a:lnTo>
                    <a:pt x="3184" y="15159"/>
                  </a:lnTo>
                  <a:lnTo>
                    <a:pt x="4548" y="15008"/>
                  </a:lnTo>
                  <a:lnTo>
                    <a:pt x="2426" y="11976"/>
                  </a:lnTo>
                  <a:lnTo>
                    <a:pt x="2880" y="7125"/>
                  </a:lnTo>
                  <a:lnTo>
                    <a:pt x="5306" y="9551"/>
                  </a:lnTo>
                  <a:lnTo>
                    <a:pt x="5306" y="7580"/>
                  </a:lnTo>
                  <a:lnTo>
                    <a:pt x="7580" y="5154"/>
                  </a:lnTo>
                  <a:lnTo>
                    <a:pt x="5912" y="2729"/>
                  </a:lnTo>
                  <a:lnTo>
                    <a:pt x="2729" y="2729"/>
                  </a:lnTo>
                  <a:lnTo>
                    <a:pt x="2729" y="758"/>
                  </a:lnTo>
                  <a:lnTo>
                    <a:pt x="13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4;p7"/>
            <p:cNvSpPr/>
            <p:nvPr/>
          </p:nvSpPr>
          <p:spPr>
            <a:xfrm>
              <a:off x="7146411" y="2571222"/>
              <a:ext cx="108575" cy="106371"/>
            </a:xfrm>
            <a:custGeom>
              <a:avLst/>
              <a:gdLst/>
              <a:ahLst/>
              <a:cxnLst/>
              <a:rect l="l" t="t" r="r" b="b"/>
              <a:pathLst>
                <a:path w="4397" h="3791" extrusionOk="0">
                  <a:moveTo>
                    <a:pt x="607" y="1"/>
                  </a:moveTo>
                  <a:lnTo>
                    <a:pt x="1" y="759"/>
                  </a:lnTo>
                  <a:lnTo>
                    <a:pt x="1" y="2730"/>
                  </a:lnTo>
                  <a:lnTo>
                    <a:pt x="1062" y="3791"/>
                  </a:lnTo>
                  <a:lnTo>
                    <a:pt x="2426" y="3639"/>
                  </a:lnTo>
                  <a:lnTo>
                    <a:pt x="4397" y="2275"/>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5;p7"/>
            <p:cNvSpPr/>
            <p:nvPr/>
          </p:nvSpPr>
          <p:spPr>
            <a:xfrm>
              <a:off x="7082777" y="2286256"/>
              <a:ext cx="217149" cy="446641"/>
            </a:xfrm>
            <a:custGeom>
              <a:avLst/>
              <a:gdLst/>
              <a:ahLst/>
              <a:cxnLst/>
              <a:rect l="l" t="t" r="r" b="b"/>
              <a:pathLst>
                <a:path w="8794" h="15918" extrusionOk="0">
                  <a:moveTo>
                    <a:pt x="3336" y="0"/>
                  </a:moveTo>
                  <a:lnTo>
                    <a:pt x="1" y="1668"/>
                  </a:lnTo>
                  <a:lnTo>
                    <a:pt x="2578" y="2880"/>
                  </a:lnTo>
                  <a:lnTo>
                    <a:pt x="3336" y="5306"/>
                  </a:lnTo>
                  <a:lnTo>
                    <a:pt x="6974" y="9247"/>
                  </a:lnTo>
                  <a:lnTo>
                    <a:pt x="6974" y="12431"/>
                  </a:lnTo>
                  <a:lnTo>
                    <a:pt x="5003" y="13795"/>
                  </a:lnTo>
                  <a:lnTo>
                    <a:pt x="5003" y="15917"/>
                  </a:lnTo>
                  <a:lnTo>
                    <a:pt x="8793" y="13492"/>
                  </a:lnTo>
                  <a:lnTo>
                    <a:pt x="8641" y="9702"/>
                  </a:lnTo>
                  <a:lnTo>
                    <a:pt x="4700" y="5609"/>
                  </a:lnTo>
                  <a:lnTo>
                    <a:pt x="5003" y="3335"/>
                  </a:lnTo>
                  <a:lnTo>
                    <a:pt x="6368" y="2577"/>
                  </a:lnTo>
                  <a:lnTo>
                    <a:pt x="333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6;p7"/>
            <p:cNvSpPr/>
            <p:nvPr/>
          </p:nvSpPr>
          <p:spPr>
            <a:xfrm>
              <a:off x="6760855" y="2213948"/>
              <a:ext cx="134799" cy="174414"/>
            </a:xfrm>
            <a:custGeom>
              <a:avLst/>
              <a:gdLst/>
              <a:ahLst/>
              <a:cxnLst/>
              <a:rect l="l" t="t" r="r" b="b"/>
              <a:pathLst>
                <a:path w="5459" h="6216" extrusionOk="0">
                  <a:moveTo>
                    <a:pt x="759" y="0"/>
                  </a:moveTo>
                  <a:lnTo>
                    <a:pt x="1" y="303"/>
                  </a:lnTo>
                  <a:lnTo>
                    <a:pt x="1062" y="4093"/>
                  </a:lnTo>
                  <a:lnTo>
                    <a:pt x="1820" y="3335"/>
                  </a:lnTo>
                  <a:lnTo>
                    <a:pt x="5307" y="6215"/>
                  </a:lnTo>
                  <a:lnTo>
                    <a:pt x="5458" y="4700"/>
                  </a:lnTo>
                  <a:lnTo>
                    <a:pt x="3639" y="3032"/>
                  </a:lnTo>
                  <a:lnTo>
                    <a:pt x="3336" y="1061"/>
                  </a:lnTo>
                  <a:lnTo>
                    <a:pt x="1972" y="1516"/>
                  </a:lnTo>
                  <a:lnTo>
                    <a:pt x="75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7;p7"/>
            <p:cNvSpPr/>
            <p:nvPr/>
          </p:nvSpPr>
          <p:spPr>
            <a:xfrm>
              <a:off x="6289221" y="1924689"/>
              <a:ext cx="673796" cy="808208"/>
            </a:xfrm>
            <a:custGeom>
              <a:avLst/>
              <a:gdLst/>
              <a:ahLst/>
              <a:cxnLst/>
              <a:rect l="l" t="t" r="r" b="b"/>
              <a:pathLst>
                <a:path w="27287" h="28804" extrusionOk="0">
                  <a:moveTo>
                    <a:pt x="5761" y="1"/>
                  </a:moveTo>
                  <a:lnTo>
                    <a:pt x="3790" y="1517"/>
                  </a:lnTo>
                  <a:lnTo>
                    <a:pt x="3639" y="2730"/>
                  </a:lnTo>
                  <a:lnTo>
                    <a:pt x="4851" y="3488"/>
                  </a:lnTo>
                  <a:lnTo>
                    <a:pt x="5458" y="5913"/>
                  </a:lnTo>
                  <a:lnTo>
                    <a:pt x="2729" y="8339"/>
                  </a:lnTo>
                  <a:lnTo>
                    <a:pt x="1061" y="8339"/>
                  </a:lnTo>
                  <a:lnTo>
                    <a:pt x="1061" y="10158"/>
                  </a:lnTo>
                  <a:lnTo>
                    <a:pt x="2426" y="10612"/>
                  </a:lnTo>
                  <a:lnTo>
                    <a:pt x="2426" y="12280"/>
                  </a:lnTo>
                  <a:lnTo>
                    <a:pt x="0" y="12886"/>
                  </a:lnTo>
                  <a:lnTo>
                    <a:pt x="152" y="13189"/>
                  </a:lnTo>
                  <a:lnTo>
                    <a:pt x="2123" y="13796"/>
                  </a:lnTo>
                  <a:lnTo>
                    <a:pt x="1213" y="14705"/>
                  </a:lnTo>
                  <a:lnTo>
                    <a:pt x="2123" y="15766"/>
                  </a:lnTo>
                  <a:lnTo>
                    <a:pt x="3639" y="15918"/>
                  </a:lnTo>
                  <a:lnTo>
                    <a:pt x="3942" y="14705"/>
                  </a:lnTo>
                  <a:lnTo>
                    <a:pt x="4548" y="14705"/>
                  </a:lnTo>
                  <a:lnTo>
                    <a:pt x="9399" y="28803"/>
                  </a:lnTo>
                  <a:lnTo>
                    <a:pt x="12582" y="26984"/>
                  </a:lnTo>
                  <a:lnTo>
                    <a:pt x="13037" y="21224"/>
                  </a:lnTo>
                  <a:lnTo>
                    <a:pt x="20162" y="14402"/>
                  </a:lnTo>
                  <a:lnTo>
                    <a:pt x="19101" y="10612"/>
                  </a:lnTo>
                  <a:lnTo>
                    <a:pt x="19859" y="10309"/>
                  </a:lnTo>
                  <a:lnTo>
                    <a:pt x="21072" y="11825"/>
                  </a:lnTo>
                  <a:lnTo>
                    <a:pt x="22436" y="11370"/>
                  </a:lnTo>
                  <a:lnTo>
                    <a:pt x="22739" y="13341"/>
                  </a:lnTo>
                  <a:lnTo>
                    <a:pt x="24558" y="15009"/>
                  </a:lnTo>
                  <a:lnTo>
                    <a:pt x="25316" y="9854"/>
                  </a:lnTo>
                  <a:lnTo>
                    <a:pt x="27287" y="8339"/>
                  </a:lnTo>
                  <a:lnTo>
                    <a:pt x="23952" y="6823"/>
                  </a:lnTo>
                  <a:lnTo>
                    <a:pt x="21526" y="8945"/>
                  </a:lnTo>
                  <a:lnTo>
                    <a:pt x="21072" y="10006"/>
                  </a:lnTo>
                  <a:lnTo>
                    <a:pt x="19101" y="9551"/>
                  </a:lnTo>
                  <a:lnTo>
                    <a:pt x="19252" y="8187"/>
                  </a:lnTo>
                  <a:lnTo>
                    <a:pt x="18798" y="8035"/>
                  </a:lnTo>
                  <a:lnTo>
                    <a:pt x="17433" y="10006"/>
                  </a:lnTo>
                  <a:lnTo>
                    <a:pt x="10612" y="7429"/>
                  </a:lnTo>
                  <a:lnTo>
                    <a:pt x="10612" y="5155"/>
                  </a:lnTo>
                  <a:lnTo>
                    <a:pt x="8944" y="4549"/>
                  </a:lnTo>
                  <a:lnTo>
                    <a:pt x="8641" y="759"/>
                  </a:lnTo>
                  <a:lnTo>
                    <a:pt x="712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8;p7"/>
            <p:cNvSpPr/>
            <p:nvPr/>
          </p:nvSpPr>
          <p:spPr>
            <a:xfrm>
              <a:off x="6551237" y="2069332"/>
              <a:ext cx="202161" cy="136142"/>
            </a:xfrm>
            <a:custGeom>
              <a:avLst/>
              <a:gdLst/>
              <a:ahLst/>
              <a:cxnLst/>
              <a:rect l="l" t="t" r="r" b="b"/>
              <a:pathLst>
                <a:path w="8187" h="4852" extrusionOk="0">
                  <a:moveTo>
                    <a:pt x="1" y="0"/>
                  </a:moveTo>
                  <a:lnTo>
                    <a:pt x="1" y="2274"/>
                  </a:lnTo>
                  <a:lnTo>
                    <a:pt x="6822" y="4851"/>
                  </a:lnTo>
                  <a:lnTo>
                    <a:pt x="8187" y="2880"/>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9;p7"/>
            <p:cNvSpPr/>
            <p:nvPr/>
          </p:nvSpPr>
          <p:spPr>
            <a:xfrm>
              <a:off x="6760855" y="2154379"/>
              <a:ext cx="59930" cy="51095"/>
            </a:xfrm>
            <a:custGeom>
              <a:avLst/>
              <a:gdLst/>
              <a:ahLst/>
              <a:cxnLst/>
              <a:rect l="l" t="t" r="r" b="b"/>
              <a:pathLst>
                <a:path w="2427" h="1821" extrusionOk="0">
                  <a:moveTo>
                    <a:pt x="152" y="1"/>
                  </a:moveTo>
                  <a:lnTo>
                    <a:pt x="1" y="1365"/>
                  </a:lnTo>
                  <a:lnTo>
                    <a:pt x="1972" y="1820"/>
                  </a:lnTo>
                  <a:lnTo>
                    <a:pt x="2426" y="759"/>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0;p7"/>
            <p:cNvSpPr/>
            <p:nvPr/>
          </p:nvSpPr>
          <p:spPr>
            <a:xfrm>
              <a:off x="5701529" y="1354729"/>
              <a:ext cx="857214" cy="404104"/>
            </a:xfrm>
            <a:custGeom>
              <a:avLst/>
              <a:gdLst/>
              <a:ahLst/>
              <a:cxnLst/>
              <a:rect l="l" t="t" r="r" b="b"/>
              <a:pathLst>
                <a:path w="34715" h="14402" extrusionOk="0">
                  <a:moveTo>
                    <a:pt x="16676" y="1"/>
                  </a:moveTo>
                  <a:lnTo>
                    <a:pt x="10763" y="1365"/>
                  </a:lnTo>
                  <a:lnTo>
                    <a:pt x="10763" y="4094"/>
                  </a:lnTo>
                  <a:lnTo>
                    <a:pt x="0" y="4094"/>
                  </a:lnTo>
                  <a:lnTo>
                    <a:pt x="0" y="7580"/>
                  </a:lnTo>
                  <a:lnTo>
                    <a:pt x="1516" y="9399"/>
                  </a:lnTo>
                  <a:lnTo>
                    <a:pt x="4548" y="8187"/>
                  </a:lnTo>
                  <a:lnTo>
                    <a:pt x="6367" y="9399"/>
                  </a:lnTo>
                  <a:lnTo>
                    <a:pt x="4093" y="10461"/>
                  </a:lnTo>
                  <a:lnTo>
                    <a:pt x="4093" y="11976"/>
                  </a:lnTo>
                  <a:lnTo>
                    <a:pt x="5458" y="13189"/>
                  </a:lnTo>
                  <a:lnTo>
                    <a:pt x="7428" y="12734"/>
                  </a:lnTo>
                  <a:lnTo>
                    <a:pt x="9096" y="14099"/>
                  </a:lnTo>
                  <a:lnTo>
                    <a:pt x="9096" y="14099"/>
                  </a:lnTo>
                  <a:lnTo>
                    <a:pt x="8793" y="10612"/>
                  </a:lnTo>
                  <a:lnTo>
                    <a:pt x="11218" y="10006"/>
                  </a:lnTo>
                  <a:lnTo>
                    <a:pt x="14705" y="12280"/>
                  </a:lnTo>
                  <a:lnTo>
                    <a:pt x="17433" y="11673"/>
                  </a:lnTo>
                  <a:lnTo>
                    <a:pt x="19556" y="14402"/>
                  </a:lnTo>
                  <a:lnTo>
                    <a:pt x="21526" y="14402"/>
                  </a:lnTo>
                  <a:lnTo>
                    <a:pt x="23346" y="12734"/>
                  </a:lnTo>
                  <a:lnTo>
                    <a:pt x="27893" y="12583"/>
                  </a:lnTo>
                  <a:lnTo>
                    <a:pt x="30925" y="13947"/>
                  </a:lnTo>
                  <a:lnTo>
                    <a:pt x="30167" y="10309"/>
                  </a:lnTo>
                  <a:lnTo>
                    <a:pt x="34715" y="6974"/>
                  </a:lnTo>
                  <a:lnTo>
                    <a:pt x="31986" y="5306"/>
                  </a:lnTo>
                  <a:lnTo>
                    <a:pt x="1667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1;p7"/>
            <p:cNvSpPr/>
            <p:nvPr/>
          </p:nvSpPr>
          <p:spPr>
            <a:xfrm>
              <a:off x="5694047" y="1814109"/>
              <a:ext cx="460449" cy="429638"/>
            </a:xfrm>
            <a:custGeom>
              <a:avLst/>
              <a:gdLst/>
              <a:ahLst/>
              <a:cxnLst/>
              <a:rect l="l" t="t" r="r" b="b"/>
              <a:pathLst>
                <a:path w="18647" h="15312" extrusionOk="0">
                  <a:moveTo>
                    <a:pt x="3942" y="1"/>
                  </a:moveTo>
                  <a:lnTo>
                    <a:pt x="0" y="455"/>
                  </a:lnTo>
                  <a:lnTo>
                    <a:pt x="0" y="1668"/>
                  </a:lnTo>
                  <a:lnTo>
                    <a:pt x="4851" y="9854"/>
                  </a:lnTo>
                  <a:lnTo>
                    <a:pt x="6216" y="10006"/>
                  </a:lnTo>
                  <a:lnTo>
                    <a:pt x="9551" y="13492"/>
                  </a:lnTo>
                  <a:lnTo>
                    <a:pt x="15614" y="15311"/>
                  </a:lnTo>
                  <a:lnTo>
                    <a:pt x="17433" y="15311"/>
                  </a:lnTo>
                  <a:lnTo>
                    <a:pt x="18646" y="13189"/>
                  </a:lnTo>
                  <a:lnTo>
                    <a:pt x="17282" y="11370"/>
                  </a:lnTo>
                  <a:lnTo>
                    <a:pt x="15311" y="5761"/>
                  </a:lnTo>
                  <a:lnTo>
                    <a:pt x="16069" y="4094"/>
                  </a:lnTo>
                  <a:lnTo>
                    <a:pt x="15008" y="2426"/>
                  </a:lnTo>
                  <a:lnTo>
                    <a:pt x="11066" y="1213"/>
                  </a:lnTo>
                  <a:lnTo>
                    <a:pt x="8641" y="1971"/>
                  </a:lnTo>
                  <a:lnTo>
                    <a:pt x="8641" y="3032"/>
                  </a:lnTo>
                  <a:lnTo>
                    <a:pt x="5609" y="3032"/>
                  </a:lnTo>
                  <a:lnTo>
                    <a:pt x="394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2;p7"/>
            <p:cNvSpPr/>
            <p:nvPr/>
          </p:nvSpPr>
          <p:spPr>
            <a:xfrm>
              <a:off x="5836279" y="1712031"/>
              <a:ext cx="348145" cy="216951"/>
            </a:xfrm>
            <a:custGeom>
              <a:avLst/>
              <a:gdLst/>
              <a:ahLst/>
              <a:cxnLst/>
              <a:rect l="l" t="t" r="r" b="b"/>
              <a:pathLst>
                <a:path w="14099" h="7732" extrusionOk="0">
                  <a:moveTo>
                    <a:pt x="1971" y="0"/>
                  </a:moveTo>
                  <a:lnTo>
                    <a:pt x="1" y="455"/>
                  </a:lnTo>
                  <a:lnTo>
                    <a:pt x="3033" y="3032"/>
                  </a:lnTo>
                  <a:lnTo>
                    <a:pt x="2881" y="5609"/>
                  </a:lnTo>
                  <a:lnTo>
                    <a:pt x="5306" y="4851"/>
                  </a:lnTo>
                  <a:lnTo>
                    <a:pt x="9248" y="6064"/>
                  </a:lnTo>
                  <a:lnTo>
                    <a:pt x="10309" y="7732"/>
                  </a:lnTo>
                  <a:lnTo>
                    <a:pt x="14099" y="5761"/>
                  </a:lnTo>
                  <a:lnTo>
                    <a:pt x="7884" y="758"/>
                  </a:lnTo>
                  <a:lnTo>
                    <a:pt x="5155" y="758"/>
                  </a:lnTo>
                  <a:lnTo>
                    <a:pt x="3639" y="1365"/>
                  </a:lnTo>
                  <a:lnTo>
                    <a:pt x="197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3;p7"/>
            <p:cNvSpPr/>
            <p:nvPr/>
          </p:nvSpPr>
          <p:spPr>
            <a:xfrm>
              <a:off x="6113284" y="1886417"/>
              <a:ext cx="351899" cy="399867"/>
            </a:xfrm>
            <a:custGeom>
              <a:avLst/>
              <a:gdLst/>
              <a:ahLst/>
              <a:cxnLst/>
              <a:rect l="l" t="t" r="r" b="b"/>
              <a:pathLst>
                <a:path w="14251" h="14251" extrusionOk="0">
                  <a:moveTo>
                    <a:pt x="11370" y="1"/>
                  </a:moveTo>
                  <a:lnTo>
                    <a:pt x="8338" y="455"/>
                  </a:lnTo>
                  <a:lnTo>
                    <a:pt x="7277" y="4700"/>
                  </a:lnTo>
                  <a:lnTo>
                    <a:pt x="3790" y="8035"/>
                  </a:lnTo>
                  <a:lnTo>
                    <a:pt x="1" y="8035"/>
                  </a:lnTo>
                  <a:lnTo>
                    <a:pt x="304" y="8793"/>
                  </a:lnTo>
                  <a:lnTo>
                    <a:pt x="1668" y="10612"/>
                  </a:lnTo>
                  <a:lnTo>
                    <a:pt x="455" y="12734"/>
                  </a:lnTo>
                  <a:lnTo>
                    <a:pt x="5761" y="12734"/>
                  </a:lnTo>
                  <a:lnTo>
                    <a:pt x="7125" y="14250"/>
                  </a:lnTo>
                  <a:lnTo>
                    <a:pt x="9551" y="13644"/>
                  </a:lnTo>
                  <a:lnTo>
                    <a:pt x="9551" y="11976"/>
                  </a:lnTo>
                  <a:lnTo>
                    <a:pt x="8186" y="11522"/>
                  </a:lnTo>
                  <a:lnTo>
                    <a:pt x="8186" y="9703"/>
                  </a:lnTo>
                  <a:lnTo>
                    <a:pt x="9854" y="9703"/>
                  </a:lnTo>
                  <a:lnTo>
                    <a:pt x="12583" y="7277"/>
                  </a:lnTo>
                  <a:lnTo>
                    <a:pt x="11976" y="4852"/>
                  </a:lnTo>
                  <a:lnTo>
                    <a:pt x="10764" y="4094"/>
                  </a:lnTo>
                  <a:lnTo>
                    <a:pt x="10915" y="2881"/>
                  </a:lnTo>
                  <a:lnTo>
                    <a:pt x="12886" y="1365"/>
                  </a:lnTo>
                  <a:lnTo>
                    <a:pt x="14250" y="1365"/>
                  </a:lnTo>
                  <a:lnTo>
                    <a:pt x="1137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4;p7"/>
            <p:cNvSpPr/>
            <p:nvPr/>
          </p:nvSpPr>
          <p:spPr>
            <a:xfrm>
              <a:off x="5918630" y="1635458"/>
              <a:ext cx="370616" cy="255252"/>
            </a:xfrm>
            <a:custGeom>
              <a:avLst/>
              <a:gdLst/>
              <a:ahLst/>
              <a:cxnLst/>
              <a:rect l="l" t="t" r="r" b="b"/>
              <a:pathLst>
                <a:path w="15009" h="9097" extrusionOk="0">
                  <a:moveTo>
                    <a:pt x="2426" y="1"/>
                  </a:moveTo>
                  <a:lnTo>
                    <a:pt x="1" y="607"/>
                  </a:lnTo>
                  <a:lnTo>
                    <a:pt x="304" y="4094"/>
                  </a:lnTo>
                  <a:lnTo>
                    <a:pt x="1820" y="3487"/>
                  </a:lnTo>
                  <a:lnTo>
                    <a:pt x="4549" y="3487"/>
                  </a:lnTo>
                  <a:lnTo>
                    <a:pt x="10764" y="8490"/>
                  </a:lnTo>
                  <a:lnTo>
                    <a:pt x="12886" y="9096"/>
                  </a:lnTo>
                  <a:lnTo>
                    <a:pt x="12886" y="9096"/>
                  </a:lnTo>
                  <a:lnTo>
                    <a:pt x="11976" y="6368"/>
                  </a:lnTo>
                  <a:lnTo>
                    <a:pt x="14857" y="5458"/>
                  </a:lnTo>
                  <a:lnTo>
                    <a:pt x="15008" y="4245"/>
                  </a:lnTo>
                  <a:lnTo>
                    <a:pt x="10764" y="4397"/>
                  </a:lnTo>
                  <a:lnTo>
                    <a:pt x="8641" y="1668"/>
                  </a:lnTo>
                  <a:lnTo>
                    <a:pt x="5913" y="2275"/>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5;p7"/>
            <p:cNvSpPr/>
            <p:nvPr/>
          </p:nvSpPr>
          <p:spPr>
            <a:xfrm>
              <a:off x="6072121" y="1848144"/>
              <a:ext cx="247077" cy="263725"/>
            </a:xfrm>
            <a:custGeom>
              <a:avLst/>
              <a:gdLst/>
              <a:ahLst/>
              <a:cxnLst/>
              <a:rect l="l" t="t" r="r" b="b"/>
              <a:pathLst>
                <a:path w="10006" h="9399" extrusionOk="0">
                  <a:moveTo>
                    <a:pt x="9399" y="0"/>
                  </a:moveTo>
                  <a:lnTo>
                    <a:pt x="6670" y="1516"/>
                  </a:lnTo>
                  <a:lnTo>
                    <a:pt x="4548" y="910"/>
                  </a:lnTo>
                  <a:lnTo>
                    <a:pt x="758" y="2881"/>
                  </a:lnTo>
                  <a:lnTo>
                    <a:pt x="0" y="4548"/>
                  </a:lnTo>
                  <a:lnTo>
                    <a:pt x="1668" y="9399"/>
                  </a:lnTo>
                  <a:lnTo>
                    <a:pt x="5457" y="9399"/>
                  </a:lnTo>
                  <a:lnTo>
                    <a:pt x="8944" y="6064"/>
                  </a:lnTo>
                  <a:lnTo>
                    <a:pt x="10005" y="1819"/>
                  </a:lnTo>
                  <a:lnTo>
                    <a:pt x="939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6;p7"/>
            <p:cNvSpPr/>
            <p:nvPr/>
          </p:nvSpPr>
          <p:spPr>
            <a:xfrm>
              <a:off x="6214352" y="1805607"/>
              <a:ext cx="179690" cy="93604"/>
            </a:xfrm>
            <a:custGeom>
              <a:avLst/>
              <a:gdLst/>
              <a:ahLst/>
              <a:cxnLst/>
              <a:rect l="l" t="t" r="r" b="b"/>
              <a:pathLst>
                <a:path w="7277" h="3336" extrusionOk="0">
                  <a:moveTo>
                    <a:pt x="910" y="0"/>
                  </a:moveTo>
                  <a:lnTo>
                    <a:pt x="0" y="304"/>
                  </a:lnTo>
                  <a:lnTo>
                    <a:pt x="910" y="3032"/>
                  </a:lnTo>
                  <a:lnTo>
                    <a:pt x="3639" y="1516"/>
                  </a:lnTo>
                  <a:lnTo>
                    <a:pt x="4245" y="3335"/>
                  </a:lnTo>
                  <a:lnTo>
                    <a:pt x="7277" y="2881"/>
                  </a:lnTo>
                  <a:lnTo>
                    <a:pt x="6822" y="2729"/>
                  </a:lnTo>
                  <a:lnTo>
                    <a:pt x="5913" y="455"/>
                  </a:lnTo>
                  <a:lnTo>
                    <a:pt x="3336" y="758"/>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7;p7"/>
            <p:cNvSpPr/>
            <p:nvPr/>
          </p:nvSpPr>
          <p:spPr>
            <a:xfrm>
              <a:off x="6233069" y="1707766"/>
              <a:ext cx="232113" cy="119138"/>
            </a:xfrm>
            <a:custGeom>
              <a:avLst/>
              <a:gdLst/>
              <a:ahLst/>
              <a:cxnLst/>
              <a:rect l="l" t="t" r="r" b="b"/>
              <a:pathLst>
                <a:path w="9400" h="4246" extrusionOk="0">
                  <a:moveTo>
                    <a:pt x="6367" y="1"/>
                  </a:moveTo>
                  <a:lnTo>
                    <a:pt x="1820" y="152"/>
                  </a:lnTo>
                  <a:lnTo>
                    <a:pt x="0" y="1820"/>
                  </a:lnTo>
                  <a:lnTo>
                    <a:pt x="2274" y="1668"/>
                  </a:lnTo>
                  <a:lnTo>
                    <a:pt x="2123" y="2881"/>
                  </a:lnTo>
                  <a:lnTo>
                    <a:pt x="152" y="3487"/>
                  </a:lnTo>
                  <a:lnTo>
                    <a:pt x="2578" y="4245"/>
                  </a:lnTo>
                  <a:lnTo>
                    <a:pt x="5155" y="3942"/>
                  </a:lnTo>
                  <a:lnTo>
                    <a:pt x="4851" y="3033"/>
                  </a:lnTo>
                  <a:lnTo>
                    <a:pt x="9399" y="1365"/>
                  </a:lnTo>
                  <a:lnTo>
                    <a:pt x="636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8;p7"/>
            <p:cNvSpPr/>
            <p:nvPr/>
          </p:nvSpPr>
          <p:spPr>
            <a:xfrm>
              <a:off x="5701529" y="1741801"/>
              <a:ext cx="89858" cy="80838"/>
            </a:xfrm>
            <a:custGeom>
              <a:avLst/>
              <a:gdLst/>
              <a:ahLst/>
              <a:cxnLst/>
              <a:rect l="l" t="t" r="r" b="b"/>
              <a:pathLst>
                <a:path w="3639" h="2881" extrusionOk="0">
                  <a:moveTo>
                    <a:pt x="910" y="1"/>
                  </a:moveTo>
                  <a:lnTo>
                    <a:pt x="0" y="1213"/>
                  </a:lnTo>
                  <a:lnTo>
                    <a:pt x="1820" y="2881"/>
                  </a:lnTo>
                  <a:lnTo>
                    <a:pt x="3639" y="2578"/>
                  </a:lnTo>
                  <a:lnTo>
                    <a:pt x="2274" y="304"/>
                  </a:lnTo>
                  <a:lnTo>
                    <a:pt x="91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9;p7"/>
            <p:cNvSpPr/>
            <p:nvPr/>
          </p:nvSpPr>
          <p:spPr>
            <a:xfrm>
              <a:off x="5607943" y="1699264"/>
              <a:ext cx="116057" cy="76601"/>
            </a:xfrm>
            <a:custGeom>
              <a:avLst/>
              <a:gdLst/>
              <a:ahLst/>
              <a:cxnLst/>
              <a:rect l="l" t="t" r="r" b="b"/>
              <a:pathLst>
                <a:path w="4700" h="2730" extrusionOk="0">
                  <a:moveTo>
                    <a:pt x="1365" y="1"/>
                  </a:moveTo>
                  <a:lnTo>
                    <a:pt x="1" y="304"/>
                  </a:lnTo>
                  <a:lnTo>
                    <a:pt x="1" y="2123"/>
                  </a:lnTo>
                  <a:lnTo>
                    <a:pt x="2578" y="2729"/>
                  </a:lnTo>
                  <a:lnTo>
                    <a:pt x="3790" y="2729"/>
                  </a:lnTo>
                  <a:lnTo>
                    <a:pt x="4700" y="1517"/>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30;p7"/>
            <p:cNvSpPr/>
            <p:nvPr/>
          </p:nvSpPr>
          <p:spPr>
            <a:xfrm>
              <a:off x="5671577" y="1775836"/>
              <a:ext cx="74894" cy="51067"/>
            </a:xfrm>
            <a:custGeom>
              <a:avLst/>
              <a:gdLst/>
              <a:ahLst/>
              <a:cxnLst/>
              <a:rect l="l" t="t" r="r" b="b"/>
              <a:pathLst>
                <a:path w="3033" h="1820" extrusionOk="0">
                  <a:moveTo>
                    <a:pt x="1" y="0"/>
                  </a:moveTo>
                  <a:lnTo>
                    <a:pt x="910" y="1819"/>
                  </a:lnTo>
                  <a:lnTo>
                    <a:pt x="3033" y="166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31;p7"/>
            <p:cNvSpPr/>
            <p:nvPr/>
          </p:nvSpPr>
          <p:spPr>
            <a:xfrm>
              <a:off x="5140037" y="1269654"/>
              <a:ext cx="131045" cy="85103"/>
            </a:xfrm>
            <a:custGeom>
              <a:avLst/>
              <a:gdLst/>
              <a:ahLst/>
              <a:cxnLst/>
              <a:rect l="l" t="t" r="r" b="b"/>
              <a:pathLst>
                <a:path w="5307" h="3033" extrusionOk="0">
                  <a:moveTo>
                    <a:pt x="2729" y="1"/>
                  </a:moveTo>
                  <a:lnTo>
                    <a:pt x="1971" y="153"/>
                  </a:lnTo>
                  <a:lnTo>
                    <a:pt x="2123" y="304"/>
                  </a:lnTo>
                  <a:lnTo>
                    <a:pt x="1971" y="1214"/>
                  </a:lnTo>
                  <a:lnTo>
                    <a:pt x="1" y="304"/>
                  </a:lnTo>
                  <a:lnTo>
                    <a:pt x="1" y="1517"/>
                  </a:lnTo>
                  <a:lnTo>
                    <a:pt x="2729" y="2123"/>
                  </a:lnTo>
                  <a:lnTo>
                    <a:pt x="4548" y="3033"/>
                  </a:lnTo>
                  <a:lnTo>
                    <a:pt x="5306" y="2275"/>
                  </a:lnTo>
                  <a:lnTo>
                    <a:pt x="5003" y="456"/>
                  </a:lnTo>
                  <a:lnTo>
                    <a:pt x="4094" y="759"/>
                  </a:lnTo>
                  <a:lnTo>
                    <a:pt x="272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32;p7"/>
            <p:cNvSpPr/>
            <p:nvPr/>
          </p:nvSpPr>
          <p:spPr>
            <a:xfrm>
              <a:off x="5140037" y="1312191"/>
              <a:ext cx="112328" cy="97869"/>
            </a:xfrm>
            <a:custGeom>
              <a:avLst/>
              <a:gdLst/>
              <a:ahLst/>
              <a:cxnLst/>
              <a:rect l="l" t="t" r="r" b="b"/>
              <a:pathLst>
                <a:path w="4549" h="3488" extrusionOk="0">
                  <a:moveTo>
                    <a:pt x="1" y="1"/>
                  </a:moveTo>
                  <a:lnTo>
                    <a:pt x="152" y="1214"/>
                  </a:lnTo>
                  <a:lnTo>
                    <a:pt x="1517" y="1668"/>
                  </a:lnTo>
                  <a:lnTo>
                    <a:pt x="1971" y="2578"/>
                  </a:lnTo>
                  <a:lnTo>
                    <a:pt x="2275" y="3487"/>
                  </a:lnTo>
                  <a:lnTo>
                    <a:pt x="4548" y="1517"/>
                  </a:lnTo>
                  <a:lnTo>
                    <a:pt x="2729" y="607"/>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33;p7"/>
            <p:cNvSpPr/>
            <p:nvPr/>
          </p:nvSpPr>
          <p:spPr>
            <a:xfrm>
              <a:off x="5196189" y="1333460"/>
              <a:ext cx="187197" cy="131905"/>
            </a:xfrm>
            <a:custGeom>
              <a:avLst/>
              <a:gdLst/>
              <a:ahLst/>
              <a:cxnLst/>
              <a:rect l="l" t="t" r="r" b="b"/>
              <a:pathLst>
                <a:path w="7581" h="4701" extrusionOk="0">
                  <a:moveTo>
                    <a:pt x="3032" y="1"/>
                  </a:moveTo>
                  <a:lnTo>
                    <a:pt x="1" y="2729"/>
                  </a:lnTo>
                  <a:lnTo>
                    <a:pt x="455" y="3942"/>
                  </a:lnTo>
                  <a:lnTo>
                    <a:pt x="4852" y="4700"/>
                  </a:lnTo>
                  <a:lnTo>
                    <a:pt x="7580" y="4094"/>
                  </a:lnTo>
                  <a:lnTo>
                    <a:pt x="5913" y="3487"/>
                  </a:lnTo>
                  <a:lnTo>
                    <a:pt x="6974" y="2881"/>
                  </a:lnTo>
                  <a:lnTo>
                    <a:pt x="515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34;p7"/>
            <p:cNvSpPr/>
            <p:nvPr/>
          </p:nvSpPr>
          <p:spPr>
            <a:xfrm>
              <a:off x="5169990" y="1222880"/>
              <a:ext cx="93611" cy="68071"/>
            </a:xfrm>
            <a:custGeom>
              <a:avLst/>
              <a:gdLst/>
              <a:ahLst/>
              <a:cxnLst/>
              <a:rect l="l" t="t" r="r" b="b"/>
              <a:pathLst>
                <a:path w="3791" h="2426" extrusionOk="0">
                  <a:moveTo>
                    <a:pt x="3487" y="0"/>
                  </a:moveTo>
                  <a:lnTo>
                    <a:pt x="3032" y="607"/>
                  </a:lnTo>
                  <a:lnTo>
                    <a:pt x="152" y="607"/>
                  </a:lnTo>
                  <a:lnTo>
                    <a:pt x="0" y="1213"/>
                  </a:lnTo>
                  <a:lnTo>
                    <a:pt x="758" y="1820"/>
                  </a:lnTo>
                  <a:lnTo>
                    <a:pt x="1516" y="1668"/>
                  </a:lnTo>
                  <a:lnTo>
                    <a:pt x="2881" y="2426"/>
                  </a:lnTo>
                  <a:lnTo>
                    <a:pt x="3790" y="2123"/>
                  </a:lnTo>
                  <a:lnTo>
                    <a:pt x="348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35;p7"/>
            <p:cNvSpPr/>
            <p:nvPr/>
          </p:nvSpPr>
          <p:spPr>
            <a:xfrm>
              <a:off x="5177472" y="1444068"/>
              <a:ext cx="370616" cy="212686"/>
            </a:xfrm>
            <a:custGeom>
              <a:avLst/>
              <a:gdLst/>
              <a:ahLst/>
              <a:cxnLst/>
              <a:rect l="l" t="t" r="r" b="b"/>
              <a:pathLst>
                <a:path w="15009" h="7580" extrusionOk="0">
                  <a:moveTo>
                    <a:pt x="1213" y="0"/>
                  </a:moveTo>
                  <a:lnTo>
                    <a:pt x="1517" y="758"/>
                  </a:lnTo>
                  <a:lnTo>
                    <a:pt x="1" y="2729"/>
                  </a:lnTo>
                  <a:lnTo>
                    <a:pt x="1" y="3942"/>
                  </a:lnTo>
                  <a:lnTo>
                    <a:pt x="5913" y="3942"/>
                  </a:lnTo>
                  <a:lnTo>
                    <a:pt x="6367" y="5003"/>
                  </a:lnTo>
                  <a:lnTo>
                    <a:pt x="5458" y="6519"/>
                  </a:lnTo>
                  <a:lnTo>
                    <a:pt x="6216" y="6973"/>
                  </a:lnTo>
                  <a:lnTo>
                    <a:pt x="6519" y="6215"/>
                  </a:lnTo>
                  <a:lnTo>
                    <a:pt x="10006" y="6215"/>
                  </a:lnTo>
                  <a:lnTo>
                    <a:pt x="9248" y="6973"/>
                  </a:lnTo>
                  <a:lnTo>
                    <a:pt x="10309" y="7580"/>
                  </a:lnTo>
                  <a:lnTo>
                    <a:pt x="11825" y="7428"/>
                  </a:lnTo>
                  <a:lnTo>
                    <a:pt x="10460" y="5761"/>
                  </a:lnTo>
                  <a:lnTo>
                    <a:pt x="14099" y="5003"/>
                  </a:lnTo>
                  <a:lnTo>
                    <a:pt x="15008" y="2880"/>
                  </a:lnTo>
                  <a:lnTo>
                    <a:pt x="8338" y="152"/>
                  </a:lnTo>
                  <a:lnTo>
                    <a:pt x="5610" y="758"/>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36;p7"/>
            <p:cNvSpPr/>
            <p:nvPr/>
          </p:nvSpPr>
          <p:spPr>
            <a:xfrm>
              <a:off x="4937901" y="984688"/>
              <a:ext cx="224631" cy="353065"/>
            </a:xfrm>
            <a:custGeom>
              <a:avLst/>
              <a:gdLst/>
              <a:ahLst/>
              <a:cxnLst/>
              <a:rect l="l" t="t" r="r" b="b"/>
              <a:pathLst>
                <a:path w="9097" h="12583" extrusionOk="0">
                  <a:moveTo>
                    <a:pt x="6974" y="0"/>
                  </a:moveTo>
                  <a:lnTo>
                    <a:pt x="910" y="4548"/>
                  </a:lnTo>
                  <a:lnTo>
                    <a:pt x="910" y="8489"/>
                  </a:lnTo>
                  <a:lnTo>
                    <a:pt x="1" y="9854"/>
                  </a:lnTo>
                  <a:lnTo>
                    <a:pt x="2275" y="12582"/>
                  </a:lnTo>
                  <a:lnTo>
                    <a:pt x="6064" y="9247"/>
                  </a:lnTo>
                  <a:lnTo>
                    <a:pt x="4245" y="6974"/>
                  </a:lnTo>
                  <a:lnTo>
                    <a:pt x="8338" y="2729"/>
                  </a:lnTo>
                  <a:lnTo>
                    <a:pt x="9096" y="2729"/>
                  </a:lnTo>
                  <a:lnTo>
                    <a:pt x="803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37;p7"/>
            <p:cNvSpPr/>
            <p:nvPr/>
          </p:nvSpPr>
          <p:spPr>
            <a:xfrm>
              <a:off x="4814387" y="954918"/>
              <a:ext cx="378073" cy="314765"/>
            </a:xfrm>
            <a:custGeom>
              <a:avLst/>
              <a:gdLst/>
              <a:ahLst/>
              <a:cxnLst/>
              <a:rect l="l" t="t" r="r" b="b"/>
              <a:pathLst>
                <a:path w="15311" h="11218" extrusionOk="0">
                  <a:moveTo>
                    <a:pt x="15311" y="0"/>
                  </a:moveTo>
                  <a:lnTo>
                    <a:pt x="11824" y="152"/>
                  </a:lnTo>
                  <a:lnTo>
                    <a:pt x="0" y="8489"/>
                  </a:lnTo>
                  <a:lnTo>
                    <a:pt x="1213" y="11218"/>
                  </a:lnTo>
                  <a:lnTo>
                    <a:pt x="4700" y="10612"/>
                  </a:lnTo>
                  <a:lnTo>
                    <a:pt x="5003" y="10915"/>
                  </a:lnTo>
                  <a:lnTo>
                    <a:pt x="5912" y="9550"/>
                  </a:lnTo>
                  <a:lnTo>
                    <a:pt x="5912" y="5609"/>
                  </a:lnTo>
                  <a:lnTo>
                    <a:pt x="11976" y="1061"/>
                  </a:lnTo>
                  <a:lnTo>
                    <a:pt x="15311" y="1061"/>
                  </a:lnTo>
                  <a:lnTo>
                    <a:pt x="1531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38;p7"/>
            <p:cNvSpPr/>
            <p:nvPr/>
          </p:nvSpPr>
          <p:spPr>
            <a:xfrm>
              <a:off x="5128802" y="950653"/>
              <a:ext cx="187197" cy="263754"/>
            </a:xfrm>
            <a:custGeom>
              <a:avLst/>
              <a:gdLst/>
              <a:ahLst/>
              <a:cxnLst/>
              <a:rect l="l" t="t" r="r" b="b"/>
              <a:pathLst>
                <a:path w="7581" h="9400" extrusionOk="0">
                  <a:moveTo>
                    <a:pt x="4397" y="1"/>
                  </a:moveTo>
                  <a:lnTo>
                    <a:pt x="2578" y="152"/>
                  </a:lnTo>
                  <a:lnTo>
                    <a:pt x="2578" y="1213"/>
                  </a:lnTo>
                  <a:lnTo>
                    <a:pt x="304" y="1213"/>
                  </a:lnTo>
                  <a:lnTo>
                    <a:pt x="1365" y="3942"/>
                  </a:lnTo>
                  <a:lnTo>
                    <a:pt x="1972" y="3942"/>
                  </a:lnTo>
                  <a:lnTo>
                    <a:pt x="1" y="8187"/>
                  </a:lnTo>
                  <a:lnTo>
                    <a:pt x="2275" y="9399"/>
                  </a:lnTo>
                  <a:lnTo>
                    <a:pt x="5610" y="9399"/>
                  </a:lnTo>
                  <a:lnTo>
                    <a:pt x="7581" y="7125"/>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39;p7"/>
            <p:cNvSpPr/>
            <p:nvPr/>
          </p:nvSpPr>
          <p:spPr>
            <a:xfrm>
              <a:off x="7629305" y="1418535"/>
              <a:ext cx="149738" cy="199948"/>
            </a:xfrm>
            <a:custGeom>
              <a:avLst/>
              <a:gdLst/>
              <a:ahLst/>
              <a:cxnLst/>
              <a:rect l="l" t="t" r="r" b="b"/>
              <a:pathLst>
                <a:path w="6064" h="7126" extrusionOk="0">
                  <a:moveTo>
                    <a:pt x="0" y="1"/>
                  </a:moveTo>
                  <a:lnTo>
                    <a:pt x="3335" y="4094"/>
                  </a:lnTo>
                  <a:lnTo>
                    <a:pt x="4851" y="7125"/>
                  </a:lnTo>
                  <a:lnTo>
                    <a:pt x="6064" y="7125"/>
                  </a:lnTo>
                  <a:lnTo>
                    <a:pt x="4093" y="4245"/>
                  </a:lnTo>
                  <a:lnTo>
                    <a:pt x="5306" y="4245"/>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0;p7"/>
            <p:cNvSpPr/>
            <p:nvPr/>
          </p:nvSpPr>
          <p:spPr>
            <a:xfrm>
              <a:off x="5140037" y="1346227"/>
              <a:ext cx="48694" cy="38300"/>
            </a:xfrm>
            <a:custGeom>
              <a:avLst/>
              <a:gdLst/>
              <a:ahLst/>
              <a:cxnLst/>
              <a:rect l="l" t="t" r="r" b="b"/>
              <a:pathLst>
                <a:path w="1972" h="1365" extrusionOk="0">
                  <a:moveTo>
                    <a:pt x="1" y="1"/>
                  </a:moveTo>
                  <a:lnTo>
                    <a:pt x="1" y="1062"/>
                  </a:lnTo>
                  <a:lnTo>
                    <a:pt x="1971" y="1365"/>
                  </a:lnTo>
                  <a:lnTo>
                    <a:pt x="1517" y="455"/>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1;p7"/>
            <p:cNvSpPr/>
            <p:nvPr/>
          </p:nvSpPr>
          <p:spPr>
            <a:xfrm>
              <a:off x="5237377" y="797535"/>
              <a:ext cx="2953421" cy="952796"/>
            </a:xfrm>
            <a:custGeom>
              <a:avLst/>
              <a:gdLst/>
              <a:ahLst/>
              <a:cxnLst/>
              <a:rect l="l" t="t" r="r" b="b"/>
              <a:pathLst>
                <a:path w="119606" h="33957" extrusionOk="0">
                  <a:moveTo>
                    <a:pt x="41839" y="0"/>
                  </a:moveTo>
                  <a:lnTo>
                    <a:pt x="31380" y="4548"/>
                  </a:lnTo>
                  <a:lnTo>
                    <a:pt x="33653" y="7428"/>
                  </a:lnTo>
                  <a:lnTo>
                    <a:pt x="31834" y="9399"/>
                  </a:lnTo>
                  <a:lnTo>
                    <a:pt x="30015" y="3638"/>
                  </a:lnTo>
                  <a:lnTo>
                    <a:pt x="26832" y="3335"/>
                  </a:lnTo>
                  <a:lnTo>
                    <a:pt x="28348" y="6822"/>
                  </a:lnTo>
                  <a:lnTo>
                    <a:pt x="16372" y="7125"/>
                  </a:lnTo>
                  <a:lnTo>
                    <a:pt x="5003" y="11824"/>
                  </a:lnTo>
                  <a:lnTo>
                    <a:pt x="3638" y="8944"/>
                  </a:lnTo>
                  <a:lnTo>
                    <a:pt x="3638" y="8944"/>
                  </a:lnTo>
                  <a:lnTo>
                    <a:pt x="7883" y="9096"/>
                  </a:lnTo>
                  <a:lnTo>
                    <a:pt x="10005" y="8035"/>
                  </a:lnTo>
                  <a:lnTo>
                    <a:pt x="1819" y="5458"/>
                  </a:lnTo>
                  <a:lnTo>
                    <a:pt x="0" y="5458"/>
                  </a:lnTo>
                  <a:lnTo>
                    <a:pt x="3184" y="12582"/>
                  </a:lnTo>
                  <a:lnTo>
                    <a:pt x="1213" y="14856"/>
                  </a:lnTo>
                  <a:lnTo>
                    <a:pt x="758" y="15159"/>
                  </a:lnTo>
                  <a:lnTo>
                    <a:pt x="1061" y="17282"/>
                  </a:lnTo>
                  <a:lnTo>
                    <a:pt x="1364" y="19252"/>
                  </a:lnTo>
                  <a:lnTo>
                    <a:pt x="3487" y="19252"/>
                  </a:lnTo>
                  <a:lnTo>
                    <a:pt x="5306" y="21981"/>
                  </a:lnTo>
                  <a:lnTo>
                    <a:pt x="4245" y="22587"/>
                  </a:lnTo>
                  <a:lnTo>
                    <a:pt x="5912" y="23194"/>
                  </a:lnTo>
                  <a:lnTo>
                    <a:pt x="12582" y="25922"/>
                  </a:lnTo>
                  <a:lnTo>
                    <a:pt x="11673" y="28045"/>
                  </a:lnTo>
                  <a:lnTo>
                    <a:pt x="11976" y="29106"/>
                  </a:lnTo>
                  <a:lnTo>
                    <a:pt x="10915" y="29409"/>
                  </a:lnTo>
                  <a:lnTo>
                    <a:pt x="11218" y="31077"/>
                  </a:lnTo>
                  <a:lnTo>
                    <a:pt x="15008" y="32441"/>
                  </a:lnTo>
                  <a:lnTo>
                    <a:pt x="16372" y="32138"/>
                  </a:lnTo>
                  <a:lnTo>
                    <a:pt x="19707" y="33654"/>
                  </a:lnTo>
                  <a:lnTo>
                    <a:pt x="21071" y="33957"/>
                  </a:lnTo>
                  <a:lnTo>
                    <a:pt x="20162" y="32441"/>
                  </a:lnTo>
                  <a:lnTo>
                    <a:pt x="20162" y="29257"/>
                  </a:lnTo>
                  <a:lnTo>
                    <a:pt x="18797" y="27438"/>
                  </a:lnTo>
                  <a:lnTo>
                    <a:pt x="18797" y="23952"/>
                  </a:lnTo>
                  <a:lnTo>
                    <a:pt x="29560" y="23952"/>
                  </a:lnTo>
                  <a:lnTo>
                    <a:pt x="29560" y="21223"/>
                  </a:lnTo>
                  <a:lnTo>
                    <a:pt x="35473" y="19859"/>
                  </a:lnTo>
                  <a:lnTo>
                    <a:pt x="50783" y="25164"/>
                  </a:lnTo>
                  <a:lnTo>
                    <a:pt x="53512" y="26832"/>
                  </a:lnTo>
                  <a:lnTo>
                    <a:pt x="56695" y="24255"/>
                  </a:lnTo>
                  <a:lnTo>
                    <a:pt x="61091" y="25619"/>
                  </a:lnTo>
                  <a:lnTo>
                    <a:pt x="62153" y="23042"/>
                  </a:lnTo>
                  <a:lnTo>
                    <a:pt x="72916" y="25619"/>
                  </a:lnTo>
                  <a:lnTo>
                    <a:pt x="78070" y="25619"/>
                  </a:lnTo>
                  <a:lnTo>
                    <a:pt x="80040" y="25164"/>
                  </a:lnTo>
                  <a:lnTo>
                    <a:pt x="78979" y="21526"/>
                  </a:lnTo>
                  <a:lnTo>
                    <a:pt x="83527" y="21526"/>
                  </a:lnTo>
                  <a:lnTo>
                    <a:pt x="88226" y="26074"/>
                  </a:lnTo>
                  <a:lnTo>
                    <a:pt x="94593" y="27741"/>
                  </a:lnTo>
                  <a:lnTo>
                    <a:pt x="94593" y="32896"/>
                  </a:lnTo>
                  <a:lnTo>
                    <a:pt x="97322" y="32441"/>
                  </a:lnTo>
                  <a:lnTo>
                    <a:pt x="98838" y="30167"/>
                  </a:lnTo>
                  <a:lnTo>
                    <a:pt x="98838" y="26074"/>
                  </a:lnTo>
                  <a:lnTo>
                    <a:pt x="94593" y="21071"/>
                  </a:lnTo>
                  <a:lnTo>
                    <a:pt x="90349" y="21071"/>
                  </a:lnTo>
                  <a:lnTo>
                    <a:pt x="91107" y="15917"/>
                  </a:lnTo>
                  <a:lnTo>
                    <a:pt x="99747" y="15917"/>
                  </a:lnTo>
                  <a:lnTo>
                    <a:pt x="100657" y="13037"/>
                  </a:lnTo>
                  <a:lnTo>
                    <a:pt x="104295" y="14401"/>
                  </a:lnTo>
                  <a:lnTo>
                    <a:pt x="104295" y="13037"/>
                  </a:lnTo>
                  <a:lnTo>
                    <a:pt x="105205" y="13189"/>
                  </a:lnTo>
                  <a:lnTo>
                    <a:pt x="106721" y="14705"/>
                  </a:lnTo>
                  <a:lnTo>
                    <a:pt x="105205" y="15766"/>
                  </a:lnTo>
                  <a:lnTo>
                    <a:pt x="105053" y="18798"/>
                  </a:lnTo>
                  <a:lnTo>
                    <a:pt x="111117" y="24558"/>
                  </a:lnTo>
                  <a:lnTo>
                    <a:pt x="111117" y="18949"/>
                  </a:lnTo>
                  <a:lnTo>
                    <a:pt x="107782" y="15614"/>
                  </a:lnTo>
                  <a:lnTo>
                    <a:pt x="115968" y="13037"/>
                  </a:lnTo>
                  <a:lnTo>
                    <a:pt x="115968" y="12279"/>
                  </a:lnTo>
                  <a:lnTo>
                    <a:pt x="111875" y="11066"/>
                  </a:lnTo>
                  <a:lnTo>
                    <a:pt x="113542" y="9854"/>
                  </a:lnTo>
                  <a:lnTo>
                    <a:pt x="117180" y="10612"/>
                  </a:lnTo>
                  <a:lnTo>
                    <a:pt x="119606" y="10612"/>
                  </a:lnTo>
                  <a:lnTo>
                    <a:pt x="117635" y="8489"/>
                  </a:lnTo>
                  <a:lnTo>
                    <a:pt x="104901" y="6064"/>
                  </a:lnTo>
                  <a:lnTo>
                    <a:pt x="84891" y="5458"/>
                  </a:lnTo>
                  <a:lnTo>
                    <a:pt x="83830" y="3942"/>
                  </a:lnTo>
                  <a:lnTo>
                    <a:pt x="76857" y="2729"/>
                  </a:lnTo>
                  <a:lnTo>
                    <a:pt x="74886" y="4548"/>
                  </a:lnTo>
                  <a:lnTo>
                    <a:pt x="69277" y="4548"/>
                  </a:lnTo>
                  <a:lnTo>
                    <a:pt x="67004" y="2729"/>
                  </a:lnTo>
                  <a:lnTo>
                    <a:pt x="54270" y="2729"/>
                  </a:lnTo>
                  <a:lnTo>
                    <a:pt x="5351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2;p7"/>
            <p:cNvSpPr/>
            <p:nvPr/>
          </p:nvSpPr>
          <p:spPr>
            <a:xfrm>
              <a:off x="5035241" y="1541881"/>
              <a:ext cx="157220" cy="76601"/>
            </a:xfrm>
            <a:custGeom>
              <a:avLst/>
              <a:gdLst/>
              <a:ahLst/>
              <a:cxnLst/>
              <a:rect l="l" t="t" r="r" b="b"/>
              <a:pathLst>
                <a:path w="6367" h="2730" extrusionOk="0">
                  <a:moveTo>
                    <a:pt x="5609" y="1"/>
                  </a:moveTo>
                  <a:lnTo>
                    <a:pt x="1516" y="759"/>
                  </a:lnTo>
                  <a:lnTo>
                    <a:pt x="0" y="1971"/>
                  </a:lnTo>
                  <a:lnTo>
                    <a:pt x="2274" y="2729"/>
                  </a:lnTo>
                  <a:lnTo>
                    <a:pt x="4548" y="2275"/>
                  </a:lnTo>
                  <a:lnTo>
                    <a:pt x="6367" y="456"/>
                  </a:lnTo>
                  <a:lnTo>
                    <a:pt x="5609" y="456"/>
                  </a:lnTo>
                  <a:lnTo>
                    <a:pt x="560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3;p7"/>
            <p:cNvSpPr/>
            <p:nvPr/>
          </p:nvSpPr>
          <p:spPr>
            <a:xfrm>
              <a:off x="5046451" y="1507874"/>
              <a:ext cx="127317" cy="55304"/>
            </a:xfrm>
            <a:custGeom>
              <a:avLst/>
              <a:gdLst/>
              <a:ahLst/>
              <a:cxnLst/>
              <a:rect l="l" t="t" r="r" b="b"/>
              <a:pathLst>
                <a:path w="5156" h="1971" extrusionOk="0">
                  <a:moveTo>
                    <a:pt x="1365" y="0"/>
                  </a:moveTo>
                  <a:lnTo>
                    <a:pt x="1" y="910"/>
                  </a:lnTo>
                  <a:lnTo>
                    <a:pt x="1062" y="1971"/>
                  </a:lnTo>
                  <a:lnTo>
                    <a:pt x="5155" y="1213"/>
                  </a:lnTo>
                  <a:lnTo>
                    <a:pt x="5155" y="455"/>
                  </a:lnTo>
                  <a:lnTo>
                    <a:pt x="151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4;p7"/>
            <p:cNvSpPr/>
            <p:nvPr/>
          </p:nvSpPr>
          <p:spPr>
            <a:xfrm>
              <a:off x="4848068" y="1575917"/>
              <a:ext cx="63658" cy="42565"/>
            </a:xfrm>
            <a:custGeom>
              <a:avLst/>
              <a:gdLst/>
              <a:ahLst/>
              <a:cxnLst/>
              <a:rect l="l" t="t" r="r" b="b"/>
              <a:pathLst>
                <a:path w="2578" h="1517" extrusionOk="0">
                  <a:moveTo>
                    <a:pt x="1062" y="0"/>
                  </a:moveTo>
                  <a:lnTo>
                    <a:pt x="304" y="304"/>
                  </a:lnTo>
                  <a:lnTo>
                    <a:pt x="1" y="1365"/>
                  </a:lnTo>
                  <a:lnTo>
                    <a:pt x="1365" y="1516"/>
                  </a:lnTo>
                  <a:lnTo>
                    <a:pt x="2578" y="1213"/>
                  </a:lnTo>
                  <a:lnTo>
                    <a:pt x="212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5;p7"/>
            <p:cNvSpPr/>
            <p:nvPr/>
          </p:nvSpPr>
          <p:spPr>
            <a:xfrm>
              <a:off x="4952890" y="1478076"/>
              <a:ext cx="127292" cy="55332"/>
            </a:xfrm>
            <a:custGeom>
              <a:avLst/>
              <a:gdLst/>
              <a:ahLst/>
              <a:cxnLst/>
              <a:rect l="l" t="t" r="r" b="b"/>
              <a:pathLst>
                <a:path w="5155" h="1972" extrusionOk="0">
                  <a:moveTo>
                    <a:pt x="2426" y="1"/>
                  </a:moveTo>
                  <a:lnTo>
                    <a:pt x="0" y="759"/>
                  </a:lnTo>
                  <a:lnTo>
                    <a:pt x="910" y="1972"/>
                  </a:lnTo>
                  <a:lnTo>
                    <a:pt x="3790" y="1972"/>
                  </a:lnTo>
                  <a:lnTo>
                    <a:pt x="5154" y="1062"/>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6;p7"/>
            <p:cNvSpPr/>
            <p:nvPr/>
          </p:nvSpPr>
          <p:spPr>
            <a:xfrm>
              <a:off x="4492466" y="1729034"/>
              <a:ext cx="56176" cy="161675"/>
            </a:xfrm>
            <a:custGeom>
              <a:avLst/>
              <a:gdLst/>
              <a:ahLst/>
              <a:cxnLst/>
              <a:rect l="l" t="t" r="r" b="b"/>
              <a:pathLst>
                <a:path w="2275" h="5762" extrusionOk="0">
                  <a:moveTo>
                    <a:pt x="152" y="1"/>
                  </a:moveTo>
                  <a:lnTo>
                    <a:pt x="0" y="3942"/>
                  </a:lnTo>
                  <a:lnTo>
                    <a:pt x="1062" y="5610"/>
                  </a:lnTo>
                  <a:lnTo>
                    <a:pt x="1516" y="5761"/>
                  </a:lnTo>
                  <a:lnTo>
                    <a:pt x="2274" y="456"/>
                  </a:lnTo>
                  <a:lnTo>
                    <a:pt x="15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7;p7"/>
            <p:cNvSpPr/>
            <p:nvPr/>
          </p:nvSpPr>
          <p:spPr>
            <a:xfrm>
              <a:off x="5278540" y="1554648"/>
              <a:ext cx="56176" cy="72336"/>
            </a:xfrm>
            <a:custGeom>
              <a:avLst/>
              <a:gdLst/>
              <a:ahLst/>
              <a:cxnLst/>
              <a:rect l="l" t="t" r="r" b="b"/>
              <a:pathLst>
                <a:path w="2275" h="2578" extrusionOk="0">
                  <a:moveTo>
                    <a:pt x="1" y="1"/>
                  </a:moveTo>
                  <a:lnTo>
                    <a:pt x="1213" y="2578"/>
                  </a:lnTo>
                  <a:lnTo>
                    <a:pt x="2274" y="1062"/>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8;p7"/>
            <p:cNvSpPr/>
            <p:nvPr/>
          </p:nvSpPr>
          <p:spPr>
            <a:xfrm>
              <a:off x="5005288" y="1363231"/>
              <a:ext cx="209643" cy="157410"/>
            </a:xfrm>
            <a:custGeom>
              <a:avLst/>
              <a:gdLst/>
              <a:ahLst/>
              <a:cxnLst/>
              <a:rect l="l" t="t" r="r" b="b"/>
              <a:pathLst>
                <a:path w="8490" h="5610" extrusionOk="0">
                  <a:moveTo>
                    <a:pt x="3184" y="1"/>
                  </a:moveTo>
                  <a:lnTo>
                    <a:pt x="304" y="759"/>
                  </a:lnTo>
                  <a:lnTo>
                    <a:pt x="0" y="759"/>
                  </a:lnTo>
                  <a:lnTo>
                    <a:pt x="304" y="4094"/>
                  </a:lnTo>
                  <a:lnTo>
                    <a:pt x="3032" y="5155"/>
                  </a:lnTo>
                  <a:lnTo>
                    <a:pt x="3184" y="5155"/>
                  </a:lnTo>
                  <a:lnTo>
                    <a:pt x="6822" y="5610"/>
                  </a:lnTo>
                  <a:lnTo>
                    <a:pt x="8490" y="3639"/>
                  </a:lnTo>
                  <a:lnTo>
                    <a:pt x="8186" y="2881"/>
                  </a:lnTo>
                  <a:lnTo>
                    <a:pt x="7732" y="1668"/>
                  </a:lnTo>
                  <a:lnTo>
                    <a:pt x="7428" y="759"/>
                  </a:lnTo>
                  <a:lnTo>
                    <a:pt x="5458" y="456"/>
                  </a:lnTo>
                  <a:lnTo>
                    <a:pt x="3487" y="456"/>
                  </a:lnTo>
                  <a:lnTo>
                    <a:pt x="318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9;p7"/>
            <p:cNvSpPr/>
            <p:nvPr/>
          </p:nvSpPr>
          <p:spPr>
            <a:xfrm>
              <a:off x="5147519" y="1554648"/>
              <a:ext cx="183444" cy="131877"/>
            </a:xfrm>
            <a:custGeom>
              <a:avLst/>
              <a:gdLst/>
              <a:ahLst/>
              <a:cxnLst/>
              <a:rect l="l" t="t" r="r" b="b"/>
              <a:pathLst>
                <a:path w="7429" h="4700" extrusionOk="0">
                  <a:moveTo>
                    <a:pt x="1820" y="1"/>
                  </a:moveTo>
                  <a:lnTo>
                    <a:pt x="1" y="1820"/>
                  </a:lnTo>
                  <a:lnTo>
                    <a:pt x="1668" y="4700"/>
                  </a:lnTo>
                  <a:lnTo>
                    <a:pt x="5761" y="4245"/>
                  </a:lnTo>
                  <a:lnTo>
                    <a:pt x="6974" y="4548"/>
                  </a:lnTo>
                  <a:lnTo>
                    <a:pt x="7429" y="3032"/>
                  </a:lnTo>
                  <a:lnTo>
                    <a:pt x="6519" y="2578"/>
                  </a:lnTo>
                  <a:lnTo>
                    <a:pt x="530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50;p7"/>
            <p:cNvSpPr/>
            <p:nvPr/>
          </p:nvSpPr>
          <p:spPr>
            <a:xfrm>
              <a:off x="4836833" y="1363231"/>
              <a:ext cx="175962" cy="221216"/>
            </a:xfrm>
            <a:custGeom>
              <a:avLst/>
              <a:gdLst/>
              <a:ahLst/>
              <a:cxnLst/>
              <a:rect l="l" t="t" r="r" b="b"/>
              <a:pathLst>
                <a:path w="7126" h="7884" extrusionOk="0">
                  <a:moveTo>
                    <a:pt x="1820" y="1"/>
                  </a:moveTo>
                  <a:lnTo>
                    <a:pt x="2123" y="607"/>
                  </a:lnTo>
                  <a:lnTo>
                    <a:pt x="152" y="1820"/>
                  </a:lnTo>
                  <a:lnTo>
                    <a:pt x="1" y="5003"/>
                  </a:lnTo>
                  <a:lnTo>
                    <a:pt x="1214" y="5610"/>
                  </a:lnTo>
                  <a:lnTo>
                    <a:pt x="759" y="7884"/>
                  </a:lnTo>
                  <a:lnTo>
                    <a:pt x="1517" y="7580"/>
                  </a:lnTo>
                  <a:lnTo>
                    <a:pt x="4094" y="7580"/>
                  </a:lnTo>
                  <a:lnTo>
                    <a:pt x="4397" y="7429"/>
                  </a:lnTo>
                  <a:lnTo>
                    <a:pt x="6368" y="6823"/>
                  </a:lnTo>
                  <a:lnTo>
                    <a:pt x="5610" y="6065"/>
                  </a:lnTo>
                  <a:lnTo>
                    <a:pt x="4700" y="4852"/>
                  </a:lnTo>
                  <a:lnTo>
                    <a:pt x="7126" y="4094"/>
                  </a:lnTo>
                  <a:lnTo>
                    <a:pt x="6822" y="759"/>
                  </a:lnTo>
                  <a:lnTo>
                    <a:pt x="3336" y="607"/>
                  </a:lnTo>
                  <a:lnTo>
                    <a:pt x="318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51;p7"/>
            <p:cNvSpPr/>
            <p:nvPr/>
          </p:nvSpPr>
          <p:spPr>
            <a:xfrm>
              <a:off x="4874267" y="1290923"/>
              <a:ext cx="48694" cy="72336"/>
            </a:xfrm>
            <a:custGeom>
              <a:avLst/>
              <a:gdLst/>
              <a:ahLst/>
              <a:cxnLst/>
              <a:rect l="l" t="t" r="r" b="b"/>
              <a:pathLst>
                <a:path w="1972" h="2578" extrusionOk="0">
                  <a:moveTo>
                    <a:pt x="759" y="1"/>
                  </a:moveTo>
                  <a:lnTo>
                    <a:pt x="1" y="1820"/>
                  </a:lnTo>
                  <a:lnTo>
                    <a:pt x="304" y="2578"/>
                  </a:lnTo>
                  <a:lnTo>
                    <a:pt x="1668" y="2578"/>
                  </a:lnTo>
                  <a:lnTo>
                    <a:pt x="1517" y="2275"/>
                  </a:lnTo>
                  <a:lnTo>
                    <a:pt x="197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52;p7"/>
            <p:cNvSpPr/>
            <p:nvPr/>
          </p:nvSpPr>
          <p:spPr>
            <a:xfrm>
              <a:off x="4926691" y="1320721"/>
              <a:ext cx="37434" cy="38300"/>
            </a:xfrm>
            <a:custGeom>
              <a:avLst/>
              <a:gdLst/>
              <a:ahLst/>
              <a:cxnLst/>
              <a:rect l="l" t="t" r="r" b="b"/>
              <a:pathLst>
                <a:path w="1516" h="1365" extrusionOk="0">
                  <a:moveTo>
                    <a:pt x="910" y="0"/>
                  </a:moveTo>
                  <a:lnTo>
                    <a:pt x="303" y="303"/>
                  </a:lnTo>
                  <a:lnTo>
                    <a:pt x="0" y="1364"/>
                  </a:lnTo>
                  <a:lnTo>
                    <a:pt x="1213" y="1213"/>
                  </a:lnTo>
                  <a:lnTo>
                    <a:pt x="1516" y="758"/>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53;p7"/>
            <p:cNvSpPr/>
            <p:nvPr/>
          </p:nvSpPr>
          <p:spPr>
            <a:xfrm>
              <a:off x="4900467" y="1533380"/>
              <a:ext cx="172233" cy="76601"/>
            </a:xfrm>
            <a:custGeom>
              <a:avLst/>
              <a:gdLst/>
              <a:ahLst/>
              <a:cxnLst/>
              <a:rect l="l" t="t" r="r" b="b"/>
              <a:pathLst>
                <a:path w="6975" h="2730" extrusionOk="0">
                  <a:moveTo>
                    <a:pt x="3033" y="1"/>
                  </a:moveTo>
                  <a:lnTo>
                    <a:pt x="3791" y="759"/>
                  </a:lnTo>
                  <a:lnTo>
                    <a:pt x="1517" y="1516"/>
                  </a:lnTo>
                  <a:lnTo>
                    <a:pt x="1" y="1516"/>
                  </a:lnTo>
                  <a:lnTo>
                    <a:pt x="456" y="2729"/>
                  </a:lnTo>
                  <a:lnTo>
                    <a:pt x="2881" y="2274"/>
                  </a:lnTo>
                  <a:lnTo>
                    <a:pt x="5458" y="2274"/>
                  </a:lnTo>
                  <a:lnTo>
                    <a:pt x="6519" y="1365"/>
                  </a:lnTo>
                  <a:lnTo>
                    <a:pt x="6974" y="1062"/>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54;p7"/>
            <p:cNvSpPr/>
            <p:nvPr/>
          </p:nvSpPr>
          <p:spPr>
            <a:xfrm>
              <a:off x="4967854" y="1852381"/>
              <a:ext cx="56176" cy="38328"/>
            </a:xfrm>
            <a:custGeom>
              <a:avLst/>
              <a:gdLst/>
              <a:ahLst/>
              <a:cxnLst/>
              <a:rect l="l" t="t" r="r" b="b"/>
              <a:pathLst>
                <a:path w="2275" h="1366" extrusionOk="0">
                  <a:moveTo>
                    <a:pt x="1" y="1"/>
                  </a:moveTo>
                  <a:lnTo>
                    <a:pt x="1" y="607"/>
                  </a:lnTo>
                  <a:lnTo>
                    <a:pt x="910" y="1214"/>
                  </a:lnTo>
                  <a:lnTo>
                    <a:pt x="2274" y="1365"/>
                  </a:lnTo>
                  <a:lnTo>
                    <a:pt x="227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55;p7"/>
            <p:cNvSpPr/>
            <p:nvPr/>
          </p:nvSpPr>
          <p:spPr>
            <a:xfrm>
              <a:off x="4874267" y="1758805"/>
              <a:ext cx="26224" cy="68099"/>
            </a:xfrm>
            <a:custGeom>
              <a:avLst/>
              <a:gdLst/>
              <a:ahLst/>
              <a:cxnLst/>
              <a:rect l="l" t="t" r="r" b="b"/>
              <a:pathLst>
                <a:path w="1062" h="2427" extrusionOk="0">
                  <a:moveTo>
                    <a:pt x="1" y="1"/>
                  </a:moveTo>
                  <a:lnTo>
                    <a:pt x="1" y="2426"/>
                  </a:lnTo>
                  <a:lnTo>
                    <a:pt x="1062" y="2426"/>
                  </a:lnTo>
                  <a:lnTo>
                    <a:pt x="1062" y="304"/>
                  </a:lnTo>
                  <a:lnTo>
                    <a:pt x="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56;p7"/>
            <p:cNvSpPr/>
            <p:nvPr/>
          </p:nvSpPr>
          <p:spPr>
            <a:xfrm>
              <a:off x="4844340" y="1597186"/>
              <a:ext cx="254559" cy="259489"/>
            </a:xfrm>
            <a:custGeom>
              <a:avLst/>
              <a:gdLst/>
              <a:ahLst/>
              <a:cxnLst/>
              <a:rect l="l" t="t" r="r" b="b"/>
              <a:pathLst>
                <a:path w="10309" h="9248" extrusionOk="0">
                  <a:moveTo>
                    <a:pt x="5154" y="0"/>
                  </a:moveTo>
                  <a:lnTo>
                    <a:pt x="1516" y="758"/>
                  </a:lnTo>
                  <a:lnTo>
                    <a:pt x="152" y="607"/>
                  </a:lnTo>
                  <a:lnTo>
                    <a:pt x="0" y="1668"/>
                  </a:lnTo>
                  <a:lnTo>
                    <a:pt x="1364" y="2274"/>
                  </a:lnTo>
                  <a:lnTo>
                    <a:pt x="2880" y="2274"/>
                  </a:lnTo>
                  <a:lnTo>
                    <a:pt x="7731" y="7125"/>
                  </a:lnTo>
                  <a:lnTo>
                    <a:pt x="8034" y="9248"/>
                  </a:lnTo>
                  <a:lnTo>
                    <a:pt x="8944" y="8641"/>
                  </a:lnTo>
                  <a:lnTo>
                    <a:pt x="9247" y="7277"/>
                  </a:lnTo>
                  <a:lnTo>
                    <a:pt x="10308" y="6974"/>
                  </a:lnTo>
                  <a:lnTo>
                    <a:pt x="4396" y="1820"/>
                  </a:lnTo>
                  <a:lnTo>
                    <a:pt x="6064" y="1820"/>
                  </a:lnTo>
                  <a:lnTo>
                    <a:pt x="515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57;p7"/>
            <p:cNvSpPr/>
            <p:nvPr/>
          </p:nvSpPr>
          <p:spPr>
            <a:xfrm>
              <a:off x="4889256" y="1712031"/>
              <a:ext cx="18742" cy="34063"/>
            </a:xfrm>
            <a:custGeom>
              <a:avLst/>
              <a:gdLst/>
              <a:ahLst/>
              <a:cxnLst/>
              <a:rect l="l" t="t" r="r" b="b"/>
              <a:pathLst>
                <a:path w="759" h="1214" extrusionOk="0">
                  <a:moveTo>
                    <a:pt x="0" y="0"/>
                  </a:moveTo>
                  <a:lnTo>
                    <a:pt x="0" y="1062"/>
                  </a:lnTo>
                  <a:lnTo>
                    <a:pt x="455" y="1213"/>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58;p7"/>
            <p:cNvSpPr/>
            <p:nvPr/>
          </p:nvSpPr>
          <p:spPr>
            <a:xfrm>
              <a:off x="4612251" y="1465337"/>
              <a:ext cx="265795" cy="280757"/>
            </a:xfrm>
            <a:custGeom>
              <a:avLst/>
              <a:gdLst/>
              <a:ahLst/>
              <a:cxnLst/>
              <a:rect l="l" t="t" r="r" b="b"/>
              <a:pathLst>
                <a:path w="10764" h="10006" extrusionOk="0">
                  <a:moveTo>
                    <a:pt x="6367" y="0"/>
                  </a:moveTo>
                  <a:lnTo>
                    <a:pt x="1668" y="2729"/>
                  </a:lnTo>
                  <a:lnTo>
                    <a:pt x="0" y="2729"/>
                  </a:lnTo>
                  <a:lnTo>
                    <a:pt x="0" y="3487"/>
                  </a:lnTo>
                  <a:lnTo>
                    <a:pt x="1971" y="4548"/>
                  </a:lnTo>
                  <a:lnTo>
                    <a:pt x="2274" y="8034"/>
                  </a:lnTo>
                  <a:lnTo>
                    <a:pt x="5154" y="10005"/>
                  </a:lnTo>
                  <a:lnTo>
                    <a:pt x="6216" y="8792"/>
                  </a:lnTo>
                  <a:lnTo>
                    <a:pt x="10460" y="8792"/>
                  </a:lnTo>
                  <a:lnTo>
                    <a:pt x="10612" y="6973"/>
                  </a:lnTo>
                  <a:lnTo>
                    <a:pt x="10763" y="6973"/>
                  </a:lnTo>
                  <a:lnTo>
                    <a:pt x="9399" y="6367"/>
                  </a:lnTo>
                  <a:lnTo>
                    <a:pt x="10309" y="1971"/>
                  </a:lnTo>
                  <a:lnTo>
                    <a:pt x="636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59;p7"/>
            <p:cNvSpPr/>
            <p:nvPr/>
          </p:nvSpPr>
          <p:spPr>
            <a:xfrm>
              <a:off x="4769471" y="1444068"/>
              <a:ext cx="71140" cy="51067"/>
            </a:xfrm>
            <a:custGeom>
              <a:avLst/>
              <a:gdLst/>
              <a:ahLst/>
              <a:cxnLst/>
              <a:rect l="l" t="t" r="r" b="b"/>
              <a:pathLst>
                <a:path w="2881" h="1820" extrusionOk="0">
                  <a:moveTo>
                    <a:pt x="1061" y="0"/>
                  </a:moveTo>
                  <a:lnTo>
                    <a:pt x="0" y="758"/>
                  </a:lnTo>
                  <a:lnTo>
                    <a:pt x="2122" y="1819"/>
                  </a:lnTo>
                  <a:lnTo>
                    <a:pt x="2880" y="1516"/>
                  </a:lnTo>
                  <a:lnTo>
                    <a:pt x="2880" y="910"/>
                  </a:lnTo>
                  <a:lnTo>
                    <a:pt x="10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60;p7"/>
            <p:cNvSpPr/>
            <p:nvPr/>
          </p:nvSpPr>
          <p:spPr>
            <a:xfrm>
              <a:off x="4795670" y="1414298"/>
              <a:ext cx="44941" cy="55304"/>
            </a:xfrm>
            <a:custGeom>
              <a:avLst/>
              <a:gdLst/>
              <a:ahLst/>
              <a:cxnLst/>
              <a:rect l="l" t="t" r="r" b="b"/>
              <a:pathLst>
                <a:path w="1820" h="1971" extrusionOk="0">
                  <a:moveTo>
                    <a:pt x="1819" y="0"/>
                  </a:moveTo>
                  <a:lnTo>
                    <a:pt x="0" y="1061"/>
                  </a:lnTo>
                  <a:lnTo>
                    <a:pt x="1819" y="1971"/>
                  </a:lnTo>
                  <a:lnTo>
                    <a:pt x="181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61;p7"/>
            <p:cNvSpPr/>
            <p:nvPr/>
          </p:nvSpPr>
          <p:spPr>
            <a:xfrm>
              <a:off x="4821869" y="1486605"/>
              <a:ext cx="18742" cy="17032"/>
            </a:xfrm>
            <a:custGeom>
              <a:avLst/>
              <a:gdLst/>
              <a:ahLst/>
              <a:cxnLst/>
              <a:rect l="l" t="t" r="r" b="b"/>
              <a:pathLst>
                <a:path w="759" h="607" extrusionOk="0">
                  <a:moveTo>
                    <a:pt x="758" y="0"/>
                  </a:moveTo>
                  <a:lnTo>
                    <a:pt x="0" y="303"/>
                  </a:lnTo>
                  <a:lnTo>
                    <a:pt x="607" y="606"/>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62;p7"/>
            <p:cNvSpPr/>
            <p:nvPr/>
          </p:nvSpPr>
          <p:spPr>
            <a:xfrm>
              <a:off x="4597262" y="1282421"/>
              <a:ext cx="138527" cy="212714"/>
            </a:xfrm>
            <a:custGeom>
              <a:avLst/>
              <a:gdLst/>
              <a:ahLst/>
              <a:cxnLst/>
              <a:rect l="l" t="t" r="r" b="b"/>
              <a:pathLst>
                <a:path w="5610" h="7581" extrusionOk="0">
                  <a:moveTo>
                    <a:pt x="456" y="1"/>
                  </a:moveTo>
                  <a:lnTo>
                    <a:pt x="456" y="2426"/>
                  </a:lnTo>
                  <a:lnTo>
                    <a:pt x="1820" y="2578"/>
                  </a:lnTo>
                  <a:lnTo>
                    <a:pt x="1820" y="4094"/>
                  </a:lnTo>
                  <a:lnTo>
                    <a:pt x="911" y="4548"/>
                  </a:lnTo>
                  <a:lnTo>
                    <a:pt x="1820" y="5913"/>
                  </a:lnTo>
                  <a:lnTo>
                    <a:pt x="1" y="7580"/>
                  </a:lnTo>
                  <a:lnTo>
                    <a:pt x="1" y="7580"/>
                  </a:lnTo>
                  <a:lnTo>
                    <a:pt x="2426" y="7277"/>
                  </a:lnTo>
                  <a:lnTo>
                    <a:pt x="4852" y="6822"/>
                  </a:lnTo>
                  <a:lnTo>
                    <a:pt x="5003" y="5913"/>
                  </a:lnTo>
                  <a:lnTo>
                    <a:pt x="5458" y="5913"/>
                  </a:lnTo>
                  <a:lnTo>
                    <a:pt x="5610" y="4852"/>
                  </a:lnTo>
                  <a:lnTo>
                    <a:pt x="3942" y="4548"/>
                  </a:lnTo>
                  <a:lnTo>
                    <a:pt x="197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63;p7"/>
            <p:cNvSpPr/>
            <p:nvPr/>
          </p:nvSpPr>
          <p:spPr>
            <a:xfrm>
              <a:off x="4552346" y="1354729"/>
              <a:ext cx="44941" cy="38328"/>
            </a:xfrm>
            <a:custGeom>
              <a:avLst/>
              <a:gdLst/>
              <a:ahLst/>
              <a:cxnLst/>
              <a:rect l="l" t="t" r="r" b="b"/>
              <a:pathLst>
                <a:path w="1820" h="1366" extrusionOk="0">
                  <a:moveTo>
                    <a:pt x="1" y="1"/>
                  </a:moveTo>
                  <a:lnTo>
                    <a:pt x="1062" y="1365"/>
                  </a:lnTo>
                  <a:lnTo>
                    <a:pt x="1820" y="1062"/>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64;p7"/>
            <p:cNvSpPr/>
            <p:nvPr/>
          </p:nvSpPr>
          <p:spPr>
            <a:xfrm>
              <a:off x="4507430" y="1354729"/>
              <a:ext cx="74894" cy="110636"/>
            </a:xfrm>
            <a:custGeom>
              <a:avLst/>
              <a:gdLst/>
              <a:ahLst/>
              <a:cxnLst/>
              <a:rect l="l" t="t" r="r" b="b"/>
              <a:pathLst>
                <a:path w="3033" h="3943" extrusionOk="0">
                  <a:moveTo>
                    <a:pt x="1820" y="1"/>
                  </a:moveTo>
                  <a:lnTo>
                    <a:pt x="1" y="1213"/>
                  </a:lnTo>
                  <a:lnTo>
                    <a:pt x="1" y="3942"/>
                  </a:lnTo>
                  <a:lnTo>
                    <a:pt x="1062" y="3942"/>
                  </a:lnTo>
                  <a:lnTo>
                    <a:pt x="1062" y="3033"/>
                  </a:lnTo>
                  <a:lnTo>
                    <a:pt x="3033" y="3336"/>
                  </a:lnTo>
                  <a:lnTo>
                    <a:pt x="2881" y="1365"/>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65;p7"/>
            <p:cNvSpPr/>
            <p:nvPr/>
          </p:nvSpPr>
          <p:spPr>
            <a:xfrm>
              <a:off x="4496194" y="1690762"/>
              <a:ext cx="243349" cy="208449"/>
            </a:xfrm>
            <a:custGeom>
              <a:avLst/>
              <a:gdLst/>
              <a:ahLst/>
              <a:cxnLst/>
              <a:rect l="l" t="t" r="r" b="b"/>
              <a:pathLst>
                <a:path w="9855" h="7429" extrusionOk="0">
                  <a:moveTo>
                    <a:pt x="6974" y="0"/>
                  </a:moveTo>
                  <a:lnTo>
                    <a:pt x="1" y="152"/>
                  </a:lnTo>
                  <a:lnTo>
                    <a:pt x="1" y="1365"/>
                  </a:lnTo>
                  <a:lnTo>
                    <a:pt x="2123" y="1820"/>
                  </a:lnTo>
                  <a:lnTo>
                    <a:pt x="1365" y="7125"/>
                  </a:lnTo>
                  <a:lnTo>
                    <a:pt x="5761" y="7428"/>
                  </a:lnTo>
                  <a:lnTo>
                    <a:pt x="9854" y="1971"/>
                  </a:lnTo>
                  <a:lnTo>
                    <a:pt x="697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66;p7"/>
            <p:cNvSpPr/>
            <p:nvPr/>
          </p:nvSpPr>
          <p:spPr>
            <a:xfrm>
              <a:off x="4732036" y="1792840"/>
              <a:ext cx="33706" cy="34063"/>
            </a:xfrm>
            <a:custGeom>
              <a:avLst/>
              <a:gdLst/>
              <a:ahLst/>
              <a:cxnLst/>
              <a:rect l="l" t="t" r="r" b="b"/>
              <a:pathLst>
                <a:path w="1365" h="1214" extrusionOk="0">
                  <a:moveTo>
                    <a:pt x="1365" y="1"/>
                  </a:moveTo>
                  <a:lnTo>
                    <a:pt x="0" y="1213"/>
                  </a:lnTo>
                  <a:lnTo>
                    <a:pt x="1365" y="1213"/>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67;p7"/>
            <p:cNvSpPr/>
            <p:nvPr/>
          </p:nvSpPr>
          <p:spPr>
            <a:xfrm>
              <a:off x="5147519" y="1720532"/>
              <a:ext cx="71165" cy="68099"/>
            </a:xfrm>
            <a:custGeom>
              <a:avLst/>
              <a:gdLst/>
              <a:ahLst/>
              <a:cxnLst/>
              <a:rect l="l" t="t" r="r" b="b"/>
              <a:pathLst>
                <a:path w="2882" h="2427" extrusionOk="0">
                  <a:moveTo>
                    <a:pt x="2275" y="1"/>
                  </a:moveTo>
                  <a:lnTo>
                    <a:pt x="1" y="455"/>
                  </a:lnTo>
                  <a:lnTo>
                    <a:pt x="153" y="2426"/>
                  </a:lnTo>
                  <a:lnTo>
                    <a:pt x="2881" y="1517"/>
                  </a:lnTo>
                  <a:lnTo>
                    <a:pt x="227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68;p7"/>
            <p:cNvSpPr/>
            <p:nvPr/>
          </p:nvSpPr>
          <p:spPr>
            <a:xfrm>
              <a:off x="5110085" y="1605687"/>
              <a:ext cx="93611" cy="127640"/>
            </a:xfrm>
            <a:custGeom>
              <a:avLst/>
              <a:gdLst/>
              <a:ahLst/>
              <a:cxnLst/>
              <a:rect l="l" t="t" r="r" b="b"/>
              <a:pathLst>
                <a:path w="3791" h="4549" extrusionOk="0">
                  <a:moveTo>
                    <a:pt x="1517" y="1"/>
                  </a:moveTo>
                  <a:lnTo>
                    <a:pt x="1" y="304"/>
                  </a:lnTo>
                  <a:lnTo>
                    <a:pt x="456" y="3032"/>
                  </a:lnTo>
                  <a:lnTo>
                    <a:pt x="1517" y="4548"/>
                  </a:lnTo>
                  <a:lnTo>
                    <a:pt x="3791" y="4094"/>
                  </a:lnTo>
                  <a:lnTo>
                    <a:pt x="3184" y="2881"/>
                  </a:lnTo>
                  <a:lnTo>
                    <a:pt x="151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69;p7"/>
            <p:cNvSpPr/>
            <p:nvPr/>
          </p:nvSpPr>
          <p:spPr>
            <a:xfrm>
              <a:off x="4971607" y="1597186"/>
              <a:ext cx="74869" cy="51067"/>
            </a:xfrm>
            <a:custGeom>
              <a:avLst/>
              <a:gdLst/>
              <a:ahLst/>
              <a:cxnLst/>
              <a:rect l="l" t="t" r="r" b="b"/>
              <a:pathLst>
                <a:path w="3032" h="1820" extrusionOk="0">
                  <a:moveTo>
                    <a:pt x="0" y="0"/>
                  </a:moveTo>
                  <a:lnTo>
                    <a:pt x="910" y="1820"/>
                  </a:lnTo>
                  <a:lnTo>
                    <a:pt x="1213" y="1820"/>
                  </a:lnTo>
                  <a:lnTo>
                    <a:pt x="2426" y="1062"/>
                  </a:lnTo>
                  <a:lnTo>
                    <a:pt x="3032" y="152"/>
                  </a:lnTo>
                  <a:lnTo>
                    <a:pt x="257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70;p7"/>
            <p:cNvSpPr/>
            <p:nvPr/>
          </p:nvSpPr>
          <p:spPr>
            <a:xfrm>
              <a:off x="5278540" y="1758805"/>
              <a:ext cx="415532" cy="144672"/>
            </a:xfrm>
            <a:custGeom>
              <a:avLst/>
              <a:gdLst/>
              <a:ahLst/>
              <a:cxnLst/>
              <a:rect l="l" t="t" r="r" b="b"/>
              <a:pathLst>
                <a:path w="16828" h="5156" extrusionOk="0">
                  <a:moveTo>
                    <a:pt x="13341" y="1"/>
                  </a:moveTo>
                  <a:lnTo>
                    <a:pt x="2881" y="304"/>
                  </a:lnTo>
                  <a:lnTo>
                    <a:pt x="1971" y="1365"/>
                  </a:lnTo>
                  <a:lnTo>
                    <a:pt x="1" y="1365"/>
                  </a:lnTo>
                  <a:lnTo>
                    <a:pt x="1668" y="4700"/>
                  </a:lnTo>
                  <a:lnTo>
                    <a:pt x="9248" y="5155"/>
                  </a:lnTo>
                  <a:lnTo>
                    <a:pt x="16827" y="3639"/>
                  </a:lnTo>
                  <a:lnTo>
                    <a:pt x="16827" y="2426"/>
                  </a:lnTo>
                  <a:lnTo>
                    <a:pt x="15918" y="607"/>
                  </a:lnTo>
                  <a:lnTo>
                    <a:pt x="1334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71;p7"/>
            <p:cNvSpPr/>
            <p:nvPr/>
          </p:nvSpPr>
          <p:spPr>
            <a:xfrm>
              <a:off x="5278540" y="1729034"/>
              <a:ext cx="44941" cy="46830"/>
            </a:xfrm>
            <a:custGeom>
              <a:avLst/>
              <a:gdLst/>
              <a:ahLst/>
              <a:cxnLst/>
              <a:rect l="l" t="t" r="r" b="b"/>
              <a:pathLst>
                <a:path w="1820" h="1669" extrusionOk="0">
                  <a:moveTo>
                    <a:pt x="1062" y="1"/>
                  </a:moveTo>
                  <a:lnTo>
                    <a:pt x="1" y="456"/>
                  </a:lnTo>
                  <a:lnTo>
                    <a:pt x="1" y="1668"/>
                  </a:lnTo>
                  <a:lnTo>
                    <a:pt x="1820" y="1668"/>
                  </a:lnTo>
                  <a:lnTo>
                    <a:pt x="106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72;p7"/>
            <p:cNvSpPr/>
            <p:nvPr/>
          </p:nvSpPr>
          <p:spPr>
            <a:xfrm>
              <a:off x="5042723" y="1635458"/>
              <a:ext cx="78622" cy="85103"/>
            </a:xfrm>
            <a:custGeom>
              <a:avLst/>
              <a:gdLst/>
              <a:ahLst/>
              <a:cxnLst/>
              <a:rect l="l" t="t" r="r" b="b"/>
              <a:pathLst>
                <a:path w="3184" h="3033" extrusionOk="0">
                  <a:moveTo>
                    <a:pt x="2729" y="1"/>
                  </a:moveTo>
                  <a:lnTo>
                    <a:pt x="0" y="456"/>
                  </a:lnTo>
                  <a:lnTo>
                    <a:pt x="1213" y="2881"/>
                  </a:lnTo>
                  <a:lnTo>
                    <a:pt x="1819" y="3033"/>
                  </a:lnTo>
                  <a:lnTo>
                    <a:pt x="3184" y="1971"/>
                  </a:lnTo>
                  <a:lnTo>
                    <a:pt x="272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73;p7"/>
            <p:cNvSpPr/>
            <p:nvPr/>
          </p:nvSpPr>
          <p:spPr>
            <a:xfrm>
              <a:off x="5125073" y="1741801"/>
              <a:ext cx="153491" cy="157410"/>
            </a:xfrm>
            <a:custGeom>
              <a:avLst/>
              <a:gdLst/>
              <a:ahLst/>
              <a:cxnLst/>
              <a:rect l="l" t="t" r="r" b="b"/>
              <a:pathLst>
                <a:path w="6216" h="5610" extrusionOk="0">
                  <a:moveTo>
                    <a:pt x="6216" y="1"/>
                  </a:moveTo>
                  <a:lnTo>
                    <a:pt x="0" y="1971"/>
                  </a:lnTo>
                  <a:lnTo>
                    <a:pt x="910" y="3032"/>
                  </a:lnTo>
                  <a:lnTo>
                    <a:pt x="2577" y="3487"/>
                  </a:lnTo>
                  <a:lnTo>
                    <a:pt x="1516" y="3790"/>
                  </a:lnTo>
                  <a:lnTo>
                    <a:pt x="2881" y="5609"/>
                  </a:lnTo>
                  <a:lnTo>
                    <a:pt x="3790" y="4245"/>
                  </a:lnTo>
                  <a:lnTo>
                    <a:pt x="2729" y="2123"/>
                  </a:lnTo>
                  <a:lnTo>
                    <a:pt x="4700" y="1213"/>
                  </a:lnTo>
                  <a:lnTo>
                    <a:pt x="6216" y="1213"/>
                  </a:lnTo>
                  <a:lnTo>
                    <a:pt x="621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74;p7"/>
            <p:cNvSpPr/>
            <p:nvPr/>
          </p:nvSpPr>
          <p:spPr>
            <a:xfrm>
              <a:off x="5001535" y="1601451"/>
              <a:ext cx="108575" cy="114873"/>
            </a:xfrm>
            <a:custGeom>
              <a:avLst/>
              <a:gdLst/>
              <a:ahLst/>
              <a:cxnLst/>
              <a:rect l="l" t="t" r="r" b="b"/>
              <a:pathLst>
                <a:path w="4397" h="4094" extrusionOk="0">
                  <a:moveTo>
                    <a:pt x="1820" y="0"/>
                  </a:moveTo>
                  <a:lnTo>
                    <a:pt x="1214" y="910"/>
                  </a:lnTo>
                  <a:lnTo>
                    <a:pt x="1" y="1668"/>
                  </a:lnTo>
                  <a:lnTo>
                    <a:pt x="456" y="1668"/>
                  </a:lnTo>
                  <a:lnTo>
                    <a:pt x="2426" y="3941"/>
                  </a:lnTo>
                  <a:lnTo>
                    <a:pt x="2881" y="4093"/>
                  </a:lnTo>
                  <a:lnTo>
                    <a:pt x="1668" y="1668"/>
                  </a:lnTo>
                  <a:lnTo>
                    <a:pt x="4397" y="1213"/>
                  </a:lnTo>
                  <a:lnTo>
                    <a:pt x="4397" y="455"/>
                  </a:lnTo>
                  <a:lnTo>
                    <a:pt x="3639" y="606"/>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75;p7"/>
            <p:cNvSpPr/>
            <p:nvPr/>
          </p:nvSpPr>
          <p:spPr>
            <a:xfrm>
              <a:off x="5087639" y="1690762"/>
              <a:ext cx="63658" cy="106371"/>
            </a:xfrm>
            <a:custGeom>
              <a:avLst/>
              <a:gdLst/>
              <a:ahLst/>
              <a:cxnLst/>
              <a:rect l="l" t="t" r="r" b="b"/>
              <a:pathLst>
                <a:path w="2578" h="3791" extrusionOk="0">
                  <a:moveTo>
                    <a:pt x="1365" y="0"/>
                  </a:moveTo>
                  <a:lnTo>
                    <a:pt x="0" y="1062"/>
                  </a:lnTo>
                  <a:lnTo>
                    <a:pt x="1365" y="3639"/>
                  </a:lnTo>
                  <a:lnTo>
                    <a:pt x="1516" y="3790"/>
                  </a:lnTo>
                  <a:lnTo>
                    <a:pt x="2578" y="3487"/>
                  </a:lnTo>
                  <a:lnTo>
                    <a:pt x="2426" y="1516"/>
                  </a:lnTo>
                  <a:lnTo>
                    <a:pt x="1820" y="758"/>
                  </a:lnTo>
                  <a:lnTo>
                    <a:pt x="136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76;p7"/>
            <p:cNvSpPr/>
            <p:nvPr/>
          </p:nvSpPr>
          <p:spPr>
            <a:xfrm>
              <a:off x="5188707" y="1673758"/>
              <a:ext cx="131045" cy="89339"/>
            </a:xfrm>
            <a:custGeom>
              <a:avLst/>
              <a:gdLst/>
              <a:ahLst/>
              <a:cxnLst/>
              <a:rect l="l" t="t" r="r" b="b"/>
              <a:pathLst>
                <a:path w="5307" h="3184" extrusionOk="0">
                  <a:moveTo>
                    <a:pt x="4093" y="0"/>
                  </a:moveTo>
                  <a:lnTo>
                    <a:pt x="0" y="455"/>
                  </a:lnTo>
                  <a:lnTo>
                    <a:pt x="1213" y="3184"/>
                  </a:lnTo>
                  <a:lnTo>
                    <a:pt x="4700" y="1971"/>
                  </a:lnTo>
                  <a:lnTo>
                    <a:pt x="5306" y="303"/>
                  </a:lnTo>
                  <a:lnTo>
                    <a:pt x="40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77;p7"/>
            <p:cNvSpPr/>
            <p:nvPr/>
          </p:nvSpPr>
          <p:spPr>
            <a:xfrm>
              <a:off x="5873713" y="2205446"/>
              <a:ext cx="33706" cy="51067"/>
            </a:xfrm>
            <a:custGeom>
              <a:avLst/>
              <a:gdLst/>
              <a:ahLst/>
              <a:cxnLst/>
              <a:rect l="l" t="t" r="r" b="b"/>
              <a:pathLst>
                <a:path w="1365" h="1820" extrusionOk="0">
                  <a:moveTo>
                    <a:pt x="304" y="0"/>
                  </a:moveTo>
                  <a:lnTo>
                    <a:pt x="1" y="1364"/>
                  </a:lnTo>
                  <a:lnTo>
                    <a:pt x="759" y="1819"/>
                  </a:lnTo>
                  <a:lnTo>
                    <a:pt x="1365" y="1364"/>
                  </a:lnTo>
                  <a:lnTo>
                    <a:pt x="30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78;p7"/>
            <p:cNvSpPr/>
            <p:nvPr/>
          </p:nvSpPr>
          <p:spPr>
            <a:xfrm>
              <a:off x="5413289" y="1928954"/>
              <a:ext cx="52448" cy="29799"/>
            </a:xfrm>
            <a:custGeom>
              <a:avLst/>
              <a:gdLst/>
              <a:ahLst/>
              <a:cxnLst/>
              <a:rect l="l" t="t" r="r" b="b"/>
              <a:pathLst>
                <a:path w="2124" h="1062" extrusionOk="0">
                  <a:moveTo>
                    <a:pt x="2123" y="1"/>
                  </a:moveTo>
                  <a:lnTo>
                    <a:pt x="1" y="759"/>
                  </a:lnTo>
                  <a:lnTo>
                    <a:pt x="1517" y="1062"/>
                  </a:lnTo>
                  <a:lnTo>
                    <a:pt x="212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79;p7"/>
            <p:cNvSpPr/>
            <p:nvPr/>
          </p:nvSpPr>
          <p:spPr>
            <a:xfrm>
              <a:off x="5499393" y="1997025"/>
              <a:ext cx="86129" cy="119110"/>
            </a:xfrm>
            <a:custGeom>
              <a:avLst/>
              <a:gdLst/>
              <a:ahLst/>
              <a:cxnLst/>
              <a:rect l="l" t="t" r="r" b="b"/>
              <a:pathLst>
                <a:path w="3488" h="4245" extrusionOk="0">
                  <a:moveTo>
                    <a:pt x="3184" y="0"/>
                  </a:moveTo>
                  <a:lnTo>
                    <a:pt x="1213" y="1061"/>
                  </a:lnTo>
                  <a:lnTo>
                    <a:pt x="1" y="303"/>
                  </a:lnTo>
                  <a:lnTo>
                    <a:pt x="1" y="4245"/>
                  </a:lnTo>
                  <a:lnTo>
                    <a:pt x="910" y="4245"/>
                  </a:lnTo>
                  <a:lnTo>
                    <a:pt x="2123" y="3790"/>
                  </a:lnTo>
                  <a:lnTo>
                    <a:pt x="2426" y="1516"/>
                  </a:lnTo>
                  <a:lnTo>
                    <a:pt x="3487" y="1061"/>
                  </a:lnTo>
                  <a:lnTo>
                    <a:pt x="318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80;p7"/>
            <p:cNvSpPr/>
            <p:nvPr/>
          </p:nvSpPr>
          <p:spPr>
            <a:xfrm>
              <a:off x="5499393" y="2026795"/>
              <a:ext cx="497883" cy="472147"/>
            </a:xfrm>
            <a:custGeom>
              <a:avLst/>
              <a:gdLst/>
              <a:ahLst/>
              <a:cxnLst/>
              <a:rect l="l" t="t" r="r" b="b"/>
              <a:pathLst>
                <a:path w="20163" h="16827" extrusionOk="0">
                  <a:moveTo>
                    <a:pt x="3487" y="0"/>
                  </a:moveTo>
                  <a:lnTo>
                    <a:pt x="2426" y="455"/>
                  </a:lnTo>
                  <a:lnTo>
                    <a:pt x="2123" y="2729"/>
                  </a:lnTo>
                  <a:lnTo>
                    <a:pt x="910" y="3184"/>
                  </a:lnTo>
                  <a:lnTo>
                    <a:pt x="1" y="3184"/>
                  </a:lnTo>
                  <a:lnTo>
                    <a:pt x="7580" y="16372"/>
                  </a:lnTo>
                  <a:lnTo>
                    <a:pt x="7732" y="16827"/>
                  </a:lnTo>
                  <a:lnTo>
                    <a:pt x="8641" y="15462"/>
                  </a:lnTo>
                  <a:lnTo>
                    <a:pt x="11218" y="15766"/>
                  </a:lnTo>
                  <a:lnTo>
                    <a:pt x="11067" y="16827"/>
                  </a:lnTo>
                  <a:lnTo>
                    <a:pt x="14856" y="14856"/>
                  </a:lnTo>
                  <a:lnTo>
                    <a:pt x="20162" y="13340"/>
                  </a:lnTo>
                  <a:lnTo>
                    <a:pt x="20162" y="10612"/>
                  </a:lnTo>
                  <a:lnTo>
                    <a:pt x="17434" y="10157"/>
                  </a:lnTo>
                  <a:lnTo>
                    <a:pt x="16524" y="8641"/>
                  </a:lnTo>
                  <a:lnTo>
                    <a:pt x="14856" y="7428"/>
                  </a:lnTo>
                  <a:lnTo>
                    <a:pt x="12734" y="3942"/>
                  </a:lnTo>
                  <a:lnTo>
                    <a:pt x="11825" y="3942"/>
                  </a:lnTo>
                  <a:lnTo>
                    <a:pt x="11067" y="3184"/>
                  </a:lnTo>
                  <a:lnTo>
                    <a:pt x="9248" y="3032"/>
                  </a:lnTo>
                  <a:lnTo>
                    <a:pt x="348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81;p7"/>
            <p:cNvSpPr/>
            <p:nvPr/>
          </p:nvSpPr>
          <p:spPr>
            <a:xfrm>
              <a:off x="5753928" y="2086336"/>
              <a:ext cx="59930" cy="51067"/>
            </a:xfrm>
            <a:custGeom>
              <a:avLst/>
              <a:gdLst/>
              <a:ahLst/>
              <a:cxnLst/>
              <a:rect l="l" t="t" r="r" b="b"/>
              <a:pathLst>
                <a:path w="2427" h="1820" extrusionOk="0">
                  <a:moveTo>
                    <a:pt x="152" y="0"/>
                  </a:moveTo>
                  <a:lnTo>
                    <a:pt x="1" y="1062"/>
                  </a:lnTo>
                  <a:lnTo>
                    <a:pt x="759" y="1062"/>
                  </a:lnTo>
                  <a:lnTo>
                    <a:pt x="1517" y="1820"/>
                  </a:lnTo>
                  <a:lnTo>
                    <a:pt x="2426" y="1820"/>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82;p7"/>
            <p:cNvSpPr/>
            <p:nvPr/>
          </p:nvSpPr>
          <p:spPr>
            <a:xfrm>
              <a:off x="5577991" y="1860911"/>
              <a:ext cx="232113" cy="255224"/>
            </a:xfrm>
            <a:custGeom>
              <a:avLst/>
              <a:gdLst/>
              <a:ahLst/>
              <a:cxnLst/>
              <a:rect l="l" t="t" r="r" b="b"/>
              <a:pathLst>
                <a:path w="9400" h="9096" extrusionOk="0">
                  <a:moveTo>
                    <a:pt x="4700" y="0"/>
                  </a:moveTo>
                  <a:lnTo>
                    <a:pt x="2426" y="455"/>
                  </a:lnTo>
                  <a:lnTo>
                    <a:pt x="1668" y="3790"/>
                  </a:lnTo>
                  <a:lnTo>
                    <a:pt x="1" y="4851"/>
                  </a:lnTo>
                  <a:lnTo>
                    <a:pt x="304" y="6064"/>
                  </a:lnTo>
                  <a:lnTo>
                    <a:pt x="6065" y="8944"/>
                  </a:lnTo>
                  <a:lnTo>
                    <a:pt x="7126" y="9096"/>
                  </a:lnTo>
                  <a:lnTo>
                    <a:pt x="7277" y="8034"/>
                  </a:lnTo>
                  <a:lnTo>
                    <a:pt x="9400" y="8034"/>
                  </a:lnTo>
                  <a:lnTo>
                    <a:pt x="470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83;p7"/>
            <p:cNvSpPr/>
            <p:nvPr/>
          </p:nvSpPr>
          <p:spPr>
            <a:xfrm>
              <a:off x="5907394" y="2230952"/>
              <a:ext cx="116081" cy="89339"/>
            </a:xfrm>
            <a:custGeom>
              <a:avLst/>
              <a:gdLst/>
              <a:ahLst/>
              <a:cxnLst/>
              <a:rect l="l" t="t" r="r" b="b"/>
              <a:pathLst>
                <a:path w="4701" h="3184" extrusionOk="0">
                  <a:moveTo>
                    <a:pt x="3639" y="1"/>
                  </a:moveTo>
                  <a:lnTo>
                    <a:pt x="2123" y="1820"/>
                  </a:lnTo>
                  <a:lnTo>
                    <a:pt x="1" y="1365"/>
                  </a:lnTo>
                  <a:lnTo>
                    <a:pt x="911" y="2881"/>
                  </a:lnTo>
                  <a:lnTo>
                    <a:pt x="2426" y="3184"/>
                  </a:lnTo>
                  <a:lnTo>
                    <a:pt x="4700" y="910"/>
                  </a:lnTo>
                  <a:lnTo>
                    <a:pt x="363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84;p7"/>
            <p:cNvSpPr/>
            <p:nvPr/>
          </p:nvSpPr>
          <p:spPr>
            <a:xfrm>
              <a:off x="5933618" y="2256485"/>
              <a:ext cx="157220" cy="242457"/>
            </a:xfrm>
            <a:custGeom>
              <a:avLst/>
              <a:gdLst/>
              <a:ahLst/>
              <a:cxnLst/>
              <a:rect l="l" t="t" r="r" b="b"/>
              <a:pathLst>
                <a:path w="6367" h="8641" extrusionOk="0">
                  <a:moveTo>
                    <a:pt x="3638" y="0"/>
                  </a:moveTo>
                  <a:lnTo>
                    <a:pt x="1364" y="2274"/>
                  </a:lnTo>
                  <a:lnTo>
                    <a:pt x="2577" y="2426"/>
                  </a:lnTo>
                  <a:lnTo>
                    <a:pt x="2577" y="5154"/>
                  </a:lnTo>
                  <a:lnTo>
                    <a:pt x="0" y="5912"/>
                  </a:lnTo>
                  <a:lnTo>
                    <a:pt x="0" y="7580"/>
                  </a:lnTo>
                  <a:lnTo>
                    <a:pt x="1364" y="8641"/>
                  </a:lnTo>
                  <a:lnTo>
                    <a:pt x="6367" y="2426"/>
                  </a:lnTo>
                  <a:lnTo>
                    <a:pt x="363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85;p7"/>
            <p:cNvSpPr/>
            <p:nvPr/>
          </p:nvSpPr>
          <p:spPr>
            <a:xfrm>
              <a:off x="5499393" y="1873650"/>
              <a:ext cx="138527" cy="153173"/>
            </a:xfrm>
            <a:custGeom>
              <a:avLst/>
              <a:gdLst/>
              <a:ahLst/>
              <a:cxnLst/>
              <a:rect l="l" t="t" r="r" b="b"/>
              <a:pathLst>
                <a:path w="5610" h="5459" extrusionOk="0">
                  <a:moveTo>
                    <a:pt x="5609" y="1"/>
                  </a:moveTo>
                  <a:lnTo>
                    <a:pt x="304" y="1062"/>
                  </a:lnTo>
                  <a:lnTo>
                    <a:pt x="1" y="2730"/>
                  </a:lnTo>
                  <a:lnTo>
                    <a:pt x="910" y="3033"/>
                  </a:lnTo>
                  <a:lnTo>
                    <a:pt x="1" y="4700"/>
                  </a:lnTo>
                  <a:lnTo>
                    <a:pt x="1213" y="5458"/>
                  </a:lnTo>
                  <a:lnTo>
                    <a:pt x="4851" y="3336"/>
                  </a:lnTo>
                  <a:lnTo>
                    <a:pt x="560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86;p7"/>
            <p:cNvSpPr/>
            <p:nvPr/>
          </p:nvSpPr>
          <p:spPr>
            <a:xfrm>
              <a:off x="5690294" y="2422369"/>
              <a:ext cx="277030" cy="199920"/>
            </a:xfrm>
            <a:custGeom>
              <a:avLst/>
              <a:gdLst/>
              <a:ahLst/>
              <a:cxnLst/>
              <a:rect l="l" t="t" r="r" b="b"/>
              <a:pathLst>
                <a:path w="11219" h="7125" extrusionOk="0">
                  <a:moveTo>
                    <a:pt x="9854" y="0"/>
                  </a:moveTo>
                  <a:lnTo>
                    <a:pt x="7125" y="758"/>
                  </a:lnTo>
                  <a:lnTo>
                    <a:pt x="3336" y="2729"/>
                  </a:lnTo>
                  <a:lnTo>
                    <a:pt x="3487" y="1668"/>
                  </a:lnTo>
                  <a:lnTo>
                    <a:pt x="910" y="1364"/>
                  </a:lnTo>
                  <a:lnTo>
                    <a:pt x="1" y="2729"/>
                  </a:lnTo>
                  <a:lnTo>
                    <a:pt x="1365" y="7125"/>
                  </a:lnTo>
                  <a:lnTo>
                    <a:pt x="11218" y="2729"/>
                  </a:lnTo>
                  <a:lnTo>
                    <a:pt x="9854" y="1668"/>
                  </a:lnTo>
                  <a:lnTo>
                    <a:pt x="985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87;p7"/>
            <p:cNvSpPr/>
            <p:nvPr/>
          </p:nvSpPr>
          <p:spPr>
            <a:xfrm>
              <a:off x="5491911" y="1950222"/>
              <a:ext cx="29977" cy="55332"/>
            </a:xfrm>
            <a:custGeom>
              <a:avLst/>
              <a:gdLst/>
              <a:ahLst/>
              <a:cxnLst/>
              <a:rect l="l" t="t" r="r" b="b"/>
              <a:pathLst>
                <a:path w="1214" h="1972" extrusionOk="0">
                  <a:moveTo>
                    <a:pt x="304" y="1"/>
                  </a:moveTo>
                  <a:lnTo>
                    <a:pt x="0" y="1668"/>
                  </a:lnTo>
                  <a:lnTo>
                    <a:pt x="304" y="1971"/>
                  </a:lnTo>
                  <a:lnTo>
                    <a:pt x="1213" y="304"/>
                  </a:lnTo>
                  <a:lnTo>
                    <a:pt x="30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88;p7"/>
            <p:cNvSpPr/>
            <p:nvPr/>
          </p:nvSpPr>
          <p:spPr>
            <a:xfrm>
              <a:off x="5473194" y="1997025"/>
              <a:ext cx="26224" cy="119110"/>
            </a:xfrm>
            <a:custGeom>
              <a:avLst/>
              <a:gdLst/>
              <a:ahLst/>
              <a:cxnLst/>
              <a:rect l="l" t="t" r="r" b="b"/>
              <a:pathLst>
                <a:path w="1062" h="4245" extrusionOk="0">
                  <a:moveTo>
                    <a:pt x="758" y="0"/>
                  </a:moveTo>
                  <a:lnTo>
                    <a:pt x="0" y="2425"/>
                  </a:lnTo>
                  <a:lnTo>
                    <a:pt x="1062" y="4245"/>
                  </a:lnTo>
                  <a:lnTo>
                    <a:pt x="1062" y="303"/>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89;p7"/>
            <p:cNvSpPr/>
            <p:nvPr/>
          </p:nvSpPr>
          <p:spPr>
            <a:xfrm>
              <a:off x="5701529" y="3375137"/>
              <a:ext cx="190926" cy="378599"/>
            </a:xfrm>
            <a:custGeom>
              <a:avLst/>
              <a:gdLst/>
              <a:ahLst/>
              <a:cxnLst/>
              <a:rect l="l" t="t" r="r" b="b"/>
              <a:pathLst>
                <a:path w="7732" h="13493" extrusionOk="0">
                  <a:moveTo>
                    <a:pt x="6216" y="1"/>
                  </a:moveTo>
                  <a:lnTo>
                    <a:pt x="1365" y="5155"/>
                  </a:lnTo>
                  <a:lnTo>
                    <a:pt x="758" y="8641"/>
                  </a:lnTo>
                  <a:lnTo>
                    <a:pt x="0" y="11067"/>
                  </a:lnTo>
                  <a:lnTo>
                    <a:pt x="1062" y="13492"/>
                  </a:lnTo>
                  <a:lnTo>
                    <a:pt x="3487" y="13492"/>
                  </a:lnTo>
                  <a:lnTo>
                    <a:pt x="77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90;p7"/>
            <p:cNvSpPr/>
            <p:nvPr/>
          </p:nvSpPr>
          <p:spPr>
            <a:xfrm>
              <a:off x="4881749" y="2592490"/>
              <a:ext cx="179715" cy="327559"/>
            </a:xfrm>
            <a:custGeom>
              <a:avLst/>
              <a:gdLst/>
              <a:ahLst/>
              <a:cxnLst/>
              <a:rect l="l" t="t" r="r" b="b"/>
              <a:pathLst>
                <a:path w="7278" h="11674" extrusionOk="0">
                  <a:moveTo>
                    <a:pt x="5003" y="1"/>
                  </a:moveTo>
                  <a:lnTo>
                    <a:pt x="5003" y="1972"/>
                  </a:lnTo>
                  <a:lnTo>
                    <a:pt x="2426" y="7277"/>
                  </a:lnTo>
                  <a:lnTo>
                    <a:pt x="304" y="7429"/>
                  </a:lnTo>
                  <a:lnTo>
                    <a:pt x="1" y="9551"/>
                  </a:lnTo>
                  <a:lnTo>
                    <a:pt x="910" y="9551"/>
                  </a:lnTo>
                  <a:lnTo>
                    <a:pt x="910" y="11673"/>
                  </a:lnTo>
                  <a:lnTo>
                    <a:pt x="6974" y="11673"/>
                  </a:lnTo>
                  <a:lnTo>
                    <a:pt x="7277" y="10915"/>
                  </a:lnTo>
                  <a:lnTo>
                    <a:pt x="5458" y="8338"/>
                  </a:lnTo>
                  <a:lnTo>
                    <a:pt x="6065" y="5761"/>
                  </a:lnTo>
                  <a:lnTo>
                    <a:pt x="5307" y="3639"/>
                  </a:lnTo>
                  <a:lnTo>
                    <a:pt x="6823" y="3639"/>
                  </a:lnTo>
                  <a:lnTo>
                    <a:pt x="500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91;p7"/>
            <p:cNvSpPr/>
            <p:nvPr/>
          </p:nvSpPr>
          <p:spPr>
            <a:xfrm>
              <a:off x="4900467" y="2920022"/>
              <a:ext cx="123563" cy="204185"/>
            </a:xfrm>
            <a:custGeom>
              <a:avLst/>
              <a:gdLst/>
              <a:ahLst/>
              <a:cxnLst/>
              <a:rect l="l" t="t" r="r" b="b"/>
              <a:pathLst>
                <a:path w="5004" h="7277" extrusionOk="0">
                  <a:moveTo>
                    <a:pt x="152" y="0"/>
                  </a:moveTo>
                  <a:lnTo>
                    <a:pt x="1" y="1668"/>
                  </a:lnTo>
                  <a:lnTo>
                    <a:pt x="1" y="4245"/>
                  </a:lnTo>
                  <a:lnTo>
                    <a:pt x="2123" y="7277"/>
                  </a:lnTo>
                  <a:lnTo>
                    <a:pt x="2123" y="4700"/>
                  </a:lnTo>
                  <a:lnTo>
                    <a:pt x="5003" y="4700"/>
                  </a:lnTo>
                  <a:lnTo>
                    <a:pt x="363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92;p7"/>
            <p:cNvSpPr/>
            <p:nvPr/>
          </p:nvSpPr>
          <p:spPr>
            <a:xfrm>
              <a:off x="4732036" y="2592490"/>
              <a:ext cx="273276" cy="268018"/>
            </a:xfrm>
            <a:custGeom>
              <a:avLst/>
              <a:gdLst/>
              <a:ahLst/>
              <a:cxnLst/>
              <a:rect l="l" t="t" r="r" b="b"/>
              <a:pathLst>
                <a:path w="11067" h="9552" extrusionOk="0">
                  <a:moveTo>
                    <a:pt x="1516" y="1"/>
                  </a:moveTo>
                  <a:lnTo>
                    <a:pt x="0" y="7429"/>
                  </a:lnTo>
                  <a:lnTo>
                    <a:pt x="2880" y="7884"/>
                  </a:lnTo>
                  <a:lnTo>
                    <a:pt x="3184" y="9551"/>
                  </a:lnTo>
                  <a:lnTo>
                    <a:pt x="6064" y="9551"/>
                  </a:lnTo>
                  <a:lnTo>
                    <a:pt x="6367" y="7429"/>
                  </a:lnTo>
                  <a:lnTo>
                    <a:pt x="8489" y="7277"/>
                  </a:lnTo>
                  <a:lnTo>
                    <a:pt x="11066" y="1972"/>
                  </a:lnTo>
                  <a:lnTo>
                    <a:pt x="1106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93;p7"/>
            <p:cNvSpPr/>
            <p:nvPr/>
          </p:nvSpPr>
          <p:spPr>
            <a:xfrm>
              <a:off x="4455031" y="2681830"/>
              <a:ext cx="146009" cy="204185"/>
            </a:xfrm>
            <a:custGeom>
              <a:avLst/>
              <a:gdLst/>
              <a:ahLst/>
              <a:cxnLst/>
              <a:rect l="l" t="t" r="r" b="b"/>
              <a:pathLst>
                <a:path w="5913" h="7277" extrusionOk="0">
                  <a:moveTo>
                    <a:pt x="910" y="0"/>
                  </a:moveTo>
                  <a:lnTo>
                    <a:pt x="910" y="2426"/>
                  </a:lnTo>
                  <a:lnTo>
                    <a:pt x="0" y="3184"/>
                  </a:lnTo>
                  <a:lnTo>
                    <a:pt x="758" y="3942"/>
                  </a:lnTo>
                  <a:lnTo>
                    <a:pt x="758" y="7277"/>
                  </a:lnTo>
                  <a:lnTo>
                    <a:pt x="5913" y="5761"/>
                  </a:lnTo>
                  <a:lnTo>
                    <a:pt x="5913" y="910"/>
                  </a:lnTo>
                  <a:lnTo>
                    <a:pt x="9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94;p7"/>
            <p:cNvSpPr/>
            <p:nvPr/>
          </p:nvSpPr>
          <p:spPr>
            <a:xfrm>
              <a:off x="4387644" y="2732869"/>
              <a:ext cx="86129" cy="153145"/>
            </a:xfrm>
            <a:custGeom>
              <a:avLst/>
              <a:gdLst/>
              <a:ahLst/>
              <a:cxnLst/>
              <a:rect l="l" t="t" r="r" b="b"/>
              <a:pathLst>
                <a:path w="3488" h="5458" extrusionOk="0">
                  <a:moveTo>
                    <a:pt x="1668" y="0"/>
                  </a:moveTo>
                  <a:lnTo>
                    <a:pt x="1" y="1668"/>
                  </a:lnTo>
                  <a:lnTo>
                    <a:pt x="3487" y="5458"/>
                  </a:lnTo>
                  <a:lnTo>
                    <a:pt x="3487" y="2123"/>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95;p7"/>
            <p:cNvSpPr/>
            <p:nvPr/>
          </p:nvSpPr>
          <p:spPr>
            <a:xfrm>
              <a:off x="4952890" y="3187984"/>
              <a:ext cx="291994" cy="336061"/>
            </a:xfrm>
            <a:custGeom>
              <a:avLst/>
              <a:gdLst/>
              <a:ahLst/>
              <a:cxnLst/>
              <a:rect l="l" t="t" r="r" b="b"/>
              <a:pathLst>
                <a:path w="11825" h="11977" extrusionOk="0">
                  <a:moveTo>
                    <a:pt x="1819" y="1"/>
                  </a:moveTo>
                  <a:lnTo>
                    <a:pt x="1819" y="7125"/>
                  </a:lnTo>
                  <a:lnTo>
                    <a:pt x="0" y="10157"/>
                  </a:lnTo>
                  <a:lnTo>
                    <a:pt x="152" y="11976"/>
                  </a:lnTo>
                  <a:lnTo>
                    <a:pt x="11370" y="11976"/>
                  </a:lnTo>
                  <a:lnTo>
                    <a:pt x="9550" y="9702"/>
                  </a:lnTo>
                  <a:lnTo>
                    <a:pt x="9550" y="7277"/>
                  </a:lnTo>
                  <a:lnTo>
                    <a:pt x="11824" y="7277"/>
                  </a:lnTo>
                  <a:lnTo>
                    <a:pt x="11673" y="4397"/>
                  </a:lnTo>
                  <a:lnTo>
                    <a:pt x="9854" y="3487"/>
                  </a:lnTo>
                  <a:lnTo>
                    <a:pt x="9854" y="304"/>
                  </a:lnTo>
                  <a:lnTo>
                    <a:pt x="7883" y="304"/>
                  </a:lnTo>
                  <a:lnTo>
                    <a:pt x="7580" y="1668"/>
                  </a:lnTo>
                  <a:lnTo>
                    <a:pt x="5457" y="1820"/>
                  </a:lnTo>
                  <a:lnTo>
                    <a:pt x="500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96;p7"/>
            <p:cNvSpPr/>
            <p:nvPr/>
          </p:nvSpPr>
          <p:spPr>
            <a:xfrm>
              <a:off x="4601016" y="2669063"/>
              <a:ext cx="86129" cy="174414"/>
            </a:xfrm>
            <a:custGeom>
              <a:avLst/>
              <a:gdLst/>
              <a:ahLst/>
              <a:cxnLst/>
              <a:rect l="l" t="t" r="r" b="b"/>
              <a:pathLst>
                <a:path w="3488" h="6216" extrusionOk="0">
                  <a:moveTo>
                    <a:pt x="1" y="0"/>
                  </a:moveTo>
                  <a:lnTo>
                    <a:pt x="1" y="6216"/>
                  </a:lnTo>
                  <a:lnTo>
                    <a:pt x="3487" y="5155"/>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97;p7"/>
            <p:cNvSpPr/>
            <p:nvPr/>
          </p:nvSpPr>
          <p:spPr>
            <a:xfrm>
              <a:off x="4952890" y="2898753"/>
              <a:ext cx="175937" cy="267990"/>
            </a:xfrm>
            <a:custGeom>
              <a:avLst/>
              <a:gdLst/>
              <a:ahLst/>
              <a:cxnLst/>
              <a:rect l="l" t="t" r="r" b="b"/>
              <a:pathLst>
                <a:path w="7125" h="9551" extrusionOk="0">
                  <a:moveTo>
                    <a:pt x="4396" y="0"/>
                  </a:moveTo>
                  <a:lnTo>
                    <a:pt x="4093" y="758"/>
                  </a:lnTo>
                  <a:lnTo>
                    <a:pt x="1516" y="758"/>
                  </a:lnTo>
                  <a:lnTo>
                    <a:pt x="2880" y="5458"/>
                  </a:lnTo>
                  <a:lnTo>
                    <a:pt x="0" y="5458"/>
                  </a:lnTo>
                  <a:lnTo>
                    <a:pt x="0" y="8035"/>
                  </a:lnTo>
                  <a:lnTo>
                    <a:pt x="1213" y="9551"/>
                  </a:lnTo>
                  <a:lnTo>
                    <a:pt x="3942" y="8186"/>
                  </a:lnTo>
                  <a:lnTo>
                    <a:pt x="6670" y="3487"/>
                  </a:lnTo>
                  <a:lnTo>
                    <a:pt x="712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98;p7"/>
            <p:cNvSpPr/>
            <p:nvPr/>
          </p:nvSpPr>
          <p:spPr>
            <a:xfrm>
              <a:off x="5536828" y="2413839"/>
              <a:ext cx="157244" cy="221216"/>
            </a:xfrm>
            <a:custGeom>
              <a:avLst/>
              <a:gdLst/>
              <a:ahLst/>
              <a:cxnLst/>
              <a:rect l="l" t="t" r="r" b="b"/>
              <a:pathLst>
                <a:path w="6368" h="7884" extrusionOk="0">
                  <a:moveTo>
                    <a:pt x="2274" y="1"/>
                  </a:moveTo>
                  <a:lnTo>
                    <a:pt x="0" y="5155"/>
                  </a:lnTo>
                  <a:lnTo>
                    <a:pt x="4093" y="5155"/>
                  </a:lnTo>
                  <a:lnTo>
                    <a:pt x="5761" y="7884"/>
                  </a:lnTo>
                  <a:lnTo>
                    <a:pt x="6367" y="7277"/>
                  </a:lnTo>
                  <a:lnTo>
                    <a:pt x="227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99;p7"/>
            <p:cNvSpPr/>
            <p:nvPr/>
          </p:nvSpPr>
          <p:spPr>
            <a:xfrm>
              <a:off x="4346481" y="2681830"/>
              <a:ext cx="82376" cy="97841"/>
            </a:xfrm>
            <a:custGeom>
              <a:avLst/>
              <a:gdLst/>
              <a:ahLst/>
              <a:cxnLst/>
              <a:rect l="l" t="t" r="r" b="b"/>
              <a:pathLst>
                <a:path w="3336" h="3487" extrusionOk="0">
                  <a:moveTo>
                    <a:pt x="1668" y="0"/>
                  </a:moveTo>
                  <a:lnTo>
                    <a:pt x="0" y="1668"/>
                  </a:lnTo>
                  <a:lnTo>
                    <a:pt x="1668" y="3487"/>
                  </a:lnTo>
                  <a:lnTo>
                    <a:pt x="3335" y="1819"/>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0;p7"/>
            <p:cNvSpPr/>
            <p:nvPr/>
          </p:nvSpPr>
          <p:spPr>
            <a:xfrm>
              <a:off x="5664095" y="2618024"/>
              <a:ext cx="52423" cy="63834"/>
            </a:xfrm>
            <a:custGeom>
              <a:avLst/>
              <a:gdLst/>
              <a:ahLst/>
              <a:cxnLst/>
              <a:rect l="l" t="t" r="r" b="b"/>
              <a:pathLst>
                <a:path w="2123" h="2275" extrusionOk="0">
                  <a:moveTo>
                    <a:pt x="1213" y="0"/>
                  </a:moveTo>
                  <a:lnTo>
                    <a:pt x="1" y="1062"/>
                  </a:lnTo>
                  <a:lnTo>
                    <a:pt x="1062" y="2274"/>
                  </a:lnTo>
                  <a:lnTo>
                    <a:pt x="2123" y="1516"/>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1;p7"/>
            <p:cNvSpPr/>
            <p:nvPr/>
          </p:nvSpPr>
          <p:spPr>
            <a:xfrm>
              <a:off x="5405807" y="3315596"/>
              <a:ext cx="239595" cy="463645"/>
            </a:xfrm>
            <a:custGeom>
              <a:avLst/>
              <a:gdLst/>
              <a:ahLst/>
              <a:cxnLst/>
              <a:rect l="l" t="t" r="r" b="b"/>
              <a:pathLst>
                <a:path w="9703" h="16524" extrusionOk="0">
                  <a:moveTo>
                    <a:pt x="9096" y="0"/>
                  </a:moveTo>
                  <a:lnTo>
                    <a:pt x="3639" y="1061"/>
                  </a:lnTo>
                  <a:lnTo>
                    <a:pt x="3639" y="2729"/>
                  </a:lnTo>
                  <a:lnTo>
                    <a:pt x="5003" y="3639"/>
                  </a:lnTo>
                  <a:lnTo>
                    <a:pt x="5003" y="5609"/>
                  </a:lnTo>
                  <a:lnTo>
                    <a:pt x="3791" y="6670"/>
                  </a:lnTo>
                  <a:lnTo>
                    <a:pt x="3791" y="4396"/>
                  </a:lnTo>
                  <a:lnTo>
                    <a:pt x="2426" y="3335"/>
                  </a:lnTo>
                  <a:lnTo>
                    <a:pt x="1" y="5003"/>
                  </a:lnTo>
                  <a:lnTo>
                    <a:pt x="2426" y="6670"/>
                  </a:lnTo>
                  <a:lnTo>
                    <a:pt x="2426" y="8944"/>
                  </a:lnTo>
                  <a:lnTo>
                    <a:pt x="910" y="12582"/>
                  </a:lnTo>
                  <a:lnTo>
                    <a:pt x="910" y="16524"/>
                  </a:lnTo>
                  <a:lnTo>
                    <a:pt x="1971" y="16524"/>
                  </a:lnTo>
                  <a:lnTo>
                    <a:pt x="2123" y="15917"/>
                  </a:lnTo>
                  <a:lnTo>
                    <a:pt x="4397" y="14402"/>
                  </a:lnTo>
                  <a:lnTo>
                    <a:pt x="4245" y="9551"/>
                  </a:lnTo>
                  <a:lnTo>
                    <a:pt x="9703" y="5003"/>
                  </a:lnTo>
                  <a:lnTo>
                    <a:pt x="909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2;p7"/>
            <p:cNvSpPr/>
            <p:nvPr/>
          </p:nvSpPr>
          <p:spPr>
            <a:xfrm>
              <a:off x="5656613" y="2647794"/>
              <a:ext cx="262041" cy="404104"/>
            </a:xfrm>
            <a:custGeom>
              <a:avLst/>
              <a:gdLst/>
              <a:ahLst/>
              <a:cxnLst/>
              <a:rect l="l" t="t" r="r" b="b"/>
              <a:pathLst>
                <a:path w="10612" h="14402" extrusionOk="0">
                  <a:moveTo>
                    <a:pt x="10157" y="1"/>
                  </a:moveTo>
                  <a:lnTo>
                    <a:pt x="2881" y="1062"/>
                  </a:lnTo>
                  <a:lnTo>
                    <a:pt x="2426" y="455"/>
                  </a:lnTo>
                  <a:lnTo>
                    <a:pt x="1365" y="1213"/>
                  </a:lnTo>
                  <a:lnTo>
                    <a:pt x="2426" y="2426"/>
                  </a:lnTo>
                  <a:lnTo>
                    <a:pt x="6822" y="3942"/>
                  </a:lnTo>
                  <a:lnTo>
                    <a:pt x="0" y="9551"/>
                  </a:lnTo>
                  <a:lnTo>
                    <a:pt x="0" y="14402"/>
                  </a:lnTo>
                  <a:lnTo>
                    <a:pt x="10612" y="2123"/>
                  </a:lnTo>
                  <a:lnTo>
                    <a:pt x="1015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3;p7"/>
            <p:cNvSpPr/>
            <p:nvPr/>
          </p:nvSpPr>
          <p:spPr>
            <a:xfrm>
              <a:off x="4956618" y="3524017"/>
              <a:ext cx="329428" cy="319030"/>
            </a:xfrm>
            <a:custGeom>
              <a:avLst/>
              <a:gdLst/>
              <a:ahLst/>
              <a:cxnLst/>
              <a:rect l="l" t="t" r="r" b="b"/>
              <a:pathLst>
                <a:path w="13341" h="11370" extrusionOk="0">
                  <a:moveTo>
                    <a:pt x="1" y="0"/>
                  </a:moveTo>
                  <a:lnTo>
                    <a:pt x="3942" y="11370"/>
                  </a:lnTo>
                  <a:lnTo>
                    <a:pt x="8035" y="11370"/>
                  </a:lnTo>
                  <a:lnTo>
                    <a:pt x="8035" y="1061"/>
                  </a:lnTo>
                  <a:lnTo>
                    <a:pt x="13341" y="1061"/>
                  </a:lnTo>
                  <a:lnTo>
                    <a:pt x="1273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4;p7"/>
            <p:cNvSpPr/>
            <p:nvPr/>
          </p:nvSpPr>
          <p:spPr>
            <a:xfrm>
              <a:off x="5488158" y="2851951"/>
              <a:ext cx="217149" cy="259489"/>
            </a:xfrm>
            <a:custGeom>
              <a:avLst/>
              <a:gdLst/>
              <a:ahLst/>
              <a:cxnLst/>
              <a:rect l="l" t="t" r="r" b="b"/>
              <a:pathLst>
                <a:path w="8794" h="9248" extrusionOk="0">
                  <a:moveTo>
                    <a:pt x="2426" y="1"/>
                  </a:moveTo>
                  <a:lnTo>
                    <a:pt x="607" y="304"/>
                  </a:lnTo>
                  <a:lnTo>
                    <a:pt x="1213" y="2426"/>
                  </a:lnTo>
                  <a:lnTo>
                    <a:pt x="910" y="4397"/>
                  </a:lnTo>
                  <a:lnTo>
                    <a:pt x="1" y="5913"/>
                  </a:lnTo>
                  <a:lnTo>
                    <a:pt x="5155" y="9248"/>
                  </a:lnTo>
                  <a:lnTo>
                    <a:pt x="6822" y="7126"/>
                  </a:lnTo>
                  <a:lnTo>
                    <a:pt x="6822" y="2275"/>
                  </a:lnTo>
                  <a:lnTo>
                    <a:pt x="8793" y="607"/>
                  </a:lnTo>
                  <a:lnTo>
                    <a:pt x="3033" y="607"/>
                  </a:lnTo>
                  <a:lnTo>
                    <a:pt x="242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5;p7"/>
            <p:cNvSpPr/>
            <p:nvPr/>
          </p:nvSpPr>
          <p:spPr>
            <a:xfrm>
              <a:off x="5383361" y="3009333"/>
              <a:ext cx="247077" cy="336061"/>
            </a:xfrm>
            <a:custGeom>
              <a:avLst/>
              <a:gdLst/>
              <a:ahLst/>
              <a:cxnLst/>
              <a:rect l="l" t="t" r="r" b="b"/>
              <a:pathLst>
                <a:path w="10006" h="11977" extrusionOk="0">
                  <a:moveTo>
                    <a:pt x="1819" y="1"/>
                  </a:moveTo>
                  <a:lnTo>
                    <a:pt x="0" y="4549"/>
                  </a:lnTo>
                  <a:lnTo>
                    <a:pt x="3335" y="9399"/>
                  </a:lnTo>
                  <a:lnTo>
                    <a:pt x="4548" y="9399"/>
                  </a:lnTo>
                  <a:lnTo>
                    <a:pt x="4548" y="11976"/>
                  </a:lnTo>
                  <a:lnTo>
                    <a:pt x="10005" y="10915"/>
                  </a:lnTo>
                  <a:lnTo>
                    <a:pt x="9399" y="3639"/>
                  </a:lnTo>
                  <a:lnTo>
                    <a:pt x="4245" y="304"/>
                  </a:lnTo>
                  <a:lnTo>
                    <a:pt x="3942" y="759"/>
                  </a:lnTo>
                  <a:lnTo>
                    <a:pt x="2122" y="759"/>
                  </a:lnTo>
                  <a:lnTo>
                    <a:pt x="257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6;p7"/>
            <p:cNvSpPr/>
            <p:nvPr/>
          </p:nvSpPr>
          <p:spPr>
            <a:xfrm>
              <a:off x="4275366" y="2167146"/>
              <a:ext cx="303204" cy="387100"/>
            </a:xfrm>
            <a:custGeom>
              <a:avLst/>
              <a:gdLst/>
              <a:ahLst/>
              <a:cxnLst/>
              <a:rect l="l" t="t" r="r" b="b"/>
              <a:pathLst>
                <a:path w="12279" h="13796" extrusionOk="0">
                  <a:moveTo>
                    <a:pt x="7883" y="1"/>
                  </a:moveTo>
                  <a:lnTo>
                    <a:pt x="7883" y="1517"/>
                  </a:lnTo>
                  <a:lnTo>
                    <a:pt x="4851" y="1517"/>
                  </a:lnTo>
                  <a:lnTo>
                    <a:pt x="4851" y="4852"/>
                  </a:lnTo>
                  <a:lnTo>
                    <a:pt x="3790" y="6519"/>
                  </a:lnTo>
                  <a:lnTo>
                    <a:pt x="0" y="6519"/>
                  </a:lnTo>
                  <a:lnTo>
                    <a:pt x="0" y="10460"/>
                  </a:lnTo>
                  <a:lnTo>
                    <a:pt x="4548" y="13795"/>
                  </a:lnTo>
                  <a:lnTo>
                    <a:pt x="4548" y="12583"/>
                  </a:lnTo>
                  <a:lnTo>
                    <a:pt x="10005" y="12583"/>
                  </a:lnTo>
                  <a:lnTo>
                    <a:pt x="9399" y="3184"/>
                  </a:lnTo>
                  <a:lnTo>
                    <a:pt x="12279" y="3184"/>
                  </a:lnTo>
                  <a:lnTo>
                    <a:pt x="788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7;p7"/>
            <p:cNvSpPr/>
            <p:nvPr/>
          </p:nvSpPr>
          <p:spPr>
            <a:xfrm>
              <a:off x="5375855" y="3009333"/>
              <a:ext cx="52448" cy="59597"/>
            </a:xfrm>
            <a:custGeom>
              <a:avLst/>
              <a:gdLst/>
              <a:ahLst/>
              <a:cxnLst/>
              <a:rect l="l" t="t" r="r" b="b"/>
              <a:pathLst>
                <a:path w="2124" h="2124" extrusionOk="0">
                  <a:moveTo>
                    <a:pt x="456" y="1"/>
                  </a:moveTo>
                  <a:lnTo>
                    <a:pt x="1" y="2123"/>
                  </a:lnTo>
                  <a:lnTo>
                    <a:pt x="1365" y="1820"/>
                  </a:lnTo>
                  <a:lnTo>
                    <a:pt x="212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8;p7"/>
            <p:cNvSpPr/>
            <p:nvPr/>
          </p:nvSpPr>
          <p:spPr>
            <a:xfrm>
              <a:off x="5368373" y="3060372"/>
              <a:ext cx="41212" cy="76601"/>
            </a:xfrm>
            <a:custGeom>
              <a:avLst/>
              <a:gdLst/>
              <a:ahLst/>
              <a:cxnLst/>
              <a:rect l="l" t="t" r="r" b="b"/>
              <a:pathLst>
                <a:path w="1669" h="2730" extrusionOk="0">
                  <a:moveTo>
                    <a:pt x="1668" y="1"/>
                  </a:moveTo>
                  <a:lnTo>
                    <a:pt x="304" y="304"/>
                  </a:lnTo>
                  <a:lnTo>
                    <a:pt x="1" y="1972"/>
                  </a:lnTo>
                  <a:lnTo>
                    <a:pt x="607" y="2730"/>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9;p7"/>
            <p:cNvSpPr/>
            <p:nvPr/>
          </p:nvSpPr>
          <p:spPr>
            <a:xfrm>
              <a:off x="4301565" y="2630791"/>
              <a:ext cx="175962" cy="140379"/>
            </a:xfrm>
            <a:custGeom>
              <a:avLst/>
              <a:gdLst/>
              <a:ahLst/>
              <a:cxnLst/>
              <a:rect l="l" t="t" r="r" b="b"/>
              <a:pathLst>
                <a:path w="7126" h="5003" extrusionOk="0">
                  <a:moveTo>
                    <a:pt x="1516" y="0"/>
                  </a:moveTo>
                  <a:lnTo>
                    <a:pt x="0" y="1516"/>
                  </a:lnTo>
                  <a:lnTo>
                    <a:pt x="1819" y="3487"/>
                  </a:lnTo>
                  <a:lnTo>
                    <a:pt x="3487" y="1819"/>
                  </a:lnTo>
                  <a:lnTo>
                    <a:pt x="5154" y="3638"/>
                  </a:lnTo>
                  <a:lnTo>
                    <a:pt x="6215" y="5003"/>
                  </a:lnTo>
                  <a:lnTo>
                    <a:pt x="7125" y="4245"/>
                  </a:lnTo>
                  <a:lnTo>
                    <a:pt x="7125" y="1819"/>
                  </a:lnTo>
                  <a:lnTo>
                    <a:pt x="667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0;p7"/>
            <p:cNvSpPr/>
            <p:nvPr/>
          </p:nvSpPr>
          <p:spPr>
            <a:xfrm>
              <a:off x="4387644" y="2256485"/>
              <a:ext cx="389333" cy="438140"/>
            </a:xfrm>
            <a:custGeom>
              <a:avLst/>
              <a:gdLst/>
              <a:ahLst/>
              <a:cxnLst/>
              <a:rect l="l" t="t" r="r" b="b"/>
              <a:pathLst>
                <a:path w="15767" h="15615" extrusionOk="0">
                  <a:moveTo>
                    <a:pt x="4852" y="0"/>
                  </a:moveTo>
                  <a:lnTo>
                    <a:pt x="5458" y="9399"/>
                  </a:lnTo>
                  <a:lnTo>
                    <a:pt x="1" y="9399"/>
                  </a:lnTo>
                  <a:lnTo>
                    <a:pt x="1" y="10611"/>
                  </a:lnTo>
                  <a:lnTo>
                    <a:pt x="1214" y="13340"/>
                  </a:lnTo>
                  <a:lnTo>
                    <a:pt x="3184" y="13340"/>
                  </a:lnTo>
                  <a:lnTo>
                    <a:pt x="3639" y="15159"/>
                  </a:lnTo>
                  <a:lnTo>
                    <a:pt x="6216" y="15614"/>
                  </a:lnTo>
                  <a:lnTo>
                    <a:pt x="6216" y="13037"/>
                  </a:lnTo>
                  <a:lnTo>
                    <a:pt x="15766" y="9247"/>
                  </a:lnTo>
                  <a:lnTo>
                    <a:pt x="15766" y="5912"/>
                  </a:lnTo>
                  <a:lnTo>
                    <a:pt x="773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1;p7"/>
            <p:cNvSpPr/>
            <p:nvPr/>
          </p:nvSpPr>
          <p:spPr>
            <a:xfrm>
              <a:off x="5188707" y="3243288"/>
              <a:ext cx="277030" cy="280757"/>
            </a:xfrm>
            <a:custGeom>
              <a:avLst/>
              <a:gdLst/>
              <a:ahLst/>
              <a:cxnLst/>
              <a:rect l="l" t="t" r="r" b="b"/>
              <a:pathLst>
                <a:path w="11219" h="10006" extrusionOk="0">
                  <a:moveTo>
                    <a:pt x="10460" y="0"/>
                  </a:moveTo>
                  <a:lnTo>
                    <a:pt x="7277" y="455"/>
                  </a:lnTo>
                  <a:lnTo>
                    <a:pt x="6670" y="3032"/>
                  </a:lnTo>
                  <a:lnTo>
                    <a:pt x="8641" y="3942"/>
                  </a:lnTo>
                  <a:lnTo>
                    <a:pt x="7883" y="5306"/>
                  </a:lnTo>
                  <a:lnTo>
                    <a:pt x="2123" y="2426"/>
                  </a:lnTo>
                  <a:lnTo>
                    <a:pt x="2274" y="5306"/>
                  </a:lnTo>
                  <a:lnTo>
                    <a:pt x="0" y="5306"/>
                  </a:lnTo>
                  <a:lnTo>
                    <a:pt x="0" y="7731"/>
                  </a:lnTo>
                  <a:lnTo>
                    <a:pt x="1820" y="10005"/>
                  </a:lnTo>
                  <a:lnTo>
                    <a:pt x="5306" y="10005"/>
                  </a:lnTo>
                  <a:lnTo>
                    <a:pt x="11218" y="5912"/>
                  </a:lnTo>
                  <a:lnTo>
                    <a:pt x="11218" y="1061"/>
                  </a:lnTo>
                  <a:lnTo>
                    <a:pt x="1046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2;p7"/>
            <p:cNvSpPr/>
            <p:nvPr/>
          </p:nvSpPr>
          <p:spPr>
            <a:xfrm>
              <a:off x="5155026" y="3553788"/>
              <a:ext cx="202161" cy="238220"/>
            </a:xfrm>
            <a:custGeom>
              <a:avLst/>
              <a:gdLst/>
              <a:ahLst/>
              <a:cxnLst/>
              <a:rect l="l" t="t" r="r" b="b"/>
              <a:pathLst>
                <a:path w="8187" h="8490" extrusionOk="0">
                  <a:moveTo>
                    <a:pt x="0" y="0"/>
                  </a:moveTo>
                  <a:lnTo>
                    <a:pt x="0" y="6670"/>
                  </a:lnTo>
                  <a:lnTo>
                    <a:pt x="1668" y="8490"/>
                  </a:lnTo>
                  <a:lnTo>
                    <a:pt x="8186" y="4093"/>
                  </a:lnTo>
                  <a:lnTo>
                    <a:pt x="5306"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3;p7"/>
            <p:cNvSpPr/>
            <p:nvPr/>
          </p:nvSpPr>
          <p:spPr>
            <a:xfrm>
              <a:off x="4541135" y="2562720"/>
              <a:ext cx="202161" cy="144644"/>
            </a:xfrm>
            <a:custGeom>
              <a:avLst/>
              <a:gdLst/>
              <a:ahLst/>
              <a:cxnLst/>
              <a:rect l="l" t="t" r="r" b="b"/>
              <a:pathLst>
                <a:path w="8187" h="5155" extrusionOk="0">
                  <a:moveTo>
                    <a:pt x="5306" y="1"/>
                  </a:moveTo>
                  <a:lnTo>
                    <a:pt x="0" y="2123"/>
                  </a:lnTo>
                  <a:lnTo>
                    <a:pt x="0" y="4700"/>
                  </a:lnTo>
                  <a:lnTo>
                    <a:pt x="2426" y="5155"/>
                  </a:lnTo>
                  <a:lnTo>
                    <a:pt x="2426" y="3790"/>
                  </a:lnTo>
                  <a:lnTo>
                    <a:pt x="5154" y="3790"/>
                  </a:lnTo>
                  <a:lnTo>
                    <a:pt x="8186" y="2729"/>
                  </a:lnTo>
                  <a:lnTo>
                    <a:pt x="5306"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14;p7"/>
            <p:cNvSpPr/>
            <p:nvPr/>
          </p:nvSpPr>
          <p:spPr>
            <a:xfrm>
              <a:off x="5465712" y="3273059"/>
              <a:ext cx="63658" cy="229718"/>
            </a:xfrm>
            <a:custGeom>
              <a:avLst/>
              <a:gdLst/>
              <a:ahLst/>
              <a:cxnLst/>
              <a:rect l="l" t="t" r="r" b="b"/>
              <a:pathLst>
                <a:path w="2578" h="8187" extrusionOk="0">
                  <a:moveTo>
                    <a:pt x="0" y="0"/>
                  </a:moveTo>
                  <a:lnTo>
                    <a:pt x="0" y="4851"/>
                  </a:lnTo>
                  <a:lnTo>
                    <a:pt x="1365" y="5912"/>
                  </a:lnTo>
                  <a:lnTo>
                    <a:pt x="1365" y="8186"/>
                  </a:lnTo>
                  <a:lnTo>
                    <a:pt x="2577" y="7125"/>
                  </a:lnTo>
                  <a:lnTo>
                    <a:pt x="2577" y="5155"/>
                  </a:lnTo>
                  <a:lnTo>
                    <a:pt x="1213" y="4245"/>
                  </a:lnTo>
                  <a:lnTo>
                    <a:pt x="121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5;p7"/>
            <p:cNvSpPr/>
            <p:nvPr/>
          </p:nvSpPr>
          <p:spPr>
            <a:xfrm>
              <a:off x="5465712" y="2558483"/>
              <a:ext cx="359356" cy="310528"/>
            </a:xfrm>
            <a:custGeom>
              <a:avLst/>
              <a:gdLst/>
              <a:ahLst/>
              <a:cxnLst/>
              <a:rect l="l" t="t" r="r" b="b"/>
              <a:pathLst>
                <a:path w="14553" h="11067" extrusionOk="0">
                  <a:moveTo>
                    <a:pt x="2880" y="0"/>
                  </a:moveTo>
                  <a:lnTo>
                    <a:pt x="0" y="6973"/>
                  </a:lnTo>
                  <a:lnTo>
                    <a:pt x="3942" y="11066"/>
                  </a:lnTo>
                  <a:lnTo>
                    <a:pt x="9702" y="11066"/>
                  </a:lnTo>
                  <a:lnTo>
                    <a:pt x="14553" y="7125"/>
                  </a:lnTo>
                  <a:lnTo>
                    <a:pt x="10157" y="5609"/>
                  </a:lnTo>
                  <a:lnTo>
                    <a:pt x="8035" y="3184"/>
                  </a:lnTo>
                  <a:lnTo>
                    <a:pt x="8641" y="2729"/>
                  </a:lnTo>
                  <a:lnTo>
                    <a:pt x="697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16;p7"/>
            <p:cNvSpPr/>
            <p:nvPr/>
          </p:nvSpPr>
          <p:spPr>
            <a:xfrm>
              <a:off x="5387090" y="2860481"/>
              <a:ext cx="131045" cy="148880"/>
            </a:xfrm>
            <a:custGeom>
              <a:avLst/>
              <a:gdLst/>
              <a:ahLst/>
              <a:cxnLst/>
              <a:rect l="l" t="t" r="r" b="b"/>
              <a:pathLst>
                <a:path w="5307" h="5306" extrusionOk="0">
                  <a:moveTo>
                    <a:pt x="4700" y="0"/>
                  </a:moveTo>
                  <a:lnTo>
                    <a:pt x="1214" y="455"/>
                  </a:lnTo>
                  <a:lnTo>
                    <a:pt x="1" y="5306"/>
                  </a:lnTo>
                  <a:lnTo>
                    <a:pt x="2426" y="5306"/>
                  </a:lnTo>
                  <a:lnTo>
                    <a:pt x="3184" y="4093"/>
                  </a:lnTo>
                  <a:lnTo>
                    <a:pt x="5003" y="4093"/>
                  </a:lnTo>
                  <a:lnTo>
                    <a:pt x="5306" y="2122"/>
                  </a:lnTo>
                  <a:lnTo>
                    <a:pt x="470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17;p7"/>
            <p:cNvSpPr/>
            <p:nvPr/>
          </p:nvSpPr>
          <p:spPr>
            <a:xfrm>
              <a:off x="4672131" y="2303259"/>
              <a:ext cx="385580" cy="336061"/>
            </a:xfrm>
            <a:custGeom>
              <a:avLst/>
              <a:gdLst/>
              <a:ahLst/>
              <a:cxnLst/>
              <a:rect l="l" t="t" r="r" b="b"/>
              <a:pathLst>
                <a:path w="15615" h="11977" extrusionOk="0">
                  <a:moveTo>
                    <a:pt x="10612" y="1"/>
                  </a:moveTo>
                  <a:lnTo>
                    <a:pt x="4245" y="4245"/>
                  </a:lnTo>
                  <a:lnTo>
                    <a:pt x="4245" y="7580"/>
                  </a:lnTo>
                  <a:lnTo>
                    <a:pt x="1" y="9248"/>
                  </a:lnTo>
                  <a:lnTo>
                    <a:pt x="2881" y="11976"/>
                  </a:lnTo>
                  <a:lnTo>
                    <a:pt x="3639" y="11673"/>
                  </a:lnTo>
                  <a:lnTo>
                    <a:pt x="3942" y="10309"/>
                  </a:lnTo>
                  <a:lnTo>
                    <a:pt x="13492" y="10309"/>
                  </a:lnTo>
                  <a:lnTo>
                    <a:pt x="15615" y="5913"/>
                  </a:lnTo>
                  <a:lnTo>
                    <a:pt x="1470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18;p7"/>
            <p:cNvSpPr/>
            <p:nvPr/>
          </p:nvSpPr>
          <p:spPr>
            <a:xfrm>
              <a:off x="4279094" y="2150142"/>
              <a:ext cx="190926" cy="199948"/>
            </a:xfrm>
            <a:custGeom>
              <a:avLst/>
              <a:gdLst/>
              <a:ahLst/>
              <a:cxnLst/>
              <a:rect l="l" t="t" r="r" b="b"/>
              <a:pathLst>
                <a:path w="7732" h="7126" extrusionOk="0">
                  <a:moveTo>
                    <a:pt x="4397" y="0"/>
                  </a:moveTo>
                  <a:lnTo>
                    <a:pt x="1" y="5761"/>
                  </a:lnTo>
                  <a:lnTo>
                    <a:pt x="1" y="7125"/>
                  </a:lnTo>
                  <a:lnTo>
                    <a:pt x="3639" y="7125"/>
                  </a:lnTo>
                  <a:lnTo>
                    <a:pt x="4700" y="5458"/>
                  </a:lnTo>
                  <a:lnTo>
                    <a:pt x="4700" y="2123"/>
                  </a:lnTo>
                  <a:lnTo>
                    <a:pt x="7732" y="2123"/>
                  </a:lnTo>
                  <a:lnTo>
                    <a:pt x="773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19;p7"/>
            <p:cNvSpPr/>
            <p:nvPr/>
          </p:nvSpPr>
          <p:spPr>
            <a:xfrm>
              <a:off x="4267859" y="2460642"/>
              <a:ext cx="149763" cy="170177"/>
            </a:xfrm>
            <a:custGeom>
              <a:avLst/>
              <a:gdLst/>
              <a:ahLst/>
              <a:cxnLst/>
              <a:rect l="l" t="t" r="r" b="b"/>
              <a:pathLst>
                <a:path w="6065" h="6065" extrusionOk="0">
                  <a:moveTo>
                    <a:pt x="304" y="0"/>
                  </a:moveTo>
                  <a:lnTo>
                    <a:pt x="152" y="3790"/>
                  </a:lnTo>
                  <a:lnTo>
                    <a:pt x="3033" y="4700"/>
                  </a:lnTo>
                  <a:lnTo>
                    <a:pt x="152" y="4700"/>
                  </a:lnTo>
                  <a:lnTo>
                    <a:pt x="1" y="6064"/>
                  </a:lnTo>
                  <a:lnTo>
                    <a:pt x="6065" y="6064"/>
                  </a:lnTo>
                  <a:lnTo>
                    <a:pt x="4852" y="3335"/>
                  </a:lnTo>
                  <a:lnTo>
                    <a:pt x="30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0;p7"/>
            <p:cNvSpPr/>
            <p:nvPr/>
          </p:nvSpPr>
          <p:spPr>
            <a:xfrm>
              <a:off x="4271612" y="2566985"/>
              <a:ext cx="71140" cy="25534"/>
            </a:xfrm>
            <a:custGeom>
              <a:avLst/>
              <a:gdLst/>
              <a:ahLst/>
              <a:cxnLst/>
              <a:rect l="l" t="t" r="r" b="b"/>
              <a:pathLst>
                <a:path w="2881" h="910" extrusionOk="0">
                  <a:moveTo>
                    <a:pt x="0" y="0"/>
                  </a:moveTo>
                  <a:lnTo>
                    <a:pt x="0" y="910"/>
                  </a:lnTo>
                  <a:lnTo>
                    <a:pt x="2881" y="910"/>
                  </a:lnTo>
                  <a:lnTo>
                    <a:pt x="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1;p7"/>
            <p:cNvSpPr/>
            <p:nvPr/>
          </p:nvSpPr>
          <p:spPr>
            <a:xfrm>
              <a:off x="5005288" y="2303259"/>
              <a:ext cx="243324" cy="450906"/>
            </a:xfrm>
            <a:custGeom>
              <a:avLst/>
              <a:gdLst/>
              <a:ahLst/>
              <a:cxnLst/>
              <a:rect l="l" t="t" r="r" b="b"/>
              <a:pathLst>
                <a:path w="9854" h="16070" extrusionOk="0">
                  <a:moveTo>
                    <a:pt x="1213" y="1"/>
                  </a:moveTo>
                  <a:lnTo>
                    <a:pt x="2123" y="5913"/>
                  </a:lnTo>
                  <a:lnTo>
                    <a:pt x="0" y="10309"/>
                  </a:lnTo>
                  <a:lnTo>
                    <a:pt x="1820" y="13947"/>
                  </a:lnTo>
                  <a:lnTo>
                    <a:pt x="304" y="13947"/>
                  </a:lnTo>
                  <a:lnTo>
                    <a:pt x="1062" y="16069"/>
                  </a:lnTo>
                  <a:lnTo>
                    <a:pt x="8186" y="12734"/>
                  </a:lnTo>
                  <a:lnTo>
                    <a:pt x="8186" y="9096"/>
                  </a:lnTo>
                  <a:lnTo>
                    <a:pt x="9702" y="7580"/>
                  </a:lnTo>
                  <a:lnTo>
                    <a:pt x="9854" y="3942"/>
                  </a:lnTo>
                  <a:lnTo>
                    <a:pt x="3639"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2;p7"/>
            <p:cNvSpPr/>
            <p:nvPr/>
          </p:nvSpPr>
          <p:spPr>
            <a:xfrm>
              <a:off x="4892985" y="2001262"/>
              <a:ext cx="370616" cy="416871"/>
            </a:xfrm>
            <a:custGeom>
              <a:avLst/>
              <a:gdLst/>
              <a:ahLst/>
              <a:cxnLst/>
              <a:rect l="l" t="t" r="r" b="b"/>
              <a:pathLst>
                <a:path w="15009" h="14857" extrusionOk="0">
                  <a:moveTo>
                    <a:pt x="2578" y="1"/>
                  </a:moveTo>
                  <a:lnTo>
                    <a:pt x="1" y="2729"/>
                  </a:lnTo>
                  <a:lnTo>
                    <a:pt x="1668" y="10764"/>
                  </a:lnTo>
                  <a:lnTo>
                    <a:pt x="8187" y="10764"/>
                  </a:lnTo>
                  <a:lnTo>
                    <a:pt x="14402" y="14857"/>
                  </a:lnTo>
                  <a:lnTo>
                    <a:pt x="15008" y="1213"/>
                  </a:lnTo>
                  <a:lnTo>
                    <a:pt x="11370" y="759"/>
                  </a:lnTo>
                  <a:lnTo>
                    <a:pt x="10006" y="2881"/>
                  </a:lnTo>
                  <a:lnTo>
                    <a:pt x="6671" y="2274"/>
                  </a:lnTo>
                  <a:lnTo>
                    <a:pt x="5458" y="759"/>
                  </a:lnTo>
                  <a:lnTo>
                    <a:pt x="257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3;p7"/>
            <p:cNvSpPr/>
            <p:nvPr/>
          </p:nvSpPr>
          <p:spPr>
            <a:xfrm>
              <a:off x="4387644" y="1941721"/>
              <a:ext cx="265795" cy="208449"/>
            </a:xfrm>
            <a:custGeom>
              <a:avLst/>
              <a:gdLst/>
              <a:ahLst/>
              <a:cxnLst/>
              <a:rect l="l" t="t" r="r" b="b"/>
              <a:pathLst>
                <a:path w="10764" h="7429" extrusionOk="0">
                  <a:moveTo>
                    <a:pt x="10764" y="0"/>
                  </a:moveTo>
                  <a:lnTo>
                    <a:pt x="5307" y="607"/>
                  </a:lnTo>
                  <a:lnTo>
                    <a:pt x="1" y="7428"/>
                  </a:lnTo>
                  <a:lnTo>
                    <a:pt x="3336" y="7428"/>
                  </a:lnTo>
                  <a:lnTo>
                    <a:pt x="3336" y="6974"/>
                  </a:lnTo>
                  <a:lnTo>
                    <a:pt x="10764" y="2881"/>
                  </a:lnTo>
                  <a:lnTo>
                    <a:pt x="107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24;p7"/>
            <p:cNvSpPr/>
            <p:nvPr/>
          </p:nvSpPr>
          <p:spPr>
            <a:xfrm>
              <a:off x="4469995" y="1890682"/>
              <a:ext cx="464202" cy="531716"/>
            </a:xfrm>
            <a:custGeom>
              <a:avLst/>
              <a:gdLst/>
              <a:ahLst/>
              <a:cxnLst/>
              <a:rect l="l" t="t" r="r" b="b"/>
              <a:pathLst>
                <a:path w="18799" h="18950" extrusionOk="0">
                  <a:moveTo>
                    <a:pt x="12280" y="0"/>
                  </a:moveTo>
                  <a:lnTo>
                    <a:pt x="7429" y="1819"/>
                  </a:lnTo>
                  <a:lnTo>
                    <a:pt x="7429" y="4700"/>
                  </a:lnTo>
                  <a:lnTo>
                    <a:pt x="1" y="8793"/>
                  </a:lnTo>
                  <a:lnTo>
                    <a:pt x="1" y="9854"/>
                  </a:lnTo>
                  <a:lnTo>
                    <a:pt x="12431" y="18949"/>
                  </a:lnTo>
                  <a:lnTo>
                    <a:pt x="18798" y="14705"/>
                  </a:lnTo>
                  <a:lnTo>
                    <a:pt x="15766" y="152"/>
                  </a:lnTo>
                  <a:lnTo>
                    <a:pt x="1228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5;p7"/>
            <p:cNvSpPr/>
            <p:nvPr/>
          </p:nvSpPr>
          <p:spPr>
            <a:xfrm>
              <a:off x="4859304" y="1894918"/>
              <a:ext cx="97339" cy="182944"/>
            </a:xfrm>
            <a:custGeom>
              <a:avLst/>
              <a:gdLst/>
              <a:ahLst/>
              <a:cxnLst/>
              <a:rect l="l" t="t" r="r" b="b"/>
              <a:pathLst>
                <a:path w="3942" h="6520" extrusionOk="0">
                  <a:moveTo>
                    <a:pt x="0" y="1"/>
                  </a:moveTo>
                  <a:lnTo>
                    <a:pt x="1365" y="6519"/>
                  </a:lnTo>
                  <a:lnTo>
                    <a:pt x="3942" y="3791"/>
                  </a:lnTo>
                  <a:lnTo>
                    <a:pt x="3032" y="3639"/>
                  </a:lnTo>
                  <a:lnTo>
                    <a:pt x="30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26;p7"/>
            <p:cNvSpPr/>
            <p:nvPr/>
          </p:nvSpPr>
          <p:spPr>
            <a:xfrm>
              <a:off x="5271058" y="3455947"/>
              <a:ext cx="194679" cy="212714"/>
            </a:xfrm>
            <a:custGeom>
              <a:avLst/>
              <a:gdLst/>
              <a:ahLst/>
              <a:cxnLst/>
              <a:rect l="l" t="t" r="r" b="b"/>
              <a:pathLst>
                <a:path w="7884" h="7581" extrusionOk="0">
                  <a:moveTo>
                    <a:pt x="5458" y="1"/>
                  </a:moveTo>
                  <a:lnTo>
                    <a:pt x="1971" y="2426"/>
                  </a:lnTo>
                  <a:lnTo>
                    <a:pt x="0" y="2426"/>
                  </a:lnTo>
                  <a:lnTo>
                    <a:pt x="3487" y="7580"/>
                  </a:lnTo>
                  <a:lnTo>
                    <a:pt x="6367" y="7580"/>
                  </a:lnTo>
                  <a:lnTo>
                    <a:pt x="7883" y="3942"/>
                  </a:lnTo>
                  <a:lnTo>
                    <a:pt x="7883" y="1668"/>
                  </a:lnTo>
                  <a:lnTo>
                    <a:pt x="545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27;p7"/>
            <p:cNvSpPr/>
            <p:nvPr/>
          </p:nvSpPr>
          <p:spPr>
            <a:xfrm>
              <a:off x="5312221" y="3855786"/>
              <a:ext cx="56176" cy="55332"/>
            </a:xfrm>
            <a:custGeom>
              <a:avLst/>
              <a:gdLst/>
              <a:ahLst/>
              <a:cxnLst/>
              <a:rect l="l" t="t" r="r" b="b"/>
              <a:pathLst>
                <a:path w="2275" h="1972" extrusionOk="0">
                  <a:moveTo>
                    <a:pt x="1062" y="0"/>
                  </a:moveTo>
                  <a:lnTo>
                    <a:pt x="1" y="607"/>
                  </a:lnTo>
                  <a:lnTo>
                    <a:pt x="1" y="1971"/>
                  </a:lnTo>
                  <a:lnTo>
                    <a:pt x="1365" y="1971"/>
                  </a:lnTo>
                  <a:lnTo>
                    <a:pt x="2275" y="1062"/>
                  </a:lnTo>
                  <a:lnTo>
                    <a:pt x="227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8;p7"/>
            <p:cNvSpPr/>
            <p:nvPr/>
          </p:nvSpPr>
          <p:spPr>
            <a:xfrm>
              <a:off x="5402078" y="3770711"/>
              <a:ext cx="26224" cy="46830"/>
            </a:xfrm>
            <a:custGeom>
              <a:avLst/>
              <a:gdLst/>
              <a:ahLst/>
              <a:cxnLst/>
              <a:rect l="l" t="t" r="r" b="b"/>
              <a:pathLst>
                <a:path w="1062" h="1669" extrusionOk="0">
                  <a:moveTo>
                    <a:pt x="0" y="1"/>
                  </a:moveTo>
                  <a:lnTo>
                    <a:pt x="0" y="910"/>
                  </a:lnTo>
                  <a:lnTo>
                    <a:pt x="1061" y="1668"/>
                  </a:lnTo>
                  <a:lnTo>
                    <a:pt x="106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9;p7"/>
            <p:cNvSpPr/>
            <p:nvPr/>
          </p:nvSpPr>
          <p:spPr>
            <a:xfrm>
              <a:off x="5252341" y="2035297"/>
              <a:ext cx="277030" cy="289259"/>
            </a:xfrm>
            <a:custGeom>
              <a:avLst/>
              <a:gdLst/>
              <a:ahLst/>
              <a:cxnLst/>
              <a:rect l="l" t="t" r="r" b="b"/>
              <a:pathLst>
                <a:path w="11219" h="10309" extrusionOk="0">
                  <a:moveTo>
                    <a:pt x="455" y="0"/>
                  </a:moveTo>
                  <a:lnTo>
                    <a:pt x="0" y="10309"/>
                  </a:lnTo>
                  <a:lnTo>
                    <a:pt x="9399" y="10309"/>
                  </a:lnTo>
                  <a:lnTo>
                    <a:pt x="11218" y="9247"/>
                  </a:lnTo>
                  <a:lnTo>
                    <a:pt x="7277" y="2577"/>
                  </a:lnTo>
                  <a:lnTo>
                    <a:pt x="9399" y="4245"/>
                  </a:lnTo>
                  <a:lnTo>
                    <a:pt x="10006" y="2881"/>
                  </a:lnTo>
                  <a:lnTo>
                    <a:pt x="8944" y="1061"/>
                  </a:lnTo>
                  <a:lnTo>
                    <a:pt x="455"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0;p7"/>
            <p:cNvSpPr/>
            <p:nvPr/>
          </p:nvSpPr>
          <p:spPr>
            <a:xfrm>
              <a:off x="5207424" y="2294758"/>
              <a:ext cx="385580" cy="578490"/>
            </a:xfrm>
            <a:custGeom>
              <a:avLst/>
              <a:gdLst/>
              <a:ahLst/>
              <a:cxnLst/>
              <a:rect l="l" t="t" r="r" b="b"/>
              <a:pathLst>
                <a:path w="15615" h="20617" extrusionOk="0">
                  <a:moveTo>
                    <a:pt x="13037" y="0"/>
                  </a:moveTo>
                  <a:lnTo>
                    <a:pt x="11218" y="1062"/>
                  </a:lnTo>
                  <a:lnTo>
                    <a:pt x="1819" y="1062"/>
                  </a:lnTo>
                  <a:lnTo>
                    <a:pt x="1516" y="7883"/>
                  </a:lnTo>
                  <a:lnTo>
                    <a:pt x="0" y="9399"/>
                  </a:lnTo>
                  <a:lnTo>
                    <a:pt x="0" y="13037"/>
                  </a:lnTo>
                  <a:lnTo>
                    <a:pt x="5458" y="19556"/>
                  </a:lnTo>
                  <a:lnTo>
                    <a:pt x="8490" y="20617"/>
                  </a:lnTo>
                  <a:lnTo>
                    <a:pt x="13795" y="19859"/>
                  </a:lnTo>
                  <a:lnTo>
                    <a:pt x="10460" y="16372"/>
                  </a:lnTo>
                  <a:lnTo>
                    <a:pt x="13340" y="9399"/>
                  </a:lnTo>
                  <a:lnTo>
                    <a:pt x="15614" y="4245"/>
                  </a:lnTo>
                  <a:lnTo>
                    <a:pt x="1303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1;p7"/>
            <p:cNvSpPr/>
            <p:nvPr/>
          </p:nvSpPr>
          <p:spPr>
            <a:xfrm>
              <a:off x="4982818" y="2843449"/>
              <a:ext cx="464202" cy="548720"/>
            </a:xfrm>
            <a:custGeom>
              <a:avLst/>
              <a:gdLst/>
              <a:ahLst/>
              <a:cxnLst/>
              <a:rect l="l" t="t" r="r" b="b"/>
              <a:pathLst>
                <a:path w="18799" h="19556" extrusionOk="0">
                  <a:moveTo>
                    <a:pt x="14554" y="1"/>
                  </a:moveTo>
                  <a:lnTo>
                    <a:pt x="6216" y="152"/>
                  </a:lnTo>
                  <a:lnTo>
                    <a:pt x="5458" y="5458"/>
                  </a:lnTo>
                  <a:lnTo>
                    <a:pt x="2730" y="10157"/>
                  </a:lnTo>
                  <a:lnTo>
                    <a:pt x="1" y="11522"/>
                  </a:lnTo>
                  <a:lnTo>
                    <a:pt x="607" y="12280"/>
                  </a:lnTo>
                  <a:lnTo>
                    <a:pt x="3791" y="12280"/>
                  </a:lnTo>
                  <a:lnTo>
                    <a:pt x="4245" y="14099"/>
                  </a:lnTo>
                  <a:lnTo>
                    <a:pt x="6368" y="13947"/>
                  </a:lnTo>
                  <a:lnTo>
                    <a:pt x="6671" y="12583"/>
                  </a:lnTo>
                  <a:lnTo>
                    <a:pt x="8642" y="12583"/>
                  </a:lnTo>
                  <a:lnTo>
                    <a:pt x="8642" y="15766"/>
                  </a:lnTo>
                  <a:lnTo>
                    <a:pt x="16221" y="19556"/>
                  </a:lnTo>
                  <a:lnTo>
                    <a:pt x="16979" y="18192"/>
                  </a:lnTo>
                  <a:lnTo>
                    <a:pt x="15008" y="17282"/>
                  </a:lnTo>
                  <a:lnTo>
                    <a:pt x="15615" y="14705"/>
                  </a:lnTo>
                  <a:lnTo>
                    <a:pt x="18798" y="14250"/>
                  </a:lnTo>
                  <a:lnTo>
                    <a:pt x="15615" y="9703"/>
                  </a:lnTo>
                  <a:lnTo>
                    <a:pt x="17586" y="1062"/>
                  </a:lnTo>
                  <a:lnTo>
                    <a:pt x="1455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p7"/>
            <p:cNvSpPr/>
            <p:nvPr/>
          </p:nvSpPr>
          <p:spPr>
            <a:xfrm>
              <a:off x="5016523" y="2660561"/>
              <a:ext cx="325675" cy="238220"/>
            </a:xfrm>
            <a:custGeom>
              <a:avLst/>
              <a:gdLst/>
              <a:ahLst/>
              <a:cxnLst/>
              <a:rect l="l" t="t" r="r" b="b"/>
              <a:pathLst>
                <a:path w="13189" h="8490" extrusionOk="0">
                  <a:moveTo>
                    <a:pt x="7731" y="0"/>
                  </a:moveTo>
                  <a:lnTo>
                    <a:pt x="607" y="3335"/>
                  </a:lnTo>
                  <a:lnTo>
                    <a:pt x="0" y="5912"/>
                  </a:lnTo>
                  <a:lnTo>
                    <a:pt x="1819" y="8489"/>
                  </a:lnTo>
                  <a:lnTo>
                    <a:pt x="4548" y="8489"/>
                  </a:lnTo>
                  <a:lnTo>
                    <a:pt x="4851" y="6670"/>
                  </a:lnTo>
                  <a:lnTo>
                    <a:pt x="13189" y="6519"/>
                  </a:lnTo>
                  <a:lnTo>
                    <a:pt x="773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3;p7"/>
            <p:cNvSpPr/>
            <p:nvPr/>
          </p:nvSpPr>
          <p:spPr>
            <a:xfrm>
              <a:off x="4698330" y="2630791"/>
              <a:ext cx="63658" cy="174414"/>
            </a:xfrm>
            <a:custGeom>
              <a:avLst/>
              <a:gdLst/>
              <a:ahLst/>
              <a:cxnLst/>
              <a:rect l="l" t="t" r="r" b="b"/>
              <a:pathLst>
                <a:path w="2578" h="6216" extrusionOk="0">
                  <a:moveTo>
                    <a:pt x="2578" y="0"/>
                  </a:moveTo>
                  <a:lnTo>
                    <a:pt x="1" y="910"/>
                  </a:lnTo>
                  <a:lnTo>
                    <a:pt x="910" y="6215"/>
                  </a:lnTo>
                  <a:lnTo>
                    <a:pt x="1365" y="6064"/>
                  </a:lnTo>
                  <a:lnTo>
                    <a:pt x="257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4;p7"/>
            <p:cNvSpPr/>
            <p:nvPr/>
          </p:nvSpPr>
          <p:spPr>
            <a:xfrm>
              <a:off x="4668403" y="2656296"/>
              <a:ext cx="52423" cy="157410"/>
            </a:xfrm>
            <a:custGeom>
              <a:avLst/>
              <a:gdLst/>
              <a:ahLst/>
              <a:cxnLst/>
              <a:rect l="l" t="t" r="r" b="b"/>
              <a:pathLst>
                <a:path w="2123" h="5610" extrusionOk="0">
                  <a:moveTo>
                    <a:pt x="1213" y="1"/>
                  </a:moveTo>
                  <a:lnTo>
                    <a:pt x="0" y="455"/>
                  </a:lnTo>
                  <a:lnTo>
                    <a:pt x="758" y="5610"/>
                  </a:lnTo>
                  <a:lnTo>
                    <a:pt x="2122" y="5306"/>
                  </a:lnTo>
                  <a:lnTo>
                    <a:pt x="12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5;p7"/>
            <p:cNvSpPr/>
            <p:nvPr/>
          </p:nvSpPr>
          <p:spPr>
            <a:xfrm>
              <a:off x="4267859" y="2630791"/>
              <a:ext cx="71165" cy="42565"/>
            </a:xfrm>
            <a:custGeom>
              <a:avLst/>
              <a:gdLst/>
              <a:ahLst/>
              <a:cxnLst/>
              <a:rect l="l" t="t" r="r" b="b"/>
              <a:pathLst>
                <a:path w="2882" h="1517" extrusionOk="0">
                  <a:moveTo>
                    <a:pt x="1" y="0"/>
                  </a:moveTo>
                  <a:lnTo>
                    <a:pt x="1365" y="1516"/>
                  </a:lnTo>
                  <a:lnTo>
                    <a:pt x="288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6;p7"/>
            <p:cNvSpPr/>
            <p:nvPr/>
          </p:nvSpPr>
          <p:spPr>
            <a:xfrm>
              <a:off x="1497882" y="942151"/>
              <a:ext cx="763628" cy="399839"/>
            </a:xfrm>
            <a:custGeom>
              <a:avLst/>
              <a:gdLst/>
              <a:ahLst/>
              <a:cxnLst/>
              <a:rect l="l" t="t" r="r" b="b"/>
              <a:pathLst>
                <a:path w="30925" h="14250" extrusionOk="0">
                  <a:moveTo>
                    <a:pt x="17130" y="0"/>
                  </a:moveTo>
                  <a:lnTo>
                    <a:pt x="12431" y="1971"/>
                  </a:lnTo>
                  <a:lnTo>
                    <a:pt x="12431" y="4093"/>
                  </a:lnTo>
                  <a:lnTo>
                    <a:pt x="7125" y="3942"/>
                  </a:lnTo>
                  <a:lnTo>
                    <a:pt x="6215" y="5306"/>
                  </a:lnTo>
                  <a:lnTo>
                    <a:pt x="6215" y="5306"/>
                  </a:lnTo>
                  <a:lnTo>
                    <a:pt x="10612" y="5154"/>
                  </a:lnTo>
                  <a:lnTo>
                    <a:pt x="10612" y="5154"/>
                  </a:lnTo>
                  <a:lnTo>
                    <a:pt x="4851" y="7428"/>
                  </a:lnTo>
                  <a:lnTo>
                    <a:pt x="2122" y="11067"/>
                  </a:lnTo>
                  <a:lnTo>
                    <a:pt x="4548" y="11067"/>
                  </a:lnTo>
                  <a:lnTo>
                    <a:pt x="0" y="14098"/>
                  </a:lnTo>
                  <a:lnTo>
                    <a:pt x="1668" y="14250"/>
                  </a:lnTo>
                  <a:lnTo>
                    <a:pt x="10308" y="10005"/>
                  </a:lnTo>
                  <a:lnTo>
                    <a:pt x="20465" y="9702"/>
                  </a:lnTo>
                  <a:lnTo>
                    <a:pt x="23497" y="12734"/>
                  </a:lnTo>
                  <a:lnTo>
                    <a:pt x="24558" y="11521"/>
                  </a:lnTo>
                  <a:lnTo>
                    <a:pt x="23648" y="10460"/>
                  </a:lnTo>
                  <a:lnTo>
                    <a:pt x="22436" y="10460"/>
                  </a:lnTo>
                  <a:lnTo>
                    <a:pt x="21375" y="9247"/>
                  </a:lnTo>
                  <a:lnTo>
                    <a:pt x="30925" y="910"/>
                  </a:lnTo>
                  <a:lnTo>
                    <a:pt x="2865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7;p7"/>
            <p:cNvSpPr/>
            <p:nvPr/>
          </p:nvSpPr>
          <p:spPr>
            <a:xfrm>
              <a:off x="2018186" y="1473839"/>
              <a:ext cx="56176" cy="59569"/>
            </a:xfrm>
            <a:custGeom>
              <a:avLst/>
              <a:gdLst/>
              <a:ahLst/>
              <a:cxnLst/>
              <a:rect l="l" t="t" r="r" b="b"/>
              <a:pathLst>
                <a:path w="2275" h="2123" extrusionOk="0">
                  <a:moveTo>
                    <a:pt x="758" y="0"/>
                  </a:moveTo>
                  <a:lnTo>
                    <a:pt x="0" y="607"/>
                  </a:lnTo>
                  <a:lnTo>
                    <a:pt x="1062" y="2123"/>
                  </a:lnTo>
                  <a:lnTo>
                    <a:pt x="2274" y="2123"/>
                  </a:lnTo>
                  <a:lnTo>
                    <a:pt x="2274" y="1365"/>
                  </a:lnTo>
                  <a:lnTo>
                    <a:pt x="7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8;p7"/>
            <p:cNvSpPr/>
            <p:nvPr/>
          </p:nvSpPr>
          <p:spPr>
            <a:xfrm>
              <a:off x="3440622" y="1469574"/>
              <a:ext cx="142256" cy="97869"/>
            </a:xfrm>
            <a:custGeom>
              <a:avLst/>
              <a:gdLst/>
              <a:ahLst/>
              <a:cxnLst/>
              <a:rect l="l" t="t" r="r" b="b"/>
              <a:pathLst>
                <a:path w="5761" h="3488" extrusionOk="0">
                  <a:moveTo>
                    <a:pt x="3487" y="1"/>
                  </a:moveTo>
                  <a:lnTo>
                    <a:pt x="0" y="3487"/>
                  </a:lnTo>
                  <a:lnTo>
                    <a:pt x="5761" y="3487"/>
                  </a:lnTo>
                  <a:lnTo>
                    <a:pt x="4548" y="1668"/>
                  </a:lnTo>
                  <a:lnTo>
                    <a:pt x="3487" y="1365"/>
                  </a:lnTo>
                  <a:lnTo>
                    <a:pt x="348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9;p7"/>
            <p:cNvSpPr/>
            <p:nvPr/>
          </p:nvSpPr>
          <p:spPr>
            <a:xfrm>
              <a:off x="3201051" y="869843"/>
              <a:ext cx="389308" cy="297761"/>
            </a:xfrm>
            <a:custGeom>
              <a:avLst/>
              <a:gdLst/>
              <a:ahLst/>
              <a:cxnLst/>
              <a:rect l="l" t="t" r="r" b="b"/>
              <a:pathLst>
                <a:path w="15766" h="10612" extrusionOk="0">
                  <a:moveTo>
                    <a:pt x="2881" y="0"/>
                  </a:moveTo>
                  <a:lnTo>
                    <a:pt x="0" y="3032"/>
                  </a:lnTo>
                  <a:lnTo>
                    <a:pt x="6822" y="2577"/>
                  </a:lnTo>
                  <a:lnTo>
                    <a:pt x="11067" y="6367"/>
                  </a:lnTo>
                  <a:lnTo>
                    <a:pt x="8338" y="6367"/>
                  </a:lnTo>
                  <a:lnTo>
                    <a:pt x="6822" y="7428"/>
                  </a:lnTo>
                  <a:lnTo>
                    <a:pt x="3639" y="7428"/>
                  </a:lnTo>
                  <a:lnTo>
                    <a:pt x="3639" y="8338"/>
                  </a:lnTo>
                  <a:lnTo>
                    <a:pt x="6822" y="8338"/>
                  </a:lnTo>
                  <a:lnTo>
                    <a:pt x="9702" y="10612"/>
                  </a:lnTo>
                  <a:lnTo>
                    <a:pt x="10460" y="10309"/>
                  </a:lnTo>
                  <a:lnTo>
                    <a:pt x="9702" y="8944"/>
                  </a:lnTo>
                  <a:lnTo>
                    <a:pt x="11673" y="9854"/>
                  </a:lnTo>
                  <a:lnTo>
                    <a:pt x="12279" y="9551"/>
                  </a:lnTo>
                  <a:lnTo>
                    <a:pt x="12279" y="6670"/>
                  </a:lnTo>
                  <a:lnTo>
                    <a:pt x="14402" y="7428"/>
                  </a:lnTo>
                  <a:lnTo>
                    <a:pt x="15766" y="6670"/>
                  </a:lnTo>
                  <a:lnTo>
                    <a:pt x="15008" y="5306"/>
                  </a:lnTo>
                  <a:lnTo>
                    <a:pt x="13795" y="4851"/>
                  </a:lnTo>
                  <a:lnTo>
                    <a:pt x="13644" y="2881"/>
                  </a:lnTo>
                  <a:lnTo>
                    <a:pt x="6670" y="0"/>
                  </a:lnTo>
                  <a:lnTo>
                    <a:pt x="5609" y="0"/>
                  </a:lnTo>
                  <a:lnTo>
                    <a:pt x="3184" y="1971"/>
                  </a:lnTo>
                  <a:lnTo>
                    <a:pt x="3184" y="1971"/>
                  </a:lnTo>
                  <a:lnTo>
                    <a:pt x="409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40;p7"/>
            <p:cNvSpPr/>
            <p:nvPr/>
          </p:nvSpPr>
          <p:spPr>
            <a:xfrm>
              <a:off x="2025668" y="920882"/>
              <a:ext cx="1545974" cy="765643"/>
            </a:xfrm>
            <a:custGeom>
              <a:avLst/>
              <a:gdLst/>
              <a:ahLst/>
              <a:cxnLst/>
              <a:rect l="l" t="t" r="r" b="b"/>
              <a:pathLst>
                <a:path w="62608" h="27287" extrusionOk="0">
                  <a:moveTo>
                    <a:pt x="44720" y="0"/>
                  </a:moveTo>
                  <a:lnTo>
                    <a:pt x="42295" y="1062"/>
                  </a:lnTo>
                  <a:lnTo>
                    <a:pt x="42901" y="2426"/>
                  </a:lnTo>
                  <a:lnTo>
                    <a:pt x="39566" y="3942"/>
                  </a:lnTo>
                  <a:lnTo>
                    <a:pt x="33957" y="2881"/>
                  </a:lnTo>
                  <a:lnTo>
                    <a:pt x="30925" y="4245"/>
                  </a:lnTo>
                  <a:lnTo>
                    <a:pt x="23497" y="1365"/>
                  </a:lnTo>
                  <a:lnTo>
                    <a:pt x="9551" y="1668"/>
                  </a:lnTo>
                  <a:lnTo>
                    <a:pt x="1" y="10005"/>
                  </a:lnTo>
                  <a:lnTo>
                    <a:pt x="1062" y="11218"/>
                  </a:lnTo>
                  <a:lnTo>
                    <a:pt x="2274" y="11218"/>
                  </a:lnTo>
                  <a:lnTo>
                    <a:pt x="3184" y="12279"/>
                  </a:lnTo>
                  <a:lnTo>
                    <a:pt x="2123" y="13492"/>
                  </a:lnTo>
                  <a:lnTo>
                    <a:pt x="910" y="18798"/>
                  </a:lnTo>
                  <a:lnTo>
                    <a:pt x="3032" y="20768"/>
                  </a:lnTo>
                  <a:lnTo>
                    <a:pt x="3032" y="21830"/>
                  </a:lnTo>
                  <a:lnTo>
                    <a:pt x="26529" y="21830"/>
                  </a:lnTo>
                  <a:lnTo>
                    <a:pt x="29258" y="23042"/>
                  </a:lnTo>
                  <a:lnTo>
                    <a:pt x="33957" y="22133"/>
                  </a:lnTo>
                  <a:lnTo>
                    <a:pt x="34563" y="24103"/>
                  </a:lnTo>
                  <a:lnTo>
                    <a:pt x="35473" y="24861"/>
                  </a:lnTo>
                  <a:lnTo>
                    <a:pt x="37141" y="24710"/>
                  </a:lnTo>
                  <a:lnTo>
                    <a:pt x="37747" y="26529"/>
                  </a:lnTo>
                  <a:lnTo>
                    <a:pt x="39718" y="26529"/>
                  </a:lnTo>
                  <a:lnTo>
                    <a:pt x="41082" y="25619"/>
                  </a:lnTo>
                  <a:lnTo>
                    <a:pt x="45630" y="25619"/>
                  </a:lnTo>
                  <a:lnTo>
                    <a:pt x="47600" y="23952"/>
                  </a:lnTo>
                  <a:lnTo>
                    <a:pt x="49419" y="23952"/>
                  </a:lnTo>
                  <a:lnTo>
                    <a:pt x="48661" y="25923"/>
                  </a:lnTo>
                  <a:lnTo>
                    <a:pt x="48661" y="25923"/>
                  </a:lnTo>
                  <a:lnTo>
                    <a:pt x="51845" y="25468"/>
                  </a:lnTo>
                  <a:lnTo>
                    <a:pt x="49874" y="26377"/>
                  </a:lnTo>
                  <a:lnTo>
                    <a:pt x="50026" y="27287"/>
                  </a:lnTo>
                  <a:lnTo>
                    <a:pt x="55635" y="25316"/>
                  </a:lnTo>
                  <a:lnTo>
                    <a:pt x="52906" y="25165"/>
                  </a:lnTo>
                  <a:lnTo>
                    <a:pt x="51542" y="23952"/>
                  </a:lnTo>
                  <a:lnTo>
                    <a:pt x="52906" y="21981"/>
                  </a:lnTo>
                  <a:lnTo>
                    <a:pt x="52300" y="21526"/>
                  </a:lnTo>
                  <a:lnTo>
                    <a:pt x="48358" y="23194"/>
                  </a:lnTo>
                  <a:lnTo>
                    <a:pt x="48358" y="22284"/>
                  </a:lnTo>
                  <a:lnTo>
                    <a:pt x="51996" y="20465"/>
                  </a:lnTo>
                  <a:lnTo>
                    <a:pt x="58060" y="20162"/>
                  </a:lnTo>
                  <a:lnTo>
                    <a:pt x="62608" y="17737"/>
                  </a:lnTo>
                  <a:lnTo>
                    <a:pt x="62608" y="16675"/>
                  </a:lnTo>
                  <a:lnTo>
                    <a:pt x="59273" y="16069"/>
                  </a:lnTo>
                  <a:lnTo>
                    <a:pt x="58970" y="10612"/>
                  </a:lnTo>
                  <a:lnTo>
                    <a:pt x="54574" y="12431"/>
                  </a:lnTo>
                  <a:lnTo>
                    <a:pt x="54725" y="9854"/>
                  </a:lnTo>
                  <a:lnTo>
                    <a:pt x="52603" y="8035"/>
                  </a:lnTo>
                  <a:lnTo>
                    <a:pt x="49723" y="8035"/>
                  </a:lnTo>
                  <a:lnTo>
                    <a:pt x="42143" y="19253"/>
                  </a:lnTo>
                  <a:lnTo>
                    <a:pt x="40172" y="19253"/>
                  </a:lnTo>
                  <a:lnTo>
                    <a:pt x="40324" y="15614"/>
                  </a:lnTo>
                  <a:lnTo>
                    <a:pt x="33654" y="11976"/>
                  </a:lnTo>
                  <a:lnTo>
                    <a:pt x="40324" y="7125"/>
                  </a:lnTo>
                  <a:lnTo>
                    <a:pt x="43962" y="6367"/>
                  </a:lnTo>
                  <a:lnTo>
                    <a:pt x="43204" y="5306"/>
                  </a:lnTo>
                  <a:lnTo>
                    <a:pt x="48965" y="4548"/>
                  </a:lnTo>
                  <a:lnTo>
                    <a:pt x="51390" y="2123"/>
                  </a:lnTo>
                  <a:lnTo>
                    <a:pt x="49116" y="1971"/>
                  </a:lnTo>
                  <a:lnTo>
                    <a:pt x="46084" y="3942"/>
                  </a:lnTo>
                  <a:lnTo>
                    <a:pt x="46084" y="3942"/>
                  </a:lnTo>
                  <a:lnTo>
                    <a:pt x="46388" y="2274"/>
                  </a:lnTo>
                  <a:lnTo>
                    <a:pt x="45023" y="2123"/>
                  </a:lnTo>
                  <a:lnTo>
                    <a:pt x="447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41;p7"/>
            <p:cNvSpPr/>
            <p:nvPr/>
          </p:nvSpPr>
          <p:spPr>
            <a:xfrm>
              <a:off x="3122429" y="1078265"/>
              <a:ext cx="97364" cy="51067"/>
            </a:xfrm>
            <a:custGeom>
              <a:avLst/>
              <a:gdLst/>
              <a:ahLst/>
              <a:cxnLst/>
              <a:rect l="l" t="t" r="r" b="b"/>
              <a:pathLst>
                <a:path w="3943" h="1820" extrusionOk="0">
                  <a:moveTo>
                    <a:pt x="1820" y="0"/>
                  </a:moveTo>
                  <a:lnTo>
                    <a:pt x="1" y="1516"/>
                  </a:lnTo>
                  <a:lnTo>
                    <a:pt x="3488" y="1819"/>
                  </a:lnTo>
                  <a:lnTo>
                    <a:pt x="3942" y="910"/>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42;p7"/>
            <p:cNvSpPr/>
            <p:nvPr/>
          </p:nvSpPr>
          <p:spPr>
            <a:xfrm>
              <a:off x="2995161" y="954918"/>
              <a:ext cx="56176" cy="46802"/>
            </a:xfrm>
            <a:custGeom>
              <a:avLst/>
              <a:gdLst/>
              <a:ahLst/>
              <a:cxnLst/>
              <a:rect l="l" t="t" r="r" b="b"/>
              <a:pathLst>
                <a:path w="2275" h="1668" extrusionOk="0">
                  <a:moveTo>
                    <a:pt x="1820" y="0"/>
                  </a:moveTo>
                  <a:lnTo>
                    <a:pt x="1" y="758"/>
                  </a:lnTo>
                  <a:lnTo>
                    <a:pt x="607" y="1668"/>
                  </a:lnTo>
                  <a:lnTo>
                    <a:pt x="2275" y="758"/>
                  </a:lnTo>
                  <a:lnTo>
                    <a:pt x="182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43;p7"/>
            <p:cNvSpPr/>
            <p:nvPr/>
          </p:nvSpPr>
          <p:spPr>
            <a:xfrm>
              <a:off x="3025114" y="861341"/>
              <a:ext cx="97339" cy="63834"/>
            </a:xfrm>
            <a:custGeom>
              <a:avLst/>
              <a:gdLst/>
              <a:ahLst/>
              <a:cxnLst/>
              <a:rect l="l" t="t" r="r" b="b"/>
              <a:pathLst>
                <a:path w="3942" h="2275" extrusionOk="0">
                  <a:moveTo>
                    <a:pt x="3942" y="0"/>
                  </a:moveTo>
                  <a:lnTo>
                    <a:pt x="1" y="1213"/>
                  </a:lnTo>
                  <a:lnTo>
                    <a:pt x="1062" y="2274"/>
                  </a:lnTo>
                  <a:lnTo>
                    <a:pt x="3336" y="1516"/>
                  </a:lnTo>
                  <a:lnTo>
                    <a:pt x="394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44;p7"/>
            <p:cNvSpPr/>
            <p:nvPr/>
          </p:nvSpPr>
          <p:spPr>
            <a:xfrm>
              <a:off x="3133664" y="861341"/>
              <a:ext cx="86129" cy="46802"/>
            </a:xfrm>
            <a:custGeom>
              <a:avLst/>
              <a:gdLst/>
              <a:ahLst/>
              <a:cxnLst/>
              <a:rect l="l" t="t" r="r" b="b"/>
              <a:pathLst>
                <a:path w="3488" h="1668" extrusionOk="0">
                  <a:moveTo>
                    <a:pt x="2729" y="0"/>
                  </a:moveTo>
                  <a:lnTo>
                    <a:pt x="1" y="607"/>
                  </a:lnTo>
                  <a:lnTo>
                    <a:pt x="304" y="1668"/>
                  </a:lnTo>
                  <a:lnTo>
                    <a:pt x="3487" y="758"/>
                  </a:lnTo>
                  <a:lnTo>
                    <a:pt x="2729"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45;p7"/>
            <p:cNvSpPr/>
            <p:nvPr/>
          </p:nvSpPr>
          <p:spPr>
            <a:xfrm>
              <a:off x="3245967" y="797535"/>
              <a:ext cx="209643" cy="55304"/>
            </a:xfrm>
            <a:custGeom>
              <a:avLst/>
              <a:gdLst/>
              <a:ahLst/>
              <a:cxnLst/>
              <a:rect l="l" t="t" r="r" b="b"/>
              <a:pathLst>
                <a:path w="8490" h="1971" extrusionOk="0">
                  <a:moveTo>
                    <a:pt x="1668" y="0"/>
                  </a:moveTo>
                  <a:lnTo>
                    <a:pt x="0" y="1365"/>
                  </a:lnTo>
                  <a:lnTo>
                    <a:pt x="6822" y="1971"/>
                  </a:lnTo>
                  <a:lnTo>
                    <a:pt x="8490" y="758"/>
                  </a:lnTo>
                  <a:lnTo>
                    <a:pt x="3487" y="758"/>
                  </a:lnTo>
                  <a:lnTo>
                    <a:pt x="166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46;p7"/>
            <p:cNvSpPr/>
            <p:nvPr/>
          </p:nvSpPr>
          <p:spPr>
            <a:xfrm>
              <a:off x="3350764" y="657157"/>
              <a:ext cx="471684" cy="157410"/>
            </a:xfrm>
            <a:custGeom>
              <a:avLst/>
              <a:gdLst/>
              <a:ahLst/>
              <a:cxnLst/>
              <a:rect l="l" t="t" r="r" b="b"/>
              <a:pathLst>
                <a:path w="19102" h="5610" extrusionOk="0">
                  <a:moveTo>
                    <a:pt x="19102" y="1"/>
                  </a:moveTo>
                  <a:lnTo>
                    <a:pt x="5155" y="1062"/>
                  </a:lnTo>
                  <a:lnTo>
                    <a:pt x="5155" y="1668"/>
                  </a:lnTo>
                  <a:lnTo>
                    <a:pt x="9854" y="1668"/>
                  </a:lnTo>
                  <a:lnTo>
                    <a:pt x="9248" y="2578"/>
                  </a:lnTo>
                  <a:lnTo>
                    <a:pt x="4246" y="2578"/>
                  </a:lnTo>
                  <a:lnTo>
                    <a:pt x="5004" y="3791"/>
                  </a:lnTo>
                  <a:lnTo>
                    <a:pt x="2881" y="3336"/>
                  </a:lnTo>
                  <a:lnTo>
                    <a:pt x="3639" y="4549"/>
                  </a:lnTo>
                  <a:lnTo>
                    <a:pt x="1" y="4549"/>
                  </a:lnTo>
                  <a:lnTo>
                    <a:pt x="607" y="5003"/>
                  </a:lnTo>
                  <a:lnTo>
                    <a:pt x="4549" y="5003"/>
                  </a:lnTo>
                  <a:lnTo>
                    <a:pt x="5155" y="5610"/>
                  </a:lnTo>
                  <a:lnTo>
                    <a:pt x="10916" y="2881"/>
                  </a:lnTo>
                  <a:lnTo>
                    <a:pt x="15615" y="1971"/>
                  </a:lnTo>
                  <a:lnTo>
                    <a:pt x="1910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47;p7"/>
            <p:cNvSpPr/>
            <p:nvPr/>
          </p:nvSpPr>
          <p:spPr>
            <a:xfrm>
              <a:off x="3313354" y="699694"/>
              <a:ext cx="101093" cy="46830"/>
            </a:xfrm>
            <a:custGeom>
              <a:avLst/>
              <a:gdLst/>
              <a:ahLst/>
              <a:cxnLst/>
              <a:rect l="l" t="t" r="r" b="b"/>
              <a:pathLst>
                <a:path w="4094" h="1669" extrusionOk="0">
                  <a:moveTo>
                    <a:pt x="3032" y="1"/>
                  </a:moveTo>
                  <a:lnTo>
                    <a:pt x="0" y="1213"/>
                  </a:lnTo>
                  <a:lnTo>
                    <a:pt x="2577" y="1668"/>
                  </a:lnTo>
                  <a:lnTo>
                    <a:pt x="4093" y="759"/>
                  </a:lnTo>
                  <a:lnTo>
                    <a:pt x="3032"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48;p7"/>
            <p:cNvSpPr/>
            <p:nvPr/>
          </p:nvSpPr>
          <p:spPr>
            <a:xfrm>
              <a:off x="2609606" y="848574"/>
              <a:ext cx="175962" cy="76601"/>
            </a:xfrm>
            <a:custGeom>
              <a:avLst/>
              <a:gdLst/>
              <a:ahLst/>
              <a:cxnLst/>
              <a:rect l="l" t="t" r="r" b="b"/>
              <a:pathLst>
                <a:path w="7126" h="2730" extrusionOk="0">
                  <a:moveTo>
                    <a:pt x="5761" y="0"/>
                  </a:moveTo>
                  <a:lnTo>
                    <a:pt x="1" y="1516"/>
                  </a:lnTo>
                  <a:lnTo>
                    <a:pt x="1062" y="2729"/>
                  </a:lnTo>
                  <a:lnTo>
                    <a:pt x="7126" y="607"/>
                  </a:lnTo>
                  <a:lnTo>
                    <a:pt x="576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49;p7"/>
            <p:cNvSpPr/>
            <p:nvPr/>
          </p:nvSpPr>
          <p:spPr>
            <a:xfrm>
              <a:off x="2695710" y="878345"/>
              <a:ext cx="284512" cy="114873"/>
            </a:xfrm>
            <a:custGeom>
              <a:avLst/>
              <a:gdLst/>
              <a:ahLst/>
              <a:cxnLst/>
              <a:rect l="l" t="t" r="r" b="b"/>
              <a:pathLst>
                <a:path w="11522" h="4094" extrusionOk="0">
                  <a:moveTo>
                    <a:pt x="4397" y="1"/>
                  </a:moveTo>
                  <a:lnTo>
                    <a:pt x="1213" y="1062"/>
                  </a:lnTo>
                  <a:lnTo>
                    <a:pt x="3032" y="1971"/>
                  </a:lnTo>
                  <a:lnTo>
                    <a:pt x="0" y="2729"/>
                  </a:lnTo>
                  <a:lnTo>
                    <a:pt x="3790" y="4093"/>
                  </a:lnTo>
                  <a:lnTo>
                    <a:pt x="6367" y="3032"/>
                  </a:lnTo>
                  <a:lnTo>
                    <a:pt x="9248" y="3790"/>
                  </a:lnTo>
                  <a:lnTo>
                    <a:pt x="11521" y="3184"/>
                  </a:lnTo>
                  <a:lnTo>
                    <a:pt x="9399" y="2274"/>
                  </a:lnTo>
                  <a:lnTo>
                    <a:pt x="10915" y="152"/>
                  </a:lnTo>
                  <a:lnTo>
                    <a:pt x="9399" y="152"/>
                  </a:lnTo>
                  <a:lnTo>
                    <a:pt x="8338" y="1365"/>
                  </a:lnTo>
                  <a:lnTo>
                    <a:pt x="8035" y="152"/>
                  </a:lnTo>
                  <a:lnTo>
                    <a:pt x="6216" y="758"/>
                  </a:lnTo>
                  <a:lnTo>
                    <a:pt x="4397"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50;p7"/>
            <p:cNvSpPr/>
            <p:nvPr/>
          </p:nvSpPr>
          <p:spPr>
            <a:xfrm>
              <a:off x="2688229" y="2294758"/>
              <a:ext cx="213371" cy="102106"/>
            </a:xfrm>
            <a:custGeom>
              <a:avLst/>
              <a:gdLst/>
              <a:ahLst/>
              <a:cxnLst/>
              <a:rect l="l" t="t" r="r" b="b"/>
              <a:pathLst>
                <a:path w="8641" h="3639" extrusionOk="0">
                  <a:moveTo>
                    <a:pt x="1061" y="0"/>
                  </a:moveTo>
                  <a:lnTo>
                    <a:pt x="0" y="910"/>
                  </a:lnTo>
                  <a:lnTo>
                    <a:pt x="3032" y="910"/>
                  </a:lnTo>
                  <a:lnTo>
                    <a:pt x="5458" y="2577"/>
                  </a:lnTo>
                  <a:lnTo>
                    <a:pt x="4548" y="3639"/>
                  </a:lnTo>
                  <a:lnTo>
                    <a:pt x="8641" y="3639"/>
                  </a:lnTo>
                  <a:lnTo>
                    <a:pt x="363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51;p7"/>
            <p:cNvSpPr/>
            <p:nvPr/>
          </p:nvSpPr>
          <p:spPr>
            <a:xfrm>
              <a:off x="2793025" y="2426606"/>
              <a:ext cx="59930" cy="34063"/>
            </a:xfrm>
            <a:custGeom>
              <a:avLst/>
              <a:gdLst/>
              <a:ahLst/>
              <a:cxnLst/>
              <a:rect l="l" t="t" r="r" b="b"/>
              <a:pathLst>
                <a:path w="2427" h="1214" extrusionOk="0">
                  <a:moveTo>
                    <a:pt x="1" y="1"/>
                  </a:moveTo>
                  <a:lnTo>
                    <a:pt x="1" y="759"/>
                  </a:lnTo>
                  <a:lnTo>
                    <a:pt x="607" y="1213"/>
                  </a:lnTo>
                  <a:lnTo>
                    <a:pt x="2426" y="1213"/>
                  </a:lnTo>
                  <a:lnTo>
                    <a:pt x="2426" y="607"/>
                  </a:lnTo>
                  <a:lnTo>
                    <a:pt x="1668"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52;p7"/>
            <p:cNvSpPr/>
            <p:nvPr/>
          </p:nvSpPr>
          <p:spPr>
            <a:xfrm>
              <a:off x="3058795" y="2435108"/>
              <a:ext cx="33731" cy="17060"/>
            </a:xfrm>
            <a:custGeom>
              <a:avLst/>
              <a:gdLst/>
              <a:ahLst/>
              <a:cxnLst/>
              <a:rect l="l" t="t" r="r" b="b"/>
              <a:pathLst>
                <a:path w="1366" h="608" extrusionOk="0">
                  <a:moveTo>
                    <a:pt x="304" y="1"/>
                  </a:moveTo>
                  <a:lnTo>
                    <a:pt x="1" y="607"/>
                  </a:lnTo>
                  <a:lnTo>
                    <a:pt x="910" y="607"/>
                  </a:lnTo>
                  <a:lnTo>
                    <a:pt x="136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53;p7"/>
            <p:cNvSpPr/>
            <p:nvPr/>
          </p:nvSpPr>
          <p:spPr>
            <a:xfrm>
              <a:off x="2452411" y="2456377"/>
              <a:ext cx="101068" cy="123403"/>
            </a:xfrm>
            <a:custGeom>
              <a:avLst/>
              <a:gdLst/>
              <a:ahLst/>
              <a:cxnLst/>
              <a:rect l="l" t="t" r="r" b="b"/>
              <a:pathLst>
                <a:path w="4093" h="4398" extrusionOk="0">
                  <a:moveTo>
                    <a:pt x="2274" y="1"/>
                  </a:moveTo>
                  <a:lnTo>
                    <a:pt x="2577" y="1820"/>
                  </a:lnTo>
                  <a:lnTo>
                    <a:pt x="910" y="1820"/>
                  </a:lnTo>
                  <a:lnTo>
                    <a:pt x="0" y="3184"/>
                  </a:lnTo>
                  <a:lnTo>
                    <a:pt x="2425" y="4397"/>
                  </a:lnTo>
                  <a:lnTo>
                    <a:pt x="4093" y="1517"/>
                  </a:lnTo>
                  <a:lnTo>
                    <a:pt x="379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54;p7"/>
            <p:cNvSpPr/>
            <p:nvPr/>
          </p:nvSpPr>
          <p:spPr>
            <a:xfrm>
              <a:off x="2527255" y="2515946"/>
              <a:ext cx="138527" cy="93604"/>
            </a:xfrm>
            <a:custGeom>
              <a:avLst/>
              <a:gdLst/>
              <a:ahLst/>
              <a:cxnLst/>
              <a:rect l="l" t="t" r="r" b="b"/>
              <a:pathLst>
                <a:path w="5610" h="3336" extrusionOk="0">
                  <a:moveTo>
                    <a:pt x="759" y="0"/>
                  </a:moveTo>
                  <a:lnTo>
                    <a:pt x="1" y="1364"/>
                  </a:lnTo>
                  <a:lnTo>
                    <a:pt x="1365" y="2122"/>
                  </a:lnTo>
                  <a:lnTo>
                    <a:pt x="1062" y="3184"/>
                  </a:lnTo>
                  <a:lnTo>
                    <a:pt x="1517" y="3335"/>
                  </a:lnTo>
                  <a:lnTo>
                    <a:pt x="5610"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55;p7"/>
            <p:cNvSpPr/>
            <p:nvPr/>
          </p:nvSpPr>
          <p:spPr>
            <a:xfrm>
              <a:off x="2512292" y="2554218"/>
              <a:ext cx="48694" cy="51067"/>
            </a:xfrm>
            <a:custGeom>
              <a:avLst/>
              <a:gdLst/>
              <a:ahLst/>
              <a:cxnLst/>
              <a:rect l="l" t="t" r="r" b="b"/>
              <a:pathLst>
                <a:path w="1972" h="1820" extrusionOk="0">
                  <a:moveTo>
                    <a:pt x="607" y="0"/>
                  </a:moveTo>
                  <a:lnTo>
                    <a:pt x="0" y="910"/>
                  </a:lnTo>
                  <a:lnTo>
                    <a:pt x="1668" y="1820"/>
                  </a:lnTo>
                  <a:lnTo>
                    <a:pt x="1971" y="758"/>
                  </a:lnTo>
                  <a:lnTo>
                    <a:pt x="60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56;p7"/>
            <p:cNvSpPr/>
            <p:nvPr/>
          </p:nvSpPr>
          <p:spPr>
            <a:xfrm>
              <a:off x="2545973" y="2413839"/>
              <a:ext cx="44941" cy="85103"/>
            </a:xfrm>
            <a:custGeom>
              <a:avLst/>
              <a:gdLst/>
              <a:ahLst/>
              <a:cxnLst/>
              <a:rect l="l" t="t" r="r" b="b"/>
              <a:pathLst>
                <a:path w="1820" h="3033" extrusionOk="0">
                  <a:moveTo>
                    <a:pt x="1820" y="1"/>
                  </a:moveTo>
                  <a:lnTo>
                    <a:pt x="1" y="1517"/>
                  </a:lnTo>
                  <a:lnTo>
                    <a:pt x="304" y="3033"/>
                  </a:lnTo>
                  <a:lnTo>
                    <a:pt x="182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57;p7"/>
            <p:cNvSpPr/>
            <p:nvPr/>
          </p:nvSpPr>
          <p:spPr>
            <a:xfrm>
              <a:off x="2564690" y="2515946"/>
              <a:ext cx="104846" cy="157410"/>
            </a:xfrm>
            <a:custGeom>
              <a:avLst/>
              <a:gdLst/>
              <a:ahLst/>
              <a:cxnLst/>
              <a:rect l="l" t="t" r="r" b="b"/>
              <a:pathLst>
                <a:path w="4246" h="5610" extrusionOk="0">
                  <a:moveTo>
                    <a:pt x="4094" y="0"/>
                  </a:moveTo>
                  <a:lnTo>
                    <a:pt x="1" y="3335"/>
                  </a:lnTo>
                  <a:lnTo>
                    <a:pt x="1517" y="5457"/>
                  </a:lnTo>
                  <a:lnTo>
                    <a:pt x="4245" y="5609"/>
                  </a:lnTo>
                  <a:lnTo>
                    <a:pt x="409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58;p7"/>
            <p:cNvSpPr/>
            <p:nvPr/>
          </p:nvSpPr>
          <p:spPr>
            <a:xfrm>
              <a:off x="2706946" y="2949792"/>
              <a:ext cx="149738" cy="195683"/>
            </a:xfrm>
            <a:custGeom>
              <a:avLst/>
              <a:gdLst/>
              <a:ahLst/>
              <a:cxnLst/>
              <a:rect l="l" t="t" r="r" b="b"/>
              <a:pathLst>
                <a:path w="6064" h="6974" extrusionOk="0">
                  <a:moveTo>
                    <a:pt x="2123" y="0"/>
                  </a:moveTo>
                  <a:lnTo>
                    <a:pt x="303" y="2274"/>
                  </a:lnTo>
                  <a:lnTo>
                    <a:pt x="0" y="5913"/>
                  </a:lnTo>
                  <a:lnTo>
                    <a:pt x="2274" y="6974"/>
                  </a:lnTo>
                  <a:lnTo>
                    <a:pt x="6064" y="2274"/>
                  </a:lnTo>
                  <a:lnTo>
                    <a:pt x="212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59;p7"/>
            <p:cNvSpPr/>
            <p:nvPr/>
          </p:nvSpPr>
          <p:spPr>
            <a:xfrm>
              <a:off x="2759344" y="2647794"/>
              <a:ext cx="273276" cy="446641"/>
            </a:xfrm>
            <a:custGeom>
              <a:avLst/>
              <a:gdLst/>
              <a:ahLst/>
              <a:cxnLst/>
              <a:rect l="l" t="t" r="r" b="b"/>
              <a:pathLst>
                <a:path w="11067" h="15918" extrusionOk="0">
                  <a:moveTo>
                    <a:pt x="4851" y="1"/>
                  </a:moveTo>
                  <a:lnTo>
                    <a:pt x="2578" y="2881"/>
                  </a:lnTo>
                  <a:lnTo>
                    <a:pt x="1516" y="3032"/>
                  </a:lnTo>
                  <a:lnTo>
                    <a:pt x="1820" y="4093"/>
                  </a:lnTo>
                  <a:lnTo>
                    <a:pt x="1213" y="4851"/>
                  </a:lnTo>
                  <a:lnTo>
                    <a:pt x="1668" y="6367"/>
                  </a:lnTo>
                  <a:lnTo>
                    <a:pt x="1365" y="9096"/>
                  </a:lnTo>
                  <a:lnTo>
                    <a:pt x="1" y="10763"/>
                  </a:lnTo>
                  <a:lnTo>
                    <a:pt x="8944" y="15918"/>
                  </a:lnTo>
                  <a:lnTo>
                    <a:pt x="8944" y="10157"/>
                  </a:lnTo>
                  <a:lnTo>
                    <a:pt x="11067" y="10006"/>
                  </a:lnTo>
                  <a:lnTo>
                    <a:pt x="11067" y="5458"/>
                  </a:lnTo>
                  <a:lnTo>
                    <a:pt x="7580" y="5003"/>
                  </a:lnTo>
                  <a:lnTo>
                    <a:pt x="6216" y="3487"/>
                  </a:lnTo>
                  <a:lnTo>
                    <a:pt x="5913"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60;p7"/>
            <p:cNvSpPr/>
            <p:nvPr/>
          </p:nvSpPr>
          <p:spPr>
            <a:xfrm>
              <a:off x="3253449" y="4574626"/>
              <a:ext cx="134774" cy="63834"/>
            </a:xfrm>
            <a:custGeom>
              <a:avLst/>
              <a:gdLst/>
              <a:ahLst/>
              <a:cxnLst/>
              <a:rect l="l" t="t" r="r" b="b"/>
              <a:pathLst>
                <a:path w="5458" h="2275" extrusionOk="0">
                  <a:moveTo>
                    <a:pt x="1062" y="0"/>
                  </a:moveTo>
                  <a:lnTo>
                    <a:pt x="1" y="910"/>
                  </a:lnTo>
                  <a:lnTo>
                    <a:pt x="1365" y="2123"/>
                  </a:lnTo>
                  <a:lnTo>
                    <a:pt x="5458" y="2274"/>
                  </a:lnTo>
                  <a:lnTo>
                    <a:pt x="106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61;p7"/>
            <p:cNvSpPr/>
            <p:nvPr/>
          </p:nvSpPr>
          <p:spPr>
            <a:xfrm>
              <a:off x="3051313" y="3647364"/>
              <a:ext cx="363134" cy="906021"/>
            </a:xfrm>
            <a:custGeom>
              <a:avLst/>
              <a:gdLst/>
              <a:ahLst/>
              <a:cxnLst/>
              <a:rect l="l" t="t" r="r" b="b"/>
              <a:pathLst>
                <a:path w="14706" h="32290" extrusionOk="0">
                  <a:moveTo>
                    <a:pt x="5458" y="0"/>
                  </a:moveTo>
                  <a:lnTo>
                    <a:pt x="5155" y="455"/>
                  </a:lnTo>
                  <a:lnTo>
                    <a:pt x="1062" y="455"/>
                  </a:lnTo>
                  <a:lnTo>
                    <a:pt x="1" y="10763"/>
                  </a:lnTo>
                  <a:lnTo>
                    <a:pt x="2275" y="20920"/>
                  </a:lnTo>
                  <a:lnTo>
                    <a:pt x="4397" y="24710"/>
                  </a:lnTo>
                  <a:lnTo>
                    <a:pt x="4397" y="27438"/>
                  </a:lnTo>
                  <a:lnTo>
                    <a:pt x="7580" y="32289"/>
                  </a:lnTo>
                  <a:lnTo>
                    <a:pt x="8641" y="32289"/>
                  </a:lnTo>
                  <a:lnTo>
                    <a:pt x="8187" y="20162"/>
                  </a:lnTo>
                  <a:lnTo>
                    <a:pt x="14705" y="17282"/>
                  </a:lnTo>
                  <a:lnTo>
                    <a:pt x="11673" y="13037"/>
                  </a:lnTo>
                  <a:lnTo>
                    <a:pt x="11673" y="8490"/>
                  </a:lnTo>
                  <a:lnTo>
                    <a:pt x="14705" y="5458"/>
                  </a:lnTo>
                  <a:lnTo>
                    <a:pt x="14553" y="4397"/>
                  </a:lnTo>
                  <a:lnTo>
                    <a:pt x="12734" y="5458"/>
                  </a:lnTo>
                  <a:lnTo>
                    <a:pt x="10309" y="5458"/>
                  </a:lnTo>
                  <a:lnTo>
                    <a:pt x="10309" y="3335"/>
                  </a:lnTo>
                  <a:lnTo>
                    <a:pt x="5458"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62;p7"/>
            <p:cNvSpPr/>
            <p:nvPr/>
          </p:nvSpPr>
          <p:spPr>
            <a:xfrm>
              <a:off x="3339554" y="3885556"/>
              <a:ext cx="123539" cy="165912"/>
            </a:xfrm>
            <a:custGeom>
              <a:avLst/>
              <a:gdLst/>
              <a:ahLst/>
              <a:cxnLst/>
              <a:rect l="l" t="t" r="r" b="b"/>
              <a:pathLst>
                <a:path w="5003" h="5913" extrusionOk="0">
                  <a:moveTo>
                    <a:pt x="0" y="1"/>
                  </a:moveTo>
                  <a:lnTo>
                    <a:pt x="0" y="4548"/>
                  </a:lnTo>
                  <a:lnTo>
                    <a:pt x="3638" y="5913"/>
                  </a:lnTo>
                  <a:lnTo>
                    <a:pt x="5003" y="3487"/>
                  </a:lnTo>
                  <a:lnTo>
                    <a:pt x="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63;p7"/>
            <p:cNvSpPr/>
            <p:nvPr/>
          </p:nvSpPr>
          <p:spPr>
            <a:xfrm>
              <a:off x="2905329" y="2647794"/>
              <a:ext cx="303229" cy="323294"/>
            </a:xfrm>
            <a:custGeom>
              <a:avLst/>
              <a:gdLst/>
              <a:ahLst/>
              <a:cxnLst/>
              <a:rect l="l" t="t" r="r" b="b"/>
              <a:pathLst>
                <a:path w="12280" h="11522" extrusionOk="0">
                  <a:moveTo>
                    <a:pt x="1" y="1"/>
                  </a:moveTo>
                  <a:lnTo>
                    <a:pt x="304" y="3487"/>
                  </a:lnTo>
                  <a:lnTo>
                    <a:pt x="1668" y="5003"/>
                  </a:lnTo>
                  <a:lnTo>
                    <a:pt x="5155" y="5458"/>
                  </a:lnTo>
                  <a:lnTo>
                    <a:pt x="5155" y="10006"/>
                  </a:lnTo>
                  <a:lnTo>
                    <a:pt x="5761" y="10006"/>
                  </a:lnTo>
                  <a:lnTo>
                    <a:pt x="6367" y="11521"/>
                  </a:lnTo>
                  <a:lnTo>
                    <a:pt x="8641" y="10763"/>
                  </a:lnTo>
                  <a:lnTo>
                    <a:pt x="8490" y="8338"/>
                  </a:lnTo>
                  <a:lnTo>
                    <a:pt x="11370" y="7277"/>
                  </a:lnTo>
                  <a:lnTo>
                    <a:pt x="12280" y="2881"/>
                  </a:lnTo>
                  <a:lnTo>
                    <a:pt x="11218" y="1971"/>
                  </a:lnTo>
                  <a:lnTo>
                    <a:pt x="7277" y="1516"/>
                  </a:lnTo>
                  <a:lnTo>
                    <a:pt x="5155"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64;p7"/>
            <p:cNvSpPr/>
            <p:nvPr/>
          </p:nvSpPr>
          <p:spPr>
            <a:xfrm>
              <a:off x="2602124" y="2669063"/>
              <a:ext cx="82376" cy="72336"/>
            </a:xfrm>
            <a:custGeom>
              <a:avLst/>
              <a:gdLst/>
              <a:ahLst/>
              <a:cxnLst/>
              <a:rect l="l" t="t" r="r" b="b"/>
              <a:pathLst>
                <a:path w="3336" h="2578" extrusionOk="0">
                  <a:moveTo>
                    <a:pt x="1" y="0"/>
                  </a:moveTo>
                  <a:lnTo>
                    <a:pt x="1820" y="2274"/>
                  </a:lnTo>
                  <a:lnTo>
                    <a:pt x="2426" y="2578"/>
                  </a:lnTo>
                  <a:lnTo>
                    <a:pt x="3336" y="1365"/>
                  </a:lnTo>
                  <a:lnTo>
                    <a:pt x="2729" y="1062"/>
                  </a:lnTo>
                  <a:lnTo>
                    <a:pt x="2729" y="152"/>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65;p7"/>
            <p:cNvSpPr/>
            <p:nvPr/>
          </p:nvSpPr>
          <p:spPr>
            <a:xfrm>
              <a:off x="3186062" y="2728604"/>
              <a:ext cx="101093" cy="212714"/>
            </a:xfrm>
            <a:custGeom>
              <a:avLst/>
              <a:gdLst/>
              <a:ahLst/>
              <a:cxnLst/>
              <a:rect l="l" t="t" r="r" b="b"/>
              <a:pathLst>
                <a:path w="4094" h="7581" extrusionOk="0">
                  <a:moveTo>
                    <a:pt x="911" y="1"/>
                  </a:moveTo>
                  <a:lnTo>
                    <a:pt x="1" y="4397"/>
                  </a:lnTo>
                  <a:lnTo>
                    <a:pt x="1" y="4397"/>
                  </a:lnTo>
                  <a:lnTo>
                    <a:pt x="1365" y="3942"/>
                  </a:lnTo>
                  <a:lnTo>
                    <a:pt x="1365" y="3942"/>
                  </a:lnTo>
                  <a:lnTo>
                    <a:pt x="1062" y="7580"/>
                  </a:lnTo>
                  <a:lnTo>
                    <a:pt x="4094" y="7277"/>
                  </a:lnTo>
                  <a:lnTo>
                    <a:pt x="3033" y="4700"/>
                  </a:lnTo>
                  <a:lnTo>
                    <a:pt x="3942" y="3033"/>
                  </a:lnTo>
                  <a:lnTo>
                    <a:pt x="911"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66;p7"/>
            <p:cNvSpPr/>
            <p:nvPr/>
          </p:nvSpPr>
          <p:spPr>
            <a:xfrm>
              <a:off x="3021361" y="3315596"/>
              <a:ext cx="273301" cy="344563"/>
            </a:xfrm>
            <a:custGeom>
              <a:avLst/>
              <a:gdLst/>
              <a:ahLst/>
              <a:cxnLst/>
              <a:rect l="l" t="t" r="r" b="b"/>
              <a:pathLst>
                <a:path w="11068" h="12280" extrusionOk="0">
                  <a:moveTo>
                    <a:pt x="3033" y="0"/>
                  </a:moveTo>
                  <a:lnTo>
                    <a:pt x="1" y="758"/>
                  </a:lnTo>
                  <a:lnTo>
                    <a:pt x="1" y="7731"/>
                  </a:lnTo>
                  <a:lnTo>
                    <a:pt x="2275" y="12279"/>
                  </a:lnTo>
                  <a:lnTo>
                    <a:pt x="6368" y="12279"/>
                  </a:lnTo>
                  <a:lnTo>
                    <a:pt x="8035" y="9399"/>
                  </a:lnTo>
                  <a:lnTo>
                    <a:pt x="11067" y="9399"/>
                  </a:lnTo>
                  <a:lnTo>
                    <a:pt x="11067" y="7125"/>
                  </a:lnTo>
                  <a:lnTo>
                    <a:pt x="5761" y="2729"/>
                  </a:lnTo>
                  <a:lnTo>
                    <a:pt x="3033"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67;p7"/>
            <p:cNvSpPr/>
            <p:nvPr/>
          </p:nvSpPr>
          <p:spPr>
            <a:xfrm>
              <a:off x="3354517" y="2817944"/>
              <a:ext cx="63658" cy="106343"/>
            </a:xfrm>
            <a:custGeom>
              <a:avLst/>
              <a:gdLst/>
              <a:ahLst/>
              <a:cxnLst/>
              <a:rect l="l" t="t" r="r" b="b"/>
              <a:pathLst>
                <a:path w="2578" h="3790" extrusionOk="0">
                  <a:moveTo>
                    <a:pt x="1" y="0"/>
                  </a:moveTo>
                  <a:lnTo>
                    <a:pt x="1" y="3790"/>
                  </a:lnTo>
                  <a:lnTo>
                    <a:pt x="1971" y="3638"/>
                  </a:lnTo>
                  <a:lnTo>
                    <a:pt x="2578" y="1971"/>
                  </a:lnTo>
                  <a:lnTo>
                    <a:pt x="1668" y="152"/>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68;p7"/>
            <p:cNvSpPr/>
            <p:nvPr/>
          </p:nvSpPr>
          <p:spPr>
            <a:xfrm>
              <a:off x="3186062" y="3579321"/>
              <a:ext cx="224631" cy="221188"/>
            </a:xfrm>
            <a:custGeom>
              <a:avLst/>
              <a:gdLst/>
              <a:ahLst/>
              <a:cxnLst/>
              <a:rect l="l" t="t" r="r" b="b"/>
              <a:pathLst>
                <a:path w="9097" h="7883" extrusionOk="0">
                  <a:moveTo>
                    <a:pt x="1365" y="0"/>
                  </a:moveTo>
                  <a:lnTo>
                    <a:pt x="1" y="2425"/>
                  </a:lnTo>
                  <a:lnTo>
                    <a:pt x="4852" y="5760"/>
                  </a:lnTo>
                  <a:lnTo>
                    <a:pt x="4852" y="7883"/>
                  </a:lnTo>
                  <a:lnTo>
                    <a:pt x="7277" y="7883"/>
                  </a:lnTo>
                  <a:lnTo>
                    <a:pt x="9096" y="6822"/>
                  </a:lnTo>
                  <a:lnTo>
                    <a:pt x="8945" y="5154"/>
                  </a:lnTo>
                  <a:lnTo>
                    <a:pt x="4549" y="2729"/>
                  </a:lnTo>
                  <a:lnTo>
                    <a:pt x="439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69;p7"/>
            <p:cNvSpPr/>
            <p:nvPr/>
          </p:nvSpPr>
          <p:spPr>
            <a:xfrm>
              <a:off x="3260931" y="2813679"/>
              <a:ext cx="93611" cy="119138"/>
            </a:xfrm>
            <a:custGeom>
              <a:avLst/>
              <a:gdLst/>
              <a:ahLst/>
              <a:cxnLst/>
              <a:rect l="l" t="t" r="r" b="b"/>
              <a:pathLst>
                <a:path w="3791" h="4246" extrusionOk="0">
                  <a:moveTo>
                    <a:pt x="910" y="1"/>
                  </a:moveTo>
                  <a:lnTo>
                    <a:pt x="1" y="1668"/>
                  </a:lnTo>
                  <a:lnTo>
                    <a:pt x="1062" y="4245"/>
                  </a:lnTo>
                  <a:lnTo>
                    <a:pt x="3791" y="3942"/>
                  </a:lnTo>
                  <a:lnTo>
                    <a:pt x="3791" y="152"/>
                  </a:lnTo>
                  <a:lnTo>
                    <a:pt x="910"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70;p7"/>
            <p:cNvSpPr/>
            <p:nvPr/>
          </p:nvSpPr>
          <p:spPr>
            <a:xfrm>
              <a:off x="2886611" y="2839212"/>
              <a:ext cx="950801" cy="1144213"/>
            </a:xfrm>
            <a:custGeom>
              <a:avLst/>
              <a:gdLst/>
              <a:ahLst/>
              <a:cxnLst/>
              <a:rect l="l" t="t" r="r" b="b"/>
              <a:pathLst>
                <a:path w="38505" h="40779" extrusionOk="0">
                  <a:moveTo>
                    <a:pt x="13492" y="0"/>
                  </a:moveTo>
                  <a:lnTo>
                    <a:pt x="12128" y="455"/>
                  </a:lnTo>
                  <a:lnTo>
                    <a:pt x="9248" y="1516"/>
                  </a:lnTo>
                  <a:lnTo>
                    <a:pt x="9399" y="3941"/>
                  </a:lnTo>
                  <a:lnTo>
                    <a:pt x="7125" y="4699"/>
                  </a:lnTo>
                  <a:lnTo>
                    <a:pt x="6519" y="3184"/>
                  </a:lnTo>
                  <a:lnTo>
                    <a:pt x="3790" y="3335"/>
                  </a:lnTo>
                  <a:lnTo>
                    <a:pt x="3790" y="10005"/>
                  </a:lnTo>
                  <a:lnTo>
                    <a:pt x="1213" y="10460"/>
                  </a:lnTo>
                  <a:lnTo>
                    <a:pt x="1" y="14250"/>
                  </a:lnTo>
                  <a:lnTo>
                    <a:pt x="4397" y="18039"/>
                  </a:lnTo>
                  <a:lnTo>
                    <a:pt x="8490" y="16978"/>
                  </a:lnTo>
                  <a:lnTo>
                    <a:pt x="11218" y="19707"/>
                  </a:lnTo>
                  <a:lnTo>
                    <a:pt x="16524" y="24103"/>
                  </a:lnTo>
                  <a:lnTo>
                    <a:pt x="16676" y="29106"/>
                  </a:lnTo>
                  <a:lnTo>
                    <a:pt x="21072" y="31531"/>
                  </a:lnTo>
                  <a:lnTo>
                    <a:pt x="21375" y="34260"/>
                  </a:lnTo>
                  <a:lnTo>
                    <a:pt x="18343" y="37292"/>
                  </a:lnTo>
                  <a:lnTo>
                    <a:pt x="23346" y="40778"/>
                  </a:lnTo>
                  <a:lnTo>
                    <a:pt x="26378" y="35624"/>
                  </a:lnTo>
                  <a:lnTo>
                    <a:pt x="26984" y="31228"/>
                  </a:lnTo>
                  <a:lnTo>
                    <a:pt x="34109" y="28196"/>
                  </a:lnTo>
                  <a:lnTo>
                    <a:pt x="35321" y="18343"/>
                  </a:lnTo>
                  <a:lnTo>
                    <a:pt x="38505" y="14401"/>
                  </a:lnTo>
                  <a:lnTo>
                    <a:pt x="38505" y="11976"/>
                  </a:lnTo>
                  <a:lnTo>
                    <a:pt x="33502" y="8641"/>
                  </a:lnTo>
                  <a:lnTo>
                    <a:pt x="28500" y="8338"/>
                  </a:lnTo>
                  <a:lnTo>
                    <a:pt x="28651" y="7125"/>
                  </a:lnTo>
                  <a:lnTo>
                    <a:pt x="26378" y="6064"/>
                  </a:lnTo>
                  <a:lnTo>
                    <a:pt x="24104" y="7428"/>
                  </a:lnTo>
                  <a:lnTo>
                    <a:pt x="24862" y="5457"/>
                  </a:lnTo>
                  <a:lnTo>
                    <a:pt x="23346" y="4851"/>
                  </a:lnTo>
                  <a:lnTo>
                    <a:pt x="21223" y="6367"/>
                  </a:lnTo>
                  <a:lnTo>
                    <a:pt x="21223" y="6367"/>
                  </a:lnTo>
                  <a:lnTo>
                    <a:pt x="22891" y="4093"/>
                  </a:lnTo>
                  <a:lnTo>
                    <a:pt x="21527" y="1213"/>
                  </a:lnTo>
                  <a:lnTo>
                    <a:pt x="20920" y="2880"/>
                  </a:lnTo>
                  <a:lnTo>
                    <a:pt x="13189" y="3638"/>
                  </a:lnTo>
                  <a:lnTo>
                    <a:pt x="13492"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71;p7"/>
            <p:cNvSpPr/>
            <p:nvPr/>
          </p:nvSpPr>
          <p:spPr>
            <a:xfrm>
              <a:off x="2662029" y="2698834"/>
              <a:ext cx="142256" cy="85103"/>
            </a:xfrm>
            <a:custGeom>
              <a:avLst/>
              <a:gdLst/>
              <a:ahLst/>
              <a:cxnLst/>
              <a:rect l="l" t="t" r="r" b="b"/>
              <a:pathLst>
                <a:path w="5761" h="3033" extrusionOk="0">
                  <a:moveTo>
                    <a:pt x="5154" y="1"/>
                  </a:moveTo>
                  <a:lnTo>
                    <a:pt x="2880" y="304"/>
                  </a:lnTo>
                  <a:lnTo>
                    <a:pt x="1971" y="910"/>
                  </a:lnTo>
                  <a:lnTo>
                    <a:pt x="910" y="304"/>
                  </a:lnTo>
                  <a:lnTo>
                    <a:pt x="0" y="1517"/>
                  </a:lnTo>
                  <a:lnTo>
                    <a:pt x="2577" y="2426"/>
                  </a:lnTo>
                  <a:lnTo>
                    <a:pt x="3335" y="1517"/>
                  </a:lnTo>
                  <a:lnTo>
                    <a:pt x="4699" y="1668"/>
                  </a:lnTo>
                  <a:lnTo>
                    <a:pt x="5154" y="3032"/>
                  </a:lnTo>
                  <a:lnTo>
                    <a:pt x="5761" y="2274"/>
                  </a:lnTo>
                  <a:lnTo>
                    <a:pt x="5457" y="1213"/>
                  </a:lnTo>
                  <a:lnTo>
                    <a:pt x="5154" y="1"/>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72;p7"/>
            <p:cNvSpPr/>
            <p:nvPr/>
          </p:nvSpPr>
          <p:spPr>
            <a:xfrm>
              <a:off x="2706946" y="3013598"/>
              <a:ext cx="314440" cy="552985"/>
            </a:xfrm>
            <a:custGeom>
              <a:avLst/>
              <a:gdLst/>
              <a:ahLst/>
              <a:cxnLst/>
              <a:rect l="l" t="t" r="r" b="b"/>
              <a:pathLst>
                <a:path w="12734" h="19708" extrusionOk="0">
                  <a:moveTo>
                    <a:pt x="6064" y="0"/>
                  </a:moveTo>
                  <a:lnTo>
                    <a:pt x="2274" y="4700"/>
                  </a:lnTo>
                  <a:lnTo>
                    <a:pt x="0" y="3639"/>
                  </a:lnTo>
                  <a:lnTo>
                    <a:pt x="0" y="4700"/>
                  </a:lnTo>
                  <a:lnTo>
                    <a:pt x="6519" y="15917"/>
                  </a:lnTo>
                  <a:lnTo>
                    <a:pt x="12128" y="19707"/>
                  </a:lnTo>
                  <a:lnTo>
                    <a:pt x="12734" y="18494"/>
                  </a:lnTo>
                  <a:lnTo>
                    <a:pt x="12734" y="11521"/>
                  </a:lnTo>
                  <a:lnTo>
                    <a:pt x="11673" y="11824"/>
                  </a:lnTo>
                  <a:lnTo>
                    <a:pt x="7277" y="8035"/>
                  </a:lnTo>
                  <a:lnTo>
                    <a:pt x="8489" y="4245"/>
                  </a:lnTo>
                  <a:lnTo>
                    <a:pt x="11066" y="3790"/>
                  </a:lnTo>
                  <a:lnTo>
                    <a:pt x="11066" y="2881"/>
                  </a:lnTo>
                  <a:lnTo>
                    <a:pt x="606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73;p7"/>
            <p:cNvSpPr/>
            <p:nvPr/>
          </p:nvSpPr>
          <p:spPr>
            <a:xfrm>
              <a:off x="3006397" y="3532519"/>
              <a:ext cx="232113" cy="1020866"/>
            </a:xfrm>
            <a:custGeom>
              <a:avLst/>
              <a:gdLst/>
              <a:ahLst/>
              <a:cxnLst/>
              <a:rect l="l" t="t" r="r" b="b"/>
              <a:pathLst>
                <a:path w="9400" h="36383" extrusionOk="0">
                  <a:moveTo>
                    <a:pt x="607" y="0"/>
                  </a:moveTo>
                  <a:lnTo>
                    <a:pt x="1" y="1213"/>
                  </a:lnTo>
                  <a:lnTo>
                    <a:pt x="1062" y="24407"/>
                  </a:lnTo>
                  <a:lnTo>
                    <a:pt x="3487" y="26377"/>
                  </a:lnTo>
                  <a:lnTo>
                    <a:pt x="3639" y="30622"/>
                  </a:lnTo>
                  <a:lnTo>
                    <a:pt x="8035" y="36231"/>
                  </a:lnTo>
                  <a:lnTo>
                    <a:pt x="9399" y="36382"/>
                  </a:lnTo>
                  <a:lnTo>
                    <a:pt x="6216" y="31531"/>
                  </a:lnTo>
                  <a:lnTo>
                    <a:pt x="6216" y="28803"/>
                  </a:lnTo>
                  <a:lnTo>
                    <a:pt x="4094" y="25013"/>
                  </a:lnTo>
                  <a:lnTo>
                    <a:pt x="1820" y="14856"/>
                  </a:lnTo>
                  <a:lnTo>
                    <a:pt x="2881" y="4548"/>
                  </a:lnTo>
                  <a:lnTo>
                    <a:pt x="607"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74;p7"/>
            <p:cNvSpPr/>
            <p:nvPr/>
          </p:nvSpPr>
          <p:spPr>
            <a:xfrm>
              <a:off x="2957727" y="2401101"/>
              <a:ext cx="74894" cy="46802"/>
            </a:xfrm>
            <a:custGeom>
              <a:avLst/>
              <a:gdLst/>
              <a:ahLst/>
              <a:cxnLst/>
              <a:rect l="l" t="t" r="r" b="b"/>
              <a:pathLst>
                <a:path w="3033" h="1668" extrusionOk="0">
                  <a:moveTo>
                    <a:pt x="1" y="0"/>
                  </a:moveTo>
                  <a:lnTo>
                    <a:pt x="1" y="1668"/>
                  </a:lnTo>
                  <a:lnTo>
                    <a:pt x="1062" y="910"/>
                  </a:lnTo>
                  <a:lnTo>
                    <a:pt x="2578" y="910"/>
                  </a:lnTo>
                  <a:lnTo>
                    <a:pt x="3033" y="303"/>
                  </a:lnTo>
                  <a:lnTo>
                    <a:pt x="1"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75;p7"/>
            <p:cNvSpPr/>
            <p:nvPr/>
          </p:nvSpPr>
          <p:spPr>
            <a:xfrm>
              <a:off x="2901600" y="2401101"/>
              <a:ext cx="56152" cy="34035"/>
            </a:xfrm>
            <a:custGeom>
              <a:avLst/>
              <a:gdLst/>
              <a:ahLst/>
              <a:cxnLst/>
              <a:rect l="l" t="t" r="r" b="b"/>
              <a:pathLst>
                <a:path w="2274" h="1213" extrusionOk="0">
                  <a:moveTo>
                    <a:pt x="455" y="0"/>
                  </a:moveTo>
                  <a:lnTo>
                    <a:pt x="1061" y="910"/>
                  </a:lnTo>
                  <a:lnTo>
                    <a:pt x="0" y="910"/>
                  </a:lnTo>
                  <a:lnTo>
                    <a:pt x="0" y="1213"/>
                  </a:lnTo>
                  <a:lnTo>
                    <a:pt x="2274" y="1213"/>
                  </a:lnTo>
                  <a:lnTo>
                    <a:pt x="2274" y="0"/>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76;p7"/>
            <p:cNvSpPr/>
            <p:nvPr/>
          </p:nvSpPr>
          <p:spPr>
            <a:xfrm>
              <a:off x="7195080" y="3353868"/>
              <a:ext cx="1343838" cy="1054902"/>
            </a:xfrm>
            <a:custGeom>
              <a:avLst/>
              <a:gdLst/>
              <a:ahLst/>
              <a:cxnLst/>
              <a:rect l="l" t="t" r="r" b="b"/>
              <a:pathLst>
                <a:path w="54422" h="37596" extrusionOk="0">
                  <a:moveTo>
                    <a:pt x="30470" y="1"/>
                  </a:moveTo>
                  <a:lnTo>
                    <a:pt x="30470" y="4094"/>
                  </a:lnTo>
                  <a:lnTo>
                    <a:pt x="27590" y="6974"/>
                  </a:lnTo>
                  <a:lnTo>
                    <a:pt x="23194" y="3184"/>
                  </a:lnTo>
                  <a:lnTo>
                    <a:pt x="24558" y="759"/>
                  </a:lnTo>
                  <a:lnTo>
                    <a:pt x="19253" y="910"/>
                  </a:lnTo>
                  <a:lnTo>
                    <a:pt x="17888" y="3790"/>
                  </a:lnTo>
                  <a:lnTo>
                    <a:pt x="14705" y="2426"/>
                  </a:lnTo>
                  <a:lnTo>
                    <a:pt x="8944" y="8793"/>
                  </a:lnTo>
                  <a:lnTo>
                    <a:pt x="1213" y="12431"/>
                  </a:lnTo>
                  <a:lnTo>
                    <a:pt x="1213" y="21072"/>
                  </a:lnTo>
                  <a:lnTo>
                    <a:pt x="0" y="23952"/>
                  </a:lnTo>
                  <a:lnTo>
                    <a:pt x="910" y="25013"/>
                  </a:lnTo>
                  <a:lnTo>
                    <a:pt x="15614" y="21830"/>
                  </a:lnTo>
                  <a:lnTo>
                    <a:pt x="18040" y="23952"/>
                  </a:lnTo>
                  <a:lnTo>
                    <a:pt x="20617" y="22891"/>
                  </a:lnTo>
                  <a:lnTo>
                    <a:pt x="21526" y="27893"/>
                  </a:lnTo>
                  <a:lnTo>
                    <a:pt x="28954" y="28348"/>
                  </a:lnTo>
                  <a:lnTo>
                    <a:pt x="37595" y="19404"/>
                  </a:lnTo>
                  <a:lnTo>
                    <a:pt x="38050" y="14402"/>
                  </a:lnTo>
                  <a:lnTo>
                    <a:pt x="33351" y="7732"/>
                  </a:lnTo>
                  <a:lnTo>
                    <a:pt x="31835" y="455"/>
                  </a:lnTo>
                  <a:lnTo>
                    <a:pt x="30470" y="1"/>
                  </a:lnTo>
                  <a:close/>
                  <a:moveTo>
                    <a:pt x="53058" y="25165"/>
                  </a:moveTo>
                  <a:lnTo>
                    <a:pt x="52451" y="25468"/>
                  </a:lnTo>
                  <a:lnTo>
                    <a:pt x="52451" y="28197"/>
                  </a:lnTo>
                  <a:lnTo>
                    <a:pt x="50632" y="30016"/>
                  </a:lnTo>
                  <a:lnTo>
                    <a:pt x="50026" y="31986"/>
                  </a:lnTo>
                  <a:lnTo>
                    <a:pt x="54422" y="28803"/>
                  </a:lnTo>
                  <a:lnTo>
                    <a:pt x="53058" y="27136"/>
                  </a:lnTo>
                  <a:lnTo>
                    <a:pt x="53058" y="25165"/>
                  </a:lnTo>
                  <a:close/>
                  <a:moveTo>
                    <a:pt x="48207" y="31683"/>
                  </a:moveTo>
                  <a:lnTo>
                    <a:pt x="38959" y="36383"/>
                  </a:lnTo>
                  <a:lnTo>
                    <a:pt x="41082" y="37595"/>
                  </a:lnTo>
                  <a:lnTo>
                    <a:pt x="48207" y="32896"/>
                  </a:lnTo>
                  <a:lnTo>
                    <a:pt x="48207" y="31683"/>
                  </a:lnTo>
                  <a:close/>
                </a:path>
              </a:pathLst>
            </a:custGeom>
            <a:solidFill>
              <a:srgbClr val="BCBEC0"/>
            </a:solidFill>
            <a:ln w="38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ruppierung 7"/>
          <p:cNvGrpSpPr/>
          <p:nvPr/>
        </p:nvGrpSpPr>
        <p:grpSpPr>
          <a:xfrm>
            <a:off x="1790618" y="1952518"/>
            <a:ext cx="1063067" cy="926149"/>
            <a:chOff x="1790618" y="1952518"/>
            <a:chExt cx="1063067" cy="926149"/>
          </a:xfrm>
        </p:grpSpPr>
        <p:grpSp>
          <p:nvGrpSpPr>
            <p:cNvPr id="270" name="Gruppierung 269"/>
            <p:cNvGrpSpPr/>
            <p:nvPr/>
          </p:nvGrpSpPr>
          <p:grpSpPr>
            <a:xfrm>
              <a:off x="1790618" y="2162646"/>
              <a:ext cx="1063067" cy="716021"/>
              <a:chOff x="1790618" y="2162646"/>
              <a:chExt cx="1063067" cy="1063067"/>
            </a:xfrm>
          </p:grpSpPr>
          <p:pic>
            <p:nvPicPr>
              <p:cNvPr id="267" name="Bild 266"/>
              <p:cNvPicPr>
                <a:picLocks noChangeAspect="1"/>
              </p:cNvPicPr>
              <p:nvPr/>
            </p:nvPicPr>
            <p:blipFill>
              <a:blip r:embed="rId3"/>
              <a:stretch>
                <a:fillRect/>
              </a:stretch>
            </p:blipFill>
            <p:spPr>
              <a:xfrm>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69" name="Textfeld 268"/>
              <p:cNvSpPr txBox="1"/>
              <p:nvPr/>
            </p:nvSpPr>
            <p:spPr>
              <a:xfrm rot="21148738">
                <a:off x="1874657" y="2258209"/>
                <a:ext cx="897014" cy="891056"/>
              </a:xfrm>
              <a:prstGeom prst="rect">
                <a:avLst/>
              </a:prstGeom>
              <a:noFill/>
            </p:spPr>
            <p:txBody>
              <a:bodyPr wrap="square" rtlCol="0">
                <a:spAutoFit/>
              </a:bodyPr>
              <a:lstStyle/>
              <a:p>
                <a:r>
                  <a:rPr lang="de-DE" sz="1100" dirty="0">
                    <a:latin typeface="Apple Chancery"/>
                    <a:cs typeface="Apple Chancery"/>
                  </a:rPr>
                  <a:t>Mexico: </a:t>
                </a:r>
                <a:r>
                  <a:rPr lang="de-DE" sz="1100" dirty="0" err="1">
                    <a:latin typeface="Apple Chancery"/>
                    <a:cs typeface="Apple Chancery"/>
                  </a:rPr>
                  <a:t>Ethics</a:t>
                </a:r>
                <a:r>
                  <a:rPr lang="de-DE" sz="1100" dirty="0">
                    <a:latin typeface="Apple Chancery"/>
                    <a:cs typeface="Apple Chancery"/>
                  </a:rPr>
                  <a:t> </a:t>
                </a:r>
                <a:r>
                  <a:rPr lang="de-DE" sz="1100" dirty="0" err="1">
                    <a:latin typeface="Apple Chancery"/>
                    <a:cs typeface="Apple Chancery"/>
                  </a:rPr>
                  <a:t>Committees</a:t>
                </a:r>
                <a:endParaRPr lang="de-DE" sz="1100" dirty="0">
                  <a:latin typeface="Apple Chancery"/>
                  <a:cs typeface="Apple Chancery"/>
                </a:endParaRPr>
              </a:p>
            </p:txBody>
          </p:sp>
        </p:grpSp>
        <p:sp>
          <p:nvSpPr>
            <p:cNvPr id="268" name="Freeform 12"/>
            <p:cNvSpPr/>
            <p:nvPr/>
          </p:nvSpPr>
          <p:spPr>
            <a:xfrm flipV="1">
              <a:off x="2287128" y="1952518"/>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313" name="Gruppierung 312"/>
          <p:cNvGrpSpPr/>
          <p:nvPr/>
        </p:nvGrpSpPr>
        <p:grpSpPr>
          <a:xfrm>
            <a:off x="4385798" y="2380568"/>
            <a:ext cx="1063067" cy="926149"/>
            <a:chOff x="4385798" y="2380568"/>
            <a:chExt cx="1063067" cy="926149"/>
          </a:xfrm>
        </p:grpSpPr>
        <p:grpSp>
          <p:nvGrpSpPr>
            <p:cNvPr id="264" name="Gruppierung 263"/>
            <p:cNvGrpSpPr/>
            <p:nvPr/>
          </p:nvGrpSpPr>
          <p:grpSpPr>
            <a:xfrm>
              <a:off x="4385798" y="2590696"/>
              <a:ext cx="1063067" cy="716021"/>
              <a:chOff x="1790618" y="2162646"/>
              <a:chExt cx="1063067" cy="1063067"/>
            </a:xfrm>
          </p:grpSpPr>
          <p:pic>
            <p:nvPicPr>
              <p:cNvPr id="266" name="Bild 265"/>
              <p:cNvPicPr>
                <a:picLocks noChangeAspect="1"/>
              </p:cNvPicPr>
              <p:nvPr/>
            </p:nvPicPr>
            <p:blipFill>
              <a:blip r:embed="rId3"/>
              <a:stretch>
                <a:fillRect/>
              </a:stretch>
            </p:blipFill>
            <p:spPr>
              <a:xfrm>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1" name="Textfeld 270"/>
              <p:cNvSpPr txBox="1"/>
              <p:nvPr/>
            </p:nvSpPr>
            <p:spPr>
              <a:xfrm rot="21148738">
                <a:off x="1874657" y="2223935"/>
                <a:ext cx="897014" cy="959599"/>
              </a:xfrm>
              <a:prstGeom prst="rect">
                <a:avLst/>
              </a:prstGeom>
              <a:noFill/>
            </p:spPr>
            <p:txBody>
              <a:bodyPr wrap="square" rtlCol="0">
                <a:spAutoFit/>
              </a:bodyPr>
              <a:lstStyle/>
              <a:p>
                <a:r>
                  <a:rPr lang="de-DE" sz="900" dirty="0">
                    <a:latin typeface="Apple Chancery"/>
                    <a:cs typeface="Apple Chancery"/>
                  </a:rPr>
                  <a:t>Nigeria: Code </a:t>
                </a:r>
                <a:r>
                  <a:rPr lang="de-DE" sz="900" dirty="0" err="1">
                    <a:latin typeface="Apple Chancery"/>
                    <a:cs typeface="Apple Chancery"/>
                  </a:rPr>
                  <a:t>of</a:t>
                </a:r>
                <a:r>
                  <a:rPr lang="de-DE" sz="900" dirty="0">
                    <a:latin typeface="Apple Chancery"/>
                    <a:cs typeface="Apple Chancery"/>
                  </a:rPr>
                  <a:t> </a:t>
                </a:r>
                <a:r>
                  <a:rPr lang="de-DE" sz="900" dirty="0" err="1">
                    <a:latin typeface="Apple Chancery"/>
                    <a:cs typeface="Apple Chancery"/>
                  </a:rPr>
                  <a:t>conduct</a:t>
                </a:r>
                <a:r>
                  <a:rPr lang="de-DE" sz="900" dirty="0">
                    <a:latin typeface="Apple Chancery"/>
                    <a:cs typeface="Apple Chancery"/>
                  </a:rPr>
                  <a:t> </a:t>
                </a:r>
                <a:r>
                  <a:rPr lang="de-DE" sz="900" dirty="0" err="1">
                    <a:latin typeface="Apple Chancery"/>
                    <a:cs typeface="Apple Chancery"/>
                  </a:rPr>
                  <a:t>enforcement</a:t>
                </a:r>
                <a:r>
                  <a:rPr lang="de-DE" sz="900" dirty="0">
                    <a:latin typeface="Apple Chancery"/>
                    <a:cs typeface="Apple Chancery"/>
                  </a:rPr>
                  <a:t> </a:t>
                </a:r>
                <a:r>
                  <a:rPr lang="de-DE" sz="900" dirty="0" err="1">
                    <a:latin typeface="Apple Chancery"/>
                    <a:cs typeface="Apple Chancery"/>
                  </a:rPr>
                  <a:t>institutions</a:t>
                </a:r>
                <a:endParaRPr lang="de-DE" sz="900" dirty="0">
                  <a:latin typeface="Apple Chancery"/>
                  <a:cs typeface="Apple Chancery"/>
                </a:endParaRPr>
              </a:p>
            </p:txBody>
          </p:sp>
        </p:grpSp>
        <p:sp>
          <p:nvSpPr>
            <p:cNvPr id="265" name="Freeform 12"/>
            <p:cNvSpPr/>
            <p:nvPr/>
          </p:nvSpPr>
          <p:spPr>
            <a:xfrm flipV="1">
              <a:off x="4882308" y="2380568"/>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312" name="Gruppierung 311"/>
          <p:cNvGrpSpPr/>
          <p:nvPr/>
        </p:nvGrpSpPr>
        <p:grpSpPr>
          <a:xfrm>
            <a:off x="5493336" y="2682554"/>
            <a:ext cx="1066000" cy="926149"/>
            <a:chOff x="4751656" y="3322634"/>
            <a:chExt cx="1066000" cy="926149"/>
          </a:xfrm>
        </p:grpSpPr>
        <p:grpSp>
          <p:nvGrpSpPr>
            <p:cNvPr id="273" name="Gruppierung 272"/>
            <p:cNvGrpSpPr/>
            <p:nvPr/>
          </p:nvGrpSpPr>
          <p:grpSpPr>
            <a:xfrm>
              <a:off x="4751656" y="3532762"/>
              <a:ext cx="1066000" cy="716021"/>
              <a:chOff x="1790618" y="2162646"/>
              <a:chExt cx="1066000" cy="1063067"/>
            </a:xfrm>
          </p:grpSpPr>
          <p:pic>
            <p:nvPicPr>
              <p:cNvPr id="275" name="Bild 274"/>
              <p:cNvPicPr>
                <a:picLocks noChangeAspect="1"/>
              </p:cNvPicPr>
              <p:nvPr/>
            </p:nvPicPr>
            <p:blipFill>
              <a:blip r:embed="rId3"/>
              <a:stretch>
                <a:fillRect/>
              </a:stretch>
            </p:blipFill>
            <p:spPr>
              <a:xfrm>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6" name="Textfeld 275"/>
              <p:cNvSpPr txBox="1"/>
              <p:nvPr/>
            </p:nvSpPr>
            <p:spPr>
              <a:xfrm rot="21148738">
                <a:off x="1874289" y="2284188"/>
                <a:ext cx="982329" cy="822514"/>
              </a:xfrm>
              <a:prstGeom prst="rect">
                <a:avLst/>
              </a:prstGeom>
              <a:noFill/>
            </p:spPr>
            <p:txBody>
              <a:bodyPr wrap="square" rtlCol="0">
                <a:spAutoFit/>
              </a:bodyPr>
              <a:lstStyle/>
              <a:p>
                <a:r>
                  <a:rPr lang="de-DE" sz="600" dirty="0">
                    <a:latin typeface="Apple Chancery"/>
                    <a:cs typeface="Apple Chancery"/>
                  </a:rPr>
                  <a:t>African Union: African Charter on Values </a:t>
                </a:r>
                <a:r>
                  <a:rPr lang="de-DE" sz="600" dirty="0" err="1">
                    <a:latin typeface="Apple Chancery"/>
                    <a:cs typeface="Apple Chancery"/>
                  </a:rPr>
                  <a:t>and</a:t>
                </a:r>
                <a:r>
                  <a:rPr lang="de-DE" sz="600" dirty="0">
                    <a:latin typeface="Apple Chancery"/>
                    <a:cs typeface="Apple Chancery"/>
                  </a:rPr>
                  <a:t> </a:t>
                </a:r>
                <a:r>
                  <a:rPr lang="de-DE" sz="600" dirty="0" err="1">
                    <a:latin typeface="Apple Chancery"/>
                    <a:cs typeface="Apple Chancery"/>
                  </a:rPr>
                  <a:t>Principles</a:t>
                </a:r>
                <a:r>
                  <a:rPr lang="de-DE" sz="600" dirty="0">
                    <a:latin typeface="Apple Chancery"/>
                    <a:cs typeface="Apple Chancery"/>
                  </a:rPr>
                  <a:t> </a:t>
                </a:r>
                <a:r>
                  <a:rPr lang="de-DE" sz="600" dirty="0" err="1">
                    <a:latin typeface="Apple Chancery"/>
                    <a:cs typeface="Apple Chancery"/>
                  </a:rPr>
                  <a:t>of</a:t>
                </a:r>
                <a:r>
                  <a:rPr lang="de-DE" sz="600" dirty="0">
                    <a:latin typeface="Apple Chancery"/>
                    <a:cs typeface="Apple Chancery"/>
                  </a:rPr>
                  <a:t> Public Service </a:t>
                </a:r>
                <a:r>
                  <a:rPr lang="de-DE" sz="600" dirty="0" err="1">
                    <a:latin typeface="Apple Chancery"/>
                    <a:cs typeface="Apple Chancery"/>
                  </a:rPr>
                  <a:t>and</a:t>
                </a:r>
                <a:r>
                  <a:rPr lang="de-DE" sz="600" dirty="0">
                    <a:latin typeface="Apple Chancery"/>
                    <a:cs typeface="Apple Chancery"/>
                  </a:rPr>
                  <a:t> Administration</a:t>
                </a:r>
              </a:p>
            </p:txBody>
          </p:sp>
        </p:grpSp>
        <p:sp>
          <p:nvSpPr>
            <p:cNvPr id="274" name="Freeform 12"/>
            <p:cNvSpPr/>
            <p:nvPr/>
          </p:nvSpPr>
          <p:spPr>
            <a:xfrm flipV="1">
              <a:off x="5248166" y="3322634"/>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77" name="Gruppierung 276"/>
          <p:cNvGrpSpPr/>
          <p:nvPr/>
        </p:nvGrpSpPr>
        <p:grpSpPr>
          <a:xfrm>
            <a:off x="5074824" y="1703620"/>
            <a:ext cx="1110881" cy="926149"/>
            <a:chOff x="1790618" y="1952518"/>
            <a:chExt cx="1110881" cy="926149"/>
          </a:xfrm>
        </p:grpSpPr>
        <p:grpSp>
          <p:nvGrpSpPr>
            <p:cNvPr id="278" name="Gruppierung 277"/>
            <p:cNvGrpSpPr/>
            <p:nvPr/>
          </p:nvGrpSpPr>
          <p:grpSpPr>
            <a:xfrm>
              <a:off x="1790618" y="2162646"/>
              <a:ext cx="1110881" cy="716021"/>
              <a:chOff x="1790618" y="2162646"/>
              <a:chExt cx="1110881" cy="1063067"/>
            </a:xfrm>
          </p:grpSpPr>
          <p:pic>
            <p:nvPicPr>
              <p:cNvPr id="280" name="Bild 279"/>
              <p:cNvPicPr>
                <a:picLocks noChangeAspect="1"/>
              </p:cNvPicPr>
              <p:nvPr/>
            </p:nvPicPr>
            <p:blipFill>
              <a:blip r:embed="rId3"/>
              <a:stretch>
                <a:fillRect/>
              </a:stretch>
            </p:blipFill>
            <p:spPr>
              <a:xfrm rot="433299">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81" name="Textfeld 280"/>
              <p:cNvSpPr txBox="1"/>
              <p:nvPr/>
            </p:nvSpPr>
            <p:spPr>
              <a:xfrm rot="6631">
                <a:off x="1852657" y="2211770"/>
                <a:ext cx="1048842" cy="891056"/>
              </a:xfrm>
              <a:prstGeom prst="rect">
                <a:avLst/>
              </a:prstGeom>
              <a:noFill/>
            </p:spPr>
            <p:txBody>
              <a:bodyPr wrap="square" rtlCol="0">
                <a:spAutoFit/>
              </a:bodyPr>
              <a:lstStyle/>
              <a:p>
                <a:r>
                  <a:rPr lang="de-DE" sz="1100">
                    <a:latin typeface="Apple Chancery"/>
                    <a:cs typeface="Apple Chancery"/>
                  </a:rPr>
                  <a:t>Jordan: </a:t>
                </a:r>
                <a:r>
                  <a:rPr lang="de-DE" sz="1100" err="1">
                    <a:latin typeface="Apple Chancery"/>
                    <a:cs typeface="Apple Chancery"/>
                  </a:rPr>
                  <a:t>Adopting</a:t>
                </a:r>
                <a:r>
                  <a:rPr lang="de-DE" sz="1100">
                    <a:latin typeface="Apple Chancery"/>
                    <a:cs typeface="Apple Chancery"/>
                  </a:rPr>
                  <a:t> a </a:t>
                </a:r>
                <a:r>
                  <a:rPr lang="de-DE" sz="1100" err="1">
                    <a:latin typeface="Apple Chancery"/>
                    <a:cs typeface="Apple Chancery"/>
                  </a:rPr>
                  <a:t>code</a:t>
                </a:r>
                <a:r>
                  <a:rPr lang="de-DE" sz="1100">
                    <a:latin typeface="Apple Chancery"/>
                    <a:cs typeface="Apple Chancery"/>
                  </a:rPr>
                  <a:t> </a:t>
                </a:r>
                <a:r>
                  <a:rPr lang="de-DE" sz="1100" err="1">
                    <a:latin typeface="Apple Chancery"/>
                    <a:cs typeface="Apple Chancery"/>
                  </a:rPr>
                  <a:t>of</a:t>
                </a:r>
                <a:r>
                  <a:rPr lang="de-DE" sz="1100">
                    <a:latin typeface="Apple Chancery"/>
                    <a:cs typeface="Apple Chancery"/>
                  </a:rPr>
                  <a:t> </a:t>
                </a:r>
                <a:r>
                  <a:rPr lang="de-DE" sz="1100" err="1">
                    <a:latin typeface="Apple Chancery"/>
                    <a:cs typeface="Apple Chancery"/>
                  </a:rPr>
                  <a:t>conduct</a:t>
                </a:r>
                <a:endParaRPr lang="de-DE" sz="1100">
                  <a:latin typeface="Apple Chancery"/>
                  <a:cs typeface="Apple Chancery"/>
                </a:endParaRPr>
              </a:p>
            </p:txBody>
          </p:sp>
        </p:grpSp>
        <p:sp>
          <p:nvSpPr>
            <p:cNvPr id="279" name="Freeform 12"/>
            <p:cNvSpPr/>
            <p:nvPr/>
          </p:nvSpPr>
          <p:spPr>
            <a:xfrm flipV="1">
              <a:off x="2287128" y="1952518"/>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7" name="Gruppierung 6"/>
          <p:cNvGrpSpPr/>
          <p:nvPr/>
        </p:nvGrpSpPr>
        <p:grpSpPr>
          <a:xfrm>
            <a:off x="7148342" y="2346894"/>
            <a:ext cx="1063067" cy="941010"/>
            <a:chOff x="7148342" y="2346894"/>
            <a:chExt cx="1063067" cy="941010"/>
          </a:xfrm>
        </p:grpSpPr>
        <p:grpSp>
          <p:nvGrpSpPr>
            <p:cNvPr id="288" name="Gruppierung 287"/>
            <p:cNvGrpSpPr/>
            <p:nvPr/>
          </p:nvGrpSpPr>
          <p:grpSpPr>
            <a:xfrm>
              <a:off x="7148342" y="2549240"/>
              <a:ext cx="1063067" cy="738664"/>
              <a:chOff x="1790618" y="2151093"/>
              <a:chExt cx="1063067" cy="1096685"/>
            </a:xfrm>
          </p:grpSpPr>
          <p:pic>
            <p:nvPicPr>
              <p:cNvPr id="290" name="Bild 289"/>
              <p:cNvPicPr>
                <a:picLocks noChangeAspect="1"/>
              </p:cNvPicPr>
              <p:nvPr/>
            </p:nvPicPr>
            <p:blipFill>
              <a:blip r:embed="rId3"/>
              <a:stretch>
                <a:fillRect/>
              </a:stretch>
            </p:blipFill>
            <p:spPr>
              <a:xfrm>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91" name="Textfeld 290"/>
              <p:cNvSpPr txBox="1"/>
              <p:nvPr/>
            </p:nvSpPr>
            <p:spPr>
              <a:xfrm rot="21148738">
                <a:off x="1874466" y="2151093"/>
                <a:ext cx="941275" cy="1096685"/>
              </a:xfrm>
              <a:prstGeom prst="rect">
                <a:avLst/>
              </a:prstGeom>
              <a:noFill/>
            </p:spPr>
            <p:txBody>
              <a:bodyPr wrap="square" rtlCol="0">
                <a:spAutoFit/>
              </a:bodyPr>
              <a:lstStyle/>
              <a:p>
                <a:r>
                  <a:rPr lang="de-DE" sz="1050" dirty="0">
                    <a:latin typeface="Apple Chancery"/>
                    <a:cs typeface="Apple Chancery"/>
                  </a:rPr>
                  <a:t>Philippines: </a:t>
                </a:r>
                <a:r>
                  <a:rPr lang="de-DE" sz="1050" dirty="0" err="1">
                    <a:latin typeface="Apple Chancery"/>
                    <a:cs typeface="Apple Chancery"/>
                  </a:rPr>
                  <a:t>Citizen</a:t>
                </a:r>
                <a:r>
                  <a:rPr lang="de-DE" sz="1050" dirty="0">
                    <a:latin typeface="Apple Chancery"/>
                    <a:cs typeface="Apple Chancery"/>
                  </a:rPr>
                  <a:t> </a:t>
                </a:r>
                <a:r>
                  <a:rPr lang="de-DE" sz="1050" dirty="0" err="1">
                    <a:latin typeface="Apple Chancery"/>
                    <a:cs typeface="Apple Chancery"/>
                  </a:rPr>
                  <a:t>Complaint</a:t>
                </a:r>
                <a:r>
                  <a:rPr lang="de-DE" sz="1050" dirty="0">
                    <a:latin typeface="Apple Chancery"/>
                    <a:cs typeface="Apple Chancery"/>
                  </a:rPr>
                  <a:t> </a:t>
                </a:r>
                <a:r>
                  <a:rPr lang="de-DE" sz="1050" dirty="0" err="1">
                    <a:latin typeface="Apple Chancery"/>
                    <a:cs typeface="Apple Chancery"/>
                  </a:rPr>
                  <a:t>Program</a:t>
                </a:r>
                <a:endParaRPr lang="de-DE" sz="1050" dirty="0">
                  <a:latin typeface="Apple Chancery"/>
                  <a:cs typeface="Apple Chancery"/>
                </a:endParaRPr>
              </a:p>
            </p:txBody>
          </p:sp>
        </p:grpSp>
        <p:sp>
          <p:nvSpPr>
            <p:cNvPr id="289" name="Freeform 12"/>
            <p:cNvSpPr/>
            <p:nvPr/>
          </p:nvSpPr>
          <p:spPr>
            <a:xfrm flipV="1">
              <a:off x="7644852" y="2346894"/>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48" name="Gruppierung 47"/>
          <p:cNvGrpSpPr/>
          <p:nvPr/>
        </p:nvGrpSpPr>
        <p:grpSpPr>
          <a:xfrm>
            <a:off x="2668707" y="1165398"/>
            <a:ext cx="1075500" cy="926149"/>
            <a:chOff x="2668707" y="1165398"/>
            <a:chExt cx="1075500" cy="926149"/>
          </a:xfrm>
        </p:grpSpPr>
        <p:grpSp>
          <p:nvGrpSpPr>
            <p:cNvPr id="293" name="Gruppierung 292"/>
            <p:cNvGrpSpPr/>
            <p:nvPr/>
          </p:nvGrpSpPr>
          <p:grpSpPr>
            <a:xfrm>
              <a:off x="2668707" y="1375526"/>
              <a:ext cx="1075500" cy="716021"/>
              <a:chOff x="1790618" y="2162646"/>
              <a:chExt cx="1075500" cy="1063067"/>
            </a:xfrm>
          </p:grpSpPr>
          <p:pic>
            <p:nvPicPr>
              <p:cNvPr id="295" name="Bild 294"/>
              <p:cNvPicPr>
                <a:picLocks noChangeAspect="1"/>
              </p:cNvPicPr>
              <p:nvPr/>
            </p:nvPicPr>
            <p:blipFill>
              <a:blip r:embed="rId3"/>
              <a:stretch>
                <a:fillRect/>
              </a:stretch>
            </p:blipFill>
            <p:spPr>
              <a:xfrm>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96" name="Textfeld 295"/>
              <p:cNvSpPr txBox="1"/>
              <p:nvPr/>
            </p:nvSpPr>
            <p:spPr>
              <a:xfrm rot="21148738">
                <a:off x="1816604" y="2254640"/>
                <a:ext cx="1049514" cy="891056"/>
              </a:xfrm>
              <a:prstGeom prst="rect">
                <a:avLst/>
              </a:prstGeom>
              <a:noFill/>
            </p:spPr>
            <p:txBody>
              <a:bodyPr wrap="square" rtlCol="0">
                <a:spAutoFit/>
              </a:bodyPr>
              <a:lstStyle/>
              <a:p>
                <a:r>
                  <a:rPr lang="de-DE" sz="1100">
                    <a:latin typeface="Apple Chancery"/>
                    <a:cs typeface="Apple Chancery"/>
                  </a:rPr>
                  <a:t>Canada: Code </a:t>
                </a:r>
                <a:r>
                  <a:rPr lang="de-DE" sz="1100" err="1">
                    <a:latin typeface="Apple Chancery"/>
                    <a:cs typeface="Apple Chancery"/>
                  </a:rPr>
                  <a:t>of</a:t>
                </a:r>
                <a:r>
                  <a:rPr lang="de-DE" sz="1100">
                    <a:latin typeface="Apple Chancery"/>
                    <a:cs typeface="Apple Chancery"/>
                  </a:rPr>
                  <a:t> York regional </a:t>
                </a:r>
                <a:r>
                  <a:rPr lang="de-DE" sz="1100" err="1">
                    <a:latin typeface="Apple Chancery"/>
                    <a:cs typeface="Apple Chancery"/>
                  </a:rPr>
                  <a:t>police</a:t>
                </a:r>
                <a:endParaRPr lang="de-DE" sz="1100">
                  <a:latin typeface="Apple Chancery"/>
                  <a:cs typeface="Apple Chancery"/>
                </a:endParaRPr>
              </a:p>
            </p:txBody>
          </p:sp>
        </p:grpSp>
        <p:sp>
          <p:nvSpPr>
            <p:cNvPr id="294" name="Freeform 12"/>
            <p:cNvSpPr/>
            <p:nvPr/>
          </p:nvSpPr>
          <p:spPr>
            <a:xfrm flipV="1">
              <a:off x="3165217" y="1165398"/>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307" name="Gruppierung 306"/>
          <p:cNvGrpSpPr/>
          <p:nvPr/>
        </p:nvGrpSpPr>
        <p:grpSpPr>
          <a:xfrm rot="713936">
            <a:off x="4392601" y="954726"/>
            <a:ext cx="1063067" cy="964093"/>
            <a:chOff x="7148342" y="2346894"/>
            <a:chExt cx="1063067" cy="964093"/>
          </a:xfrm>
        </p:grpSpPr>
        <p:grpSp>
          <p:nvGrpSpPr>
            <p:cNvPr id="308" name="Gruppierung 307"/>
            <p:cNvGrpSpPr/>
            <p:nvPr/>
          </p:nvGrpSpPr>
          <p:grpSpPr>
            <a:xfrm>
              <a:off x="7148342" y="2526157"/>
              <a:ext cx="1063067" cy="784830"/>
              <a:chOff x="1790618" y="2116821"/>
              <a:chExt cx="1063067" cy="1165227"/>
            </a:xfrm>
          </p:grpSpPr>
          <p:pic>
            <p:nvPicPr>
              <p:cNvPr id="310" name="Bild 309"/>
              <p:cNvPicPr>
                <a:picLocks noChangeAspect="1"/>
              </p:cNvPicPr>
              <p:nvPr/>
            </p:nvPicPr>
            <p:blipFill>
              <a:blip r:embed="rId3"/>
              <a:stretch>
                <a:fillRect/>
              </a:stretch>
            </p:blipFill>
            <p:spPr>
              <a:xfrm>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11" name="Textfeld 310"/>
              <p:cNvSpPr txBox="1"/>
              <p:nvPr/>
            </p:nvSpPr>
            <p:spPr>
              <a:xfrm rot="21148738">
                <a:off x="1874466" y="2116821"/>
                <a:ext cx="941275" cy="1165227"/>
              </a:xfrm>
              <a:prstGeom prst="rect">
                <a:avLst/>
              </a:prstGeom>
              <a:noFill/>
            </p:spPr>
            <p:txBody>
              <a:bodyPr wrap="square" rtlCol="0">
                <a:spAutoFit/>
              </a:bodyPr>
              <a:lstStyle/>
              <a:p>
                <a:r>
                  <a:rPr lang="de-DE" sz="900" err="1">
                    <a:latin typeface="Apple Chancery"/>
                    <a:cs typeface="Apple Chancery"/>
                  </a:rPr>
                  <a:t>Denmark</a:t>
                </a:r>
                <a:r>
                  <a:rPr lang="de-DE" sz="900">
                    <a:latin typeface="Apple Chancery"/>
                    <a:cs typeface="Apple Chancery"/>
                  </a:rPr>
                  <a:t>: </a:t>
                </a:r>
                <a:r>
                  <a:rPr lang="de-DE" sz="900" err="1">
                    <a:latin typeface="Apple Chancery"/>
                    <a:cs typeface="Apple Chancery"/>
                  </a:rPr>
                  <a:t>Ministry</a:t>
                </a:r>
                <a:r>
                  <a:rPr lang="de-DE" sz="900">
                    <a:latin typeface="Apple Chancery"/>
                    <a:cs typeface="Apple Chancery"/>
                  </a:rPr>
                  <a:t> </a:t>
                </a:r>
                <a:r>
                  <a:rPr lang="de-DE" sz="900" err="1">
                    <a:latin typeface="Apple Chancery"/>
                    <a:cs typeface="Apple Chancery"/>
                  </a:rPr>
                  <a:t>of</a:t>
                </a:r>
                <a:r>
                  <a:rPr lang="de-DE" sz="900">
                    <a:latin typeface="Apple Chancery"/>
                    <a:cs typeface="Apple Chancery"/>
                  </a:rPr>
                  <a:t> </a:t>
                </a:r>
                <a:r>
                  <a:rPr lang="de-DE" sz="900" err="1">
                    <a:latin typeface="Apple Chancery"/>
                    <a:cs typeface="Apple Chancery"/>
                  </a:rPr>
                  <a:t>Justice‘s</a:t>
                </a:r>
                <a:r>
                  <a:rPr lang="de-DE" sz="900">
                    <a:latin typeface="Apple Chancery"/>
                    <a:cs typeface="Apple Chancery"/>
                  </a:rPr>
                  <a:t> </a:t>
                </a:r>
                <a:r>
                  <a:rPr lang="de-DE" sz="900" err="1">
                    <a:latin typeface="Apple Chancery"/>
                    <a:cs typeface="Apple Chancery"/>
                  </a:rPr>
                  <a:t>guidance</a:t>
                </a:r>
                <a:r>
                  <a:rPr lang="de-DE" sz="900">
                    <a:latin typeface="Apple Chancery"/>
                    <a:cs typeface="Apple Chancery"/>
                  </a:rPr>
                  <a:t> on anti-</a:t>
                </a:r>
                <a:r>
                  <a:rPr lang="de-DE" sz="900" err="1">
                    <a:latin typeface="Apple Chancery"/>
                    <a:cs typeface="Apple Chancery"/>
                  </a:rPr>
                  <a:t>corruption</a:t>
                </a:r>
                <a:endParaRPr lang="de-DE" sz="900">
                  <a:latin typeface="Apple Chancery"/>
                  <a:cs typeface="Apple Chancery"/>
                </a:endParaRPr>
              </a:p>
            </p:txBody>
          </p:sp>
        </p:grpSp>
        <p:sp>
          <p:nvSpPr>
            <p:cNvPr id="309" name="Freeform 12"/>
            <p:cNvSpPr/>
            <p:nvPr/>
          </p:nvSpPr>
          <p:spPr>
            <a:xfrm flipV="1">
              <a:off x="7644852" y="2346894"/>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97" name="Gruppierung 296"/>
          <p:cNvGrpSpPr/>
          <p:nvPr/>
        </p:nvGrpSpPr>
        <p:grpSpPr>
          <a:xfrm>
            <a:off x="4454573" y="811653"/>
            <a:ext cx="1077151" cy="964572"/>
            <a:chOff x="1790618" y="1952518"/>
            <a:chExt cx="1077151" cy="964572"/>
          </a:xfrm>
        </p:grpSpPr>
        <p:grpSp>
          <p:nvGrpSpPr>
            <p:cNvPr id="298" name="Gruppierung 297"/>
            <p:cNvGrpSpPr/>
            <p:nvPr/>
          </p:nvGrpSpPr>
          <p:grpSpPr>
            <a:xfrm>
              <a:off x="1790618" y="2132260"/>
              <a:ext cx="1077151" cy="784830"/>
              <a:chOff x="1790618" y="2117532"/>
              <a:chExt cx="1077151" cy="1165227"/>
            </a:xfrm>
          </p:grpSpPr>
          <p:pic>
            <p:nvPicPr>
              <p:cNvPr id="300" name="Bild 299"/>
              <p:cNvPicPr>
                <a:picLocks noChangeAspect="1"/>
              </p:cNvPicPr>
              <p:nvPr/>
            </p:nvPicPr>
            <p:blipFill>
              <a:blip r:embed="rId3"/>
              <a:stretch>
                <a:fillRect/>
              </a:stretch>
            </p:blipFill>
            <p:spPr>
              <a:xfrm>
                <a:off x="1790618" y="2162646"/>
                <a:ext cx="1063067" cy="1063067"/>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01" name="Textfeld 300"/>
              <p:cNvSpPr txBox="1"/>
              <p:nvPr/>
            </p:nvSpPr>
            <p:spPr>
              <a:xfrm rot="21148738">
                <a:off x="1815189" y="2117532"/>
                <a:ext cx="1052580" cy="1165227"/>
              </a:xfrm>
              <a:prstGeom prst="rect">
                <a:avLst/>
              </a:prstGeom>
              <a:noFill/>
            </p:spPr>
            <p:txBody>
              <a:bodyPr wrap="square" rtlCol="0">
                <a:spAutoFit/>
              </a:bodyPr>
              <a:lstStyle/>
              <a:p>
                <a:r>
                  <a:rPr lang="de-DE" sz="900" err="1">
                    <a:latin typeface="Apple Chancery"/>
                    <a:cs typeface="Apple Chancery"/>
                  </a:rPr>
                  <a:t>Norway</a:t>
                </a:r>
                <a:r>
                  <a:rPr lang="de-DE" sz="900">
                    <a:latin typeface="Apple Chancery"/>
                    <a:cs typeface="Apple Chancery"/>
                  </a:rPr>
                  <a:t>: </a:t>
                </a:r>
                <a:r>
                  <a:rPr lang="de-DE" sz="900" err="1">
                    <a:latin typeface="Apple Chancery"/>
                    <a:cs typeface="Apple Chancery"/>
                  </a:rPr>
                  <a:t>Ethical</a:t>
                </a:r>
                <a:r>
                  <a:rPr lang="de-DE" sz="900">
                    <a:latin typeface="Apple Chancery"/>
                    <a:cs typeface="Apple Chancery"/>
                  </a:rPr>
                  <a:t> </a:t>
                </a:r>
                <a:r>
                  <a:rPr lang="de-DE" sz="900" err="1">
                    <a:latin typeface="Apple Chancery"/>
                    <a:cs typeface="Apple Chancery"/>
                  </a:rPr>
                  <a:t>guidelines</a:t>
                </a:r>
                <a:r>
                  <a:rPr lang="de-DE" sz="900">
                    <a:latin typeface="Apple Chancery"/>
                    <a:cs typeface="Apple Chancery"/>
                  </a:rPr>
                  <a:t> </a:t>
                </a:r>
                <a:r>
                  <a:rPr lang="de-DE" sz="900" err="1">
                    <a:latin typeface="Apple Chancery"/>
                    <a:cs typeface="Apple Chancery"/>
                  </a:rPr>
                  <a:t>for</a:t>
                </a:r>
                <a:r>
                  <a:rPr lang="de-DE" sz="900">
                    <a:latin typeface="Apple Chancery"/>
                    <a:cs typeface="Apple Chancery"/>
                  </a:rPr>
                  <a:t> </a:t>
                </a:r>
                <a:r>
                  <a:rPr lang="de-DE" sz="900" err="1">
                    <a:latin typeface="Apple Chancery"/>
                    <a:cs typeface="Apple Chancery"/>
                  </a:rPr>
                  <a:t>business</a:t>
                </a:r>
                <a:r>
                  <a:rPr lang="de-DE" sz="900">
                    <a:latin typeface="Apple Chancery"/>
                    <a:cs typeface="Apple Chancery"/>
                  </a:rPr>
                  <a:t> </a:t>
                </a:r>
                <a:r>
                  <a:rPr lang="de-DE" sz="900" err="1">
                    <a:latin typeface="Apple Chancery"/>
                    <a:cs typeface="Apple Chancery"/>
                  </a:rPr>
                  <a:t>contacts</a:t>
                </a:r>
                <a:r>
                  <a:rPr lang="de-DE" sz="900">
                    <a:latin typeface="Apple Chancery"/>
                    <a:cs typeface="Apple Chancery"/>
                  </a:rPr>
                  <a:t> </a:t>
                </a:r>
                <a:r>
                  <a:rPr lang="de-DE" sz="900" err="1">
                    <a:latin typeface="Apple Chancery"/>
                    <a:cs typeface="Apple Chancery"/>
                  </a:rPr>
                  <a:t>for</a:t>
                </a:r>
                <a:r>
                  <a:rPr lang="de-DE" sz="900">
                    <a:latin typeface="Apple Chancery"/>
                    <a:cs typeface="Apple Chancery"/>
                  </a:rPr>
                  <a:t> </a:t>
                </a:r>
                <a:r>
                  <a:rPr lang="de-DE" sz="900" err="1">
                    <a:latin typeface="Apple Chancery"/>
                    <a:cs typeface="Apple Chancery"/>
                  </a:rPr>
                  <a:t>the</a:t>
                </a:r>
                <a:r>
                  <a:rPr lang="de-DE" sz="900">
                    <a:latin typeface="Apple Chancery"/>
                    <a:cs typeface="Apple Chancery"/>
                  </a:rPr>
                  <a:t> </a:t>
                </a:r>
                <a:r>
                  <a:rPr lang="de-DE" sz="900" err="1">
                    <a:latin typeface="Apple Chancery"/>
                    <a:cs typeface="Apple Chancery"/>
                  </a:rPr>
                  <a:t>defense</a:t>
                </a:r>
                <a:r>
                  <a:rPr lang="de-DE" sz="900">
                    <a:latin typeface="Apple Chancery"/>
                    <a:cs typeface="Apple Chancery"/>
                  </a:rPr>
                  <a:t> </a:t>
                </a:r>
                <a:r>
                  <a:rPr lang="de-DE" sz="900" err="1">
                    <a:latin typeface="Apple Chancery"/>
                    <a:cs typeface="Apple Chancery"/>
                  </a:rPr>
                  <a:t>sector</a:t>
                </a:r>
                <a:endParaRPr lang="de-DE" sz="900">
                  <a:latin typeface="Apple Chancery"/>
                  <a:cs typeface="Apple Chancery"/>
                </a:endParaRPr>
              </a:p>
            </p:txBody>
          </p:sp>
        </p:grpSp>
        <p:sp>
          <p:nvSpPr>
            <p:cNvPr id="299" name="Freeform 12"/>
            <p:cNvSpPr/>
            <p:nvPr/>
          </p:nvSpPr>
          <p:spPr>
            <a:xfrm flipV="1">
              <a:off x="2287128" y="1952518"/>
              <a:ext cx="195385" cy="283573"/>
            </a:xfrm>
            <a:custGeom>
              <a:avLst/>
              <a:gdLst>
                <a:gd name="connsiteX0" fmla="*/ 159312 w 277339"/>
                <a:gd name="connsiteY0" fmla="*/ 399987 h 399987"/>
                <a:gd name="connsiteX1" fmla="*/ 277339 w 277339"/>
                <a:gd name="connsiteY1" fmla="*/ 281960 h 399987"/>
                <a:gd name="connsiteX2" fmla="*/ 159312 w 277339"/>
                <a:gd name="connsiteY2" fmla="*/ 163933 h 399987"/>
                <a:gd name="connsiteX3" fmla="*/ 132324 w 277339"/>
                <a:gd name="connsiteY3" fmla="*/ 169382 h 399987"/>
                <a:gd name="connsiteX4" fmla="*/ 0 w 277339"/>
                <a:gd name="connsiteY4" fmla="*/ 0 h 399987"/>
                <a:gd name="connsiteX5" fmla="*/ 69176 w 277339"/>
                <a:gd name="connsiteY5" fmla="*/ 208407 h 399987"/>
                <a:gd name="connsiteX6" fmla="*/ 50560 w 277339"/>
                <a:gd name="connsiteY6" fmla="*/ 236018 h 399987"/>
                <a:gd name="connsiteX7" fmla="*/ 41285 w 277339"/>
                <a:gd name="connsiteY7" fmla="*/ 281960 h 399987"/>
                <a:gd name="connsiteX8" fmla="*/ 159312 w 277339"/>
                <a:gd name="connsiteY8" fmla="*/ 399987 h 39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339" h="399987">
                  <a:moveTo>
                    <a:pt x="159312" y="399987"/>
                  </a:moveTo>
                  <a:cubicBezTo>
                    <a:pt x="224497" y="399987"/>
                    <a:pt x="277339" y="347145"/>
                    <a:pt x="277339" y="281960"/>
                  </a:cubicBezTo>
                  <a:cubicBezTo>
                    <a:pt x="277339" y="216775"/>
                    <a:pt x="224497" y="163933"/>
                    <a:pt x="159312" y="163933"/>
                  </a:cubicBezTo>
                  <a:lnTo>
                    <a:pt x="132324" y="169382"/>
                  </a:lnTo>
                  <a:lnTo>
                    <a:pt x="0" y="0"/>
                  </a:lnTo>
                  <a:lnTo>
                    <a:pt x="69176" y="208407"/>
                  </a:lnTo>
                  <a:lnTo>
                    <a:pt x="50560" y="236018"/>
                  </a:lnTo>
                  <a:cubicBezTo>
                    <a:pt x="44588" y="250139"/>
                    <a:pt x="41285" y="265664"/>
                    <a:pt x="41285" y="281960"/>
                  </a:cubicBezTo>
                  <a:cubicBezTo>
                    <a:pt x="41285" y="347145"/>
                    <a:pt x="94127" y="399987"/>
                    <a:pt x="159312" y="399987"/>
                  </a:cubicBezTo>
                  <a:close/>
                </a:path>
              </a:pathLst>
            </a:custGeom>
            <a:solidFill>
              <a:schemeClr val="accent1"/>
            </a:solidFill>
            <a:ln w="1905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Tree>
    <p:extLst>
      <p:ext uri="{BB962C8B-B14F-4D97-AF65-F5344CB8AC3E}">
        <p14:creationId xmlns:p14="http://schemas.microsoft.com/office/powerpoint/2010/main" val="9377047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animScale>
                                      <p:cBhvr>
                                        <p:cTn id="14"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8"/>
                                        </p:tgtEl>
                                        <p:attrNameLst>
                                          <p:attrName>ppt_x</p:attrName>
                                          <p:attrName>ppt_y</p:attrName>
                                        </p:attrNameLst>
                                      </p:cBhvr>
                                    </p:animMotion>
                                    <p:animEffect transition="in" filter="fade">
                                      <p:cBhvr>
                                        <p:cTn id="16" dur="10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12"/>
                                        </p:tgtEl>
                                        <p:attrNameLst>
                                          <p:attrName>style.visibility</p:attrName>
                                        </p:attrNameLst>
                                      </p:cBhvr>
                                      <p:to>
                                        <p:strVal val="visible"/>
                                      </p:to>
                                    </p:set>
                                    <p:animScale>
                                      <p:cBhvr>
                                        <p:cTn id="21" dur="1000" decel="50000" fill="hold">
                                          <p:stCondLst>
                                            <p:cond delay="0"/>
                                          </p:stCondLst>
                                        </p:cTn>
                                        <p:tgtEl>
                                          <p:spTgt spid="3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12"/>
                                        </p:tgtEl>
                                        <p:attrNameLst>
                                          <p:attrName>ppt_x</p:attrName>
                                          <p:attrName>ppt_y</p:attrName>
                                        </p:attrNameLst>
                                      </p:cBhvr>
                                    </p:animMotion>
                                    <p:animEffect transition="in" filter="fade">
                                      <p:cBhvr>
                                        <p:cTn id="23" dur="1000"/>
                                        <p:tgtEl>
                                          <p:spTgt spid="312"/>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13"/>
                                        </p:tgtEl>
                                        <p:attrNameLst>
                                          <p:attrName>style.visibility</p:attrName>
                                        </p:attrNameLst>
                                      </p:cBhvr>
                                      <p:to>
                                        <p:strVal val="visible"/>
                                      </p:to>
                                    </p:set>
                                    <p:animScale>
                                      <p:cBhvr>
                                        <p:cTn id="28" dur="1000" decel="50000" fill="hold">
                                          <p:stCondLst>
                                            <p:cond delay="0"/>
                                          </p:stCondLst>
                                        </p:cTn>
                                        <p:tgtEl>
                                          <p:spTgt spid="3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13"/>
                                        </p:tgtEl>
                                        <p:attrNameLst>
                                          <p:attrName>ppt_x</p:attrName>
                                          <p:attrName>ppt_y</p:attrName>
                                        </p:attrNameLst>
                                      </p:cBhvr>
                                    </p:animMotion>
                                    <p:animEffect transition="in" filter="fade">
                                      <p:cBhvr>
                                        <p:cTn id="30" dur="1000"/>
                                        <p:tgtEl>
                                          <p:spTgt spid="313"/>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277"/>
                                        </p:tgtEl>
                                        <p:attrNameLst>
                                          <p:attrName>style.visibility</p:attrName>
                                        </p:attrNameLst>
                                      </p:cBhvr>
                                      <p:to>
                                        <p:strVal val="visible"/>
                                      </p:to>
                                    </p:set>
                                    <p:animScale>
                                      <p:cBhvr>
                                        <p:cTn id="35" dur="1000" decel="50000" fill="hold">
                                          <p:stCondLst>
                                            <p:cond delay="0"/>
                                          </p:stCondLst>
                                        </p:cTn>
                                        <p:tgtEl>
                                          <p:spTgt spid="2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277"/>
                                        </p:tgtEl>
                                        <p:attrNameLst>
                                          <p:attrName>ppt_x</p:attrName>
                                          <p:attrName>ppt_y</p:attrName>
                                        </p:attrNameLst>
                                      </p:cBhvr>
                                    </p:animMotion>
                                    <p:animEffect transition="in" filter="fade">
                                      <p:cBhvr>
                                        <p:cTn id="37" dur="1000"/>
                                        <p:tgtEl>
                                          <p:spTgt spid="277"/>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307"/>
                                        </p:tgtEl>
                                        <p:attrNameLst>
                                          <p:attrName>style.visibility</p:attrName>
                                        </p:attrNameLst>
                                      </p:cBhvr>
                                      <p:to>
                                        <p:strVal val="visible"/>
                                      </p:to>
                                    </p:set>
                                    <p:animScale>
                                      <p:cBhvr>
                                        <p:cTn id="42" dur="1000" decel="50000" fill="hold">
                                          <p:stCondLst>
                                            <p:cond delay="0"/>
                                          </p:stCondLst>
                                        </p:cTn>
                                        <p:tgtEl>
                                          <p:spTgt spid="3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07"/>
                                        </p:tgtEl>
                                        <p:attrNameLst>
                                          <p:attrName>ppt_x</p:attrName>
                                          <p:attrName>ppt_y</p:attrName>
                                        </p:attrNameLst>
                                      </p:cBhvr>
                                    </p:animMotion>
                                    <p:animEffect transition="in" filter="fade">
                                      <p:cBhvr>
                                        <p:cTn id="44" dur="1000"/>
                                        <p:tgtEl>
                                          <p:spTgt spid="307"/>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297"/>
                                        </p:tgtEl>
                                        <p:attrNameLst>
                                          <p:attrName>style.visibility</p:attrName>
                                        </p:attrNameLst>
                                      </p:cBhvr>
                                      <p:to>
                                        <p:strVal val="visible"/>
                                      </p:to>
                                    </p:set>
                                    <p:animScale>
                                      <p:cBhvr>
                                        <p:cTn id="49" dur="1000" decel="50000" fill="hold">
                                          <p:stCondLst>
                                            <p:cond delay="0"/>
                                          </p:stCondLst>
                                        </p:cTn>
                                        <p:tgtEl>
                                          <p:spTgt spid="2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97"/>
                                        </p:tgtEl>
                                        <p:attrNameLst>
                                          <p:attrName>ppt_x</p:attrName>
                                          <p:attrName>ppt_y</p:attrName>
                                        </p:attrNameLst>
                                      </p:cBhvr>
                                    </p:animMotion>
                                    <p:animEffect transition="in" filter="fade">
                                      <p:cBhvr>
                                        <p:cTn id="51" dur="1000"/>
                                        <p:tgtEl>
                                          <p:spTgt spid="297"/>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Scale>
                                      <p:cBhvr>
                                        <p:cTn id="5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7"/>
                                        </p:tgtEl>
                                        <p:attrNameLst>
                                          <p:attrName>ppt_x</p:attrName>
                                          <p:attrName>ppt_y</p:attrName>
                                        </p:attrNameLst>
                                      </p:cBhvr>
                                    </p:animMotion>
                                    <p:animEffect transition="in" filter="fade">
                                      <p:cBhvr>
                                        <p:cTn id="5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40844EF4-1917-4248-99E1-C98BADE0FC6D}"/>
              </a:ext>
            </a:extLst>
          </p:cNvPr>
          <p:cNvSpPr>
            <a:spLocks noGrp="1"/>
          </p:cNvSpPr>
          <p:nvPr>
            <p:ph idx="1"/>
          </p:nvPr>
        </p:nvSpPr>
        <p:spPr>
          <a:ln>
            <a:solidFill>
              <a:srgbClr val="00B0F0"/>
            </a:solidFill>
          </a:ln>
        </p:spPr>
        <p:txBody>
          <a:bodyPr/>
          <a:lstStyle/>
          <a:p>
            <a:endParaRPr lang="de-DE" dirty="0"/>
          </a:p>
        </p:txBody>
      </p:sp>
      <p:grpSp>
        <p:nvGrpSpPr>
          <p:cNvPr id="52" name="Gruppierung 51"/>
          <p:cNvGrpSpPr/>
          <p:nvPr/>
        </p:nvGrpSpPr>
        <p:grpSpPr>
          <a:xfrm>
            <a:off x="3088537" y="1219200"/>
            <a:ext cx="3444343" cy="3383212"/>
            <a:chOff x="3088537" y="1219200"/>
            <a:chExt cx="3444343" cy="3383212"/>
          </a:xfrm>
        </p:grpSpPr>
        <p:grpSp>
          <p:nvGrpSpPr>
            <p:cNvPr id="9" name="Group 2101">
              <a:extLst>
                <a:ext uri="{FF2B5EF4-FFF2-40B4-BE49-F238E27FC236}">
                  <a16:creationId xmlns:a16="http://schemas.microsoft.com/office/drawing/2014/main" id="{13568C87-E375-483C-A5BD-804FDCB929A1}"/>
                </a:ext>
              </a:extLst>
            </p:cNvPr>
            <p:cNvGrpSpPr/>
            <p:nvPr/>
          </p:nvGrpSpPr>
          <p:grpSpPr>
            <a:xfrm>
              <a:off x="3088537" y="1219200"/>
              <a:ext cx="3444343" cy="3383212"/>
              <a:chOff x="2075497" y="1619938"/>
              <a:chExt cx="3634008" cy="4514512"/>
            </a:xfrm>
            <a:effectLst>
              <a:outerShdw blurRad="50800" dist="38100" dir="2700000" algn="tl" rotWithShape="0">
                <a:prstClr val="black">
                  <a:alpha val="40000"/>
                </a:prstClr>
              </a:outerShdw>
            </a:effectLst>
          </p:grpSpPr>
          <p:sp>
            <p:nvSpPr>
              <p:cNvPr id="41" name="Rounded Rectangle 28">
                <a:extLst>
                  <a:ext uri="{FF2B5EF4-FFF2-40B4-BE49-F238E27FC236}">
                    <a16:creationId xmlns:a16="http://schemas.microsoft.com/office/drawing/2014/main" id="{413A5081-1E88-4949-8510-A743715037C7}"/>
                  </a:ext>
                </a:extLst>
              </p:cNvPr>
              <p:cNvSpPr/>
              <p:nvPr/>
            </p:nvSpPr>
            <p:spPr>
              <a:xfrm rot="16200000">
                <a:off x="1635245" y="2060190"/>
                <a:ext cx="4514512" cy="3634008"/>
              </a:xfrm>
              <a:custGeom>
                <a:avLst/>
                <a:gdLst/>
                <a:ahLst/>
                <a:cxnLst/>
                <a:rect l="l" t="t" r="r" b="b"/>
                <a:pathLst>
                  <a:path w="4514512" h="3634008">
                    <a:moveTo>
                      <a:pt x="4514512" y="351572"/>
                    </a:moveTo>
                    <a:lnTo>
                      <a:pt x="4514512" y="2907347"/>
                    </a:lnTo>
                    <a:cubicBezTo>
                      <a:pt x="4514512" y="3082849"/>
                      <a:pt x="4385918" y="3228315"/>
                      <a:pt x="4217617" y="3253407"/>
                    </a:cubicBezTo>
                    <a:lnTo>
                      <a:pt x="4217617" y="3260146"/>
                    </a:lnTo>
                    <a:lnTo>
                      <a:pt x="4227649" y="3260146"/>
                    </a:lnTo>
                    <a:lnTo>
                      <a:pt x="4227649" y="3465370"/>
                    </a:lnTo>
                    <a:cubicBezTo>
                      <a:pt x="4227649" y="3558506"/>
                      <a:pt x="4152147" y="3634008"/>
                      <a:pt x="4059011" y="3634008"/>
                    </a:cubicBezTo>
                    <a:lnTo>
                      <a:pt x="3113801" y="3634008"/>
                    </a:lnTo>
                    <a:cubicBezTo>
                      <a:pt x="3020665" y="3634008"/>
                      <a:pt x="2945163" y="3558506"/>
                      <a:pt x="2945163" y="3465370"/>
                    </a:cubicBezTo>
                    <a:lnTo>
                      <a:pt x="2945163" y="3260146"/>
                    </a:lnTo>
                    <a:lnTo>
                      <a:pt x="3137497" y="3260146"/>
                    </a:lnTo>
                    <a:lnTo>
                      <a:pt x="3137497" y="3258919"/>
                    </a:lnTo>
                    <a:lnTo>
                      <a:pt x="351572" y="3258919"/>
                    </a:lnTo>
                    <a:cubicBezTo>
                      <a:pt x="157404" y="3258919"/>
                      <a:pt x="0" y="3101515"/>
                      <a:pt x="0" y="2907347"/>
                    </a:cubicBezTo>
                    <a:lnTo>
                      <a:pt x="0" y="351572"/>
                    </a:lnTo>
                    <a:cubicBezTo>
                      <a:pt x="0" y="157404"/>
                      <a:pt x="157404" y="0"/>
                      <a:pt x="351572" y="0"/>
                    </a:cubicBezTo>
                    <a:lnTo>
                      <a:pt x="4162940" y="0"/>
                    </a:lnTo>
                    <a:cubicBezTo>
                      <a:pt x="4357108" y="0"/>
                      <a:pt x="4514512" y="157404"/>
                      <a:pt x="4514512" y="351572"/>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 name="Rounded Rectangle 9">
                <a:extLst>
                  <a:ext uri="{FF2B5EF4-FFF2-40B4-BE49-F238E27FC236}">
                    <a16:creationId xmlns:a16="http://schemas.microsoft.com/office/drawing/2014/main" id="{F85AD75B-F794-4A4A-B3F8-6126E0B25E45}"/>
                  </a:ext>
                </a:extLst>
              </p:cNvPr>
              <p:cNvSpPr/>
              <p:nvPr/>
            </p:nvSpPr>
            <p:spPr>
              <a:xfrm rot="16200000" flipH="1">
                <a:off x="1947132" y="2747161"/>
                <a:ext cx="3540382" cy="3234190"/>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7" name="TextBox 2124">
              <a:extLst>
                <a:ext uri="{FF2B5EF4-FFF2-40B4-BE49-F238E27FC236}">
                  <a16:creationId xmlns:a16="http://schemas.microsoft.com/office/drawing/2014/main" id="{E967CEF3-A1A7-4630-B8CB-0FE6505E4BD4}"/>
                </a:ext>
              </a:extLst>
            </p:cNvPr>
            <p:cNvSpPr txBox="1"/>
            <p:nvPr/>
          </p:nvSpPr>
          <p:spPr>
            <a:xfrm>
              <a:off x="4650152" y="1278070"/>
              <a:ext cx="1608407" cy="3308599"/>
            </a:xfrm>
            <a:prstGeom prst="rect">
              <a:avLst/>
            </a:prstGeom>
            <a:noFill/>
          </p:spPr>
          <p:txBody>
            <a:bodyPr wrap="square" rtlCol="0">
              <a:spAutoFit/>
            </a:bodyPr>
            <a:lstStyle/>
            <a:p>
              <a:r>
                <a:rPr lang="en-US" altLang="ko-KR" sz="1000" b="1" u="sng">
                  <a:solidFill>
                    <a:srgbClr val="000000"/>
                  </a:solidFill>
                  <a:latin typeface="Roboto"/>
                  <a:cs typeface="Roboto"/>
                </a:rPr>
                <a:t>2017 OECD review found that:</a:t>
              </a:r>
            </a:p>
            <a:p>
              <a:pPr marL="171450" indent="-171450">
                <a:buFont typeface="Arial"/>
                <a:buChar char="•"/>
              </a:pPr>
              <a:r>
                <a:rPr lang="en-US" altLang="ko-KR" sz="900">
                  <a:solidFill>
                    <a:srgbClr val="000000"/>
                  </a:solidFill>
                  <a:latin typeface="Roboto"/>
                  <a:cs typeface="Roboto"/>
                </a:rPr>
                <a:t>Being a CEPCI member is an additional task, not a full-time position;</a:t>
              </a:r>
            </a:p>
            <a:p>
              <a:pPr marL="244800" indent="-171450">
                <a:buFont typeface="Wingdings" charset="2"/>
                <a:buChar char="Ø"/>
              </a:pPr>
              <a:r>
                <a:rPr lang="en-US" altLang="ko-KR" sz="900">
                  <a:solidFill>
                    <a:srgbClr val="000000"/>
                  </a:solidFill>
                  <a:latin typeface="Roboto"/>
                  <a:cs typeface="Roboto"/>
                </a:rPr>
                <a:t>Performance thus depends on individual capacity, expertise and motivation;</a:t>
              </a:r>
            </a:p>
            <a:p>
              <a:pPr marL="171450" indent="-171450">
                <a:buFont typeface="Arial"/>
                <a:buChar char="•"/>
              </a:pPr>
              <a:r>
                <a:rPr lang="en-US" altLang="ko-KR" sz="900">
                  <a:solidFill>
                    <a:srgbClr val="000000"/>
                  </a:solidFill>
                  <a:latin typeface="Roboto"/>
                  <a:cs typeface="Roboto"/>
                </a:rPr>
                <a:t>Unclear budget and organizational location of CEPCIs;</a:t>
              </a:r>
            </a:p>
            <a:p>
              <a:pPr marL="171450" indent="-171450">
                <a:buFont typeface="Arial"/>
                <a:buChar char="•"/>
              </a:pPr>
              <a:r>
                <a:rPr lang="en-US" altLang="ko-KR" sz="900">
                  <a:solidFill>
                    <a:srgbClr val="000000"/>
                  </a:solidFill>
                  <a:latin typeface="Roboto"/>
                  <a:cs typeface="Roboto"/>
                </a:rPr>
                <a:t>Focus on enforcement rather than prevention role:</a:t>
              </a:r>
            </a:p>
            <a:p>
              <a:pPr marL="244800" indent="-171450">
                <a:buFont typeface="Wingdings" charset="2"/>
                <a:buChar char="Ø"/>
              </a:pPr>
              <a:r>
                <a:rPr lang="en-US" altLang="ko-KR" sz="900">
                  <a:solidFill>
                    <a:srgbClr val="000000"/>
                  </a:solidFill>
                  <a:latin typeface="Roboto"/>
                  <a:cs typeface="Roboto"/>
                </a:rPr>
                <a:t>Potential conflicts with other existing reporting mechanisms;</a:t>
              </a:r>
            </a:p>
            <a:p>
              <a:pPr marL="244800" indent="-171450">
                <a:buFont typeface="Wingdings" charset="2"/>
                <a:buChar char="Ø"/>
              </a:pPr>
              <a:r>
                <a:rPr lang="en-US" altLang="ko-KR" sz="900">
                  <a:solidFill>
                    <a:srgbClr val="000000"/>
                  </a:solidFill>
                  <a:latin typeface="Roboto"/>
                  <a:cs typeface="Roboto"/>
                </a:rPr>
                <a:t>Weaker mandate as to guidance, training and sharing good practices across CEPCIs (OECD 2017: 69).</a:t>
              </a:r>
            </a:p>
          </p:txBody>
        </p:sp>
        <p:sp>
          <p:nvSpPr>
            <p:cNvPr id="19" name="TextBox 2127">
              <a:extLst>
                <a:ext uri="{FF2B5EF4-FFF2-40B4-BE49-F238E27FC236}">
                  <a16:creationId xmlns:a16="http://schemas.microsoft.com/office/drawing/2014/main" id="{7BF22730-ED70-4201-8EB1-E49330B11581}"/>
                </a:ext>
              </a:extLst>
            </p:cNvPr>
            <p:cNvSpPr txBox="1"/>
            <p:nvPr/>
          </p:nvSpPr>
          <p:spPr>
            <a:xfrm rot="5400000">
              <a:off x="5888807" y="1768828"/>
              <a:ext cx="869645" cy="265045"/>
            </a:xfrm>
            <a:prstGeom prst="rect">
              <a:avLst/>
            </a:prstGeom>
            <a:solidFill>
              <a:srgbClr val="FFFFFF"/>
            </a:solidFill>
          </p:spPr>
          <p:txBody>
            <a:bodyPr wrap="square" lIns="108000" rIns="108000" rtlCol="0">
              <a:spAutoFit/>
            </a:bodyPr>
            <a:lstStyle/>
            <a:p>
              <a:pPr algn="ctr"/>
              <a:r>
                <a:rPr lang="en-US" altLang="ko-KR" sz="1000" b="1">
                  <a:solidFill>
                    <a:srgbClr val="000000"/>
                  </a:solidFill>
                  <a:cs typeface="Arial" pitchFamily="34" charset="0"/>
                </a:rPr>
                <a:t>Challenges</a:t>
              </a:r>
              <a:endParaRPr lang="ko-KR" altLang="en-US" sz="1000" b="1">
                <a:solidFill>
                  <a:srgbClr val="000000"/>
                </a:solidFill>
                <a:cs typeface="Arial" pitchFamily="34" charset="0"/>
              </a:endParaRPr>
            </a:p>
          </p:txBody>
        </p:sp>
      </p:grpSp>
      <p:sp>
        <p:nvSpPr>
          <p:cNvPr id="3" name="Fußzeilenplatzhalter 2"/>
          <p:cNvSpPr>
            <a:spLocks noGrp="1"/>
          </p:cNvSpPr>
          <p:nvPr>
            <p:ph type="ftr" sz="quarter" idx="3"/>
          </p:nvPr>
        </p:nvSpPr>
        <p:spPr/>
        <p:txBody>
          <a:bodyPr/>
          <a:lstStyle/>
          <a:p>
            <a:r>
              <a:rPr lang="en-US" b="1"/>
              <a:t>Module 8 – Integrity codes</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27</a:t>
            </a:fld>
            <a:endParaRPr lang="en-US"/>
          </a:p>
        </p:txBody>
      </p:sp>
      <p:sp>
        <p:nvSpPr>
          <p:cNvPr id="5" name="Titel 4"/>
          <p:cNvSpPr>
            <a:spLocks noGrp="1"/>
          </p:cNvSpPr>
          <p:nvPr>
            <p:ph type="title"/>
          </p:nvPr>
        </p:nvSpPr>
        <p:spPr/>
        <p:txBody>
          <a:bodyPr>
            <a:normAutofit fontScale="90000"/>
          </a:bodyPr>
          <a:lstStyle/>
          <a:p>
            <a:r>
              <a:rPr lang="de-DE" b="1" dirty="0"/>
              <a:t>Mexico: </a:t>
            </a:r>
            <a:r>
              <a:rPr lang="de-DE" b="1" dirty="0" err="1"/>
              <a:t>Ethics</a:t>
            </a:r>
            <a:r>
              <a:rPr lang="de-DE" b="1" dirty="0"/>
              <a:t> </a:t>
            </a:r>
            <a:r>
              <a:rPr lang="de-DE" b="1" dirty="0" err="1"/>
              <a:t>Committees</a:t>
            </a:r>
            <a:endParaRPr lang="de-DE" b="1" dirty="0"/>
          </a:p>
        </p:txBody>
      </p:sp>
      <p:grpSp>
        <p:nvGrpSpPr>
          <p:cNvPr id="6" name="Gruppierung 5"/>
          <p:cNvGrpSpPr/>
          <p:nvPr/>
        </p:nvGrpSpPr>
        <p:grpSpPr>
          <a:xfrm>
            <a:off x="1210871" y="1221010"/>
            <a:ext cx="3440766" cy="3381422"/>
            <a:chOff x="1210871" y="1221010"/>
            <a:chExt cx="3440766" cy="3381422"/>
          </a:xfrm>
        </p:grpSpPr>
        <p:grpSp>
          <p:nvGrpSpPr>
            <p:cNvPr id="2" name="Gruppierung 1"/>
            <p:cNvGrpSpPr/>
            <p:nvPr/>
          </p:nvGrpSpPr>
          <p:grpSpPr>
            <a:xfrm>
              <a:off x="1210871" y="1221010"/>
              <a:ext cx="3440766" cy="3381422"/>
              <a:chOff x="1210871" y="1221010"/>
              <a:chExt cx="3440766" cy="3381422"/>
            </a:xfrm>
          </p:grpSpPr>
          <p:grpSp>
            <p:nvGrpSpPr>
              <p:cNvPr id="10" name="Group 2104">
                <a:extLst>
                  <a:ext uri="{FF2B5EF4-FFF2-40B4-BE49-F238E27FC236}">
                    <a16:creationId xmlns:a16="http://schemas.microsoft.com/office/drawing/2014/main" id="{8DAB1CBE-87D6-4D96-AB21-CCEEB298313D}"/>
                  </a:ext>
                </a:extLst>
              </p:cNvPr>
              <p:cNvGrpSpPr/>
              <p:nvPr/>
            </p:nvGrpSpPr>
            <p:grpSpPr>
              <a:xfrm>
                <a:off x="1210871" y="1221010"/>
                <a:ext cx="3440766" cy="3381422"/>
                <a:chOff x="543005" y="1622595"/>
                <a:chExt cx="3630231" cy="4512121"/>
              </a:xfrm>
              <a:effectLst>
                <a:outerShdw blurRad="50800" dist="38100" dir="2700000" algn="tl" rotWithShape="0">
                  <a:prstClr val="black">
                    <a:alpha val="40000"/>
                  </a:prstClr>
                </a:outerShdw>
              </a:effectLst>
            </p:grpSpPr>
            <p:sp>
              <p:nvSpPr>
                <p:cNvPr id="39" name="Rounded Rectangle 40">
                  <a:extLst>
                    <a:ext uri="{FF2B5EF4-FFF2-40B4-BE49-F238E27FC236}">
                      <a16:creationId xmlns:a16="http://schemas.microsoft.com/office/drawing/2014/main" id="{603F9924-CF6B-427D-90A2-E4B14B5E5CA4}"/>
                    </a:ext>
                  </a:extLst>
                </p:cNvPr>
                <p:cNvSpPr/>
                <p:nvPr/>
              </p:nvSpPr>
              <p:spPr>
                <a:xfrm rot="16200000">
                  <a:off x="102060" y="2063540"/>
                  <a:ext cx="4512121" cy="3630231"/>
                </a:xfrm>
                <a:custGeom>
                  <a:avLst/>
                  <a:gdLst/>
                  <a:ahLst/>
                  <a:cxnLst/>
                  <a:rect l="l" t="t" r="r" b="b"/>
                  <a:pathLst>
                    <a:path w="4512121" h="3630231">
                      <a:moveTo>
                        <a:pt x="4227915" y="3256369"/>
                      </a:moveTo>
                      <a:lnTo>
                        <a:pt x="4227915" y="3461593"/>
                      </a:lnTo>
                      <a:cubicBezTo>
                        <a:pt x="4227915" y="3554729"/>
                        <a:pt x="4152413" y="3630231"/>
                        <a:pt x="4059277" y="3630231"/>
                      </a:cubicBezTo>
                      <a:lnTo>
                        <a:pt x="3114067" y="3630231"/>
                      </a:lnTo>
                      <a:cubicBezTo>
                        <a:pt x="3020931" y="3630231"/>
                        <a:pt x="2945429" y="3554729"/>
                        <a:pt x="2945429" y="3461593"/>
                      </a:cubicBezTo>
                      <a:lnTo>
                        <a:pt x="2945429" y="3256369"/>
                      </a:lnTo>
                      <a:close/>
                      <a:moveTo>
                        <a:pt x="4512121" y="351297"/>
                      </a:moveTo>
                      <a:lnTo>
                        <a:pt x="4512121" y="2905070"/>
                      </a:lnTo>
                      <a:cubicBezTo>
                        <a:pt x="4512121" y="3099086"/>
                        <a:pt x="4354840" y="3256367"/>
                        <a:pt x="4160824" y="3256367"/>
                      </a:cubicBezTo>
                      <a:lnTo>
                        <a:pt x="351297" y="3256367"/>
                      </a:lnTo>
                      <a:cubicBezTo>
                        <a:pt x="157281" y="3256367"/>
                        <a:pt x="0" y="3099086"/>
                        <a:pt x="0" y="2905070"/>
                      </a:cubicBezTo>
                      <a:lnTo>
                        <a:pt x="0" y="351297"/>
                      </a:lnTo>
                      <a:cubicBezTo>
                        <a:pt x="0" y="157281"/>
                        <a:pt x="157281" y="0"/>
                        <a:pt x="351297" y="0"/>
                      </a:cubicBezTo>
                      <a:lnTo>
                        <a:pt x="4160824" y="0"/>
                      </a:lnTo>
                      <a:cubicBezTo>
                        <a:pt x="4354840" y="0"/>
                        <a:pt x="4512121" y="157281"/>
                        <a:pt x="4512121" y="351297"/>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 name="Rounded Rectangle 9">
                  <a:extLst>
                    <a:ext uri="{FF2B5EF4-FFF2-40B4-BE49-F238E27FC236}">
                      <a16:creationId xmlns:a16="http://schemas.microsoft.com/office/drawing/2014/main" id="{44B5EA14-2A78-4F1A-A51E-86BBB0149CC1}"/>
                    </a:ext>
                  </a:extLst>
                </p:cNvPr>
                <p:cNvSpPr/>
                <p:nvPr/>
              </p:nvSpPr>
              <p:spPr>
                <a:xfrm rot="16200000" flipH="1">
                  <a:off x="422236" y="2757576"/>
                  <a:ext cx="3522618" cy="3231658"/>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1" name="TextBox 2118">
                <a:extLst>
                  <a:ext uri="{FF2B5EF4-FFF2-40B4-BE49-F238E27FC236}">
                    <a16:creationId xmlns:a16="http://schemas.microsoft.com/office/drawing/2014/main" id="{0A17CE83-88CA-4D9D-9DB3-8A26BFE43F42}"/>
                  </a:ext>
                </a:extLst>
              </p:cNvPr>
              <p:cNvSpPr txBox="1"/>
              <p:nvPr/>
            </p:nvSpPr>
            <p:spPr>
              <a:xfrm>
                <a:off x="2772711" y="1278070"/>
                <a:ext cx="1511332" cy="3323989"/>
              </a:xfrm>
              <a:prstGeom prst="rect">
                <a:avLst/>
              </a:prstGeom>
              <a:noFill/>
            </p:spPr>
            <p:txBody>
              <a:bodyPr wrap="square" rtlCol="0">
                <a:spAutoFit/>
              </a:bodyPr>
              <a:lstStyle/>
              <a:p>
                <a:pPr marL="171450" indent="-171450">
                  <a:buFont typeface="Arial" panose="020B0604020202020204" pitchFamily="34" charset="0"/>
                  <a:buChar char="•"/>
                  <a:defRPr/>
                </a:pPr>
                <a:r>
                  <a:rPr lang="de-DE" altLang="de-DE" sz="1050">
                    <a:latin typeface="Roboto"/>
                    <a:cs typeface="Roboto"/>
                  </a:rPr>
                  <a:t>Revision, </a:t>
                </a:r>
                <a:r>
                  <a:rPr lang="de-DE" altLang="de-DE" sz="1050" err="1">
                    <a:latin typeface="Roboto"/>
                    <a:cs typeface="Roboto"/>
                  </a:rPr>
                  <a:t>implementation</a:t>
                </a:r>
                <a:r>
                  <a:rPr lang="de-DE" altLang="de-DE" sz="1050">
                    <a:latin typeface="Roboto"/>
                    <a:cs typeface="Roboto"/>
                  </a:rPr>
                  <a:t> </a:t>
                </a:r>
                <a:r>
                  <a:rPr lang="de-DE" altLang="de-DE" sz="1050" err="1">
                    <a:latin typeface="Roboto"/>
                    <a:cs typeface="Roboto"/>
                  </a:rPr>
                  <a:t>and</a:t>
                </a:r>
                <a:r>
                  <a:rPr lang="de-DE" altLang="de-DE" sz="1050">
                    <a:latin typeface="Roboto"/>
                    <a:cs typeface="Roboto"/>
                  </a:rPr>
                  <a:t> </a:t>
                </a:r>
                <a:r>
                  <a:rPr lang="de-DE" altLang="de-DE" sz="1050" err="1">
                    <a:latin typeface="Roboto"/>
                    <a:cs typeface="Roboto"/>
                  </a:rPr>
                  <a:t>evaluation</a:t>
                </a:r>
                <a:r>
                  <a:rPr lang="de-DE" altLang="de-DE" sz="1050">
                    <a:latin typeface="Roboto"/>
                    <a:cs typeface="Roboto"/>
                  </a:rPr>
                  <a:t> </a:t>
                </a:r>
                <a:r>
                  <a:rPr lang="de-DE" altLang="de-DE" sz="1050" err="1">
                    <a:latin typeface="Roboto"/>
                    <a:cs typeface="Roboto"/>
                  </a:rPr>
                  <a:t>of</a:t>
                </a:r>
                <a:r>
                  <a:rPr lang="de-DE" altLang="de-DE" sz="1050">
                    <a:latin typeface="Roboto"/>
                    <a:cs typeface="Roboto"/>
                  </a:rPr>
                  <a:t> </a:t>
                </a:r>
                <a:r>
                  <a:rPr lang="de-DE" altLang="de-DE" sz="1050" err="1">
                    <a:latin typeface="Roboto"/>
                    <a:cs typeface="Roboto"/>
                  </a:rPr>
                  <a:t>CoC</a:t>
                </a:r>
                <a:r>
                  <a:rPr lang="de-DE" altLang="de-DE" sz="1050">
                    <a:latin typeface="Roboto"/>
                    <a:cs typeface="Roboto"/>
                  </a:rPr>
                  <a:t>;</a:t>
                </a:r>
              </a:p>
              <a:p>
                <a:pPr marL="171450" indent="-171450">
                  <a:buFont typeface="Arial" panose="020B0604020202020204" pitchFamily="34" charset="0"/>
                  <a:buChar char="•"/>
                  <a:defRPr/>
                </a:pPr>
                <a:r>
                  <a:rPr lang="de-DE" altLang="de-DE" sz="1050" err="1">
                    <a:latin typeface="Roboto"/>
                    <a:cs typeface="Roboto"/>
                  </a:rPr>
                  <a:t>Guidance</a:t>
                </a:r>
                <a:r>
                  <a:rPr lang="de-DE" altLang="de-DE" sz="1050">
                    <a:latin typeface="Roboto"/>
                    <a:cs typeface="Roboto"/>
                  </a:rPr>
                  <a:t> </a:t>
                </a:r>
                <a:r>
                  <a:rPr lang="de-DE" altLang="de-DE" sz="1050" err="1">
                    <a:latin typeface="Roboto"/>
                    <a:cs typeface="Roboto"/>
                  </a:rPr>
                  <a:t>for</a:t>
                </a:r>
                <a:r>
                  <a:rPr lang="de-DE" altLang="de-DE" sz="1050">
                    <a:latin typeface="Roboto"/>
                    <a:cs typeface="Roboto"/>
                  </a:rPr>
                  <a:t> </a:t>
                </a:r>
                <a:r>
                  <a:rPr lang="de-DE" altLang="de-DE" sz="1050" err="1">
                    <a:latin typeface="Roboto"/>
                    <a:cs typeface="Roboto"/>
                  </a:rPr>
                  <a:t>ethics-related</a:t>
                </a:r>
                <a:r>
                  <a:rPr lang="de-DE" altLang="de-DE" sz="1050">
                    <a:latin typeface="Roboto"/>
                    <a:cs typeface="Roboto"/>
                  </a:rPr>
                  <a:t> </a:t>
                </a:r>
                <a:r>
                  <a:rPr lang="de-DE" altLang="de-DE" sz="1050" err="1">
                    <a:latin typeface="Roboto"/>
                    <a:cs typeface="Roboto"/>
                  </a:rPr>
                  <a:t>questions</a:t>
                </a:r>
                <a:r>
                  <a:rPr lang="de-DE" altLang="de-DE" sz="1050">
                    <a:latin typeface="Roboto"/>
                    <a:cs typeface="Roboto"/>
                  </a:rPr>
                  <a:t>;</a:t>
                </a:r>
              </a:p>
              <a:p>
                <a:pPr marL="171450" indent="-171450">
                  <a:buFont typeface="Arial" panose="020B0604020202020204" pitchFamily="34" charset="0"/>
                  <a:buChar char="•"/>
                  <a:defRPr/>
                </a:pPr>
                <a:r>
                  <a:rPr lang="de-DE" altLang="de-DE" sz="1050" err="1">
                    <a:latin typeface="Roboto"/>
                    <a:cs typeface="Roboto"/>
                  </a:rPr>
                  <a:t>Reception</a:t>
                </a:r>
                <a:r>
                  <a:rPr lang="de-DE" altLang="de-DE" sz="1050">
                    <a:latin typeface="Roboto"/>
                    <a:cs typeface="Roboto"/>
                  </a:rPr>
                  <a:t> </a:t>
                </a:r>
                <a:r>
                  <a:rPr lang="de-DE" altLang="de-DE" sz="1050" err="1">
                    <a:latin typeface="Roboto"/>
                    <a:cs typeface="Roboto"/>
                  </a:rPr>
                  <a:t>and</a:t>
                </a:r>
                <a:r>
                  <a:rPr lang="de-DE" altLang="de-DE" sz="1050">
                    <a:latin typeface="Roboto"/>
                    <a:cs typeface="Roboto"/>
                  </a:rPr>
                  <a:t> </a:t>
                </a:r>
                <a:r>
                  <a:rPr lang="de-DE" altLang="de-DE" sz="1050" err="1">
                    <a:latin typeface="Roboto"/>
                    <a:cs typeface="Roboto"/>
                  </a:rPr>
                  <a:t>processing</a:t>
                </a:r>
                <a:r>
                  <a:rPr lang="de-DE" altLang="de-DE" sz="1050">
                    <a:latin typeface="Roboto"/>
                    <a:cs typeface="Roboto"/>
                  </a:rPr>
                  <a:t> </a:t>
                </a:r>
                <a:r>
                  <a:rPr lang="de-DE" altLang="de-DE" sz="1050" err="1">
                    <a:latin typeface="Roboto"/>
                    <a:cs typeface="Roboto"/>
                  </a:rPr>
                  <a:t>of</a:t>
                </a:r>
                <a:r>
                  <a:rPr lang="de-DE" altLang="de-DE" sz="1050">
                    <a:latin typeface="Roboto"/>
                    <a:cs typeface="Roboto"/>
                  </a:rPr>
                  <a:t> </a:t>
                </a:r>
                <a:r>
                  <a:rPr lang="de-DE" altLang="de-DE" sz="1050" err="1">
                    <a:latin typeface="Roboto"/>
                    <a:cs typeface="Roboto"/>
                  </a:rPr>
                  <a:t>integrity</a:t>
                </a:r>
                <a:r>
                  <a:rPr lang="de-DE" altLang="de-DE" sz="1050">
                    <a:latin typeface="Roboto"/>
                    <a:cs typeface="Roboto"/>
                  </a:rPr>
                  <a:t> </a:t>
                </a:r>
                <a:r>
                  <a:rPr lang="de-DE" altLang="de-DE" sz="1050" err="1">
                    <a:latin typeface="Roboto"/>
                    <a:cs typeface="Roboto"/>
                  </a:rPr>
                  <a:t>violations</a:t>
                </a:r>
                <a:r>
                  <a:rPr lang="de-DE" altLang="de-DE" sz="1050">
                    <a:latin typeface="Roboto"/>
                    <a:cs typeface="Roboto"/>
                  </a:rPr>
                  <a:t>, </a:t>
                </a:r>
                <a:r>
                  <a:rPr lang="de-DE" altLang="de-DE" sz="1050" err="1">
                    <a:latin typeface="Roboto"/>
                    <a:cs typeface="Roboto"/>
                  </a:rPr>
                  <a:t>through</a:t>
                </a:r>
                <a:r>
                  <a:rPr lang="de-DE" altLang="de-DE" sz="1050">
                    <a:latin typeface="Roboto"/>
                    <a:cs typeface="Roboto"/>
                  </a:rPr>
                  <a:t> e.g. </a:t>
                </a:r>
                <a:r>
                  <a:rPr lang="de-DE" altLang="de-DE" sz="1050" err="1">
                    <a:latin typeface="Roboto"/>
                    <a:cs typeface="Roboto"/>
                  </a:rPr>
                  <a:t>hearings</a:t>
                </a:r>
                <a:r>
                  <a:rPr lang="de-DE" altLang="de-DE" sz="1050">
                    <a:latin typeface="Roboto"/>
                    <a:cs typeface="Roboto"/>
                  </a:rPr>
                  <a:t>;</a:t>
                </a:r>
              </a:p>
              <a:p>
                <a:pPr marL="171450" indent="-171450">
                  <a:buFont typeface="Arial" panose="020B0604020202020204" pitchFamily="34" charset="0"/>
                  <a:buChar char="•"/>
                  <a:defRPr/>
                </a:pPr>
                <a:r>
                  <a:rPr lang="de-DE" altLang="de-DE" sz="1050" err="1">
                    <a:latin typeface="Roboto"/>
                    <a:cs typeface="Roboto"/>
                  </a:rPr>
                  <a:t>Specialized</a:t>
                </a:r>
                <a:r>
                  <a:rPr lang="de-DE" altLang="de-DE" sz="1050">
                    <a:latin typeface="Roboto"/>
                    <a:cs typeface="Roboto"/>
                  </a:rPr>
                  <a:t> </a:t>
                </a:r>
                <a:r>
                  <a:rPr lang="de-DE" altLang="de-DE" sz="1050" err="1">
                    <a:latin typeface="Roboto"/>
                    <a:cs typeface="Roboto"/>
                  </a:rPr>
                  <a:t>training</a:t>
                </a:r>
                <a:r>
                  <a:rPr lang="de-DE" altLang="de-DE" sz="1050">
                    <a:latin typeface="Roboto"/>
                    <a:cs typeface="Roboto"/>
                  </a:rPr>
                  <a:t> </a:t>
                </a:r>
                <a:r>
                  <a:rPr lang="de-DE" altLang="de-DE" sz="1050" err="1">
                    <a:latin typeface="Roboto"/>
                    <a:cs typeface="Roboto"/>
                  </a:rPr>
                  <a:t>for</a:t>
                </a:r>
                <a:r>
                  <a:rPr lang="de-DE" altLang="de-DE" sz="1050">
                    <a:latin typeface="Roboto"/>
                    <a:cs typeface="Roboto"/>
                  </a:rPr>
                  <a:t> high </a:t>
                </a:r>
                <a:r>
                  <a:rPr lang="de-DE" altLang="de-DE" sz="1050" err="1">
                    <a:latin typeface="Roboto"/>
                    <a:cs typeface="Roboto"/>
                  </a:rPr>
                  <a:t>risk</a:t>
                </a:r>
                <a:r>
                  <a:rPr lang="de-DE" altLang="de-DE" sz="1050">
                    <a:latin typeface="Roboto"/>
                    <a:cs typeface="Roboto"/>
                  </a:rPr>
                  <a:t> </a:t>
                </a:r>
                <a:r>
                  <a:rPr lang="de-DE" altLang="de-DE" sz="1050" err="1">
                    <a:latin typeface="Roboto"/>
                    <a:cs typeface="Roboto"/>
                  </a:rPr>
                  <a:t>positions</a:t>
                </a:r>
                <a:r>
                  <a:rPr lang="de-DE" altLang="de-DE" sz="1050">
                    <a:latin typeface="Roboto"/>
                    <a:cs typeface="Roboto"/>
                  </a:rPr>
                  <a:t> </a:t>
                </a:r>
                <a:r>
                  <a:rPr lang="de-DE" altLang="de-DE" sz="1050" err="1">
                    <a:latin typeface="Roboto"/>
                    <a:cs typeface="Roboto"/>
                  </a:rPr>
                  <a:t>regarding</a:t>
                </a:r>
                <a:r>
                  <a:rPr lang="de-DE" altLang="de-DE" sz="1050">
                    <a:latin typeface="Roboto"/>
                    <a:cs typeface="Roboto"/>
                  </a:rPr>
                  <a:t>;</a:t>
                </a:r>
              </a:p>
              <a:p>
                <a:pPr marL="171450" indent="-171450">
                  <a:buFont typeface="Arial" panose="020B0604020202020204" pitchFamily="34" charset="0"/>
                  <a:buChar char="•"/>
                  <a:defRPr/>
                </a:pPr>
                <a:r>
                  <a:rPr lang="de-DE" altLang="de-DE" sz="1050" err="1">
                    <a:latin typeface="Roboto"/>
                    <a:cs typeface="Roboto"/>
                  </a:rPr>
                  <a:t>Piloting</a:t>
                </a:r>
                <a:r>
                  <a:rPr lang="de-DE" altLang="de-DE" sz="1050">
                    <a:latin typeface="Roboto"/>
                    <a:cs typeface="Roboto"/>
                  </a:rPr>
                  <a:t> </a:t>
                </a:r>
                <a:r>
                  <a:rPr lang="de-DE" altLang="de-DE" sz="1050" err="1">
                    <a:latin typeface="Roboto"/>
                    <a:cs typeface="Roboto"/>
                  </a:rPr>
                  <a:t>integrity</a:t>
                </a:r>
                <a:r>
                  <a:rPr lang="de-DE" altLang="de-DE" sz="1050">
                    <a:latin typeface="Roboto"/>
                    <a:cs typeface="Roboto"/>
                  </a:rPr>
                  <a:t> </a:t>
                </a:r>
                <a:r>
                  <a:rPr lang="de-DE" altLang="de-DE" sz="1050" err="1">
                    <a:latin typeface="Roboto"/>
                    <a:cs typeface="Roboto"/>
                  </a:rPr>
                  <a:t>policies</a:t>
                </a:r>
                <a:r>
                  <a:rPr lang="de-DE" altLang="de-DE" sz="1050">
                    <a:latin typeface="Roboto"/>
                    <a:cs typeface="Roboto"/>
                  </a:rPr>
                  <a:t> </a:t>
                </a:r>
                <a:r>
                  <a:rPr lang="de-DE" altLang="de-DE" sz="1050" err="1">
                    <a:latin typeface="Roboto"/>
                    <a:cs typeface="Roboto"/>
                  </a:rPr>
                  <a:t>based</a:t>
                </a:r>
                <a:r>
                  <a:rPr lang="de-DE" altLang="de-DE" sz="1050">
                    <a:latin typeface="Roboto"/>
                    <a:cs typeface="Roboto"/>
                  </a:rPr>
                  <a:t> on </a:t>
                </a:r>
                <a:r>
                  <a:rPr lang="de-DE" altLang="de-DE" sz="1050" err="1">
                    <a:latin typeface="Roboto"/>
                    <a:cs typeface="Roboto"/>
                  </a:rPr>
                  <a:t>behavioural</a:t>
                </a:r>
                <a:r>
                  <a:rPr lang="de-DE" altLang="de-DE" sz="1050">
                    <a:latin typeface="Roboto"/>
                    <a:cs typeface="Roboto"/>
                  </a:rPr>
                  <a:t> </a:t>
                </a:r>
                <a:r>
                  <a:rPr lang="de-DE" altLang="de-DE" sz="1050" err="1">
                    <a:latin typeface="Roboto"/>
                    <a:cs typeface="Roboto"/>
                  </a:rPr>
                  <a:t>sciences</a:t>
                </a:r>
                <a:r>
                  <a:rPr lang="de-DE" altLang="de-DE" sz="1050">
                    <a:latin typeface="Roboto"/>
                    <a:cs typeface="Roboto"/>
                  </a:rPr>
                  <a:t>.</a:t>
                </a:r>
              </a:p>
            </p:txBody>
          </p:sp>
        </p:grpSp>
        <p:sp>
          <p:nvSpPr>
            <p:cNvPr id="18" name="TextBox 2126">
              <a:extLst>
                <a:ext uri="{FF2B5EF4-FFF2-40B4-BE49-F238E27FC236}">
                  <a16:creationId xmlns:a16="http://schemas.microsoft.com/office/drawing/2014/main" id="{087A4554-1804-4DAE-8672-0DD884AE9561}"/>
                </a:ext>
              </a:extLst>
            </p:cNvPr>
            <p:cNvSpPr txBox="1"/>
            <p:nvPr/>
          </p:nvSpPr>
          <p:spPr>
            <a:xfrm rot="5400000">
              <a:off x="4012105" y="1768828"/>
              <a:ext cx="869645" cy="265045"/>
            </a:xfrm>
            <a:prstGeom prst="rect">
              <a:avLst/>
            </a:prstGeom>
            <a:solidFill>
              <a:srgbClr val="FFFFFF"/>
            </a:solidFill>
          </p:spPr>
          <p:txBody>
            <a:bodyPr wrap="square" lIns="108000" rIns="108000" rtlCol="0">
              <a:spAutoFit/>
            </a:bodyPr>
            <a:lstStyle/>
            <a:p>
              <a:pPr algn="ctr"/>
              <a:r>
                <a:rPr lang="en-US" altLang="ko-KR" sz="1000" b="1">
                  <a:solidFill>
                    <a:srgbClr val="000000"/>
                  </a:solidFill>
                  <a:latin typeface="Roboto"/>
                  <a:cs typeface="Roboto"/>
                </a:rPr>
                <a:t>Mandate</a:t>
              </a:r>
              <a:endParaRPr lang="ko-KR" altLang="en-US" sz="1000" b="1">
                <a:solidFill>
                  <a:srgbClr val="000000"/>
                </a:solidFill>
                <a:latin typeface="Roboto"/>
                <a:cs typeface="Roboto"/>
              </a:endParaRPr>
            </a:p>
          </p:txBody>
        </p:sp>
      </p:grpSp>
      <p:pic>
        <p:nvPicPr>
          <p:cNvPr id="48" name="Bild 47" descr="info_CEPCI_SFP.png"/>
          <p:cNvPicPr>
            <a:picLocks noChangeAspect="1"/>
          </p:cNvPicPr>
          <p:nvPr/>
        </p:nvPicPr>
        <p:blipFill rotWithShape="1">
          <a:blip r:embed="rId3" cstate="print">
            <a:extLst>
              <a:ext uri="{28A0092B-C50C-407E-A947-70E740481C1C}">
                <a14:useLocalDpi xmlns:a14="http://schemas.microsoft.com/office/drawing/2010/main" val="0"/>
              </a:ext>
            </a:extLst>
          </a:blip>
          <a:srcRect b="12099"/>
          <a:stretch/>
        </p:blipFill>
        <p:spPr>
          <a:xfrm rot="342904">
            <a:off x="6460276" y="1241619"/>
            <a:ext cx="1934665" cy="4615650"/>
          </a:xfrm>
          <a:prstGeom prst="rect">
            <a:avLst/>
          </a:prstGeom>
          <a:effectLst>
            <a:outerShdw blurRad="50800" dist="38100" dir="2700000" algn="tl" rotWithShape="0">
              <a:prstClr val="black">
                <a:alpha val="40000"/>
              </a:prstClr>
            </a:outerShdw>
          </a:effectLst>
        </p:spPr>
      </p:pic>
      <p:grpSp>
        <p:nvGrpSpPr>
          <p:cNvPr id="51" name="Gruppierung 50"/>
          <p:cNvGrpSpPr/>
          <p:nvPr/>
        </p:nvGrpSpPr>
        <p:grpSpPr>
          <a:xfrm>
            <a:off x="304800" y="1221010"/>
            <a:ext cx="2469168" cy="3381422"/>
            <a:chOff x="304800" y="1221010"/>
            <a:chExt cx="2469168" cy="3381422"/>
          </a:xfrm>
        </p:grpSpPr>
        <p:grpSp>
          <p:nvGrpSpPr>
            <p:cNvPr id="11" name="Group 2107">
              <a:extLst>
                <a:ext uri="{FF2B5EF4-FFF2-40B4-BE49-F238E27FC236}">
                  <a16:creationId xmlns:a16="http://schemas.microsoft.com/office/drawing/2014/main" id="{350125A7-9750-4667-A68E-D43DBE5D50C6}"/>
                </a:ext>
              </a:extLst>
            </p:cNvPr>
            <p:cNvGrpSpPr/>
            <p:nvPr/>
          </p:nvGrpSpPr>
          <p:grpSpPr>
            <a:xfrm>
              <a:off x="304800" y="1221010"/>
              <a:ext cx="2469168" cy="3381422"/>
              <a:chOff x="35611" y="1622596"/>
              <a:chExt cx="2605133" cy="4512122"/>
            </a:xfrm>
            <a:effectLst>
              <a:outerShdw blurRad="50800" dist="38100" dir="2700000" algn="tl" rotWithShape="0">
                <a:prstClr val="black">
                  <a:alpha val="40000"/>
                </a:prstClr>
              </a:outerShdw>
            </a:effectLst>
          </p:grpSpPr>
          <p:sp>
            <p:nvSpPr>
              <p:cNvPr id="37" name="Rounded Rectangle 37">
                <a:extLst>
                  <a:ext uri="{FF2B5EF4-FFF2-40B4-BE49-F238E27FC236}">
                    <a16:creationId xmlns:a16="http://schemas.microsoft.com/office/drawing/2014/main" id="{AF605A7A-BA1F-4189-80E2-3451C5384849}"/>
                  </a:ext>
                </a:extLst>
              </p:cNvPr>
              <p:cNvSpPr/>
              <p:nvPr/>
            </p:nvSpPr>
            <p:spPr>
              <a:xfrm rot="16200000" flipH="1">
                <a:off x="-917883" y="2576090"/>
                <a:ext cx="4512121" cy="2605133"/>
              </a:xfrm>
              <a:custGeom>
                <a:avLst/>
                <a:gdLst/>
                <a:ahLst/>
                <a:cxnLst/>
                <a:rect l="l" t="t" r="r" b="b"/>
                <a:pathLst>
                  <a:path w="4512121" h="2644554">
                    <a:moveTo>
                      <a:pt x="0" y="0"/>
                    </a:moveTo>
                    <a:lnTo>
                      <a:pt x="0" y="1919393"/>
                    </a:lnTo>
                    <a:cubicBezTo>
                      <a:pt x="0" y="2093916"/>
                      <a:pt x="127265" y="2238715"/>
                      <a:pt x="294236" y="2264938"/>
                    </a:cubicBezTo>
                    <a:lnTo>
                      <a:pt x="294236" y="2270692"/>
                    </a:lnTo>
                    <a:lnTo>
                      <a:pt x="284205" y="2270692"/>
                    </a:lnTo>
                    <a:lnTo>
                      <a:pt x="284205" y="2475916"/>
                    </a:lnTo>
                    <a:cubicBezTo>
                      <a:pt x="284205" y="2569052"/>
                      <a:pt x="359707" y="2644554"/>
                      <a:pt x="452843" y="2644554"/>
                    </a:cubicBezTo>
                    <a:lnTo>
                      <a:pt x="1398053" y="2644554"/>
                    </a:lnTo>
                    <a:cubicBezTo>
                      <a:pt x="1491189" y="2644554"/>
                      <a:pt x="1566691" y="2569052"/>
                      <a:pt x="1566691" y="2475916"/>
                    </a:cubicBezTo>
                    <a:lnTo>
                      <a:pt x="1566691" y="2270692"/>
                    </a:lnTo>
                    <a:lnTo>
                      <a:pt x="1374356" y="2270692"/>
                    </a:lnTo>
                    <a:lnTo>
                      <a:pt x="1374356" y="2270690"/>
                    </a:lnTo>
                    <a:lnTo>
                      <a:pt x="4160824" y="2270690"/>
                    </a:lnTo>
                    <a:cubicBezTo>
                      <a:pt x="4354840" y="2270690"/>
                      <a:pt x="4512121" y="2113409"/>
                      <a:pt x="4512121" y="1919393"/>
                    </a:cubicBezTo>
                    <a:lnTo>
                      <a:pt x="4512121"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Rounded Rectangle 9">
                <a:extLst>
                  <a:ext uri="{FF2B5EF4-FFF2-40B4-BE49-F238E27FC236}">
                    <a16:creationId xmlns:a16="http://schemas.microsoft.com/office/drawing/2014/main" id="{430287AC-1A37-4B83-8572-511E04EB4B07}"/>
                  </a:ext>
                </a:extLst>
              </p:cNvPr>
              <p:cNvSpPr/>
              <p:nvPr/>
            </p:nvSpPr>
            <p:spPr>
              <a:xfrm rot="16200000" flipH="1">
                <a:off x="-640991" y="3209260"/>
                <a:ext cx="3602060" cy="2248856"/>
              </a:xfrm>
              <a:custGeom>
                <a:avLst/>
                <a:gdLst/>
                <a:ahLst/>
                <a:cxnLst/>
                <a:rect l="l" t="t" r="r" b="b"/>
                <a:pathLst>
                  <a:path w="3602060" h="2270692">
                    <a:moveTo>
                      <a:pt x="0" y="2270692"/>
                    </a:moveTo>
                    <a:lnTo>
                      <a:pt x="3252253" y="2270692"/>
                    </a:lnTo>
                    <a:cubicBezTo>
                      <a:pt x="3445445" y="2270692"/>
                      <a:pt x="3602060" y="2113411"/>
                      <a:pt x="3602060" y="1919396"/>
                    </a:cubicBezTo>
                    <a:lnTo>
                      <a:pt x="3602060" y="0"/>
                    </a:lnTo>
                    <a:lnTo>
                      <a:pt x="3109555" y="0"/>
                    </a:lnTo>
                    <a:cubicBezTo>
                      <a:pt x="2587839" y="1218343"/>
                      <a:pt x="1410603" y="2109596"/>
                      <a:pt x="0" y="2270692"/>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2" name="TextBox 2110">
              <a:extLst>
                <a:ext uri="{FF2B5EF4-FFF2-40B4-BE49-F238E27FC236}">
                  <a16:creationId xmlns:a16="http://schemas.microsoft.com/office/drawing/2014/main" id="{7C7CAE80-8D1F-4EB0-9538-EE15C081DC47}"/>
                </a:ext>
              </a:extLst>
            </p:cNvPr>
            <p:cNvSpPr txBox="1"/>
            <p:nvPr/>
          </p:nvSpPr>
          <p:spPr>
            <a:xfrm rot="5400000">
              <a:off x="2135401" y="1768827"/>
              <a:ext cx="869645" cy="265045"/>
            </a:xfrm>
            <a:prstGeom prst="rect">
              <a:avLst/>
            </a:prstGeom>
            <a:solidFill>
              <a:srgbClr val="FFFFFF"/>
            </a:solidFill>
          </p:spPr>
          <p:txBody>
            <a:bodyPr wrap="square" lIns="108000" rIns="108000" rtlCol="0">
              <a:spAutoFit/>
            </a:bodyPr>
            <a:lstStyle/>
            <a:p>
              <a:pPr algn="ctr"/>
              <a:r>
                <a:rPr lang="en-US" altLang="ko-KR" sz="1000" b="1">
                  <a:latin typeface="Roboto"/>
                  <a:cs typeface="Roboto"/>
                </a:rPr>
                <a:t>Context</a:t>
              </a:r>
              <a:endParaRPr lang="ko-KR" altLang="en-US" sz="1000" b="1">
                <a:latin typeface="Roboto"/>
                <a:cs typeface="Roboto"/>
              </a:endParaRPr>
            </a:p>
          </p:txBody>
        </p:sp>
        <p:sp>
          <p:nvSpPr>
            <p:cNvPr id="33" name="TextBox 2115">
              <a:extLst>
                <a:ext uri="{FF2B5EF4-FFF2-40B4-BE49-F238E27FC236}">
                  <a16:creationId xmlns:a16="http://schemas.microsoft.com/office/drawing/2014/main" id="{98AFD85A-1886-4BE8-A7DC-7EDE02A900E4}"/>
                </a:ext>
              </a:extLst>
            </p:cNvPr>
            <p:cNvSpPr txBox="1"/>
            <p:nvPr/>
          </p:nvSpPr>
          <p:spPr>
            <a:xfrm>
              <a:off x="386079" y="1278074"/>
              <a:ext cx="1940561" cy="3170099"/>
            </a:xfrm>
            <a:prstGeom prst="rect">
              <a:avLst/>
            </a:prstGeom>
            <a:noFill/>
          </p:spPr>
          <p:txBody>
            <a:bodyPr wrap="square" rtlCol="0">
              <a:spAutoFit/>
            </a:bodyPr>
            <a:lstStyle/>
            <a:p>
              <a:pPr marL="171450" indent="-171450">
                <a:buFont typeface="Arial"/>
                <a:buChar char="•"/>
              </a:pPr>
              <a:r>
                <a:rPr lang="en-US" altLang="de-DE" sz="1000">
                  <a:solidFill>
                    <a:srgbClr val="000000"/>
                  </a:solidFill>
                  <a:latin typeface="Roboto"/>
                  <a:cs typeface="Roboto"/>
                </a:rPr>
                <a:t>In 2015, </a:t>
              </a:r>
              <a:r>
                <a:rPr lang="de-DE" altLang="de-DE" sz="1000" err="1">
                  <a:latin typeface="Roboto"/>
                  <a:cs typeface="Roboto"/>
                </a:rPr>
                <a:t>Ministry</a:t>
              </a:r>
              <a:r>
                <a:rPr lang="de-DE" altLang="de-DE" sz="1000">
                  <a:latin typeface="Roboto"/>
                  <a:cs typeface="Roboto"/>
                </a:rPr>
                <a:t> </a:t>
              </a:r>
              <a:r>
                <a:rPr lang="de-DE" altLang="de-DE" sz="1000" err="1">
                  <a:latin typeface="Roboto"/>
                  <a:cs typeface="Roboto"/>
                </a:rPr>
                <a:t>of</a:t>
              </a:r>
              <a:r>
                <a:rPr lang="de-DE" altLang="de-DE" sz="1000">
                  <a:latin typeface="Roboto"/>
                  <a:cs typeface="Roboto"/>
                </a:rPr>
                <a:t> Public Administration (SFP) </a:t>
              </a:r>
              <a:r>
                <a:rPr lang="de-DE" altLang="de-DE" sz="1000" err="1">
                  <a:latin typeface="Roboto"/>
                  <a:cs typeface="Roboto"/>
                </a:rPr>
                <a:t>revamped</a:t>
              </a:r>
              <a:r>
                <a:rPr lang="de-DE" altLang="de-DE" sz="1000">
                  <a:latin typeface="Roboto"/>
                  <a:cs typeface="Roboto"/>
                </a:rPr>
                <a:t> </a:t>
              </a:r>
              <a:r>
                <a:rPr lang="de-DE" altLang="de-DE" sz="1000" err="1">
                  <a:latin typeface="Roboto"/>
                  <a:cs typeface="Roboto"/>
                </a:rPr>
                <a:t>Ethics</a:t>
              </a:r>
              <a:r>
                <a:rPr lang="de-DE" altLang="de-DE" sz="1000">
                  <a:latin typeface="Roboto"/>
                  <a:cs typeface="Roboto"/>
                </a:rPr>
                <a:t> </a:t>
              </a:r>
              <a:r>
                <a:rPr lang="de-DE" altLang="de-DE" sz="1000" err="1">
                  <a:latin typeface="Roboto"/>
                  <a:cs typeface="Roboto"/>
                </a:rPr>
                <a:t>Committees</a:t>
              </a:r>
              <a:r>
                <a:rPr lang="de-DE" altLang="de-DE" sz="1000">
                  <a:latin typeface="Roboto"/>
                  <a:cs typeface="Roboto"/>
                </a:rPr>
                <a:t> (CEPCIs) in </a:t>
              </a:r>
              <a:r>
                <a:rPr lang="de-DE" altLang="de-DE" sz="1000" err="1">
                  <a:latin typeface="Roboto"/>
                  <a:cs typeface="Roboto"/>
                </a:rPr>
                <a:t>each</a:t>
              </a:r>
              <a:r>
                <a:rPr lang="de-DE" altLang="de-DE" sz="1000">
                  <a:latin typeface="Roboto"/>
                  <a:cs typeface="Roboto"/>
                </a:rPr>
                <a:t> </a:t>
              </a:r>
              <a:r>
                <a:rPr lang="de-DE" altLang="de-DE" sz="1000" err="1">
                  <a:latin typeface="Roboto"/>
                  <a:cs typeface="Roboto"/>
                </a:rPr>
                <a:t>federal</a:t>
              </a:r>
              <a:r>
                <a:rPr lang="de-DE" altLang="de-DE" sz="1000">
                  <a:latin typeface="Roboto"/>
                  <a:cs typeface="Roboto"/>
                </a:rPr>
                <a:t> </a:t>
              </a:r>
              <a:r>
                <a:rPr lang="de-DE" altLang="de-DE" sz="1000" err="1">
                  <a:latin typeface="Roboto"/>
                  <a:cs typeface="Roboto"/>
                </a:rPr>
                <a:t>entity</a:t>
              </a:r>
              <a:r>
                <a:rPr lang="de-DE" altLang="de-DE" sz="1000">
                  <a:latin typeface="Roboto"/>
                  <a:cs typeface="Roboto"/>
                </a:rPr>
                <a:t>;</a:t>
              </a:r>
            </a:p>
            <a:p>
              <a:pPr marL="171450" indent="-171450">
                <a:buFont typeface="Arial"/>
                <a:buChar char="•"/>
              </a:pPr>
              <a:r>
                <a:rPr lang="de-DE" altLang="de-DE" sz="1000">
                  <a:latin typeface="Roboto"/>
                  <a:cs typeface="Roboto"/>
                </a:rPr>
                <a:t>This </a:t>
              </a:r>
              <a:r>
                <a:rPr lang="de-DE" altLang="de-DE" sz="1000" err="1">
                  <a:latin typeface="Roboto"/>
                  <a:cs typeface="Roboto"/>
                </a:rPr>
                <a:t>clarified</a:t>
              </a:r>
              <a:r>
                <a:rPr lang="de-DE" altLang="de-DE" sz="1000">
                  <a:latin typeface="Roboto"/>
                  <a:cs typeface="Roboto"/>
                </a:rPr>
                <a:t> CEPCIs‘ </a:t>
              </a:r>
              <a:r>
                <a:rPr lang="de-DE" altLang="de-DE" sz="1000" err="1">
                  <a:latin typeface="Roboto"/>
                  <a:cs typeface="Roboto"/>
                </a:rPr>
                <a:t>role</a:t>
              </a:r>
              <a:r>
                <a:rPr lang="de-DE" altLang="de-DE" sz="1000">
                  <a:latin typeface="Roboto"/>
                  <a:cs typeface="Roboto"/>
                </a:rPr>
                <a:t> </a:t>
              </a:r>
              <a:r>
                <a:rPr lang="de-DE" altLang="de-DE" sz="1000" err="1">
                  <a:latin typeface="Roboto"/>
                  <a:cs typeface="Roboto"/>
                </a:rPr>
                <a:t>as</a:t>
              </a:r>
              <a:r>
                <a:rPr lang="de-DE" altLang="de-DE" sz="1000">
                  <a:latin typeface="Roboto"/>
                  <a:cs typeface="Roboto"/>
                </a:rPr>
                <a:t> </a:t>
              </a:r>
              <a:r>
                <a:rPr lang="de-DE" altLang="de-DE" sz="1000" err="1">
                  <a:latin typeface="Roboto"/>
                  <a:cs typeface="Roboto"/>
                </a:rPr>
                <a:t>to</a:t>
              </a:r>
              <a:r>
                <a:rPr lang="de-DE" altLang="de-DE" sz="1000">
                  <a:latin typeface="Roboto"/>
                  <a:cs typeface="Roboto"/>
                </a:rPr>
                <a:t> </a:t>
              </a:r>
              <a:r>
                <a:rPr lang="de-DE" altLang="de-DE" sz="1000" err="1">
                  <a:latin typeface="Roboto"/>
                  <a:cs typeface="Roboto"/>
                </a:rPr>
                <a:t>the</a:t>
              </a:r>
              <a:r>
                <a:rPr lang="de-DE" altLang="de-DE" sz="1000">
                  <a:latin typeface="Roboto"/>
                  <a:cs typeface="Roboto"/>
                </a:rPr>
                <a:t> </a:t>
              </a:r>
              <a:r>
                <a:rPr lang="de-DE" altLang="de-DE" sz="1000" err="1">
                  <a:latin typeface="Roboto"/>
                  <a:cs typeface="Roboto"/>
                </a:rPr>
                <a:t>implementation</a:t>
              </a:r>
              <a:r>
                <a:rPr lang="de-DE" altLang="de-DE" sz="1000">
                  <a:latin typeface="Roboto"/>
                  <a:cs typeface="Roboto"/>
                </a:rPr>
                <a:t> </a:t>
              </a:r>
              <a:r>
                <a:rPr lang="de-DE" altLang="de-DE" sz="1000" err="1">
                  <a:latin typeface="Roboto"/>
                  <a:cs typeface="Roboto"/>
                </a:rPr>
                <a:t>of</a:t>
              </a:r>
              <a:r>
                <a:rPr lang="de-DE" altLang="de-DE" sz="1000">
                  <a:latin typeface="Roboto"/>
                  <a:cs typeface="Roboto"/>
                </a:rPr>
                <a:t> </a:t>
              </a:r>
              <a:r>
                <a:rPr lang="de-DE" altLang="de-DE" sz="1000" err="1">
                  <a:latin typeface="Roboto"/>
                  <a:cs typeface="Roboto"/>
                </a:rPr>
                <a:t>the</a:t>
              </a:r>
              <a:r>
                <a:rPr lang="de-DE" altLang="de-DE" sz="1000">
                  <a:latin typeface="Roboto"/>
                  <a:cs typeface="Roboto"/>
                </a:rPr>
                <a:t> </a:t>
              </a:r>
              <a:r>
                <a:rPr lang="de-DE" altLang="de-DE" sz="1000" err="1">
                  <a:latin typeface="Roboto"/>
                  <a:cs typeface="Roboto"/>
                </a:rPr>
                <a:t>new</a:t>
              </a:r>
              <a:r>
                <a:rPr lang="de-DE" altLang="de-DE" sz="1000">
                  <a:latin typeface="Roboto"/>
                  <a:cs typeface="Roboto"/>
                </a:rPr>
                <a:t> </a:t>
              </a:r>
              <a:r>
                <a:rPr lang="de-DE" altLang="de-DE" sz="1000" err="1">
                  <a:latin typeface="Roboto"/>
                  <a:cs typeface="Roboto"/>
                </a:rPr>
                <a:t>Ethics</a:t>
              </a:r>
              <a:r>
                <a:rPr lang="de-DE" altLang="de-DE" sz="1000">
                  <a:latin typeface="Roboto"/>
                  <a:cs typeface="Roboto"/>
                </a:rPr>
                <a:t> Code </a:t>
              </a:r>
              <a:r>
                <a:rPr lang="de-DE" altLang="de-DE" sz="1000" err="1">
                  <a:latin typeface="Roboto"/>
                  <a:cs typeface="Roboto"/>
                </a:rPr>
                <a:t>and</a:t>
              </a:r>
              <a:r>
                <a:rPr lang="de-DE" altLang="de-DE" sz="1000">
                  <a:latin typeface="Roboto"/>
                  <a:cs typeface="Roboto"/>
                </a:rPr>
                <a:t> </a:t>
              </a:r>
              <a:r>
                <a:rPr lang="de-DE" altLang="de-DE" sz="1000" err="1">
                  <a:latin typeface="Roboto"/>
                  <a:cs typeface="Roboto"/>
                </a:rPr>
                <a:t>other</a:t>
              </a:r>
              <a:r>
                <a:rPr lang="de-DE" altLang="de-DE" sz="1000">
                  <a:latin typeface="Roboto"/>
                  <a:cs typeface="Roboto"/>
                </a:rPr>
                <a:t> </a:t>
              </a:r>
              <a:r>
                <a:rPr lang="de-DE" altLang="de-DE" sz="1000" err="1">
                  <a:latin typeface="Roboto"/>
                  <a:cs typeface="Roboto"/>
                </a:rPr>
                <a:t>Integrity</a:t>
              </a:r>
              <a:r>
                <a:rPr lang="de-DE" altLang="de-DE" sz="1000">
                  <a:latin typeface="Roboto"/>
                  <a:cs typeface="Roboto"/>
                </a:rPr>
                <a:t> Rules;</a:t>
              </a:r>
            </a:p>
            <a:p>
              <a:pPr marL="171450" indent="-171450">
                <a:buFont typeface="Arial"/>
                <a:buChar char="•"/>
              </a:pPr>
              <a:r>
                <a:rPr lang="de-DE" altLang="de-DE" sz="1000">
                  <a:latin typeface="Roboto"/>
                  <a:cs typeface="Roboto"/>
                </a:rPr>
                <a:t>CEPCIs </a:t>
              </a:r>
              <a:r>
                <a:rPr lang="de-DE" altLang="de-DE" sz="1000" err="1">
                  <a:latin typeface="Roboto"/>
                  <a:cs typeface="Roboto"/>
                </a:rPr>
                <a:t>are</a:t>
              </a:r>
              <a:r>
                <a:rPr lang="de-DE" altLang="de-DE" sz="1000">
                  <a:latin typeface="Roboto"/>
                  <a:cs typeface="Roboto"/>
                </a:rPr>
                <a:t> </a:t>
              </a:r>
              <a:r>
                <a:rPr lang="de-DE" altLang="de-DE" sz="1000" err="1">
                  <a:latin typeface="Roboto"/>
                  <a:cs typeface="Roboto"/>
                </a:rPr>
                <a:t>centrally</a:t>
              </a:r>
              <a:r>
                <a:rPr lang="de-DE" altLang="de-DE" sz="1000">
                  <a:latin typeface="Roboto"/>
                  <a:cs typeface="Roboto"/>
                </a:rPr>
                <a:t> </a:t>
              </a:r>
              <a:r>
                <a:rPr lang="de-DE" altLang="de-DE" sz="1000" err="1">
                  <a:latin typeface="Roboto"/>
                  <a:cs typeface="Roboto"/>
                </a:rPr>
                <a:t>coordinated</a:t>
              </a:r>
              <a:r>
                <a:rPr lang="de-DE" altLang="de-DE" sz="1000">
                  <a:latin typeface="Roboto"/>
                  <a:cs typeface="Roboto"/>
                </a:rPr>
                <a:t> (</a:t>
              </a:r>
              <a:r>
                <a:rPr lang="de-DE" altLang="de-DE" sz="1000" err="1">
                  <a:latin typeface="Roboto"/>
                  <a:cs typeface="Roboto"/>
                </a:rPr>
                <a:t>at</a:t>
              </a:r>
              <a:r>
                <a:rPr lang="de-DE" altLang="de-DE" sz="1000">
                  <a:latin typeface="Roboto"/>
                  <a:cs typeface="Roboto"/>
                </a:rPr>
                <a:t> national </a:t>
              </a:r>
              <a:r>
                <a:rPr lang="de-DE" altLang="de-DE" sz="1000" err="1">
                  <a:latin typeface="Roboto"/>
                  <a:cs typeface="Roboto"/>
                </a:rPr>
                <a:t>level</a:t>
              </a:r>
              <a:r>
                <a:rPr lang="de-DE" altLang="de-DE" sz="1000">
                  <a:latin typeface="Roboto"/>
                  <a:cs typeface="Roboto"/>
                </a:rPr>
                <a:t>) </a:t>
              </a:r>
              <a:r>
                <a:rPr lang="de-DE" altLang="de-DE" sz="1000" err="1">
                  <a:latin typeface="Roboto"/>
                  <a:cs typeface="Roboto"/>
                </a:rPr>
                <a:t>by</a:t>
              </a:r>
              <a:r>
                <a:rPr lang="de-DE" altLang="de-DE" sz="1000">
                  <a:latin typeface="Roboto"/>
                  <a:cs typeface="Roboto"/>
                </a:rPr>
                <a:t> </a:t>
              </a:r>
              <a:r>
                <a:rPr lang="de-DE" altLang="de-DE" sz="1000" err="1">
                  <a:latin typeface="Roboto"/>
                  <a:cs typeface="Roboto"/>
                </a:rPr>
                <a:t>the</a:t>
              </a:r>
              <a:r>
                <a:rPr lang="de-DE" altLang="de-DE" sz="1000">
                  <a:latin typeface="Roboto"/>
                  <a:cs typeface="Roboto"/>
                </a:rPr>
                <a:t> Unit </a:t>
              </a:r>
              <a:r>
                <a:rPr lang="de-DE" altLang="de-DE" sz="1000" err="1">
                  <a:latin typeface="Roboto"/>
                  <a:cs typeface="Roboto"/>
                </a:rPr>
                <a:t>for</a:t>
              </a:r>
              <a:r>
                <a:rPr lang="de-DE" altLang="de-DE" sz="1000">
                  <a:latin typeface="Roboto"/>
                  <a:cs typeface="Roboto"/>
                </a:rPr>
                <a:t> </a:t>
              </a:r>
              <a:r>
                <a:rPr lang="de-DE" altLang="de-DE" sz="1000" err="1">
                  <a:latin typeface="Roboto"/>
                  <a:cs typeface="Roboto"/>
                </a:rPr>
                <a:t>Ethics</a:t>
              </a:r>
              <a:r>
                <a:rPr lang="de-DE" altLang="de-DE" sz="1000">
                  <a:latin typeface="Roboto"/>
                  <a:cs typeface="Roboto"/>
                </a:rPr>
                <a:t> </a:t>
              </a:r>
              <a:r>
                <a:rPr lang="de-DE" altLang="de-DE" sz="1000" err="1">
                  <a:latin typeface="Roboto"/>
                  <a:cs typeface="Roboto"/>
                </a:rPr>
                <a:t>and</a:t>
              </a:r>
              <a:r>
                <a:rPr lang="de-DE" altLang="de-DE" sz="1000">
                  <a:latin typeface="Roboto"/>
                  <a:cs typeface="Roboto"/>
                </a:rPr>
                <a:t> </a:t>
              </a:r>
              <a:r>
                <a:rPr lang="de-DE" altLang="de-DE" sz="1000" err="1">
                  <a:latin typeface="Roboto"/>
                  <a:cs typeface="Roboto"/>
                </a:rPr>
                <a:t>Prevention</a:t>
              </a:r>
              <a:r>
                <a:rPr lang="de-DE" altLang="de-DE" sz="1000">
                  <a:latin typeface="Roboto"/>
                  <a:cs typeface="Roboto"/>
                </a:rPr>
                <a:t> </a:t>
              </a:r>
              <a:r>
                <a:rPr lang="de-DE" altLang="de-DE" sz="1000" err="1">
                  <a:latin typeface="Roboto"/>
                  <a:cs typeface="Roboto"/>
                </a:rPr>
                <a:t>of</a:t>
              </a:r>
              <a:r>
                <a:rPr lang="de-DE" altLang="de-DE" sz="1000">
                  <a:latin typeface="Roboto"/>
                  <a:cs typeface="Roboto"/>
                </a:rPr>
                <a:t> </a:t>
              </a:r>
              <a:r>
                <a:rPr lang="de-DE" altLang="de-DE" sz="1000" err="1">
                  <a:latin typeface="Roboto"/>
                  <a:cs typeface="Roboto"/>
                </a:rPr>
                <a:t>Conflicts</a:t>
              </a:r>
              <a:r>
                <a:rPr lang="de-DE" altLang="de-DE" sz="1000">
                  <a:latin typeface="Roboto"/>
                  <a:cs typeface="Roboto"/>
                </a:rPr>
                <a:t> </a:t>
              </a:r>
              <a:r>
                <a:rPr lang="de-DE" altLang="de-DE" sz="1000" err="1">
                  <a:latin typeface="Roboto"/>
                  <a:cs typeface="Roboto"/>
                </a:rPr>
                <a:t>of</a:t>
              </a:r>
              <a:r>
                <a:rPr lang="de-DE" altLang="de-DE" sz="1000">
                  <a:latin typeface="Roboto"/>
                  <a:cs typeface="Roboto"/>
                </a:rPr>
                <a:t> </a:t>
              </a:r>
              <a:r>
                <a:rPr lang="de-DE" altLang="de-DE" sz="1000" err="1">
                  <a:latin typeface="Roboto"/>
                  <a:cs typeface="Roboto"/>
                </a:rPr>
                <a:t>Interests</a:t>
              </a:r>
              <a:r>
                <a:rPr lang="de-DE" altLang="de-DE" sz="1000">
                  <a:latin typeface="Roboto"/>
                  <a:cs typeface="Roboto"/>
                </a:rPr>
                <a:t> </a:t>
              </a:r>
              <a:r>
                <a:rPr lang="mr-IN" altLang="de-DE" sz="1000">
                  <a:latin typeface="Roboto"/>
                  <a:cs typeface="Roboto"/>
                </a:rPr>
                <a:t>–</a:t>
              </a:r>
              <a:r>
                <a:rPr lang="de-DE" altLang="de-DE" sz="1000">
                  <a:latin typeface="Roboto"/>
                  <a:cs typeface="Roboto"/>
                </a:rPr>
                <a:t> </a:t>
              </a:r>
              <a:r>
                <a:rPr lang="de-DE" altLang="de-DE" sz="1000" err="1">
                  <a:latin typeface="Roboto"/>
                  <a:cs typeface="Roboto"/>
                </a:rPr>
                <a:t>it</a:t>
              </a:r>
              <a:r>
                <a:rPr lang="de-DE" altLang="de-DE" sz="1000">
                  <a:latin typeface="Roboto"/>
                  <a:cs typeface="Roboto"/>
                </a:rPr>
                <a:t> </a:t>
              </a:r>
              <a:r>
                <a:rPr lang="de-DE" altLang="de-DE" sz="1000" err="1">
                  <a:latin typeface="Roboto"/>
                  <a:cs typeface="Roboto"/>
                </a:rPr>
                <a:t>provides</a:t>
              </a:r>
              <a:r>
                <a:rPr lang="de-DE" altLang="de-DE" sz="1000">
                  <a:latin typeface="Roboto"/>
                  <a:cs typeface="Roboto"/>
                </a:rPr>
                <a:t> </a:t>
              </a:r>
              <a:r>
                <a:rPr lang="de-DE" altLang="de-DE" sz="1000" err="1">
                  <a:latin typeface="Roboto"/>
                  <a:cs typeface="Roboto"/>
                </a:rPr>
                <a:t>tools</a:t>
              </a:r>
              <a:r>
                <a:rPr lang="de-DE" altLang="de-DE" sz="1000">
                  <a:latin typeface="Roboto"/>
                  <a:cs typeface="Roboto"/>
                </a:rPr>
                <a:t> </a:t>
              </a:r>
              <a:r>
                <a:rPr lang="de-DE" altLang="de-DE" sz="1000" err="1">
                  <a:latin typeface="Roboto"/>
                  <a:cs typeface="Roboto"/>
                </a:rPr>
                <a:t>and</a:t>
              </a:r>
              <a:r>
                <a:rPr lang="de-DE" altLang="de-DE" sz="1000">
                  <a:latin typeface="Roboto"/>
                  <a:cs typeface="Roboto"/>
                </a:rPr>
                <a:t> </a:t>
              </a:r>
              <a:r>
                <a:rPr lang="de-DE" altLang="de-DE" sz="1000" err="1">
                  <a:latin typeface="Roboto"/>
                  <a:cs typeface="Roboto"/>
                </a:rPr>
                <a:t>guidance</a:t>
              </a:r>
              <a:r>
                <a:rPr lang="de-DE" altLang="de-DE" sz="1000">
                  <a:latin typeface="Roboto"/>
                  <a:cs typeface="Roboto"/>
                </a:rPr>
                <a:t> </a:t>
              </a:r>
              <a:r>
                <a:rPr lang="de-DE" altLang="de-DE" sz="1000" err="1">
                  <a:latin typeface="Roboto"/>
                  <a:cs typeface="Roboto"/>
                </a:rPr>
                <a:t>and</a:t>
              </a:r>
              <a:r>
                <a:rPr lang="de-DE" altLang="de-DE" sz="1000">
                  <a:latin typeface="Roboto"/>
                  <a:cs typeface="Roboto"/>
                </a:rPr>
                <a:t> </a:t>
              </a:r>
              <a:r>
                <a:rPr lang="de-DE" altLang="de-DE" sz="1000" err="1">
                  <a:latin typeface="Roboto"/>
                  <a:cs typeface="Roboto"/>
                </a:rPr>
                <a:t>monitors</a:t>
              </a:r>
              <a:r>
                <a:rPr lang="de-DE" altLang="de-DE" sz="1000">
                  <a:latin typeface="Roboto"/>
                  <a:cs typeface="Roboto"/>
                </a:rPr>
                <a:t> CEPCIs‘ </a:t>
              </a:r>
              <a:r>
                <a:rPr lang="de-DE" altLang="de-DE" sz="1000" err="1">
                  <a:latin typeface="Roboto"/>
                  <a:cs typeface="Roboto"/>
                </a:rPr>
                <a:t>work</a:t>
              </a:r>
              <a:r>
                <a:rPr lang="de-DE" altLang="de-DE" sz="1000">
                  <a:latin typeface="Roboto"/>
                  <a:cs typeface="Roboto"/>
                </a:rPr>
                <a:t>;</a:t>
              </a:r>
            </a:p>
            <a:p>
              <a:pPr marL="171450" indent="-171450">
                <a:buFont typeface="Arial"/>
                <a:buChar char="•"/>
              </a:pPr>
              <a:r>
                <a:rPr lang="de-DE" altLang="de-DE" sz="1000">
                  <a:latin typeface="Roboto"/>
                  <a:cs typeface="Roboto"/>
                </a:rPr>
                <a:t>CEPCIs </a:t>
              </a:r>
              <a:r>
                <a:rPr lang="de-DE" altLang="de-DE" sz="1000" err="1">
                  <a:latin typeface="Roboto"/>
                  <a:cs typeface="Roboto"/>
                </a:rPr>
                <a:t>consist</a:t>
              </a:r>
              <a:r>
                <a:rPr lang="de-DE" altLang="de-DE" sz="1000">
                  <a:latin typeface="Roboto"/>
                  <a:cs typeface="Roboto"/>
                </a:rPr>
                <a:t> </a:t>
              </a:r>
              <a:r>
                <a:rPr lang="de-DE" altLang="de-DE" sz="1000" err="1">
                  <a:latin typeface="Roboto"/>
                  <a:cs typeface="Roboto"/>
                </a:rPr>
                <a:t>of</a:t>
              </a:r>
              <a:r>
                <a:rPr lang="de-DE" altLang="de-DE" sz="1000">
                  <a:latin typeface="Roboto"/>
                  <a:cs typeface="Roboto"/>
                </a:rPr>
                <a:t> an </a:t>
              </a:r>
              <a:r>
                <a:rPr lang="de-DE" altLang="de-DE" sz="1000" err="1">
                  <a:latin typeface="Roboto"/>
                  <a:cs typeface="Roboto"/>
                </a:rPr>
                <a:t>executive</a:t>
              </a:r>
              <a:r>
                <a:rPr lang="de-DE" altLang="de-DE" sz="1000">
                  <a:latin typeface="Roboto"/>
                  <a:cs typeface="Roboto"/>
                </a:rPr>
                <a:t> </a:t>
              </a:r>
              <a:r>
                <a:rPr lang="de-DE" altLang="de-DE" sz="1000" err="1">
                  <a:latin typeface="Roboto"/>
                  <a:cs typeface="Roboto"/>
                </a:rPr>
                <a:t>secretary</a:t>
              </a:r>
              <a:r>
                <a:rPr lang="de-DE" altLang="de-DE" sz="1000">
                  <a:latin typeface="Roboto"/>
                  <a:cs typeface="Roboto"/>
                </a:rPr>
                <a:t> plus </a:t>
              </a:r>
              <a:r>
                <a:rPr lang="de-DE" altLang="de-DE" sz="1000" err="1">
                  <a:latin typeface="Roboto"/>
                  <a:cs typeface="Roboto"/>
                </a:rPr>
                <a:t>then</a:t>
              </a:r>
              <a:r>
                <a:rPr lang="de-DE" altLang="de-DE" sz="1000">
                  <a:latin typeface="Roboto"/>
                  <a:cs typeface="Roboto"/>
                </a:rPr>
                <a:t> </a:t>
              </a:r>
              <a:r>
                <a:rPr lang="de-DE" altLang="de-DE" sz="1000" err="1">
                  <a:latin typeface="Roboto"/>
                  <a:cs typeface="Roboto"/>
                </a:rPr>
                <a:t>elected</a:t>
              </a:r>
              <a:r>
                <a:rPr lang="de-DE" altLang="de-DE" sz="1000">
                  <a:latin typeface="Roboto"/>
                  <a:cs typeface="Roboto"/>
                </a:rPr>
                <a:t> </a:t>
              </a:r>
              <a:r>
                <a:rPr lang="de-DE" altLang="de-DE" sz="1000" err="1">
                  <a:latin typeface="Roboto"/>
                  <a:cs typeface="Roboto"/>
                </a:rPr>
                <a:t>members</a:t>
              </a:r>
              <a:r>
                <a:rPr lang="de-DE" altLang="de-DE" sz="1000">
                  <a:latin typeface="Roboto"/>
                  <a:cs typeface="Roboto"/>
                </a:rPr>
                <a:t> </a:t>
              </a:r>
              <a:r>
                <a:rPr lang="de-DE" altLang="de-DE" sz="1000" err="1">
                  <a:latin typeface="Roboto"/>
                  <a:cs typeface="Roboto"/>
                </a:rPr>
                <a:t>from</a:t>
              </a:r>
              <a:r>
                <a:rPr lang="de-DE" altLang="de-DE" sz="1000">
                  <a:latin typeface="Roboto"/>
                  <a:cs typeface="Roboto"/>
                </a:rPr>
                <a:t> </a:t>
              </a:r>
              <a:r>
                <a:rPr lang="de-DE" altLang="de-DE" sz="1000" err="1">
                  <a:latin typeface="Roboto"/>
                  <a:cs typeface="Roboto"/>
                </a:rPr>
                <a:t>agency</a:t>
              </a:r>
              <a:r>
                <a:rPr lang="de-DE" altLang="de-DE" sz="1000">
                  <a:latin typeface="Roboto"/>
                  <a:cs typeface="Roboto"/>
                </a:rPr>
                <a:t> </a:t>
              </a:r>
              <a:r>
                <a:rPr lang="de-DE" altLang="de-DE" sz="1000" err="1">
                  <a:latin typeface="Roboto"/>
                  <a:cs typeface="Roboto"/>
                </a:rPr>
                <a:t>staff</a:t>
              </a:r>
              <a:r>
                <a:rPr lang="de-DE" altLang="de-DE" sz="1000">
                  <a:latin typeface="Roboto"/>
                  <a:cs typeface="Roboto"/>
                </a:rPr>
                <a:t>.</a:t>
              </a:r>
              <a:endParaRPr lang="en-US" altLang="ko-KR" sz="1000">
                <a:solidFill>
                  <a:srgbClr val="000000"/>
                </a:solidFill>
                <a:latin typeface="Roboto"/>
                <a:cs typeface="Roboto"/>
              </a:endParaRPr>
            </a:p>
          </p:txBody>
        </p:sp>
      </p:grpSp>
    </p:spTree>
    <p:extLst>
      <p:ext uri="{BB962C8B-B14F-4D97-AF65-F5344CB8AC3E}">
        <p14:creationId xmlns:p14="http://schemas.microsoft.com/office/powerpoint/2010/main" val="20300108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0-#ppt_w/2"/>
                                          </p:val>
                                        </p:tav>
                                        <p:tav tm="100000">
                                          <p:val>
                                            <p:strVal val="#ppt_x"/>
                                          </p:val>
                                        </p:tav>
                                      </p:tavLst>
                                    </p:anim>
                                    <p:anim calcmode="lin" valueType="num">
                                      <p:cBhvr additive="base">
                                        <p:cTn id="14"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9B41CEC9-AFB8-6347-B969-0595B4CBBBD0}"/>
              </a:ext>
            </a:extLst>
          </p:cNvPr>
          <p:cNvSpPr>
            <a:spLocks noGrp="1"/>
          </p:cNvSpPr>
          <p:nvPr>
            <p:ph idx="1"/>
          </p:nvPr>
        </p:nvSpPr>
        <p:spPr>
          <a:ln>
            <a:solidFill>
              <a:srgbClr val="00B0F0"/>
            </a:solidFill>
          </a:ln>
        </p:spPr>
        <p:txBody>
          <a:bodyPr/>
          <a:lstStyle/>
          <a:p>
            <a:endParaRPr lang="de-DE"/>
          </a:p>
        </p:txBody>
      </p:sp>
      <p:sp>
        <p:nvSpPr>
          <p:cNvPr id="3" name="Fußzeilenplatzhalter 2"/>
          <p:cNvSpPr>
            <a:spLocks noGrp="1"/>
          </p:cNvSpPr>
          <p:nvPr>
            <p:ph type="ftr" sz="quarter" idx="3"/>
          </p:nvPr>
        </p:nvSpPr>
        <p:spPr/>
        <p:txBody>
          <a:bodyPr/>
          <a:lstStyle/>
          <a:p>
            <a:r>
              <a:rPr lang="en-US" b="1"/>
              <a:t>Module 8 – Integrity codes</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28</a:t>
            </a:fld>
            <a:endParaRPr lang="en-US"/>
          </a:p>
        </p:txBody>
      </p:sp>
      <p:sp>
        <p:nvSpPr>
          <p:cNvPr id="5" name="Titel 4"/>
          <p:cNvSpPr>
            <a:spLocks noGrp="1"/>
          </p:cNvSpPr>
          <p:nvPr>
            <p:ph type="title"/>
          </p:nvPr>
        </p:nvSpPr>
        <p:spPr/>
        <p:txBody>
          <a:bodyPr>
            <a:normAutofit/>
          </a:bodyPr>
          <a:lstStyle/>
          <a:p>
            <a:r>
              <a:rPr lang="de-DE" sz="4000" b="1" dirty="0"/>
              <a:t>Canada: Code </a:t>
            </a:r>
            <a:r>
              <a:rPr lang="de-DE" sz="4000" b="1" dirty="0" err="1"/>
              <a:t>of</a:t>
            </a:r>
            <a:r>
              <a:rPr lang="de-DE" sz="4000" b="1" dirty="0"/>
              <a:t> York regional </a:t>
            </a:r>
            <a:r>
              <a:rPr lang="de-DE" sz="4000" b="1" dirty="0" err="1"/>
              <a:t>police</a:t>
            </a:r>
            <a:endParaRPr lang="de-DE" sz="4000" b="1" dirty="0"/>
          </a:p>
        </p:txBody>
      </p:sp>
      <p:pic>
        <p:nvPicPr>
          <p:cNvPr id="8" name="Bild 7" descr="Bildschirmfoto 2020-05-20 um 11.22.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2485" y="1421688"/>
            <a:ext cx="4481855" cy="3139303"/>
          </a:xfrm>
          <a:prstGeom prst="rect">
            <a:avLst/>
          </a:prstGeom>
          <a:effectLst>
            <a:outerShdw blurRad="50800" dist="38100" dir="2700000" algn="tl" rotWithShape="0">
              <a:prstClr val="black">
                <a:alpha val="40000"/>
              </a:prstClr>
            </a:outerShdw>
          </a:effectLst>
        </p:spPr>
      </p:pic>
      <p:pic>
        <p:nvPicPr>
          <p:cNvPr id="9" name="Bild 8" descr="Bildschirmfoto 2020-05-20 um 11.25.58.png"/>
          <p:cNvPicPr>
            <a:picLocks noChangeAspect="1"/>
          </p:cNvPicPr>
          <p:nvPr/>
        </p:nvPicPr>
        <p:blipFill rotWithShape="1">
          <a:blip r:embed="rId4">
            <a:extLst>
              <a:ext uri="{28A0092B-C50C-407E-A947-70E740481C1C}">
                <a14:useLocalDpi xmlns:a14="http://schemas.microsoft.com/office/drawing/2010/main" val="0"/>
              </a:ext>
            </a:extLst>
          </a:blip>
          <a:srcRect b="2667"/>
          <a:stretch/>
        </p:blipFill>
        <p:spPr>
          <a:xfrm>
            <a:off x="689660" y="1457050"/>
            <a:ext cx="2792870" cy="2103120"/>
          </a:xfrm>
          <a:prstGeom prst="rect">
            <a:avLst/>
          </a:prstGeom>
          <a:effectLst>
            <a:outerShdw blurRad="50800" dist="38100" dir="2700000" algn="tl" rotWithShape="0">
              <a:prstClr val="black">
                <a:alpha val="40000"/>
              </a:prstClr>
            </a:outerShdw>
          </a:effectLst>
        </p:spPr>
      </p:pic>
      <p:sp>
        <p:nvSpPr>
          <p:cNvPr id="13" name="Rechteck 12"/>
          <p:cNvSpPr/>
          <p:nvPr/>
        </p:nvSpPr>
        <p:spPr>
          <a:xfrm>
            <a:off x="3972484" y="4132458"/>
            <a:ext cx="2240927" cy="416560"/>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p:cNvSpPr txBox="1"/>
          <p:nvPr/>
        </p:nvSpPr>
        <p:spPr>
          <a:xfrm>
            <a:off x="1937803" y="3390815"/>
            <a:ext cx="1479537" cy="215444"/>
          </a:xfrm>
          <a:prstGeom prst="rect">
            <a:avLst/>
          </a:prstGeom>
          <a:noFill/>
        </p:spPr>
        <p:txBody>
          <a:bodyPr wrap="square" rtlCol="0">
            <a:spAutoFit/>
          </a:bodyPr>
          <a:lstStyle/>
          <a:p>
            <a:pPr algn="r"/>
            <a:r>
              <a:rPr lang="de-DE" sz="800">
                <a:latin typeface="Roboto"/>
                <a:cs typeface="Roboto"/>
              </a:rPr>
              <a:t>York Regional Police 2013</a:t>
            </a:r>
          </a:p>
        </p:txBody>
      </p:sp>
    </p:spTree>
    <p:extLst>
      <p:ext uri="{BB962C8B-B14F-4D97-AF65-F5344CB8AC3E}">
        <p14:creationId xmlns:p14="http://schemas.microsoft.com/office/powerpoint/2010/main" val="2562588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467BBA98-1A67-194B-993B-7F44DAFEEEAE}"/>
              </a:ext>
            </a:extLst>
          </p:cNvPr>
          <p:cNvSpPr>
            <a:spLocks noGrp="1"/>
          </p:cNvSpPr>
          <p:nvPr>
            <p:ph idx="1"/>
          </p:nvPr>
        </p:nvSpPr>
        <p:spPr>
          <a:ln>
            <a:solidFill>
              <a:srgbClr val="00B0F0"/>
            </a:solidFill>
          </a:ln>
        </p:spPr>
        <p:txBody>
          <a:bodyPr/>
          <a:lstStyle/>
          <a:p>
            <a:endParaRPr lang="de-DE" dirty="0"/>
          </a:p>
        </p:txBody>
      </p:sp>
      <p:grpSp>
        <p:nvGrpSpPr>
          <p:cNvPr id="52" name="Gruppierung 51"/>
          <p:cNvGrpSpPr/>
          <p:nvPr/>
        </p:nvGrpSpPr>
        <p:grpSpPr>
          <a:xfrm>
            <a:off x="3596537" y="1239520"/>
            <a:ext cx="4094583" cy="3352732"/>
            <a:chOff x="3088541" y="1219200"/>
            <a:chExt cx="3444348" cy="3383212"/>
          </a:xfrm>
        </p:grpSpPr>
        <p:grpSp>
          <p:nvGrpSpPr>
            <p:cNvPr id="9" name="Group 2101">
              <a:extLst>
                <a:ext uri="{FF2B5EF4-FFF2-40B4-BE49-F238E27FC236}">
                  <a16:creationId xmlns:a16="http://schemas.microsoft.com/office/drawing/2014/main" id="{13568C87-E375-483C-A5BD-804FDCB929A1}"/>
                </a:ext>
              </a:extLst>
            </p:cNvPr>
            <p:cNvGrpSpPr/>
            <p:nvPr/>
          </p:nvGrpSpPr>
          <p:grpSpPr>
            <a:xfrm>
              <a:off x="3088541" y="1219200"/>
              <a:ext cx="3444348" cy="3383212"/>
              <a:chOff x="2075497" y="1619938"/>
              <a:chExt cx="3634008" cy="4514512"/>
            </a:xfrm>
            <a:effectLst>
              <a:outerShdw blurRad="50800" dist="38100" dir="2700000" algn="tl" rotWithShape="0">
                <a:prstClr val="black">
                  <a:alpha val="40000"/>
                </a:prstClr>
              </a:outerShdw>
            </a:effectLst>
          </p:grpSpPr>
          <p:sp>
            <p:nvSpPr>
              <p:cNvPr id="41" name="Rounded Rectangle 28">
                <a:extLst>
                  <a:ext uri="{FF2B5EF4-FFF2-40B4-BE49-F238E27FC236}">
                    <a16:creationId xmlns:a16="http://schemas.microsoft.com/office/drawing/2014/main" id="{413A5081-1E88-4949-8510-A743715037C7}"/>
                  </a:ext>
                </a:extLst>
              </p:cNvPr>
              <p:cNvSpPr/>
              <p:nvPr/>
            </p:nvSpPr>
            <p:spPr>
              <a:xfrm rot="16200000">
                <a:off x="1635245" y="2060190"/>
                <a:ext cx="4514512" cy="3634008"/>
              </a:xfrm>
              <a:custGeom>
                <a:avLst/>
                <a:gdLst/>
                <a:ahLst/>
                <a:cxnLst/>
                <a:rect l="l" t="t" r="r" b="b"/>
                <a:pathLst>
                  <a:path w="4514512" h="3634008">
                    <a:moveTo>
                      <a:pt x="4514512" y="351572"/>
                    </a:moveTo>
                    <a:lnTo>
                      <a:pt x="4514512" y="2907347"/>
                    </a:lnTo>
                    <a:cubicBezTo>
                      <a:pt x="4514512" y="3082849"/>
                      <a:pt x="4385918" y="3228315"/>
                      <a:pt x="4217617" y="3253407"/>
                    </a:cubicBezTo>
                    <a:lnTo>
                      <a:pt x="4217617" y="3260146"/>
                    </a:lnTo>
                    <a:lnTo>
                      <a:pt x="4227649" y="3260146"/>
                    </a:lnTo>
                    <a:lnTo>
                      <a:pt x="4227649" y="3465370"/>
                    </a:lnTo>
                    <a:cubicBezTo>
                      <a:pt x="4227649" y="3558506"/>
                      <a:pt x="4152147" y="3634008"/>
                      <a:pt x="4059011" y="3634008"/>
                    </a:cubicBezTo>
                    <a:lnTo>
                      <a:pt x="3113801" y="3634008"/>
                    </a:lnTo>
                    <a:cubicBezTo>
                      <a:pt x="3020665" y="3634008"/>
                      <a:pt x="2945163" y="3558506"/>
                      <a:pt x="2945163" y="3465370"/>
                    </a:cubicBezTo>
                    <a:lnTo>
                      <a:pt x="2945163" y="3260146"/>
                    </a:lnTo>
                    <a:lnTo>
                      <a:pt x="3137497" y="3260146"/>
                    </a:lnTo>
                    <a:lnTo>
                      <a:pt x="3137497" y="3258919"/>
                    </a:lnTo>
                    <a:lnTo>
                      <a:pt x="351572" y="3258919"/>
                    </a:lnTo>
                    <a:cubicBezTo>
                      <a:pt x="157404" y="3258919"/>
                      <a:pt x="0" y="3101515"/>
                      <a:pt x="0" y="2907347"/>
                    </a:cubicBezTo>
                    <a:lnTo>
                      <a:pt x="0" y="351572"/>
                    </a:lnTo>
                    <a:cubicBezTo>
                      <a:pt x="0" y="157404"/>
                      <a:pt x="157404" y="0"/>
                      <a:pt x="351572" y="0"/>
                    </a:cubicBezTo>
                    <a:lnTo>
                      <a:pt x="4162940" y="0"/>
                    </a:lnTo>
                    <a:cubicBezTo>
                      <a:pt x="4357108" y="0"/>
                      <a:pt x="4514512" y="157404"/>
                      <a:pt x="4514512" y="351572"/>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 name="Rounded Rectangle 9">
                <a:extLst>
                  <a:ext uri="{FF2B5EF4-FFF2-40B4-BE49-F238E27FC236}">
                    <a16:creationId xmlns:a16="http://schemas.microsoft.com/office/drawing/2014/main" id="{F85AD75B-F794-4A4A-B3F8-6126E0B25E45}"/>
                  </a:ext>
                </a:extLst>
              </p:cNvPr>
              <p:cNvSpPr/>
              <p:nvPr/>
            </p:nvSpPr>
            <p:spPr>
              <a:xfrm rot="16200000" flipH="1">
                <a:off x="1947132" y="2747161"/>
                <a:ext cx="3540382" cy="3234190"/>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7" name="TextBox 2124">
              <a:extLst>
                <a:ext uri="{FF2B5EF4-FFF2-40B4-BE49-F238E27FC236}">
                  <a16:creationId xmlns:a16="http://schemas.microsoft.com/office/drawing/2014/main" id="{E967CEF3-A1A7-4630-B8CB-0FE6505E4BD4}"/>
                </a:ext>
              </a:extLst>
            </p:cNvPr>
            <p:cNvSpPr txBox="1"/>
            <p:nvPr/>
          </p:nvSpPr>
          <p:spPr>
            <a:xfrm>
              <a:off x="5122708" y="1278070"/>
              <a:ext cx="1135860" cy="1180183"/>
            </a:xfrm>
            <a:prstGeom prst="rect">
              <a:avLst/>
            </a:prstGeom>
            <a:noFill/>
          </p:spPr>
          <p:txBody>
            <a:bodyPr wrap="square" rtlCol="0">
              <a:spAutoFit/>
            </a:bodyPr>
            <a:lstStyle/>
            <a:p>
              <a:pPr marL="171450" indent="-171450">
                <a:buFont typeface="Arial"/>
                <a:buChar char="•"/>
              </a:pPr>
              <a:r>
                <a:rPr lang="en-US" altLang="ko-KR" sz="1000">
                  <a:solidFill>
                    <a:srgbClr val="000000"/>
                  </a:solidFill>
                  <a:latin typeface="Roboto"/>
                  <a:cs typeface="Roboto"/>
                </a:rPr>
                <a:t>Lack of resources;</a:t>
              </a:r>
            </a:p>
            <a:p>
              <a:pPr marL="171450" indent="-171450">
                <a:buFont typeface="Arial"/>
                <a:buChar char="•"/>
              </a:pPr>
              <a:r>
                <a:rPr lang="en-US" altLang="ko-KR" sz="1000">
                  <a:solidFill>
                    <a:srgbClr val="000000"/>
                  </a:solidFill>
                  <a:latin typeface="Roboto"/>
                  <a:cs typeface="Roboto"/>
                </a:rPr>
                <a:t>Follow-up on </a:t>
              </a:r>
              <a:r>
                <a:rPr lang="en-US" altLang="ko-KR" sz="1000" err="1">
                  <a:solidFill>
                    <a:srgbClr val="000000"/>
                  </a:solidFill>
                  <a:latin typeface="Roboto"/>
                  <a:cs typeface="Roboto"/>
                </a:rPr>
                <a:t>implemntation</a:t>
              </a:r>
              <a:r>
                <a:rPr lang="en-US" altLang="ko-KR" sz="1000">
                  <a:solidFill>
                    <a:srgbClr val="000000"/>
                  </a:solidFill>
                  <a:latin typeface="Roboto"/>
                  <a:cs typeface="Roboto"/>
                </a:rPr>
                <a:t> at national level (African Union 2011).</a:t>
              </a:r>
              <a:endParaRPr lang="en-US" altLang="ko-KR" sz="900">
                <a:solidFill>
                  <a:srgbClr val="000000"/>
                </a:solidFill>
                <a:latin typeface="Roboto"/>
                <a:cs typeface="Roboto"/>
              </a:endParaRPr>
            </a:p>
          </p:txBody>
        </p:sp>
        <p:sp>
          <p:nvSpPr>
            <p:cNvPr id="19" name="TextBox 2127">
              <a:extLst>
                <a:ext uri="{FF2B5EF4-FFF2-40B4-BE49-F238E27FC236}">
                  <a16:creationId xmlns:a16="http://schemas.microsoft.com/office/drawing/2014/main" id="{7BF22730-ED70-4201-8EB1-E49330B11581}"/>
                </a:ext>
              </a:extLst>
            </p:cNvPr>
            <p:cNvSpPr txBox="1"/>
            <p:nvPr/>
          </p:nvSpPr>
          <p:spPr>
            <a:xfrm rot="5400000">
              <a:off x="5888807" y="1768828"/>
              <a:ext cx="869645" cy="265045"/>
            </a:xfrm>
            <a:prstGeom prst="rect">
              <a:avLst/>
            </a:prstGeom>
            <a:solidFill>
              <a:srgbClr val="FFFFFF"/>
            </a:solidFill>
          </p:spPr>
          <p:txBody>
            <a:bodyPr wrap="square" lIns="108000" rIns="108000" rtlCol="0">
              <a:spAutoFit/>
            </a:bodyPr>
            <a:lstStyle/>
            <a:p>
              <a:pPr algn="ctr"/>
              <a:r>
                <a:rPr lang="en-US" altLang="ko-KR" sz="1000" b="1">
                  <a:solidFill>
                    <a:srgbClr val="000000"/>
                  </a:solidFill>
                  <a:cs typeface="Arial" pitchFamily="34" charset="0"/>
                </a:rPr>
                <a:t>Challenges</a:t>
              </a:r>
              <a:endParaRPr lang="ko-KR" altLang="en-US" sz="1000" b="1">
                <a:solidFill>
                  <a:srgbClr val="000000"/>
                </a:solidFill>
                <a:cs typeface="Arial" pitchFamily="34" charset="0"/>
              </a:endParaRPr>
            </a:p>
          </p:txBody>
        </p:sp>
      </p:grpSp>
      <p:grpSp>
        <p:nvGrpSpPr>
          <p:cNvPr id="6" name="Gruppierung 5"/>
          <p:cNvGrpSpPr/>
          <p:nvPr/>
        </p:nvGrpSpPr>
        <p:grpSpPr>
          <a:xfrm>
            <a:off x="1210870" y="1221010"/>
            <a:ext cx="4732729" cy="3381422"/>
            <a:chOff x="1210870" y="1221010"/>
            <a:chExt cx="4732729" cy="3381422"/>
          </a:xfrm>
        </p:grpSpPr>
        <p:grpSp>
          <p:nvGrpSpPr>
            <p:cNvPr id="10" name="Group 2104">
              <a:extLst>
                <a:ext uri="{FF2B5EF4-FFF2-40B4-BE49-F238E27FC236}">
                  <a16:creationId xmlns:a16="http://schemas.microsoft.com/office/drawing/2014/main" id="{8DAB1CBE-87D6-4D96-AB21-CCEEB298313D}"/>
                </a:ext>
              </a:extLst>
            </p:cNvPr>
            <p:cNvGrpSpPr/>
            <p:nvPr/>
          </p:nvGrpSpPr>
          <p:grpSpPr>
            <a:xfrm>
              <a:off x="1210870" y="1221010"/>
              <a:ext cx="4732729" cy="3381422"/>
              <a:chOff x="543005" y="1622595"/>
              <a:chExt cx="3630231" cy="4512121"/>
            </a:xfrm>
            <a:effectLst>
              <a:outerShdw blurRad="50800" dist="38100" dir="2700000" algn="tl" rotWithShape="0">
                <a:prstClr val="black">
                  <a:alpha val="40000"/>
                </a:prstClr>
              </a:outerShdw>
            </a:effectLst>
          </p:grpSpPr>
          <p:sp>
            <p:nvSpPr>
              <p:cNvPr id="39" name="Rounded Rectangle 40">
                <a:extLst>
                  <a:ext uri="{FF2B5EF4-FFF2-40B4-BE49-F238E27FC236}">
                    <a16:creationId xmlns:a16="http://schemas.microsoft.com/office/drawing/2014/main" id="{603F9924-CF6B-427D-90A2-E4B14B5E5CA4}"/>
                  </a:ext>
                </a:extLst>
              </p:cNvPr>
              <p:cNvSpPr/>
              <p:nvPr/>
            </p:nvSpPr>
            <p:spPr>
              <a:xfrm rot="16200000">
                <a:off x="102060" y="2063540"/>
                <a:ext cx="4512121" cy="3630231"/>
              </a:xfrm>
              <a:custGeom>
                <a:avLst/>
                <a:gdLst/>
                <a:ahLst/>
                <a:cxnLst/>
                <a:rect l="l" t="t" r="r" b="b"/>
                <a:pathLst>
                  <a:path w="4512121" h="3630231">
                    <a:moveTo>
                      <a:pt x="4227915" y="3256369"/>
                    </a:moveTo>
                    <a:lnTo>
                      <a:pt x="4227915" y="3461593"/>
                    </a:lnTo>
                    <a:cubicBezTo>
                      <a:pt x="4227915" y="3554729"/>
                      <a:pt x="4152413" y="3630231"/>
                      <a:pt x="4059277" y="3630231"/>
                    </a:cubicBezTo>
                    <a:lnTo>
                      <a:pt x="3114067" y="3630231"/>
                    </a:lnTo>
                    <a:cubicBezTo>
                      <a:pt x="3020931" y="3630231"/>
                      <a:pt x="2945429" y="3554729"/>
                      <a:pt x="2945429" y="3461593"/>
                    </a:cubicBezTo>
                    <a:lnTo>
                      <a:pt x="2945429" y="3256369"/>
                    </a:lnTo>
                    <a:close/>
                    <a:moveTo>
                      <a:pt x="4512121" y="351297"/>
                    </a:moveTo>
                    <a:lnTo>
                      <a:pt x="4512121" y="2905070"/>
                    </a:lnTo>
                    <a:cubicBezTo>
                      <a:pt x="4512121" y="3099086"/>
                      <a:pt x="4354840" y="3256367"/>
                      <a:pt x="4160824" y="3256367"/>
                    </a:cubicBezTo>
                    <a:lnTo>
                      <a:pt x="351297" y="3256367"/>
                    </a:lnTo>
                    <a:cubicBezTo>
                      <a:pt x="157281" y="3256367"/>
                      <a:pt x="0" y="3099086"/>
                      <a:pt x="0" y="2905070"/>
                    </a:cubicBezTo>
                    <a:lnTo>
                      <a:pt x="0" y="351297"/>
                    </a:lnTo>
                    <a:cubicBezTo>
                      <a:pt x="0" y="157281"/>
                      <a:pt x="157281" y="0"/>
                      <a:pt x="351297" y="0"/>
                    </a:cubicBezTo>
                    <a:lnTo>
                      <a:pt x="4160824" y="0"/>
                    </a:lnTo>
                    <a:cubicBezTo>
                      <a:pt x="4354840" y="0"/>
                      <a:pt x="4512121" y="157281"/>
                      <a:pt x="4512121" y="351297"/>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 name="Rounded Rectangle 9">
                <a:extLst>
                  <a:ext uri="{FF2B5EF4-FFF2-40B4-BE49-F238E27FC236}">
                    <a16:creationId xmlns:a16="http://schemas.microsoft.com/office/drawing/2014/main" id="{44B5EA14-2A78-4F1A-A51E-86BBB0149CC1}"/>
                  </a:ext>
                </a:extLst>
              </p:cNvPr>
              <p:cNvSpPr/>
              <p:nvPr/>
            </p:nvSpPr>
            <p:spPr>
              <a:xfrm rot="16200000" flipH="1">
                <a:off x="422236" y="2757576"/>
                <a:ext cx="3522618" cy="3231658"/>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1" name="TextBox 2118">
              <a:extLst>
                <a:ext uri="{FF2B5EF4-FFF2-40B4-BE49-F238E27FC236}">
                  <a16:creationId xmlns:a16="http://schemas.microsoft.com/office/drawing/2014/main" id="{0A17CE83-88CA-4D9D-9DB3-8A26BFE43F42}"/>
                </a:ext>
              </a:extLst>
            </p:cNvPr>
            <p:cNvSpPr txBox="1"/>
            <p:nvPr/>
          </p:nvSpPr>
          <p:spPr>
            <a:xfrm>
              <a:off x="2772710" y="1278070"/>
              <a:ext cx="2581610" cy="3323987"/>
            </a:xfrm>
            <a:prstGeom prst="rect">
              <a:avLst/>
            </a:prstGeom>
            <a:noFill/>
          </p:spPr>
          <p:txBody>
            <a:bodyPr wrap="square" rtlCol="0">
              <a:spAutoFit/>
            </a:bodyPr>
            <a:lstStyle/>
            <a:p>
              <a:pPr marL="171450" indent="-171450">
                <a:spcBef>
                  <a:spcPct val="0"/>
                </a:spcBef>
                <a:buFont typeface="Arial"/>
                <a:buChar char="•"/>
                <a:defRPr/>
              </a:pPr>
              <a:r>
                <a:rPr lang="en-US" altLang="en-US" sz="1050">
                  <a:latin typeface="Roboto"/>
                  <a:cs typeface="Roboto"/>
                </a:rPr>
                <a:t>Equality of all users of Public Service and Administration;</a:t>
              </a:r>
            </a:p>
            <a:p>
              <a:pPr marL="171450" indent="-171450">
                <a:spcBef>
                  <a:spcPct val="0"/>
                </a:spcBef>
                <a:buFont typeface="Arial"/>
                <a:buChar char="•"/>
                <a:defRPr/>
              </a:pPr>
              <a:r>
                <a:rPr lang="en-US" altLang="en-US" sz="1050">
                  <a:latin typeface="Roboto"/>
                  <a:cs typeface="Roboto"/>
                </a:rPr>
                <a:t>Prohibition of all forms of discrimination on any basis;</a:t>
              </a:r>
            </a:p>
            <a:p>
              <a:pPr marL="171450" indent="-171450">
                <a:spcBef>
                  <a:spcPct val="0"/>
                </a:spcBef>
                <a:buFont typeface="Arial"/>
                <a:buChar char="•"/>
                <a:defRPr/>
              </a:pPr>
              <a:r>
                <a:rPr lang="en-US" altLang="en-US" sz="1050">
                  <a:latin typeface="Roboto"/>
                  <a:cs typeface="Roboto"/>
                </a:rPr>
                <a:t>Impartiality, fairness and due process in the delivery of public services;</a:t>
              </a:r>
            </a:p>
            <a:p>
              <a:pPr marL="171450" indent="-171450">
                <a:spcBef>
                  <a:spcPct val="0"/>
                </a:spcBef>
                <a:buFont typeface="Arial"/>
                <a:buChar char="•"/>
                <a:defRPr/>
              </a:pPr>
              <a:r>
                <a:rPr lang="en-US" altLang="en-US" sz="1050">
                  <a:latin typeface="Roboto"/>
                  <a:cs typeface="Roboto"/>
                </a:rPr>
                <a:t>Continuity of public services under all circumstances;</a:t>
              </a:r>
            </a:p>
            <a:p>
              <a:pPr marL="171450" indent="-171450">
                <a:spcBef>
                  <a:spcPct val="0"/>
                </a:spcBef>
                <a:buFont typeface="Arial"/>
                <a:buChar char="•"/>
                <a:defRPr/>
              </a:pPr>
              <a:r>
                <a:rPr lang="en-US" altLang="en-US" sz="1050">
                  <a:latin typeface="Roboto"/>
                  <a:cs typeface="Roboto"/>
                </a:rPr>
                <a:t>Adaptability of public services to the needs of users;</a:t>
              </a:r>
            </a:p>
            <a:p>
              <a:pPr marL="171450" indent="-171450">
                <a:spcBef>
                  <a:spcPct val="0"/>
                </a:spcBef>
                <a:buFont typeface="Arial"/>
                <a:buChar char="•"/>
                <a:defRPr/>
              </a:pPr>
              <a:r>
                <a:rPr lang="en-US" altLang="en-US" sz="1050">
                  <a:latin typeface="Roboto"/>
                  <a:cs typeface="Roboto"/>
                </a:rPr>
                <a:t>Professionalism and Ethics in Public Service and Administration;</a:t>
              </a:r>
            </a:p>
            <a:p>
              <a:pPr marL="171450" indent="-171450">
                <a:spcBef>
                  <a:spcPct val="0"/>
                </a:spcBef>
                <a:buFont typeface="Arial"/>
                <a:buChar char="•"/>
                <a:defRPr/>
              </a:pPr>
              <a:r>
                <a:rPr lang="en-US" altLang="en-US" sz="1050">
                  <a:latin typeface="Roboto"/>
                  <a:cs typeface="Roboto"/>
                </a:rPr>
                <a:t>Promotion and protection of rights of users and Public Service Agents;</a:t>
              </a:r>
            </a:p>
            <a:p>
              <a:pPr marL="171450" indent="-171450">
                <a:spcBef>
                  <a:spcPct val="0"/>
                </a:spcBef>
                <a:buFont typeface="Arial"/>
                <a:buChar char="•"/>
                <a:defRPr/>
              </a:pPr>
              <a:r>
                <a:rPr lang="en-US" altLang="en-US" sz="1050">
                  <a:latin typeface="Roboto"/>
                  <a:cs typeface="Roboto"/>
                </a:rPr>
                <a:t>Institutionalizing a culture of accountability and integrity and transparency in Public Service and Administration;</a:t>
              </a:r>
            </a:p>
            <a:p>
              <a:pPr marL="171450" indent="-171450">
                <a:spcBef>
                  <a:spcPct val="0"/>
                </a:spcBef>
                <a:buFont typeface="Arial"/>
                <a:buChar char="•"/>
                <a:defRPr/>
              </a:pPr>
              <a:r>
                <a:rPr lang="en-US" altLang="en-US" sz="1050">
                  <a:latin typeface="Roboto"/>
                  <a:cs typeface="Roboto"/>
                </a:rPr>
                <a:t>Effective, efficient and responsible use of resources.</a:t>
              </a:r>
            </a:p>
          </p:txBody>
        </p:sp>
        <p:sp>
          <p:nvSpPr>
            <p:cNvPr id="18" name="TextBox 2126">
              <a:extLst>
                <a:ext uri="{FF2B5EF4-FFF2-40B4-BE49-F238E27FC236}">
                  <a16:creationId xmlns:a16="http://schemas.microsoft.com/office/drawing/2014/main" id="{087A4554-1804-4DAE-8672-0DD884AE9561}"/>
                </a:ext>
              </a:extLst>
            </p:cNvPr>
            <p:cNvSpPr txBox="1"/>
            <p:nvPr/>
          </p:nvSpPr>
          <p:spPr>
            <a:xfrm rot="5400000">
              <a:off x="5210985" y="1701301"/>
              <a:ext cx="869645" cy="400110"/>
            </a:xfrm>
            <a:prstGeom prst="rect">
              <a:avLst/>
            </a:prstGeom>
            <a:solidFill>
              <a:srgbClr val="FFFFFF"/>
            </a:solidFill>
          </p:spPr>
          <p:txBody>
            <a:bodyPr wrap="square" lIns="108000" rIns="108000" rtlCol="0">
              <a:spAutoFit/>
            </a:bodyPr>
            <a:lstStyle/>
            <a:p>
              <a:pPr algn="ctr"/>
              <a:r>
                <a:rPr lang="en-US" altLang="ko-KR" sz="1000" b="1">
                  <a:solidFill>
                    <a:srgbClr val="000000"/>
                  </a:solidFill>
                  <a:latin typeface="Roboto"/>
                  <a:cs typeface="Roboto"/>
                </a:rPr>
                <a:t>Principles and values</a:t>
              </a:r>
              <a:endParaRPr lang="ko-KR" altLang="en-US" sz="1000" b="1">
                <a:solidFill>
                  <a:srgbClr val="000000"/>
                </a:solidFill>
                <a:latin typeface="Roboto"/>
                <a:cs typeface="Roboto"/>
              </a:endParaRPr>
            </a:p>
          </p:txBody>
        </p:sp>
      </p:grpSp>
      <p:sp>
        <p:nvSpPr>
          <p:cNvPr id="3" name="Fußzeilenplatzhalter 2"/>
          <p:cNvSpPr>
            <a:spLocks noGrp="1"/>
          </p:cNvSpPr>
          <p:nvPr>
            <p:ph type="ftr" sz="quarter" idx="3"/>
          </p:nvPr>
        </p:nvSpPr>
        <p:spPr/>
        <p:txBody>
          <a:bodyPr/>
          <a:lstStyle/>
          <a:p>
            <a:r>
              <a:rPr lang="en-US" b="1"/>
              <a:t>Module 8 – Integrity codes</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29</a:t>
            </a:fld>
            <a:endParaRPr lang="en-US"/>
          </a:p>
        </p:txBody>
      </p:sp>
      <p:sp>
        <p:nvSpPr>
          <p:cNvPr id="5" name="Titel 4"/>
          <p:cNvSpPr>
            <a:spLocks noGrp="1"/>
          </p:cNvSpPr>
          <p:nvPr>
            <p:ph type="title"/>
          </p:nvPr>
        </p:nvSpPr>
        <p:spPr/>
        <p:txBody>
          <a:bodyPr>
            <a:noAutofit/>
          </a:bodyPr>
          <a:lstStyle/>
          <a:p>
            <a:r>
              <a:rPr lang="de-DE" sz="2400" b="1" dirty="0"/>
              <a:t>African Union: African Charter on Values </a:t>
            </a:r>
            <a:r>
              <a:rPr lang="de-DE" sz="2400" b="1" dirty="0" err="1"/>
              <a:t>and</a:t>
            </a:r>
            <a:r>
              <a:rPr lang="de-DE" sz="2400" b="1" dirty="0"/>
              <a:t> </a:t>
            </a:r>
            <a:r>
              <a:rPr lang="de-DE" sz="2400" b="1" dirty="0" err="1"/>
              <a:t>Principles</a:t>
            </a:r>
            <a:r>
              <a:rPr lang="de-DE" sz="2400" b="1" dirty="0"/>
              <a:t> </a:t>
            </a:r>
            <a:r>
              <a:rPr lang="de-DE" sz="2400" b="1" dirty="0" err="1"/>
              <a:t>of</a:t>
            </a:r>
            <a:r>
              <a:rPr lang="de-DE" sz="2400" b="1" dirty="0"/>
              <a:t> Public Service </a:t>
            </a:r>
            <a:r>
              <a:rPr lang="de-DE" sz="2400" b="1" dirty="0" err="1"/>
              <a:t>and</a:t>
            </a:r>
            <a:r>
              <a:rPr lang="de-DE" sz="2400" b="1" dirty="0"/>
              <a:t> Administration</a:t>
            </a:r>
          </a:p>
        </p:txBody>
      </p:sp>
      <p:grpSp>
        <p:nvGrpSpPr>
          <p:cNvPr id="51" name="Gruppierung 50"/>
          <p:cNvGrpSpPr/>
          <p:nvPr/>
        </p:nvGrpSpPr>
        <p:grpSpPr>
          <a:xfrm>
            <a:off x="304800" y="1221010"/>
            <a:ext cx="2469168" cy="3381422"/>
            <a:chOff x="304800" y="1221010"/>
            <a:chExt cx="2469168" cy="3381422"/>
          </a:xfrm>
        </p:grpSpPr>
        <p:grpSp>
          <p:nvGrpSpPr>
            <p:cNvPr id="11" name="Group 2107">
              <a:extLst>
                <a:ext uri="{FF2B5EF4-FFF2-40B4-BE49-F238E27FC236}">
                  <a16:creationId xmlns:a16="http://schemas.microsoft.com/office/drawing/2014/main" id="{350125A7-9750-4667-A68E-D43DBE5D50C6}"/>
                </a:ext>
              </a:extLst>
            </p:cNvPr>
            <p:cNvGrpSpPr/>
            <p:nvPr/>
          </p:nvGrpSpPr>
          <p:grpSpPr>
            <a:xfrm>
              <a:off x="304800" y="1221010"/>
              <a:ext cx="2469168" cy="3381422"/>
              <a:chOff x="35611" y="1622596"/>
              <a:chExt cx="2605133" cy="4512122"/>
            </a:xfrm>
            <a:effectLst>
              <a:outerShdw blurRad="50800" dist="38100" dir="2700000" algn="tl" rotWithShape="0">
                <a:prstClr val="black">
                  <a:alpha val="40000"/>
                </a:prstClr>
              </a:outerShdw>
            </a:effectLst>
          </p:grpSpPr>
          <p:sp>
            <p:nvSpPr>
              <p:cNvPr id="37" name="Rounded Rectangle 37">
                <a:extLst>
                  <a:ext uri="{FF2B5EF4-FFF2-40B4-BE49-F238E27FC236}">
                    <a16:creationId xmlns:a16="http://schemas.microsoft.com/office/drawing/2014/main" id="{AF605A7A-BA1F-4189-80E2-3451C5384849}"/>
                  </a:ext>
                </a:extLst>
              </p:cNvPr>
              <p:cNvSpPr/>
              <p:nvPr/>
            </p:nvSpPr>
            <p:spPr>
              <a:xfrm rot="16200000" flipH="1">
                <a:off x="-917883" y="2576090"/>
                <a:ext cx="4512121" cy="2605133"/>
              </a:xfrm>
              <a:custGeom>
                <a:avLst/>
                <a:gdLst/>
                <a:ahLst/>
                <a:cxnLst/>
                <a:rect l="l" t="t" r="r" b="b"/>
                <a:pathLst>
                  <a:path w="4512121" h="2644554">
                    <a:moveTo>
                      <a:pt x="0" y="0"/>
                    </a:moveTo>
                    <a:lnTo>
                      <a:pt x="0" y="1919393"/>
                    </a:lnTo>
                    <a:cubicBezTo>
                      <a:pt x="0" y="2093916"/>
                      <a:pt x="127265" y="2238715"/>
                      <a:pt x="294236" y="2264938"/>
                    </a:cubicBezTo>
                    <a:lnTo>
                      <a:pt x="294236" y="2270692"/>
                    </a:lnTo>
                    <a:lnTo>
                      <a:pt x="284205" y="2270692"/>
                    </a:lnTo>
                    <a:lnTo>
                      <a:pt x="284205" y="2475916"/>
                    </a:lnTo>
                    <a:cubicBezTo>
                      <a:pt x="284205" y="2569052"/>
                      <a:pt x="359707" y="2644554"/>
                      <a:pt x="452843" y="2644554"/>
                    </a:cubicBezTo>
                    <a:lnTo>
                      <a:pt x="1398053" y="2644554"/>
                    </a:lnTo>
                    <a:cubicBezTo>
                      <a:pt x="1491189" y="2644554"/>
                      <a:pt x="1566691" y="2569052"/>
                      <a:pt x="1566691" y="2475916"/>
                    </a:cubicBezTo>
                    <a:lnTo>
                      <a:pt x="1566691" y="2270692"/>
                    </a:lnTo>
                    <a:lnTo>
                      <a:pt x="1374356" y="2270692"/>
                    </a:lnTo>
                    <a:lnTo>
                      <a:pt x="1374356" y="2270690"/>
                    </a:lnTo>
                    <a:lnTo>
                      <a:pt x="4160824" y="2270690"/>
                    </a:lnTo>
                    <a:cubicBezTo>
                      <a:pt x="4354840" y="2270690"/>
                      <a:pt x="4512121" y="2113409"/>
                      <a:pt x="4512121" y="1919393"/>
                    </a:cubicBezTo>
                    <a:lnTo>
                      <a:pt x="4512121"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Rounded Rectangle 9">
                <a:extLst>
                  <a:ext uri="{FF2B5EF4-FFF2-40B4-BE49-F238E27FC236}">
                    <a16:creationId xmlns:a16="http://schemas.microsoft.com/office/drawing/2014/main" id="{430287AC-1A37-4B83-8572-511E04EB4B07}"/>
                  </a:ext>
                </a:extLst>
              </p:cNvPr>
              <p:cNvSpPr/>
              <p:nvPr/>
            </p:nvSpPr>
            <p:spPr>
              <a:xfrm rot="16200000" flipH="1">
                <a:off x="-640991" y="3209260"/>
                <a:ext cx="3602060" cy="2248856"/>
              </a:xfrm>
              <a:custGeom>
                <a:avLst/>
                <a:gdLst/>
                <a:ahLst/>
                <a:cxnLst/>
                <a:rect l="l" t="t" r="r" b="b"/>
                <a:pathLst>
                  <a:path w="3602060" h="2270692">
                    <a:moveTo>
                      <a:pt x="0" y="2270692"/>
                    </a:moveTo>
                    <a:lnTo>
                      <a:pt x="3252253" y="2270692"/>
                    </a:lnTo>
                    <a:cubicBezTo>
                      <a:pt x="3445445" y="2270692"/>
                      <a:pt x="3602060" y="2113411"/>
                      <a:pt x="3602060" y="1919396"/>
                    </a:cubicBezTo>
                    <a:lnTo>
                      <a:pt x="3602060" y="0"/>
                    </a:lnTo>
                    <a:lnTo>
                      <a:pt x="3109555" y="0"/>
                    </a:lnTo>
                    <a:cubicBezTo>
                      <a:pt x="2587839" y="1218343"/>
                      <a:pt x="1410603" y="2109596"/>
                      <a:pt x="0" y="2270692"/>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2" name="TextBox 2110">
              <a:extLst>
                <a:ext uri="{FF2B5EF4-FFF2-40B4-BE49-F238E27FC236}">
                  <a16:creationId xmlns:a16="http://schemas.microsoft.com/office/drawing/2014/main" id="{7C7CAE80-8D1F-4EB0-9538-EE15C081DC47}"/>
                </a:ext>
              </a:extLst>
            </p:cNvPr>
            <p:cNvSpPr txBox="1"/>
            <p:nvPr/>
          </p:nvSpPr>
          <p:spPr>
            <a:xfrm rot="5400000">
              <a:off x="2135401" y="1768827"/>
              <a:ext cx="869645" cy="265045"/>
            </a:xfrm>
            <a:prstGeom prst="rect">
              <a:avLst/>
            </a:prstGeom>
            <a:solidFill>
              <a:srgbClr val="FFFFFF"/>
            </a:solidFill>
          </p:spPr>
          <p:txBody>
            <a:bodyPr wrap="square" lIns="108000" rIns="108000" rtlCol="0">
              <a:spAutoFit/>
            </a:bodyPr>
            <a:lstStyle/>
            <a:p>
              <a:pPr algn="ctr"/>
              <a:r>
                <a:rPr lang="en-US" altLang="ko-KR" sz="1000" b="1">
                  <a:latin typeface="Roboto"/>
                  <a:cs typeface="Roboto"/>
                </a:rPr>
                <a:t>Context</a:t>
              </a:r>
              <a:endParaRPr lang="ko-KR" altLang="en-US" sz="1000" b="1">
                <a:latin typeface="Roboto"/>
                <a:cs typeface="Roboto"/>
              </a:endParaRPr>
            </a:p>
          </p:txBody>
        </p:sp>
        <p:sp>
          <p:nvSpPr>
            <p:cNvPr id="33" name="TextBox 2115">
              <a:extLst>
                <a:ext uri="{FF2B5EF4-FFF2-40B4-BE49-F238E27FC236}">
                  <a16:creationId xmlns:a16="http://schemas.microsoft.com/office/drawing/2014/main" id="{98AFD85A-1886-4BE8-A7DC-7EDE02A900E4}"/>
                </a:ext>
              </a:extLst>
            </p:cNvPr>
            <p:cNvSpPr txBox="1"/>
            <p:nvPr/>
          </p:nvSpPr>
          <p:spPr>
            <a:xfrm>
              <a:off x="386079" y="1278074"/>
              <a:ext cx="1940561" cy="2192908"/>
            </a:xfrm>
            <a:prstGeom prst="rect">
              <a:avLst/>
            </a:prstGeom>
            <a:noFill/>
          </p:spPr>
          <p:txBody>
            <a:bodyPr wrap="square" rtlCol="0">
              <a:spAutoFit/>
            </a:bodyPr>
            <a:lstStyle/>
            <a:p>
              <a:pPr marL="171450" indent="-171450">
                <a:buFont typeface="Arial"/>
                <a:buChar char="•"/>
              </a:pPr>
              <a:r>
                <a:rPr lang="en-US" altLang="ko-KR" sz="1050">
                  <a:solidFill>
                    <a:srgbClr val="000000"/>
                  </a:solidFill>
                  <a:latin typeface="Roboto"/>
                  <a:cs typeface="Roboto"/>
                </a:rPr>
                <a:t>First legally binding regional public service instrument to promote and improve quality public service delivery, including fighting corruption in the public service;</a:t>
              </a:r>
            </a:p>
            <a:p>
              <a:pPr marL="171450" indent="-171450">
                <a:buFont typeface="Arial"/>
                <a:buChar char="•"/>
              </a:pPr>
              <a:r>
                <a:rPr lang="en-US" altLang="ko-KR" sz="1050">
                  <a:solidFill>
                    <a:srgbClr val="000000"/>
                  </a:solidFill>
                  <a:latin typeface="Roboto"/>
                  <a:cs typeface="Roboto"/>
                </a:rPr>
                <a:t>Adopted in Addis Ababa, Ethiopia in January 2011;</a:t>
              </a:r>
            </a:p>
            <a:p>
              <a:pPr marL="171450" indent="-171450">
                <a:buFont typeface="Arial"/>
                <a:buChar char="•"/>
              </a:pPr>
              <a:r>
                <a:rPr lang="en-US" altLang="ko-KR" sz="1050">
                  <a:solidFill>
                    <a:srgbClr val="000000"/>
                  </a:solidFill>
                  <a:latin typeface="Roboto"/>
                  <a:cs typeface="Roboto"/>
                </a:rPr>
                <a:t>As of May 20, 2019 charter was signed by 38 countries and ratified by 19.</a:t>
              </a:r>
            </a:p>
          </p:txBody>
        </p:sp>
      </p:grpSp>
      <p:pic>
        <p:nvPicPr>
          <p:cNvPr id="2" name="Bild 1" descr="Bildschirmfoto 2020-05-20 um 11.53.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9306">
            <a:off x="5253675" y="2651174"/>
            <a:ext cx="3011000" cy="42586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688129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0-#ppt_w/2"/>
                                          </p:val>
                                        </p:tav>
                                        <p:tav tm="100000">
                                          <p:val>
                                            <p:strVal val="#ppt_x"/>
                                          </p:val>
                                        </p:tav>
                                      </p:tavLst>
                                    </p:anim>
                                    <p:anim calcmode="lin" valueType="num">
                                      <p:cBhvr additive="base">
                                        <p:cTn id="14"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8 – Integrity codes</a:t>
            </a:r>
            <a:endParaRPr lang="en-US"/>
          </a:p>
        </p:txBody>
      </p:sp>
      <p:grpSp>
        <p:nvGrpSpPr>
          <p:cNvPr id="10" name="Gruppierung 9"/>
          <p:cNvGrpSpPr/>
          <p:nvPr/>
        </p:nvGrpSpPr>
        <p:grpSpPr>
          <a:xfrm>
            <a:off x="5055268" y="1686886"/>
            <a:ext cx="3472535" cy="592404"/>
            <a:chOff x="5055266" y="1809059"/>
            <a:chExt cx="3472535" cy="592404"/>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04</a:t>
              </a:r>
              <a:endParaRPr lang="ko-KR" altLang="en-US" sz="2400" b="1">
                <a:solidFill>
                  <a:schemeClr val="bg1"/>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584775"/>
            </a:xfrm>
            <a:prstGeom prst="rect">
              <a:avLst/>
            </a:prstGeom>
            <a:noFill/>
          </p:spPr>
          <p:txBody>
            <a:bodyPr wrap="square" rtlCol="0" anchor="t">
              <a:spAutoFit/>
            </a:bodyPr>
            <a:lstStyle/>
            <a:p>
              <a:r>
                <a:rPr lang="en-US" altLang="ko-KR" sz="1600" b="1">
                  <a:solidFill>
                    <a:schemeClr val="bg1"/>
                  </a:solidFill>
                  <a:latin typeface="Roboto"/>
                  <a:cs typeface="Roboto"/>
                </a:rPr>
                <a:t>Good practices for integrity codes</a:t>
              </a:r>
              <a:endParaRPr lang="ko-KR" altLang="en-US" sz="1600" b="1">
                <a:solidFill>
                  <a:schemeClr val="bg1"/>
                </a:solidFill>
                <a:latin typeface="Roboto"/>
                <a:cs typeface="Roboto"/>
              </a:endParaRPr>
            </a:p>
          </p:txBody>
        </p:sp>
      </p:grpSp>
      <p:grpSp>
        <p:nvGrpSpPr>
          <p:cNvPr id="7" name="Gruppierung 6"/>
          <p:cNvGrpSpPr/>
          <p:nvPr/>
        </p:nvGrpSpPr>
        <p:grpSpPr>
          <a:xfrm>
            <a:off x="1532859" y="1678066"/>
            <a:ext cx="3472803" cy="595895"/>
            <a:chOff x="1593920" y="1719947"/>
            <a:chExt cx="3472803" cy="59589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6"/>
            </a:xfrm>
            <a:prstGeom prst="rect">
              <a:avLst/>
            </a:prstGeom>
            <a:noFill/>
          </p:spPr>
          <p:txBody>
            <a:bodyPr wrap="square" rtlCol="0" anchor="t">
              <a:spAutoFit/>
            </a:bodyPr>
            <a:lstStyle/>
            <a:p>
              <a:r>
                <a:rPr lang="en-US" altLang="ko-KR" sz="1600" b="1">
                  <a:solidFill>
                    <a:schemeClr val="bg1"/>
                  </a:solidFill>
                  <a:latin typeface="Roboto"/>
                  <a:cs typeface="Roboto"/>
                </a:rPr>
                <a:t>Codes of ethics and codes of conduct</a:t>
              </a:r>
              <a:endParaRPr lang="ko-KR" altLang="en-US" sz="1600" b="1">
                <a:solidFill>
                  <a:schemeClr val="bg1"/>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03</a:t>
              </a:r>
              <a:endParaRPr lang="ko-KR" altLang="en-US" sz="2400" b="1">
                <a:solidFill>
                  <a:schemeClr val="bg1"/>
                </a:solidFill>
                <a:latin typeface="Roboto"/>
                <a:cs typeface="Roboto"/>
              </a:endParaRPr>
            </a:p>
          </p:txBody>
        </p:sp>
      </p:grpSp>
      <p:grpSp>
        <p:nvGrpSpPr>
          <p:cNvPr id="5" name="Gruppierung 4"/>
          <p:cNvGrpSpPr/>
          <p:nvPr/>
        </p:nvGrpSpPr>
        <p:grpSpPr>
          <a:xfrm>
            <a:off x="5052997" y="648417"/>
            <a:ext cx="3488205" cy="584776"/>
            <a:chOff x="5028571" y="636207"/>
            <a:chExt cx="3488205" cy="584776"/>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solidFill>
                  <a:latin typeface="Roboto"/>
                  <a:cs typeface="Roboto"/>
                </a:rPr>
                <a:t>02</a:t>
              </a:r>
              <a:endParaRPr lang="ko-KR" altLang="en-US" sz="2400" b="1">
                <a:solidFill>
                  <a:schemeClr val="bg1"/>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584776"/>
            </a:xfrm>
            <a:prstGeom prst="rect">
              <a:avLst/>
            </a:prstGeom>
            <a:noFill/>
          </p:spPr>
          <p:txBody>
            <a:bodyPr wrap="square" rtlCol="0" anchor="t">
              <a:spAutoFit/>
            </a:bodyPr>
            <a:lstStyle/>
            <a:p>
              <a:r>
                <a:rPr lang="en-US" altLang="ko-KR" sz="1600" b="1">
                  <a:solidFill>
                    <a:schemeClr val="bg1"/>
                  </a:solidFill>
                  <a:latin typeface="Roboto"/>
                  <a:cs typeface="Roboto"/>
                </a:rPr>
                <a:t>Why are integrity codes important?</a:t>
              </a:r>
              <a:endParaRPr lang="ko-KR" altLang="en-US" sz="1600" b="1">
                <a:solidFill>
                  <a:schemeClr val="bg1"/>
                </a:solidFill>
                <a:latin typeface="Roboto"/>
                <a:cs typeface="Roboto"/>
              </a:endParaRPr>
            </a:p>
          </p:txBody>
        </p:sp>
      </p:grpSp>
      <p:grpSp>
        <p:nvGrpSpPr>
          <p:cNvPr id="6" name="Gruppierung 5"/>
          <p:cNvGrpSpPr/>
          <p:nvPr/>
        </p:nvGrpSpPr>
        <p:grpSpPr>
          <a:xfrm>
            <a:off x="1532858" y="646625"/>
            <a:ext cx="3473618" cy="461665"/>
            <a:chOff x="1593920" y="646625"/>
            <a:chExt cx="3473618" cy="461665"/>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chemeClr val="bg1"/>
                  </a:solidFill>
                  <a:latin typeface="Roboto"/>
                  <a:cs typeface="Roboto"/>
                </a:rPr>
                <a:t>What are integrity codes?</a:t>
              </a:r>
              <a:endParaRPr lang="ko-KR" altLang="en-US" sz="1600" b="1">
                <a:solidFill>
                  <a:schemeClr val="bg1"/>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01</a:t>
              </a:r>
              <a:endParaRPr lang="ko-KR" altLang="en-US" sz="2400" b="1">
                <a:solidFill>
                  <a:schemeClr val="bg1"/>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5051041" y="2699924"/>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r>
                <a:rPr lang="en-US" altLang="ko-KR" sz="1600" b="1">
                  <a:solidFill>
                    <a:schemeClr val="bg1"/>
                  </a:solidFill>
                  <a:latin typeface="Roboto"/>
                  <a:cs typeface="Roboto"/>
                </a:rPr>
                <a:t>Practical examples</a:t>
              </a:r>
              <a:endParaRPr lang="ko-KR" altLang="en-US" sz="1600" b="1">
                <a:solidFill>
                  <a:schemeClr val="bg1"/>
                </a:solidFill>
                <a:latin typeface="Roboto"/>
                <a:cs typeface="Roboto"/>
              </a:endParaRP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06</a:t>
              </a:r>
              <a:endParaRPr lang="ko-KR" altLang="en-US" sz="2400" b="1">
                <a:solidFill>
                  <a:schemeClr val="bg1"/>
                </a:solidFill>
                <a:latin typeface="Roboto"/>
                <a:cs typeface="Roboto"/>
              </a:endParaRPr>
            </a:p>
          </p:txBody>
        </p:sp>
      </p:grpSp>
      <p:grpSp>
        <p:nvGrpSpPr>
          <p:cNvPr id="22" name="Gruppierung 21"/>
          <p:cNvGrpSpPr/>
          <p:nvPr/>
        </p:nvGrpSpPr>
        <p:grpSpPr>
          <a:xfrm>
            <a:off x="1539732" y="2718014"/>
            <a:ext cx="3472803" cy="595894"/>
            <a:chOff x="1593920" y="1809059"/>
            <a:chExt cx="3472803" cy="595894"/>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a:solidFill>
                    <a:schemeClr val="bg1"/>
                  </a:solidFill>
                  <a:latin typeface="Roboto"/>
                  <a:cs typeface="Roboto"/>
                </a:rPr>
                <a:t>Obstacles why integrity codes can fail</a:t>
              </a:r>
              <a:endParaRPr lang="ko-KR" altLang="en-US" sz="1600" b="1">
                <a:solidFill>
                  <a:schemeClr val="bg1"/>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05</a:t>
              </a:r>
              <a:endParaRPr lang="ko-KR" altLang="en-US" sz="2400" b="1">
                <a:solidFill>
                  <a:schemeClr val="bg1"/>
                </a:solidFill>
                <a:latin typeface="Roboto"/>
                <a:cs typeface="Roboto"/>
              </a:endParaRPr>
            </a:p>
          </p:txBody>
        </p:sp>
      </p:grpSp>
      <p:grpSp>
        <p:nvGrpSpPr>
          <p:cNvPr id="25" name="Gruppierung 21">
            <a:extLst>
              <a:ext uri="{FF2B5EF4-FFF2-40B4-BE49-F238E27FC236}">
                <a16:creationId xmlns:a16="http://schemas.microsoft.com/office/drawing/2014/main" id="{26D011E8-D739-6A4C-AA4B-434F0690AB32}"/>
              </a:ext>
            </a:extLst>
          </p:cNvPr>
          <p:cNvGrpSpPr/>
          <p:nvPr/>
        </p:nvGrpSpPr>
        <p:grpSpPr>
          <a:xfrm>
            <a:off x="1532858" y="3745456"/>
            <a:ext cx="3472803" cy="595894"/>
            <a:chOff x="1593920" y="1809059"/>
            <a:chExt cx="3472803" cy="595894"/>
          </a:xfrm>
        </p:grpSpPr>
        <p:sp>
          <p:nvSpPr>
            <p:cNvPr id="26" name="TextBox 174">
              <a:extLst>
                <a:ext uri="{FF2B5EF4-FFF2-40B4-BE49-F238E27FC236}">
                  <a16:creationId xmlns:a16="http://schemas.microsoft.com/office/drawing/2014/main" id="{1256A7F7-8C75-D940-B114-9B2792FDDBDE}"/>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dirty="0">
                  <a:solidFill>
                    <a:schemeClr val="bg1"/>
                  </a:solidFill>
                  <a:latin typeface="Roboto"/>
                  <a:ea typeface="맑은 고딕"/>
                  <a:cs typeface="Roboto"/>
                </a:rPr>
                <a:t>Activity: Review of personal integrity plan</a:t>
              </a:r>
            </a:p>
          </p:txBody>
        </p:sp>
        <p:sp>
          <p:nvSpPr>
            <p:cNvPr id="27" name="TextBox 161">
              <a:extLst>
                <a:ext uri="{FF2B5EF4-FFF2-40B4-BE49-F238E27FC236}">
                  <a16:creationId xmlns:a16="http://schemas.microsoft.com/office/drawing/2014/main" id="{387D44CB-8C7E-4D4B-9777-09C5B2FEA56A}"/>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07</a:t>
              </a:r>
              <a:endParaRPr lang="ko-KR" altLang="en-US" sz="2400" b="1">
                <a:solidFill>
                  <a:schemeClr val="bg1"/>
                </a:solidFill>
                <a:latin typeface="Roboto"/>
                <a:cs typeface="Roboto"/>
              </a:endParaRPr>
            </a:p>
          </p:txBody>
        </p:sp>
      </p:grpSp>
      <p:sp>
        <p:nvSpPr>
          <p:cNvPr id="3" name="Foliennummernplatzhalter 2">
            <a:extLst>
              <a:ext uri="{FF2B5EF4-FFF2-40B4-BE49-F238E27FC236}">
                <a16:creationId xmlns:a16="http://schemas.microsoft.com/office/drawing/2014/main" id="{1E970B6B-0ECE-D344-9887-9D757F6F60EB}"/>
              </a:ext>
            </a:extLst>
          </p:cNvPr>
          <p:cNvSpPr>
            <a:spLocks noGrp="1"/>
          </p:cNvSpPr>
          <p:nvPr>
            <p:ph type="sldNum" sz="quarter" idx="12"/>
          </p:nvPr>
        </p:nvSpPr>
        <p:spPr/>
        <p:txBody>
          <a:bodyPr/>
          <a:lstStyle/>
          <a:p>
            <a:fld id="{961E0DA8-AC27-403E-90E8-404BCA9BAC80}" type="slidenum">
              <a:rPr lang="en-US" smtClean="0"/>
              <a:pPr/>
              <a:t>3</a:t>
            </a:fld>
            <a:endParaRPr lang="en-US"/>
          </a:p>
        </p:txBody>
      </p:sp>
    </p:spTree>
    <p:extLst>
      <p:ext uri="{BB962C8B-B14F-4D97-AF65-F5344CB8AC3E}">
        <p14:creationId xmlns:p14="http://schemas.microsoft.com/office/powerpoint/2010/main" val="1100527836"/>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48C1BFC-5D4C-EE42-A3B3-6C64675D3484}"/>
              </a:ext>
            </a:extLst>
          </p:cNvPr>
          <p:cNvSpPr>
            <a:spLocks noGrp="1"/>
          </p:cNvSpPr>
          <p:nvPr>
            <p:ph idx="1"/>
          </p:nvPr>
        </p:nvSpPr>
        <p:spPr>
          <a:ln>
            <a:solidFill>
              <a:srgbClr val="00B0F0"/>
            </a:solidFill>
          </a:ln>
        </p:spPr>
        <p:txBody>
          <a:bodyPr/>
          <a:lstStyle/>
          <a:p>
            <a:endParaRPr lang="de-DE" dirty="0"/>
          </a:p>
        </p:txBody>
      </p:sp>
      <p:sp>
        <p:nvSpPr>
          <p:cNvPr id="3" name="Fußzeilenplatzhalter 2"/>
          <p:cNvSpPr>
            <a:spLocks noGrp="1"/>
          </p:cNvSpPr>
          <p:nvPr>
            <p:ph type="ftr" sz="quarter" idx="3"/>
          </p:nvPr>
        </p:nvSpPr>
        <p:spPr/>
        <p:txBody>
          <a:bodyPr/>
          <a:lstStyle/>
          <a:p>
            <a:r>
              <a:rPr lang="en-US" b="1"/>
              <a:t>Module 8 – Integrity codes</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30</a:t>
            </a:fld>
            <a:endParaRPr lang="en-US"/>
          </a:p>
        </p:txBody>
      </p:sp>
      <p:sp>
        <p:nvSpPr>
          <p:cNvPr id="5" name="Titel 4"/>
          <p:cNvSpPr>
            <a:spLocks noGrp="1"/>
          </p:cNvSpPr>
          <p:nvPr>
            <p:ph type="title"/>
          </p:nvPr>
        </p:nvSpPr>
        <p:spPr/>
        <p:txBody>
          <a:bodyPr>
            <a:noAutofit/>
          </a:bodyPr>
          <a:lstStyle/>
          <a:p>
            <a:r>
              <a:rPr lang="de-DE" sz="2800" b="1" dirty="0"/>
              <a:t>Nigeria: Code </a:t>
            </a:r>
            <a:r>
              <a:rPr lang="de-DE" sz="2800" b="1" dirty="0" err="1"/>
              <a:t>of</a:t>
            </a:r>
            <a:r>
              <a:rPr lang="de-DE" sz="2800" b="1" dirty="0"/>
              <a:t> </a:t>
            </a:r>
            <a:r>
              <a:rPr lang="de-DE" sz="2800" b="1" dirty="0" err="1"/>
              <a:t>conduct</a:t>
            </a:r>
            <a:r>
              <a:rPr lang="de-DE" sz="2800" b="1" dirty="0"/>
              <a:t> </a:t>
            </a:r>
            <a:r>
              <a:rPr lang="de-DE" sz="2800" b="1" dirty="0" err="1"/>
              <a:t>enforcement</a:t>
            </a:r>
            <a:r>
              <a:rPr lang="de-DE" sz="2800" b="1" dirty="0"/>
              <a:t> </a:t>
            </a:r>
            <a:r>
              <a:rPr lang="de-DE" sz="2800" b="1" dirty="0" err="1"/>
              <a:t>institutions</a:t>
            </a:r>
            <a:r>
              <a:rPr lang="de-DE" sz="2800" b="1" dirty="0"/>
              <a:t> </a:t>
            </a:r>
          </a:p>
        </p:txBody>
      </p:sp>
      <p:grpSp>
        <p:nvGrpSpPr>
          <p:cNvPr id="6" name="Gruppieren 5">
            <a:extLst>
              <a:ext uri="{FF2B5EF4-FFF2-40B4-BE49-F238E27FC236}">
                <a16:creationId xmlns:a16="http://schemas.microsoft.com/office/drawing/2014/main" id="{A363BF77-15E0-4B41-A955-BB1B0C2F6114}"/>
              </a:ext>
            </a:extLst>
          </p:cNvPr>
          <p:cNvGrpSpPr/>
          <p:nvPr/>
        </p:nvGrpSpPr>
        <p:grpSpPr>
          <a:xfrm>
            <a:off x="794600" y="1373202"/>
            <a:ext cx="4803984" cy="3278474"/>
            <a:chOff x="794600" y="1373202"/>
            <a:chExt cx="4803984" cy="3278474"/>
          </a:xfrm>
        </p:grpSpPr>
        <p:sp>
          <p:nvSpPr>
            <p:cNvPr id="7" name="Gerade Verbindung 6">
              <a:extLst>
                <a:ext uri="{FF2B5EF4-FFF2-40B4-BE49-F238E27FC236}">
                  <a16:creationId xmlns:a16="http://schemas.microsoft.com/office/drawing/2014/main" id="{F16E1CF6-88BE-6545-B494-944CFD1828E2}"/>
                </a:ext>
              </a:extLst>
            </p:cNvPr>
            <p:cNvSpPr/>
            <p:nvPr/>
          </p:nvSpPr>
          <p:spPr>
            <a:xfrm>
              <a:off x="794600" y="1701049"/>
              <a:ext cx="0" cy="2950627"/>
            </a:xfrm>
            <a:prstGeom prst="line">
              <a:avLst/>
            </a:prstGeom>
            <a:ln>
              <a:solidFill>
                <a:srgbClr val="00B0F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echteck 7">
              <a:extLst>
                <a:ext uri="{FF2B5EF4-FFF2-40B4-BE49-F238E27FC236}">
                  <a16:creationId xmlns:a16="http://schemas.microsoft.com/office/drawing/2014/main" id="{12D29741-0113-4B40-A897-70D5CCF632DD}"/>
                </a:ext>
              </a:extLst>
            </p:cNvPr>
            <p:cNvSpPr/>
            <p:nvPr/>
          </p:nvSpPr>
          <p:spPr>
            <a:xfrm>
              <a:off x="876562" y="1799404"/>
              <a:ext cx="1551866" cy="1327782"/>
            </a:xfrm>
            <a:prstGeom prst="rect">
              <a:avLst/>
            </a:prstGeom>
            <a:blipFill>
              <a:blip r:embed="rId3">
                <a:extLst>
                  <a:ext uri="{28A0092B-C50C-407E-A947-70E740481C1C}">
                    <a14:useLocalDpi xmlns:a14="http://schemas.microsoft.com/office/drawing/2010/main" val="0"/>
                  </a:ext>
                </a:extLst>
              </a:blip>
              <a:srcRect/>
              <a:stretch>
                <a:fillRect l="-53000" r="-53000"/>
              </a:stretch>
            </a:blipFill>
            <a:ln>
              <a:solidFill>
                <a:srgbClr val="00B0F0"/>
              </a:solidFill>
            </a:ln>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9" name="Freihandform 8">
              <a:extLst>
                <a:ext uri="{FF2B5EF4-FFF2-40B4-BE49-F238E27FC236}">
                  <a16:creationId xmlns:a16="http://schemas.microsoft.com/office/drawing/2014/main" id="{F2EA4D68-467A-9244-9357-925B920471BB}"/>
                </a:ext>
              </a:extLst>
            </p:cNvPr>
            <p:cNvSpPr/>
            <p:nvPr/>
          </p:nvSpPr>
          <p:spPr>
            <a:xfrm>
              <a:off x="873544" y="3089485"/>
              <a:ext cx="2225888" cy="1524490"/>
            </a:xfrm>
            <a:custGeom>
              <a:avLst/>
              <a:gdLst>
                <a:gd name="connsiteX0" fmla="*/ 0 w 2225888"/>
                <a:gd name="connsiteY0" fmla="*/ 0 h 1524490"/>
                <a:gd name="connsiteX1" fmla="*/ 2225888 w 2225888"/>
                <a:gd name="connsiteY1" fmla="*/ 0 h 1524490"/>
                <a:gd name="connsiteX2" fmla="*/ 2225888 w 2225888"/>
                <a:gd name="connsiteY2" fmla="*/ 1524490 h 1524490"/>
                <a:gd name="connsiteX3" fmla="*/ 0 w 2225888"/>
                <a:gd name="connsiteY3" fmla="*/ 1524490 h 1524490"/>
                <a:gd name="connsiteX4" fmla="*/ 0 w 2225888"/>
                <a:gd name="connsiteY4" fmla="*/ 0 h 1524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888" h="1524490">
                  <a:moveTo>
                    <a:pt x="0" y="0"/>
                  </a:moveTo>
                  <a:lnTo>
                    <a:pt x="2225888" y="0"/>
                  </a:lnTo>
                  <a:lnTo>
                    <a:pt x="2225888" y="1524490"/>
                  </a:lnTo>
                  <a:lnTo>
                    <a:pt x="0" y="1524490"/>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t" anchorCtr="0">
              <a:noAutofit/>
            </a:bodyPr>
            <a:lstStyle/>
            <a:p>
              <a:pPr marL="57150" lvl="1" indent="-57150" algn="l" defTabSz="488950">
                <a:lnSpc>
                  <a:spcPct val="90000"/>
                </a:lnSpc>
                <a:spcBef>
                  <a:spcPct val="0"/>
                </a:spcBef>
                <a:spcAft>
                  <a:spcPct val="15000"/>
                </a:spcAft>
                <a:buChar char="•"/>
              </a:pPr>
              <a:r>
                <a:rPr lang="de-DE" sz="1050" kern="1200" dirty="0" err="1">
                  <a:latin typeface="Roboto"/>
                  <a:cs typeface="Roboto"/>
                </a:rPr>
                <a:t>Pioneer</a:t>
              </a:r>
              <a:r>
                <a:rPr lang="de-DE" sz="1050" kern="1200" dirty="0">
                  <a:latin typeface="Roboto"/>
                  <a:cs typeface="Roboto"/>
                </a:rPr>
                <a:t> anti-</a:t>
              </a:r>
              <a:r>
                <a:rPr lang="de-DE" sz="1050" kern="1200" dirty="0" err="1">
                  <a:latin typeface="Roboto"/>
                  <a:cs typeface="Roboto"/>
                </a:rPr>
                <a:t>corruption</a:t>
              </a:r>
              <a:r>
                <a:rPr lang="de-DE" sz="1050" kern="1200" dirty="0">
                  <a:latin typeface="Roboto"/>
                  <a:cs typeface="Roboto"/>
                </a:rPr>
                <a:t> </a:t>
              </a:r>
              <a:r>
                <a:rPr lang="de-DE" sz="1050" kern="1200" dirty="0" err="1">
                  <a:latin typeface="Roboto"/>
                  <a:cs typeface="Roboto"/>
                </a:rPr>
                <a:t>agency</a:t>
              </a:r>
              <a:r>
                <a:rPr lang="de-DE" sz="1050" kern="1200" dirty="0">
                  <a:latin typeface="Roboto"/>
                  <a:cs typeface="Roboto"/>
                </a:rPr>
                <a:t> </a:t>
              </a:r>
              <a:r>
                <a:rPr lang="de-DE" sz="1050" kern="1200" dirty="0" err="1">
                  <a:latin typeface="Roboto"/>
                  <a:cs typeface="Roboto"/>
                </a:rPr>
                <a:t>set</a:t>
              </a:r>
              <a:r>
                <a:rPr lang="de-DE" sz="1050" kern="1200" dirty="0">
                  <a:latin typeface="Roboto"/>
                  <a:cs typeface="Roboto"/>
                </a:rPr>
                <a:t> </a:t>
              </a:r>
              <a:r>
                <a:rPr lang="de-DE" sz="1050" kern="1200" dirty="0" err="1">
                  <a:latin typeface="Roboto"/>
                  <a:cs typeface="Roboto"/>
                </a:rPr>
                <a:t>up</a:t>
              </a:r>
              <a:r>
                <a:rPr lang="de-DE" sz="1050" kern="1200" dirty="0">
                  <a:latin typeface="Roboto"/>
                  <a:cs typeface="Roboto"/>
                </a:rPr>
                <a:t> </a:t>
              </a:r>
              <a:r>
                <a:rPr lang="de-DE" sz="1050" kern="1200" dirty="0" err="1">
                  <a:latin typeface="Roboto"/>
                  <a:cs typeface="Roboto"/>
                </a:rPr>
                <a:t>by</a:t>
              </a:r>
              <a:r>
                <a:rPr lang="de-DE" sz="1050" kern="1200" dirty="0">
                  <a:latin typeface="Roboto"/>
                  <a:cs typeface="Roboto"/>
                </a:rPr>
                <a:t> </a:t>
              </a:r>
              <a:r>
                <a:rPr lang="de-DE" sz="1050" kern="1200" dirty="0" err="1">
                  <a:latin typeface="Roboto"/>
                  <a:cs typeface="Roboto"/>
                </a:rPr>
                <a:t>the</a:t>
              </a:r>
              <a:r>
                <a:rPr lang="de-DE" sz="1050" kern="1200" dirty="0">
                  <a:latin typeface="Roboto"/>
                  <a:cs typeface="Roboto"/>
                </a:rPr>
                <a:t> Federal </a:t>
              </a:r>
              <a:r>
                <a:rPr lang="de-DE" sz="1050" kern="1200" dirty="0" err="1">
                  <a:latin typeface="Roboto"/>
                  <a:cs typeface="Roboto"/>
                </a:rPr>
                <a:t>Government</a:t>
              </a:r>
              <a:r>
                <a:rPr lang="de-DE" sz="1050" kern="1200" dirty="0">
                  <a:latin typeface="Roboto"/>
                  <a:cs typeface="Roboto"/>
                </a:rPr>
                <a:t> </a:t>
              </a:r>
              <a:r>
                <a:rPr lang="de-DE" sz="1050" kern="1200" dirty="0" err="1">
                  <a:latin typeface="Roboto"/>
                  <a:cs typeface="Roboto"/>
                </a:rPr>
                <a:t>of</a:t>
              </a:r>
              <a:r>
                <a:rPr lang="de-DE" sz="1050" kern="1200" dirty="0">
                  <a:latin typeface="Roboto"/>
                  <a:cs typeface="Roboto"/>
                </a:rPr>
                <a:t> Nigeria; </a:t>
              </a:r>
              <a:r>
                <a:rPr lang="de-DE" sz="1050" kern="1200" dirty="0" err="1">
                  <a:latin typeface="Roboto"/>
                  <a:cs typeface="Roboto"/>
                </a:rPr>
                <a:t>enshrined</a:t>
              </a:r>
              <a:r>
                <a:rPr lang="de-DE" sz="1050" kern="1200" dirty="0">
                  <a:latin typeface="Roboto"/>
                  <a:cs typeface="Roboto"/>
                </a:rPr>
                <a:t> in </a:t>
              </a:r>
              <a:r>
                <a:rPr lang="de-DE" sz="1050" kern="1200" dirty="0" err="1">
                  <a:latin typeface="Roboto"/>
                  <a:cs typeface="Roboto"/>
                </a:rPr>
                <a:t>the</a:t>
              </a:r>
              <a:r>
                <a:rPr lang="de-DE" sz="1050" kern="1200" dirty="0">
                  <a:latin typeface="Roboto"/>
                  <a:cs typeface="Roboto"/>
                </a:rPr>
                <a:t> 1999 </a:t>
              </a:r>
              <a:r>
                <a:rPr lang="de-DE" sz="1050" kern="1200" dirty="0" err="1">
                  <a:latin typeface="Roboto"/>
                  <a:cs typeface="Roboto"/>
                </a:rPr>
                <a:t>Constitution</a:t>
              </a:r>
              <a:r>
                <a:rPr lang="de-DE" sz="1050" kern="1200" dirty="0">
                  <a:latin typeface="Roboto"/>
                  <a:cs typeface="Roboto"/>
                </a:rPr>
                <a:t>;</a:t>
              </a:r>
            </a:p>
            <a:p>
              <a:pPr marL="57150" lvl="1" indent="-57150" algn="l" defTabSz="488950">
                <a:lnSpc>
                  <a:spcPct val="90000"/>
                </a:lnSpc>
                <a:spcBef>
                  <a:spcPct val="0"/>
                </a:spcBef>
                <a:spcAft>
                  <a:spcPct val="15000"/>
                </a:spcAft>
                <a:buChar char="•"/>
              </a:pPr>
              <a:r>
                <a:rPr lang="de-DE" sz="1050" kern="1200" dirty="0">
                  <a:latin typeface="Roboto"/>
                  <a:cs typeface="Roboto"/>
                </a:rPr>
                <a:t>Checks </a:t>
              </a:r>
              <a:r>
                <a:rPr lang="de-DE" sz="1050" kern="1200" dirty="0" err="1">
                  <a:latin typeface="Roboto"/>
                  <a:cs typeface="Roboto"/>
                </a:rPr>
                <a:t>corrupt</a:t>
              </a:r>
              <a:r>
                <a:rPr lang="de-DE" sz="1050" kern="1200" dirty="0">
                  <a:latin typeface="Roboto"/>
                  <a:cs typeface="Roboto"/>
                </a:rPr>
                <a:t> </a:t>
              </a:r>
              <a:r>
                <a:rPr lang="de-DE" sz="1050" kern="1200" dirty="0" err="1">
                  <a:latin typeface="Roboto"/>
                  <a:cs typeface="Roboto"/>
                </a:rPr>
                <a:t>practices</a:t>
              </a:r>
              <a:r>
                <a:rPr lang="de-DE" sz="1050" kern="1200" dirty="0">
                  <a:latin typeface="Roboto"/>
                  <a:cs typeface="Roboto"/>
                </a:rPr>
                <a:t> in </a:t>
              </a:r>
              <a:r>
                <a:rPr lang="de-DE" sz="1050" kern="1200" dirty="0" err="1">
                  <a:latin typeface="Roboto"/>
                  <a:cs typeface="Roboto"/>
                </a:rPr>
                <a:t>the</a:t>
              </a:r>
              <a:r>
                <a:rPr lang="de-DE" sz="1050" kern="1200" dirty="0">
                  <a:latin typeface="Roboto"/>
                  <a:cs typeface="Roboto"/>
                </a:rPr>
                <a:t> </a:t>
              </a:r>
              <a:r>
                <a:rPr lang="de-DE" sz="1050" kern="1200" dirty="0" err="1">
                  <a:latin typeface="Roboto"/>
                  <a:cs typeface="Roboto"/>
                </a:rPr>
                <a:t>Nigerian</a:t>
              </a:r>
              <a:r>
                <a:rPr lang="de-DE" sz="1050" kern="1200" dirty="0">
                  <a:latin typeface="Roboto"/>
                  <a:cs typeface="Roboto"/>
                </a:rPr>
                <a:t> Public </a:t>
              </a:r>
              <a:r>
                <a:rPr lang="de-DE" sz="1050" kern="1200" dirty="0" err="1">
                  <a:latin typeface="Roboto"/>
                  <a:cs typeface="Roboto"/>
                </a:rPr>
                <a:t>service</a:t>
              </a:r>
              <a:r>
                <a:rPr lang="de-DE" sz="1050" kern="1200" dirty="0">
                  <a:latin typeface="Roboto"/>
                  <a:cs typeface="Roboto"/>
                </a:rPr>
                <a:t>;</a:t>
              </a:r>
            </a:p>
            <a:p>
              <a:pPr marL="57150" lvl="1" indent="-57150" algn="l" defTabSz="488950">
                <a:lnSpc>
                  <a:spcPct val="90000"/>
                </a:lnSpc>
                <a:spcBef>
                  <a:spcPct val="0"/>
                </a:spcBef>
                <a:spcAft>
                  <a:spcPct val="15000"/>
                </a:spcAft>
                <a:buChar char="•"/>
              </a:pPr>
              <a:r>
                <a:rPr lang="de-DE" sz="1050" kern="1200" dirty="0" err="1">
                  <a:latin typeface="Roboto"/>
                  <a:cs typeface="Roboto"/>
                </a:rPr>
                <a:t>Charged</a:t>
              </a:r>
              <a:r>
                <a:rPr lang="de-DE" sz="1050" kern="1200" dirty="0">
                  <a:latin typeface="Roboto"/>
                  <a:cs typeface="Roboto"/>
                </a:rPr>
                <a:t> </a:t>
              </a:r>
              <a:r>
                <a:rPr lang="de-DE" sz="1050" kern="1200" dirty="0" err="1">
                  <a:latin typeface="Roboto"/>
                  <a:cs typeface="Roboto"/>
                </a:rPr>
                <a:t>with</a:t>
              </a:r>
              <a:r>
                <a:rPr lang="de-DE" sz="1050" kern="1200" dirty="0">
                  <a:latin typeface="Roboto"/>
                  <a:cs typeface="Roboto"/>
                </a:rPr>
                <a:t> </a:t>
              </a:r>
              <a:r>
                <a:rPr lang="de-DE" sz="1050" kern="1200" dirty="0" err="1">
                  <a:latin typeface="Roboto"/>
                  <a:cs typeface="Roboto"/>
                </a:rPr>
                <a:t>the</a:t>
              </a:r>
              <a:r>
                <a:rPr lang="de-DE" sz="1050" kern="1200" dirty="0">
                  <a:latin typeface="Roboto"/>
                  <a:cs typeface="Roboto"/>
                </a:rPr>
                <a:t> </a:t>
              </a:r>
              <a:r>
                <a:rPr lang="de-DE" sz="1050" kern="1200" dirty="0" err="1">
                  <a:latin typeface="Roboto"/>
                  <a:cs typeface="Roboto"/>
                </a:rPr>
                <a:t>superintendance</a:t>
              </a:r>
              <a:r>
                <a:rPr lang="de-DE" sz="1050" kern="1200" dirty="0">
                  <a:latin typeface="Roboto"/>
                  <a:cs typeface="Roboto"/>
                </a:rPr>
                <a:t> </a:t>
              </a:r>
              <a:r>
                <a:rPr lang="de-DE" sz="1050" kern="1200" dirty="0" err="1">
                  <a:latin typeface="Roboto"/>
                  <a:cs typeface="Roboto"/>
                </a:rPr>
                <a:t>of</a:t>
              </a:r>
              <a:r>
                <a:rPr lang="de-DE" sz="1050" kern="1200" dirty="0">
                  <a:latin typeface="Roboto"/>
                  <a:cs typeface="Roboto"/>
                </a:rPr>
                <a:t> </a:t>
              </a:r>
              <a:r>
                <a:rPr lang="de-DE" sz="1050" kern="1200" dirty="0" err="1">
                  <a:latin typeface="Roboto"/>
                  <a:cs typeface="Roboto"/>
                </a:rPr>
                <a:t>the</a:t>
              </a:r>
              <a:r>
                <a:rPr lang="de-DE" sz="1050" kern="1200" dirty="0">
                  <a:latin typeface="Roboto"/>
                  <a:cs typeface="Roboto"/>
                </a:rPr>
                <a:t> </a:t>
              </a:r>
              <a:r>
                <a:rPr lang="de-DE" sz="1050" kern="1200" dirty="0" err="1">
                  <a:latin typeface="Roboto"/>
                  <a:cs typeface="Roboto"/>
                </a:rPr>
                <a:t>constitutionally</a:t>
              </a:r>
              <a:r>
                <a:rPr lang="de-DE" sz="1050" kern="1200" dirty="0">
                  <a:latin typeface="Roboto"/>
                  <a:cs typeface="Roboto"/>
                </a:rPr>
                <a:t> </a:t>
              </a:r>
              <a:r>
                <a:rPr lang="de-DE" sz="1050" kern="1200" dirty="0" err="1">
                  <a:latin typeface="Roboto"/>
                  <a:cs typeface="Roboto"/>
                </a:rPr>
                <a:t>obligated</a:t>
              </a:r>
              <a:r>
                <a:rPr lang="de-DE" sz="1050" kern="1200" dirty="0">
                  <a:latin typeface="Roboto"/>
                  <a:cs typeface="Roboto"/>
                </a:rPr>
                <a:t> </a:t>
              </a:r>
              <a:r>
                <a:rPr lang="de-DE" sz="1050" kern="1200" dirty="0" err="1">
                  <a:latin typeface="Roboto"/>
                  <a:cs typeface="Roboto"/>
                </a:rPr>
                <a:t>Declaration</a:t>
              </a:r>
              <a:r>
                <a:rPr lang="de-DE" sz="1050" kern="1200" dirty="0">
                  <a:latin typeface="Roboto"/>
                  <a:cs typeface="Roboto"/>
                </a:rPr>
                <a:t> </a:t>
              </a:r>
              <a:r>
                <a:rPr lang="de-DE" sz="1050" kern="1200" dirty="0" err="1">
                  <a:latin typeface="Roboto"/>
                  <a:cs typeface="Roboto"/>
                </a:rPr>
                <a:t>of</a:t>
              </a:r>
              <a:r>
                <a:rPr lang="de-DE" sz="1050" kern="1200" dirty="0">
                  <a:latin typeface="Roboto"/>
                  <a:cs typeface="Roboto"/>
                </a:rPr>
                <a:t> Assets.</a:t>
              </a:r>
            </a:p>
          </p:txBody>
        </p:sp>
        <p:sp>
          <p:nvSpPr>
            <p:cNvPr id="10" name="Freihandform 9">
              <a:extLst>
                <a:ext uri="{FF2B5EF4-FFF2-40B4-BE49-F238E27FC236}">
                  <a16:creationId xmlns:a16="http://schemas.microsoft.com/office/drawing/2014/main" id="{14063ED3-5284-534B-9D59-E7F9F79CA841}"/>
                </a:ext>
              </a:extLst>
            </p:cNvPr>
            <p:cNvSpPr/>
            <p:nvPr/>
          </p:nvSpPr>
          <p:spPr>
            <a:xfrm>
              <a:off x="794600" y="1373202"/>
              <a:ext cx="1639237" cy="327847"/>
            </a:xfrm>
            <a:custGeom>
              <a:avLst/>
              <a:gdLst>
                <a:gd name="connsiteX0" fmla="*/ 0 w 1639237"/>
                <a:gd name="connsiteY0" fmla="*/ 0 h 327847"/>
                <a:gd name="connsiteX1" fmla="*/ 1639237 w 1639237"/>
                <a:gd name="connsiteY1" fmla="*/ 0 h 327847"/>
                <a:gd name="connsiteX2" fmla="*/ 1639237 w 1639237"/>
                <a:gd name="connsiteY2" fmla="*/ 327847 h 327847"/>
                <a:gd name="connsiteX3" fmla="*/ 0 w 1639237"/>
                <a:gd name="connsiteY3" fmla="*/ 327847 h 327847"/>
                <a:gd name="connsiteX4" fmla="*/ 0 w 1639237"/>
                <a:gd name="connsiteY4" fmla="*/ 0 h 32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237" h="327847">
                  <a:moveTo>
                    <a:pt x="0" y="0"/>
                  </a:moveTo>
                  <a:lnTo>
                    <a:pt x="1639237" y="0"/>
                  </a:lnTo>
                  <a:lnTo>
                    <a:pt x="1639237" y="327847"/>
                  </a:lnTo>
                  <a:lnTo>
                    <a:pt x="0" y="327847"/>
                  </a:lnTo>
                  <a:lnTo>
                    <a:pt x="0" y="0"/>
                  </a:lnTo>
                  <a:close/>
                </a:path>
              </a:pathLst>
            </a:custGeom>
            <a:solidFill>
              <a:srgbClr val="00B0F0"/>
            </a:solidFill>
            <a:ln>
              <a:solidFill>
                <a:srgbClr val="00B0F0"/>
              </a:solidFill>
            </a:ln>
          </p:spPr>
          <p:style>
            <a:lnRef idx="1">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de-DE" sz="1200" b="1" kern="1200">
                  <a:latin typeface="Roboto"/>
                  <a:cs typeface="Roboto"/>
                </a:rPr>
                <a:t>Code </a:t>
              </a:r>
              <a:r>
                <a:rPr lang="de-DE" sz="1200" b="1" kern="1200" err="1">
                  <a:latin typeface="Roboto"/>
                  <a:cs typeface="Roboto"/>
                </a:rPr>
                <a:t>of</a:t>
              </a:r>
              <a:r>
                <a:rPr lang="de-DE" sz="1200" b="1" kern="1200">
                  <a:latin typeface="Roboto"/>
                  <a:cs typeface="Roboto"/>
                </a:rPr>
                <a:t> </a:t>
              </a:r>
              <a:r>
                <a:rPr lang="de-DE" sz="1200" b="1" kern="1200" err="1">
                  <a:latin typeface="Roboto"/>
                  <a:cs typeface="Roboto"/>
                </a:rPr>
                <a:t>Conduct</a:t>
              </a:r>
              <a:r>
                <a:rPr lang="de-DE" sz="1200" b="1" kern="1200">
                  <a:latin typeface="Roboto"/>
                  <a:cs typeface="Roboto"/>
                </a:rPr>
                <a:t> </a:t>
              </a:r>
              <a:r>
                <a:rPr lang="de-DE" sz="1200" b="1" kern="1200" err="1">
                  <a:latin typeface="Roboto"/>
                  <a:cs typeface="Roboto"/>
                </a:rPr>
                <a:t>Bureau</a:t>
              </a:r>
              <a:r>
                <a:rPr lang="de-DE" sz="1200" b="1" kern="1200">
                  <a:latin typeface="Roboto"/>
                  <a:cs typeface="Roboto"/>
                </a:rPr>
                <a:t> (CCB)</a:t>
              </a:r>
            </a:p>
          </p:txBody>
        </p:sp>
        <p:sp>
          <p:nvSpPr>
            <p:cNvPr id="11" name="Gerade Verbindung 10">
              <a:extLst>
                <a:ext uri="{FF2B5EF4-FFF2-40B4-BE49-F238E27FC236}">
                  <a16:creationId xmlns:a16="http://schemas.microsoft.com/office/drawing/2014/main" id="{54519663-B549-3045-B24C-A1B782EE3DBD}"/>
                </a:ext>
              </a:extLst>
            </p:cNvPr>
            <p:cNvSpPr/>
            <p:nvPr/>
          </p:nvSpPr>
          <p:spPr>
            <a:xfrm>
              <a:off x="3311289" y="1701049"/>
              <a:ext cx="0" cy="2950627"/>
            </a:xfrm>
            <a:prstGeom prst="line">
              <a:avLst/>
            </a:prstGeom>
            <a:ln>
              <a:solidFill>
                <a:srgbClr val="00B0F0"/>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chteck 11">
              <a:extLst>
                <a:ext uri="{FF2B5EF4-FFF2-40B4-BE49-F238E27FC236}">
                  <a16:creationId xmlns:a16="http://schemas.microsoft.com/office/drawing/2014/main" id="{9C6A1B91-AE22-A24B-A402-FB50F0DDC2E6}"/>
                </a:ext>
              </a:extLst>
            </p:cNvPr>
            <p:cNvSpPr/>
            <p:nvPr/>
          </p:nvSpPr>
          <p:spPr>
            <a:xfrm>
              <a:off x="3393250" y="1799404"/>
              <a:ext cx="1551866" cy="1327782"/>
            </a:xfrm>
            <a:prstGeom prst="rect">
              <a:avLst/>
            </a:prstGeom>
            <a:blipFill dpi="0" rotWithShape="1">
              <a:blip r:embed="rId4">
                <a:extLst>
                  <a:ext uri="{28A0092B-C50C-407E-A947-70E740481C1C}">
                    <a14:useLocalDpi xmlns:a14="http://schemas.microsoft.com/office/drawing/2010/main" val="0"/>
                  </a:ext>
                </a:extLst>
              </a:blip>
              <a:srcRect/>
              <a:stretch>
                <a:fillRect t="12031" b="12031"/>
              </a:stretch>
            </a:blipFill>
            <a:ln>
              <a:solidFill>
                <a:srgbClr val="00B0F0"/>
              </a:solidFill>
            </a:ln>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14" name="Freihandform 13">
              <a:extLst>
                <a:ext uri="{FF2B5EF4-FFF2-40B4-BE49-F238E27FC236}">
                  <a16:creationId xmlns:a16="http://schemas.microsoft.com/office/drawing/2014/main" id="{E9731117-A1CD-F242-8B95-F96D134BD392}"/>
                </a:ext>
              </a:extLst>
            </p:cNvPr>
            <p:cNvSpPr/>
            <p:nvPr/>
          </p:nvSpPr>
          <p:spPr>
            <a:xfrm>
              <a:off x="3372696" y="3087885"/>
              <a:ext cx="2225888" cy="1524490"/>
            </a:xfrm>
            <a:custGeom>
              <a:avLst/>
              <a:gdLst>
                <a:gd name="connsiteX0" fmla="*/ 0 w 2225888"/>
                <a:gd name="connsiteY0" fmla="*/ 0 h 1524490"/>
                <a:gd name="connsiteX1" fmla="*/ 2225888 w 2225888"/>
                <a:gd name="connsiteY1" fmla="*/ 0 h 1524490"/>
                <a:gd name="connsiteX2" fmla="*/ 2225888 w 2225888"/>
                <a:gd name="connsiteY2" fmla="*/ 1524490 h 1524490"/>
                <a:gd name="connsiteX3" fmla="*/ 0 w 2225888"/>
                <a:gd name="connsiteY3" fmla="*/ 1524490 h 1524490"/>
                <a:gd name="connsiteX4" fmla="*/ 0 w 2225888"/>
                <a:gd name="connsiteY4" fmla="*/ 0 h 1524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888" h="1524490">
                  <a:moveTo>
                    <a:pt x="0" y="0"/>
                  </a:moveTo>
                  <a:lnTo>
                    <a:pt x="2225888" y="0"/>
                  </a:lnTo>
                  <a:lnTo>
                    <a:pt x="2225888" y="1524490"/>
                  </a:lnTo>
                  <a:lnTo>
                    <a:pt x="0" y="1524490"/>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940" tIns="27940" rIns="27940" bIns="27940" numCol="1" spcCol="1270" anchor="t" anchorCtr="0">
              <a:noAutofit/>
            </a:bodyPr>
            <a:lstStyle/>
            <a:p>
              <a:pPr marL="57150" lvl="1" indent="-57150" algn="l" defTabSz="488950">
                <a:lnSpc>
                  <a:spcPct val="90000"/>
                </a:lnSpc>
                <a:spcBef>
                  <a:spcPct val="0"/>
                </a:spcBef>
                <a:spcAft>
                  <a:spcPct val="15000"/>
                </a:spcAft>
                <a:buChar char="•"/>
              </a:pPr>
              <a:r>
                <a:rPr lang="de-DE" sz="1050" kern="1200" dirty="0">
                  <a:latin typeface="Roboto"/>
                  <a:cs typeface="Roboto"/>
                </a:rPr>
                <a:t>Special </a:t>
              </a:r>
              <a:r>
                <a:rPr lang="de-DE" sz="1050" kern="1200" dirty="0" err="1">
                  <a:latin typeface="Roboto"/>
                  <a:cs typeface="Roboto"/>
                </a:rPr>
                <a:t>tribunal</a:t>
              </a:r>
              <a:r>
                <a:rPr lang="de-DE" sz="1050" kern="1200" dirty="0">
                  <a:latin typeface="Roboto"/>
                  <a:cs typeface="Roboto"/>
                </a:rPr>
                <a:t> </a:t>
              </a:r>
              <a:r>
                <a:rPr lang="de-DE" sz="1050" kern="1200" dirty="0" err="1">
                  <a:latin typeface="Roboto"/>
                  <a:cs typeface="Roboto"/>
                </a:rPr>
                <a:t>for</a:t>
              </a:r>
              <a:r>
                <a:rPr lang="de-DE" sz="1050" kern="1200" dirty="0">
                  <a:latin typeface="Roboto"/>
                  <a:cs typeface="Roboto"/>
                </a:rPr>
                <a:t> </a:t>
              </a:r>
              <a:r>
                <a:rPr lang="de-DE" sz="1050" kern="1200" dirty="0" err="1">
                  <a:latin typeface="Roboto"/>
                  <a:cs typeface="Roboto"/>
                </a:rPr>
                <a:t>the</a:t>
              </a:r>
              <a:r>
                <a:rPr lang="de-DE" sz="1050" kern="1200" dirty="0">
                  <a:latin typeface="Roboto"/>
                  <a:cs typeface="Roboto"/>
                </a:rPr>
                <a:t> </a:t>
              </a:r>
              <a:r>
                <a:rPr lang="de-DE" sz="1050" kern="1200" dirty="0" err="1">
                  <a:latin typeface="Roboto"/>
                  <a:cs typeface="Roboto"/>
                </a:rPr>
                <a:t>entire</a:t>
              </a:r>
              <a:r>
                <a:rPr lang="de-DE" sz="1050" kern="1200" dirty="0">
                  <a:latin typeface="Roboto"/>
                  <a:cs typeface="Roboto"/>
                </a:rPr>
                <a:t> </a:t>
              </a:r>
              <a:r>
                <a:rPr lang="de-DE" sz="1050" kern="1200" dirty="0" err="1">
                  <a:latin typeface="Roboto"/>
                  <a:cs typeface="Roboto"/>
                </a:rPr>
                <a:t>Federation</a:t>
              </a:r>
              <a:r>
                <a:rPr lang="de-DE" sz="1050" kern="1200" dirty="0">
                  <a:latin typeface="Roboto"/>
                  <a:cs typeface="Roboto"/>
                </a:rPr>
                <a:t> </a:t>
              </a:r>
              <a:r>
                <a:rPr lang="de-DE" sz="1050" kern="1200" dirty="0" err="1">
                  <a:latin typeface="Roboto"/>
                  <a:cs typeface="Roboto"/>
                </a:rPr>
                <a:t>dedicated</a:t>
              </a:r>
              <a:r>
                <a:rPr lang="de-DE" sz="1050" kern="1200" dirty="0">
                  <a:latin typeface="Roboto"/>
                  <a:cs typeface="Roboto"/>
                </a:rPr>
                <a:t> </a:t>
              </a:r>
              <a:r>
                <a:rPr lang="de-DE" sz="1050" kern="1200" dirty="0" err="1">
                  <a:latin typeface="Roboto"/>
                  <a:cs typeface="Roboto"/>
                </a:rPr>
                <a:t>to</a:t>
              </a:r>
              <a:r>
                <a:rPr lang="de-DE" sz="1050" kern="1200" dirty="0">
                  <a:latin typeface="Roboto"/>
                  <a:cs typeface="Roboto"/>
                </a:rPr>
                <a:t> </a:t>
              </a:r>
              <a:r>
                <a:rPr lang="de-DE" sz="1050" kern="1200" dirty="0" err="1">
                  <a:latin typeface="Roboto"/>
                  <a:cs typeface="Roboto"/>
                </a:rPr>
                <a:t>combating</a:t>
              </a:r>
              <a:r>
                <a:rPr lang="de-DE" sz="1050" kern="1200" dirty="0">
                  <a:latin typeface="Roboto"/>
                  <a:cs typeface="Roboto"/>
                </a:rPr>
                <a:t> </a:t>
              </a:r>
              <a:r>
                <a:rPr lang="de-DE" sz="1050" kern="1200" dirty="0" err="1">
                  <a:latin typeface="Roboto"/>
                  <a:cs typeface="Roboto"/>
                </a:rPr>
                <a:t>corruption</a:t>
              </a:r>
              <a:r>
                <a:rPr lang="de-DE" sz="1050" kern="1200" dirty="0">
                  <a:latin typeface="Roboto"/>
                  <a:cs typeface="Roboto"/>
                </a:rPr>
                <a:t> in all </a:t>
              </a:r>
              <a:r>
                <a:rPr lang="de-DE" sz="1050" kern="1200" dirty="0" err="1">
                  <a:latin typeface="Roboto"/>
                  <a:cs typeface="Roboto"/>
                </a:rPr>
                <a:t>the</a:t>
              </a:r>
              <a:r>
                <a:rPr lang="de-DE" sz="1050" kern="1200" dirty="0">
                  <a:latin typeface="Roboto"/>
                  <a:cs typeface="Roboto"/>
                </a:rPr>
                <a:t> </a:t>
              </a:r>
              <a:r>
                <a:rPr lang="de-DE" sz="1050" kern="1200" dirty="0" err="1">
                  <a:latin typeface="Roboto"/>
                  <a:cs typeface="Roboto"/>
                </a:rPr>
                <a:t>levels</a:t>
              </a:r>
              <a:r>
                <a:rPr lang="de-DE" sz="1050" kern="1200" dirty="0">
                  <a:latin typeface="Roboto"/>
                  <a:cs typeface="Roboto"/>
                </a:rPr>
                <a:t>, </a:t>
              </a:r>
              <a:r>
                <a:rPr lang="de-DE" sz="1050" kern="1200" dirty="0" err="1">
                  <a:latin typeface="Roboto"/>
                  <a:cs typeface="Roboto"/>
                </a:rPr>
                <a:t>arms</a:t>
              </a:r>
              <a:r>
                <a:rPr lang="de-DE" sz="1050" kern="1200" dirty="0">
                  <a:latin typeface="Roboto"/>
                  <a:cs typeface="Roboto"/>
                </a:rPr>
                <a:t> </a:t>
              </a:r>
              <a:r>
                <a:rPr lang="de-DE" sz="1050" kern="1200" dirty="0" err="1">
                  <a:latin typeface="Roboto"/>
                  <a:cs typeface="Roboto"/>
                </a:rPr>
                <a:t>and</a:t>
              </a:r>
              <a:r>
                <a:rPr lang="de-DE" sz="1050" kern="1200" dirty="0">
                  <a:latin typeface="Roboto"/>
                  <a:cs typeface="Roboto"/>
                </a:rPr>
                <a:t> </a:t>
              </a:r>
              <a:r>
                <a:rPr lang="de-DE" sz="1050" kern="1200" dirty="0" err="1">
                  <a:latin typeface="Roboto"/>
                  <a:cs typeface="Roboto"/>
                </a:rPr>
                <a:t>agencies</a:t>
              </a:r>
              <a:r>
                <a:rPr lang="de-DE" sz="1050" kern="1200" dirty="0">
                  <a:latin typeface="Roboto"/>
                  <a:cs typeface="Roboto"/>
                </a:rPr>
                <a:t> </a:t>
              </a:r>
              <a:r>
                <a:rPr lang="de-DE" sz="1050" kern="1200" dirty="0" err="1">
                  <a:latin typeface="Roboto"/>
                  <a:cs typeface="Roboto"/>
                </a:rPr>
                <a:t>of</a:t>
              </a:r>
              <a:r>
                <a:rPr lang="de-DE" sz="1050" kern="1200" dirty="0">
                  <a:latin typeface="Roboto"/>
                  <a:cs typeface="Roboto"/>
                </a:rPr>
                <a:t> </a:t>
              </a:r>
              <a:r>
                <a:rPr lang="de-DE" sz="1050" kern="1200" dirty="0" err="1">
                  <a:latin typeface="Roboto"/>
                  <a:cs typeface="Roboto"/>
                </a:rPr>
                <a:t>government</a:t>
              </a:r>
              <a:r>
                <a:rPr lang="de-DE" sz="1050" kern="1200" dirty="0">
                  <a:latin typeface="Roboto"/>
                  <a:cs typeface="Roboto"/>
                </a:rPr>
                <a:t> in Nigeria;</a:t>
              </a:r>
            </a:p>
            <a:p>
              <a:pPr marL="57150" lvl="1" indent="-57150" algn="l" defTabSz="488950">
                <a:lnSpc>
                  <a:spcPct val="90000"/>
                </a:lnSpc>
                <a:spcBef>
                  <a:spcPct val="0"/>
                </a:spcBef>
                <a:spcAft>
                  <a:spcPct val="15000"/>
                </a:spcAft>
                <a:buChar char="•"/>
              </a:pPr>
              <a:r>
                <a:rPr lang="de-DE" sz="1050" kern="1200" dirty="0" err="1">
                  <a:latin typeface="Roboto"/>
                  <a:cs typeface="Roboto"/>
                </a:rPr>
                <a:t>Treats</a:t>
              </a:r>
              <a:r>
                <a:rPr lang="de-DE" sz="1050" kern="1200" dirty="0">
                  <a:latin typeface="Roboto"/>
                  <a:cs typeface="Roboto"/>
                </a:rPr>
                <a:t> </a:t>
              </a:r>
              <a:r>
                <a:rPr lang="de-DE" sz="1050" kern="1200" dirty="0" err="1">
                  <a:latin typeface="Roboto"/>
                  <a:cs typeface="Roboto"/>
                </a:rPr>
                <a:t>cases</a:t>
              </a:r>
              <a:r>
                <a:rPr lang="de-DE" sz="1050" kern="1200" dirty="0">
                  <a:latin typeface="Roboto"/>
                  <a:cs typeface="Roboto"/>
                </a:rPr>
                <a:t> </a:t>
              </a:r>
              <a:r>
                <a:rPr lang="de-DE" sz="1050" kern="1200" dirty="0" err="1">
                  <a:latin typeface="Roboto"/>
                  <a:cs typeface="Roboto"/>
                </a:rPr>
                <a:t>of</a:t>
              </a:r>
              <a:r>
                <a:rPr lang="de-DE" sz="1050" kern="1200" dirty="0">
                  <a:latin typeface="Roboto"/>
                  <a:cs typeface="Roboto"/>
                </a:rPr>
                <a:t> </a:t>
              </a:r>
              <a:r>
                <a:rPr lang="de-DE" sz="1050" kern="1200" dirty="0" err="1">
                  <a:latin typeface="Roboto"/>
                  <a:cs typeface="Roboto"/>
                </a:rPr>
                <a:t>infringement</a:t>
              </a:r>
              <a:r>
                <a:rPr lang="de-DE" sz="1050" kern="1200" dirty="0">
                  <a:latin typeface="Roboto"/>
                  <a:cs typeface="Roboto"/>
                </a:rPr>
                <a:t> </a:t>
              </a:r>
              <a:r>
                <a:rPr lang="de-DE" sz="1050" kern="1200" dirty="0" err="1">
                  <a:latin typeface="Roboto"/>
                  <a:cs typeface="Roboto"/>
                </a:rPr>
                <a:t>or</a:t>
              </a:r>
              <a:r>
                <a:rPr lang="de-DE" sz="1050" kern="1200" dirty="0">
                  <a:latin typeface="Roboto"/>
                  <a:cs typeface="Roboto"/>
                </a:rPr>
                <a:t> </a:t>
              </a:r>
              <a:r>
                <a:rPr lang="de-DE" sz="1050" kern="1200" dirty="0" err="1">
                  <a:latin typeface="Roboto"/>
                  <a:cs typeface="Roboto"/>
                </a:rPr>
                <a:t>noncompliance</a:t>
              </a:r>
              <a:r>
                <a:rPr lang="de-DE" sz="1050" kern="1200" dirty="0">
                  <a:latin typeface="Roboto"/>
                  <a:cs typeface="Roboto"/>
                </a:rPr>
                <a:t> </a:t>
              </a:r>
              <a:r>
                <a:rPr lang="de-DE" sz="1050" kern="1200" dirty="0" err="1">
                  <a:latin typeface="Roboto"/>
                  <a:cs typeface="Roboto"/>
                </a:rPr>
                <a:t>brought</a:t>
              </a:r>
              <a:r>
                <a:rPr lang="de-DE" sz="1050" kern="1200" dirty="0">
                  <a:latin typeface="Roboto"/>
                  <a:cs typeface="Roboto"/>
                </a:rPr>
                <a:t> </a:t>
              </a:r>
              <a:r>
                <a:rPr lang="de-DE" sz="1050" kern="1200" dirty="0" err="1">
                  <a:latin typeface="Roboto"/>
                  <a:cs typeface="Roboto"/>
                </a:rPr>
                <a:t>to</a:t>
              </a:r>
              <a:r>
                <a:rPr lang="de-DE" sz="1050" kern="1200" dirty="0">
                  <a:latin typeface="Roboto"/>
                  <a:cs typeface="Roboto"/>
                </a:rPr>
                <a:t> </a:t>
              </a:r>
              <a:r>
                <a:rPr lang="de-DE" sz="1050" kern="1200" dirty="0" err="1">
                  <a:latin typeface="Roboto"/>
                  <a:cs typeface="Roboto"/>
                </a:rPr>
                <a:t>it</a:t>
              </a:r>
              <a:r>
                <a:rPr lang="de-DE" sz="1050" kern="1200" dirty="0">
                  <a:latin typeface="Roboto"/>
                  <a:cs typeface="Roboto"/>
                </a:rPr>
                <a:t> </a:t>
              </a:r>
              <a:r>
                <a:rPr lang="de-DE" sz="1050" kern="1200" dirty="0" err="1">
                  <a:latin typeface="Roboto"/>
                  <a:cs typeface="Roboto"/>
                </a:rPr>
                <a:t>by</a:t>
              </a:r>
              <a:r>
                <a:rPr lang="de-DE" sz="1050" kern="1200" dirty="0">
                  <a:latin typeface="Roboto"/>
                  <a:cs typeface="Roboto"/>
                </a:rPr>
                <a:t> </a:t>
              </a:r>
              <a:r>
                <a:rPr lang="de-DE" sz="1050" kern="1200" dirty="0" err="1">
                  <a:latin typeface="Roboto"/>
                  <a:cs typeface="Roboto"/>
                </a:rPr>
                <a:t>the</a:t>
              </a:r>
              <a:r>
                <a:rPr lang="de-DE" sz="1050" kern="1200" dirty="0">
                  <a:latin typeface="Roboto"/>
                  <a:cs typeface="Roboto"/>
                </a:rPr>
                <a:t> CCB (</a:t>
              </a:r>
              <a:r>
                <a:rPr lang="de-DE" sz="1050" kern="1200" dirty="0" err="1">
                  <a:latin typeface="Roboto"/>
                  <a:cs typeface="Roboto"/>
                </a:rPr>
                <a:t>Audu</a:t>
              </a:r>
              <a:r>
                <a:rPr lang="de-DE" sz="1050" kern="1200" dirty="0">
                  <a:latin typeface="Roboto"/>
                  <a:cs typeface="Roboto"/>
                </a:rPr>
                <a:t> 2012).</a:t>
              </a:r>
            </a:p>
          </p:txBody>
        </p:sp>
        <p:sp>
          <p:nvSpPr>
            <p:cNvPr id="15" name="Freihandform 14">
              <a:extLst>
                <a:ext uri="{FF2B5EF4-FFF2-40B4-BE49-F238E27FC236}">
                  <a16:creationId xmlns:a16="http://schemas.microsoft.com/office/drawing/2014/main" id="{C150DACE-2D73-D943-867F-F4AD8CDC7453}"/>
                </a:ext>
              </a:extLst>
            </p:cNvPr>
            <p:cNvSpPr/>
            <p:nvPr/>
          </p:nvSpPr>
          <p:spPr>
            <a:xfrm>
              <a:off x="3311289" y="1373202"/>
              <a:ext cx="1639237" cy="327847"/>
            </a:xfrm>
            <a:custGeom>
              <a:avLst/>
              <a:gdLst>
                <a:gd name="connsiteX0" fmla="*/ 0 w 1639237"/>
                <a:gd name="connsiteY0" fmla="*/ 0 h 327847"/>
                <a:gd name="connsiteX1" fmla="*/ 1639237 w 1639237"/>
                <a:gd name="connsiteY1" fmla="*/ 0 h 327847"/>
                <a:gd name="connsiteX2" fmla="*/ 1639237 w 1639237"/>
                <a:gd name="connsiteY2" fmla="*/ 327847 h 327847"/>
                <a:gd name="connsiteX3" fmla="*/ 0 w 1639237"/>
                <a:gd name="connsiteY3" fmla="*/ 327847 h 327847"/>
                <a:gd name="connsiteX4" fmla="*/ 0 w 1639237"/>
                <a:gd name="connsiteY4" fmla="*/ 0 h 32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237" h="327847">
                  <a:moveTo>
                    <a:pt x="0" y="0"/>
                  </a:moveTo>
                  <a:lnTo>
                    <a:pt x="1639237" y="0"/>
                  </a:lnTo>
                  <a:lnTo>
                    <a:pt x="1639237" y="327847"/>
                  </a:lnTo>
                  <a:lnTo>
                    <a:pt x="0" y="327847"/>
                  </a:lnTo>
                  <a:lnTo>
                    <a:pt x="0" y="0"/>
                  </a:lnTo>
                  <a:close/>
                </a:path>
              </a:pathLst>
            </a:custGeom>
            <a:solidFill>
              <a:srgbClr val="00B0F0"/>
            </a:solidFill>
            <a:ln>
              <a:solidFill>
                <a:srgbClr val="00B0F0"/>
              </a:solidFill>
            </a:ln>
          </p:spPr>
          <p:style>
            <a:lnRef idx="1">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de-DE" sz="1200" b="1" kern="1200">
                  <a:latin typeface="Roboto"/>
                  <a:cs typeface="Roboto"/>
                </a:rPr>
                <a:t>Code </a:t>
              </a:r>
              <a:r>
                <a:rPr lang="de-DE" sz="1200" b="1" kern="1200" err="1">
                  <a:latin typeface="Roboto"/>
                  <a:cs typeface="Roboto"/>
                </a:rPr>
                <a:t>of</a:t>
              </a:r>
              <a:r>
                <a:rPr lang="de-DE" sz="1200" b="1" kern="1200">
                  <a:latin typeface="Roboto"/>
                  <a:cs typeface="Roboto"/>
                </a:rPr>
                <a:t> </a:t>
              </a:r>
              <a:r>
                <a:rPr lang="de-DE" sz="1200" b="1" kern="1200" err="1">
                  <a:latin typeface="Roboto"/>
                  <a:cs typeface="Roboto"/>
                </a:rPr>
                <a:t>Conduct</a:t>
              </a:r>
              <a:r>
                <a:rPr lang="de-DE" sz="1200" b="1" kern="1200">
                  <a:latin typeface="Roboto"/>
                  <a:cs typeface="Roboto"/>
                </a:rPr>
                <a:t> Tribunal (CCT)</a:t>
              </a:r>
            </a:p>
          </p:txBody>
        </p:sp>
      </p:grpSp>
      <p:grpSp>
        <p:nvGrpSpPr>
          <p:cNvPr id="30" name="Gruppierung 29"/>
          <p:cNvGrpSpPr/>
          <p:nvPr/>
        </p:nvGrpSpPr>
        <p:grpSpPr>
          <a:xfrm>
            <a:off x="5437093" y="1117791"/>
            <a:ext cx="3108960" cy="8537193"/>
            <a:chOff x="5709920" y="874903"/>
            <a:chExt cx="3108960" cy="8537193"/>
          </a:xfrm>
          <a:effectLst>
            <a:outerShdw blurRad="50800" dist="38100" dir="2700000" algn="tl" rotWithShape="0">
              <a:prstClr val="black">
                <a:alpha val="40000"/>
              </a:prstClr>
            </a:outerShdw>
          </a:effectLst>
        </p:grpSpPr>
        <p:pic>
          <p:nvPicPr>
            <p:cNvPr id="13" name="Bild 12" descr="skd181754sdc.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9920" y="874903"/>
              <a:ext cx="3108960" cy="8537193"/>
            </a:xfrm>
            <a:prstGeom prst="rect">
              <a:avLst/>
            </a:prstGeom>
            <a:ln>
              <a:noFill/>
            </a:ln>
            <a:effectLst>
              <a:outerShdw blurRad="292100" dist="139700" dir="2700000" algn="tl" rotWithShape="0">
                <a:srgbClr val="333333">
                  <a:alpha val="65000"/>
                </a:srgbClr>
              </a:outerShdw>
            </a:effectLst>
          </p:spPr>
        </p:pic>
        <p:sp>
          <p:nvSpPr>
            <p:cNvPr id="29" name="Rechteck 28"/>
            <p:cNvSpPr/>
            <p:nvPr/>
          </p:nvSpPr>
          <p:spPr>
            <a:xfrm rot="232737">
              <a:off x="6296411" y="2552684"/>
              <a:ext cx="2018072" cy="1384995"/>
            </a:xfrm>
            <a:prstGeom prst="rect">
              <a:avLst/>
            </a:prstGeom>
          </p:spPr>
          <p:txBody>
            <a:bodyPr wrap="square">
              <a:spAutoFit/>
            </a:bodyPr>
            <a:lstStyle/>
            <a:p>
              <a:pPr algn="ctr"/>
              <a:r>
                <a:rPr lang="de-DE" sz="1200" dirty="0">
                  <a:solidFill>
                    <a:srgbClr val="002060"/>
                  </a:solidFill>
                  <a:latin typeface="Roboto"/>
                  <a:cs typeface="Roboto"/>
                </a:rPr>
                <a:t>“</a:t>
              </a:r>
              <a:r>
                <a:rPr lang="de-DE" sz="1200" dirty="0" err="1">
                  <a:solidFill>
                    <a:srgbClr val="002060"/>
                  </a:solidFill>
                  <a:latin typeface="Roboto"/>
                  <a:cs typeface="Roboto"/>
                </a:rPr>
                <a:t>There</a:t>
              </a:r>
              <a:r>
                <a:rPr lang="de-DE" sz="1200" dirty="0">
                  <a:solidFill>
                    <a:srgbClr val="002060"/>
                  </a:solidFill>
                  <a:latin typeface="Roboto"/>
                  <a:cs typeface="Roboto"/>
                </a:rPr>
                <a:t> </a:t>
              </a:r>
              <a:r>
                <a:rPr lang="de-DE" sz="1200" dirty="0" err="1">
                  <a:solidFill>
                    <a:srgbClr val="002060"/>
                  </a:solidFill>
                  <a:latin typeface="Roboto"/>
                  <a:cs typeface="Roboto"/>
                </a:rPr>
                <a:t>would</a:t>
              </a:r>
              <a:r>
                <a:rPr lang="de-DE" sz="1200" dirty="0">
                  <a:solidFill>
                    <a:srgbClr val="002060"/>
                  </a:solidFill>
                  <a:latin typeface="Roboto"/>
                  <a:cs typeface="Roboto"/>
                </a:rPr>
                <a:t> </a:t>
              </a:r>
              <a:r>
                <a:rPr lang="de-DE" sz="1200" dirty="0" err="1">
                  <a:solidFill>
                    <a:srgbClr val="002060"/>
                  </a:solidFill>
                  <a:latin typeface="Roboto"/>
                  <a:cs typeface="Roboto"/>
                </a:rPr>
                <a:t>be</a:t>
              </a:r>
              <a:r>
                <a:rPr lang="de-DE" sz="1200" dirty="0">
                  <a:solidFill>
                    <a:srgbClr val="002060"/>
                  </a:solidFill>
                  <a:latin typeface="Roboto"/>
                  <a:cs typeface="Roboto"/>
                </a:rPr>
                <a:t> </a:t>
              </a:r>
              <a:r>
                <a:rPr lang="de-DE" sz="1200" dirty="0" err="1">
                  <a:solidFill>
                    <a:srgbClr val="002060"/>
                  </a:solidFill>
                  <a:latin typeface="Roboto"/>
                  <a:cs typeface="Roboto"/>
                </a:rPr>
                <a:t>no</a:t>
              </a:r>
              <a:r>
                <a:rPr lang="de-DE" sz="1200" dirty="0">
                  <a:solidFill>
                    <a:srgbClr val="002060"/>
                  </a:solidFill>
                  <a:latin typeface="Roboto"/>
                  <a:cs typeface="Roboto"/>
                </a:rPr>
                <a:t> </a:t>
              </a:r>
              <a:r>
                <a:rPr lang="de-DE" sz="1200" dirty="0" err="1">
                  <a:solidFill>
                    <a:srgbClr val="002060"/>
                  </a:solidFill>
                  <a:latin typeface="Roboto"/>
                  <a:cs typeface="Roboto"/>
                </a:rPr>
                <a:t>hiding</a:t>
              </a:r>
              <a:r>
                <a:rPr lang="de-DE" sz="1200" dirty="0">
                  <a:solidFill>
                    <a:srgbClr val="002060"/>
                  </a:solidFill>
                  <a:latin typeface="Roboto"/>
                  <a:cs typeface="Roboto"/>
                </a:rPr>
                <a:t> </a:t>
              </a:r>
              <a:r>
                <a:rPr lang="de-DE" sz="1200" dirty="0" err="1">
                  <a:solidFill>
                    <a:srgbClr val="002060"/>
                  </a:solidFill>
                  <a:latin typeface="Roboto"/>
                  <a:cs typeface="Roboto"/>
                </a:rPr>
                <a:t>place</a:t>
              </a:r>
              <a:r>
                <a:rPr lang="de-DE" sz="1200" dirty="0">
                  <a:solidFill>
                    <a:srgbClr val="002060"/>
                  </a:solidFill>
                  <a:latin typeface="Roboto"/>
                  <a:cs typeface="Roboto"/>
                </a:rPr>
                <a:t> </a:t>
              </a:r>
              <a:r>
                <a:rPr lang="de-DE" sz="1200" dirty="0" err="1">
                  <a:solidFill>
                    <a:srgbClr val="002060"/>
                  </a:solidFill>
                  <a:latin typeface="Roboto"/>
                  <a:cs typeface="Roboto"/>
                </a:rPr>
                <a:t>for</a:t>
              </a:r>
              <a:r>
                <a:rPr lang="de-DE" sz="1200" dirty="0">
                  <a:solidFill>
                    <a:srgbClr val="002060"/>
                  </a:solidFill>
                  <a:latin typeface="Roboto"/>
                  <a:cs typeface="Roboto"/>
                </a:rPr>
                <a:t> a </a:t>
              </a:r>
              <a:r>
                <a:rPr lang="de-DE" sz="1200" dirty="0" err="1">
                  <a:solidFill>
                    <a:srgbClr val="002060"/>
                  </a:solidFill>
                  <a:latin typeface="Roboto"/>
                  <a:cs typeface="Roboto"/>
                </a:rPr>
                <a:t>public</a:t>
              </a:r>
              <a:r>
                <a:rPr lang="de-DE" sz="1200" dirty="0">
                  <a:solidFill>
                    <a:srgbClr val="002060"/>
                  </a:solidFill>
                  <a:latin typeface="Roboto"/>
                  <a:cs typeface="Roboto"/>
                </a:rPr>
                <a:t> </a:t>
              </a:r>
              <a:r>
                <a:rPr lang="de-DE" sz="1200" dirty="0" err="1">
                  <a:solidFill>
                    <a:srgbClr val="002060"/>
                  </a:solidFill>
                  <a:latin typeface="Roboto"/>
                  <a:cs typeface="Roboto"/>
                </a:rPr>
                <a:t>servant</a:t>
              </a:r>
              <a:r>
                <a:rPr lang="de-DE" sz="1200" dirty="0">
                  <a:solidFill>
                    <a:srgbClr val="002060"/>
                  </a:solidFill>
                  <a:latin typeface="Roboto"/>
                  <a:cs typeface="Roboto"/>
                </a:rPr>
                <a:t>, </a:t>
              </a:r>
              <a:r>
                <a:rPr lang="de-DE" sz="1200" dirty="0" err="1">
                  <a:solidFill>
                    <a:srgbClr val="002060"/>
                  </a:solidFill>
                  <a:latin typeface="Roboto"/>
                  <a:cs typeface="Roboto"/>
                </a:rPr>
                <a:t>who</a:t>
              </a:r>
              <a:r>
                <a:rPr lang="de-DE" sz="1200" dirty="0">
                  <a:solidFill>
                    <a:srgbClr val="002060"/>
                  </a:solidFill>
                  <a:latin typeface="Roboto"/>
                  <a:cs typeface="Roboto"/>
                </a:rPr>
                <a:t> </a:t>
              </a:r>
              <a:r>
                <a:rPr lang="de-DE" sz="1200" dirty="0" err="1">
                  <a:solidFill>
                    <a:srgbClr val="002060"/>
                  </a:solidFill>
                  <a:latin typeface="Roboto"/>
                  <a:cs typeface="Roboto"/>
                </a:rPr>
                <a:t>keeps</a:t>
              </a:r>
              <a:r>
                <a:rPr lang="de-DE" sz="1200" dirty="0">
                  <a:solidFill>
                    <a:srgbClr val="002060"/>
                  </a:solidFill>
                  <a:latin typeface="Roboto"/>
                  <a:cs typeface="Roboto"/>
                </a:rPr>
                <a:t> </a:t>
              </a:r>
              <a:r>
                <a:rPr lang="de-DE" sz="1200" dirty="0" err="1">
                  <a:solidFill>
                    <a:srgbClr val="002060"/>
                  </a:solidFill>
                  <a:latin typeface="Roboto"/>
                  <a:cs typeface="Roboto"/>
                </a:rPr>
                <a:t>away</a:t>
              </a:r>
              <a:r>
                <a:rPr lang="de-DE" sz="1200" dirty="0">
                  <a:solidFill>
                    <a:srgbClr val="002060"/>
                  </a:solidFill>
                  <a:latin typeface="Roboto"/>
                  <a:cs typeface="Roboto"/>
                </a:rPr>
                <a:t> </a:t>
              </a:r>
              <a:r>
                <a:rPr lang="de-DE" sz="1200" dirty="0" err="1">
                  <a:solidFill>
                    <a:srgbClr val="002060"/>
                  </a:solidFill>
                  <a:latin typeface="Roboto"/>
                  <a:cs typeface="Roboto"/>
                </a:rPr>
                <a:t>his</a:t>
              </a:r>
              <a:r>
                <a:rPr lang="de-DE" sz="1200" dirty="0">
                  <a:solidFill>
                    <a:srgbClr val="002060"/>
                  </a:solidFill>
                  <a:latin typeface="Roboto"/>
                  <a:cs typeface="Roboto"/>
                </a:rPr>
                <a:t> </a:t>
              </a:r>
              <a:r>
                <a:rPr lang="de-DE" sz="1200" dirty="0" err="1">
                  <a:solidFill>
                    <a:srgbClr val="002060"/>
                  </a:solidFill>
                  <a:latin typeface="Roboto"/>
                  <a:cs typeface="Roboto"/>
                </a:rPr>
                <a:t>or</a:t>
              </a:r>
              <a:r>
                <a:rPr lang="de-DE" sz="1200" dirty="0">
                  <a:solidFill>
                    <a:srgbClr val="002060"/>
                  </a:solidFill>
                  <a:latin typeface="Roboto"/>
                  <a:cs typeface="Roboto"/>
                </a:rPr>
                <a:t> her </a:t>
              </a:r>
              <a:r>
                <a:rPr lang="de-DE" sz="1200" dirty="0" err="1">
                  <a:solidFill>
                    <a:srgbClr val="002060"/>
                  </a:solidFill>
                  <a:latin typeface="Roboto"/>
                  <a:cs typeface="Roboto"/>
                </a:rPr>
                <a:t>assets</a:t>
              </a:r>
              <a:r>
                <a:rPr lang="de-DE" sz="1200" dirty="0">
                  <a:solidFill>
                    <a:srgbClr val="002060"/>
                  </a:solidFill>
                  <a:latin typeface="Roboto"/>
                  <a:cs typeface="Roboto"/>
                </a:rPr>
                <a:t> </a:t>
              </a:r>
              <a:r>
                <a:rPr lang="de-DE" sz="1200" dirty="0" err="1">
                  <a:solidFill>
                    <a:srgbClr val="002060"/>
                  </a:solidFill>
                  <a:latin typeface="Roboto"/>
                  <a:cs typeface="Roboto"/>
                </a:rPr>
                <a:t>from</a:t>
              </a:r>
              <a:r>
                <a:rPr lang="de-DE" sz="1200" dirty="0">
                  <a:solidFill>
                    <a:srgbClr val="002060"/>
                  </a:solidFill>
                  <a:latin typeface="Roboto"/>
                  <a:cs typeface="Roboto"/>
                </a:rPr>
                <a:t> </a:t>
              </a:r>
              <a:r>
                <a:rPr lang="de-DE" sz="1200" dirty="0" err="1">
                  <a:solidFill>
                    <a:srgbClr val="002060"/>
                  </a:solidFill>
                  <a:latin typeface="Roboto"/>
                  <a:cs typeface="Roboto"/>
                </a:rPr>
                <a:t>public</a:t>
              </a:r>
              <a:r>
                <a:rPr lang="de-DE" sz="1200" dirty="0">
                  <a:solidFill>
                    <a:srgbClr val="002060"/>
                  </a:solidFill>
                  <a:latin typeface="Roboto"/>
                  <a:cs typeface="Roboto"/>
                </a:rPr>
                <a:t> </a:t>
              </a:r>
              <a:r>
                <a:rPr lang="de-DE" sz="1200" dirty="0" err="1">
                  <a:solidFill>
                    <a:srgbClr val="002060"/>
                  </a:solidFill>
                  <a:latin typeface="Roboto"/>
                  <a:cs typeface="Roboto"/>
                </a:rPr>
                <a:t>knowledge</a:t>
              </a:r>
              <a:r>
                <a:rPr lang="de-DE" sz="1200" dirty="0">
                  <a:solidFill>
                    <a:srgbClr val="002060"/>
                  </a:solidFill>
                  <a:latin typeface="Roboto"/>
                  <a:cs typeface="Roboto"/>
                </a:rPr>
                <a:t>. Such </a:t>
              </a:r>
              <a:r>
                <a:rPr lang="de-DE" sz="1200" dirty="0" err="1">
                  <a:solidFill>
                    <a:srgbClr val="002060"/>
                  </a:solidFill>
                  <a:latin typeface="Roboto"/>
                  <a:cs typeface="Roboto"/>
                </a:rPr>
                <a:t>assets</a:t>
              </a:r>
              <a:r>
                <a:rPr lang="de-DE" sz="1200" dirty="0">
                  <a:solidFill>
                    <a:srgbClr val="002060"/>
                  </a:solidFill>
                  <a:latin typeface="Roboto"/>
                  <a:cs typeface="Roboto"/>
                </a:rPr>
                <a:t> must </a:t>
              </a:r>
              <a:r>
                <a:rPr lang="de-DE" sz="1200" dirty="0" err="1">
                  <a:solidFill>
                    <a:srgbClr val="002060"/>
                  </a:solidFill>
                  <a:latin typeface="Roboto"/>
                  <a:cs typeface="Roboto"/>
                </a:rPr>
                <a:t>be</a:t>
              </a:r>
              <a:r>
                <a:rPr lang="de-DE" sz="1200" dirty="0">
                  <a:solidFill>
                    <a:srgbClr val="002060"/>
                  </a:solidFill>
                  <a:latin typeface="Roboto"/>
                  <a:cs typeface="Roboto"/>
                </a:rPr>
                <a:t> </a:t>
              </a:r>
              <a:r>
                <a:rPr lang="de-DE" sz="1200" dirty="0" err="1">
                  <a:solidFill>
                    <a:srgbClr val="002060"/>
                  </a:solidFill>
                  <a:latin typeface="Roboto"/>
                  <a:cs typeface="Roboto"/>
                </a:rPr>
                <a:t>declared</a:t>
              </a:r>
              <a:r>
                <a:rPr lang="de-DE" sz="1200" dirty="0">
                  <a:solidFill>
                    <a:srgbClr val="002060"/>
                  </a:solidFill>
                  <a:latin typeface="Roboto"/>
                  <a:cs typeface="Roboto"/>
                </a:rPr>
                <a:t> at CCB at </a:t>
              </a:r>
              <a:r>
                <a:rPr lang="de-DE" sz="1200" dirty="0" err="1">
                  <a:solidFill>
                    <a:srgbClr val="002060"/>
                  </a:solidFill>
                  <a:latin typeface="Roboto"/>
                  <a:cs typeface="Roboto"/>
                </a:rPr>
                <a:t>the</a:t>
              </a:r>
              <a:r>
                <a:rPr lang="de-DE" sz="1200" dirty="0">
                  <a:solidFill>
                    <a:srgbClr val="002060"/>
                  </a:solidFill>
                  <a:latin typeface="Roboto"/>
                  <a:cs typeface="Roboto"/>
                </a:rPr>
                <a:t> </a:t>
              </a:r>
              <a:r>
                <a:rPr lang="de-DE" sz="1200" dirty="0" err="1">
                  <a:solidFill>
                    <a:srgbClr val="002060"/>
                  </a:solidFill>
                  <a:latin typeface="Roboto"/>
                  <a:cs typeface="Roboto"/>
                </a:rPr>
                <a:t>right</a:t>
              </a:r>
              <a:r>
                <a:rPr lang="de-DE" sz="1200" dirty="0">
                  <a:solidFill>
                    <a:srgbClr val="002060"/>
                  </a:solidFill>
                  <a:latin typeface="Roboto"/>
                  <a:cs typeface="Roboto"/>
                </a:rPr>
                <a:t> time.” </a:t>
              </a:r>
            </a:p>
          </p:txBody>
        </p:sp>
      </p:grpSp>
    </p:spTree>
    <p:extLst>
      <p:ext uri="{BB962C8B-B14F-4D97-AF65-F5344CB8AC3E}">
        <p14:creationId xmlns:p14="http://schemas.microsoft.com/office/powerpoint/2010/main" val="19844693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idx="1"/>
          </p:nvPr>
        </p:nvSpPr>
        <p:spPr>
          <a:xfrm>
            <a:off x="629841" y="1375100"/>
            <a:ext cx="5248445" cy="503705"/>
          </a:xfrm>
          <a:solidFill>
            <a:srgbClr val="00B0F0"/>
          </a:solidFill>
          <a:ln>
            <a:solidFill>
              <a:srgbClr val="00B0F0"/>
            </a:solidFill>
          </a:ln>
        </p:spPr>
        <p:txBody>
          <a:bodyPr/>
          <a:lstStyle/>
          <a:p>
            <a:r>
              <a:rPr lang="de-DE" err="1">
                <a:solidFill>
                  <a:schemeClr val="bg1"/>
                </a:solidFill>
              </a:rPr>
              <a:t>Lessons</a:t>
            </a:r>
            <a:r>
              <a:rPr lang="de-DE">
                <a:solidFill>
                  <a:schemeClr val="bg1"/>
                </a:solidFill>
              </a:rPr>
              <a:t> </a:t>
            </a:r>
            <a:r>
              <a:rPr lang="de-DE" err="1">
                <a:solidFill>
                  <a:schemeClr val="bg1"/>
                </a:solidFill>
              </a:rPr>
              <a:t>learned</a:t>
            </a:r>
            <a:endParaRPr lang="de-DE">
              <a:solidFill>
                <a:schemeClr val="bg1"/>
              </a:solidFill>
            </a:endParaRPr>
          </a:p>
        </p:txBody>
      </p:sp>
      <p:sp>
        <p:nvSpPr>
          <p:cNvPr id="13" name="Inhaltsplatzhalter 12"/>
          <p:cNvSpPr>
            <a:spLocks noGrp="1"/>
          </p:cNvSpPr>
          <p:nvPr>
            <p:ph sz="half" idx="2"/>
          </p:nvPr>
        </p:nvSpPr>
        <p:spPr>
          <a:xfrm>
            <a:off x="629841" y="1878806"/>
            <a:ext cx="5248445" cy="2763441"/>
          </a:xfrm>
          <a:ln>
            <a:solidFill>
              <a:srgbClr val="00B0F0"/>
            </a:solidFill>
          </a:ln>
        </p:spPr>
        <p:txBody>
          <a:bodyPr>
            <a:normAutofit lnSpcReduction="10000"/>
          </a:bodyPr>
          <a:lstStyle/>
          <a:p>
            <a:pPr>
              <a:spcBef>
                <a:spcPts val="600"/>
              </a:spcBef>
              <a:defRPr/>
            </a:pPr>
            <a:r>
              <a:rPr lang="de-DE" altLang="en-US" sz="1600" dirty="0"/>
              <a:t>Political </a:t>
            </a:r>
            <a:r>
              <a:rPr lang="de-DE" altLang="en-US" sz="1600" dirty="0" err="1"/>
              <a:t>leadership</a:t>
            </a:r>
            <a:r>
              <a:rPr lang="de-DE" altLang="en-US" sz="1600" dirty="0"/>
              <a:t> </a:t>
            </a:r>
            <a:r>
              <a:rPr lang="de-DE" altLang="en-US" sz="1600" dirty="0" err="1"/>
              <a:t>matters</a:t>
            </a:r>
            <a:r>
              <a:rPr lang="de-DE" altLang="en-US" sz="1600" dirty="0"/>
              <a:t>;</a:t>
            </a:r>
          </a:p>
          <a:p>
            <a:pPr>
              <a:spcBef>
                <a:spcPts val="600"/>
              </a:spcBef>
              <a:defRPr/>
            </a:pPr>
            <a:r>
              <a:rPr lang="de-DE" altLang="en-US" sz="1600" dirty="0"/>
              <a:t>Preference </a:t>
            </a:r>
            <a:r>
              <a:rPr lang="de-DE" altLang="en-US" sz="1600" dirty="0" err="1"/>
              <a:t>for</a:t>
            </a:r>
            <a:r>
              <a:rPr lang="de-DE" altLang="en-US" sz="1600" dirty="0"/>
              <a:t> a </a:t>
            </a:r>
            <a:r>
              <a:rPr lang="de-DE" altLang="en-US" sz="1600" dirty="0" err="1"/>
              <a:t>values-based</a:t>
            </a:r>
            <a:r>
              <a:rPr lang="de-DE" altLang="en-US" sz="1600" dirty="0"/>
              <a:t> </a:t>
            </a:r>
            <a:r>
              <a:rPr lang="de-DE" altLang="en-US" sz="1600" dirty="0" err="1"/>
              <a:t>code</a:t>
            </a:r>
            <a:r>
              <a:rPr lang="de-DE" altLang="en-US" sz="1600" dirty="0"/>
              <a:t> </a:t>
            </a:r>
            <a:r>
              <a:rPr lang="de-DE" altLang="en-US" sz="1600" dirty="0" err="1"/>
              <a:t>to</a:t>
            </a:r>
            <a:r>
              <a:rPr lang="de-DE" altLang="en-US" sz="1600" dirty="0"/>
              <a:t> </a:t>
            </a:r>
            <a:r>
              <a:rPr lang="de-DE" altLang="en-US" sz="1600" dirty="0" err="1"/>
              <a:t>go</a:t>
            </a:r>
            <a:r>
              <a:rPr lang="de-DE" altLang="en-US" sz="1600" dirty="0"/>
              <a:t> </a:t>
            </a:r>
            <a:r>
              <a:rPr lang="de-DE" altLang="en-US" sz="1600" dirty="0" err="1"/>
              <a:t>beyond</a:t>
            </a:r>
            <a:r>
              <a:rPr lang="de-DE" altLang="en-US" sz="1600" dirty="0"/>
              <a:t> </a:t>
            </a:r>
            <a:r>
              <a:rPr lang="de-DE" altLang="en-US" sz="1600" dirty="0" err="1"/>
              <a:t>compliance</a:t>
            </a:r>
            <a:r>
              <a:rPr lang="de-DE" altLang="en-US" sz="1600" dirty="0"/>
              <a:t> </a:t>
            </a:r>
            <a:r>
              <a:rPr lang="de-DE" altLang="en-US" sz="1600" dirty="0" err="1"/>
              <a:t>with</a:t>
            </a:r>
            <a:r>
              <a:rPr lang="de-DE" altLang="en-US" sz="1600" dirty="0"/>
              <a:t> min. </a:t>
            </a:r>
            <a:r>
              <a:rPr lang="de-DE" altLang="en-US" sz="1600" dirty="0" err="1"/>
              <a:t>requirements</a:t>
            </a:r>
            <a:r>
              <a:rPr lang="de-DE" altLang="en-US" sz="1600" dirty="0"/>
              <a:t>;</a:t>
            </a:r>
          </a:p>
          <a:p>
            <a:pPr>
              <a:spcBef>
                <a:spcPts val="600"/>
              </a:spcBef>
              <a:defRPr/>
            </a:pPr>
            <a:r>
              <a:rPr lang="de-DE" altLang="en-US" sz="1600" dirty="0" err="1"/>
              <a:t>Importance</a:t>
            </a:r>
            <a:r>
              <a:rPr lang="de-DE" altLang="en-US" sz="1600" dirty="0"/>
              <a:t> </a:t>
            </a:r>
            <a:r>
              <a:rPr lang="de-DE" altLang="en-US" sz="1600" dirty="0" err="1"/>
              <a:t>of</a:t>
            </a:r>
            <a:r>
              <a:rPr lang="de-DE" altLang="en-US" sz="1600" dirty="0"/>
              <a:t> traditional </a:t>
            </a:r>
            <a:r>
              <a:rPr lang="de-DE" altLang="en-US" sz="1600" dirty="0" err="1"/>
              <a:t>and</a:t>
            </a:r>
            <a:r>
              <a:rPr lang="de-DE" altLang="en-US" sz="1600" dirty="0"/>
              <a:t> </a:t>
            </a:r>
            <a:r>
              <a:rPr lang="de-DE" altLang="en-US" sz="1600" dirty="0" err="1"/>
              <a:t>religious</a:t>
            </a:r>
            <a:r>
              <a:rPr lang="de-DE" altLang="en-US" sz="1600" dirty="0"/>
              <a:t> </a:t>
            </a:r>
            <a:r>
              <a:rPr lang="de-DE" altLang="en-US" sz="1600" dirty="0" err="1"/>
              <a:t>foundations</a:t>
            </a:r>
            <a:r>
              <a:rPr lang="de-DE" altLang="en-US" sz="1600" dirty="0"/>
              <a:t>;</a:t>
            </a:r>
          </a:p>
          <a:p>
            <a:pPr>
              <a:spcBef>
                <a:spcPts val="600"/>
              </a:spcBef>
              <a:defRPr/>
            </a:pPr>
            <a:r>
              <a:rPr lang="de-DE" altLang="en-US" sz="1600" dirty="0"/>
              <a:t>Tackling </a:t>
            </a:r>
            <a:r>
              <a:rPr lang="de-DE" altLang="en-US" sz="1600" dirty="0" err="1"/>
              <a:t>local</a:t>
            </a:r>
            <a:r>
              <a:rPr lang="de-DE" altLang="en-US" sz="1600" dirty="0"/>
              <a:t> </a:t>
            </a:r>
            <a:r>
              <a:rPr lang="de-DE" altLang="en-US" sz="1600" dirty="0" err="1"/>
              <a:t>problems</a:t>
            </a:r>
            <a:r>
              <a:rPr lang="de-DE" altLang="en-US" sz="1600" dirty="0"/>
              <a:t> such </a:t>
            </a:r>
            <a:r>
              <a:rPr lang="de-DE" altLang="en-US" sz="1600" dirty="0" err="1"/>
              <a:t>as</a:t>
            </a:r>
            <a:r>
              <a:rPr lang="de-DE" altLang="en-US" sz="1600" dirty="0"/>
              <a:t> ‘</a:t>
            </a:r>
            <a:r>
              <a:rPr lang="de-DE" altLang="en-US" sz="1600" dirty="0" err="1"/>
              <a:t>wasta</a:t>
            </a:r>
            <a:r>
              <a:rPr lang="de-DE" altLang="en-US" sz="1600" dirty="0"/>
              <a:t>‘ in Jordan </a:t>
            </a:r>
            <a:r>
              <a:rPr lang="de-DE" altLang="en-US" sz="1600" dirty="0" err="1"/>
              <a:t>which</a:t>
            </a:r>
            <a:r>
              <a:rPr lang="de-DE" altLang="en-US" sz="1600" dirty="0"/>
              <a:t> </a:t>
            </a:r>
            <a:r>
              <a:rPr lang="de-DE" altLang="en-US" sz="1600" dirty="0" err="1"/>
              <a:t>translates</a:t>
            </a:r>
            <a:r>
              <a:rPr lang="de-DE" altLang="en-US" sz="1600" dirty="0"/>
              <a:t> </a:t>
            </a:r>
            <a:r>
              <a:rPr lang="de-DE" altLang="en-US" sz="1600" dirty="0" err="1"/>
              <a:t>to</a:t>
            </a:r>
            <a:r>
              <a:rPr lang="de-DE" altLang="en-US" sz="1600" dirty="0"/>
              <a:t> </a:t>
            </a:r>
            <a:r>
              <a:rPr lang="de-DE" altLang="en-US" sz="1600" dirty="0" err="1"/>
              <a:t>nepotism</a:t>
            </a:r>
            <a:r>
              <a:rPr lang="de-DE" altLang="en-US" sz="1600" dirty="0"/>
              <a:t>, '</a:t>
            </a:r>
            <a:r>
              <a:rPr lang="de-DE" altLang="en-US" sz="1600" dirty="0" err="1"/>
              <a:t>clout</a:t>
            </a:r>
            <a:r>
              <a:rPr lang="de-DE" altLang="en-US" sz="1600" dirty="0"/>
              <a:t>' </a:t>
            </a:r>
            <a:r>
              <a:rPr lang="de-DE" altLang="en-US" sz="1600" dirty="0" err="1"/>
              <a:t>or</a:t>
            </a:r>
            <a:r>
              <a:rPr lang="de-DE" altLang="en-US" sz="1600" dirty="0"/>
              <a:t> '</a:t>
            </a:r>
            <a:r>
              <a:rPr lang="de-DE" altLang="en-US" sz="1600" dirty="0" err="1"/>
              <a:t>who</a:t>
            </a:r>
            <a:r>
              <a:rPr lang="de-DE" altLang="en-US" sz="1600" dirty="0"/>
              <a:t> </a:t>
            </a:r>
            <a:r>
              <a:rPr lang="de-DE" altLang="en-US" sz="1600" dirty="0" err="1"/>
              <a:t>you</a:t>
            </a:r>
            <a:r>
              <a:rPr lang="de-DE" altLang="en-US" sz="1600" dirty="0"/>
              <a:t> </a:t>
            </a:r>
            <a:r>
              <a:rPr lang="de-DE" altLang="en-US" sz="1600" dirty="0" err="1"/>
              <a:t>know</a:t>
            </a:r>
            <a:r>
              <a:rPr lang="de-DE" altLang="en-US" sz="1600" dirty="0"/>
              <a:t>‘;</a:t>
            </a:r>
          </a:p>
          <a:p>
            <a:pPr>
              <a:spcBef>
                <a:spcPts val="600"/>
              </a:spcBef>
              <a:defRPr/>
            </a:pPr>
            <a:r>
              <a:rPr lang="de-DE" altLang="en-US" sz="1600" dirty="0" err="1"/>
              <a:t>Involving</a:t>
            </a:r>
            <a:r>
              <a:rPr lang="de-DE" altLang="en-US" sz="1600" dirty="0"/>
              <a:t> </a:t>
            </a:r>
            <a:r>
              <a:rPr lang="de-DE" altLang="en-US" sz="1600" dirty="0" err="1"/>
              <a:t>stakeholders</a:t>
            </a:r>
            <a:r>
              <a:rPr lang="de-DE" altLang="en-US" sz="1600" dirty="0"/>
              <a:t>, at </a:t>
            </a:r>
            <a:r>
              <a:rPr lang="de-DE" altLang="en-US" sz="1600" dirty="0" err="1"/>
              <a:t>the</a:t>
            </a:r>
            <a:r>
              <a:rPr lang="de-DE" altLang="en-US" sz="1600" dirty="0"/>
              <a:t> </a:t>
            </a:r>
            <a:r>
              <a:rPr lang="de-DE" altLang="en-US" sz="1600" dirty="0" err="1"/>
              <a:t>right</a:t>
            </a:r>
            <a:r>
              <a:rPr lang="de-DE" altLang="en-US" sz="1600" dirty="0"/>
              <a:t> time, via </a:t>
            </a:r>
            <a:r>
              <a:rPr lang="de-DE" altLang="en-US" sz="1600" dirty="0" err="1"/>
              <a:t>the</a:t>
            </a:r>
            <a:r>
              <a:rPr lang="de-DE" altLang="en-US" sz="1600" dirty="0"/>
              <a:t> </a:t>
            </a:r>
            <a:r>
              <a:rPr lang="de-DE" altLang="en-US" sz="1600" dirty="0" err="1"/>
              <a:t>right</a:t>
            </a:r>
            <a:r>
              <a:rPr lang="de-DE" altLang="en-US" sz="1600" dirty="0"/>
              <a:t> </a:t>
            </a:r>
            <a:r>
              <a:rPr lang="de-DE" altLang="en-US" sz="1600" dirty="0" err="1"/>
              <a:t>methods</a:t>
            </a:r>
            <a:r>
              <a:rPr lang="de-DE" altLang="en-US" sz="1600" dirty="0"/>
              <a:t> etc.;</a:t>
            </a:r>
          </a:p>
          <a:p>
            <a:pPr>
              <a:spcBef>
                <a:spcPts val="600"/>
              </a:spcBef>
              <a:defRPr/>
            </a:pPr>
            <a:r>
              <a:rPr lang="de-DE" altLang="en-US" sz="1600" dirty="0" err="1"/>
              <a:t>Deliberating</a:t>
            </a:r>
            <a:r>
              <a:rPr lang="de-DE" altLang="en-US" sz="1600" dirty="0"/>
              <a:t> </a:t>
            </a:r>
            <a:r>
              <a:rPr lang="de-DE" altLang="en-US" sz="1600" dirty="0" err="1"/>
              <a:t>about</a:t>
            </a:r>
            <a:r>
              <a:rPr lang="de-DE" altLang="en-US" sz="1600" dirty="0"/>
              <a:t> </a:t>
            </a:r>
            <a:r>
              <a:rPr lang="de-DE" altLang="en-US" sz="1600" dirty="0" err="1"/>
              <a:t>scope</a:t>
            </a:r>
            <a:r>
              <a:rPr lang="de-DE" altLang="en-US" sz="1600" dirty="0"/>
              <a:t>: a</a:t>
            </a:r>
            <a:r>
              <a:rPr lang="en" altLang="en-US" sz="1600" dirty="0" err="1"/>
              <a:t>ll</a:t>
            </a:r>
            <a:r>
              <a:rPr lang="en" altLang="en-US" sz="1600" dirty="0"/>
              <a:t>-encompassing vs. agency-specific </a:t>
            </a:r>
            <a:r>
              <a:rPr lang="de-DE" altLang="en-US" sz="1600" dirty="0" err="1"/>
              <a:t>code</a:t>
            </a:r>
            <a:r>
              <a:rPr lang="de-DE" altLang="en-US" sz="1600" dirty="0"/>
              <a:t> </a:t>
            </a:r>
            <a:r>
              <a:rPr lang="de-DE" altLang="en-US" sz="1600" dirty="0" err="1"/>
              <a:t>of</a:t>
            </a:r>
            <a:r>
              <a:rPr lang="de-DE" altLang="en-US" sz="1600" dirty="0"/>
              <a:t> </a:t>
            </a:r>
            <a:r>
              <a:rPr lang="de-DE" altLang="en-US" sz="1600" dirty="0" err="1"/>
              <a:t>conduct</a:t>
            </a:r>
            <a:r>
              <a:rPr lang="de-DE" altLang="en-US" sz="1600" dirty="0"/>
              <a:t>(s) (OECD 2011).</a:t>
            </a:r>
            <a:endParaRPr lang="en-US" altLang="en-US" sz="1600" dirty="0"/>
          </a:p>
        </p:txBody>
      </p:sp>
      <p:pic>
        <p:nvPicPr>
          <p:cNvPr id="16" name="Inhaltsplatzhalter 15" descr="Bildschirmfoto 2020-05-20 um 13.37.15.png"/>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1443" r="-46832"/>
          <a:stretch/>
        </p:blipFill>
        <p:spPr>
          <a:xfrm>
            <a:off x="6076877" y="1382317"/>
            <a:ext cx="3454027" cy="3270647"/>
          </a:xfrm>
          <a:effectLst>
            <a:outerShdw blurRad="50800" dist="38100" dir="2700000" algn="tl" rotWithShape="0">
              <a:prstClr val="black">
                <a:alpha val="40000"/>
              </a:prstClr>
            </a:outerShdw>
          </a:effectLst>
        </p:spPr>
      </p:pic>
      <p:sp>
        <p:nvSpPr>
          <p:cNvPr id="4" name="Foliennummernplatzhalter 3"/>
          <p:cNvSpPr>
            <a:spLocks noGrp="1"/>
          </p:cNvSpPr>
          <p:nvPr>
            <p:ph type="sldNum" sz="quarter" idx="12"/>
          </p:nvPr>
        </p:nvSpPr>
        <p:spPr/>
        <p:txBody>
          <a:bodyPr/>
          <a:lstStyle/>
          <a:p>
            <a:fld id="{961E0DA8-AC27-403E-90E8-404BCA9BAC80}" type="slidenum">
              <a:rPr lang="en-US" smtClean="0"/>
              <a:pPr/>
              <a:t>31</a:t>
            </a:fld>
            <a:endParaRPr lang="en-US"/>
          </a:p>
        </p:txBody>
      </p:sp>
      <p:sp>
        <p:nvSpPr>
          <p:cNvPr id="3" name="Fußzeilenplatzhalter 2"/>
          <p:cNvSpPr>
            <a:spLocks noGrp="1"/>
          </p:cNvSpPr>
          <p:nvPr>
            <p:ph type="ftr" sz="quarter" idx="13"/>
          </p:nvPr>
        </p:nvSpPr>
        <p:spPr/>
        <p:txBody>
          <a:bodyPr/>
          <a:lstStyle/>
          <a:p>
            <a:r>
              <a:rPr lang="en-US" b="1"/>
              <a:t>Module 8 – Integrity codes</a:t>
            </a:r>
            <a:endParaRPr lang="en-US"/>
          </a:p>
        </p:txBody>
      </p:sp>
      <p:sp>
        <p:nvSpPr>
          <p:cNvPr id="5" name="Titel 4"/>
          <p:cNvSpPr>
            <a:spLocks noGrp="1"/>
          </p:cNvSpPr>
          <p:nvPr>
            <p:ph type="title"/>
          </p:nvPr>
        </p:nvSpPr>
        <p:spPr/>
        <p:txBody>
          <a:bodyPr>
            <a:noAutofit/>
          </a:bodyPr>
          <a:lstStyle/>
          <a:p>
            <a:r>
              <a:rPr lang="de-DE" sz="4000" b="1" dirty="0"/>
              <a:t>Jordan: </a:t>
            </a:r>
            <a:r>
              <a:rPr lang="de-DE" sz="4000" b="1" dirty="0" err="1"/>
              <a:t>Adopting</a:t>
            </a:r>
            <a:r>
              <a:rPr lang="de-DE" sz="4000" b="1" dirty="0"/>
              <a:t> a </a:t>
            </a:r>
            <a:r>
              <a:rPr lang="de-DE" sz="4000" b="1" dirty="0" err="1"/>
              <a:t>code</a:t>
            </a:r>
            <a:r>
              <a:rPr lang="de-DE" sz="4000" b="1" dirty="0"/>
              <a:t> </a:t>
            </a:r>
            <a:r>
              <a:rPr lang="de-DE" sz="4000" b="1" dirty="0" err="1"/>
              <a:t>of</a:t>
            </a:r>
            <a:r>
              <a:rPr lang="de-DE" sz="4000" b="1" dirty="0"/>
              <a:t> </a:t>
            </a:r>
            <a:r>
              <a:rPr lang="de-DE" sz="4000" b="1" dirty="0" err="1"/>
              <a:t>conduct</a:t>
            </a:r>
            <a:endParaRPr lang="de-DE" sz="4000" b="1" dirty="0"/>
          </a:p>
        </p:txBody>
      </p:sp>
    </p:spTree>
    <p:extLst>
      <p:ext uri="{BB962C8B-B14F-4D97-AF65-F5344CB8AC3E}">
        <p14:creationId xmlns:p14="http://schemas.microsoft.com/office/powerpoint/2010/main" val="15411554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 calcmode="lin" valueType="num">
                                      <p:cBhvr additive="base">
                                        <p:cTn id="19"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 calcmode="lin" valueType="num">
                                      <p:cBhvr additive="base">
                                        <p:cTn id="25"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 calcmode="lin" valueType="num">
                                      <p:cBhvr additive="base">
                                        <p:cTn id="31" dur="5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B836345-66E0-4242-A732-60F098EE6A69}"/>
              </a:ext>
            </a:extLst>
          </p:cNvPr>
          <p:cNvSpPr>
            <a:spLocks noGrp="1"/>
          </p:cNvSpPr>
          <p:nvPr>
            <p:ph idx="1"/>
          </p:nvPr>
        </p:nvSpPr>
        <p:spPr>
          <a:ln>
            <a:solidFill>
              <a:srgbClr val="00B0F0"/>
            </a:solidFill>
          </a:ln>
        </p:spPr>
        <p:txBody>
          <a:bodyPr/>
          <a:lstStyle/>
          <a:p>
            <a:endParaRPr lang="de-DE" dirty="0"/>
          </a:p>
        </p:txBody>
      </p:sp>
      <p:grpSp>
        <p:nvGrpSpPr>
          <p:cNvPr id="15" name="Gruppierung 14"/>
          <p:cNvGrpSpPr/>
          <p:nvPr/>
        </p:nvGrpSpPr>
        <p:grpSpPr>
          <a:xfrm>
            <a:off x="3596640" y="1221010"/>
            <a:ext cx="4104640" cy="3381422"/>
            <a:chOff x="1210870" y="1221010"/>
            <a:chExt cx="4732729" cy="3381422"/>
          </a:xfrm>
        </p:grpSpPr>
        <p:grpSp>
          <p:nvGrpSpPr>
            <p:cNvPr id="16" name="Group 2104">
              <a:extLst>
                <a:ext uri="{FF2B5EF4-FFF2-40B4-BE49-F238E27FC236}">
                  <a16:creationId xmlns:a16="http://schemas.microsoft.com/office/drawing/2014/main" id="{8DAB1CBE-87D6-4D96-AB21-CCEEB298313D}"/>
                </a:ext>
              </a:extLst>
            </p:cNvPr>
            <p:cNvGrpSpPr/>
            <p:nvPr/>
          </p:nvGrpSpPr>
          <p:grpSpPr>
            <a:xfrm>
              <a:off x="1210870" y="1221010"/>
              <a:ext cx="4732729" cy="3381422"/>
              <a:chOff x="543005" y="1622595"/>
              <a:chExt cx="3630231" cy="4512121"/>
            </a:xfrm>
            <a:effectLst>
              <a:outerShdw blurRad="50800" dist="38100" dir="2700000" algn="tl" rotWithShape="0">
                <a:prstClr val="black">
                  <a:alpha val="40000"/>
                </a:prstClr>
              </a:outerShdw>
            </a:effectLst>
          </p:grpSpPr>
          <p:sp>
            <p:nvSpPr>
              <p:cNvPr id="19" name="Rounded Rectangle 40">
                <a:extLst>
                  <a:ext uri="{FF2B5EF4-FFF2-40B4-BE49-F238E27FC236}">
                    <a16:creationId xmlns:a16="http://schemas.microsoft.com/office/drawing/2014/main" id="{603F9924-CF6B-427D-90A2-E4B14B5E5CA4}"/>
                  </a:ext>
                </a:extLst>
              </p:cNvPr>
              <p:cNvSpPr/>
              <p:nvPr/>
            </p:nvSpPr>
            <p:spPr>
              <a:xfrm rot="16200000">
                <a:off x="102060" y="2063540"/>
                <a:ext cx="4512121" cy="3630231"/>
              </a:xfrm>
              <a:custGeom>
                <a:avLst/>
                <a:gdLst/>
                <a:ahLst/>
                <a:cxnLst/>
                <a:rect l="l" t="t" r="r" b="b"/>
                <a:pathLst>
                  <a:path w="4512121" h="3630231">
                    <a:moveTo>
                      <a:pt x="4227915" y="3256369"/>
                    </a:moveTo>
                    <a:lnTo>
                      <a:pt x="4227915" y="3461593"/>
                    </a:lnTo>
                    <a:cubicBezTo>
                      <a:pt x="4227915" y="3554729"/>
                      <a:pt x="4152413" y="3630231"/>
                      <a:pt x="4059277" y="3630231"/>
                    </a:cubicBezTo>
                    <a:lnTo>
                      <a:pt x="3114067" y="3630231"/>
                    </a:lnTo>
                    <a:cubicBezTo>
                      <a:pt x="3020931" y="3630231"/>
                      <a:pt x="2945429" y="3554729"/>
                      <a:pt x="2945429" y="3461593"/>
                    </a:cubicBezTo>
                    <a:lnTo>
                      <a:pt x="2945429" y="3256369"/>
                    </a:lnTo>
                    <a:close/>
                    <a:moveTo>
                      <a:pt x="4512121" y="351297"/>
                    </a:moveTo>
                    <a:lnTo>
                      <a:pt x="4512121" y="2905070"/>
                    </a:lnTo>
                    <a:cubicBezTo>
                      <a:pt x="4512121" y="3099086"/>
                      <a:pt x="4354840" y="3256367"/>
                      <a:pt x="4160824" y="3256367"/>
                    </a:cubicBezTo>
                    <a:lnTo>
                      <a:pt x="351297" y="3256367"/>
                    </a:lnTo>
                    <a:cubicBezTo>
                      <a:pt x="157281" y="3256367"/>
                      <a:pt x="0" y="3099086"/>
                      <a:pt x="0" y="2905070"/>
                    </a:cubicBezTo>
                    <a:lnTo>
                      <a:pt x="0" y="351297"/>
                    </a:lnTo>
                    <a:cubicBezTo>
                      <a:pt x="0" y="157281"/>
                      <a:pt x="157281" y="0"/>
                      <a:pt x="351297" y="0"/>
                    </a:cubicBezTo>
                    <a:lnTo>
                      <a:pt x="4160824" y="0"/>
                    </a:lnTo>
                    <a:cubicBezTo>
                      <a:pt x="4354840" y="0"/>
                      <a:pt x="4512121" y="157281"/>
                      <a:pt x="4512121" y="351297"/>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Rounded Rectangle 9">
                <a:extLst>
                  <a:ext uri="{FF2B5EF4-FFF2-40B4-BE49-F238E27FC236}">
                    <a16:creationId xmlns:a16="http://schemas.microsoft.com/office/drawing/2014/main" id="{44B5EA14-2A78-4F1A-A51E-86BBB0149CC1}"/>
                  </a:ext>
                </a:extLst>
              </p:cNvPr>
              <p:cNvSpPr/>
              <p:nvPr/>
            </p:nvSpPr>
            <p:spPr>
              <a:xfrm rot="16200000" flipH="1">
                <a:off x="422236" y="2757576"/>
                <a:ext cx="3522618" cy="3231658"/>
              </a:xfrm>
              <a:custGeom>
                <a:avLst/>
                <a:gdLst/>
                <a:ahLst/>
                <a:cxnLst/>
                <a:rect l="l" t="t" r="r" b="b"/>
                <a:pathLst>
                  <a:path w="1572775" h="1405065">
                    <a:moveTo>
                      <a:pt x="1473249" y="0"/>
                    </a:moveTo>
                    <a:cubicBezTo>
                      <a:pt x="1531558" y="20642"/>
                      <a:pt x="1572775" y="76505"/>
                      <a:pt x="1572775" y="141994"/>
                    </a:cubicBezTo>
                    <a:lnTo>
                      <a:pt x="1572775" y="1252328"/>
                    </a:lnTo>
                    <a:cubicBezTo>
                      <a:pt x="1572775" y="1336682"/>
                      <a:pt x="1504392" y="1405065"/>
                      <a:pt x="1420038" y="1405065"/>
                    </a:cubicBezTo>
                    <a:lnTo>
                      <a:pt x="0" y="1405065"/>
                    </a:lnTo>
                    <a:cubicBezTo>
                      <a:pt x="768941" y="1317621"/>
                      <a:pt x="1379064" y="735374"/>
                      <a:pt x="1473249" y="0"/>
                    </a:cubicBezTo>
                    <a:close/>
                  </a:path>
                </a:pathLst>
              </a:cu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7" name="TextBox 2118">
              <a:extLst>
                <a:ext uri="{FF2B5EF4-FFF2-40B4-BE49-F238E27FC236}">
                  <a16:creationId xmlns:a16="http://schemas.microsoft.com/office/drawing/2014/main" id="{0A17CE83-88CA-4D9D-9DB3-8A26BFE43F42}"/>
                </a:ext>
              </a:extLst>
            </p:cNvPr>
            <p:cNvSpPr txBox="1"/>
            <p:nvPr/>
          </p:nvSpPr>
          <p:spPr>
            <a:xfrm>
              <a:off x="2394052" y="1278070"/>
              <a:ext cx="3057530" cy="3323986"/>
            </a:xfrm>
            <a:prstGeom prst="rect">
              <a:avLst/>
            </a:prstGeom>
            <a:noFill/>
          </p:spPr>
          <p:txBody>
            <a:bodyPr wrap="square" rtlCol="0">
              <a:spAutoFit/>
            </a:bodyPr>
            <a:lstStyle/>
            <a:p>
              <a:pPr>
                <a:spcBef>
                  <a:spcPct val="0"/>
                </a:spcBef>
                <a:defRPr/>
              </a:pPr>
              <a:r>
                <a:rPr lang="en-US" altLang="en-US" sz="1100" b="1" u="sng" dirty="0">
                  <a:latin typeface="Roboto"/>
                  <a:cs typeface="Roboto"/>
                </a:rPr>
                <a:t>Reasons for complaints:</a:t>
              </a:r>
            </a:p>
            <a:p>
              <a:pPr marL="171450" indent="-171450">
                <a:spcBef>
                  <a:spcPct val="0"/>
                </a:spcBef>
                <a:buFont typeface="Arial"/>
                <a:buChar char="•"/>
                <a:defRPr/>
              </a:pPr>
              <a:r>
                <a:rPr lang="en-US" altLang="en-US" sz="1100" dirty="0">
                  <a:latin typeface="Roboto"/>
                  <a:cs typeface="Roboto"/>
                </a:rPr>
                <a:t>Unsatisfactory or poor service;</a:t>
              </a:r>
            </a:p>
            <a:p>
              <a:pPr marL="171450" indent="-171450">
                <a:spcBef>
                  <a:spcPct val="0"/>
                </a:spcBef>
                <a:buFont typeface="Arial"/>
                <a:buChar char="•"/>
                <a:defRPr/>
              </a:pPr>
              <a:r>
                <a:rPr lang="en-US" altLang="en-US" sz="1100" dirty="0">
                  <a:latin typeface="Roboto"/>
                  <a:cs typeface="Roboto"/>
                </a:rPr>
                <a:t>Discourtesy or arrogance;</a:t>
              </a:r>
            </a:p>
            <a:p>
              <a:pPr marL="171450" indent="-171450">
                <a:spcBef>
                  <a:spcPct val="0"/>
                </a:spcBef>
                <a:buFont typeface="Arial"/>
                <a:buChar char="•"/>
                <a:defRPr/>
              </a:pPr>
              <a:r>
                <a:rPr lang="en-US" altLang="en-US" sz="1100" dirty="0">
                  <a:latin typeface="Roboto"/>
                  <a:cs typeface="Roboto"/>
                </a:rPr>
                <a:t>Misconduct, harassment, corruption.</a:t>
              </a:r>
            </a:p>
            <a:p>
              <a:pPr marL="171450" indent="-171450">
                <a:spcBef>
                  <a:spcPct val="0"/>
                </a:spcBef>
                <a:buFont typeface="Arial"/>
                <a:buChar char="•"/>
                <a:defRPr/>
              </a:pPr>
              <a:endParaRPr lang="en-US" altLang="en-US" sz="600" b="1" u="sng" dirty="0">
                <a:latin typeface="Roboto"/>
                <a:cs typeface="Roboto"/>
              </a:endParaRPr>
            </a:p>
            <a:p>
              <a:pPr>
                <a:spcBef>
                  <a:spcPct val="0"/>
                </a:spcBef>
                <a:defRPr/>
              </a:pPr>
              <a:r>
                <a:rPr lang="en-US" altLang="en-US" sz="1100" b="1" u="sng" dirty="0">
                  <a:latin typeface="Roboto"/>
                  <a:cs typeface="Roboto"/>
                </a:rPr>
                <a:t>Mechanisms for complaints:</a:t>
              </a:r>
            </a:p>
            <a:p>
              <a:pPr marL="171450" indent="-171450">
                <a:spcBef>
                  <a:spcPct val="0"/>
                </a:spcBef>
                <a:buFont typeface="Arial"/>
                <a:buChar char="•"/>
                <a:defRPr/>
              </a:pPr>
              <a:r>
                <a:rPr lang="en-US" altLang="en-US" sz="1100" dirty="0">
                  <a:latin typeface="Roboto"/>
                  <a:cs typeface="Roboto"/>
                </a:rPr>
                <a:t>Phone (via dedicated call centers) and writing (</a:t>
              </a:r>
              <a:r>
                <a:rPr lang="en-US" altLang="en-US" sz="1100" dirty="0" err="1">
                  <a:latin typeface="Roboto"/>
                  <a:cs typeface="Roboto"/>
                </a:rPr>
                <a:t>dropboxes</a:t>
              </a:r>
              <a:r>
                <a:rPr lang="en-US" altLang="en-US" sz="1100" dirty="0">
                  <a:latin typeface="Roboto"/>
                  <a:cs typeface="Roboto"/>
                </a:rPr>
                <a:t>);</a:t>
              </a:r>
            </a:p>
            <a:p>
              <a:pPr marL="171450" indent="-171450">
                <a:spcBef>
                  <a:spcPct val="0"/>
                </a:spcBef>
                <a:buFont typeface="Arial"/>
                <a:buChar char="•"/>
                <a:defRPr/>
              </a:pPr>
              <a:r>
                <a:rPr lang="en-US" altLang="en-US" sz="1100" dirty="0">
                  <a:latin typeface="Roboto"/>
                  <a:cs typeface="Roboto"/>
                </a:rPr>
                <a:t>Walk-in complaints;</a:t>
              </a:r>
            </a:p>
            <a:p>
              <a:pPr marL="171450" indent="-171450">
                <a:spcBef>
                  <a:spcPct val="0"/>
                </a:spcBef>
                <a:buFont typeface="Arial"/>
                <a:buChar char="•"/>
                <a:defRPr/>
              </a:pPr>
              <a:r>
                <a:rPr lang="en-US" altLang="en-US" sz="1100" dirty="0">
                  <a:latin typeface="Roboto"/>
                  <a:cs typeface="Roboto"/>
                </a:rPr>
                <a:t>Web-service and text message channels.</a:t>
              </a:r>
            </a:p>
            <a:p>
              <a:pPr marL="171450" indent="-171450">
                <a:spcBef>
                  <a:spcPct val="0"/>
                </a:spcBef>
                <a:buFont typeface="Arial"/>
                <a:buChar char="•"/>
                <a:defRPr/>
              </a:pPr>
              <a:endParaRPr lang="en-US" altLang="en-US" sz="600" dirty="0">
                <a:latin typeface="Roboto"/>
                <a:cs typeface="Roboto"/>
              </a:endParaRPr>
            </a:p>
            <a:p>
              <a:pPr>
                <a:spcBef>
                  <a:spcPct val="0"/>
                </a:spcBef>
                <a:defRPr/>
              </a:pPr>
              <a:r>
                <a:rPr lang="en-US" altLang="en-US" sz="1100" b="1" u="sng" dirty="0">
                  <a:latin typeface="Roboto"/>
                  <a:cs typeface="Roboto"/>
                </a:rPr>
                <a:t>Responses to complaints:</a:t>
              </a:r>
            </a:p>
            <a:p>
              <a:pPr marL="171450" indent="-171450">
                <a:spcBef>
                  <a:spcPct val="0"/>
                </a:spcBef>
                <a:buFont typeface="Arial"/>
                <a:buChar char="•"/>
                <a:defRPr/>
              </a:pPr>
              <a:r>
                <a:rPr lang="en-US" altLang="en-US" sz="1100" dirty="0">
                  <a:latin typeface="Roboto"/>
                  <a:cs typeface="Roboto"/>
                </a:rPr>
                <a:t>Request for comment from responsible public servant;</a:t>
              </a:r>
            </a:p>
            <a:p>
              <a:pPr marL="171450" indent="-171450">
                <a:spcBef>
                  <a:spcPct val="0"/>
                </a:spcBef>
                <a:buFont typeface="Arial"/>
                <a:buChar char="•"/>
                <a:defRPr/>
              </a:pPr>
              <a:r>
                <a:rPr lang="en-US" altLang="en-US" sz="1100" dirty="0">
                  <a:latin typeface="Roboto"/>
                  <a:cs typeface="Roboto"/>
                </a:rPr>
                <a:t>Investigation or conciliation between people and public servant;</a:t>
              </a:r>
            </a:p>
            <a:p>
              <a:pPr marL="171450" indent="-171450">
                <a:spcBef>
                  <a:spcPct val="0"/>
                </a:spcBef>
                <a:buFont typeface="Arial"/>
                <a:buChar char="•"/>
                <a:defRPr/>
              </a:pPr>
              <a:r>
                <a:rPr lang="en-US" altLang="en-US" sz="1100" dirty="0">
                  <a:latin typeface="Roboto"/>
                  <a:cs typeface="Roboto"/>
                </a:rPr>
                <a:t>Warning to public servant or department (Transparency International 2012b).</a:t>
              </a:r>
            </a:p>
          </p:txBody>
        </p:sp>
        <p:sp>
          <p:nvSpPr>
            <p:cNvPr id="18" name="TextBox 2126">
              <a:extLst>
                <a:ext uri="{FF2B5EF4-FFF2-40B4-BE49-F238E27FC236}">
                  <a16:creationId xmlns:a16="http://schemas.microsoft.com/office/drawing/2014/main" id="{087A4554-1804-4DAE-8672-0DD884AE9561}"/>
                </a:ext>
              </a:extLst>
            </p:cNvPr>
            <p:cNvSpPr txBox="1"/>
            <p:nvPr/>
          </p:nvSpPr>
          <p:spPr>
            <a:xfrm rot="5400000">
              <a:off x="5193685" y="1773213"/>
              <a:ext cx="904243" cy="283898"/>
            </a:xfrm>
            <a:prstGeom prst="rect">
              <a:avLst/>
            </a:prstGeom>
            <a:solidFill>
              <a:srgbClr val="FFFFFF"/>
            </a:solidFill>
          </p:spPr>
          <p:txBody>
            <a:bodyPr wrap="square" lIns="108000" rIns="108000" rtlCol="0">
              <a:spAutoFit/>
            </a:bodyPr>
            <a:lstStyle/>
            <a:p>
              <a:pPr algn="ctr"/>
              <a:r>
                <a:rPr lang="en-US" altLang="ko-KR" sz="1000" b="1">
                  <a:solidFill>
                    <a:srgbClr val="000000"/>
                  </a:solidFill>
                  <a:latin typeface="Roboto"/>
                  <a:cs typeface="Roboto"/>
                </a:rPr>
                <a:t>Complaints</a:t>
              </a:r>
              <a:endParaRPr lang="ko-KR" altLang="en-US" sz="1000" b="1">
                <a:solidFill>
                  <a:srgbClr val="000000"/>
                </a:solidFill>
                <a:latin typeface="Roboto"/>
                <a:cs typeface="Roboto"/>
              </a:endParaRPr>
            </a:p>
          </p:txBody>
        </p:sp>
      </p:grpSp>
      <p:sp>
        <p:nvSpPr>
          <p:cNvPr id="3" name="Fußzeilenplatzhalter 2"/>
          <p:cNvSpPr>
            <a:spLocks noGrp="1"/>
          </p:cNvSpPr>
          <p:nvPr>
            <p:ph type="ftr" sz="quarter" idx="3"/>
          </p:nvPr>
        </p:nvSpPr>
        <p:spPr/>
        <p:txBody>
          <a:bodyPr/>
          <a:lstStyle/>
          <a:p>
            <a:r>
              <a:rPr lang="en-US" b="1"/>
              <a:t>Module 8 – Integrity codes</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32</a:t>
            </a:fld>
            <a:endParaRPr lang="en-US"/>
          </a:p>
        </p:txBody>
      </p:sp>
      <p:sp>
        <p:nvSpPr>
          <p:cNvPr id="5" name="Titel 4"/>
          <p:cNvSpPr>
            <a:spLocks noGrp="1"/>
          </p:cNvSpPr>
          <p:nvPr>
            <p:ph type="title"/>
          </p:nvPr>
        </p:nvSpPr>
        <p:spPr/>
        <p:txBody>
          <a:bodyPr>
            <a:normAutofit fontScale="90000"/>
          </a:bodyPr>
          <a:lstStyle/>
          <a:p>
            <a:r>
              <a:rPr lang="de-DE" sz="4000" b="1" dirty="0"/>
              <a:t>Philippines: </a:t>
            </a:r>
            <a:r>
              <a:rPr lang="de-DE" sz="4000" b="1" dirty="0" err="1"/>
              <a:t>Citizen</a:t>
            </a:r>
            <a:r>
              <a:rPr lang="de-DE" sz="4000" b="1" dirty="0"/>
              <a:t> </a:t>
            </a:r>
            <a:r>
              <a:rPr lang="de-DE" sz="4000" b="1" dirty="0" err="1"/>
              <a:t>Complaint</a:t>
            </a:r>
            <a:r>
              <a:rPr lang="de-DE" sz="4000" b="1" dirty="0"/>
              <a:t> </a:t>
            </a:r>
            <a:r>
              <a:rPr lang="de-DE" sz="4000" b="1" dirty="0" err="1"/>
              <a:t>Program</a:t>
            </a:r>
            <a:endParaRPr lang="de-DE" sz="6000" dirty="0"/>
          </a:p>
        </p:txBody>
      </p:sp>
      <p:grpSp>
        <p:nvGrpSpPr>
          <p:cNvPr id="6" name="Gruppierung 5"/>
          <p:cNvGrpSpPr/>
          <p:nvPr/>
        </p:nvGrpSpPr>
        <p:grpSpPr>
          <a:xfrm>
            <a:off x="1554480" y="1221010"/>
            <a:ext cx="3037840" cy="3381422"/>
            <a:chOff x="304800" y="1221010"/>
            <a:chExt cx="2469168" cy="3381422"/>
          </a:xfrm>
        </p:grpSpPr>
        <p:grpSp>
          <p:nvGrpSpPr>
            <p:cNvPr id="7" name="Group 2107">
              <a:extLst>
                <a:ext uri="{FF2B5EF4-FFF2-40B4-BE49-F238E27FC236}">
                  <a16:creationId xmlns:a16="http://schemas.microsoft.com/office/drawing/2014/main" id="{350125A7-9750-4667-A68E-D43DBE5D50C6}"/>
                </a:ext>
              </a:extLst>
            </p:cNvPr>
            <p:cNvGrpSpPr/>
            <p:nvPr/>
          </p:nvGrpSpPr>
          <p:grpSpPr>
            <a:xfrm>
              <a:off x="304800" y="1221010"/>
              <a:ext cx="2469168" cy="3381422"/>
              <a:chOff x="35611" y="1622596"/>
              <a:chExt cx="2605133" cy="4512122"/>
            </a:xfrm>
            <a:effectLst>
              <a:outerShdw blurRad="50800" dist="38100" dir="2700000" algn="tl" rotWithShape="0">
                <a:prstClr val="black">
                  <a:alpha val="40000"/>
                </a:prstClr>
              </a:outerShdw>
            </a:effectLst>
          </p:grpSpPr>
          <p:sp>
            <p:nvSpPr>
              <p:cNvPr id="10" name="Rounded Rectangle 37">
                <a:extLst>
                  <a:ext uri="{FF2B5EF4-FFF2-40B4-BE49-F238E27FC236}">
                    <a16:creationId xmlns:a16="http://schemas.microsoft.com/office/drawing/2014/main" id="{AF605A7A-BA1F-4189-80E2-3451C5384849}"/>
                  </a:ext>
                </a:extLst>
              </p:cNvPr>
              <p:cNvSpPr/>
              <p:nvPr/>
            </p:nvSpPr>
            <p:spPr>
              <a:xfrm rot="16200000" flipH="1">
                <a:off x="-917883" y="2576090"/>
                <a:ext cx="4512121" cy="2605133"/>
              </a:xfrm>
              <a:custGeom>
                <a:avLst/>
                <a:gdLst/>
                <a:ahLst/>
                <a:cxnLst/>
                <a:rect l="l" t="t" r="r" b="b"/>
                <a:pathLst>
                  <a:path w="4512121" h="2644554">
                    <a:moveTo>
                      <a:pt x="0" y="0"/>
                    </a:moveTo>
                    <a:lnTo>
                      <a:pt x="0" y="1919393"/>
                    </a:lnTo>
                    <a:cubicBezTo>
                      <a:pt x="0" y="2093916"/>
                      <a:pt x="127265" y="2238715"/>
                      <a:pt x="294236" y="2264938"/>
                    </a:cubicBezTo>
                    <a:lnTo>
                      <a:pt x="294236" y="2270692"/>
                    </a:lnTo>
                    <a:lnTo>
                      <a:pt x="284205" y="2270692"/>
                    </a:lnTo>
                    <a:lnTo>
                      <a:pt x="284205" y="2475916"/>
                    </a:lnTo>
                    <a:cubicBezTo>
                      <a:pt x="284205" y="2569052"/>
                      <a:pt x="359707" y="2644554"/>
                      <a:pt x="452843" y="2644554"/>
                    </a:cubicBezTo>
                    <a:lnTo>
                      <a:pt x="1398053" y="2644554"/>
                    </a:lnTo>
                    <a:cubicBezTo>
                      <a:pt x="1491189" y="2644554"/>
                      <a:pt x="1566691" y="2569052"/>
                      <a:pt x="1566691" y="2475916"/>
                    </a:cubicBezTo>
                    <a:lnTo>
                      <a:pt x="1566691" y="2270692"/>
                    </a:lnTo>
                    <a:lnTo>
                      <a:pt x="1374356" y="2270692"/>
                    </a:lnTo>
                    <a:lnTo>
                      <a:pt x="1374356" y="2270690"/>
                    </a:lnTo>
                    <a:lnTo>
                      <a:pt x="4160824" y="2270690"/>
                    </a:lnTo>
                    <a:cubicBezTo>
                      <a:pt x="4354840" y="2270690"/>
                      <a:pt x="4512121" y="2113409"/>
                      <a:pt x="4512121" y="1919393"/>
                    </a:cubicBezTo>
                    <a:lnTo>
                      <a:pt x="4512121"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Rounded Rectangle 9">
                <a:extLst>
                  <a:ext uri="{FF2B5EF4-FFF2-40B4-BE49-F238E27FC236}">
                    <a16:creationId xmlns:a16="http://schemas.microsoft.com/office/drawing/2014/main" id="{430287AC-1A37-4B83-8572-511E04EB4B07}"/>
                  </a:ext>
                </a:extLst>
              </p:cNvPr>
              <p:cNvSpPr/>
              <p:nvPr/>
            </p:nvSpPr>
            <p:spPr>
              <a:xfrm rot="16200000" flipH="1">
                <a:off x="-640991" y="3209260"/>
                <a:ext cx="3602060" cy="2248856"/>
              </a:xfrm>
              <a:custGeom>
                <a:avLst/>
                <a:gdLst/>
                <a:ahLst/>
                <a:cxnLst/>
                <a:rect l="l" t="t" r="r" b="b"/>
                <a:pathLst>
                  <a:path w="3602060" h="2270692">
                    <a:moveTo>
                      <a:pt x="0" y="2270692"/>
                    </a:moveTo>
                    <a:lnTo>
                      <a:pt x="3252253" y="2270692"/>
                    </a:lnTo>
                    <a:cubicBezTo>
                      <a:pt x="3445445" y="2270692"/>
                      <a:pt x="3602060" y="2113411"/>
                      <a:pt x="3602060" y="1919396"/>
                    </a:cubicBezTo>
                    <a:lnTo>
                      <a:pt x="3602060" y="0"/>
                    </a:lnTo>
                    <a:lnTo>
                      <a:pt x="3109555" y="0"/>
                    </a:lnTo>
                    <a:cubicBezTo>
                      <a:pt x="2587839" y="1218343"/>
                      <a:pt x="1410603" y="2109596"/>
                      <a:pt x="0" y="2270692"/>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8" name="TextBox 2110">
              <a:extLst>
                <a:ext uri="{FF2B5EF4-FFF2-40B4-BE49-F238E27FC236}">
                  <a16:creationId xmlns:a16="http://schemas.microsoft.com/office/drawing/2014/main" id="{7C7CAE80-8D1F-4EB0-9538-EE15C081DC47}"/>
                </a:ext>
              </a:extLst>
            </p:cNvPr>
            <p:cNvSpPr txBox="1"/>
            <p:nvPr/>
          </p:nvSpPr>
          <p:spPr>
            <a:xfrm rot="5400000">
              <a:off x="2135401" y="1768827"/>
              <a:ext cx="869645" cy="265045"/>
            </a:xfrm>
            <a:prstGeom prst="rect">
              <a:avLst/>
            </a:prstGeom>
            <a:solidFill>
              <a:srgbClr val="FFFFFF"/>
            </a:solidFill>
          </p:spPr>
          <p:txBody>
            <a:bodyPr wrap="square" lIns="108000" rIns="108000" rtlCol="0">
              <a:spAutoFit/>
            </a:bodyPr>
            <a:lstStyle/>
            <a:p>
              <a:pPr algn="ctr"/>
              <a:r>
                <a:rPr lang="en-US" altLang="ko-KR" sz="1000" b="1">
                  <a:latin typeface="Roboto"/>
                  <a:cs typeface="Roboto"/>
                </a:rPr>
                <a:t>Context</a:t>
              </a:r>
              <a:endParaRPr lang="ko-KR" altLang="en-US" sz="1000" b="1">
                <a:latin typeface="Roboto"/>
                <a:cs typeface="Roboto"/>
              </a:endParaRPr>
            </a:p>
          </p:txBody>
        </p:sp>
        <p:sp>
          <p:nvSpPr>
            <p:cNvPr id="9" name="TextBox 2115">
              <a:extLst>
                <a:ext uri="{FF2B5EF4-FFF2-40B4-BE49-F238E27FC236}">
                  <a16:creationId xmlns:a16="http://schemas.microsoft.com/office/drawing/2014/main" id="{98AFD85A-1886-4BE8-A7DC-7EDE02A900E4}"/>
                </a:ext>
              </a:extLst>
            </p:cNvPr>
            <p:cNvSpPr txBox="1"/>
            <p:nvPr/>
          </p:nvSpPr>
          <p:spPr>
            <a:xfrm>
              <a:off x="386078" y="1278074"/>
              <a:ext cx="2032478" cy="3308598"/>
            </a:xfrm>
            <a:prstGeom prst="rect">
              <a:avLst/>
            </a:prstGeom>
            <a:noFill/>
          </p:spPr>
          <p:txBody>
            <a:bodyPr wrap="square" rtlCol="0">
              <a:spAutoFit/>
            </a:bodyPr>
            <a:lstStyle/>
            <a:p>
              <a:pPr marL="171450" indent="-171450">
                <a:buFont typeface="Arial"/>
                <a:buChar char="•"/>
              </a:pPr>
              <a:r>
                <a:rPr lang="en-US" altLang="ko-KR" sz="1100" dirty="0">
                  <a:solidFill>
                    <a:srgbClr val="000000"/>
                  </a:solidFill>
                  <a:latin typeface="Roboto"/>
                  <a:cs typeface="Roboto"/>
                </a:rPr>
                <a:t>Philippines enacted in 1989 “Rules Implementing the Code of Conduct and Ethical Standards for Public Employees”;</a:t>
              </a:r>
            </a:p>
            <a:p>
              <a:pPr marL="171450" indent="-171450">
                <a:buFont typeface="Arial"/>
                <a:buChar char="•"/>
              </a:pPr>
              <a:r>
                <a:rPr lang="en-US" altLang="ko-KR" sz="1100" dirty="0">
                  <a:solidFill>
                    <a:srgbClr val="000000"/>
                  </a:solidFill>
                  <a:latin typeface="Roboto"/>
                  <a:cs typeface="Roboto"/>
                </a:rPr>
                <a:t>In 1994, Civil Service Commission launched nationwide client-satisfaction program </a:t>
              </a:r>
              <a:r>
                <a:rPr lang="en-US" altLang="ko-KR" sz="1100" dirty="0" err="1">
                  <a:solidFill>
                    <a:srgbClr val="000000"/>
                  </a:solidFill>
                  <a:latin typeface="Roboto"/>
                  <a:cs typeface="Roboto"/>
                </a:rPr>
                <a:t>Mamamayan</a:t>
              </a:r>
              <a:r>
                <a:rPr lang="en-US" altLang="ko-KR" sz="1100" dirty="0">
                  <a:solidFill>
                    <a:srgbClr val="000000"/>
                  </a:solidFill>
                  <a:latin typeface="Roboto"/>
                  <a:cs typeface="Roboto"/>
                </a:rPr>
                <a:t> </a:t>
              </a:r>
              <a:r>
                <a:rPr lang="en-US" altLang="ko-KR" sz="1100" dirty="0" err="1">
                  <a:solidFill>
                    <a:srgbClr val="000000"/>
                  </a:solidFill>
                  <a:latin typeface="Roboto"/>
                  <a:cs typeface="Roboto"/>
                </a:rPr>
                <a:t>Muna</a:t>
              </a:r>
              <a:r>
                <a:rPr lang="en-US" altLang="ko-KR" sz="1100" dirty="0">
                  <a:solidFill>
                    <a:srgbClr val="000000"/>
                  </a:solidFill>
                  <a:latin typeface="Roboto"/>
                  <a:cs typeface="Roboto"/>
                </a:rPr>
                <a:t>, Hindi </a:t>
              </a:r>
              <a:r>
                <a:rPr lang="en-US" altLang="ko-KR" sz="1100" dirty="0" err="1">
                  <a:solidFill>
                    <a:srgbClr val="000000"/>
                  </a:solidFill>
                  <a:latin typeface="Roboto"/>
                  <a:cs typeface="Roboto"/>
                </a:rPr>
                <a:t>Mamaya</a:t>
              </a:r>
              <a:r>
                <a:rPr lang="en-US" altLang="ko-KR" sz="1100" dirty="0">
                  <a:solidFill>
                    <a:srgbClr val="000000"/>
                  </a:solidFill>
                  <a:latin typeface="Roboto"/>
                  <a:cs typeface="Roboto"/>
                </a:rPr>
                <a:t> Na! (“Citizens First, Not Last”) to</a:t>
              </a:r>
            </a:p>
            <a:p>
              <a:pPr marL="338400" indent="-228600">
                <a:buFont typeface="+mj-lt"/>
                <a:buAutoNum type="arabicPeriod"/>
              </a:pPr>
              <a:r>
                <a:rPr lang="en-US" altLang="ko-KR" sz="1100" dirty="0">
                  <a:solidFill>
                    <a:srgbClr val="000000"/>
                  </a:solidFill>
                  <a:latin typeface="Roboto"/>
                  <a:cs typeface="Roboto"/>
                </a:rPr>
                <a:t>Institutionalize courtesy and quick service;</a:t>
              </a:r>
            </a:p>
            <a:p>
              <a:pPr marL="338400" indent="-228600">
                <a:buFont typeface="+mj-lt"/>
                <a:buAutoNum type="arabicPeriod"/>
              </a:pPr>
              <a:r>
                <a:rPr lang="en-US" altLang="ko-KR" sz="1100" dirty="0">
                  <a:solidFill>
                    <a:srgbClr val="000000"/>
                  </a:solidFill>
                  <a:latin typeface="Roboto"/>
                  <a:cs typeface="Roboto"/>
                </a:rPr>
                <a:t>Recognize good service;</a:t>
              </a:r>
            </a:p>
            <a:p>
              <a:pPr marL="338400" indent="-228600">
                <a:buFont typeface="+mj-lt"/>
                <a:buAutoNum type="arabicPeriod"/>
              </a:pPr>
              <a:r>
                <a:rPr lang="en-US" altLang="ko-KR" sz="1100" dirty="0">
                  <a:solidFill>
                    <a:srgbClr val="000000"/>
                  </a:solidFill>
                  <a:latin typeface="Roboto"/>
                  <a:cs typeface="Roboto"/>
                </a:rPr>
                <a:t>Provide a complaint mechanism for the public.</a:t>
              </a:r>
            </a:p>
            <a:p>
              <a:pPr marL="171450" indent="-171450">
                <a:buFont typeface="Arial"/>
                <a:buChar char="•"/>
              </a:pPr>
              <a:r>
                <a:rPr lang="en-US" altLang="ko-KR" sz="1100" dirty="0">
                  <a:solidFill>
                    <a:srgbClr val="000000"/>
                  </a:solidFill>
                  <a:latin typeface="Roboto"/>
                  <a:cs typeface="Roboto"/>
                </a:rPr>
                <a:t>Central Office and 16 Regional Action Centers; counterpart action officer in every agency;</a:t>
              </a:r>
            </a:p>
            <a:p>
              <a:pPr marL="171450" indent="-171450">
                <a:buFont typeface="Arial"/>
                <a:buChar char="•"/>
              </a:pPr>
              <a:r>
                <a:rPr lang="en-US" altLang="ko-KR" sz="1100" b="1" u="sng" dirty="0">
                  <a:solidFill>
                    <a:srgbClr val="000000"/>
                  </a:solidFill>
                  <a:latin typeface="Roboto"/>
                  <a:cs typeface="Roboto"/>
                </a:rPr>
                <a:t>Overall objective:</a:t>
              </a:r>
              <a:r>
                <a:rPr lang="en-US" altLang="ko-KR" sz="1100" b="1" dirty="0">
                  <a:solidFill>
                    <a:srgbClr val="000000"/>
                  </a:solidFill>
                  <a:latin typeface="Roboto"/>
                  <a:cs typeface="Roboto"/>
                </a:rPr>
                <a:t> </a:t>
              </a:r>
              <a:r>
                <a:rPr lang="en-US" altLang="ko-KR" sz="1100" dirty="0">
                  <a:solidFill>
                    <a:srgbClr val="000000"/>
                  </a:solidFill>
                  <a:latin typeface="Roboto"/>
                  <a:cs typeface="Roboto"/>
                </a:rPr>
                <a:t>Deterrence, not punishment!</a:t>
              </a:r>
            </a:p>
          </p:txBody>
        </p:sp>
      </p:grpSp>
      <p:pic>
        <p:nvPicPr>
          <p:cNvPr id="21" name="Bild 20" descr="200387787-0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8916" y="1351815"/>
            <a:ext cx="1723644" cy="3644365"/>
          </a:xfrm>
          <a:prstGeom prst="rect">
            <a:avLst/>
          </a:prstGeom>
          <a:ln>
            <a:noFill/>
          </a:ln>
          <a:effectLst>
            <a:outerShdw blurRad="292100" dist="139700" dir="2700000" algn="tl" rotWithShape="0">
              <a:srgbClr val="333333">
                <a:alpha val="65000"/>
              </a:srgbClr>
            </a:outerShdw>
          </a:effectLst>
        </p:spPr>
      </p:pic>
      <p:pic>
        <p:nvPicPr>
          <p:cNvPr id="22" name="Bild 21" descr="j030966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937" y="1221740"/>
            <a:ext cx="1223010" cy="3360420"/>
          </a:xfrm>
          <a:prstGeom prst="rect">
            <a:avLst/>
          </a:prstGeom>
        </p:spPr>
      </p:pic>
    </p:spTree>
    <p:extLst>
      <p:ext uri="{BB962C8B-B14F-4D97-AF65-F5344CB8AC3E}">
        <p14:creationId xmlns:p14="http://schemas.microsoft.com/office/powerpoint/2010/main" val="11462903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a:extLst>
              <a:ext uri="{FF2B5EF4-FFF2-40B4-BE49-F238E27FC236}">
                <a16:creationId xmlns:a16="http://schemas.microsoft.com/office/drawing/2014/main" id="{4EA8FC4C-8FE6-3A49-B7E6-8DCBCF2D5D55}"/>
              </a:ext>
            </a:extLst>
          </p:cNvPr>
          <p:cNvSpPr>
            <a:spLocks noGrp="1"/>
          </p:cNvSpPr>
          <p:nvPr>
            <p:ph idx="1"/>
          </p:nvPr>
        </p:nvSpPr>
        <p:spPr/>
        <p:txBody>
          <a:bodyPr/>
          <a:lstStyle/>
          <a:p>
            <a:endParaRPr lang="de-DE"/>
          </a:p>
        </p:txBody>
      </p:sp>
      <p:sp>
        <p:nvSpPr>
          <p:cNvPr id="3" name="Fußzeilenplatzhalter 2"/>
          <p:cNvSpPr>
            <a:spLocks noGrp="1"/>
          </p:cNvSpPr>
          <p:nvPr>
            <p:ph type="ftr" sz="quarter" idx="3"/>
          </p:nvPr>
        </p:nvSpPr>
        <p:spPr/>
        <p:txBody>
          <a:bodyPr/>
          <a:lstStyle/>
          <a:p>
            <a:r>
              <a:rPr lang="en-US" b="1"/>
              <a:t>Module 8 – Integrity codes</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33</a:t>
            </a:fld>
            <a:endParaRPr lang="en-US"/>
          </a:p>
        </p:txBody>
      </p:sp>
      <p:sp>
        <p:nvSpPr>
          <p:cNvPr id="5" name="Titel 4"/>
          <p:cNvSpPr>
            <a:spLocks noGrp="1"/>
          </p:cNvSpPr>
          <p:nvPr>
            <p:ph type="title"/>
          </p:nvPr>
        </p:nvSpPr>
        <p:spPr/>
        <p:txBody>
          <a:bodyPr>
            <a:noAutofit/>
          </a:bodyPr>
          <a:lstStyle/>
          <a:p>
            <a:r>
              <a:rPr lang="de-DE" sz="2800" b="1" dirty="0" err="1"/>
              <a:t>Denmark</a:t>
            </a:r>
            <a:r>
              <a:rPr lang="de-DE" sz="2800" b="1" dirty="0"/>
              <a:t>: </a:t>
            </a:r>
            <a:r>
              <a:rPr lang="de-DE" sz="2800" b="1" dirty="0" err="1"/>
              <a:t>Ministry</a:t>
            </a:r>
            <a:r>
              <a:rPr lang="de-DE" sz="2800" b="1" dirty="0"/>
              <a:t> </a:t>
            </a:r>
            <a:r>
              <a:rPr lang="de-DE" sz="2800" b="1" dirty="0" err="1"/>
              <a:t>of</a:t>
            </a:r>
            <a:r>
              <a:rPr lang="de-DE" sz="2800" b="1" dirty="0"/>
              <a:t> </a:t>
            </a:r>
            <a:r>
              <a:rPr lang="de-DE" sz="2800" b="1" dirty="0" err="1"/>
              <a:t>Justice‘s</a:t>
            </a:r>
            <a:r>
              <a:rPr lang="de-DE" sz="2800" b="1" dirty="0"/>
              <a:t> </a:t>
            </a:r>
            <a:r>
              <a:rPr lang="de-DE" sz="2800" b="1" dirty="0" err="1"/>
              <a:t>guidance</a:t>
            </a:r>
            <a:r>
              <a:rPr lang="de-DE" sz="2800" b="1" dirty="0"/>
              <a:t> on anti-</a:t>
            </a:r>
            <a:r>
              <a:rPr lang="de-DE" sz="2800" b="1" dirty="0" err="1"/>
              <a:t>corruption</a:t>
            </a:r>
            <a:endParaRPr lang="de-DE" sz="2800" b="1" dirty="0"/>
          </a:p>
        </p:txBody>
      </p:sp>
      <p:grpSp>
        <p:nvGrpSpPr>
          <p:cNvPr id="20" name="Gruppierung 19"/>
          <p:cNvGrpSpPr/>
          <p:nvPr/>
        </p:nvGrpSpPr>
        <p:grpSpPr>
          <a:xfrm>
            <a:off x="1" y="1270001"/>
            <a:ext cx="8524240" cy="3403600"/>
            <a:chOff x="1" y="1270001"/>
            <a:chExt cx="8524240" cy="3403600"/>
          </a:xfrm>
        </p:grpSpPr>
        <p:pic>
          <p:nvPicPr>
            <p:cNvPr id="15" name="Bild 14" descr="424-4245115_transparent-construction-worker-silhouette-png-background-construction-site.png"/>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878" t="13149" r="3865" b="6963"/>
            <a:stretch/>
          </p:blipFill>
          <p:spPr>
            <a:xfrm>
              <a:off x="1" y="1270001"/>
              <a:ext cx="8524240" cy="3403600"/>
            </a:xfrm>
            <a:prstGeom prst="rect">
              <a:avLst/>
            </a:prstGeom>
          </p:spPr>
        </p:pic>
        <p:sp>
          <p:nvSpPr>
            <p:cNvPr id="16" name="Textfeld 15"/>
            <p:cNvSpPr txBox="1"/>
            <p:nvPr/>
          </p:nvSpPr>
          <p:spPr>
            <a:xfrm>
              <a:off x="4480560" y="1330960"/>
              <a:ext cx="3972560" cy="1569660"/>
            </a:xfrm>
            <a:prstGeom prst="rect">
              <a:avLst/>
            </a:prstGeom>
            <a:solidFill>
              <a:schemeClr val="accent5">
                <a:alpha val="30000"/>
              </a:schemeClr>
            </a:solidFill>
            <a:ln>
              <a:solidFill>
                <a:schemeClr val="accent5"/>
              </a:solidFill>
            </a:ln>
          </p:spPr>
          <p:txBody>
            <a:bodyPr wrap="square" rtlCol="0">
              <a:spAutoFit/>
            </a:bodyPr>
            <a:lstStyle/>
            <a:p>
              <a:r>
                <a:rPr lang="de-DE" sz="1200" b="1" u="sng" dirty="0" err="1">
                  <a:latin typeface="Roboto"/>
                  <a:cs typeface="Roboto"/>
                </a:rPr>
                <a:t>Example</a:t>
              </a:r>
              <a:r>
                <a:rPr lang="de-DE" sz="1200" b="1" u="sng" dirty="0">
                  <a:latin typeface="Roboto"/>
                  <a:cs typeface="Roboto"/>
                </a:rPr>
                <a:t>:</a:t>
              </a:r>
            </a:p>
            <a:p>
              <a:r>
                <a:rPr lang="en-US" altLang="en-US" sz="1200" dirty="0">
                  <a:latin typeface="Roboto"/>
                  <a:cs typeface="Roboto"/>
                </a:rPr>
                <a:t>A local </a:t>
              </a:r>
              <a:r>
                <a:rPr lang="en-US" altLang="en-US" sz="1200" dirty="0" err="1">
                  <a:latin typeface="Roboto"/>
                  <a:cs typeface="Roboto"/>
                </a:rPr>
                <a:t>councillor</a:t>
              </a:r>
              <a:r>
                <a:rPr lang="en-US" altLang="en-US" sz="1200" dirty="0">
                  <a:latin typeface="Roboto"/>
                  <a:cs typeface="Roboto"/>
                </a:rPr>
                <a:t> who is a member of the building and construction committee is contacted by an employee of one of five contractors. The contractor’s employee offers to pay the building and construction committee member DK50,000 (US $9,000) if the member will work in favor of the contract being awarded to the relevant contractor.</a:t>
              </a:r>
            </a:p>
          </p:txBody>
        </p:sp>
      </p:grpSp>
      <p:grpSp>
        <p:nvGrpSpPr>
          <p:cNvPr id="21" name="Gruppierung 20"/>
          <p:cNvGrpSpPr/>
          <p:nvPr/>
        </p:nvGrpSpPr>
        <p:grpSpPr>
          <a:xfrm>
            <a:off x="325119" y="2316480"/>
            <a:ext cx="3027681" cy="4574540"/>
            <a:chOff x="325119" y="2316480"/>
            <a:chExt cx="3027681" cy="4574540"/>
          </a:xfrm>
        </p:grpSpPr>
        <p:sp>
          <p:nvSpPr>
            <p:cNvPr id="2" name="Oval 1"/>
            <p:cNvSpPr/>
            <p:nvPr/>
          </p:nvSpPr>
          <p:spPr>
            <a:xfrm>
              <a:off x="396240" y="2316480"/>
              <a:ext cx="2936240" cy="3081020"/>
            </a:xfrm>
            <a:prstGeom prst="ellipse">
              <a:avLst/>
            </a:prstGeom>
            <a:solidFill>
              <a:schemeClr val="accent5">
                <a:lumMod val="20000"/>
                <a:lumOff val="80000"/>
                <a:alpha val="7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2" name="Bild 11" descr="AA053857.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119" y="2475651"/>
              <a:ext cx="3027681" cy="4415369"/>
            </a:xfrm>
            <a:prstGeom prst="rect">
              <a:avLst/>
            </a:prstGeom>
            <a:ln>
              <a:noFill/>
            </a:ln>
            <a:effectLst>
              <a:outerShdw blurRad="292100" dist="139700" dir="2700000" algn="tl" rotWithShape="0">
                <a:srgbClr val="333333">
                  <a:alpha val="65000"/>
                </a:srgbClr>
              </a:outerShdw>
            </a:effectLst>
          </p:spPr>
        </p:pic>
      </p:grpSp>
      <p:grpSp>
        <p:nvGrpSpPr>
          <p:cNvPr id="22" name="Gruppierung 21"/>
          <p:cNvGrpSpPr/>
          <p:nvPr/>
        </p:nvGrpSpPr>
        <p:grpSpPr>
          <a:xfrm>
            <a:off x="284480" y="1341120"/>
            <a:ext cx="1148080" cy="1391920"/>
            <a:chOff x="365760" y="1341120"/>
            <a:chExt cx="1066800" cy="1391920"/>
          </a:xfrm>
        </p:grpSpPr>
        <p:sp>
          <p:nvSpPr>
            <p:cNvPr id="7" name="Wolkenförmige Legende 6"/>
            <p:cNvSpPr/>
            <p:nvPr/>
          </p:nvSpPr>
          <p:spPr>
            <a:xfrm flipH="1">
              <a:off x="365760" y="1341120"/>
              <a:ext cx="1066800" cy="1391920"/>
            </a:xfrm>
            <a:prstGeom prst="cloud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3" name="Bild 12" descr="BU00372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592" y="1457035"/>
              <a:ext cx="371334" cy="1184565"/>
            </a:xfrm>
            <a:prstGeom prst="rect">
              <a:avLst/>
            </a:prstGeom>
          </p:spPr>
        </p:pic>
      </p:grpSp>
      <p:grpSp>
        <p:nvGrpSpPr>
          <p:cNvPr id="24" name="Gruppierung 23"/>
          <p:cNvGrpSpPr/>
          <p:nvPr/>
        </p:nvGrpSpPr>
        <p:grpSpPr>
          <a:xfrm>
            <a:off x="2611120" y="1981200"/>
            <a:ext cx="944880" cy="894080"/>
            <a:chOff x="2611120" y="1981200"/>
            <a:chExt cx="944880" cy="894080"/>
          </a:xfrm>
        </p:grpSpPr>
        <p:sp>
          <p:nvSpPr>
            <p:cNvPr id="9" name="Wolkenförmige Legende 8"/>
            <p:cNvSpPr/>
            <p:nvPr/>
          </p:nvSpPr>
          <p:spPr>
            <a:xfrm>
              <a:off x="2611120" y="1981200"/>
              <a:ext cx="944880" cy="894080"/>
            </a:xfrm>
            <a:prstGeom prst="cloudCallou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1" name="Bild 10" descr="stk19975boj.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4668" y="2082983"/>
              <a:ext cx="446532" cy="600436"/>
            </a:xfrm>
            <a:prstGeom prst="rect">
              <a:avLst/>
            </a:prstGeom>
          </p:spPr>
        </p:pic>
      </p:grpSp>
      <p:grpSp>
        <p:nvGrpSpPr>
          <p:cNvPr id="23" name="Gruppierung 22"/>
          <p:cNvGrpSpPr/>
          <p:nvPr/>
        </p:nvGrpSpPr>
        <p:grpSpPr>
          <a:xfrm>
            <a:off x="1564640" y="1270000"/>
            <a:ext cx="1300480" cy="1056640"/>
            <a:chOff x="1564640" y="1270000"/>
            <a:chExt cx="1300480" cy="1056640"/>
          </a:xfrm>
        </p:grpSpPr>
        <p:sp>
          <p:nvSpPr>
            <p:cNvPr id="8" name="Wolkenförmige Legende 7"/>
            <p:cNvSpPr/>
            <p:nvPr/>
          </p:nvSpPr>
          <p:spPr>
            <a:xfrm>
              <a:off x="1564640" y="1270000"/>
              <a:ext cx="1300480" cy="1056640"/>
            </a:xfrm>
            <a:prstGeom prst="cloudCallou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7" name="Bild 16" descr="j0316739.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8161" y="1504832"/>
              <a:ext cx="792479" cy="533603"/>
            </a:xfrm>
            <a:prstGeom prst="rect">
              <a:avLst/>
            </a:prstGeom>
          </p:spPr>
        </p:pic>
      </p:grpSp>
      <p:sp>
        <p:nvSpPr>
          <p:cNvPr id="18" name="Ovale Legende 17"/>
          <p:cNvSpPr/>
          <p:nvPr/>
        </p:nvSpPr>
        <p:spPr>
          <a:xfrm>
            <a:off x="3393440" y="3190240"/>
            <a:ext cx="1473200" cy="1270000"/>
          </a:xfrm>
          <a:prstGeom prst="wedgeEllipseCallout">
            <a:avLst>
              <a:gd name="adj1" fmla="val -112483"/>
              <a:gd name="adj2" fmla="val -54420"/>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err="1">
                <a:solidFill>
                  <a:schemeClr val="tx1"/>
                </a:solidFill>
                <a:latin typeface="Roboto"/>
                <a:cs typeface="Roboto"/>
              </a:rPr>
              <a:t>What</a:t>
            </a:r>
            <a:r>
              <a:rPr lang="de-DE" sz="1400">
                <a:solidFill>
                  <a:schemeClr val="tx1"/>
                </a:solidFill>
                <a:latin typeface="Roboto"/>
                <a:cs typeface="Roboto"/>
              </a:rPr>
              <a:t> </a:t>
            </a:r>
            <a:r>
              <a:rPr lang="de-DE" sz="1400" err="1">
                <a:solidFill>
                  <a:schemeClr val="tx1"/>
                </a:solidFill>
                <a:latin typeface="Roboto"/>
                <a:cs typeface="Roboto"/>
              </a:rPr>
              <a:t>might</a:t>
            </a:r>
            <a:r>
              <a:rPr lang="de-DE" sz="1400">
                <a:solidFill>
                  <a:schemeClr val="tx1"/>
                </a:solidFill>
                <a:latin typeface="Roboto"/>
                <a:cs typeface="Roboto"/>
              </a:rPr>
              <a:t> happen </a:t>
            </a:r>
            <a:r>
              <a:rPr lang="de-DE" sz="1400" err="1">
                <a:solidFill>
                  <a:schemeClr val="tx1"/>
                </a:solidFill>
                <a:latin typeface="Roboto"/>
                <a:cs typeface="Roboto"/>
              </a:rPr>
              <a:t>if</a:t>
            </a:r>
            <a:r>
              <a:rPr lang="de-DE" sz="1400">
                <a:solidFill>
                  <a:schemeClr val="tx1"/>
                </a:solidFill>
                <a:latin typeface="Roboto"/>
                <a:cs typeface="Roboto"/>
              </a:rPr>
              <a:t> I </a:t>
            </a:r>
            <a:r>
              <a:rPr lang="de-DE" sz="1400" err="1">
                <a:solidFill>
                  <a:schemeClr val="tx1"/>
                </a:solidFill>
                <a:latin typeface="Roboto"/>
                <a:cs typeface="Roboto"/>
              </a:rPr>
              <a:t>accept</a:t>
            </a:r>
            <a:r>
              <a:rPr lang="de-DE" sz="1400">
                <a:solidFill>
                  <a:schemeClr val="tx1"/>
                </a:solidFill>
                <a:latin typeface="Roboto"/>
                <a:cs typeface="Roboto"/>
              </a:rPr>
              <a:t> </a:t>
            </a:r>
            <a:r>
              <a:rPr lang="de-DE" sz="1400" err="1">
                <a:solidFill>
                  <a:schemeClr val="tx1"/>
                </a:solidFill>
                <a:latin typeface="Roboto"/>
                <a:cs typeface="Roboto"/>
              </a:rPr>
              <a:t>the</a:t>
            </a:r>
            <a:r>
              <a:rPr lang="de-DE" sz="1400">
                <a:solidFill>
                  <a:schemeClr val="tx1"/>
                </a:solidFill>
                <a:latin typeface="Roboto"/>
                <a:cs typeface="Roboto"/>
              </a:rPr>
              <a:t> </a:t>
            </a:r>
            <a:r>
              <a:rPr lang="de-DE" sz="1400" err="1">
                <a:solidFill>
                  <a:schemeClr val="tx1"/>
                </a:solidFill>
                <a:latin typeface="Roboto"/>
                <a:cs typeface="Roboto"/>
              </a:rPr>
              <a:t>offer</a:t>
            </a:r>
            <a:r>
              <a:rPr lang="de-DE" sz="1400">
                <a:solidFill>
                  <a:schemeClr val="tx1"/>
                </a:solidFill>
                <a:latin typeface="Roboto"/>
                <a:cs typeface="Roboto"/>
              </a:rPr>
              <a:t>?</a:t>
            </a:r>
          </a:p>
        </p:txBody>
      </p:sp>
      <p:sp>
        <p:nvSpPr>
          <p:cNvPr id="19" name="Textfeld 18"/>
          <p:cNvSpPr txBox="1"/>
          <p:nvPr/>
        </p:nvSpPr>
        <p:spPr>
          <a:xfrm>
            <a:off x="4907280" y="3098800"/>
            <a:ext cx="3545840" cy="1538883"/>
          </a:xfrm>
          <a:prstGeom prst="rect">
            <a:avLst/>
          </a:prstGeom>
          <a:solidFill>
            <a:srgbClr val="F0C9C8"/>
          </a:solidFill>
          <a:ln>
            <a:solidFill>
              <a:srgbClr val="FF0000"/>
            </a:solidFill>
          </a:ln>
        </p:spPr>
        <p:txBody>
          <a:bodyPr wrap="square" rtlCol="0">
            <a:spAutoFit/>
          </a:bodyPr>
          <a:lstStyle/>
          <a:p>
            <a:r>
              <a:rPr lang="en-US" altLang="en-US" sz="1200" b="1">
                <a:latin typeface="Roboto"/>
                <a:cs typeface="Roboto"/>
              </a:rPr>
              <a:t>If the committee member accepts the offer, both parties would be guilty of bribery!</a:t>
            </a:r>
          </a:p>
          <a:p>
            <a:pPr marL="171450" indent="-171450">
              <a:buFont typeface="Arial"/>
              <a:buChar char="•"/>
            </a:pPr>
            <a:r>
              <a:rPr lang="en-US" altLang="en-US" sz="1000">
                <a:latin typeface="Roboto"/>
                <a:cs typeface="Roboto"/>
              </a:rPr>
              <a:t>The contractor’s employee would be liable to punishment under section 122 of the criminal code </a:t>
            </a:r>
            <a:r>
              <a:rPr lang="en-US" altLang="en-US" sz="1000" b="1">
                <a:latin typeface="Roboto"/>
                <a:cs typeface="Roboto"/>
              </a:rPr>
              <a:t>(active bribery)</a:t>
            </a:r>
            <a:r>
              <a:rPr lang="en-US" altLang="en-US" sz="1000">
                <a:latin typeface="Roboto"/>
                <a:cs typeface="Roboto"/>
              </a:rPr>
              <a:t>.</a:t>
            </a:r>
          </a:p>
          <a:p>
            <a:pPr marL="171450" indent="-171450">
              <a:buFont typeface="Arial"/>
              <a:buChar char="•"/>
            </a:pPr>
            <a:r>
              <a:rPr lang="en-US" altLang="en-US" sz="1000">
                <a:latin typeface="Roboto"/>
                <a:cs typeface="Roboto"/>
              </a:rPr>
              <a:t>The building and construction committee member would be liable to punishment under section 144 of the criminal code </a:t>
            </a:r>
            <a:r>
              <a:rPr lang="en-US" altLang="en-US" sz="1000" b="1">
                <a:latin typeface="Roboto"/>
                <a:cs typeface="Roboto"/>
              </a:rPr>
              <a:t>(passive bribery)</a:t>
            </a:r>
            <a:r>
              <a:rPr lang="en-US" altLang="en-US" sz="1000">
                <a:latin typeface="Roboto"/>
                <a:cs typeface="Roboto"/>
              </a:rPr>
              <a:t> (Transparency International 2011).</a:t>
            </a:r>
          </a:p>
        </p:txBody>
      </p:sp>
    </p:spTree>
    <p:extLst>
      <p:ext uri="{BB962C8B-B14F-4D97-AF65-F5344CB8AC3E}">
        <p14:creationId xmlns:p14="http://schemas.microsoft.com/office/powerpoint/2010/main" val="37804164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1+#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0A1B22B-5D15-594D-AE86-9DDACB9820F9}"/>
              </a:ext>
            </a:extLst>
          </p:cNvPr>
          <p:cNvSpPr>
            <a:spLocks noGrp="1"/>
          </p:cNvSpPr>
          <p:nvPr>
            <p:ph idx="1"/>
          </p:nvPr>
        </p:nvSpPr>
        <p:spPr>
          <a:ln>
            <a:solidFill>
              <a:srgbClr val="00B0F0"/>
            </a:solidFill>
          </a:ln>
        </p:spPr>
        <p:txBody>
          <a:bodyPr/>
          <a:lstStyle/>
          <a:p>
            <a:endParaRPr lang="de-DE"/>
          </a:p>
        </p:txBody>
      </p:sp>
      <p:sp>
        <p:nvSpPr>
          <p:cNvPr id="3" name="Fußzeilenplatzhalter 2"/>
          <p:cNvSpPr>
            <a:spLocks noGrp="1"/>
          </p:cNvSpPr>
          <p:nvPr>
            <p:ph type="ftr" sz="quarter" idx="3"/>
          </p:nvPr>
        </p:nvSpPr>
        <p:spPr/>
        <p:txBody>
          <a:bodyPr/>
          <a:lstStyle/>
          <a:p>
            <a:r>
              <a:rPr lang="en-US" b="1"/>
              <a:t>Module 8 – Integrity codes</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34</a:t>
            </a:fld>
            <a:endParaRPr lang="en-US"/>
          </a:p>
        </p:txBody>
      </p:sp>
      <p:sp>
        <p:nvSpPr>
          <p:cNvPr id="5" name="Titel 4"/>
          <p:cNvSpPr>
            <a:spLocks noGrp="1"/>
          </p:cNvSpPr>
          <p:nvPr>
            <p:ph type="title"/>
          </p:nvPr>
        </p:nvSpPr>
        <p:spPr/>
        <p:txBody>
          <a:bodyPr>
            <a:noAutofit/>
          </a:bodyPr>
          <a:lstStyle/>
          <a:p>
            <a:r>
              <a:rPr lang="de-DE" sz="2800" b="1" dirty="0" err="1"/>
              <a:t>Norway</a:t>
            </a:r>
            <a:r>
              <a:rPr lang="de-DE" sz="2800" b="1" dirty="0"/>
              <a:t>: </a:t>
            </a:r>
            <a:r>
              <a:rPr lang="de-DE" sz="2800" b="1" dirty="0" err="1"/>
              <a:t>Ethical</a:t>
            </a:r>
            <a:r>
              <a:rPr lang="de-DE" sz="2800" b="1" dirty="0"/>
              <a:t> </a:t>
            </a:r>
            <a:r>
              <a:rPr lang="de-DE" sz="2800" b="1" dirty="0" err="1"/>
              <a:t>guidelines</a:t>
            </a:r>
            <a:r>
              <a:rPr lang="de-DE" sz="2800" b="1" dirty="0"/>
              <a:t> </a:t>
            </a:r>
            <a:r>
              <a:rPr lang="de-DE" sz="2800" b="1" dirty="0" err="1"/>
              <a:t>for</a:t>
            </a:r>
            <a:r>
              <a:rPr lang="de-DE" sz="2800" b="1" dirty="0"/>
              <a:t> </a:t>
            </a:r>
            <a:r>
              <a:rPr lang="de-DE" sz="2800" b="1" dirty="0" err="1"/>
              <a:t>business</a:t>
            </a:r>
            <a:r>
              <a:rPr lang="de-DE" sz="2800" b="1" dirty="0"/>
              <a:t> </a:t>
            </a:r>
            <a:r>
              <a:rPr lang="de-DE" sz="2800" b="1" dirty="0" err="1"/>
              <a:t>contacts</a:t>
            </a:r>
            <a:r>
              <a:rPr lang="de-DE" sz="2800" b="1" dirty="0"/>
              <a:t> </a:t>
            </a:r>
            <a:r>
              <a:rPr lang="de-DE" sz="2800" b="1" dirty="0" err="1"/>
              <a:t>for</a:t>
            </a:r>
            <a:r>
              <a:rPr lang="de-DE" sz="2800" b="1" dirty="0"/>
              <a:t> </a:t>
            </a:r>
            <a:r>
              <a:rPr lang="de-DE" sz="2800" b="1" dirty="0" err="1"/>
              <a:t>the</a:t>
            </a:r>
            <a:r>
              <a:rPr lang="de-DE" sz="2800" b="1" dirty="0"/>
              <a:t> </a:t>
            </a:r>
            <a:r>
              <a:rPr lang="de-DE" sz="2800" b="1" dirty="0" err="1"/>
              <a:t>defense</a:t>
            </a:r>
            <a:r>
              <a:rPr lang="de-DE" sz="2800" b="1" dirty="0"/>
              <a:t> </a:t>
            </a:r>
            <a:r>
              <a:rPr lang="de-DE" sz="2800" b="1" dirty="0" err="1"/>
              <a:t>sector</a:t>
            </a:r>
            <a:endParaRPr lang="de-DE" sz="2800" b="1" dirty="0"/>
          </a:p>
        </p:txBody>
      </p:sp>
      <p:sp>
        <p:nvSpPr>
          <p:cNvPr id="121" name="Shape">
            <a:extLst>
              <a:ext uri="{FF2B5EF4-FFF2-40B4-BE49-F238E27FC236}">
                <a16:creationId xmlns:a16="http://schemas.microsoft.com/office/drawing/2014/main" id="{454787A2-B22D-4B2D-95B7-16E8A4F492B4}"/>
              </a:ext>
            </a:extLst>
          </p:cNvPr>
          <p:cNvSpPr/>
          <p:nvPr/>
        </p:nvSpPr>
        <p:spPr>
          <a:xfrm>
            <a:off x="1482879" y="1369219"/>
            <a:ext cx="770859" cy="1354134"/>
          </a:xfrm>
          <a:custGeom>
            <a:avLst/>
            <a:gdLst/>
            <a:ahLst/>
            <a:cxnLst>
              <a:cxn ang="0">
                <a:pos x="wd2" y="hd2"/>
              </a:cxn>
              <a:cxn ang="5400000">
                <a:pos x="wd2" y="hd2"/>
              </a:cxn>
              <a:cxn ang="10800000">
                <a:pos x="wd2" y="hd2"/>
              </a:cxn>
              <a:cxn ang="16200000">
                <a:pos x="wd2" y="hd2"/>
              </a:cxn>
            </a:cxnLst>
            <a:rect l="0" t="0" r="r" b="b"/>
            <a:pathLst>
              <a:path w="21600" h="21600" extrusionOk="0">
                <a:moveTo>
                  <a:pt x="21600" y="19426"/>
                </a:moveTo>
                <a:cubicBezTo>
                  <a:pt x="21600" y="20627"/>
                  <a:pt x="19340" y="21600"/>
                  <a:pt x="16552" y="21600"/>
                </a:cubicBezTo>
                <a:lnTo>
                  <a:pt x="5048" y="21600"/>
                </a:lnTo>
                <a:cubicBezTo>
                  <a:pt x="2260" y="21600"/>
                  <a:pt x="0" y="20627"/>
                  <a:pt x="0" y="19426"/>
                </a:cubicBezTo>
                <a:lnTo>
                  <a:pt x="0" y="2174"/>
                </a:lnTo>
                <a:cubicBezTo>
                  <a:pt x="0" y="973"/>
                  <a:pt x="2260" y="0"/>
                  <a:pt x="5048" y="0"/>
                </a:cubicBezTo>
                <a:lnTo>
                  <a:pt x="16552" y="0"/>
                </a:lnTo>
                <a:cubicBezTo>
                  <a:pt x="19340" y="0"/>
                  <a:pt x="21600" y="973"/>
                  <a:pt x="21600" y="2174"/>
                </a:cubicBezTo>
                <a:lnTo>
                  <a:pt x="21600" y="19426"/>
                </a:ln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22" name="Circle">
            <a:extLst>
              <a:ext uri="{FF2B5EF4-FFF2-40B4-BE49-F238E27FC236}">
                <a16:creationId xmlns:a16="http://schemas.microsoft.com/office/drawing/2014/main" id="{24FD5C64-386E-459B-8DBB-10A96B3859D9}"/>
              </a:ext>
            </a:extLst>
          </p:cNvPr>
          <p:cNvSpPr/>
          <p:nvPr/>
        </p:nvSpPr>
        <p:spPr>
          <a:xfrm>
            <a:off x="1634204" y="1429860"/>
            <a:ext cx="466486" cy="340512"/>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23" name="Circle">
            <a:extLst>
              <a:ext uri="{FF2B5EF4-FFF2-40B4-BE49-F238E27FC236}">
                <a16:creationId xmlns:a16="http://schemas.microsoft.com/office/drawing/2014/main" id="{3674BAF3-3DEE-4765-A502-E3B589D29CE6}"/>
              </a:ext>
            </a:extLst>
          </p:cNvPr>
          <p:cNvSpPr/>
          <p:nvPr/>
        </p:nvSpPr>
        <p:spPr>
          <a:xfrm>
            <a:off x="1634205" y="1839839"/>
            <a:ext cx="466486" cy="340513"/>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24" name="Circle">
            <a:extLst>
              <a:ext uri="{FF2B5EF4-FFF2-40B4-BE49-F238E27FC236}">
                <a16:creationId xmlns:a16="http://schemas.microsoft.com/office/drawing/2014/main" id="{349CABFB-26A5-4968-B9AA-2A0AFE327755}"/>
              </a:ext>
            </a:extLst>
          </p:cNvPr>
          <p:cNvSpPr/>
          <p:nvPr/>
        </p:nvSpPr>
        <p:spPr>
          <a:xfrm>
            <a:off x="1634205" y="2251941"/>
            <a:ext cx="466486" cy="340513"/>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25" name="Shape">
            <a:extLst>
              <a:ext uri="{FF2B5EF4-FFF2-40B4-BE49-F238E27FC236}">
                <a16:creationId xmlns:a16="http://schemas.microsoft.com/office/drawing/2014/main" id="{3C13DF3F-D7E1-45A9-BD73-FF6C00CB1C86}"/>
              </a:ext>
            </a:extLst>
          </p:cNvPr>
          <p:cNvSpPr/>
          <p:nvPr/>
        </p:nvSpPr>
        <p:spPr>
          <a:xfrm>
            <a:off x="1660396" y="1448979"/>
            <a:ext cx="413263" cy="301669"/>
          </a:xfrm>
          <a:custGeom>
            <a:avLst/>
            <a:gdLst/>
            <a:ahLst/>
            <a:cxnLst>
              <a:cxn ang="0">
                <a:pos x="wd2" y="hd2"/>
              </a:cxn>
              <a:cxn ang="5400000">
                <a:pos x="wd2" y="hd2"/>
              </a:cxn>
              <a:cxn ang="10800000">
                <a:pos x="wd2" y="hd2"/>
              </a:cxn>
              <a:cxn ang="16200000">
                <a:pos x="wd2" y="hd2"/>
              </a:cxn>
            </a:cxnLst>
            <a:rect l="0" t="0" r="r" b="b"/>
            <a:pathLst>
              <a:path w="20390" h="19875" extrusionOk="0">
                <a:moveTo>
                  <a:pt x="19847" y="13222"/>
                </a:moveTo>
                <a:cubicBezTo>
                  <a:pt x="18871" y="16173"/>
                  <a:pt x="16446" y="18486"/>
                  <a:pt x="13405" y="19396"/>
                </a:cubicBezTo>
                <a:cubicBezTo>
                  <a:pt x="9678" y="20511"/>
                  <a:pt x="6114" y="19596"/>
                  <a:pt x="3601" y="17517"/>
                </a:cubicBezTo>
                <a:cubicBezTo>
                  <a:pt x="3461" y="17401"/>
                  <a:pt x="3326" y="17282"/>
                  <a:pt x="3192" y="17159"/>
                </a:cubicBezTo>
                <a:cubicBezTo>
                  <a:pt x="499" y="14681"/>
                  <a:pt x="-805" y="10784"/>
                  <a:pt x="526" y="6696"/>
                </a:cubicBezTo>
                <a:cubicBezTo>
                  <a:pt x="1469" y="3797"/>
                  <a:pt x="3807" y="1487"/>
                  <a:pt x="6773" y="543"/>
                </a:cubicBezTo>
                <a:cubicBezTo>
                  <a:pt x="11900" y="-1089"/>
                  <a:pt x="16743" y="1125"/>
                  <a:pt x="19022" y="4967"/>
                </a:cubicBezTo>
                <a:cubicBezTo>
                  <a:pt x="19091" y="5084"/>
                  <a:pt x="19160" y="5203"/>
                  <a:pt x="19223" y="5324"/>
                </a:cubicBezTo>
                <a:cubicBezTo>
                  <a:pt x="20445" y="7581"/>
                  <a:pt x="20795" y="10360"/>
                  <a:pt x="19847" y="13222"/>
                </a:cubicBezTo>
                <a:close/>
              </a:path>
            </a:pathLst>
          </a:custGeom>
          <a:solidFill>
            <a:srgbClr val="C13018">
              <a:lumMod val="50000"/>
            </a:srgbClr>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27" name="Shape">
            <a:extLst>
              <a:ext uri="{FF2B5EF4-FFF2-40B4-BE49-F238E27FC236}">
                <a16:creationId xmlns:a16="http://schemas.microsoft.com/office/drawing/2014/main" id="{D92BE398-6636-445A-8F79-10369B57E21F}"/>
              </a:ext>
            </a:extLst>
          </p:cNvPr>
          <p:cNvSpPr/>
          <p:nvPr/>
        </p:nvSpPr>
        <p:spPr>
          <a:xfrm>
            <a:off x="1660396" y="1861081"/>
            <a:ext cx="413235" cy="3016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4" y="21600"/>
                  <a:pt x="10800" y="21600"/>
                </a:cubicBezTo>
                <a:cubicBezTo>
                  <a:pt x="8137" y="21600"/>
                  <a:pt x="5698" y="20634"/>
                  <a:pt x="3817" y="19037"/>
                </a:cubicBezTo>
                <a:cubicBezTo>
                  <a:pt x="3667" y="18911"/>
                  <a:pt x="3524" y="18782"/>
                  <a:pt x="3383" y="18648"/>
                </a:cubicBezTo>
                <a:cubicBezTo>
                  <a:pt x="1299" y="16681"/>
                  <a:pt x="0" y="13891"/>
                  <a:pt x="0" y="10799"/>
                </a:cubicBezTo>
                <a:cubicBezTo>
                  <a:pt x="0" y="4835"/>
                  <a:pt x="4836" y="0"/>
                  <a:pt x="10800" y="0"/>
                </a:cubicBezTo>
                <a:cubicBezTo>
                  <a:pt x="14798" y="0"/>
                  <a:pt x="18285" y="2170"/>
                  <a:pt x="20153" y="5398"/>
                </a:cubicBezTo>
                <a:cubicBezTo>
                  <a:pt x="20226" y="5526"/>
                  <a:pt x="20299" y="5655"/>
                  <a:pt x="20366" y="5786"/>
                </a:cubicBezTo>
                <a:cubicBezTo>
                  <a:pt x="21154" y="7283"/>
                  <a:pt x="21600" y="8991"/>
                  <a:pt x="21600" y="10801"/>
                </a:cubicBezTo>
                <a:close/>
              </a:path>
            </a:pathLst>
          </a:custGeom>
          <a:solidFill>
            <a:srgbClr val="353535"/>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28" name="Shape">
            <a:extLst>
              <a:ext uri="{FF2B5EF4-FFF2-40B4-BE49-F238E27FC236}">
                <a16:creationId xmlns:a16="http://schemas.microsoft.com/office/drawing/2014/main" id="{1260492F-8D81-4E34-9B16-44E23DC19B83}"/>
              </a:ext>
            </a:extLst>
          </p:cNvPr>
          <p:cNvSpPr/>
          <p:nvPr/>
        </p:nvSpPr>
        <p:spPr>
          <a:xfrm>
            <a:off x="1709868" y="1905690"/>
            <a:ext cx="363793" cy="256651"/>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29" name="Shape">
            <a:extLst>
              <a:ext uri="{FF2B5EF4-FFF2-40B4-BE49-F238E27FC236}">
                <a16:creationId xmlns:a16="http://schemas.microsoft.com/office/drawing/2014/main" id="{C3C1E51E-F77E-4888-88B0-62925AF2EA12}"/>
              </a:ext>
            </a:extLst>
          </p:cNvPr>
          <p:cNvSpPr/>
          <p:nvPr/>
        </p:nvSpPr>
        <p:spPr>
          <a:xfrm>
            <a:off x="1660396" y="2271059"/>
            <a:ext cx="413235" cy="3016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4" y="21600"/>
                  <a:pt x="10800" y="21600"/>
                </a:cubicBezTo>
                <a:cubicBezTo>
                  <a:pt x="8137" y="21600"/>
                  <a:pt x="5698" y="20634"/>
                  <a:pt x="3817" y="19037"/>
                </a:cubicBezTo>
                <a:cubicBezTo>
                  <a:pt x="3667" y="18911"/>
                  <a:pt x="3524" y="18782"/>
                  <a:pt x="3383" y="18648"/>
                </a:cubicBezTo>
                <a:cubicBezTo>
                  <a:pt x="1299" y="16681"/>
                  <a:pt x="0" y="13891"/>
                  <a:pt x="0" y="10799"/>
                </a:cubicBezTo>
                <a:cubicBezTo>
                  <a:pt x="0" y="4835"/>
                  <a:pt x="4836" y="0"/>
                  <a:pt x="10800" y="0"/>
                </a:cubicBezTo>
                <a:cubicBezTo>
                  <a:pt x="14798" y="0"/>
                  <a:pt x="18285" y="2170"/>
                  <a:pt x="20153" y="5398"/>
                </a:cubicBezTo>
                <a:cubicBezTo>
                  <a:pt x="20226" y="5526"/>
                  <a:pt x="20299" y="5655"/>
                  <a:pt x="20366" y="5786"/>
                </a:cubicBezTo>
                <a:cubicBezTo>
                  <a:pt x="21154" y="7283"/>
                  <a:pt x="21600" y="8991"/>
                  <a:pt x="21600" y="10801"/>
                </a:cubicBezTo>
                <a:close/>
              </a:path>
            </a:pathLst>
          </a:custGeom>
          <a:solidFill>
            <a:srgbClr val="353535"/>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30" name="Shape">
            <a:extLst>
              <a:ext uri="{FF2B5EF4-FFF2-40B4-BE49-F238E27FC236}">
                <a16:creationId xmlns:a16="http://schemas.microsoft.com/office/drawing/2014/main" id="{FB96FCE1-2B7D-4500-B501-C2F636776FCD}"/>
              </a:ext>
            </a:extLst>
          </p:cNvPr>
          <p:cNvSpPr/>
          <p:nvPr/>
        </p:nvSpPr>
        <p:spPr>
          <a:xfrm>
            <a:off x="1709868" y="2315669"/>
            <a:ext cx="363793" cy="256651"/>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31" name="Shape">
            <a:extLst>
              <a:ext uri="{FF2B5EF4-FFF2-40B4-BE49-F238E27FC236}">
                <a16:creationId xmlns:a16="http://schemas.microsoft.com/office/drawing/2014/main" id="{5D12A985-25A0-4EA2-A6E2-A8D59DEC88D0}"/>
              </a:ext>
            </a:extLst>
          </p:cNvPr>
          <p:cNvSpPr/>
          <p:nvPr/>
        </p:nvSpPr>
        <p:spPr>
          <a:xfrm>
            <a:off x="2277338" y="1455351"/>
            <a:ext cx="177170" cy="290915"/>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32" name="Shape">
            <a:extLst>
              <a:ext uri="{FF2B5EF4-FFF2-40B4-BE49-F238E27FC236}">
                <a16:creationId xmlns:a16="http://schemas.microsoft.com/office/drawing/2014/main" id="{2637E9CE-95F4-4202-9701-255A1E5FB1DB}"/>
              </a:ext>
            </a:extLst>
          </p:cNvPr>
          <p:cNvSpPr/>
          <p:nvPr/>
        </p:nvSpPr>
        <p:spPr>
          <a:xfrm>
            <a:off x="2277338" y="1865330"/>
            <a:ext cx="177170" cy="290915"/>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33" name="Shape">
            <a:extLst>
              <a:ext uri="{FF2B5EF4-FFF2-40B4-BE49-F238E27FC236}">
                <a16:creationId xmlns:a16="http://schemas.microsoft.com/office/drawing/2014/main" id="{9677F73C-097F-4775-A9BC-E1E53D02EDB6}"/>
              </a:ext>
            </a:extLst>
          </p:cNvPr>
          <p:cNvSpPr/>
          <p:nvPr/>
        </p:nvSpPr>
        <p:spPr>
          <a:xfrm>
            <a:off x="2277338" y="2277432"/>
            <a:ext cx="177170" cy="290915"/>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34" name="Shape">
            <a:extLst>
              <a:ext uri="{FF2B5EF4-FFF2-40B4-BE49-F238E27FC236}">
                <a16:creationId xmlns:a16="http://schemas.microsoft.com/office/drawing/2014/main" id="{024CDE1F-9208-4D0F-8125-A7929CD69BF3}"/>
              </a:ext>
            </a:extLst>
          </p:cNvPr>
          <p:cNvSpPr/>
          <p:nvPr/>
        </p:nvSpPr>
        <p:spPr>
          <a:xfrm>
            <a:off x="1279171" y="1453227"/>
            <a:ext cx="177170" cy="290915"/>
          </a:xfrm>
          <a:custGeom>
            <a:avLst/>
            <a:gdLst/>
            <a:ahLst/>
            <a:cxnLst>
              <a:cxn ang="0">
                <a:pos x="wd2" y="hd2"/>
              </a:cxn>
              <a:cxn ang="5400000">
                <a:pos x="wd2" y="hd2"/>
              </a:cxn>
              <a:cxn ang="10800000">
                <a:pos x="wd2" y="hd2"/>
              </a:cxn>
              <a:cxn ang="16200000">
                <a:pos x="wd2" y="hd2"/>
              </a:cxn>
            </a:cxnLst>
            <a:rect l="0" t="0" r="r" b="b"/>
            <a:pathLst>
              <a:path w="20284" h="21600" extrusionOk="0">
                <a:moveTo>
                  <a:pt x="353" y="5591"/>
                </a:moveTo>
                <a:lnTo>
                  <a:pt x="7963" y="18392"/>
                </a:lnTo>
                <a:cubicBezTo>
                  <a:pt x="9093" y="20289"/>
                  <a:pt x="12747" y="21600"/>
                  <a:pt x="16909" y="21600"/>
                </a:cubicBezTo>
                <a:lnTo>
                  <a:pt x="20284" y="21600"/>
                </a:lnTo>
                <a:lnTo>
                  <a:pt x="20284" y="0"/>
                </a:lnTo>
                <a:lnTo>
                  <a:pt x="9296" y="0"/>
                </a:lnTo>
                <a:cubicBezTo>
                  <a:pt x="3139" y="0"/>
                  <a:pt x="-1316" y="2784"/>
                  <a:pt x="353" y="5591"/>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35" name="Shape">
            <a:extLst>
              <a:ext uri="{FF2B5EF4-FFF2-40B4-BE49-F238E27FC236}">
                <a16:creationId xmlns:a16="http://schemas.microsoft.com/office/drawing/2014/main" id="{5041984A-C8C5-4C66-B604-EE162D3BDD5A}"/>
              </a:ext>
            </a:extLst>
          </p:cNvPr>
          <p:cNvSpPr/>
          <p:nvPr/>
        </p:nvSpPr>
        <p:spPr>
          <a:xfrm>
            <a:off x="1279171" y="1865330"/>
            <a:ext cx="177170" cy="290915"/>
          </a:xfrm>
          <a:custGeom>
            <a:avLst/>
            <a:gdLst/>
            <a:ahLst/>
            <a:cxnLst>
              <a:cxn ang="0">
                <a:pos x="wd2" y="hd2"/>
              </a:cxn>
              <a:cxn ang="5400000">
                <a:pos x="wd2" y="hd2"/>
              </a:cxn>
              <a:cxn ang="10800000">
                <a:pos x="wd2" y="hd2"/>
              </a:cxn>
              <a:cxn ang="16200000">
                <a:pos x="wd2" y="hd2"/>
              </a:cxn>
            </a:cxnLst>
            <a:rect l="0" t="0" r="r" b="b"/>
            <a:pathLst>
              <a:path w="20284" h="21598" extrusionOk="0">
                <a:moveTo>
                  <a:pt x="353" y="5590"/>
                </a:moveTo>
                <a:lnTo>
                  <a:pt x="7963" y="18390"/>
                </a:lnTo>
                <a:cubicBezTo>
                  <a:pt x="9093" y="20287"/>
                  <a:pt x="12747" y="21598"/>
                  <a:pt x="16909" y="21598"/>
                </a:cubicBezTo>
                <a:lnTo>
                  <a:pt x="20284" y="21598"/>
                </a:lnTo>
                <a:lnTo>
                  <a:pt x="20284" y="0"/>
                </a:lnTo>
                <a:lnTo>
                  <a:pt x="9296" y="0"/>
                </a:lnTo>
                <a:cubicBezTo>
                  <a:pt x="3139" y="-2"/>
                  <a:pt x="-1316" y="2783"/>
                  <a:pt x="353" y="5590"/>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36" name="Shape">
            <a:extLst>
              <a:ext uri="{FF2B5EF4-FFF2-40B4-BE49-F238E27FC236}">
                <a16:creationId xmlns:a16="http://schemas.microsoft.com/office/drawing/2014/main" id="{5C4CCA47-EE8B-44F3-B354-1A552EBACAF3}"/>
              </a:ext>
            </a:extLst>
          </p:cNvPr>
          <p:cNvSpPr/>
          <p:nvPr/>
        </p:nvSpPr>
        <p:spPr>
          <a:xfrm>
            <a:off x="1279171" y="2277432"/>
            <a:ext cx="177170" cy="290915"/>
          </a:xfrm>
          <a:custGeom>
            <a:avLst/>
            <a:gdLst/>
            <a:ahLst/>
            <a:cxnLst>
              <a:cxn ang="0">
                <a:pos x="wd2" y="hd2"/>
              </a:cxn>
              <a:cxn ang="5400000">
                <a:pos x="wd2" y="hd2"/>
              </a:cxn>
              <a:cxn ang="10800000">
                <a:pos x="wd2" y="hd2"/>
              </a:cxn>
              <a:cxn ang="16200000">
                <a:pos x="wd2" y="hd2"/>
              </a:cxn>
            </a:cxnLst>
            <a:rect l="0" t="0" r="r" b="b"/>
            <a:pathLst>
              <a:path w="20284" h="21598" extrusionOk="0">
                <a:moveTo>
                  <a:pt x="353" y="5590"/>
                </a:moveTo>
                <a:lnTo>
                  <a:pt x="7963" y="18390"/>
                </a:lnTo>
                <a:cubicBezTo>
                  <a:pt x="9093" y="20287"/>
                  <a:pt x="12747" y="21598"/>
                  <a:pt x="16909" y="21598"/>
                </a:cubicBezTo>
                <a:lnTo>
                  <a:pt x="20284" y="21598"/>
                </a:lnTo>
                <a:lnTo>
                  <a:pt x="20284" y="0"/>
                </a:lnTo>
                <a:lnTo>
                  <a:pt x="9296" y="0"/>
                </a:lnTo>
                <a:cubicBezTo>
                  <a:pt x="3139" y="-2"/>
                  <a:pt x="-1316" y="2783"/>
                  <a:pt x="353" y="5590"/>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grpSp>
        <p:nvGrpSpPr>
          <p:cNvPr id="7" name="Gruppierung 6"/>
          <p:cNvGrpSpPr/>
          <p:nvPr/>
        </p:nvGrpSpPr>
        <p:grpSpPr>
          <a:xfrm>
            <a:off x="633332" y="1493587"/>
            <a:ext cx="2273390" cy="3091559"/>
            <a:chOff x="633332" y="1493587"/>
            <a:chExt cx="2273390" cy="3091559"/>
          </a:xfrm>
        </p:grpSpPr>
        <p:sp>
          <p:nvSpPr>
            <p:cNvPr id="126" name="Shape">
              <a:extLst>
                <a:ext uri="{FF2B5EF4-FFF2-40B4-BE49-F238E27FC236}">
                  <a16:creationId xmlns:a16="http://schemas.microsoft.com/office/drawing/2014/main" id="{2BD9A72D-CF53-4632-B5BC-0E6274FE4153}"/>
                </a:ext>
              </a:extLst>
            </p:cNvPr>
            <p:cNvSpPr/>
            <p:nvPr/>
          </p:nvSpPr>
          <p:spPr>
            <a:xfrm>
              <a:off x="1709868" y="1493587"/>
              <a:ext cx="363793" cy="256651"/>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rgbClr val="C13018"/>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grpSp>
          <p:nvGrpSpPr>
            <p:cNvPr id="77" name="Group 97">
              <a:extLst>
                <a:ext uri="{FF2B5EF4-FFF2-40B4-BE49-F238E27FC236}">
                  <a16:creationId xmlns:a16="http://schemas.microsoft.com/office/drawing/2014/main" id="{6944A15B-0C63-42BB-B0AE-66412FE8F12D}"/>
                </a:ext>
              </a:extLst>
            </p:cNvPr>
            <p:cNvGrpSpPr/>
            <p:nvPr/>
          </p:nvGrpSpPr>
          <p:grpSpPr>
            <a:xfrm>
              <a:off x="876806" y="2811170"/>
              <a:ext cx="2029916" cy="1773976"/>
              <a:chOff x="8921977" y="1257313"/>
              <a:chExt cx="2937090" cy="3516353"/>
            </a:xfrm>
          </p:grpSpPr>
          <p:sp>
            <p:nvSpPr>
              <p:cNvPr id="87" name="TextBox 98">
                <a:extLst>
                  <a:ext uri="{FF2B5EF4-FFF2-40B4-BE49-F238E27FC236}">
                    <a16:creationId xmlns:a16="http://schemas.microsoft.com/office/drawing/2014/main" id="{1BF94BB0-1D9E-4AED-8870-636E9782A0F7}"/>
                  </a:ext>
                </a:extLst>
              </p:cNvPr>
              <p:cNvSpPr txBox="1"/>
              <p:nvPr/>
            </p:nvSpPr>
            <p:spPr>
              <a:xfrm>
                <a:off x="8921977" y="1257313"/>
                <a:ext cx="2937088" cy="671077"/>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black"/>
                    </a:solidFill>
                    <a:effectLst/>
                    <a:uLnTx/>
                    <a:uFillTx/>
                    <a:latin typeface="Roboto"/>
                    <a:ea typeface="+mn-ea"/>
                    <a:cs typeface="Roboto"/>
                  </a:rPr>
                  <a:t>Unacceptable</a:t>
                </a:r>
              </a:p>
            </p:txBody>
          </p:sp>
          <p:sp>
            <p:nvSpPr>
              <p:cNvPr id="88" name="TextBox 99">
                <a:extLst>
                  <a:ext uri="{FF2B5EF4-FFF2-40B4-BE49-F238E27FC236}">
                    <a16:creationId xmlns:a16="http://schemas.microsoft.com/office/drawing/2014/main" id="{5D5B2A14-C970-4147-8254-34D5ACDDC040}"/>
                  </a:ext>
                </a:extLst>
              </p:cNvPr>
              <p:cNvSpPr txBox="1"/>
              <p:nvPr/>
            </p:nvSpPr>
            <p:spPr>
              <a:xfrm>
                <a:off x="8929773" y="1845325"/>
                <a:ext cx="2929294" cy="2928341"/>
              </a:xfrm>
              <a:prstGeom prst="rect">
                <a:avLst/>
              </a:prstGeom>
              <a:noFill/>
            </p:spPr>
            <p:txBody>
              <a:bodyPr wrap="square" lIns="0" rIns="0" rtlCol="0" anchor="t">
                <a:spAutoFit/>
              </a:bodyPr>
              <a:lstStyle/>
              <a:p>
                <a:pPr marL="171450" lvl="0" indent="-171450">
                  <a:buFont typeface="Arial"/>
                  <a:buChar char="•"/>
                  <a:defRPr/>
                </a:pPr>
                <a:r>
                  <a:rPr lang="en-US" sz="1000" dirty="0">
                    <a:solidFill>
                      <a:prstClr val="black">
                        <a:lumMod val="65000"/>
                        <a:lumOff val="35000"/>
                      </a:prstClr>
                    </a:solidFill>
                    <a:latin typeface="Roboto"/>
                    <a:cs typeface="Roboto"/>
                  </a:rPr>
                  <a:t>(Non-)professional trips/events (e.g. concerts) paid by others;</a:t>
                </a:r>
              </a:p>
              <a:p>
                <a:pPr marL="171450" lvl="0" indent="-171450">
                  <a:buFont typeface="Arial"/>
                  <a:buChar char="•"/>
                  <a:defRPr/>
                </a:pPr>
                <a:r>
                  <a:rPr lang="en-US" sz="1000" dirty="0">
                    <a:solidFill>
                      <a:prstClr val="black">
                        <a:lumMod val="65000"/>
                        <a:lumOff val="35000"/>
                      </a:prstClr>
                    </a:solidFill>
                    <a:latin typeface="Roboto"/>
                    <a:cs typeface="Roboto"/>
                  </a:rPr>
                  <a:t>Hospitality, etc. liable to influence in a bidding situation;</a:t>
                </a:r>
              </a:p>
              <a:p>
                <a:pPr marL="171450" lvl="0" indent="-171450">
                  <a:buFont typeface="Arial"/>
                  <a:buChar char="•"/>
                  <a:defRPr/>
                </a:pPr>
                <a:r>
                  <a:rPr lang="en-US" sz="1000" dirty="0">
                    <a:solidFill>
                      <a:prstClr val="black">
                        <a:lumMod val="65000"/>
                        <a:lumOff val="35000"/>
                      </a:prstClr>
                    </a:solidFill>
                    <a:latin typeface="Roboto"/>
                    <a:cs typeface="Roboto"/>
                  </a:rPr>
                  <a:t>Sexual services;</a:t>
                </a:r>
              </a:p>
              <a:p>
                <a:pPr marL="171450" lvl="0" indent="-171450">
                  <a:buFont typeface="Arial"/>
                  <a:buChar char="•"/>
                  <a:defRPr/>
                </a:pPr>
                <a:r>
                  <a:rPr lang="en-US" sz="1000" dirty="0">
                    <a:solidFill>
                      <a:prstClr val="black">
                        <a:lumMod val="65000"/>
                        <a:lumOff val="35000"/>
                      </a:prstClr>
                    </a:solidFill>
                    <a:latin typeface="Roboto"/>
                    <a:cs typeface="Roboto"/>
                  </a:rPr>
                  <a:t>Free alcohol in excess of what is served at an ordinary meal;</a:t>
                </a:r>
              </a:p>
              <a:p>
                <a:pPr marL="171450" lvl="0" indent="-171450">
                  <a:buFont typeface="Arial"/>
                  <a:buChar char="•"/>
                  <a:defRPr/>
                </a:pPr>
                <a:r>
                  <a:rPr lang="en-US" sz="1000" dirty="0">
                    <a:solidFill>
                      <a:prstClr val="black">
                        <a:lumMod val="65000"/>
                        <a:lumOff val="35000"/>
                      </a:prstClr>
                    </a:solidFill>
                    <a:latin typeface="Roboto"/>
                    <a:cs typeface="Roboto"/>
                  </a:rPr>
                  <a:t>Attendance at private events on the company’s premises.</a:t>
                </a:r>
              </a:p>
            </p:txBody>
          </p:sp>
        </p:grpSp>
        <p:pic>
          <p:nvPicPr>
            <p:cNvPr id="80" name="Graphic 106" descr="Raised Hand">
              <a:extLst>
                <a:ext uri="{FF2B5EF4-FFF2-40B4-BE49-F238E27FC236}">
                  <a16:creationId xmlns:a16="http://schemas.microsoft.com/office/drawing/2014/main" id="{A25CD73A-7BDC-44A4-8D07-0F2CADA7EC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332" y="2765821"/>
              <a:ext cx="525924" cy="383899"/>
            </a:xfrm>
            <a:prstGeom prst="rect">
              <a:avLst/>
            </a:prstGeom>
            <a:effectLst>
              <a:outerShdw blurRad="50800" dist="38100" dir="2700000" algn="tl" rotWithShape="0">
                <a:prstClr val="black">
                  <a:alpha val="40000"/>
                </a:prstClr>
              </a:outerShdw>
            </a:effectLst>
          </p:spPr>
        </p:pic>
      </p:grpSp>
      <p:sp>
        <p:nvSpPr>
          <p:cNvPr id="105" name="Shape">
            <a:extLst>
              <a:ext uri="{FF2B5EF4-FFF2-40B4-BE49-F238E27FC236}">
                <a16:creationId xmlns:a16="http://schemas.microsoft.com/office/drawing/2014/main" id="{057EB227-A57E-4BB1-B339-355940172B66}"/>
              </a:ext>
            </a:extLst>
          </p:cNvPr>
          <p:cNvSpPr/>
          <p:nvPr/>
        </p:nvSpPr>
        <p:spPr>
          <a:xfrm>
            <a:off x="4291638" y="1369217"/>
            <a:ext cx="770859" cy="1354135"/>
          </a:xfrm>
          <a:custGeom>
            <a:avLst/>
            <a:gdLst/>
            <a:ahLst/>
            <a:cxnLst>
              <a:cxn ang="0">
                <a:pos x="wd2" y="hd2"/>
              </a:cxn>
              <a:cxn ang="5400000">
                <a:pos x="wd2" y="hd2"/>
              </a:cxn>
              <a:cxn ang="10800000">
                <a:pos x="wd2" y="hd2"/>
              </a:cxn>
              <a:cxn ang="16200000">
                <a:pos x="wd2" y="hd2"/>
              </a:cxn>
            </a:cxnLst>
            <a:rect l="0" t="0" r="r" b="b"/>
            <a:pathLst>
              <a:path w="21600" h="21600" extrusionOk="0">
                <a:moveTo>
                  <a:pt x="21600" y="19426"/>
                </a:moveTo>
                <a:cubicBezTo>
                  <a:pt x="21600" y="20627"/>
                  <a:pt x="19340" y="21600"/>
                  <a:pt x="16552" y="21600"/>
                </a:cubicBezTo>
                <a:lnTo>
                  <a:pt x="5048" y="21600"/>
                </a:lnTo>
                <a:cubicBezTo>
                  <a:pt x="2260" y="21600"/>
                  <a:pt x="0" y="20627"/>
                  <a:pt x="0" y="19426"/>
                </a:cubicBezTo>
                <a:lnTo>
                  <a:pt x="0" y="2174"/>
                </a:lnTo>
                <a:cubicBezTo>
                  <a:pt x="0" y="973"/>
                  <a:pt x="2260" y="0"/>
                  <a:pt x="5048" y="0"/>
                </a:cubicBezTo>
                <a:lnTo>
                  <a:pt x="16552" y="0"/>
                </a:lnTo>
                <a:cubicBezTo>
                  <a:pt x="19340" y="0"/>
                  <a:pt x="21600" y="973"/>
                  <a:pt x="21600" y="2174"/>
                </a:cubicBezTo>
                <a:lnTo>
                  <a:pt x="21600" y="19426"/>
                </a:ln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06" name="Circle">
            <a:extLst>
              <a:ext uri="{FF2B5EF4-FFF2-40B4-BE49-F238E27FC236}">
                <a16:creationId xmlns:a16="http://schemas.microsoft.com/office/drawing/2014/main" id="{03799E80-79C8-4078-B471-9A9954CD0A7B}"/>
              </a:ext>
            </a:extLst>
          </p:cNvPr>
          <p:cNvSpPr/>
          <p:nvPr/>
        </p:nvSpPr>
        <p:spPr>
          <a:xfrm>
            <a:off x="4442963" y="1429860"/>
            <a:ext cx="466486" cy="340512"/>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07" name="Circle">
            <a:extLst>
              <a:ext uri="{FF2B5EF4-FFF2-40B4-BE49-F238E27FC236}">
                <a16:creationId xmlns:a16="http://schemas.microsoft.com/office/drawing/2014/main" id="{A2195286-BD91-4A36-B8D9-4515146580C3}"/>
              </a:ext>
            </a:extLst>
          </p:cNvPr>
          <p:cNvSpPr/>
          <p:nvPr/>
        </p:nvSpPr>
        <p:spPr>
          <a:xfrm>
            <a:off x="4442964" y="1839839"/>
            <a:ext cx="466486" cy="340513"/>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08" name="Circle">
            <a:extLst>
              <a:ext uri="{FF2B5EF4-FFF2-40B4-BE49-F238E27FC236}">
                <a16:creationId xmlns:a16="http://schemas.microsoft.com/office/drawing/2014/main" id="{49668474-AB5F-4028-ABFD-2711715C55DF}"/>
              </a:ext>
            </a:extLst>
          </p:cNvPr>
          <p:cNvSpPr/>
          <p:nvPr/>
        </p:nvSpPr>
        <p:spPr>
          <a:xfrm>
            <a:off x="4442964" y="2251941"/>
            <a:ext cx="466486" cy="340513"/>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09" name="Shape">
            <a:extLst>
              <a:ext uri="{FF2B5EF4-FFF2-40B4-BE49-F238E27FC236}">
                <a16:creationId xmlns:a16="http://schemas.microsoft.com/office/drawing/2014/main" id="{29E77923-B090-48B7-A73E-016D286DA9C9}"/>
              </a:ext>
            </a:extLst>
          </p:cNvPr>
          <p:cNvSpPr/>
          <p:nvPr/>
        </p:nvSpPr>
        <p:spPr>
          <a:xfrm>
            <a:off x="4469155" y="1448979"/>
            <a:ext cx="413263" cy="301669"/>
          </a:xfrm>
          <a:custGeom>
            <a:avLst/>
            <a:gdLst/>
            <a:ahLst/>
            <a:cxnLst>
              <a:cxn ang="0">
                <a:pos x="wd2" y="hd2"/>
              </a:cxn>
              <a:cxn ang="5400000">
                <a:pos x="wd2" y="hd2"/>
              </a:cxn>
              <a:cxn ang="10800000">
                <a:pos x="wd2" y="hd2"/>
              </a:cxn>
              <a:cxn ang="16200000">
                <a:pos x="wd2" y="hd2"/>
              </a:cxn>
            </a:cxnLst>
            <a:rect l="0" t="0" r="r" b="b"/>
            <a:pathLst>
              <a:path w="20390" h="19875" extrusionOk="0">
                <a:moveTo>
                  <a:pt x="19847" y="13222"/>
                </a:moveTo>
                <a:cubicBezTo>
                  <a:pt x="18871" y="16173"/>
                  <a:pt x="16446" y="18486"/>
                  <a:pt x="13405" y="19396"/>
                </a:cubicBezTo>
                <a:cubicBezTo>
                  <a:pt x="9678" y="20511"/>
                  <a:pt x="6114" y="19596"/>
                  <a:pt x="3601" y="17517"/>
                </a:cubicBezTo>
                <a:cubicBezTo>
                  <a:pt x="3461" y="17401"/>
                  <a:pt x="3326" y="17282"/>
                  <a:pt x="3192" y="17159"/>
                </a:cubicBezTo>
                <a:cubicBezTo>
                  <a:pt x="499" y="14681"/>
                  <a:pt x="-805" y="10784"/>
                  <a:pt x="526" y="6696"/>
                </a:cubicBezTo>
                <a:cubicBezTo>
                  <a:pt x="1469" y="3797"/>
                  <a:pt x="3807" y="1487"/>
                  <a:pt x="6773" y="543"/>
                </a:cubicBezTo>
                <a:cubicBezTo>
                  <a:pt x="11900" y="-1089"/>
                  <a:pt x="16743" y="1125"/>
                  <a:pt x="19022" y="4967"/>
                </a:cubicBezTo>
                <a:cubicBezTo>
                  <a:pt x="19091" y="5084"/>
                  <a:pt x="19160" y="5203"/>
                  <a:pt x="19223" y="5324"/>
                </a:cubicBezTo>
                <a:cubicBezTo>
                  <a:pt x="20445" y="7581"/>
                  <a:pt x="20795" y="10360"/>
                  <a:pt x="19847" y="13222"/>
                </a:cubicBezTo>
                <a:close/>
              </a:path>
            </a:pathLst>
          </a:custGeom>
          <a:solidFill>
            <a:srgbClr val="353535"/>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10" name="Shape">
            <a:extLst>
              <a:ext uri="{FF2B5EF4-FFF2-40B4-BE49-F238E27FC236}">
                <a16:creationId xmlns:a16="http://schemas.microsoft.com/office/drawing/2014/main" id="{92D1492B-0B83-412D-AA5D-4EBA238A3339}"/>
              </a:ext>
            </a:extLst>
          </p:cNvPr>
          <p:cNvSpPr/>
          <p:nvPr/>
        </p:nvSpPr>
        <p:spPr>
          <a:xfrm>
            <a:off x="4518627" y="1493587"/>
            <a:ext cx="363793" cy="256651"/>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11" name="Shape">
            <a:extLst>
              <a:ext uri="{FF2B5EF4-FFF2-40B4-BE49-F238E27FC236}">
                <a16:creationId xmlns:a16="http://schemas.microsoft.com/office/drawing/2014/main" id="{C561B8AC-E939-40FA-BB93-FCD080C6FE4B}"/>
              </a:ext>
            </a:extLst>
          </p:cNvPr>
          <p:cNvSpPr/>
          <p:nvPr/>
        </p:nvSpPr>
        <p:spPr>
          <a:xfrm>
            <a:off x="4469155" y="1861081"/>
            <a:ext cx="413235" cy="3016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4" y="21600"/>
                  <a:pt x="10800" y="21600"/>
                </a:cubicBezTo>
                <a:cubicBezTo>
                  <a:pt x="8137" y="21600"/>
                  <a:pt x="5698" y="20634"/>
                  <a:pt x="3817" y="19037"/>
                </a:cubicBezTo>
                <a:cubicBezTo>
                  <a:pt x="3667" y="18911"/>
                  <a:pt x="3524" y="18782"/>
                  <a:pt x="3383" y="18648"/>
                </a:cubicBezTo>
                <a:cubicBezTo>
                  <a:pt x="1299" y="16681"/>
                  <a:pt x="0" y="13891"/>
                  <a:pt x="0" y="10799"/>
                </a:cubicBezTo>
                <a:cubicBezTo>
                  <a:pt x="0" y="4835"/>
                  <a:pt x="4836" y="0"/>
                  <a:pt x="10800" y="0"/>
                </a:cubicBezTo>
                <a:cubicBezTo>
                  <a:pt x="14798" y="0"/>
                  <a:pt x="18285" y="2170"/>
                  <a:pt x="20153" y="5398"/>
                </a:cubicBezTo>
                <a:cubicBezTo>
                  <a:pt x="20226" y="5526"/>
                  <a:pt x="20299" y="5655"/>
                  <a:pt x="20366" y="5786"/>
                </a:cubicBezTo>
                <a:cubicBezTo>
                  <a:pt x="21154" y="7283"/>
                  <a:pt x="21600" y="8991"/>
                  <a:pt x="21600" y="10801"/>
                </a:cubicBezTo>
                <a:close/>
              </a:path>
            </a:pathLst>
          </a:custGeom>
          <a:solidFill>
            <a:srgbClr val="FFCC4C">
              <a:lumMod val="50000"/>
            </a:srgbClr>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13" name="Shape">
            <a:extLst>
              <a:ext uri="{FF2B5EF4-FFF2-40B4-BE49-F238E27FC236}">
                <a16:creationId xmlns:a16="http://schemas.microsoft.com/office/drawing/2014/main" id="{F6D1FF02-0F83-4EC1-BC76-2AEA155CF18E}"/>
              </a:ext>
            </a:extLst>
          </p:cNvPr>
          <p:cNvSpPr/>
          <p:nvPr/>
        </p:nvSpPr>
        <p:spPr>
          <a:xfrm>
            <a:off x="4469155" y="2271059"/>
            <a:ext cx="413235" cy="3016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4" y="21600"/>
                  <a:pt x="10800" y="21600"/>
                </a:cubicBezTo>
                <a:cubicBezTo>
                  <a:pt x="8137" y="21600"/>
                  <a:pt x="5698" y="20634"/>
                  <a:pt x="3817" y="19037"/>
                </a:cubicBezTo>
                <a:cubicBezTo>
                  <a:pt x="3667" y="18911"/>
                  <a:pt x="3524" y="18782"/>
                  <a:pt x="3383" y="18648"/>
                </a:cubicBezTo>
                <a:cubicBezTo>
                  <a:pt x="1299" y="16681"/>
                  <a:pt x="0" y="13891"/>
                  <a:pt x="0" y="10799"/>
                </a:cubicBezTo>
                <a:cubicBezTo>
                  <a:pt x="0" y="4835"/>
                  <a:pt x="4836" y="0"/>
                  <a:pt x="10800" y="0"/>
                </a:cubicBezTo>
                <a:cubicBezTo>
                  <a:pt x="14798" y="0"/>
                  <a:pt x="18285" y="2170"/>
                  <a:pt x="20153" y="5398"/>
                </a:cubicBezTo>
                <a:cubicBezTo>
                  <a:pt x="20226" y="5526"/>
                  <a:pt x="20299" y="5655"/>
                  <a:pt x="20366" y="5786"/>
                </a:cubicBezTo>
                <a:cubicBezTo>
                  <a:pt x="21154" y="7283"/>
                  <a:pt x="21600" y="8991"/>
                  <a:pt x="21600" y="10801"/>
                </a:cubicBezTo>
                <a:close/>
              </a:path>
            </a:pathLst>
          </a:custGeom>
          <a:solidFill>
            <a:srgbClr val="353535"/>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14" name="Shape">
            <a:extLst>
              <a:ext uri="{FF2B5EF4-FFF2-40B4-BE49-F238E27FC236}">
                <a16:creationId xmlns:a16="http://schemas.microsoft.com/office/drawing/2014/main" id="{2EE8EA59-62D4-4739-B2C3-3B13AFEF3B83}"/>
              </a:ext>
            </a:extLst>
          </p:cNvPr>
          <p:cNvSpPr/>
          <p:nvPr/>
        </p:nvSpPr>
        <p:spPr>
          <a:xfrm>
            <a:off x="4518627" y="2315669"/>
            <a:ext cx="363793" cy="256651"/>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15" name="Shape">
            <a:extLst>
              <a:ext uri="{FF2B5EF4-FFF2-40B4-BE49-F238E27FC236}">
                <a16:creationId xmlns:a16="http://schemas.microsoft.com/office/drawing/2014/main" id="{4C5BC5D7-9BEF-4398-BAF3-80AA6DBEDE3A}"/>
              </a:ext>
            </a:extLst>
          </p:cNvPr>
          <p:cNvSpPr/>
          <p:nvPr/>
        </p:nvSpPr>
        <p:spPr>
          <a:xfrm>
            <a:off x="5086097" y="1455351"/>
            <a:ext cx="177170" cy="290915"/>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16" name="Shape">
            <a:extLst>
              <a:ext uri="{FF2B5EF4-FFF2-40B4-BE49-F238E27FC236}">
                <a16:creationId xmlns:a16="http://schemas.microsoft.com/office/drawing/2014/main" id="{226EF1E7-2041-4925-8048-931D3DB0702F}"/>
              </a:ext>
            </a:extLst>
          </p:cNvPr>
          <p:cNvSpPr/>
          <p:nvPr/>
        </p:nvSpPr>
        <p:spPr>
          <a:xfrm>
            <a:off x="5086097" y="1865330"/>
            <a:ext cx="177170" cy="290915"/>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17" name="Shape">
            <a:extLst>
              <a:ext uri="{FF2B5EF4-FFF2-40B4-BE49-F238E27FC236}">
                <a16:creationId xmlns:a16="http://schemas.microsoft.com/office/drawing/2014/main" id="{A34FDCED-87F7-4534-AD1B-67BE652ED8AF}"/>
              </a:ext>
            </a:extLst>
          </p:cNvPr>
          <p:cNvSpPr/>
          <p:nvPr/>
        </p:nvSpPr>
        <p:spPr>
          <a:xfrm>
            <a:off x="5086097" y="2277432"/>
            <a:ext cx="177170" cy="290915"/>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18" name="Shape">
            <a:extLst>
              <a:ext uri="{FF2B5EF4-FFF2-40B4-BE49-F238E27FC236}">
                <a16:creationId xmlns:a16="http://schemas.microsoft.com/office/drawing/2014/main" id="{FF01F147-EEAD-4AD3-BC4D-D471682BC313}"/>
              </a:ext>
            </a:extLst>
          </p:cNvPr>
          <p:cNvSpPr/>
          <p:nvPr/>
        </p:nvSpPr>
        <p:spPr>
          <a:xfrm>
            <a:off x="4087930" y="1453227"/>
            <a:ext cx="177170" cy="290915"/>
          </a:xfrm>
          <a:custGeom>
            <a:avLst/>
            <a:gdLst/>
            <a:ahLst/>
            <a:cxnLst>
              <a:cxn ang="0">
                <a:pos x="wd2" y="hd2"/>
              </a:cxn>
              <a:cxn ang="5400000">
                <a:pos x="wd2" y="hd2"/>
              </a:cxn>
              <a:cxn ang="10800000">
                <a:pos x="wd2" y="hd2"/>
              </a:cxn>
              <a:cxn ang="16200000">
                <a:pos x="wd2" y="hd2"/>
              </a:cxn>
            </a:cxnLst>
            <a:rect l="0" t="0" r="r" b="b"/>
            <a:pathLst>
              <a:path w="20284" h="21600" extrusionOk="0">
                <a:moveTo>
                  <a:pt x="353" y="5591"/>
                </a:moveTo>
                <a:lnTo>
                  <a:pt x="7963" y="18392"/>
                </a:lnTo>
                <a:cubicBezTo>
                  <a:pt x="9093" y="20289"/>
                  <a:pt x="12747" y="21600"/>
                  <a:pt x="16909" y="21600"/>
                </a:cubicBezTo>
                <a:lnTo>
                  <a:pt x="20284" y="21600"/>
                </a:lnTo>
                <a:lnTo>
                  <a:pt x="20284" y="0"/>
                </a:lnTo>
                <a:lnTo>
                  <a:pt x="9296" y="0"/>
                </a:lnTo>
                <a:cubicBezTo>
                  <a:pt x="3139" y="0"/>
                  <a:pt x="-1316" y="2784"/>
                  <a:pt x="353" y="5591"/>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19" name="Shape">
            <a:extLst>
              <a:ext uri="{FF2B5EF4-FFF2-40B4-BE49-F238E27FC236}">
                <a16:creationId xmlns:a16="http://schemas.microsoft.com/office/drawing/2014/main" id="{70B49549-2B13-49CB-BCBC-7B3627A4D9D2}"/>
              </a:ext>
            </a:extLst>
          </p:cNvPr>
          <p:cNvSpPr/>
          <p:nvPr/>
        </p:nvSpPr>
        <p:spPr>
          <a:xfrm>
            <a:off x="4087930" y="1865330"/>
            <a:ext cx="177170" cy="290915"/>
          </a:xfrm>
          <a:custGeom>
            <a:avLst/>
            <a:gdLst/>
            <a:ahLst/>
            <a:cxnLst>
              <a:cxn ang="0">
                <a:pos x="wd2" y="hd2"/>
              </a:cxn>
              <a:cxn ang="5400000">
                <a:pos x="wd2" y="hd2"/>
              </a:cxn>
              <a:cxn ang="10800000">
                <a:pos x="wd2" y="hd2"/>
              </a:cxn>
              <a:cxn ang="16200000">
                <a:pos x="wd2" y="hd2"/>
              </a:cxn>
            </a:cxnLst>
            <a:rect l="0" t="0" r="r" b="b"/>
            <a:pathLst>
              <a:path w="20284" h="21598" extrusionOk="0">
                <a:moveTo>
                  <a:pt x="353" y="5590"/>
                </a:moveTo>
                <a:lnTo>
                  <a:pt x="7963" y="18390"/>
                </a:lnTo>
                <a:cubicBezTo>
                  <a:pt x="9093" y="20287"/>
                  <a:pt x="12747" y="21598"/>
                  <a:pt x="16909" y="21598"/>
                </a:cubicBezTo>
                <a:lnTo>
                  <a:pt x="20284" y="21598"/>
                </a:lnTo>
                <a:lnTo>
                  <a:pt x="20284" y="0"/>
                </a:lnTo>
                <a:lnTo>
                  <a:pt x="9296" y="0"/>
                </a:lnTo>
                <a:cubicBezTo>
                  <a:pt x="3139" y="-2"/>
                  <a:pt x="-1316" y="2783"/>
                  <a:pt x="353" y="5590"/>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20" name="Shape">
            <a:extLst>
              <a:ext uri="{FF2B5EF4-FFF2-40B4-BE49-F238E27FC236}">
                <a16:creationId xmlns:a16="http://schemas.microsoft.com/office/drawing/2014/main" id="{72BBDDBB-199E-429C-B06D-06A4FC0614C8}"/>
              </a:ext>
            </a:extLst>
          </p:cNvPr>
          <p:cNvSpPr/>
          <p:nvPr/>
        </p:nvSpPr>
        <p:spPr>
          <a:xfrm>
            <a:off x="4087930" y="2277432"/>
            <a:ext cx="177170" cy="290915"/>
          </a:xfrm>
          <a:custGeom>
            <a:avLst/>
            <a:gdLst/>
            <a:ahLst/>
            <a:cxnLst>
              <a:cxn ang="0">
                <a:pos x="wd2" y="hd2"/>
              </a:cxn>
              <a:cxn ang="5400000">
                <a:pos x="wd2" y="hd2"/>
              </a:cxn>
              <a:cxn ang="10800000">
                <a:pos x="wd2" y="hd2"/>
              </a:cxn>
              <a:cxn ang="16200000">
                <a:pos x="wd2" y="hd2"/>
              </a:cxn>
            </a:cxnLst>
            <a:rect l="0" t="0" r="r" b="b"/>
            <a:pathLst>
              <a:path w="20284" h="21598" extrusionOk="0">
                <a:moveTo>
                  <a:pt x="353" y="5590"/>
                </a:moveTo>
                <a:lnTo>
                  <a:pt x="7963" y="18390"/>
                </a:lnTo>
                <a:cubicBezTo>
                  <a:pt x="9093" y="20287"/>
                  <a:pt x="12747" y="21598"/>
                  <a:pt x="16909" y="21598"/>
                </a:cubicBezTo>
                <a:lnTo>
                  <a:pt x="20284" y="21598"/>
                </a:lnTo>
                <a:lnTo>
                  <a:pt x="20284" y="0"/>
                </a:lnTo>
                <a:lnTo>
                  <a:pt x="9296" y="0"/>
                </a:lnTo>
                <a:cubicBezTo>
                  <a:pt x="3139" y="-2"/>
                  <a:pt x="-1316" y="2783"/>
                  <a:pt x="353" y="5590"/>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grpSp>
        <p:nvGrpSpPr>
          <p:cNvPr id="8" name="Gruppierung 7"/>
          <p:cNvGrpSpPr/>
          <p:nvPr/>
        </p:nvGrpSpPr>
        <p:grpSpPr>
          <a:xfrm>
            <a:off x="3395851" y="1905690"/>
            <a:ext cx="2294706" cy="2679456"/>
            <a:chOff x="3395851" y="1905690"/>
            <a:chExt cx="2294706" cy="2679456"/>
          </a:xfrm>
        </p:grpSpPr>
        <p:sp>
          <p:nvSpPr>
            <p:cNvPr id="112" name="Shape">
              <a:extLst>
                <a:ext uri="{FF2B5EF4-FFF2-40B4-BE49-F238E27FC236}">
                  <a16:creationId xmlns:a16="http://schemas.microsoft.com/office/drawing/2014/main" id="{98B67DEE-2BF8-4713-952E-D1135C63CC53}"/>
                </a:ext>
              </a:extLst>
            </p:cNvPr>
            <p:cNvSpPr/>
            <p:nvPr/>
          </p:nvSpPr>
          <p:spPr>
            <a:xfrm>
              <a:off x="4518627" y="1905690"/>
              <a:ext cx="363793" cy="256651"/>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rgbClr val="FFCC4C"/>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grpSp>
          <p:nvGrpSpPr>
            <p:cNvPr id="78" name="Group 100">
              <a:extLst>
                <a:ext uri="{FF2B5EF4-FFF2-40B4-BE49-F238E27FC236}">
                  <a16:creationId xmlns:a16="http://schemas.microsoft.com/office/drawing/2014/main" id="{15B40003-376F-4260-90E5-C1B49366FC98}"/>
                </a:ext>
              </a:extLst>
            </p:cNvPr>
            <p:cNvGrpSpPr/>
            <p:nvPr/>
          </p:nvGrpSpPr>
          <p:grpSpPr>
            <a:xfrm>
              <a:off x="3660642" y="2811171"/>
              <a:ext cx="2029915" cy="1773975"/>
              <a:chOff x="8921977" y="1257315"/>
              <a:chExt cx="2937088" cy="3516351"/>
            </a:xfrm>
          </p:grpSpPr>
          <p:sp>
            <p:nvSpPr>
              <p:cNvPr id="85" name="TextBox 101">
                <a:extLst>
                  <a:ext uri="{FF2B5EF4-FFF2-40B4-BE49-F238E27FC236}">
                    <a16:creationId xmlns:a16="http://schemas.microsoft.com/office/drawing/2014/main" id="{86DCCC47-4C17-4AA2-A0DE-30D2FA7E89C0}"/>
                  </a:ext>
                </a:extLst>
              </p:cNvPr>
              <p:cNvSpPr txBox="1"/>
              <p:nvPr/>
            </p:nvSpPr>
            <p:spPr>
              <a:xfrm>
                <a:off x="8921977" y="1257315"/>
                <a:ext cx="2937088" cy="671078"/>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black"/>
                    </a:solidFill>
                    <a:effectLst/>
                    <a:uLnTx/>
                    <a:uFillTx/>
                    <a:latin typeface="Roboto"/>
                    <a:ea typeface="+mn-ea"/>
                    <a:cs typeface="Roboto"/>
                  </a:rPr>
                  <a:t>Treat w/ Care</a:t>
                </a:r>
              </a:p>
            </p:txBody>
          </p:sp>
          <p:sp>
            <p:nvSpPr>
              <p:cNvPr id="86" name="TextBox 102">
                <a:extLst>
                  <a:ext uri="{FF2B5EF4-FFF2-40B4-BE49-F238E27FC236}">
                    <a16:creationId xmlns:a16="http://schemas.microsoft.com/office/drawing/2014/main" id="{8192F43F-A190-4409-A985-7A643DC8B661}"/>
                  </a:ext>
                </a:extLst>
              </p:cNvPr>
              <p:cNvSpPr txBox="1"/>
              <p:nvPr/>
            </p:nvSpPr>
            <p:spPr>
              <a:xfrm>
                <a:off x="8929771" y="1845325"/>
                <a:ext cx="2929294" cy="2928341"/>
              </a:xfrm>
              <a:prstGeom prst="rect">
                <a:avLst/>
              </a:prstGeom>
              <a:noFill/>
            </p:spPr>
            <p:txBody>
              <a:bodyPr wrap="square" lIns="0" rIns="0" rtlCol="0" anchor="t">
                <a:spAutoFit/>
              </a:bodyPr>
              <a:lstStyle/>
              <a:p>
                <a:pPr marL="171450" lvl="0" indent="-171450">
                  <a:buFont typeface="Arial"/>
                  <a:buChar char="•"/>
                  <a:defRPr/>
                </a:pPr>
                <a:r>
                  <a:rPr lang="en-US" sz="1000" dirty="0">
                    <a:solidFill>
                      <a:prstClr val="black">
                        <a:lumMod val="65000"/>
                        <a:lumOff val="35000"/>
                      </a:prstClr>
                    </a:solidFill>
                    <a:latin typeface="Roboto"/>
                    <a:cs typeface="Roboto"/>
                  </a:rPr>
                  <a:t>Attendance of companion cultivating relationships at social events;</a:t>
                </a:r>
              </a:p>
              <a:p>
                <a:pPr marL="171450" lvl="0" indent="-171450">
                  <a:buFont typeface="Arial"/>
                  <a:buChar char="•"/>
                  <a:defRPr/>
                </a:pPr>
                <a:r>
                  <a:rPr lang="en-US" sz="1000" dirty="0">
                    <a:solidFill>
                      <a:prstClr val="black">
                        <a:lumMod val="65000"/>
                        <a:lumOff val="35000"/>
                      </a:prstClr>
                    </a:solidFill>
                    <a:latin typeface="Roboto"/>
                    <a:cs typeface="Roboto"/>
                  </a:rPr>
                  <a:t>Meals in excess of what might be seen as working lunch/dinner;</a:t>
                </a:r>
              </a:p>
              <a:p>
                <a:pPr marL="171450" lvl="0" indent="-171450">
                  <a:buFont typeface="Arial"/>
                  <a:buChar char="•"/>
                  <a:defRPr/>
                </a:pPr>
                <a:r>
                  <a:rPr lang="en-US" sz="1000" dirty="0">
                    <a:solidFill>
                      <a:prstClr val="black">
                        <a:lumMod val="65000"/>
                        <a:lumOff val="35000"/>
                      </a:prstClr>
                    </a:solidFill>
                    <a:latin typeface="Roboto"/>
                    <a:cs typeface="Roboto"/>
                  </a:rPr>
                  <a:t>Socializing privately with vendors/customers;</a:t>
                </a:r>
              </a:p>
              <a:p>
                <a:pPr marL="171450" lvl="0" indent="-171450">
                  <a:buFont typeface="Arial"/>
                  <a:buChar char="•"/>
                  <a:defRPr/>
                </a:pPr>
                <a:r>
                  <a:rPr lang="en-US" sz="1000" dirty="0">
                    <a:solidFill>
                      <a:prstClr val="black">
                        <a:lumMod val="65000"/>
                        <a:lumOff val="35000"/>
                      </a:prstClr>
                    </a:solidFill>
                    <a:latin typeface="Roboto"/>
                    <a:cs typeface="Roboto"/>
                  </a:rPr>
                  <a:t>Several invitations to working dinners on the same project.</a:t>
                </a:r>
              </a:p>
            </p:txBody>
          </p:sp>
        </p:grpSp>
        <p:pic>
          <p:nvPicPr>
            <p:cNvPr id="81" name="Graphic 107" descr="Warning">
              <a:extLst>
                <a:ext uri="{FF2B5EF4-FFF2-40B4-BE49-F238E27FC236}">
                  <a16:creationId xmlns:a16="http://schemas.microsoft.com/office/drawing/2014/main" id="{C64E6BBC-4C24-44D5-86E4-3ED9174D5B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95851" y="2766452"/>
              <a:ext cx="524194" cy="382637"/>
            </a:xfrm>
            <a:prstGeom prst="rect">
              <a:avLst/>
            </a:prstGeom>
            <a:effectLst>
              <a:outerShdw dist="38100" dir="2700000" algn="tl" rotWithShape="0">
                <a:prstClr val="black">
                  <a:alpha val="40000"/>
                </a:prstClr>
              </a:outerShdw>
            </a:effectLst>
          </p:spPr>
        </p:pic>
      </p:grpSp>
      <p:sp>
        <p:nvSpPr>
          <p:cNvPr id="89" name="Shape">
            <a:extLst>
              <a:ext uri="{FF2B5EF4-FFF2-40B4-BE49-F238E27FC236}">
                <a16:creationId xmlns:a16="http://schemas.microsoft.com/office/drawing/2014/main" id="{7A80CCB9-DA9D-4614-BCDC-04CC4887E982}"/>
              </a:ext>
            </a:extLst>
          </p:cNvPr>
          <p:cNvSpPr/>
          <p:nvPr/>
        </p:nvSpPr>
        <p:spPr>
          <a:xfrm>
            <a:off x="7100398" y="1363511"/>
            <a:ext cx="770859" cy="1359841"/>
          </a:xfrm>
          <a:custGeom>
            <a:avLst/>
            <a:gdLst/>
            <a:ahLst/>
            <a:cxnLst>
              <a:cxn ang="0">
                <a:pos x="wd2" y="hd2"/>
              </a:cxn>
              <a:cxn ang="5400000">
                <a:pos x="wd2" y="hd2"/>
              </a:cxn>
              <a:cxn ang="10800000">
                <a:pos x="wd2" y="hd2"/>
              </a:cxn>
              <a:cxn ang="16200000">
                <a:pos x="wd2" y="hd2"/>
              </a:cxn>
            </a:cxnLst>
            <a:rect l="0" t="0" r="r" b="b"/>
            <a:pathLst>
              <a:path w="21600" h="21600" extrusionOk="0">
                <a:moveTo>
                  <a:pt x="21600" y="19426"/>
                </a:moveTo>
                <a:cubicBezTo>
                  <a:pt x="21600" y="20627"/>
                  <a:pt x="19340" y="21600"/>
                  <a:pt x="16552" y="21600"/>
                </a:cubicBezTo>
                <a:lnTo>
                  <a:pt x="5048" y="21600"/>
                </a:lnTo>
                <a:cubicBezTo>
                  <a:pt x="2260" y="21600"/>
                  <a:pt x="0" y="20627"/>
                  <a:pt x="0" y="19426"/>
                </a:cubicBezTo>
                <a:lnTo>
                  <a:pt x="0" y="2174"/>
                </a:lnTo>
                <a:cubicBezTo>
                  <a:pt x="0" y="973"/>
                  <a:pt x="2260" y="0"/>
                  <a:pt x="5048" y="0"/>
                </a:cubicBezTo>
                <a:lnTo>
                  <a:pt x="16552" y="0"/>
                </a:lnTo>
                <a:cubicBezTo>
                  <a:pt x="19340" y="0"/>
                  <a:pt x="21600" y="973"/>
                  <a:pt x="21600" y="2174"/>
                </a:cubicBezTo>
                <a:lnTo>
                  <a:pt x="21600" y="19426"/>
                </a:ln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90" name="Circle">
            <a:extLst>
              <a:ext uri="{FF2B5EF4-FFF2-40B4-BE49-F238E27FC236}">
                <a16:creationId xmlns:a16="http://schemas.microsoft.com/office/drawing/2014/main" id="{32B17294-4BBF-4265-91D5-D7B206CF0BB1}"/>
              </a:ext>
            </a:extLst>
          </p:cNvPr>
          <p:cNvSpPr/>
          <p:nvPr/>
        </p:nvSpPr>
        <p:spPr>
          <a:xfrm>
            <a:off x="7251723" y="1429860"/>
            <a:ext cx="466486" cy="340512"/>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91" name="Circle">
            <a:extLst>
              <a:ext uri="{FF2B5EF4-FFF2-40B4-BE49-F238E27FC236}">
                <a16:creationId xmlns:a16="http://schemas.microsoft.com/office/drawing/2014/main" id="{BE47BC99-1679-4CF5-90D3-08DBCA429CB8}"/>
              </a:ext>
            </a:extLst>
          </p:cNvPr>
          <p:cNvSpPr/>
          <p:nvPr/>
        </p:nvSpPr>
        <p:spPr>
          <a:xfrm>
            <a:off x="7251724" y="1839839"/>
            <a:ext cx="466486" cy="340513"/>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92" name="Circle">
            <a:extLst>
              <a:ext uri="{FF2B5EF4-FFF2-40B4-BE49-F238E27FC236}">
                <a16:creationId xmlns:a16="http://schemas.microsoft.com/office/drawing/2014/main" id="{08AAEBA2-3E07-43E6-9AE4-6C502D7B00C1}"/>
              </a:ext>
            </a:extLst>
          </p:cNvPr>
          <p:cNvSpPr/>
          <p:nvPr/>
        </p:nvSpPr>
        <p:spPr>
          <a:xfrm>
            <a:off x="7251724" y="2251941"/>
            <a:ext cx="466486" cy="340513"/>
          </a:xfrm>
          <a:prstGeom prst="ellipse">
            <a:avLst/>
          </a:prstGeom>
          <a:solidFill>
            <a:srgbClr val="FFFFFF"/>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93" name="Shape">
            <a:extLst>
              <a:ext uri="{FF2B5EF4-FFF2-40B4-BE49-F238E27FC236}">
                <a16:creationId xmlns:a16="http://schemas.microsoft.com/office/drawing/2014/main" id="{75A845CA-F4CD-412B-B0A0-A32FC81E2BF2}"/>
              </a:ext>
            </a:extLst>
          </p:cNvPr>
          <p:cNvSpPr/>
          <p:nvPr/>
        </p:nvSpPr>
        <p:spPr>
          <a:xfrm>
            <a:off x="7277915" y="1448979"/>
            <a:ext cx="413263" cy="301669"/>
          </a:xfrm>
          <a:custGeom>
            <a:avLst/>
            <a:gdLst/>
            <a:ahLst/>
            <a:cxnLst>
              <a:cxn ang="0">
                <a:pos x="wd2" y="hd2"/>
              </a:cxn>
              <a:cxn ang="5400000">
                <a:pos x="wd2" y="hd2"/>
              </a:cxn>
              <a:cxn ang="10800000">
                <a:pos x="wd2" y="hd2"/>
              </a:cxn>
              <a:cxn ang="16200000">
                <a:pos x="wd2" y="hd2"/>
              </a:cxn>
            </a:cxnLst>
            <a:rect l="0" t="0" r="r" b="b"/>
            <a:pathLst>
              <a:path w="20390" h="19875" extrusionOk="0">
                <a:moveTo>
                  <a:pt x="19847" y="13222"/>
                </a:moveTo>
                <a:cubicBezTo>
                  <a:pt x="18871" y="16173"/>
                  <a:pt x="16446" y="18486"/>
                  <a:pt x="13405" y="19396"/>
                </a:cubicBezTo>
                <a:cubicBezTo>
                  <a:pt x="9678" y="20511"/>
                  <a:pt x="6114" y="19596"/>
                  <a:pt x="3601" y="17517"/>
                </a:cubicBezTo>
                <a:cubicBezTo>
                  <a:pt x="3461" y="17401"/>
                  <a:pt x="3326" y="17282"/>
                  <a:pt x="3192" y="17159"/>
                </a:cubicBezTo>
                <a:cubicBezTo>
                  <a:pt x="499" y="14681"/>
                  <a:pt x="-805" y="10784"/>
                  <a:pt x="526" y="6696"/>
                </a:cubicBezTo>
                <a:cubicBezTo>
                  <a:pt x="1469" y="3797"/>
                  <a:pt x="3807" y="1487"/>
                  <a:pt x="6773" y="543"/>
                </a:cubicBezTo>
                <a:cubicBezTo>
                  <a:pt x="11900" y="-1089"/>
                  <a:pt x="16743" y="1125"/>
                  <a:pt x="19022" y="4967"/>
                </a:cubicBezTo>
                <a:cubicBezTo>
                  <a:pt x="19091" y="5084"/>
                  <a:pt x="19160" y="5203"/>
                  <a:pt x="19223" y="5324"/>
                </a:cubicBezTo>
                <a:cubicBezTo>
                  <a:pt x="20445" y="7581"/>
                  <a:pt x="20795" y="10360"/>
                  <a:pt x="19847" y="13222"/>
                </a:cubicBezTo>
                <a:close/>
              </a:path>
            </a:pathLst>
          </a:custGeom>
          <a:solidFill>
            <a:srgbClr val="353535"/>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94" name="Shape">
            <a:extLst>
              <a:ext uri="{FF2B5EF4-FFF2-40B4-BE49-F238E27FC236}">
                <a16:creationId xmlns:a16="http://schemas.microsoft.com/office/drawing/2014/main" id="{54ED7EBB-C4BB-43CC-88EF-C3B0018F23A1}"/>
              </a:ext>
            </a:extLst>
          </p:cNvPr>
          <p:cNvSpPr/>
          <p:nvPr/>
        </p:nvSpPr>
        <p:spPr>
          <a:xfrm>
            <a:off x="7327387" y="1493587"/>
            <a:ext cx="363793" cy="256651"/>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95" name="Shape">
            <a:extLst>
              <a:ext uri="{FF2B5EF4-FFF2-40B4-BE49-F238E27FC236}">
                <a16:creationId xmlns:a16="http://schemas.microsoft.com/office/drawing/2014/main" id="{6C210590-6A64-4264-B74F-9013D963613A}"/>
              </a:ext>
            </a:extLst>
          </p:cNvPr>
          <p:cNvSpPr/>
          <p:nvPr/>
        </p:nvSpPr>
        <p:spPr>
          <a:xfrm>
            <a:off x="7277915" y="1861081"/>
            <a:ext cx="413235" cy="3016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4" y="21600"/>
                  <a:pt x="10800" y="21600"/>
                </a:cubicBezTo>
                <a:cubicBezTo>
                  <a:pt x="8137" y="21600"/>
                  <a:pt x="5698" y="20634"/>
                  <a:pt x="3817" y="19037"/>
                </a:cubicBezTo>
                <a:cubicBezTo>
                  <a:pt x="3667" y="18911"/>
                  <a:pt x="3524" y="18782"/>
                  <a:pt x="3383" y="18648"/>
                </a:cubicBezTo>
                <a:cubicBezTo>
                  <a:pt x="1299" y="16681"/>
                  <a:pt x="0" y="13891"/>
                  <a:pt x="0" y="10799"/>
                </a:cubicBezTo>
                <a:cubicBezTo>
                  <a:pt x="0" y="4835"/>
                  <a:pt x="4836" y="0"/>
                  <a:pt x="10800" y="0"/>
                </a:cubicBezTo>
                <a:cubicBezTo>
                  <a:pt x="14798" y="0"/>
                  <a:pt x="18285" y="2170"/>
                  <a:pt x="20153" y="5398"/>
                </a:cubicBezTo>
                <a:cubicBezTo>
                  <a:pt x="20226" y="5526"/>
                  <a:pt x="20299" y="5655"/>
                  <a:pt x="20366" y="5786"/>
                </a:cubicBezTo>
                <a:cubicBezTo>
                  <a:pt x="21154" y="7283"/>
                  <a:pt x="21600" y="8991"/>
                  <a:pt x="21600" y="10801"/>
                </a:cubicBezTo>
                <a:close/>
              </a:path>
            </a:pathLst>
          </a:custGeom>
          <a:solidFill>
            <a:srgbClr val="353535"/>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96" name="Shape">
            <a:extLst>
              <a:ext uri="{FF2B5EF4-FFF2-40B4-BE49-F238E27FC236}">
                <a16:creationId xmlns:a16="http://schemas.microsoft.com/office/drawing/2014/main" id="{A7DE6CA6-987C-4F9F-9243-DD054D95D268}"/>
              </a:ext>
            </a:extLst>
          </p:cNvPr>
          <p:cNvSpPr/>
          <p:nvPr/>
        </p:nvSpPr>
        <p:spPr>
          <a:xfrm>
            <a:off x="7327387" y="1905690"/>
            <a:ext cx="363793" cy="256651"/>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97" name="Shape">
            <a:extLst>
              <a:ext uri="{FF2B5EF4-FFF2-40B4-BE49-F238E27FC236}">
                <a16:creationId xmlns:a16="http://schemas.microsoft.com/office/drawing/2014/main" id="{CC3EF744-8D42-4C2E-B78E-6DE399DA76B3}"/>
              </a:ext>
            </a:extLst>
          </p:cNvPr>
          <p:cNvSpPr/>
          <p:nvPr/>
        </p:nvSpPr>
        <p:spPr>
          <a:xfrm>
            <a:off x="7277915" y="2271059"/>
            <a:ext cx="413235" cy="3016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4" y="21600"/>
                  <a:pt x="10800" y="21600"/>
                </a:cubicBezTo>
                <a:cubicBezTo>
                  <a:pt x="8137" y="21600"/>
                  <a:pt x="5698" y="20634"/>
                  <a:pt x="3817" y="19037"/>
                </a:cubicBezTo>
                <a:cubicBezTo>
                  <a:pt x="3667" y="18911"/>
                  <a:pt x="3524" y="18782"/>
                  <a:pt x="3383" y="18648"/>
                </a:cubicBezTo>
                <a:cubicBezTo>
                  <a:pt x="1299" y="16681"/>
                  <a:pt x="0" y="13891"/>
                  <a:pt x="0" y="10799"/>
                </a:cubicBezTo>
                <a:cubicBezTo>
                  <a:pt x="0" y="4835"/>
                  <a:pt x="4836" y="0"/>
                  <a:pt x="10800" y="0"/>
                </a:cubicBezTo>
                <a:cubicBezTo>
                  <a:pt x="14798" y="0"/>
                  <a:pt x="18285" y="2170"/>
                  <a:pt x="20153" y="5398"/>
                </a:cubicBezTo>
                <a:cubicBezTo>
                  <a:pt x="20226" y="5526"/>
                  <a:pt x="20299" y="5655"/>
                  <a:pt x="20366" y="5786"/>
                </a:cubicBezTo>
                <a:cubicBezTo>
                  <a:pt x="21154" y="7283"/>
                  <a:pt x="21600" y="8991"/>
                  <a:pt x="21600" y="10801"/>
                </a:cubicBezTo>
                <a:close/>
              </a:path>
            </a:pathLst>
          </a:custGeom>
          <a:solidFill>
            <a:srgbClr val="A2B969">
              <a:lumMod val="50000"/>
            </a:srgbClr>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99" name="Shape">
            <a:extLst>
              <a:ext uri="{FF2B5EF4-FFF2-40B4-BE49-F238E27FC236}">
                <a16:creationId xmlns:a16="http://schemas.microsoft.com/office/drawing/2014/main" id="{4B91AADE-5AD8-4220-A1AE-9FE034CC66CC}"/>
              </a:ext>
            </a:extLst>
          </p:cNvPr>
          <p:cNvSpPr/>
          <p:nvPr/>
        </p:nvSpPr>
        <p:spPr>
          <a:xfrm>
            <a:off x="7894857" y="1455351"/>
            <a:ext cx="177170" cy="290915"/>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00" name="Shape">
            <a:extLst>
              <a:ext uri="{FF2B5EF4-FFF2-40B4-BE49-F238E27FC236}">
                <a16:creationId xmlns:a16="http://schemas.microsoft.com/office/drawing/2014/main" id="{FDD1C04C-33BB-4FC5-9053-E939B781A829}"/>
              </a:ext>
            </a:extLst>
          </p:cNvPr>
          <p:cNvSpPr/>
          <p:nvPr/>
        </p:nvSpPr>
        <p:spPr>
          <a:xfrm>
            <a:off x="7894857" y="1865330"/>
            <a:ext cx="177170" cy="290915"/>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01" name="Shape">
            <a:extLst>
              <a:ext uri="{FF2B5EF4-FFF2-40B4-BE49-F238E27FC236}">
                <a16:creationId xmlns:a16="http://schemas.microsoft.com/office/drawing/2014/main" id="{8422633D-FE60-4D76-B50F-36841698B5AF}"/>
              </a:ext>
            </a:extLst>
          </p:cNvPr>
          <p:cNvSpPr/>
          <p:nvPr/>
        </p:nvSpPr>
        <p:spPr>
          <a:xfrm>
            <a:off x="7894857" y="2277432"/>
            <a:ext cx="177170" cy="290915"/>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02" name="Shape">
            <a:extLst>
              <a:ext uri="{FF2B5EF4-FFF2-40B4-BE49-F238E27FC236}">
                <a16:creationId xmlns:a16="http://schemas.microsoft.com/office/drawing/2014/main" id="{45D37A2B-0C98-4487-93BE-896629D48B45}"/>
              </a:ext>
            </a:extLst>
          </p:cNvPr>
          <p:cNvSpPr/>
          <p:nvPr/>
        </p:nvSpPr>
        <p:spPr>
          <a:xfrm>
            <a:off x="6896690" y="1453227"/>
            <a:ext cx="177170" cy="290915"/>
          </a:xfrm>
          <a:custGeom>
            <a:avLst/>
            <a:gdLst/>
            <a:ahLst/>
            <a:cxnLst>
              <a:cxn ang="0">
                <a:pos x="wd2" y="hd2"/>
              </a:cxn>
              <a:cxn ang="5400000">
                <a:pos x="wd2" y="hd2"/>
              </a:cxn>
              <a:cxn ang="10800000">
                <a:pos x="wd2" y="hd2"/>
              </a:cxn>
              <a:cxn ang="16200000">
                <a:pos x="wd2" y="hd2"/>
              </a:cxn>
            </a:cxnLst>
            <a:rect l="0" t="0" r="r" b="b"/>
            <a:pathLst>
              <a:path w="20284" h="21600" extrusionOk="0">
                <a:moveTo>
                  <a:pt x="353" y="5591"/>
                </a:moveTo>
                <a:lnTo>
                  <a:pt x="7963" y="18392"/>
                </a:lnTo>
                <a:cubicBezTo>
                  <a:pt x="9093" y="20289"/>
                  <a:pt x="12747" y="21600"/>
                  <a:pt x="16909" y="21600"/>
                </a:cubicBezTo>
                <a:lnTo>
                  <a:pt x="20284" y="21600"/>
                </a:lnTo>
                <a:lnTo>
                  <a:pt x="20284" y="0"/>
                </a:lnTo>
                <a:lnTo>
                  <a:pt x="9296" y="0"/>
                </a:lnTo>
                <a:cubicBezTo>
                  <a:pt x="3139" y="0"/>
                  <a:pt x="-1316" y="2784"/>
                  <a:pt x="353" y="5591"/>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03" name="Shape">
            <a:extLst>
              <a:ext uri="{FF2B5EF4-FFF2-40B4-BE49-F238E27FC236}">
                <a16:creationId xmlns:a16="http://schemas.microsoft.com/office/drawing/2014/main" id="{CAC1D8F9-61D2-4CBE-BBEA-AD5CA7874C2E}"/>
              </a:ext>
            </a:extLst>
          </p:cNvPr>
          <p:cNvSpPr/>
          <p:nvPr/>
        </p:nvSpPr>
        <p:spPr>
          <a:xfrm>
            <a:off x="6896690" y="1865330"/>
            <a:ext cx="177170" cy="290915"/>
          </a:xfrm>
          <a:custGeom>
            <a:avLst/>
            <a:gdLst/>
            <a:ahLst/>
            <a:cxnLst>
              <a:cxn ang="0">
                <a:pos x="wd2" y="hd2"/>
              </a:cxn>
              <a:cxn ang="5400000">
                <a:pos x="wd2" y="hd2"/>
              </a:cxn>
              <a:cxn ang="10800000">
                <a:pos x="wd2" y="hd2"/>
              </a:cxn>
              <a:cxn ang="16200000">
                <a:pos x="wd2" y="hd2"/>
              </a:cxn>
            </a:cxnLst>
            <a:rect l="0" t="0" r="r" b="b"/>
            <a:pathLst>
              <a:path w="20284" h="21598" extrusionOk="0">
                <a:moveTo>
                  <a:pt x="353" y="5590"/>
                </a:moveTo>
                <a:lnTo>
                  <a:pt x="7963" y="18390"/>
                </a:lnTo>
                <a:cubicBezTo>
                  <a:pt x="9093" y="20287"/>
                  <a:pt x="12747" y="21598"/>
                  <a:pt x="16909" y="21598"/>
                </a:cubicBezTo>
                <a:lnTo>
                  <a:pt x="20284" y="21598"/>
                </a:lnTo>
                <a:lnTo>
                  <a:pt x="20284" y="0"/>
                </a:lnTo>
                <a:lnTo>
                  <a:pt x="9296" y="0"/>
                </a:lnTo>
                <a:cubicBezTo>
                  <a:pt x="3139" y="-2"/>
                  <a:pt x="-1316" y="2783"/>
                  <a:pt x="353" y="5590"/>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sp>
        <p:nvSpPr>
          <p:cNvPr id="104" name="Shape">
            <a:extLst>
              <a:ext uri="{FF2B5EF4-FFF2-40B4-BE49-F238E27FC236}">
                <a16:creationId xmlns:a16="http://schemas.microsoft.com/office/drawing/2014/main" id="{272884A1-F731-4FAF-B4E5-9A4831B59553}"/>
              </a:ext>
            </a:extLst>
          </p:cNvPr>
          <p:cNvSpPr/>
          <p:nvPr/>
        </p:nvSpPr>
        <p:spPr>
          <a:xfrm>
            <a:off x="6896690" y="2277432"/>
            <a:ext cx="177170" cy="290915"/>
          </a:xfrm>
          <a:custGeom>
            <a:avLst/>
            <a:gdLst/>
            <a:ahLst/>
            <a:cxnLst>
              <a:cxn ang="0">
                <a:pos x="wd2" y="hd2"/>
              </a:cxn>
              <a:cxn ang="5400000">
                <a:pos x="wd2" y="hd2"/>
              </a:cxn>
              <a:cxn ang="10800000">
                <a:pos x="wd2" y="hd2"/>
              </a:cxn>
              <a:cxn ang="16200000">
                <a:pos x="wd2" y="hd2"/>
              </a:cxn>
            </a:cxnLst>
            <a:rect l="0" t="0" r="r" b="b"/>
            <a:pathLst>
              <a:path w="20284" h="21598" extrusionOk="0">
                <a:moveTo>
                  <a:pt x="353" y="5590"/>
                </a:moveTo>
                <a:lnTo>
                  <a:pt x="7963" y="18390"/>
                </a:lnTo>
                <a:cubicBezTo>
                  <a:pt x="9093" y="20287"/>
                  <a:pt x="12747" y="21598"/>
                  <a:pt x="16909" y="21598"/>
                </a:cubicBezTo>
                <a:lnTo>
                  <a:pt x="20284" y="21598"/>
                </a:lnTo>
                <a:lnTo>
                  <a:pt x="20284" y="0"/>
                </a:lnTo>
                <a:lnTo>
                  <a:pt x="9296" y="0"/>
                </a:lnTo>
                <a:cubicBezTo>
                  <a:pt x="3139" y="-2"/>
                  <a:pt x="-1316" y="2783"/>
                  <a:pt x="353" y="5590"/>
                </a:cubicBezTo>
                <a:close/>
              </a:path>
            </a:pathLst>
          </a:custGeom>
          <a:solidFill>
            <a:srgbClr val="4B4B4B"/>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grpSp>
        <p:nvGrpSpPr>
          <p:cNvPr id="9" name="Gruppierung 8"/>
          <p:cNvGrpSpPr/>
          <p:nvPr/>
        </p:nvGrpSpPr>
        <p:grpSpPr>
          <a:xfrm>
            <a:off x="6190798" y="2315669"/>
            <a:ext cx="2333442" cy="1961700"/>
            <a:chOff x="6190798" y="2315669"/>
            <a:chExt cx="2333442" cy="1961700"/>
          </a:xfrm>
        </p:grpSpPr>
        <p:sp>
          <p:nvSpPr>
            <p:cNvPr id="98" name="Shape">
              <a:extLst>
                <a:ext uri="{FF2B5EF4-FFF2-40B4-BE49-F238E27FC236}">
                  <a16:creationId xmlns:a16="http://schemas.microsoft.com/office/drawing/2014/main" id="{4977E445-0CE5-4387-AC9A-7B59B3507F19}"/>
                </a:ext>
              </a:extLst>
            </p:cNvPr>
            <p:cNvSpPr/>
            <p:nvPr/>
          </p:nvSpPr>
          <p:spPr>
            <a:xfrm>
              <a:off x="7327387" y="2315669"/>
              <a:ext cx="363793" cy="256651"/>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rgbClr val="A2B969"/>
            </a:solidFill>
            <a:ln w="12700">
              <a:miter lim="400000"/>
            </a:ln>
          </p:spPr>
          <p:txBody>
            <a:bodyPr lIns="38100" tIns="38100" rIns="38100" bIns="381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Roboto"/>
                <a:ea typeface="+mn-ea"/>
                <a:cs typeface="Roboto"/>
                <a:sym typeface="Gill Sans"/>
              </a:endParaRPr>
            </a:p>
          </p:txBody>
        </p:sp>
        <p:grpSp>
          <p:nvGrpSpPr>
            <p:cNvPr id="79" name="Group 103">
              <a:extLst>
                <a:ext uri="{FF2B5EF4-FFF2-40B4-BE49-F238E27FC236}">
                  <a16:creationId xmlns:a16="http://schemas.microsoft.com/office/drawing/2014/main" id="{AD3FE2AB-F807-477A-A0AC-3677BE7505BD}"/>
                </a:ext>
              </a:extLst>
            </p:cNvPr>
            <p:cNvGrpSpPr/>
            <p:nvPr/>
          </p:nvGrpSpPr>
          <p:grpSpPr>
            <a:xfrm>
              <a:off x="6494325" y="2811170"/>
              <a:ext cx="2029915" cy="1466199"/>
              <a:chOff x="8921977" y="1257314"/>
              <a:chExt cx="2937088" cy="2906281"/>
            </a:xfrm>
          </p:grpSpPr>
          <p:sp>
            <p:nvSpPr>
              <p:cNvPr id="83" name="TextBox 104">
                <a:extLst>
                  <a:ext uri="{FF2B5EF4-FFF2-40B4-BE49-F238E27FC236}">
                    <a16:creationId xmlns:a16="http://schemas.microsoft.com/office/drawing/2014/main" id="{CF055ECD-E230-4849-9266-E3CB5004974D}"/>
                  </a:ext>
                </a:extLst>
              </p:cNvPr>
              <p:cNvSpPr txBox="1"/>
              <p:nvPr/>
            </p:nvSpPr>
            <p:spPr>
              <a:xfrm>
                <a:off x="8921977" y="1257314"/>
                <a:ext cx="2937088" cy="671078"/>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black"/>
                    </a:solidFill>
                    <a:effectLst/>
                    <a:uLnTx/>
                    <a:uFillTx/>
                    <a:latin typeface="Roboto"/>
                    <a:ea typeface="+mn-ea"/>
                    <a:cs typeface="Roboto"/>
                  </a:rPr>
                  <a:t>Generally ok</a:t>
                </a:r>
              </a:p>
            </p:txBody>
          </p:sp>
          <p:sp>
            <p:nvSpPr>
              <p:cNvPr id="84" name="TextBox 105">
                <a:extLst>
                  <a:ext uri="{FF2B5EF4-FFF2-40B4-BE49-F238E27FC236}">
                    <a16:creationId xmlns:a16="http://schemas.microsoft.com/office/drawing/2014/main" id="{93F6C42F-5D77-4AD6-BF2E-A1431670C968}"/>
                  </a:ext>
                </a:extLst>
              </p:cNvPr>
              <p:cNvSpPr txBox="1"/>
              <p:nvPr/>
            </p:nvSpPr>
            <p:spPr>
              <a:xfrm>
                <a:off x="8929771" y="1845326"/>
                <a:ext cx="2929294" cy="2318269"/>
              </a:xfrm>
              <a:prstGeom prst="rect">
                <a:avLst/>
              </a:prstGeom>
              <a:noFill/>
            </p:spPr>
            <p:txBody>
              <a:bodyPr wrap="square" lIns="0" rIns="0" rtlCol="0" anchor="t">
                <a:spAutoFit/>
              </a:bodyPr>
              <a:lstStyle/>
              <a:p>
                <a:pPr marL="171450" lvl="0" indent="-171450">
                  <a:buFont typeface="Arial"/>
                  <a:buChar char="•"/>
                  <a:defRPr/>
                </a:pPr>
                <a:r>
                  <a:rPr lang="en-US" sz="1000">
                    <a:solidFill>
                      <a:prstClr val="black">
                        <a:lumMod val="65000"/>
                        <a:lumOff val="35000"/>
                      </a:prstClr>
                    </a:solidFill>
                    <a:latin typeface="Roboto"/>
                    <a:cs typeface="Roboto"/>
                  </a:rPr>
                  <a:t>Simple working lunch or working dinner;</a:t>
                </a:r>
              </a:p>
              <a:p>
                <a:pPr marL="171450" indent="-171450">
                  <a:buFont typeface="Arial"/>
                  <a:buChar char="•"/>
                  <a:defRPr/>
                </a:pPr>
                <a:r>
                  <a:rPr lang="en-US" sz="1000">
                    <a:solidFill>
                      <a:prstClr val="black">
                        <a:lumMod val="65000"/>
                        <a:lumOff val="35000"/>
                      </a:prstClr>
                    </a:solidFill>
                    <a:latin typeface="Roboto"/>
                    <a:cs typeface="Roboto"/>
                  </a:rPr>
                  <a:t>Professional events where own employer covers travel/accommodation (Royal Norwegian Ministry of </a:t>
                </a:r>
                <a:r>
                  <a:rPr lang="en-US" sz="1000" err="1">
                    <a:solidFill>
                      <a:prstClr val="black">
                        <a:lumMod val="65000"/>
                        <a:lumOff val="35000"/>
                      </a:prstClr>
                    </a:solidFill>
                    <a:latin typeface="Roboto"/>
                    <a:cs typeface="Roboto"/>
                  </a:rPr>
                  <a:t>Defence</a:t>
                </a:r>
                <a:r>
                  <a:rPr lang="en-US" sz="1000">
                    <a:solidFill>
                      <a:prstClr val="black">
                        <a:lumMod val="65000"/>
                        <a:lumOff val="35000"/>
                      </a:prstClr>
                    </a:solidFill>
                    <a:latin typeface="Roboto"/>
                    <a:cs typeface="Roboto"/>
                  </a:rPr>
                  <a:t> 2007).</a:t>
                </a:r>
              </a:p>
            </p:txBody>
          </p:sp>
        </p:grpSp>
        <p:pic>
          <p:nvPicPr>
            <p:cNvPr id="82" name="Graphic 108" descr="Thumbs Up Sign">
              <a:extLst>
                <a:ext uri="{FF2B5EF4-FFF2-40B4-BE49-F238E27FC236}">
                  <a16:creationId xmlns:a16="http://schemas.microsoft.com/office/drawing/2014/main" id="{86E99CF7-1EC4-4D74-92AB-9CAAFA77C5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90798" y="2766452"/>
              <a:ext cx="524194" cy="382637"/>
            </a:xfrm>
            <a:prstGeom prst="rect">
              <a:avLst/>
            </a:prstGeom>
            <a:effectLst>
              <a:outerShdw dist="38100" dir="2700000" algn="tl" rotWithShape="0">
                <a:prstClr val="black">
                  <a:alpha val="40000"/>
                </a:prstClr>
              </a:outerShdw>
            </a:effectLst>
          </p:spPr>
        </p:pic>
      </p:grpSp>
    </p:spTree>
    <p:extLst>
      <p:ext uri="{BB962C8B-B14F-4D97-AF65-F5344CB8AC3E}">
        <p14:creationId xmlns:p14="http://schemas.microsoft.com/office/powerpoint/2010/main" val="28939227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8 – Integrity codes</a:t>
            </a:r>
            <a:endParaRPr lang="en-US"/>
          </a:p>
        </p:txBody>
      </p:sp>
      <p:grpSp>
        <p:nvGrpSpPr>
          <p:cNvPr id="10" name="Gruppierung 9"/>
          <p:cNvGrpSpPr/>
          <p:nvPr/>
        </p:nvGrpSpPr>
        <p:grpSpPr>
          <a:xfrm>
            <a:off x="5055268" y="1686886"/>
            <a:ext cx="3472535" cy="592404"/>
            <a:chOff x="5055266" y="1809059"/>
            <a:chExt cx="3472535" cy="592404"/>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04</a:t>
              </a:r>
              <a:endParaRPr lang="ko-KR" altLang="en-US" sz="2400" b="1">
                <a:solidFill>
                  <a:schemeClr val="bg1">
                    <a:lumMod val="65000"/>
                  </a:schemeClr>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Good practices for integrity codes</a:t>
              </a:r>
              <a:endParaRPr lang="ko-KR" altLang="en-US" sz="1600" b="1">
                <a:solidFill>
                  <a:schemeClr val="bg1">
                    <a:lumMod val="65000"/>
                  </a:schemeClr>
                </a:solidFill>
                <a:latin typeface="Roboto"/>
                <a:cs typeface="Roboto"/>
              </a:endParaRPr>
            </a:p>
          </p:txBody>
        </p:sp>
      </p:grpSp>
      <p:grpSp>
        <p:nvGrpSpPr>
          <p:cNvPr id="7" name="Gruppierung 6"/>
          <p:cNvGrpSpPr/>
          <p:nvPr/>
        </p:nvGrpSpPr>
        <p:grpSpPr>
          <a:xfrm>
            <a:off x="1532859" y="1678066"/>
            <a:ext cx="3472803" cy="595895"/>
            <a:chOff x="1593920" y="1719947"/>
            <a:chExt cx="3472803" cy="59589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6"/>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Codes of ethics and codes of conduct</a:t>
              </a:r>
              <a:endParaRPr lang="ko-KR" altLang="en-US" sz="1600" b="1">
                <a:solidFill>
                  <a:schemeClr val="bg1">
                    <a:lumMod val="65000"/>
                  </a:schemeClr>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03</a:t>
              </a:r>
              <a:endParaRPr lang="ko-KR" altLang="en-US" sz="2400" b="1">
                <a:solidFill>
                  <a:schemeClr val="bg1">
                    <a:lumMod val="65000"/>
                  </a:schemeClr>
                </a:solidFill>
                <a:latin typeface="Roboto"/>
                <a:cs typeface="Roboto"/>
              </a:endParaRPr>
            </a:p>
          </p:txBody>
        </p:sp>
      </p:grpSp>
      <p:grpSp>
        <p:nvGrpSpPr>
          <p:cNvPr id="5" name="Gruppierung 4"/>
          <p:cNvGrpSpPr/>
          <p:nvPr/>
        </p:nvGrpSpPr>
        <p:grpSpPr>
          <a:xfrm>
            <a:off x="5052997" y="648417"/>
            <a:ext cx="3488205" cy="584776"/>
            <a:chOff x="5028571" y="636207"/>
            <a:chExt cx="3488205" cy="584776"/>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lumMod val="65000"/>
                    </a:schemeClr>
                  </a:solidFill>
                  <a:latin typeface="Roboto"/>
                  <a:cs typeface="Roboto"/>
                </a:rPr>
                <a:t>02</a:t>
              </a:r>
              <a:endParaRPr lang="ko-KR" altLang="en-US" sz="2400" b="1">
                <a:solidFill>
                  <a:schemeClr val="bg1">
                    <a:lumMod val="65000"/>
                  </a:schemeClr>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584776"/>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Why are integrity codes important?</a:t>
              </a:r>
              <a:endParaRPr lang="ko-KR" altLang="en-US" sz="1600" b="1">
                <a:solidFill>
                  <a:schemeClr val="bg1">
                    <a:lumMod val="65000"/>
                  </a:schemeClr>
                </a:solidFill>
                <a:latin typeface="Roboto"/>
                <a:cs typeface="Roboto"/>
              </a:endParaRPr>
            </a:p>
          </p:txBody>
        </p:sp>
      </p:grpSp>
      <p:grpSp>
        <p:nvGrpSpPr>
          <p:cNvPr id="6" name="Gruppierung 5"/>
          <p:cNvGrpSpPr/>
          <p:nvPr/>
        </p:nvGrpSpPr>
        <p:grpSpPr>
          <a:xfrm>
            <a:off x="1532858" y="646625"/>
            <a:ext cx="3473618" cy="461665"/>
            <a:chOff x="1593920" y="646625"/>
            <a:chExt cx="3473618" cy="461665"/>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What are integrity codes?</a:t>
              </a:r>
              <a:endParaRPr lang="ko-KR" altLang="en-US" sz="1600" b="1">
                <a:solidFill>
                  <a:schemeClr val="bg1">
                    <a:lumMod val="65000"/>
                  </a:schemeClr>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01</a:t>
              </a:r>
              <a:endParaRPr lang="ko-KR" altLang="en-US" sz="2400" b="1">
                <a:solidFill>
                  <a:schemeClr val="bg1">
                    <a:lumMod val="65000"/>
                  </a:schemeClr>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5051041" y="2699924"/>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Practical examples</a:t>
              </a:r>
              <a:endParaRPr lang="ko-KR" altLang="en-US" sz="1600" b="1">
                <a:solidFill>
                  <a:schemeClr val="bg1">
                    <a:lumMod val="65000"/>
                  </a:schemeClr>
                </a:solidFill>
                <a:latin typeface="Roboto"/>
                <a:cs typeface="Roboto"/>
              </a:endParaRP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06</a:t>
              </a:r>
              <a:endParaRPr lang="ko-KR" altLang="en-US" sz="2400" b="1">
                <a:solidFill>
                  <a:schemeClr val="bg1">
                    <a:lumMod val="65000"/>
                  </a:schemeClr>
                </a:solidFill>
                <a:latin typeface="Roboto"/>
                <a:cs typeface="Roboto"/>
              </a:endParaRPr>
            </a:p>
          </p:txBody>
        </p:sp>
      </p:grpSp>
      <p:grpSp>
        <p:nvGrpSpPr>
          <p:cNvPr id="22" name="Gruppierung 21"/>
          <p:cNvGrpSpPr/>
          <p:nvPr/>
        </p:nvGrpSpPr>
        <p:grpSpPr>
          <a:xfrm>
            <a:off x="1539732" y="2718014"/>
            <a:ext cx="3472803" cy="595894"/>
            <a:chOff x="1593920" y="1809059"/>
            <a:chExt cx="3472803" cy="595894"/>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Obstacles why integrity codes can fail</a:t>
              </a:r>
              <a:endParaRPr lang="ko-KR" altLang="en-US" sz="1600" b="1">
                <a:solidFill>
                  <a:schemeClr val="bg1">
                    <a:lumMod val="65000"/>
                  </a:schemeClr>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05</a:t>
              </a:r>
              <a:endParaRPr lang="ko-KR" altLang="en-US" sz="2400" b="1">
                <a:solidFill>
                  <a:schemeClr val="bg1">
                    <a:lumMod val="65000"/>
                  </a:schemeClr>
                </a:solidFill>
                <a:latin typeface="Roboto"/>
                <a:cs typeface="Roboto"/>
              </a:endParaRPr>
            </a:p>
          </p:txBody>
        </p:sp>
      </p:grpSp>
      <p:grpSp>
        <p:nvGrpSpPr>
          <p:cNvPr id="25" name="Gruppierung 21">
            <a:extLst>
              <a:ext uri="{FF2B5EF4-FFF2-40B4-BE49-F238E27FC236}">
                <a16:creationId xmlns:a16="http://schemas.microsoft.com/office/drawing/2014/main" id="{26D011E8-D739-6A4C-AA4B-434F0690AB32}"/>
              </a:ext>
            </a:extLst>
          </p:cNvPr>
          <p:cNvGrpSpPr/>
          <p:nvPr/>
        </p:nvGrpSpPr>
        <p:grpSpPr>
          <a:xfrm>
            <a:off x="1532858" y="3745456"/>
            <a:ext cx="3472803" cy="595894"/>
            <a:chOff x="1593920" y="1809059"/>
            <a:chExt cx="3472803" cy="595894"/>
          </a:xfrm>
        </p:grpSpPr>
        <p:sp>
          <p:nvSpPr>
            <p:cNvPr id="26" name="TextBox 174">
              <a:extLst>
                <a:ext uri="{FF2B5EF4-FFF2-40B4-BE49-F238E27FC236}">
                  <a16:creationId xmlns:a16="http://schemas.microsoft.com/office/drawing/2014/main" id="{1256A7F7-8C75-D940-B114-9B2792FDDBDE}"/>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dirty="0">
                  <a:solidFill>
                    <a:schemeClr val="bg1"/>
                  </a:solidFill>
                  <a:latin typeface="Roboto"/>
                  <a:ea typeface="맑은 고딕"/>
                  <a:cs typeface="Roboto"/>
                </a:rPr>
                <a:t>Activity: Review of personal integrity plan</a:t>
              </a:r>
              <a:endParaRPr lang="ko-KR" altLang="en-US" sz="1600" b="1" dirty="0">
                <a:solidFill>
                  <a:schemeClr val="bg1"/>
                </a:solidFill>
                <a:latin typeface="Roboto"/>
                <a:cs typeface="Roboto"/>
              </a:endParaRPr>
            </a:p>
          </p:txBody>
        </p:sp>
        <p:sp>
          <p:nvSpPr>
            <p:cNvPr id="27" name="TextBox 161">
              <a:extLst>
                <a:ext uri="{FF2B5EF4-FFF2-40B4-BE49-F238E27FC236}">
                  <a16:creationId xmlns:a16="http://schemas.microsoft.com/office/drawing/2014/main" id="{387D44CB-8C7E-4D4B-9777-09C5B2FEA56A}"/>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07</a:t>
              </a:r>
              <a:endParaRPr lang="ko-KR" altLang="en-US" sz="2400" b="1">
                <a:solidFill>
                  <a:schemeClr val="bg1"/>
                </a:solidFill>
                <a:latin typeface="Roboto"/>
                <a:cs typeface="Roboto"/>
              </a:endParaRPr>
            </a:p>
          </p:txBody>
        </p:sp>
      </p:grpSp>
      <p:sp>
        <p:nvSpPr>
          <p:cNvPr id="3" name="Foliennummernplatzhalter 2">
            <a:extLst>
              <a:ext uri="{FF2B5EF4-FFF2-40B4-BE49-F238E27FC236}">
                <a16:creationId xmlns:a16="http://schemas.microsoft.com/office/drawing/2014/main" id="{603074C6-A6C5-8440-AEC6-7B13D2037997}"/>
              </a:ext>
            </a:extLst>
          </p:cNvPr>
          <p:cNvSpPr>
            <a:spLocks noGrp="1"/>
          </p:cNvSpPr>
          <p:nvPr>
            <p:ph type="sldNum" sz="quarter" idx="12"/>
          </p:nvPr>
        </p:nvSpPr>
        <p:spPr/>
        <p:txBody>
          <a:bodyPr/>
          <a:lstStyle/>
          <a:p>
            <a:fld id="{961E0DA8-AC27-403E-90E8-404BCA9BAC80}" type="slidenum">
              <a:rPr lang="en-US" smtClean="0"/>
              <a:pPr/>
              <a:t>35</a:t>
            </a:fld>
            <a:endParaRPr lang="en-US"/>
          </a:p>
        </p:txBody>
      </p:sp>
    </p:spTree>
    <p:extLst>
      <p:ext uri="{BB962C8B-B14F-4D97-AF65-F5344CB8AC3E}">
        <p14:creationId xmlns:p14="http://schemas.microsoft.com/office/powerpoint/2010/main" val="107885118"/>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kaler Titel 1"/>
          <p:cNvSpPr>
            <a:spLocks noGrp="1"/>
          </p:cNvSpPr>
          <p:nvPr>
            <p:ph type="title" orient="vert"/>
          </p:nvPr>
        </p:nvSpPr>
        <p:spPr/>
        <p:txBody>
          <a:bodyPr>
            <a:normAutofit/>
          </a:bodyPr>
          <a:lstStyle/>
          <a:p>
            <a:r>
              <a:rPr lang="de-DE" sz="4400" err="1">
                <a:solidFill>
                  <a:srgbClr val="000000"/>
                </a:solidFill>
              </a:rPr>
              <a:t>Activity</a:t>
            </a:r>
            <a:endParaRPr lang="en-US" err="1"/>
          </a:p>
        </p:txBody>
      </p:sp>
      <p:sp>
        <p:nvSpPr>
          <p:cNvPr id="3" name="Foliennummernplatzhalter 2"/>
          <p:cNvSpPr>
            <a:spLocks noGrp="1"/>
          </p:cNvSpPr>
          <p:nvPr>
            <p:ph type="sldNum" sz="quarter" idx="12"/>
          </p:nvPr>
        </p:nvSpPr>
        <p:spPr/>
        <p:txBody>
          <a:bodyPr/>
          <a:lstStyle/>
          <a:p>
            <a:fld id="{961E0DA8-AC27-403E-90E8-404BCA9BAC80}" type="slidenum">
              <a:rPr lang="en-US" smtClean="0"/>
              <a:pPr/>
              <a:t>36</a:t>
            </a:fld>
            <a:endParaRPr lang="en-US"/>
          </a:p>
        </p:txBody>
      </p:sp>
      <p:sp>
        <p:nvSpPr>
          <p:cNvPr id="4" name="Fußzeilenplatzhalter 3"/>
          <p:cNvSpPr>
            <a:spLocks noGrp="1"/>
          </p:cNvSpPr>
          <p:nvPr>
            <p:ph type="ftr" sz="quarter" idx="3"/>
          </p:nvPr>
        </p:nvSpPr>
        <p:spPr/>
        <p:txBody>
          <a:bodyPr/>
          <a:lstStyle/>
          <a:p>
            <a:r>
              <a:rPr lang="en-US" b="1"/>
              <a:t>Module 8 – Integrity codes</a:t>
            </a:r>
            <a:endParaRPr lang="en-US"/>
          </a:p>
        </p:txBody>
      </p:sp>
      <p:grpSp>
        <p:nvGrpSpPr>
          <p:cNvPr id="10" name="Gruppierung 9"/>
          <p:cNvGrpSpPr/>
          <p:nvPr/>
        </p:nvGrpSpPr>
        <p:grpSpPr>
          <a:xfrm>
            <a:off x="1490400" y="583200"/>
            <a:ext cx="7056000" cy="4052454"/>
            <a:chOff x="1531792" y="577274"/>
            <a:chExt cx="6988753" cy="4052454"/>
          </a:xfrm>
        </p:grpSpPr>
        <p:pic>
          <p:nvPicPr>
            <p:cNvPr id="7" name="Bild 6" descr="76577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1792" y="577274"/>
              <a:ext cx="5594318" cy="4052454"/>
            </a:xfrm>
            <a:prstGeom prst="rect">
              <a:avLst/>
            </a:prstGeom>
          </p:spPr>
        </p:pic>
        <p:sp>
          <p:nvSpPr>
            <p:cNvPr id="9" name="Rechteck 8"/>
            <p:cNvSpPr/>
            <p:nvPr/>
          </p:nvSpPr>
          <p:spPr>
            <a:xfrm>
              <a:off x="7123545" y="577274"/>
              <a:ext cx="1397000" cy="4052454"/>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4" name="Textfeld 13"/>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Photo/Mark Garten</a:t>
            </a:r>
          </a:p>
        </p:txBody>
      </p:sp>
    </p:spTree>
    <p:extLst>
      <p:ext uri="{BB962C8B-B14F-4D97-AF65-F5344CB8AC3E}">
        <p14:creationId xmlns:p14="http://schemas.microsoft.com/office/powerpoint/2010/main" val="3731749513"/>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b="1"/>
              <a:t>Module 8 – Integrity codes</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37</a:t>
            </a:fld>
            <a:endParaRPr lang="en-US"/>
          </a:p>
        </p:txBody>
      </p:sp>
      <p:sp>
        <p:nvSpPr>
          <p:cNvPr id="5" name="Titel 4"/>
          <p:cNvSpPr>
            <a:spLocks noGrp="1"/>
          </p:cNvSpPr>
          <p:nvPr>
            <p:ph type="title"/>
          </p:nvPr>
        </p:nvSpPr>
        <p:spPr/>
        <p:txBody>
          <a:bodyPr>
            <a:normAutofit/>
          </a:bodyPr>
          <a:lstStyle/>
          <a:p>
            <a:r>
              <a:rPr lang="de-DE" sz="4000" b="1" dirty="0"/>
              <a:t>Review </a:t>
            </a:r>
            <a:r>
              <a:rPr lang="de-DE" sz="4000" b="1" dirty="0" err="1"/>
              <a:t>of</a:t>
            </a:r>
            <a:r>
              <a:rPr lang="de-DE" sz="4000" b="1" dirty="0"/>
              <a:t> personal </a:t>
            </a:r>
            <a:r>
              <a:rPr lang="de-DE" sz="4000" b="1" dirty="0" err="1"/>
              <a:t>integrity</a:t>
            </a:r>
            <a:r>
              <a:rPr lang="de-DE" sz="4000" b="1" dirty="0"/>
              <a:t> plan</a:t>
            </a:r>
          </a:p>
        </p:txBody>
      </p:sp>
      <p:grpSp>
        <p:nvGrpSpPr>
          <p:cNvPr id="2" name="Gruppieren 1">
            <a:extLst>
              <a:ext uri="{FF2B5EF4-FFF2-40B4-BE49-F238E27FC236}">
                <a16:creationId xmlns:a16="http://schemas.microsoft.com/office/drawing/2014/main" id="{C038DDE0-892F-C24A-837F-AC8529F63741}"/>
              </a:ext>
            </a:extLst>
          </p:cNvPr>
          <p:cNvGrpSpPr/>
          <p:nvPr/>
        </p:nvGrpSpPr>
        <p:grpSpPr>
          <a:xfrm>
            <a:off x="312984" y="1309999"/>
            <a:ext cx="8255013" cy="3250992"/>
            <a:chOff x="312984" y="1309999"/>
            <a:chExt cx="8255013" cy="2885986"/>
          </a:xfrm>
        </p:grpSpPr>
        <p:sp>
          <p:nvSpPr>
            <p:cNvPr id="7" name="Freihandform 6">
              <a:extLst>
                <a:ext uri="{FF2B5EF4-FFF2-40B4-BE49-F238E27FC236}">
                  <a16:creationId xmlns:a16="http://schemas.microsoft.com/office/drawing/2014/main" id="{34BF1AC4-6252-C948-B872-D2B7B4AD05B2}"/>
                </a:ext>
              </a:extLst>
            </p:cNvPr>
            <p:cNvSpPr/>
            <p:nvPr/>
          </p:nvSpPr>
          <p:spPr>
            <a:xfrm>
              <a:off x="473095"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dirty="0" err="1">
                  <a:latin typeface="Roboto"/>
                  <a:cs typeface="Roboto"/>
                </a:rPr>
                <a:t>Why</a:t>
              </a:r>
              <a:r>
                <a:rPr lang="de-DE" sz="900" b="1" kern="1200" dirty="0">
                  <a:latin typeface="Roboto"/>
                  <a:cs typeface="Roboto"/>
                </a:rPr>
                <a:t>?</a:t>
              </a:r>
            </a:p>
            <a:p>
              <a:pPr marL="0" lvl="0" indent="0" algn="l" defTabSz="400050">
                <a:lnSpc>
                  <a:spcPct val="90000"/>
                </a:lnSpc>
                <a:spcBef>
                  <a:spcPct val="0"/>
                </a:spcBef>
                <a:spcAft>
                  <a:spcPct val="35000"/>
                </a:spcAft>
                <a:buNone/>
              </a:pPr>
              <a:r>
                <a:rPr lang="de-DE" sz="900" kern="1200" dirty="0">
                  <a:latin typeface="Roboto"/>
                  <a:cs typeface="Roboto"/>
                </a:rPr>
                <a:t>This </a:t>
              </a:r>
              <a:r>
                <a:rPr lang="de-DE" sz="900" kern="1200" dirty="0" err="1">
                  <a:latin typeface="Roboto"/>
                  <a:cs typeface="Roboto"/>
                </a:rPr>
                <a:t>activity</a:t>
              </a:r>
              <a:r>
                <a:rPr lang="de-DE" sz="900" kern="1200" dirty="0">
                  <a:latin typeface="Roboto"/>
                  <a:cs typeface="Roboto"/>
                </a:rPr>
                <a:t> </a:t>
              </a:r>
              <a:r>
                <a:rPr lang="de-DE" sz="900" kern="1200" dirty="0" err="1">
                  <a:latin typeface="Roboto"/>
                  <a:cs typeface="Roboto"/>
                </a:rPr>
                <a:t>aims</a:t>
              </a:r>
              <a:r>
                <a:rPr lang="de-DE" sz="900" kern="1200" dirty="0">
                  <a:latin typeface="Roboto"/>
                  <a:cs typeface="Roboto"/>
                </a:rPr>
                <a:t> </a:t>
              </a:r>
              <a:r>
                <a:rPr lang="de-DE" sz="900" kern="1200" dirty="0" err="1">
                  <a:latin typeface="Roboto"/>
                  <a:cs typeface="Roboto"/>
                </a:rPr>
                <a:t>to</a:t>
              </a:r>
              <a:r>
                <a:rPr lang="de-DE" sz="900" kern="1200" dirty="0">
                  <a:latin typeface="Roboto"/>
                  <a:cs typeface="Roboto"/>
                </a:rPr>
                <a:t> </a:t>
              </a:r>
              <a:r>
                <a:rPr lang="de-DE" sz="900" kern="1200" dirty="0" err="1">
                  <a:latin typeface="Roboto"/>
                  <a:cs typeface="Roboto"/>
                </a:rPr>
                <a:t>raise</a:t>
              </a:r>
              <a:r>
                <a:rPr lang="de-DE" sz="900" kern="1200" dirty="0">
                  <a:latin typeface="Roboto"/>
                  <a:cs typeface="Roboto"/>
                </a:rPr>
                <a:t> </a:t>
              </a:r>
              <a:r>
                <a:rPr lang="de-DE" sz="900" kern="1200" dirty="0" err="1">
                  <a:latin typeface="Roboto"/>
                  <a:cs typeface="Roboto"/>
                </a:rPr>
                <a:t>awareness</a:t>
              </a:r>
              <a:r>
                <a:rPr lang="de-DE" sz="900" kern="1200" dirty="0">
                  <a:latin typeface="Roboto"/>
                  <a:cs typeface="Roboto"/>
                </a:rPr>
                <a:t> </a:t>
              </a:r>
              <a:r>
                <a:rPr lang="de-DE" sz="900" kern="1200" dirty="0" err="1">
                  <a:latin typeface="Roboto"/>
                  <a:cs typeface="Roboto"/>
                </a:rPr>
                <a:t>of</a:t>
              </a:r>
              <a:r>
                <a:rPr lang="de-DE" sz="900" kern="1200" dirty="0">
                  <a:latin typeface="Roboto"/>
                  <a:cs typeface="Roboto"/>
                </a:rPr>
                <a:t> </a:t>
              </a:r>
              <a:r>
                <a:rPr lang="de-DE" sz="900" kern="1200" dirty="0" err="1">
                  <a:latin typeface="Roboto"/>
                  <a:cs typeface="Roboto"/>
                </a:rPr>
                <a:t>existing</a:t>
              </a:r>
              <a:r>
                <a:rPr lang="de-DE" sz="900" kern="1200" dirty="0">
                  <a:latin typeface="Roboto"/>
                  <a:cs typeface="Roboto"/>
                </a:rPr>
                <a:t> </a:t>
              </a:r>
              <a:r>
                <a:rPr lang="de-DE" sz="900" kern="1200" dirty="0" err="1">
                  <a:latin typeface="Roboto"/>
                  <a:cs typeface="Roboto"/>
                </a:rPr>
                <a:t>codes</a:t>
              </a:r>
              <a:r>
                <a:rPr lang="de-DE" sz="900" kern="1200" dirty="0">
                  <a:latin typeface="Roboto"/>
                  <a:cs typeface="Roboto"/>
                </a:rPr>
                <a:t>, </a:t>
              </a:r>
              <a:r>
                <a:rPr lang="de-DE" sz="900" kern="1200" dirty="0" err="1">
                  <a:latin typeface="Roboto"/>
                  <a:cs typeface="Roboto"/>
                </a:rPr>
                <a:t>to</a:t>
              </a:r>
              <a:r>
                <a:rPr lang="de-DE" sz="900" kern="1200" dirty="0">
                  <a:latin typeface="Roboto"/>
                  <a:cs typeface="Roboto"/>
                </a:rPr>
                <a:t> </a:t>
              </a:r>
              <a:r>
                <a:rPr lang="de-DE" sz="900" kern="1200" dirty="0" err="1">
                  <a:latin typeface="Roboto"/>
                  <a:cs typeface="Roboto"/>
                </a:rPr>
                <a:t>critically</a:t>
              </a:r>
              <a:r>
                <a:rPr lang="de-DE" sz="900" kern="1200" dirty="0">
                  <a:latin typeface="Roboto"/>
                  <a:cs typeface="Roboto"/>
                </a:rPr>
                <a:t> </a:t>
              </a:r>
              <a:r>
                <a:rPr lang="de-DE" sz="900" kern="1200" dirty="0" err="1">
                  <a:latin typeface="Roboto"/>
                  <a:cs typeface="Roboto"/>
                </a:rPr>
                <a:t>review</a:t>
              </a:r>
              <a:r>
                <a:rPr lang="de-DE" sz="900" kern="1200" dirty="0">
                  <a:latin typeface="Roboto"/>
                  <a:cs typeface="Roboto"/>
                </a:rPr>
                <a:t> personal </a:t>
              </a:r>
              <a:r>
                <a:rPr lang="de-DE" sz="900" kern="1200" dirty="0" err="1">
                  <a:latin typeface="Roboto"/>
                  <a:cs typeface="Roboto"/>
                </a:rPr>
                <a:t>ethics</a:t>
              </a:r>
              <a:r>
                <a:rPr lang="de-DE" sz="900" kern="1200" dirty="0">
                  <a:latin typeface="Roboto"/>
                  <a:cs typeface="Roboto"/>
                </a:rPr>
                <a:t> in light </a:t>
              </a:r>
              <a:r>
                <a:rPr lang="de-DE" sz="900" kern="1200" dirty="0" err="1">
                  <a:latin typeface="Roboto"/>
                  <a:cs typeface="Roboto"/>
                </a:rPr>
                <a:t>of</a:t>
              </a:r>
              <a:r>
                <a:rPr lang="de-DE" sz="900" kern="1200" dirty="0">
                  <a:latin typeface="Roboto"/>
                  <a:cs typeface="Roboto"/>
                </a:rPr>
                <a:t> </a:t>
              </a:r>
              <a:r>
                <a:rPr lang="de-DE" sz="900" kern="1200" dirty="0" err="1">
                  <a:latin typeface="Roboto"/>
                  <a:cs typeface="Roboto"/>
                </a:rPr>
                <a:t>official</a:t>
              </a:r>
              <a:r>
                <a:rPr lang="de-DE" sz="900" kern="1200" dirty="0">
                  <a:latin typeface="Roboto"/>
                  <a:cs typeface="Roboto"/>
                </a:rPr>
                <a:t> </a:t>
              </a:r>
              <a:r>
                <a:rPr lang="de-DE" sz="900" kern="1200" dirty="0" err="1">
                  <a:latin typeface="Roboto"/>
                  <a:cs typeface="Roboto"/>
                </a:rPr>
                <a:t>provisions</a:t>
              </a:r>
              <a:r>
                <a:rPr lang="de-DE" sz="900" kern="1200" dirty="0">
                  <a:latin typeface="Roboto"/>
                  <a:cs typeface="Roboto"/>
                </a:rPr>
                <a:t> </a:t>
              </a:r>
              <a:r>
                <a:rPr lang="de-DE" sz="900" kern="1200" dirty="0" err="1">
                  <a:latin typeface="Roboto"/>
                  <a:cs typeface="Roboto"/>
                </a:rPr>
                <a:t>and</a:t>
              </a:r>
              <a:r>
                <a:rPr lang="de-DE" sz="900" kern="1200" dirty="0">
                  <a:latin typeface="Roboto"/>
                  <a:cs typeface="Roboto"/>
                </a:rPr>
                <a:t> </a:t>
              </a:r>
              <a:r>
                <a:rPr lang="de-DE" sz="900" kern="1200" dirty="0" err="1">
                  <a:latin typeface="Roboto"/>
                  <a:cs typeface="Roboto"/>
                </a:rPr>
                <a:t>to</a:t>
              </a:r>
              <a:r>
                <a:rPr lang="de-DE" sz="900" kern="1200" dirty="0">
                  <a:latin typeface="Roboto"/>
                  <a:cs typeface="Roboto"/>
                </a:rPr>
                <a:t> </a:t>
              </a:r>
              <a:r>
                <a:rPr lang="de-DE" sz="900" kern="1200" dirty="0" err="1">
                  <a:latin typeface="Roboto"/>
                  <a:cs typeface="Roboto"/>
                </a:rPr>
                <a:t>identify</a:t>
              </a:r>
              <a:r>
                <a:rPr lang="de-DE" sz="900" kern="1200" dirty="0">
                  <a:latin typeface="Roboto"/>
                  <a:cs typeface="Roboto"/>
                </a:rPr>
                <a:t> </a:t>
              </a:r>
              <a:r>
                <a:rPr lang="de-DE" sz="900" kern="1200" dirty="0" err="1">
                  <a:latin typeface="Roboto"/>
                  <a:cs typeface="Roboto"/>
                </a:rPr>
                <a:t>gaps</a:t>
              </a:r>
              <a:r>
                <a:rPr lang="de-DE" sz="900" kern="1200" dirty="0">
                  <a:latin typeface="Roboto"/>
                  <a:cs typeface="Roboto"/>
                </a:rPr>
                <a:t> </a:t>
              </a:r>
              <a:r>
                <a:rPr lang="de-DE" sz="900" kern="1200" dirty="0" err="1">
                  <a:latin typeface="Roboto"/>
                  <a:cs typeface="Roboto"/>
                </a:rPr>
                <a:t>and</a:t>
              </a:r>
              <a:r>
                <a:rPr lang="de-DE" sz="900" kern="1200" dirty="0">
                  <a:latin typeface="Roboto"/>
                  <a:cs typeface="Roboto"/>
                </a:rPr>
                <a:t> </a:t>
              </a:r>
              <a:r>
                <a:rPr lang="de-DE" sz="900" kern="1200" dirty="0" err="1">
                  <a:latin typeface="Roboto"/>
                  <a:cs typeface="Roboto"/>
                </a:rPr>
                <a:t>weaknesses</a:t>
              </a:r>
              <a:r>
                <a:rPr lang="de-DE" sz="900" kern="1200" dirty="0">
                  <a:latin typeface="Roboto"/>
                  <a:cs typeface="Roboto"/>
                </a:rPr>
                <a:t> </a:t>
              </a:r>
              <a:r>
                <a:rPr lang="de-DE" sz="900" kern="1200" dirty="0" err="1">
                  <a:latin typeface="Roboto"/>
                  <a:cs typeface="Roboto"/>
                </a:rPr>
                <a:t>both</a:t>
              </a:r>
              <a:r>
                <a:rPr lang="de-DE" sz="900" kern="1200" dirty="0">
                  <a:latin typeface="Roboto"/>
                  <a:cs typeface="Roboto"/>
                </a:rPr>
                <a:t>.</a:t>
              </a:r>
            </a:p>
          </p:txBody>
        </p:sp>
        <p:sp>
          <p:nvSpPr>
            <p:cNvPr id="8" name="Rechteck 7">
              <a:extLst>
                <a:ext uri="{FF2B5EF4-FFF2-40B4-BE49-F238E27FC236}">
                  <a16:creationId xmlns:a16="http://schemas.microsoft.com/office/drawing/2014/main" id="{731FA091-5B61-3C49-A56C-5BBC41C7952B}"/>
                </a:ext>
              </a:extLst>
            </p:cNvPr>
            <p:cNvSpPr/>
            <p:nvPr/>
          </p:nvSpPr>
          <p:spPr>
            <a:xfrm>
              <a:off x="312984" y="1309999"/>
              <a:ext cx="840578" cy="1260867"/>
            </a:xfrm>
            <a:prstGeom prst="rect">
              <a:avLst/>
            </a:prstGeom>
            <a:blipFill>
              <a:blip r:embed="rId3" cstate="print">
                <a:extLst>
                  <a:ext uri="{28A0092B-C50C-407E-A947-70E740481C1C}">
                    <a14:useLocalDpi xmlns:a14="http://schemas.microsoft.com/office/drawing/2010/main" val="0"/>
                  </a:ext>
                </a:extLst>
              </a:blip>
              <a:srcRect/>
              <a:stretch>
                <a:fillRect l="-8000" r="-8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9" name="Freihandform 8">
              <a:extLst>
                <a:ext uri="{FF2B5EF4-FFF2-40B4-BE49-F238E27FC236}">
                  <a16:creationId xmlns:a16="http://schemas.microsoft.com/office/drawing/2014/main" id="{DBB6147C-C286-6A44-86A9-9B31C693BDF6}"/>
                </a:ext>
              </a:extLst>
            </p:cNvPr>
            <p:cNvSpPr/>
            <p:nvPr/>
          </p:nvSpPr>
          <p:spPr>
            <a:xfrm>
              <a:off x="4725353" y="1483452"/>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dirty="0" err="1">
                  <a:latin typeface="Roboto"/>
                  <a:cs typeface="Roboto"/>
                </a:rPr>
                <a:t>What</a:t>
              </a:r>
              <a:r>
                <a:rPr lang="de-DE" sz="900" b="1" kern="1200" dirty="0">
                  <a:latin typeface="Roboto"/>
                  <a:cs typeface="Roboto"/>
                </a:rPr>
                <a:t>?</a:t>
              </a:r>
            </a:p>
            <a:p>
              <a:pPr marL="0" lvl="0" indent="0" algn="l" defTabSz="400050">
                <a:lnSpc>
                  <a:spcPct val="90000"/>
                </a:lnSpc>
                <a:spcBef>
                  <a:spcPct val="0"/>
                </a:spcBef>
                <a:spcAft>
                  <a:spcPct val="35000"/>
                </a:spcAft>
                <a:buNone/>
              </a:pPr>
              <a:r>
                <a:rPr lang="de-DE" sz="900" kern="1200" dirty="0">
                  <a:latin typeface="Roboto"/>
                  <a:cs typeface="Roboto"/>
                </a:rPr>
                <a:t>- Review </a:t>
              </a:r>
              <a:r>
                <a:rPr lang="de-DE" sz="900" kern="1200" dirty="0" err="1">
                  <a:latin typeface="Roboto"/>
                  <a:cs typeface="Roboto"/>
                </a:rPr>
                <a:t>codes</a:t>
              </a:r>
              <a:r>
                <a:rPr lang="de-DE" sz="900" kern="1200" dirty="0">
                  <a:latin typeface="Roboto"/>
                  <a:cs typeface="Roboto"/>
                </a:rPr>
                <a:t> </a:t>
              </a:r>
              <a:r>
                <a:rPr lang="de-DE" sz="900" kern="1200" dirty="0" err="1">
                  <a:latin typeface="Roboto"/>
                  <a:cs typeface="Roboto"/>
                </a:rPr>
                <a:t>applicable</a:t>
              </a:r>
              <a:r>
                <a:rPr lang="de-DE" sz="900" kern="1200" dirty="0">
                  <a:latin typeface="Roboto"/>
                  <a:cs typeface="Roboto"/>
                </a:rPr>
                <a:t> </a:t>
              </a:r>
              <a:r>
                <a:rPr lang="de-DE" sz="900" kern="1200" dirty="0" err="1">
                  <a:latin typeface="Roboto"/>
                  <a:cs typeface="Roboto"/>
                </a:rPr>
                <a:t>to</a:t>
              </a:r>
              <a:r>
                <a:rPr lang="de-DE" sz="900" kern="1200" dirty="0">
                  <a:latin typeface="Roboto"/>
                  <a:cs typeface="Roboto"/>
                </a:rPr>
                <a:t> </a:t>
              </a:r>
              <a:r>
                <a:rPr lang="de-DE" sz="900" kern="1200" dirty="0" err="1">
                  <a:latin typeface="Roboto"/>
                  <a:cs typeface="Roboto"/>
                </a:rPr>
                <a:t>your</a:t>
              </a:r>
              <a:r>
                <a:rPr lang="de-DE" sz="900" kern="1200" dirty="0">
                  <a:latin typeface="Roboto"/>
                  <a:cs typeface="Roboto"/>
                </a:rPr>
                <a:t> </a:t>
              </a:r>
              <a:r>
                <a:rPr lang="de-DE" sz="900" kern="1200" dirty="0" err="1">
                  <a:latin typeface="Roboto"/>
                  <a:cs typeface="Roboto"/>
                </a:rPr>
                <a:t>country‘organization</a:t>
              </a:r>
              <a:r>
                <a:rPr lang="de-DE" sz="900" kern="1200" dirty="0">
                  <a:latin typeface="Roboto"/>
                  <a:cs typeface="Roboto"/>
                </a:rPr>
                <a:t> vis-à-vis </a:t>
              </a:r>
              <a:r>
                <a:rPr lang="de-DE" sz="900" kern="1200" dirty="0" err="1">
                  <a:latin typeface="Roboto"/>
                  <a:cs typeface="Roboto"/>
                </a:rPr>
                <a:t>your</a:t>
              </a:r>
              <a:r>
                <a:rPr lang="de-DE" sz="900" kern="1200" dirty="0">
                  <a:latin typeface="Roboto"/>
                  <a:cs typeface="Roboto"/>
                </a:rPr>
                <a:t> personal </a:t>
              </a:r>
              <a:r>
                <a:rPr lang="de-DE" sz="900" kern="1200" dirty="0" err="1">
                  <a:latin typeface="Roboto"/>
                  <a:cs typeface="Roboto"/>
                </a:rPr>
                <a:t>integrity</a:t>
              </a:r>
              <a:r>
                <a:rPr lang="de-DE" sz="900" kern="1200" dirty="0">
                  <a:latin typeface="Roboto"/>
                  <a:cs typeface="Roboto"/>
                </a:rPr>
                <a:t> plan </a:t>
              </a:r>
              <a:r>
                <a:rPr lang="de-DE" sz="900" kern="1200" dirty="0" err="1">
                  <a:latin typeface="Roboto"/>
                  <a:cs typeface="Roboto"/>
                </a:rPr>
                <a:t>developed</a:t>
              </a:r>
              <a:r>
                <a:rPr lang="de-DE" sz="900" kern="1200" dirty="0">
                  <a:latin typeface="Roboto"/>
                  <a:cs typeface="Roboto"/>
                </a:rPr>
                <a:t> </a:t>
              </a:r>
              <a:r>
                <a:rPr lang="de-DE" sz="900" kern="1200" dirty="0" err="1">
                  <a:latin typeface="Roboto"/>
                  <a:cs typeface="Roboto"/>
                </a:rPr>
                <a:t>earlier</a:t>
              </a:r>
              <a:r>
                <a:rPr lang="de-DE" sz="900" kern="1200" dirty="0">
                  <a:latin typeface="Roboto"/>
                  <a:cs typeface="Roboto"/>
                </a:rPr>
                <a:t> in </a:t>
              </a:r>
              <a:r>
                <a:rPr lang="de-DE" sz="900" kern="1200" dirty="0" err="1">
                  <a:latin typeface="Roboto"/>
                  <a:cs typeface="Roboto"/>
                </a:rPr>
                <a:t>this</a:t>
              </a:r>
              <a:r>
                <a:rPr lang="de-DE" sz="900" kern="1200" dirty="0">
                  <a:latin typeface="Roboto"/>
                  <a:cs typeface="Roboto"/>
                </a:rPr>
                <a:t> </a:t>
              </a:r>
              <a:r>
                <a:rPr lang="de-DE" sz="900" kern="1200" dirty="0" err="1">
                  <a:latin typeface="Roboto"/>
                  <a:cs typeface="Roboto"/>
                </a:rPr>
                <a:t>training</a:t>
              </a:r>
              <a:r>
                <a:rPr lang="de-DE" sz="900" kern="1200" dirty="0">
                  <a:latin typeface="Roboto"/>
                  <a:cs typeface="Roboto"/>
                </a:rPr>
                <a:t>.</a:t>
              </a:r>
            </a:p>
            <a:p>
              <a:pPr marL="0" lvl="0" indent="0" algn="l" defTabSz="400050">
                <a:lnSpc>
                  <a:spcPct val="90000"/>
                </a:lnSpc>
                <a:spcBef>
                  <a:spcPct val="0"/>
                </a:spcBef>
                <a:spcAft>
                  <a:spcPct val="35000"/>
                </a:spcAft>
                <a:buNone/>
              </a:pPr>
              <a:r>
                <a:rPr lang="de-DE" sz="900" kern="1200" dirty="0">
                  <a:latin typeface="Roboto"/>
                  <a:cs typeface="Roboto"/>
                </a:rPr>
                <a:t>- </a:t>
              </a:r>
              <a:r>
                <a:rPr lang="de-DE" sz="900" kern="1200" dirty="0" err="1">
                  <a:latin typeface="Roboto"/>
                  <a:cs typeface="Roboto"/>
                </a:rPr>
                <a:t>Assess</a:t>
              </a:r>
              <a:r>
                <a:rPr lang="de-DE" sz="900" kern="1200" dirty="0">
                  <a:latin typeface="Roboto"/>
                  <a:cs typeface="Roboto"/>
                </a:rPr>
                <a:t> </a:t>
              </a:r>
              <a:r>
                <a:rPr lang="de-DE" sz="900" kern="1200" dirty="0" err="1">
                  <a:latin typeface="Roboto"/>
                  <a:cs typeface="Roboto"/>
                </a:rPr>
                <a:t>how</a:t>
              </a:r>
              <a:r>
                <a:rPr lang="de-DE" sz="900" kern="1200" dirty="0">
                  <a:latin typeface="Roboto"/>
                  <a:cs typeface="Roboto"/>
                </a:rPr>
                <a:t> </a:t>
              </a:r>
              <a:r>
                <a:rPr lang="de-DE" sz="900" kern="1200" dirty="0" err="1">
                  <a:latin typeface="Roboto"/>
                  <a:cs typeface="Roboto"/>
                </a:rPr>
                <a:t>both</a:t>
              </a:r>
              <a:r>
                <a:rPr lang="de-DE" sz="900" kern="1200" dirty="0">
                  <a:latin typeface="Roboto"/>
                  <a:cs typeface="Roboto"/>
                </a:rPr>
                <a:t> </a:t>
              </a:r>
              <a:r>
                <a:rPr lang="de-DE" sz="900" kern="1200" dirty="0" err="1">
                  <a:latin typeface="Roboto"/>
                  <a:cs typeface="Roboto"/>
                </a:rPr>
                <a:t>match</a:t>
              </a:r>
              <a:r>
                <a:rPr lang="de-DE" sz="900" kern="1200" dirty="0">
                  <a:latin typeface="Roboto"/>
                  <a:cs typeface="Roboto"/>
                </a:rPr>
                <a:t> </a:t>
              </a:r>
              <a:r>
                <a:rPr lang="de-DE" sz="900" kern="1200" dirty="0" err="1">
                  <a:latin typeface="Roboto"/>
                  <a:cs typeface="Roboto"/>
                </a:rPr>
                <a:t>up</a:t>
              </a:r>
              <a:r>
                <a:rPr lang="de-DE" sz="900" kern="1200" dirty="0">
                  <a:latin typeface="Roboto"/>
                  <a:cs typeface="Roboto"/>
                </a:rPr>
                <a:t> </a:t>
              </a:r>
              <a:r>
                <a:rPr lang="de-DE" sz="900" kern="1200" dirty="0" err="1">
                  <a:latin typeface="Roboto"/>
                  <a:cs typeface="Roboto"/>
                </a:rPr>
                <a:t>and</a:t>
              </a:r>
              <a:r>
                <a:rPr lang="de-DE" sz="900" kern="1200" dirty="0">
                  <a:latin typeface="Roboto"/>
                  <a:cs typeface="Roboto"/>
                </a:rPr>
                <a:t> </a:t>
              </a:r>
              <a:r>
                <a:rPr lang="de-DE" sz="900" kern="1200" dirty="0" err="1">
                  <a:latin typeface="Roboto"/>
                  <a:cs typeface="Roboto"/>
                </a:rPr>
                <a:t>what</a:t>
              </a:r>
              <a:r>
                <a:rPr lang="de-DE" sz="900" kern="1200" dirty="0">
                  <a:latin typeface="Roboto"/>
                  <a:cs typeface="Roboto"/>
                </a:rPr>
                <a:t> </a:t>
              </a:r>
              <a:r>
                <a:rPr lang="de-DE" sz="900" kern="1200" dirty="0" err="1">
                  <a:latin typeface="Roboto"/>
                  <a:cs typeface="Roboto"/>
                </a:rPr>
                <a:t>gaps</a:t>
              </a:r>
              <a:r>
                <a:rPr lang="de-DE" sz="900" kern="1200" dirty="0">
                  <a:latin typeface="Roboto"/>
                  <a:cs typeface="Roboto"/>
                </a:rPr>
                <a:t> </a:t>
              </a:r>
              <a:r>
                <a:rPr lang="de-DE" sz="900" kern="1200" dirty="0" err="1">
                  <a:latin typeface="Roboto"/>
                  <a:cs typeface="Roboto"/>
                </a:rPr>
                <a:t>and</a:t>
              </a:r>
              <a:r>
                <a:rPr lang="de-DE" sz="900" kern="1200" dirty="0">
                  <a:latin typeface="Roboto"/>
                  <a:cs typeface="Roboto"/>
                </a:rPr>
                <a:t> </a:t>
              </a:r>
              <a:r>
                <a:rPr lang="de-DE" sz="900" kern="1200" dirty="0" err="1">
                  <a:latin typeface="Roboto"/>
                  <a:cs typeface="Roboto"/>
                </a:rPr>
                <a:t>overlaps</a:t>
              </a:r>
              <a:r>
                <a:rPr lang="de-DE" sz="900" kern="1200" dirty="0">
                  <a:latin typeface="Roboto"/>
                  <a:cs typeface="Roboto"/>
                </a:rPr>
                <a:t> </a:t>
              </a:r>
              <a:r>
                <a:rPr lang="de-DE" sz="900" kern="1200" dirty="0" err="1">
                  <a:latin typeface="Roboto"/>
                  <a:cs typeface="Roboto"/>
                </a:rPr>
                <a:t>as</a:t>
              </a:r>
              <a:r>
                <a:rPr lang="de-DE" sz="900" kern="1200" dirty="0">
                  <a:latin typeface="Roboto"/>
                  <a:cs typeface="Roboto"/>
                </a:rPr>
                <a:t> </a:t>
              </a:r>
              <a:r>
                <a:rPr lang="de-DE" sz="900" kern="1200" dirty="0" err="1">
                  <a:latin typeface="Roboto"/>
                  <a:cs typeface="Roboto"/>
                </a:rPr>
                <a:t>well</a:t>
              </a:r>
              <a:r>
                <a:rPr lang="de-DE" sz="900" kern="1200" dirty="0">
                  <a:latin typeface="Roboto"/>
                  <a:cs typeface="Roboto"/>
                </a:rPr>
                <a:t> </a:t>
              </a:r>
              <a:r>
                <a:rPr lang="de-DE" sz="900" kern="1200" dirty="0" err="1">
                  <a:latin typeface="Roboto"/>
                  <a:cs typeface="Roboto"/>
                </a:rPr>
                <a:t>as</a:t>
              </a:r>
              <a:r>
                <a:rPr lang="de-DE" sz="900" kern="1200" dirty="0">
                  <a:latin typeface="Roboto"/>
                  <a:cs typeface="Roboto"/>
                </a:rPr>
                <a:t> </a:t>
              </a:r>
              <a:r>
                <a:rPr lang="de-DE" sz="900" kern="1200" dirty="0" err="1">
                  <a:latin typeface="Roboto"/>
                  <a:cs typeface="Roboto"/>
                </a:rPr>
                <a:t>strengths</a:t>
              </a:r>
              <a:r>
                <a:rPr lang="de-DE" sz="900" kern="1200" dirty="0">
                  <a:latin typeface="Roboto"/>
                  <a:cs typeface="Roboto"/>
                </a:rPr>
                <a:t> </a:t>
              </a:r>
              <a:r>
                <a:rPr lang="de-DE" sz="900" kern="1200" dirty="0" err="1">
                  <a:latin typeface="Roboto"/>
                  <a:cs typeface="Roboto"/>
                </a:rPr>
                <a:t>and</a:t>
              </a:r>
              <a:r>
                <a:rPr lang="de-DE" sz="900" kern="1200" dirty="0">
                  <a:latin typeface="Roboto"/>
                  <a:cs typeface="Roboto"/>
                </a:rPr>
                <a:t> </a:t>
              </a:r>
              <a:r>
                <a:rPr lang="de-DE" sz="900" kern="1200" dirty="0" err="1">
                  <a:latin typeface="Roboto"/>
                  <a:cs typeface="Roboto"/>
                </a:rPr>
                <a:t>weaknesses</a:t>
              </a:r>
              <a:r>
                <a:rPr lang="de-DE" sz="900" kern="1200" dirty="0">
                  <a:latin typeface="Roboto"/>
                  <a:cs typeface="Roboto"/>
                </a:rPr>
                <a:t> </a:t>
              </a:r>
              <a:r>
                <a:rPr lang="de-DE" sz="900" kern="1200" dirty="0" err="1">
                  <a:latin typeface="Roboto"/>
                  <a:cs typeface="Roboto"/>
                </a:rPr>
                <a:t>of</a:t>
              </a:r>
              <a:r>
                <a:rPr lang="de-DE" sz="900" kern="1200" dirty="0">
                  <a:latin typeface="Roboto"/>
                  <a:cs typeface="Roboto"/>
                </a:rPr>
                <a:t> </a:t>
              </a:r>
              <a:r>
                <a:rPr lang="de-DE" sz="900" kern="1200" dirty="0" err="1">
                  <a:latin typeface="Roboto"/>
                  <a:cs typeface="Roboto"/>
                </a:rPr>
                <a:t>each</a:t>
              </a:r>
              <a:r>
                <a:rPr lang="de-DE" sz="900" kern="1200" dirty="0">
                  <a:latin typeface="Roboto"/>
                  <a:cs typeface="Roboto"/>
                </a:rPr>
                <a:t> </a:t>
              </a:r>
              <a:r>
                <a:rPr lang="de-DE" sz="900" kern="1200" dirty="0" err="1">
                  <a:latin typeface="Roboto"/>
                  <a:cs typeface="Roboto"/>
                </a:rPr>
                <a:t>exist</a:t>
              </a:r>
              <a:r>
                <a:rPr lang="de-DE" sz="900" kern="1200" dirty="0">
                  <a:latin typeface="Roboto"/>
                  <a:cs typeface="Roboto"/>
                </a:rPr>
                <a:t>.</a:t>
              </a:r>
            </a:p>
            <a:p>
              <a:pPr marL="0" lvl="0" indent="0" algn="l" defTabSz="400050">
                <a:lnSpc>
                  <a:spcPct val="90000"/>
                </a:lnSpc>
                <a:spcBef>
                  <a:spcPct val="0"/>
                </a:spcBef>
                <a:spcAft>
                  <a:spcPct val="35000"/>
                </a:spcAft>
                <a:buNone/>
              </a:pPr>
              <a:r>
                <a:rPr lang="de-DE" sz="900" kern="1200" dirty="0">
                  <a:latin typeface="Roboto"/>
                  <a:cs typeface="Roboto"/>
                </a:rPr>
                <a:t>- </a:t>
              </a:r>
              <a:r>
                <a:rPr lang="de-DE" sz="900" kern="1200" dirty="0" err="1">
                  <a:latin typeface="Roboto"/>
                  <a:cs typeface="Roboto"/>
                </a:rPr>
                <a:t>Present</a:t>
              </a:r>
              <a:r>
                <a:rPr lang="de-DE" sz="900" kern="1200" dirty="0">
                  <a:latin typeface="Roboto"/>
                  <a:cs typeface="Roboto"/>
                </a:rPr>
                <a:t> </a:t>
              </a:r>
              <a:r>
                <a:rPr lang="de-DE" sz="900" kern="1200" dirty="0" err="1">
                  <a:latin typeface="Roboto"/>
                  <a:cs typeface="Roboto"/>
                </a:rPr>
                <a:t>your</a:t>
              </a:r>
              <a:r>
                <a:rPr lang="de-DE" sz="900" kern="1200" dirty="0">
                  <a:latin typeface="Roboto"/>
                  <a:cs typeface="Roboto"/>
                </a:rPr>
                <a:t> </a:t>
              </a:r>
              <a:r>
                <a:rPr lang="de-DE" sz="900" kern="1200" dirty="0" err="1">
                  <a:latin typeface="Roboto"/>
                  <a:cs typeface="Roboto"/>
                </a:rPr>
                <a:t>conclusions</a:t>
              </a:r>
              <a:r>
                <a:rPr lang="de-DE" sz="900" kern="1200" dirty="0">
                  <a:latin typeface="Roboto"/>
                  <a:cs typeface="Roboto"/>
                </a:rPr>
                <a:t> </a:t>
              </a:r>
              <a:r>
                <a:rPr lang="de-DE" sz="900" kern="1200" dirty="0" err="1">
                  <a:latin typeface="Roboto"/>
                  <a:cs typeface="Roboto"/>
                </a:rPr>
                <a:t>and</a:t>
              </a:r>
              <a:r>
                <a:rPr lang="de-DE" sz="900" kern="1200" dirty="0">
                  <a:latin typeface="Roboto"/>
                  <a:cs typeface="Roboto"/>
                </a:rPr>
                <a:t> potential </a:t>
              </a:r>
              <a:r>
                <a:rPr lang="de-DE" sz="900" kern="1200" dirty="0" err="1">
                  <a:latin typeface="Roboto"/>
                  <a:cs typeface="Roboto"/>
                </a:rPr>
                <a:t>ways</a:t>
              </a:r>
              <a:r>
                <a:rPr lang="de-DE" sz="900" kern="1200" dirty="0">
                  <a:latin typeface="Roboto"/>
                  <a:cs typeface="Roboto"/>
                </a:rPr>
                <a:t> </a:t>
              </a:r>
              <a:r>
                <a:rPr lang="de-DE" sz="900" kern="1200" dirty="0" err="1">
                  <a:latin typeface="Roboto"/>
                  <a:cs typeface="Roboto"/>
                </a:rPr>
                <a:t>for</a:t>
              </a:r>
              <a:r>
                <a:rPr lang="de-DE" sz="900" kern="1200" dirty="0">
                  <a:latin typeface="Roboto"/>
                  <a:cs typeface="Roboto"/>
                </a:rPr>
                <a:t> </a:t>
              </a:r>
              <a:r>
                <a:rPr lang="de-DE" sz="900" kern="1200" dirty="0" err="1">
                  <a:latin typeface="Roboto"/>
                  <a:cs typeface="Roboto"/>
                </a:rPr>
                <a:t>improvement</a:t>
              </a:r>
              <a:r>
                <a:rPr lang="de-DE" sz="900" kern="1200" dirty="0">
                  <a:latin typeface="Roboto"/>
                  <a:cs typeface="Roboto"/>
                </a:rPr>
                <a:t> </a:t>
              </a:r>
              <a:r>
                <a:rPr lang="de-DE" sz="900" kern="1200" dirty="0" err="1">
                  <a:latin typeface="Roboto"/>
                  <a:cs typeface="Roboto"/>
                </a:rPr>
                <a:t>to</a:t>
              </a:r>
              <a:r>
                <a:rPr lang="de-DE" sz="900" kern="1200" dirty="0">
                  <a:latin typeface="Roboto"/>
                  <a:cs typeface="Roboto"/>
                </a:rPr>
                <a:t> </a:t>
              </a:r>
              <a:r>
                <a:rPr lang="de-DE" sz="900" kern="1200" dirty="0" err="1">
                  <a:latin typeface="Roboto"/>
                  <a:cs typeface="Roboto"/>
                </a:rPr>
                <a:t>the</a:t>
              </a:r>
              <a:r>
                <a:rPr lang="de-DE" sz="900" kern="1200" dirty="0">
                  <a:latin typeface="Roboto"/>
                  <a:cs typeface="Roboto"/>
                </a:rPr>
                <a:t> </a:t>
              </a:r>
              <a:r>
                <a:rPr lang="de-DE" sz="900" kern="1200" dirty="0" err="1">
                  <a:latin typeface="Roboto"/>
                  <a:cs typeface="Roboto"/>
                </a:rPr>
                <a:t>group</a:t>
              </a:r>
              <a:r>
                <a:rPr lang="de-DE" sz="900" kern="1200" dirty="0">
                  <a:latin typeface="Roboto"/>
                  <a:cs typeface="Roboto"/>
                </a:rPr>
                <a:t>.</a:t>
              </a:r>
            </a:p>
          </p:txBody>
        </p:sp>
        <p:sp>
          <p:nvSpPr>
            <p:cNvPr id="10" name="Rechteck 9">
              <a:extLst>
                <a:ext uri="{FF2B5EF4-FFF2-40B4-BE49-F238E27FC236}">
                  <a16:creationId xmlns:a16="http://schemas.microsoft.com/office/drawing/2014/main" id="{4FBD1F5F-85F3-914B-A383-1EE8AA43F78C}"/>
                </a:ext>
              </a:extLst>
            </p:cNvPr>
            <p:cNvSpPr/>
            <p:nvPr/>
          </p:nvSpPr>
          <p:spPr>
            <a:xfrm>
              <a:off x="4565243" y="1309999"/>
              <a:ext cx="840578" cy="1260867"/>
            </a:xfrm>
            <a:prstGeom prst="rect">
              <a:avLst/>
            </a:prstGeom>
            <a:blipFill>
              <a:blip r:embed="rId4">
                <a:extLst>
                  <a:ext uri="{28A0092B-C50C-407E-A947-70E740481C1C}">
                    <a14:useLocalDpi xmlns:a14="http://schemas.microsoft.com/office/drawing/2010/main" val="0"/>
                  </a:ext>
                </a:extLst>
              </a:blip>
              <a:srcRect/>
              <a:stretch>
                <a:fillRect l="-45000" r="-45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1" name="Freihandform 10">
              <a:extLst>
                <a:ext uri="{FF2B5EF4-FFF2-40B4-BE49-F238E27FC236}">
                  <a16:creationId xmlns:a16="http://schemas.microsoft.com/office/drawing/2014/main" id="{C1AE6E3B-2453-DF41-ABB0-D8A78853D566}"/>
                </a:ext>
              </a:extLst>
            </p:cNvPr>
            <p:cNvSpPr/>
            <p:nvPr/>
          </p:nvSpPr>
          <p:spPr>
            <a:xfrm>
              <a:off x="473095"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dirty="0">
                  <a:latin typeface="Roboto"/>
                  <a:cs typeface="Roboto"/>
                </a:rPr>
                <a:t>Time</a:t>
              </a:r>
            </a:p>
            <a:p>
              <a:pPr marL="0" lvl="0" indent="0" algn="l" defTabSz="400050">
                <a:lnSpc>
                  <a:spcPct val="90000"/>
                </a:lnSpc>
                <a:spcBef>
                  <a:spcPct val="0"/>
                </a:spcBef>
                <a:spcAft>
                  <a:spcPct val="35000"/>
                </a:spcAft>
                <a:buNone/>
              </a:pPr>
              <a:r>
                <a:rPr lang="de-DE" sz="900" kern="1200" dirty="0" err="1">
                  <a:latin typeface="Roboto"/>
                  <a:cs typeface="Roboto"/>
                </a:rPr>
                <a:t>Participants</a:t>
              </a:r>
              <a:r>
                <a:rPr lang="de-DE" sz="900" kern="1200" dirty="0">
                  <a:latin typeface="Roboto"/>
                  <a:cs typeface="Roboto"/>
                </a:rPr>
                <a:t> </a:t>
              </a:r>
              <a:r>
                <a:rPr lang="de-DE" sz="900" kern="1200" dirty="0" err="1">
                  <a:latin typeface="Roboto"/>
                  <a:cs typeface="Roboto"/>
                </a:rPr>
                <a:t>have</a:t>
              </a:r>
              <a:r>
                <a:rPr lang="de-DE" sz="900" kern="1200" dirty="0">
                  <a:latin typeface="Roboto"/>
                  <a:cs typeface="Roboto"/>
                </a:rPr>
                <a:t> 30 </a:t>
              </a:r>
              <a:r>
                <a:rPr lang="de-DE" sz="900" kern="1200" dirty="0" err="1">
                  <a:latin typeface="Roboto"/>
                  <a:cs typeface="Roboto"/>
                </a:rPr>
                <a:t>minutes</a:t>
              </a:r>
              <a:r>
                <a:rPr lang="de-DE" sz="900" kern="1200" dirty="0">
                  <a:latin typeface="Roboto"/>
                  <a:cs typeface="Roboto"/>
                </a:rPr>
                <a:t> </a:t>
              </a:r>
              <a:r>
                <a:rPr lang="de-DE" sz="900" kern="1200" dirty="0" err="1">
                  <a:latin typeface="Roboto"/>
                  <a:cs typeface="Roboto"/>
                </a:rPr>
                <a:t>to</a:t>
              </a:r>
              <a:r>
                <a:rPr lang="de-DE" sz="900" kern="1200" dirty="0">
                  <a:latin typeface="Roboto"/>
                  <a:cs typeface="Roboto"/>
                </a:rPr>
                <a:t> </a:t>
              </a:r>
              <a:r>
                <a:rPr lang="de-DE" sz="900" kern="1200" dirty="0" err="1">
                  <a:latin typeface="Roboto"/>
                  <a:cs typeface="Roboto"/>
                </a:rPr>
                <a:t>reflect</a:t>
              </a:r>
              <a:r>
                <a:rPr lang="de-DE" sz="900" kern="1200" dirty="0">
                  <a:latin typeface="Roboto"/>
                  <a:cs typeface="Roboto"/>
                </a:rPr>
                <a:t> on </a:t>
              </a:r>
              <a:r>
                <a:rPr lang="de-DE" sz="900" kern="1200" dirty="0" err="1">
                  <a:latin typeface="Roboto"/>
                  <a:cs typeface="Roboto"/>
                </a:rPr>
                <a:t>the</a:t>
              </a:r>
              <a:r>
                <a:rPr lang="de-DE" sz="900" kern="1200" dirty="0">
                  <a:latin typeface="Roboto"/>
                  <a:cs typeface="Roboto"/>
                </a:rPr>
                <a:t> </a:t>
              </a:r>
              <a:r>
                <a:rPr lang="de-DE" sz="900" kern="1200" dirty="0" err="1">
                  <a:latin typeface="Roboto"/>
                  <a:cs typeface="Roboto"/>
                </a:rPr>
                <a:t>task</a:t>
              </a:r>
              <a:r>
                <a:rPr lang="de-DE" sz="900" kern="1200" dirty="0">
                  <a:latin typeface="Roboto"/>
                  <a:cs typeface="Roboto"/>
                </a:rPr>
                <a:t> </a:t>
              </a:r>
              <a:r>
                <a:rPr lang="de-DE" sz="900" kern="1200" dirty="0" err="1">
                  <a:latin typeface="Roboto"/>
                  <a:cs typeface="Roboto"/>
                </a:rPr>
                <a:t>and</a:t>
              </a:r>
              <a:r>
                <a:rPr lang="de-DE" sz="900" kern="1200" dirty="0">
                  <a:latin typeface="Roboto"/>
                  <a:cs typeface="Roboto"/>
                </a:rPr>
                <a:t> 1-2 </a:t>
              </a:r>
              <a:r>
                <a:rPr lang="de-DE" sz="900" kern="1200" dirty="0" err="1">
                  <a:latin typeface="Roboto"/>
                  <a:cs typeface="Roboto"/>
                </a:rPr>
                <a:t>minutes</a:t>
              </a:r>
              <a:r>
                <a:rPr lang="de-DE" sz="900" kern="1200" dirty="0">
                  <a:latin typeface="Roboto"/>
                  <a:cs typeface="Roboto"/>
                </a:rPr>
                <a:t> </a:t>
              </a:r>
              <a:r>
                <a:rPr lang="de-DE" sz="900" kern="1200" dirty="0" err="1">
                  <a:latin typeface="Roboto"/>
                  <a:cs typeface="Roboto"/>
                </a:rPr>
                <a:t>to</a:t>
              </a:r>
              <a:r>
                <a:rPr lang="de-DE" sz="900" kern="1200" dirty="0">
                  <a:latin typeface="Roboto"/>
                  <a:cs typeface="Roboto"/>
                </a:rPr>
                <a:t> </a:t>
              </a:r>
              <a:r>
                <a:rPr lang="de-DE" sz="900" kern="1200" dirty="0" err="1">
                  <a:latin typeface="Roboto"/>
                  <a:cs typeface="Roboto"/>
                </a:rPr>
                <a:t>present</a:t>
              </a:r>
              <a:r>
                <a:rPr lang="de-DE" sz="900" kern="1200" dirty="0">
                  <a:latin typeface="Roboto"/>
                  <a:cs typeface="Roboto"/>
                </a:rPr>
                <a:t> </a:t>
              </a:r>
              <a:r>
                <a:rPr lang="de-DE" sz="900" kern="1200" dirty="0" err="1">
                  <a:latin typeface="Roboto"/>
                  <a:cs typeface="Roboto"/>
                </a:rPr>
                <a:t>your</a:t>
              </a:r>
              <a:r>
                <a:rPr lang="de-DE" sz="900" kern="1200" dirty="0">
                  <a:latin typeface="Roboto"/>
                  <a:cs typeface="Roboto"/>
                </a:rPr>
                <a:t> </a:t>
              </a:r>
              <a:r>
                <a:rPr lang="de-DE" sz="900" kern="1200" dirty="0" err="1">
                  <a:latin typeface="Roboto"/>
                  <a:cs typeface="Roboto"/>
                </a:rPr>
                <a:t>conclusions</a:t>
              </a:r>
              <a:r>
                <a:rPr lang="de-DE" sz="900" kern="1200" dirty="0">
                  <a:latin typeface="Roboto"/>
                  <a:cs typeface="Roboto"/>
                </a:rPr>
                <a:t> </a:t>
              </a:r>
              <a:r>
                <a:rPr lang="de-DE" sz="900" kern="1200" dirty="0" err="1">
                  <a:latin typeface="Roboto"/>
                  <a:cs typeface="Roboto"/>
                </a:rPr>
                <a:t>to</a:t>
              </a:r>
              <a:r>
                <a:rPr lang="de-DE" sz="900" kern="1200" dirty="0">
                  <a:latin typeface="Roboto"/>
                  <a:cs typeface="Roboto"/>
                </a:rPr>
                <a:t> </a:t>
              </a:r>
              <a:r>
                <a:rPr lang="de-DE" sz="900" kern="1200" dirty="0" err="1">
                  <a:latin typeface="Roboto"/>
                  <a:cs typeface="Roboto"/>
                </a:rPr>
                <a:t>the</a:t>
              </a:r>
              <a:r>
                <a:rPr lang="de-DE" sz="900" kern="1200" dirty="0">
                  <a:latin typeface="Roboto"/>
                  <a:cs typeface="Roboto"/>
                </a:rPr>
                <a:t> </a:t>
              </a:r>
              <a:r>
                <a:rPr lang="de-DE" sz="900" kern="1200" dirty="0" err="1">
                  <a:latin typeface="Roboto"/>
                  <a:cs typeface="Roboto"/>
                </a:rPr>
                <a:t>group</a:t>
              </a:r>
              <a:r>
                <a:rPr lang="de-DE" sz="900" kern="1200" dirty="0">
                  <a:latin typeface="Roboto"/>
                  <a:cs typeface="Roboto"/>
                </a:rPr>
                <a:t>.</a:t>
              </a:r>
            </a:p>
          </p:txBody>
        </p:sp>
        <p:sp>
          <p:nvSpPr>
            <p:cNvPr id="12" name="Rechteck 11">
              <a:extLst>
                <a:ext uri="{FF2B5EF4-FFF2-40B4-BE49-F238E27FC236}">
                  <a16:creationId xmlns:a16="http://schemas.microsoft.com/office/drawing/2014/main" id="{7E2F2561-07C3-F443-927F-0AADA87D55BB}"/>
                </a:ext>
              </a:extLst>
            </p:cNvPr>
            <p:cNvSpPr/>
            <p:nvPr/>
          </p:nvSpPr>
          <p:spPr>
            <a:xfrm>
              <a:off x="312984" y="2821706"/>
              <a:ext cx="840578" cy="1260867"/>
            </a:xfrm>
            <a:prstGeom prst="rect">
              <a:avLst/>
            </a:prstGeom>
            <a:blipFill>
              <a:blip r:embed="rId5">
                <a:extLst>
                  <a:ext uri="{28A0092B-C50C-407E-A947-70E740481C1C}">
                    <a14:useLocalDpi xmlns:a14="http://schemas.microsoft.com/office/drawing/2010/main" val="0"/>
                  </a:ext>
                </a:extLst>
              </a:blip>
              <a:srcRect/>
              <a:stretch>
                <a:fillRect l="-9000" r="-9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3" name="Freihandform 12">
              <a:extLst>
                <a:ext uri="{FF2B5EF4-FFF2-40B4-BE49-F238E27FC236}">
                  <a16:creationId xmlns:a16="http://schemas.microsoft.com/office/drawing/2014/main" id="{48EA9722-AC4C-B14A-B85A-D49DFB94AE66}"/>
                </a:ext>
              </a:extLst>
            </p:cNvPr>
            <p:cNvSpPr/>
            <p:nvPr/>
          </p:nvSpPr>
          <p:spPr>
            <a:xfrm>
              <a:off x="4725353" y="2995159"/>
              <a:ext cx="3842644" cy="1200826"/>
            </a:xfrm>
            <a:custGeom>
              <a:avLst/>
              <a:gdLst>
                <a:gd name="connsiteX0" fmla="*/ 0 w 3842644"/>
                <a:gd name="connsiteY0" fmla="*/ 0 h 1200826"/>
                <a:gd name="connsiteX1" fmla="*/ 3842644 w 3842644"/>
                <a:gd name="connsiteY1" fmla="*/ 0 h 1200826"/>
                <a:gd name="connsiteX2" fmla="*/ 3842644 w 3842644"/>
                <a:gd name="connsiteY2" fmla="*/ 1200826 h 1200826"/>
                <a:gd name="connsiteX3" fmla="*/ 0 w 3842644"/>
                <a:gd name="connsiteY3" fmla="*/ 1200826 h 1200826"/>
                <a:gd name="connsiteX4" fmla="*/ 0 w 3842644"/>
                <a:gd name="connsiteY4" fmla="*/ 0 h 120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44" h="1200826">
                  <a:moveTo>
                    <a:pt x="0" y="0"/>
                  </a:moveTo>
                  <a:lnTo>
                    <a:pt x="3842644" y="0"/>
                  </a:lnTo>
                  <a:lnTo>
                    <a:pt x="3842644" y="1200826"/>
                  </a:lnTo>
                  <a:lnTo>
                    <a:pt x="0" y="12008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3360" tIns="34290" rIns="34290" bIns="34290" numCol="1" spcCol="1270" anchor="ctr" anchorCtr="0">
              <a:noAutofit/>
            </a:bodyPr>
            <a:lstStyle/>
            <a:p>
              <a:pPr marL="0" lvl="0" indent="0" algn="l" defTabSz="400050">
                <a:lnSpc>
                  <a:spcPct val="90000"/>
                </a:lnSpc>
                <a:spcBef>
                  <a:spcPct val="0"/>
                </a:spcBef>
                <a:spcAft>
                  <a:spcPct val="35000"/>
                </a:spcAft>
                <a:buNone/>
              </a:pPr>
              <a:r>
                <a:rPr lang="de-DE" sz="900" b="1" kern="1200" dirty="0">
                  <a:latin typeface="Roboto"/>
                  <a:cs typeface="Roboto"/>
                </a:rPr>
                <a:t>Resources</a:t>
              </a:r>
            </a:p>
            <a:p>
              <a:pPr marL="0" lvl="0" indent="0" algn="l" defTabSz="400050">
                <a:lnSpc>
                  <a:spcPct val="90000"/>
                </a:lnSpc>
                <a:spcBef>
                  <a:spcPct val="0"/>
                </a:spcBef>
                <a:spcAft>
                  <a:spcPct val="35000"/>
                </a:spcAft>
                <a:buNone/>
              </a:pPr>
              <a:r>
                <a:rPr lang="de-DE" sz="900" kern="1200" dirty="0" err="1">
                  <a:latin typeface="Roboto"/>
                  <a:cs typeface="Roboto"/>
                </a:rPr>
                <a:t>Some</a:t>
              </a:r>
              <a:r>
                <a:rPr lang="de-DE" sz="900" kern="1200" dirty="0">
                  <a:latin typeface="Roboto"/>
                  <a:cs typeface="Roboto"/>
                </a:rPr>
                <a:t> </a:t>
              </a:r>
              <a:r>
                <a:rPr lang="de-DE" sz="900" kern="1200" dirty="0" err="1">
                  <a:latin typeface="Roboto"/>
                  <a:cs typeface="Roboto"/>
                </a:rPr>
                <a:t>printed</a:t>
              </a:r>
              <a:r>
                <a:rPr lang="de-DE" sz="900" kern="1200" dirty="0">
                  <a:latin typeface="Roboto"/>
                  <a:cs typeface="Roboto"/>
                </a:rPr>
                <a:t> </a:t>
              </a:r>
              <a:r>
                <a:rPr lang="de-DE" sz="900" kern="1200" dirty="0" err="1">
                  <a:latin typeface="Roboto"/>
                  <a:cs typeface="Roboto"/>
                </a:rPr>
                <a:t>versions</a:t>
              </a:r>
              <a:r>
                <a:rPr lang="de-DE" sz="900" kern="1200" dirty="0">
                  <a:latin typeface="Roboto"/>
                  <a:cs typeface="Roboto"/>
                </a:rPr>
                <a:t> </a:t>
              </a:r>
              <a:r>
                <a:rPr lang="de-DE" sz="900" kern="1200" dirty="0" err="1">
                  <a:latin typeface="Roboto"/>
                  <a:cs typeface="Roboto"/>
                </a:rPr>
                <a:t>of</a:t>
              </a:r>
              <a:r>
                <a:rPr lang="de-DE" sz="900" kern="1200" dirty="0">
                  <a:latin typeface="Roboto"/>
                  <a:cs typeface="Roboto"/>
                </a:rPr>
                <a:t> </a:t>
              </a:r>
              <a:r>
                <a:rPr lang="de-DE" sz="900" kern="1200" dirty="0" err="1">
                  <a:latin typeface="Roboto"/>
                  <a:cs typeface="Roboto"/>
                </a:rPr>
                <a:t>integrity</a:t>
              </a:r>
              <a:r>
                <a:rPr lang="de-DE" sz="900" kern="1200" dirty="0">
                  <a:latin typeface="Roboto"/>
                  <a:cs typeface="Roboto"/>
                </a:rPr>
                <a:t> </a:t>
              </a:r>
              <a:r>
                <a:rPr lang="de-DE" sz="900" kern="1200" dirty="0" err="1">
                  <a:latin typeface="Roboto"/>
                  <a:cs typeface="Roboto"/>
                </a:rPr>
                <a:t>codes</a:t>
              </a:r>
              <a:r>
                <a:rPr lang="de-DE" sz="900" kern="1200" dirty="0">
                  <a:latin typeface="Roboto"/>
                  <a:cs typeface="Roboto"/>
                </a:rPr>
                <a:t> </a:t>
              </a:r>
              <a:r>
                <a:rPr lang="de-DE" sz="900" dirty="0" err="1">
                  <a:latin typeface="Roboto"/>
                  <a:cs typeface="Roboto"/>
                </a:rPr>
                <a:t>can</a:t>
              </a:r>
              <a:r>
                <a:rPr lang="de-DE" sz="900" dirty="0">
                  <a:latin typeface="Roboto"/>
                  <a:cs typeface="Roboto"/>
                </a:rPr>
                <a:t> </a:t>
              </a:r>
              <a:r>
                <a:rPr lang="de-DE" sz="900" dirty="0" err="1">
                  <a:latin typeface="Roboto"/>
                  <a:cs typeface="Roboto"/>
                </a:rPr>
                <a:t>be</a:t>
              </a:r>
              <a:r>
                <a:rPr lang="de-DE" sz="900" kern="1200" dirty="0">
                  <a:latin typeface="Roboto"/>
                  <a:cs typeface="Roboto"/>
                </a:rPr>
                <a:t> </a:t>
              </a:r>
              <a:r>
                <a:rPr lang="de-DE" sz="900" kern="1200" dirty="0" err="1">
                  <a:latin typeface="Roboto"/>
                  <a:cs typeface="Roboto"/>
                </a:rPr>
                <a:t>handed</a:t>
              </a:r>
              <a:r>
                <a:rPr lang="de-DE" sz="900" kern="1200" dirty="0">
                  <a:latin typeface="Roboto"/>
                  <a:cs typeface="Roboto"/>
                </a:rPr>
                <a:t> out </a:t>
              </a:r>
              <a:r>
                <a:rPr lang="de-DE" sz="900" kern="1200" dirty="0" err="1">
                  <a:latin typeface="Roboto"/>
                  <a:cs typeface="Roboto"/>
                </a:rPr>
                <a:t>to</a:t>
              </a:r>
              <a:r>
                <a:rPr lang="de-DE" sz="900" kern="1200" dirty="0">
                  <a:latin typeface="Roboto"/>
                  <a:cs typeface="Roboto"/>
                </a:rPr>
                <a:t> </a:t>
              </a:r>
              <a:r>
                <a:rPr lang="de-DE" sz="900" kern="1200" dirty="0" err="1">
                  <a:latin typeface="Roboto"/>
                  <a:cs typeface="Roboto"/>
                </a:rPr>
                <a:t>participants</a:t>
              </a:r>
              <a:r>
                <a:rPr lang="de-DE" sz="900" kern="1200" dirty="0">
                  <a:latin typeface="Roboto"/>
                  <a:cs typeface="Roboto"/>
                </a:rPr>
                <a:t>.</a:t>
              </a:r>
            </a:p>
          </p:txBody>
        </p:sp>
        <p:sp>
          <p:nvSpPr>
            <p:cNvPr id="14" name="Rechteck 13">
              <a:extLst>
                <a:ext uri="{FF2B5EF4-FFF2-40B4-BE49-F238E27FC236}">
                  <a16:creationId xmlns:a16="http://schemas.microsoft.com/office/drawing/2014/main" id="{15006477-CB29-234A-8860-014216944203}"/>
                </a:ext>
              </a:extLst>
            </p:cNvPr>
            <p:cNvSpPr/>
            <p:nvPr/>
          </p:nvSpPr>
          <p:spPr>
            <a:xfrm>
              <a:off x="4565243" y="2821706"/>
              <a:ext cx="840578" cy="1260867"/>
            </a:xfrm>
            <a:prstGeom prst="rect">
              <a:avLst/>
            </a:prstGeom>
            <a:blipFill>
              <a:blip r:embed="rId6">
                <a:extLst>
                  <a:ext uri="{28A0092B-C50C-407E-A947-70E740481C1C}">
                    <a14:useLocalDpi xmlns:a14="http://schemas.microsoft.com/office/drawing/2010/main" val="0"/>
                  </a:ext>
                </a:extLst>
              </a:blip>
              <a:srcRect/>
              <a:stretch>
                <a:fillRect l="-30000" r="-30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2567559026"/>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AA039195.png"/>
          <p:cNvPicPr>
            <a:picLocks/>
          </p:cNvPicPr>
          <p:nvPr/>
        </p:nvPicPr>
        <p:blipFill>
          <a:blip r:embed="rId2" cstate="print">
            <a:extLst>
              <a:ext uri="{28A0092B-C50C-407E-A947-70E740481C1C}">
                <a14:useLocalDpi xmlns:a14="http://schemas.microsoft.com/office/drawing/2010/main"/>
              </a:ext>
            </a:extLst>
          </a:blip>
          <a:stretch>
            <a:fillRect/>
          </a:stretch>
        </p:blipFill>
        <p:spPr>
          <a:xfrm>
            <a:off x="1268663" y="583201"/>
            <a:ext cx="7379999" cy="4139998"/>
          </a:xfrm>
          <a:prstGeom prst="rect">
            <a:avLst/>
          </a:prstGeom>
        </p:spPr>
      </p:pic>
      <p:sp>
        <p:nvSpPr>
          <p:cNvPr id="2" name="Vertikaler Titel 1"/>
          <p:cNvSpPr>
            <a:spLocks noGrp="1"/>
          </p:cNvSpPr>
          <p:nvPr>
            <p:ph type="title" orient="vert"/>
          </p:nvPr>
        </p:nvSpPr>
        <p:spPr/>
        <p:txBody>
          <a:bodyPr>
            <a:normAutofit fontScale="90000"/>
          </a:bodyPr>
          <a:lstStyle/>
          <a:p>
            <a:r>
              <a:rPr lang="de-DE" sz="4400">
                <a:solidFill>
                  <a:srgbClr val="000000"/>
                </a:solidFill>
              </a:rPr>
              <a:t>Learning </a:t>
            </a:r>
            <a:r>
              <a:rPr lang="de-DE" sz="4400" err="1">
                <a:solidFill>
                  <a:srgbClr val="000000"/>
                </a:solidFill>
              </a:rPr>
              <a:t>outcomes</a:t>
            </a:r>
            <a:endParaRPr lang="de-DE" sz="4400">
              <a:solidFill>
                <a:srgbClr val="000000"/>
              </a:solidFill>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38</a:t>
            </a:fld>
            <a:endParaRPr lang="en-US"/>
          </a:p>
        </p:txBody>
      </p:sp>
      <p:sp>
        <p:nvSpPr>
          <p:cNvPr id="4" name="Fußzeilenplatzhalter 3"/>
          <p:cNvSpPr>
            <a:spLocks noGrp="1"/>
          </p:cNvSpPr>
          <p:nvPr>
            <p:ph type="ftr" sz="quarter" idx="3"/>
          </p:nvPr>
        </p:nvSpPr>
        <p:spPr/>
        <p:txBody>
          <a:bodyPr/>
          <a:lstStyle/>
          <a:p>
            <a:r>
              <a:rPr lang="en-US" b="1"/>
              <a:t>Module 8 – Integrity codes</a:t>
            </a:r>
            <a:endParaRPr lang="en-US"/>
          </a:p>
        </p:txBody>
      </p:sp>
      <p:sp>
        <p:nvSpPr>
          <p:cNvPr id="48" name="Textplatzhalter 47"/>
          <p:cNvSpPr>
            <a:spLocks noGrp="1"/>
          </p:cNvSpPr>
          <p:nvPr>
            <p:ph type="body" sz="quarter" idx="13"/>
          </p:nvPr>
        </p:nvSpPr>
        <p:spPr>
          <a:xfrm>
            <a:off x="1724526" y="588211"/>
            <a:ext cx="6701508" cy="4050464"/>
          </a:xfrm>
        </p:spPr>
        <p:txBody>
          <a:bodyPr>
            <a:normAutofit/>
          </a:bodyPr>
          <a:lstStyle/>
          <a:p>
            <a:pPr marL="0" indent="0">
              <a:buNone/>
            </a:pPr>
            <a:endParaRPr lang="de-DE" sz="1800" u="sng">
              <a:solidFill>
                <a:srgbClr val="385723"/>
              </a:solidFill>
              <a:latin typeface="Lucida Handwriting"/>
              <a:cs typeface="Lucida Handwriting"/>
            </a:endParaRPr>
          </a:p>
          <a:p>
            <a:pPr marL="0" indent="0">
              <a:buNone/>
            </a:pPr>
            <a:r>
              <a:rPr lang="de-DE" sz="1600" b="1" u="sng">
                <a:solidFill>
                  <a:srgbClr val="385723"/>
                </a:solidFill>
                <a:latin typeface="Lucida Handwriting"/>
                <a:cs typeface="Lucida Handwriting"/>
              </a:rPr>
              <a:t>In </a:t>
            </a:r>
            <a:r>
              <a:rPr lang="de-DE" sz="1600" b="1" u="sng" err="1">
                <a:solidFill>
                  <a:srgbClr val="385723"/>
                </a:solidFill>
                <a:latin typeface="Lucida Handwriting"/>
                <a:cs typeface="Lucida Handwriting"/>
              </a:rPr>
              <a:t>this</a:t>
            </a:r>
            <a:r>
              <a:rPr lang="de-DE" sz="1600" b="1" u="sng">
                <a:solidFill>
                  <a:srgbClr val="385723"/>
                </a:solidFill>
                <a:latin typeface="Lucida Handwriting"/>
                <a:cs typeface="Lucida Handwriting"/>
              </a:rPr>
              <a:t> module </a:t>
            </a:r>
            <a:r>
              <a:rPr lang="de-DE" sz="1600" b="1" u="sng" err="1">
                <a:solidFill>
                  <a:srgbClr val="385723"/>
                </a:solidFill>
                <a:latin typeface="Lucida Handwriting"/>
                <a:cs typeface="Lucida Handwriting"/>
              </a:rPr>
              <a:t>you</a:t>
            </a:r>
            <a:r>
              <a:rPr lang="de-DE" sz="1600" b="1" u="sng">
                <a:solidFill>
                  <a:srgbClr val="385723"/>
                </a:solidFill>
                <a:latin typeface="Lucida Handwriting"/>
                <a:cs typeface="Lucida Handwriting"/>
              </a:rPr>
              <a:t> </a:t>
            </a:r>
            <a:r>
              <a:rPr lang="de-DE" sz="1600" b="1" u="sng" err="1">
                <a:solidFill>
                  <a:srgbClr val="385723"/>
                </a:solidFill>
                <a:latin typeface="Lucida Handwriting"/>
                <a:cs typeface="Lucida Handwriting"/>
              </a:rPr>
              <a:t>have</a:t>
            </a:r>
            <a:r>
              <a:rPr lang="de-DE" sz="1600" b="1" u="sng">
                <a:solidFill>
                  <a:srgbClr val="385723"/>
                </a:solidFill>
                <a:latin typeface="Lucida Handwriting"/>
                <a:cs typeface="Lucida Handwriting"/>
              </a:rPr>
              <a:t> </a:t>
            </a:r>
            <a:r>
              <a:rPr lang="de-DE" sz="1600" b="1" u="sng" err="1">
                <a:solidFill>
                  <a:srgbClr val="385723"/>
                </a:solidFill>
                <a:latin typeface="Lucida Handwriting"/>
                <a:cs typeface="Lucida Handwriting"/>
              </a:rPr>
              <a:t>learned</a:t>
            </a:r>
            <a:r>
              <a:rPr lang="de-DE" sz="1600" b="1" u="sng">
                <a:solidFill>
                  <a:srgbClr val="385723"/>
                </a:solidFill>
                <a:latin typeface="Lucida Handwriting"/>
                <a:cs typeface="Lucida Handwriting"/>
              </a:rPr>
              <a:t> </a:t>
            </a:r>
            <a:r>
              <a:rPr lang="de-DE" sz="1600" b="1" u="sng" err="1">
                <a:solidFill>
                  <a:srgbClr val="385723"/>
                </a:solidFill>
                <a:latin typeface="Lucida Handwriting"/>
                <a:cs typeface="Lucida Handwriting"/>
              </a:rPr>
              <a:t>that</a:t>
            </a:r>
            <a:r>
              <a:rPr lang="de-DE" sz="1600" b="1" u="sng">
                <a:solidFill>
                  <a:srgbClr val="385723"/>
                </a:solidFill>
                <a:latin typeface="Lucida Handwriting"/>
                <a:cs typeface="Lucida Handwriting"/>
              </a:rPr>
              <a:t>:</a:t>
            </a:r>
            <a:endParaRPr lang="de-DE" sz="1600" b="1">
              <a:solidFill>
                <a:srgbClr val="385723"/>
              </a:solidFill>
              <a:latin typeface="Lucida Handwriting"/>
              <a:cs typeface="Lucida Handwriting"/>
            </a:endParaRPr>
          </a:p>
          <a:p>
            <a:pPr>
              <a:buFont typeface="Wingdings" charset="2"/>
              <a:buChar char="ü"/>
            </a:pPr>
            <a:r>
              <a:rPr lang="de-DE" sz="1600">
                <a:solidFill>
                  <a:srgbClr val="385723"/>
                </a:solidFill>
                <a:latin typeface="Lucida Handwriting"/>
                <a:cs typeface="Lucida Handwriting"/>
              </a:rPr>
              <a:t>Codes </a:t>
            </a:r>
            <a:r>
              <a:rPr lang="de-DE" sz="1600" err="1">
                <a:solidFill>
                  <a:srgbClr val="385723"/>
                </a:solidFill>
                <a:latin typeface="Lucida Handwriting"/>
                <a:cs typeface="Lucida Handwriting"/>
              </a:rPr>
              <a:t>are</a:t>
            </a:r>
            <a:r>
              <a:rPr lang="de-DE" sz="1600">
                <a:solidFill>
                  <a:srgbClr val="385723"/>
                </a:solidFill>
                <a:latin typeface="Lucida Handwriting"/>
                <a:cs typeface="Lucida Handwriting"/>
              </a:rPr>
              <a:t> essential in </a:t>
            </a:r>
            <a:r>
              <a:rPr lang="de-DE" sz="1600" err="1">
                <a:solidFill>
                  <a:srgbClr val="385723"/>
                </a:solidFill>
                <a:latin typeface="Lucida Handwriting"/>
                <a:cs typeface="Lucida Handwriting"/>
              </a:rPr>
              <a:t>changing</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public</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servants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mindsets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and</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behavior</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towards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integrity</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and</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further</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professionalization</a:t>
            </a:r>
            <a:r>
              <a:rPr lang="de-DE" sz="1600">
                <a:solidFill>
                  <a:srgbClr val="385723"/>
                </a:solidFill>
                <a:latin typeface="Lucida Handwriting"/>
                <a:cs typeface="Lucida Handwriting"/>
              </a:rPr>
              <a:t>;</a:t>
            </a:r>
          </a:p>
          <a:p>
            <a:pPr>
              <a:buFont typeface="Wingdings" charset="2"/>
              <a:buChar char="ü"/>
            </a:pPr>
            <a:r>
              <a:rPr lang="de-DE" sz="1600">
                <a:solidFill>
                  <a:srgbClr val="385723"/>
                </a:solidFill>
                <a:latin typeface="Lucida Handwriting"/>
                <a:cs typeface="Lucida Handwriting"/>
              </a:rPr>
              <a:t>Codes </a:t>
            </a:r>
            <a:r>
              <a:rPr lang="de-DE" sz="1600" err="1">
                <a:solidFill>
                  <a:srgbClr val="385723"/>
                </a:solidFill>
                <a:latin typeface="Lucida Handwriting"/>
                <a:cs typeface="Lucida Handwriting"/>
              </a:rPr>
              <a:t>need</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to</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be</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embedded</a:t>
            </a:r>
            <a:r>
              <a:rPr lang="de-DE" sz="1600">
                <a:solidFill>
                  <a:srgbClr val="385723"/>
                </a:solidFill>
                <a:latin typeface="Lucida Handwriting"/>
                <a:cs typeface="Lucida Handwriting"/>
              </a:rPr>
              <a:t> in </a:t>
            </a:r>
            <a:r>
              <a:rPr lang="de-DE" sz="1600" err="1">
                <a:solidFill>
                  <a:srgbClr val="385723"/>
                </a:solidFill>
                <a:latin typeface="Lucida Handwriting"/>
                <a:cs typeface="Lucida Handwriting"/>
              </a:rPr>
              <a:t>existing</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cultural</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institutional</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or</a:t>
            </a:r>
            <a:r>
              <a:rPr lang="de-DE" sz="1600">
                <a:solidFill>
                  <a:srgbClr val="385723"/>
                </a:solidFill>
                <a:latin typeface="Lucida Handwriting"/>
                <a:cs typeface="Lucida Handwriting"/>
              </a:rPr>
              <a:t> national </a:t>
            </a:r>
            <a:r>
              <a:rPr lang="de-DE" sz="1600" err="1">
                <a:solidFill>
                  <a:srgbClr val="385723"/>
                </a:solidFill>
                <a:latin typeface="Lucida Handwriting"/>
                <a:cs typeface="Lucida Handwriting"/>
              </a:rPr>
              <a:t>settings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There‘s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no</a:t>
            </a:r>
            <a:r>
              <a:rPr lang="de-DE" sz="1600">
                <a:solidFill>
                  <a:srgbClr val="385723"/>
                </a:solidFill>
                <a:latin typeface="Lucida Handwriting"/>
                <a:cs typeface="Lucida Handwriting"/>
              </a:rPr>
              <a:t> off-</a:t>
            </a:r>
            <a:r>
              <a:rPr lang="de-DE" sz="1600" err="1">
                <a:solidFill>
                  <a:srgbClr val="385723"/>
                </a:solidFill>
                <a:latin typeface="Lucida Handwriting"/>
                <a:cs typeface="Lucida Handwriting"/>
              </a:rPr>
              <a:t>the</a:t>
            </a:r>
            <a:r>
              <a:rPr lang="de-DE" sz="1600">
                <a:solidFill>
                  <a:srgbClr val="385723"/>
                </a:solidFill>
                <a:latin typeface="Lucida Handwriting"/>
                <a:cs typeface="Lucida Handwriting"/>
              </a:rPr>
              <a:t>-</a:t>
            </a:r>
            <a:r>
              <a:rPr lang="de-DE" sz="1600" err="1">
                <a:solidFill>
                  <a:srgbClr val="385723"/>
                </a:solidFill>
                <a:latin typeface="Lucida Handwriting"/>
                <a:cs typeface="Lucida Handwriting"/>
              </a:rPr>
              <a:t>shelf</a:t>
            </a:r>
            <a:r>
              <a:rPr lang="de-DE" sz="1600">
                <a:solidFill>
                  <a:srgbClr val="385723"/>
                </a:solidFill>
                <a:latin typeface="Lucida Handwriting"/>
                <a:cs typeface="Lucida Handwriting"/>
              </a:rPr>
              <a:t>-solution, </a:t>
            </a:r>
            <a:r>
              <a:rPr lang="de-DE" sz="1600" err="1">
                <a:solidFill>
                  <a:srgbClr val="385723"/>
                </a:solidFill>
                <a:latin typeface="Lucida Handwriting"/>
                <a:cs typeface="Lucida Handwriting"/>
              </a:rPr>
              <a:t>yet</a:t>
            </a:r>
            <a:r>
              <a:rPr lang="de-DE" sz="1600">
                <a:solidFill>
                  <a:srgbClr val="385723"/>
                </a:solidFill>
                <a:latin typeface="Lucida Handwriting"/>
                <a:cs typeface="Lucida Handwriting"/>
              </a:rPr>
              <a:t> UNCAC </a:t>
            </a:r>
            <a:r>
              <a:rPr lang="de-DE" sz="1600" err="1">
                <a:solidFill>
                  <a:srgbClr val="385723"/>
                </a:solidFill>
                <a:latin typeface="Lucida Handwriting"/>
                <a:cs typeface="Lucida Handwriting"/>
              </a:rPr>
              <a:t>can</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provide</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important</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guidance</a:t>
            </a:r>
            <a:r>
              <a:rPr lang="de-DE" sz="1600">
                <a:solidFill>
                  <a:srgbClr val="385723"/>
                </a:solidFill>
                <a:latin typeface="Lucida Handwriting"/>
                <a:cs typeface="Lucida Handwriting"/>
              </a:rPr>
              <a:t>.</a:t>
            </a:r>
          </a:p>
          <a:p>
            <a:pPr>
              <a:buFont typeface="Wingdings" charset="2"/>
              <a:buChar char="ü"/>
            </a:pPr>
            <a:r>
              <a:rPr lang="de-DE" sz="1600">
                <a:solidFill>
                  <a:srgbClr val="385723"/>
                </a:solidFill>
                <a:latin typeface="Lucida Handwriting"/>
                <a:cs typeface="Lucida Handwriting"/>
              </a:rPr>
              <a:t>Codes </a:t>
            </a:r>
            <a:r>
              <a:rPr lang="de-DE" sz="1600" err="1">
                <a:solidFill>
                  <a:srgbClr val="385723"/>
                </a:solidFill>
                <a:latin typeface="Lucida Handwriting"/>
                <a:cs typeface="Lucida Handwriting"/>
              </a:rPr>
              <a:t>are</a:t>
            </a:r>
            <a:r>
              <a:rPr lang="de-DE" sz="1600">
                <a:solidFill>
                  <a:srgbClr val="385723"/>
                </a:solidFill>
                <a:latin typeface="Lucida Handwriting"/>
                <a:cs typeface="Lucida Handwriting"/>
              </a:rPr>
              <a:t> not </a:t>
            </a:r>
            <a:r>
              <a:rPr lang="de-DE" sz="1600" err="1">
                <a:solidFill>
                  <a:srgbClr val="385723"/>
                </a:solidFill>
                <a:latin typeface="Lucida Handwriting"/>
                <a:cs typeface="Lucida Handwriting"/>
              </a:rPr>
              <a:t>set</a:t>
            </a:r>
            <a:r>
              <a:rPr lang="de-DE" sz="1600">
                <a:solidFill>
                  <a:srgbClr val="385723"/>
                </a:solidFill>
                <a:latin typeface="Lucida Handwriting"/>
                <a:cs typeface="Lucida Handwriting"/>
              </a:rPr>
              <a:t> in </a:t>
            </a:r>
            <a:r>
              <a:rPr lang="de-DE" sz="1600" err="1">
                <a:solidFill>
                  <a:srgbClr val="385723"/>
                </a:solidFill>
                <a:latin typeface="Lucida Handwriting"/>
                <a:cs typeface="Lucida Handwriting"/>
              </a:rPr>
              <a:t>stone</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and</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need</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complementary</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measures</a:t>
            </a:r>
            <a:r>
              <a:rPr lang="de-DE" sz="1600">
                <a:solidFill>
                  <a:srgbClr val="385723"/>
                </a:solidFill>
                <a:latin typeface="Lucida Handwriting"/>
                <a:cs typeface="Lucida Handwriting"/>
              </a:rPr>
              <a:t> such </a:t>
            </a:r>
            <a:r>
              <a:rPr lang="de-DE" sz="1600" err="1">
                <a:solidFill>
                  <a:srgbClr val="385723"/>
                </a:solidFill>
                <a:latin typeface="Lucida Handwriting"/>
                <a:cs typeface="Lucida Handwriting"/>
              </a:rPr>
              <a:t>as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training</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awareness-raising</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and</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review</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to</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work</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effectively</a:t>
            </a:r>
            <a:r>
              <a:rPr lang="de-DE" sz="1600">
                <a:solidFill>
                  <a:srgbClr val="385723"/>
                </a:solidFill>
                <a:latin typeface="Lucida Handwriting"/>
                <a:cs typeface="Lucida Handwriting"/>
              </a:rPr>
              <a:t> in </a:t>
            </a:r>
            <a:r>
              <a:rPr lang="de-DE" sz="1600" err="1">
                <a:solidFill>
                  <a:srgbClr val="385723"/>
                </a:solidFill>
                <a:latin typeface="Lucida Handwriting"/>
                <a:cs typeface="Lucida Handwriting"/>
              </a:rPr>
              <a:t>practice</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and</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as</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part</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of</a:t>
            </a:r>
            <a:r>
              <a:rPr lang="de-DE" sz="1600">
                <a:solidFill>
                  <a:srgbClr val="385723"/>
                </a:solidFill>
                <a:latin typeface="Lucida Handwriting"/>
                <a:cs typeface="Lucida Handwriting"/>
              </a:rPr>
              <a:t> a wider </a:t>
            </a:r>
            <a:r>
              <a:rPr lang="de-DE" sz="1600" err="1">
                <a:solidFill>
                  <a:srgbClr val="385723"/>
                </a:solidFill>
                <a:latin typeface="Lucida Handwriting"/>
                <a:cs typeface="Lucida Handwriting"/>
              </a:rPr>
              <a:t>integrity</a:t>
            </a:r>
            <a:r>
              <a:rPr lang="de-DE" sz="1600">
                <a:solidFill>
                  <a:srgbClr val="385723"/>
                </a:solidFill>
                <a:latin typeface="Lucida Handwriting"/>
                <a:cs typeface="Lucida Handwriting"/>
              </a:rPr>
              <a:t> </a:t>
            </a:r>
            <a:r>
              <a:rPr lang="de-DE" sz="1600" err="1">
                <a:solidFill>
                  <a:srgbClr val="385723"/>
                </a:solidFill>
                <a:latin typeface="Lucida Handwriting"/>
                <a:cs typeface="Lucida Handwriting"/>
              </a:rPr>
              <a:t>architecutre</a:t>
            </a:r>
            <a:r>
              <a:rPr lang="de-DE" sz="1600">
                <a:solidFill>
                  <a:srgbClr val="385723"/>
                </a:solidFill>
                <a:latin typeface="Lucida Handwriting"/>
                <a:cs typeface="Lucida Handwriting"/>
              </a:rPr>
              <a:t>.</a:t>
            </a:r>
          </a:p>
        </p:txBody>
      </p:sp>
    </p:spTree>
    <p:extLst>
      <p:ext uri="{BB962C8B-B14F-4D97-AF65-F5344CB8AC3E}">
        <p14:creationId xmlns:p14="http://schemas.microsoft.com/office/powerpoint/2010/main" val="34593760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
                                            <p:txEl>
                                              <p:pRg st="3" end="3"/>
                                            </p:txEl>
                                          </p:spTgt>
                                        </p:tgtEl>
                                        <p:attrNameLst>
                                          <p:attrName>style.visibility</p:attrName>
                                        </p:attrNameLst>
                                      </p:cBhvr>
                                      <p:to>
                                        <p:strVal val="visible"/>
                                      </p:to>
                                    </p:set>
                                    <p:anim calcmode="lin" valueType="num">
                                      <p:cBhvr additive="base">
                                        <p:cTn id="7" dur="500" fill="hold"/>
                                        <p:tgtEl>
                                          <p:spTgt spid="48">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
                                            <p:txEl>
                                              <p:pRg st="4" end="4"/>
                                            </p:txEl>
                                          </p:spTgt>
                                        </p:tgtEl>
                                        <p:attrNameLst>
                                          <p:attrName>style.visibility</p:attrName>
                                        </p:attrNameLst>
                                      </p:cBhvr>
                                      <p:to>
                                        <p:strVal val="visible"/>
                                      </p:to>
                                    </p:set>
                                    <p:anim calcmode="lin" valueType="num">
                                      <p:cBhvr additive="base">
                                        <p:cTn id="13" dur="500" fill="hold"/>
                                        <p:tgtEl>
                                          <p:spTgt spid="48">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Bildschirmfoto 2020-05-14 um 18.46.05.png"/>
          <p:cNvPicPr>
            <a:picLocks/>
          </p:cNvPicPr>
          <p:nvPr/>
        </p:nvPicPr>
        <p:blipFill>
          <a:blip r:embed="rId2">
            <a:extLst>
              <a:ext uri="{28A0092B-C50C-407E-A947-70E740481C1C}">
                <a14:useLocalDpi xmlns:a14="http://schemas.microsoft.com/office/drawing/2010/main"/>
              </a:ext>
            </a:extLst>
          </a:blip>
          <a:stretch>
            <a:fillRect/>
          </a:stretch>
        </p:blipFill>
        <p:spPr>
          <a:xfrm>
            <a:off x="1490400" y="583200"/>
            <a:ext cx="7056000" cy="4068000"/>
          </a:xfrm>
          <a:prstGeom prst="rect">
            <a:avLst/>
          </a:prstGeom>
        </p:spPr>
      </p:pic>
      <p:sp>
        <p:nvSpPr>
          <p:cNvPr id="2" name="Vertikaler Titel 1"/>
          <p:cNvSpPr>
            <a:spLocks noGrp="1"/>
          </p:cNvSpPr>
          <p:nvPr>
            <p:ph type="title" orient="vert"/>
          </p:nvPr>
        </p:nvSpPr>
        <p:spPr/>
        <p:txBody>
          <a:bodyPr>
            <a:normAutofit/>
          </a:bodyPr>
          <a:lstStyle/>
          <a:p>
            <a:r>
              <a:rPr lang="de-DE" sz="4000"/>
              <a:t>References</a:t>
            </a:r>
          </a:p>
        </p:txBody>
      </p:sp>
      <p:sp>
        <p:nvSpPr>
          <p:cNvPr id="3" name="Foliennummernplatzhalter 2"/>
          <p:cNvSpPr>
            <a:spLocks noGrp="1"/>
          </p:cNvSpPr>
          <p:nvPr>
            <p:ph type="sldNum" sz="quarter" idx="12"/>
          </p:nvPr>
        </p:nvSpPr>
        <p:spPr/>
        <p:txBody>
          <a:bodyPr/>
          <a:lstStyle/>
          <a:p>
            <a:fld id="{961E0DA8-AC27-403E-90E8-404BCA9BAC80}" type="slidenum">
              <a:rPr lang="en-US" smtClean="0"/>
              <a:pPr/>
              <a:t>39</a:t>
            </a:fld>
            <a:endParaRPr lang="en-US"/>
          </a:p>
        </p:txBody>
      </p:sp>
      <p:sp>
        <p:nvSpPr>
          <p:cNvPr id="4" name="Fußzeilenplatzhalter 3"/>
          <p:cNvSpPr>
            <a:spLocks noGrp="1"/>
          </p:cNvSpPr>
          <p:nvPr>
            <p:ph type="ftr" sz="quarter" idx="3"/>
          </p:nvPr>
        </p:nvSpPr>
        <p:spPr/>
        <p:txBody>
          <a:bodyPr/>
          <a:lstStyle/>
          <a:p>
            <a:r>
              <a:rPr lang="en-US" b="1"/>
              <a:t>Module 8 – Integrity codes</a:t>
            </a:r>
            <a:endParaRPr lang="en-US"/>
          </a:p>
        </p:txBody>
      </p:sp>
      <p:sp>
        <p:nvSpPr>
          <p:cNvPr id="5" name="Textplatzhalter 4"/>
          <p:cNvSpPr>
            <a:spLocks noGrp="1"/>
          </p:cNvSpPr>
          <p:nvPr>
            <p:ph type="body" sz="quarter" idx="13"/>
          </p:nvPr>
        </p:nvSpPr>
        <p:spPr>
          <a:xfrm>
            <a:off x="2573638" y="719331"/>
            <a:ext cx="5776636" cy="3720292"/>
          </a:xfrm>
        </p:spPr>
        <p:txBody>
          <a:bodyPr vert="horz" lIns="91440" tIns="45720" rIns="91440" bIns="45720" rtlCol="0" anchor="t">
            <a:noAutofit/>
          </a:bodyPr>
          <a:lstStyle/>
          <a:p>
            <a:pPr marL="359410" indent="-457200">
              <a:spcBef>
                <a:spcPts val="400"/>
              </a:spcBef>
              <a:buNone/>
            </a:pPr>
            <a:r>
              <a:rPr lang="de-DE" sz="600" b="1" dirty="0"/>
              <a:t>African Union (</a:t>
            </a:r>
            <a:r>
              <a:rPr lang="de-DE" sz="600" b="1" dirty="0" err="1"/>
              <a:t>January</a:t>
            </a:r>
            <a:r>
              <a:rPr lang="de-DE" sz="600" b="1" dirty="0"/>
              <a:t> 2011). </a:t>
            </a:r>
            <a:r>
              <a:rPr lang="de-DE" sz="600" dirty="0"/>
              <a:t>African Charter on Values and </a:t>
            </a:r>
            <a:r>
              <a:rPr lang="de-DE" sz="600" dirty="0" err="1"/>
              <a:t>Principles</a:t>
            </a:r>
            <a:r>
              <a:rPr lang="de-DE" sz="600" dirty="0"/>
              <a:t> </a:t>
            </a:r>
            <a:r>
              <a:rPr lang="de-DE" sz="600" dirty="0" err="1"/>
              <a:t>of</a:t>
            </a:r>
            <a:r>
              <a:rPr lang="de-DE" sz="600" dirty="0"/>
              <a:t> Public Service and Administration. </a:t>
            </a:r>
            <a:r>
              <a:rPr lang="de-DE" sz="600" dirty="0" err="1"/>
              <a:t>Retrieved</a:t>
            </a:r>
            <a:r>
              <a:rPr lang="de-DE" sz="600" dirty="0"/>
              <a:t> </a:t>
            </a:r>
            <a:r>
              <a:rPr lang="de-DE" sz="600" dirty="0" err="1"/>
              <a:t>from</a:t>
            </a:r>
            <a:r>
              <a:rPr lang="de-DE" sz="600" dirty="0"/>
              <a:t> </a:t>
            </a:r>
            <a:r>
              <a:rPr lang="de-DE" sz="600" dirty="0">
                <a:hlinkClick r:id="rId3"/>
              </a:rPr>
              <a:t>https://au.int/en/treaties/african-charter-values-and-principles-public-service-and-administration</a:t>
            </a:r>
            <a:r>
              <a:rPr lang="de-DE" sz="600" dirty="0"/>
              <a:t> (last </a:t>
            </a:r>
            <a:r>
              <a:rPr lang="de-DE" sz="600" dirty="0" err="1"/>
              <a:t>accessed</a:t>
            </a:r>
            <a:r>
              <a:rPr lang="de-DE" sz="600" dirty="0"/>
              <a:t> on April 7, 2020).</a:t>
            </a:r>
            <a:endParaRPr lang="en-US" dirty="0"/>
          </a:p>
          <a:p>
            <a:pPr marL="359410" indent="-457200">
              <a:spcBef>
                <a:spcPts val="400"/>
              </a:spcBef>
              <a:buNone/>
            </a:pPr>
            <a:r>
              <a:rPr lang="de-DE" sz="600" b="1" dirty="0" err="1"/>
              <a:t>Audu</a:t>
            </a:r>
            <a:r>
              <a:rPr lang="de-DE" sz="600" b="1" dirty="0"/>
              <a:t>, J. (</a:t>
            </a:r>
            <a:r>
              <a:rPr lang="de-DE" sz="600" b="1" dirty="0" err="1"/>
              <a:t>December</a:t>
            </a:r>
            <a:r>
              <a:rPr lang="de-DE" sz="600" b="1" dirty="0"/>
              <a:t> 2012). </a:t>
            </a:r>
            <a:r>
              <a:rPr lang="de-DE" sz="600" dirty="0"/>
              <a:t>Assessment </a:t>
            </a:r>
            <a:r>
              <a:rPr lang="de-DE" sz="600" dirty="0" err="1"/>
              <a:t>of</a:t>
            </a:r>
            <a:r>
              <a:rPr lang="de-DE" sz="600" dirty="0"/>
              <a:t> </a:t>
            </a:r>
            <a:r>
              <a:rPr lang="de-DE" sz="600" dirty="0" err="1"/>
              <a:t>the</a:t>
            </a:r>
            <a:r>
              <a:rPr lang="de-DE" sz="600" dirty="0"/>
              <a:t> Code </a:t>
            </a:r>
            <a:r>
              <a:rPr lang="de-DE" sz="600" dirty="0" err="1"/>
              <a:t>of</a:t>
            </a:r>
            <a:r>
              <a:rPr lang="de-DE" sz="600" dirty="0"/>
              <a:t> Conduct Bureau and Code </a:t>
            </a:r>
            <a:r>
              <a:rPr lang="de-DE" sz="600" dirty="0" err="1"/>
              <a:t>of</a:t>
            </a:r>
            <a:r>
              <a:rPr lang="de-DE" sz="600" dirty="0"/>
              <a:t> Conduct Tribunal (CCB and CCT)‘s Public </a:t>
            </a:r>
            <a:r>
              <a:rPr lang="de-DE" sz="600" dirty="0" err="1"/>
              <a:t>Ehtics</a:t>
            </a:r>
            <a:r>
              <a:rPr lang="de-DE" sz="600" dirty="0"/>
              <a:t> Practices 1999-2007. Dissertation </a:t>
            </a:r>
            <a:r>
              <a:rPr lang="de-DE" sz="600" dirty="0" err="1"/>
              <a:t>submitted</a:t>
            </a:r>
            <a:r>
              <a:rPr lang="de-DE" sz="600" dirty="0"/>
              <a:t> </a:t>
            </a:r>
            <a:r>
              <a:rPr lang="de-DE" sz="600" dirty="0" err="1"/>
              <a:t>to</a:t>
            </a:r>
            <a:r>
              <a:rPr lang="de-DE" sz="600" dirty="0"/>
              <a:t> </a:t>
            </a:r>
            <a:r>
              <a:rPr lang="de-DE" sz="600" dirty="0" err="1"/>
              <a:t>the</a:t>
            </a:r>
            <a:r>
              <a:rPr lang="de-DE" sz="600" dirty="0"/>
              <a:t> Post Graduate School, </a:t>
            </a:r>
            <a:r>
              <a:rPr lang="de-DE" sz="600" dirty="0" err="1"/>
              <a:t>Ahmadu</a:t>
            </a:r>
            <a:r>
              <a:rPr lang="de-DE" sz="600" dirty="0"/>
              <a:t> Bello University, Zaria. </a:t>
            </a:r>
            <a:r>
              <a:rPr lang="de-DE" sz="600" dirty="0" err="1"/>
              <a:t>Retrieved</a:t>
            </a:r>
            <a:r>
              <a:rPr lang="de-DE" sz="600" dirty="0"/>
              <a:t> </a:t>
            </a:r>
            <a:r>
              <a:rPr lang="de-DE" sz="600" dirty="0" err="1"/>
              <a:t>from</a:t>
            </a:r>
            <a:r>
              <a:rPr lang="de-DE" sz="600" dirty="0"/>
              <a:t> </a:t>
            </a:r>
            <a:r>
              <a:rPr lang="de-DE" sz="600" dirty="0">
                <a:hlinkClick r:id="rId4"/>
              </a:rPr>
              <a:t>http://kubanni.abu.edu.ng/jspui/bitstream/123456789/2148/1/AN%20ASSESSMENT%20OF%20THE%20CODE%20OF%20CONDUCT%20BUREAU%20AND%20CODE%20OF%20CONDUCT%20TRIBUNAL%20%28CCB%20and%20CCT%29%E2%80%99S%20PUBLIC%20ETHICS%20PRACTICES%20%281999%20-%202007%29.pdf</a:t>
            </a:r>
            <a:r>
              <a:rPr lang="de-DE" sz="600" dirty="0"/>
              <a:t> (last </a:t>
            </a:r>
            <a:r>
              <a:rPr lang="de-DE" sz="600" dirty="0" err="1"/>
              <a:t>accessed</a:t>
            </a:r>
            <a:r>
              <a:rPr lang="de-DE" sz="600" dirty="0"/>
              <a:t> on April 7, 2020). </a:t>
            </a:r>
          </a:p>
          <a:p>
            <a:pPr marL="359410" indent="-457200">
              <a:spcBef>
                <a:spcPts val="400"/>
              </a:spcBef>
              <a:buNone/>
            </a:pPr>
            <a:r>
              <a:rPr lang="de-DE" sz="600" b="1" dirty="0"/>
              <a:t>Gilman, S. C. (2005). </a:t>
            </a:r>
            <a:r>
              <a:rPr lang="de-DE" sz="600" dirty="0" err="1"/>
              <a:t>Ethics</a:t>
            </a:r>
            <a:r>
              <a:rPr lang="de-DE" sz="600" dirty="0"/>
              <a:t> Codes and Codes </a:t>
            </a:r>
            <a:r>
              <a:rPr lang="de-DE" sz="600" dirty="0" err="1"/>
              <a:t>of</a:t>
            </a:r>
            <a:r>
              <a:rPr lang="de-DE" sz="600" dirty="0"/>
              <a:t> Conduct As Tools </a:t>
            </a:r>
            <a:r>
              <a:rPr lang="de-DE" sz="600" dirty="0" err="1"/>
              <a:t>For</a:t>
            </a:r>
            <a:r>
              <a:rPr lang="de-DE" sz="600" dirty="0"/>
              <a:t> </a:t>
            </a:r>
            <a:r>
              <a:rPr lang="de-DE" sz="600" dirty="0" err="1"/>
              <a:t>Promoting</a:t>
            </a:r>
            <a:r>
              <a:rPr lang="de-DE" sz="600" dirty="0"/>
              <a:t> An </a:t>
            </a:r>
            <a:r>
              <a:rPr lang="de-DE" sz="600" dirty="0" err="1"/>
              <a:t>Ethical</a:t>
            </a:r>
            <a:r>
              <a:rPr lang="de-DE" sz="600" dirty="0"/>
              <a:t> And Professional Public Service. </a:t>
            </a:r>
            <a:r>
              <a:rPr lang="de-DE" sz="600" dirty="0" err="1"/>
              <a:t>Comparative</a:t>
            </a:r>
            <a:r>
              <a:rPr lang="de-DE" sz="600" dirty="0"/>
              <a:t> </a:t>
            </a:r>
            <a:r>
              <a:rPr lang="de-DE" sz="600" dirty="0" err="1"/>
              <a:t>Successes</a:t>
            </a:r>
            <a:r>
              <a:rPr lang="de-DE" sz="600" dirty="0"/>
              <a:t> and </a:t>
            </a:r>
            <a:r>
              <a:rPr lang="de-DE" sz="600" dirty="0" err="1"/>
              <a:t>Lessons</a:t>
            </a:r>
            <a:r>
              <a:rPr lang="de-DE" sz="600" dirty="0"/>
              <a:t>. </a:t>
            </a:r>
            <a:r>
              <a:rPr lang="de-DE" sz="600" dirty="0" err="1"/>
              <a:t>Prepared</a:t>
            </a:r>
            <a:r>
              <a:rPr lang="de-DE" sz="600" dirty="0"/>
              <a:t> </a:t>
            </a:r>
            <a:r>
              <a:rPr lang="de-DE" sz="600" dirty="0" err="1"/>
              <a:t>for</a:t>
            </a:r>
            <a:r>
              <a:rPr lang="de-DE" sz="600" dirty="0"/>
              <a:t> </a:t>
            </a:r>
            <a:r>
              <a:rPr lang="de-DE" sz="600" dirty="0" err="1"/>
              <a:t>the</a:t>
            </a:r>
            <a:r>
              <a:rPr lang="de-DE" sz="600" dirty="0"/>
              <a:t> PREM, </a:t>
            </a:r>
            <a:r>
              <a:rPr lang="de-DE" sz="600" dirty="0" err="1"/>
              <a:t>the</a:t>
            </a:r>
            <a:r>
              <a:rPr lang="de-DE" sz="600" dirty="0"/>
              <a:t> World Bank. </a:t>
            </a:r>
            <a:r>
              <a:rPr lang="de-DE" sz="600" dirty="0" err="1"/>
              <a:t>Retrieved</a:t>
            </a:r>
            <a:r>
              <a:rPr lang="de-DE" sz="600" dirty="0"/>
              <a:t> </a:t>
            </a:r>
            <a:r>
              <a:rPr lang="de-DE" sz="600" dirty="0" err="1"/>
              <a:t>from</a:t>
            </a:r>
            <a:r>
              <a:rPr lang="de-DE" sz="600" dirty="0"/>
              <a:t> </a:t>
            </a:r>
            <a:r>
              <a:rPr lang="de-DE" sz="600" dirty="0">
                <a:hlinkClick r:id="rId5"/>
              </a:rPr>
              <a:t>https://www.oecd.org/mena/governance/35521418.pdf</a:t>
            </a:r>
            <a:r>
              <a:rPr lang="de-DE" sz="600" dirty="0"/>
              <a:t> (last </a:t>
            </a:r>
            <a:r>
              <a:rPr lang="de-DE" sz="600" dirty="0" err="1"/>
              <a:t>accessed</a:t>
            </a:r>
            <a:r>
              <a:rPr lang="de-DE" sz="600" dirty="0"/>
              <a:t> on April 7, 2020).</a:t>
            </a:r>
          </a:p>
          <a:p>
            <a:pPr marL="359410" indent="-457200">
              <a:spcBef>
                <a:spcPts val="400"/>
              </a:spcBef>
              <a:buNone/>
            </a:pPr>
            <a:r>
              <a:rPr lang="de-DE" sz="600" b="1" dirty="0"/>
              <a:t>Jenkins, M. (June 2015). </a:t>
            </a:r>
            <a:r>
              <a:rPr lang="de-DE" sz="600" dirty="0" err="1"/>
              <a:t>What</a:t>
            </a:r>
            <a:r>
              <a:rPr lang="de-DE" sz="600" dirty="0"/>
              <a:t> </a:t>
            </a:r>
            <a:r>
              <a:rPr lang="de-DE" sz="600" dirty="0" err="1"/>
              <a:t>are</a:t>
            </a:r>
            <a:r>
              <a:rPr lang="de-DE" sz="600" dirty="0"/>
              <a:t> </a:t>
            </a:r>
            <a:r>
              <a:rPr lang="de-DE" sz="600" dirty="0" err="1"/>
              <a:t>codes</a:t>
            </a:r>
            <a:r>
              <a:rPr lang="de-DE" sz="600" dirty="0"/>
              <a:t> </a:t>
            </a:r>
            <a:r>
              <a:rPr lang="de-DE" sz="600" dirty="0" err="1"/>
              <a:t>of</a:t>
            </a:r>
            <a:r>
              <a:rPr lang="de-DE" sz="600" dirty="0"/>
              <a:t> </a:t>
            </a:r>
            <a:r>
              <a:rPr lang="de-DE" sz="600" dirty="0" err="1"/>
              <a:t>conduct</a:t>
            </a:r>
            <a:r>
              <a:rPr lang="de-DE" sz="600" dirty="0"/>
              <a:t>? Transparency International. </a:t>
            </a:r>
            <a:r>
              <a:rPr lang="de-DE" sz="600" dirty="0" err="1"/>
              <a:t>Retrieved</a:t>
            </a:r>
            <a:r>
              <a:rPr lang="de-DE" sz="600" dirty="0"/>
              <a:t> </a:t>
            </a:r>
            <a:r>
              <a:rPr lang="de-DE" sz="600" dirty="0" err="1"/>
              <a:t>from</a:t>
            </a:r>
            <a:r>
              <a:rPr lang="de-DE" sz="600" dirty="0"/>
              <a:t> </a:t>
            </a:r>
            <a:r>
              <a:rPr lang="de-DE" sz="600" dirty="0">
                <a:hlinkClick r:id="rId6"/>
              </a:rPr>
              <a:t>https://knowledgehub.transparency.org/guide/topic-guide-on-codes-of-conduct/5357</a:t>
            </a:r>
            <a:r>
              <a:rPr lang="de-DE" sz="600" dirty="0"/>
              <a:t> (last </a:t>
            </a:r>
            <a:r>
              <a:rPr lang="de-DE" sz="600" dirty="0" err="1"/>
              <a:t>accessed</a:t>
            </a:r>
            <a:r>
              <a:rPr lang="de-DE" sz="600" dirty="0"/>
              <a:t> on April 7, 2020).</a:t>
            </a:r>
          </a:p>
          <a:p>
            <a:pPr marL="359410" indent="-457200">
              <a:spcBef>
                <a:spcPts val="400"/>
              </a:spcBef>
              <a:buNone/>
            </a:pPr>
            <a:r>
              <a:rPr lang="de-DE" sz="600" b="1" dirty="0" err="1"/>
              <a:t>Maxfield</a:t>
            </a:r>
            <a:r>
              <a:rPr lang="de-DE" sz="600" b="1" dirty="0"/>
              <a:t>, D. (</a:t>
            </a:r>
            <a:r>
              <a:rPr lang="de-DE" sz="600" b="1" dirty="0" err="1"/>
              <a:t>December</a:t>
            </a:r>
            <a:r>
              <a:rPr lang="de-DE" sz="600" b="1" dirty="0"/>
              <a:t> 7, 2016). </a:t>
            </a:r>
            <a:r>
              <a:rPr lang="de-DE" sz="600" dirty="0" err="1"/>
              <a:t>How</a:t>
            </a:r>
            <a:r>
              <a:rPr lang="de-DE" sz="600" dirty="0"/>
              <a:t> a Culture </a:t>
            </a:r>
            <a:r>
              <a:rPr lang="de-DE" sz="600" dirty="0" err="1"/>
              <a:t>of</a:t>
            </a:r>
            <a:r>
              <a:rPr lang="de-DE" sz="600" dirty="0"/>
              <a:t> Silence </a:t>
            </a:r>
            <a:r>
              <a:rPr lang="de-DE" sz="600" dirty="0" err="1"/>
              <a:t>Eats</a:t>
            </a:r>
            <a:r>
              <a:rPr lang="de-DE" sz="600" dirty="0"/>
              <a:t> </a:t>
            </a:r>
            <a:r>
              <a:rPr lang="de-DE" sz="600" dirty="0" err="1"/>
              <a:t>Away</a:t>
            </a:r>
            <a:r>
              <a:rPr lang="de-DE" sz="600" dirty="0"/>
              <a:t> at </a:t>
            </a:r>
            <a:r>
              <a:rPr lang="de-DE" sz="600" dirty="0" err="1"/>
              <a:t>Your</a:t>
            </a:r>
            <a:r>
              <a:rPr lang="de-DE" sz="600" dirty="0"/>
              <a:t> Company. Harvard Business Review. </a:t>
            </a:r>
            <a:r>
              <a:rPr lang="de-DE" sz="600" dirty="0" err="1"/>
              <a:t>Retrieved</a:t>
            </a:r>
            <a:r>
              <a:rPr lang="de-DE" sz="600" dirty="0"/>
              <a:t> </a:t>
            </a:r>
            <a:r>
              <a:rPr lang="de-DE" sz="600" dirty="0" err="1"/>
              <a:t>from</a:t>
            </a:r>
            <a:r>
              <a:rPr lang="de-DE" sz="600" dirty="0"/>
              <a:t> </a:t>
            </a:r>
            <a:r>
              <a:rPr lang="de-DE" sz="600" dirty="0">
                <a:hlinkClick r:id="rId7"/>
              </a:rPr>
              <a:t>https://hbr.org/2016/12/how-a-culture-of-silence-eats-away-at-your-company</a:t>
            </a:r>
            <a:r>
              <a:rPr lang="de-DE" sz="600" dirty="0"/>
              <a:t> (last </a:t>
            </a:r>
            <a:r>
              <a:rPr lang="de-DE" sz="600" dirty="0" err="1"/>
              <a:t>accessed</a:t>
            </a:r>
            <a:r>
              <a:rPr lang="de-DE" sz="600" dirty="0"/>
              <a:t> on April 15, 2021).</a:t>
            </a:r>
          </a:p>
          <a:p>
            <a:pPr marL="359410" indent="-457200">
              <a:spcBef>
                <a:spcPts val="400"/>
              </a:spcBef>
              <a:buNone/>
            </a:pPr>
            <a:r>
              <a:rPr lang="de-DE" sz="600" b="1" dirty="0"/>
              <a:t>OECD (April 2009). </a:t>
            </a:r>
            <a:r>
              <a:rPr lang="de-DE" sz="600" dirty="0"/>
              <a:t>Global Forum on Public </a:t>
            </a:r>
            <a:r>
              <a:rPr lang="de-DE" sz="600" dirty="0" err="1"/>
              <a:t>Governance</a:t>
            </a:r>
            <a:r>
              <a:rPr lang="de-DE" sz="600" dirty="0"/>
              <a:t> </a:t>
            </a:r>
            <a:r>
              <a:rPr lang="de-DE" sz="600" dirty="0" err="1"/>
              <a:t>Towards</a:t>
            </a:r>
            <a:r>
              <a:rPr lang="de-DE" sz="600" dirty="0"/>
              <a:t> a Sound Integrity Framework: Instruments, </a:t>
            </a:r>
            <a:r>
              <a:rPr lang="de-DE" sz="600" dirty="0" err="1"/>
              <a:t>Processes</a:t>
            </a:r>
            <a:r>
              <a:rPr lang="de-DE" sz="600" dirty="0"/>
              <a:t>, </a:t>
            </a:r>
            <a:r>
              <a:rPr lang="de-DE" sz="600" dirty="0" err="1"/>
              <a:t>Structures</a:t>
            </a:r>
            <a:r>
              <a:rPr lang="de-DE" sz="600" dirty="0"/>
              <a:t> and </a:t>
            </a:r>
            <a:r>
              <a:rPr lang="de-DE" sz="600" dirty="0" err="1"/>
              <a:t>Conditions</a:t>
            </a:r>
            <a:r>
              <a:rPr lang="de-DE" sz="600" dirty="0"/>
              <a:t> </a:t>
            </a:r>
            <a:r>
              <a:rPr lang="de-DE" sz="600" dirty="0" err="1"/>
              <a:t>for</a:t>
            </a:r>
            <a:r>
              <a:rPr lang="de-DE" sz="600" dirty="0"/>
              <a:t> Implementation. </a:t>
            </a:r>
            <a:r>
              <a:rPr lang="de-DE" sz="600" dirty="0" err="1"/>
              <a:t>Retrieved</a:t>
            </a:r>
            <a:r>
              <a:rPr lang="de-DE" sz="600" dirty="0"/>
              <a:t> </a:t>
            </a:r>
            <a:r>
              <a:rPr lang="de-DE" sz="600" dirty="0" err="1"/>
              <a:t>from</a:t>
            </a:r>
            <a:r>
              <a:rPr lang="de-DE" sz="600" dirty="0"/>
              <a:t> </a:t>
            </a:r>
            <a:r>
              <a:rPr lang="de-DE" sz="600" dirty="0">
                <a:hlinkClick r:id="rId8"/>
              </a:rPr>
              <a:t>http://www.oecd.org/officialdocuments/publicdisplaydocumentpdf/?doclanguage=en&amp;cote=GOV/PGC/GF(2009)1</a:t>
            </a:r>
            <a:r>
              <a:rPr lang="de-DE" sz="600" dirty="0"/>
              <a:t> (last </a:t>
            </a:r>
            <a:r>
              <a:rPr lang="de-DE" sz="600" dirty="0" err="1"/>
              <a:t>accessed</a:t>
            </a:r>
            <a:r>
              <a:rPr lang="de-DE" sz="600" dirty="0"/>
              <a:t> on April 7, 2020).</a:t>
            </a:r>
          </a:p>
          <a:p>
            <a:pPr marL="359410" indent="-457200">
              <a:spcBef>
                <a:spcPts val="400"/>
              </a:spcBef>
              <a:buNone/>
            </a:pPr>
            <a:r>
              <a:rPr lang="de-DE" sz="600" b="1" dirty="0"/>
              <a:t>OECD (</a:t>
            </a:r>
            <a:r>
              <a:rPr lang="de-DE" sz="600" b="1" dirty="0" err="1"/>
              <a:t>July</a:t>
            </a:r>
            <a:r>
              <a:rPr lang="de-DE" sz="600" b="1" dirty="0"/>
              <a:t> 2010). </a:t>
            </a:r>
            <a:r>
              <a:rPr lang="de-DE" sz="600" dirty="0" err="1"/>
              <a:t>Implementing</a:t>
            </a:r>
            <a:r>
              <a:rPr lang="de-DE" sz="600" dirty="0"/>
              <a:t> a Code </a:t>
            </a:r>
            <a:r>
              <a:rPr lang="de-DE" sz="600" dirty="0" err="1"/>
              <a:t>of</a:t>
            </a:r>
            <a:r>
              <a:rPr lang="de-DE" sz="600" dirty="0"/>
              <a:t> Conduct </a:t>
            </a:r>
            <a:r>
              <a:rPr lang="de-DE" sz="600" dirty="0" err="1"/>
              <a:t>for</a:t>
            </a:r>
            <a:r>
              <a:rPr lang="de-DE" sz="600" dirty="0"/>
              <a:t> </a:t>
            </a:r>
            <a:r>
              <a:rPr lang="de-DE" sz="600" dirty="0" err="1"/>
              <a:t>the</a:t>
            </a:r>
            <a:r>
              <a:rPr lang="de-DE" sz="600" dirty="0"/>
              <a:t> Public </a:t>
            </a:r>
            <a:r>
              <a:rPr lang="de-DE" sz="600" dirty="0" err="1"/>
              <a:t>Sector</a:t>
            </a:r>
            <a:r>
              <a:rPr lang="de-DE" sz="600" dirty="0"/>
              <a:t> in Jordan. OECD Joint Learning Study. Final Report. </a:t>
            </a:r>
            <a:r>
              <a:rPr lang="de-DE" sz="600" dirty="0" err="1"/>
              <a:t>Retrieved</a:t>
            </a:r>
            <a:r>
              <a:rPr lang="de-DE" sz="600" dirty="0"/>
              <a:t> </a:t>
            </a:r>
            <a:r>
              <a:rPr lang="de-DE" sz="600" dirty="0" err="1"/>
              <a:t>from</a:t>
            </a:r>
            <a:r>
              <a:rPr lang="de-DE" sz="600" dirty="0"/>
              <a:t> </a:t>
            </a:r>
            <a:r>
              <a:rPr lang="de-DE" sz="600" dirty="0">
                <a:hlinkClick r:id="rId9"/>
              </a:rPr>
              <a:t>http://www.oecd.org/gov/ethics/45916428.pdf</a:t>
            </a:r>
            <a:r>
              <a:rPr lang="de-DE" sz="600" dirty="0"/>
              <a:t> (last </a:t>
            </a:r>
            <a:r>
              <a:rPr lang="de-DE" sz="600" dirty="0" err="1"/>
              <a:t>accessed</a:t>
            </a:r>
            <a:r>
              <a:rPr lang="de-DE" sz="600" dirty="0"/>
              <a:t> on April 7, 2020). </a:t>
            </a:r>
          </a:p>
          <a:p>
            <a:pPr marL="359410" indent="-457200">
              <a:spcBef>
                <a:spcPts val="400"/>
              </a:spcBef>
              <a:buNone/>
            </a:pPr>
            <a:r>
              <a:rPr lang="de-DE" sz="600" b="1" dirty="0"/>
              <a:t>OECD (March 2017). </a:t>
            </a:r>
            <a:r>
              <a:rPr lang="de-DE" sz="600" dirty="0"/>
              <a:t>OECD Integrity Review </a:t>
            </a:r>
            <a:r>
              <a:rPr lang="de-DE" sz="600" dirty="0" err="1"/>
              <a:t>of</a:t>
            </a:r>
            <a:r>
              <a:rPr lang="de-DE" sz="600" dirty="0"/>
              <a:t> Mexico. </a:t>
            </a:r>
            <a:r>
              <a:rPr lang="de-DE" sz="600" dirty="0" err="1"/>
              <a:t>Taking</a:t>
            </a:r>
            <a:r>
              <a:rPr lang="de-DE" sz="600" dirty="0"/>
              <a:t> a </a:t>
            </a:r>
            <a:r>
              <a:rPr lang="de-DE" sz="600" dirty="0" err="1"/>
              <a:t>Stronger</a:t>
            </a:r>
            <a:r>
              <a:rPr lang="de-DE" sz="600" dirty="0"/>
              <a:t> </a:t>
            </a:r>
            <a:r>
              <a:rPr lang="de-DE" sz="600" dirty="0" err="1"/>
              <a:t>Stance</a:t>
            </a:r>
            <a:r>
              <a:rPr lang="de-DE" sz="600" dirty="0"/>
              <a:t> </a:t>
            </a:r>
            <a:r>
              <a:rPr lang="de-DE" sz="600" dirty="0" err="1"/>
              <a:t>Against</a:t>
            </a:r>
            <a:r>
              <a:rPr lang="de-DE" sz="600" dirty="0"/>
              <a:t> </a:t>
            </a:r>
            <a:r>
              <a:rPr lang="de-DE" sz="600" dirty="0" err="1"/>
              <a:t>Corruption</a:t>
            </a:r>
            <a:r>
              <a:rPr lang="de-DE" sz="600" dirty="0"/>
              <a:t>. </a:t>
            </a:r>
            <a:r>
              <a:rPr lang="de-DE" sz="600" dirty="0" err="1"/>
              <a:t>Retrieved</a:t>
            </a:r>
            <a:r>
              <a:rPr lang="de-DE" sz="600" dirty="0"/>
              <a:t> </a:t>
            </a:r>
            <a:r>
              <a:rPr lang="de-DE" sz="600" dirty="0" err="1"/>
              <a:t>from</a:t>
            </a:r>
            <a:r>
              <a:rPr lang="de-DE" sz="600" dirty="0"/>
              <a:t> </a:t>
            </a:r>
            <a:r>
              <a:rPr lang="de-DE" sz="600" dirty="0">
                <a:hlinkClick r:id="rId10"/>
              </a:rPr>
              <a:t>https://www.oecd.org/gov/ethics/oecd-integrity-review-of-mexico-9789264273207-en.htm</a:t>
            </a:r>
            <a:r>
              <a:rPr lang="de-DE" sz="600" dirty="0"/>
              <a:t> (last </a:t>
            </a:r>
            <a:r>
              <a:rPr lang="de-DE" sz="600" dirty="0" err="1"/>
              <a:t>accessed</a:t>
            </a:r>
            <a:r>
              <a:rPr lang="de-DE" sz="600" dirty="0"/>
              <a:t> on April 7, 2020).</a:t>
            </a:r>
          </a:p>
          <a:p>
            <a:pPr marL="359410" indent="-457200">
              <a:spcBef>
                <a:spcPts val="400"/>
              </a:spcBef>
              <a:buNone/>
            </a:pPr>
            <a:r>
              <a:rPr lang="de-DE" sz="600" b="1" dirty="0" err="1"/>
              <a:t>Republic</a:t>
            </a:r>
            <a:r>
              <a:rPr lang="de-DE" sz="600" b="1" dirty="0"/>
              <a:t> </a:t>
            </a:r>
            <a:r>
              <a:rPr lang="de-DE" sz="600" b="1" dirty="0" err="1"/>
              <a:t>of</a:t>
            </a:r>
            <a:r>
              <a:rPr lang="de-DE" sz="600" b="1" dirty="0"/>
              <a:t> </a:t>
            </a:r>
            <a:r>
              <a:rPr lang="de-DE" sz="600" b="1" dirty="0" err="1"/>
              <a:t>the</a:t>
            </a:r>
            <a:r>
              <a:rPr lang="de-DE" sz="600" b="1" dirty="0"/>
              <a:t> Philippines </a:t>
            </a:r>
            <a:r>
              <a:rPr lang="mr-IN" sz="600" b="1" dirty="0"/>
              <a:t>–</a:t>
            </a:r>
            <a:r>
              <a:rPr lang="de-DE" sz="600" b="1" dirty="0"/>
              <a:t> </a:t>
            </a:r>
            <a:r>
              <a:rPr lang="de-DE" sz="600" b="1" dirty="0" err="1"/>
              <a:t>Civil</a:t>
            </a:r>
            <a:r>
              <a:rPr lang="de-DE" sz="600" b="1" dirty="0"/>
              <a:t> Service </a:t>
            </a:r>
            <a:r>
              <a:rPr lang="de-DE" sz="600" b="1" dirty="0" err="1"/>
              <a:t>Commission</a:t>
            </a:r>
            <a:r>
              <a:rPr lang="de-DE" sz="600" b="1" dirty="0"/>
              <a:t> (n. y. ). </a:t>
            </a:r>
            <a:r>
              <a:rPr lang="de-DE" sz="600" dirty="0" err="1"/>
              <a:t>Mamamayan</a:t>
            </a:r>
            <a:r>
              <a:rPr lang="de-DE" sz="600" dirty="0"/>
              <a:t> Muna, Hindi </a:t>
            </a:r>
            <a:r>
              <a:rPr lang="de-DE" sz="600" dirty="0" err="1"/>
              <a:t>Mamaya</a:t>
            </a:r>
            <a:r>
              <a:rPr lang="de-DE" sz="600" dirty="0"/>
              <a:t> Na </a:t>
            </a:r>
            <a:r>
              <a:rPr lang="de-DE" sz="600" dirty="0" err="1"/>
              <a:t>Program</a:t>
            </a:r>
            <a:r>
              <a:rPr lang="de-DE" sz="600" dirty="0"/>
              <a:t>. A Client Feedback </a:t>
            </a:r>
            <a:r>
              <a:rPr lang="de-DE" sz="600" dirty="0" err="1"/>
              <a:t>Mechanism</a:t>
            </a:r>
            <a:r>
              <a:rPr lang="de-DE" sz="600" dirty="0"/>
              <a:t>. </a:t>
            </a:r>
            <a:r>
              <a:rPr lang="de-DE" sz="600" dirty="0" err="1"/>
              <a:t>Retrieved</a:t>
            </a:r>
            <a:r>
              <a:rPr lang="de-DE" sz="600" dirty="0"/>
              <a:t> </a:t>
            </a:r>
            <a:r>
              <a:rPr lang="de-DE" sz="600" dirty="0" err="1"/>
              <a:t>from</a:t>
            </a:r>
            <a:r>
              <a:rPr lang="de-DE" sz="600" dirty="0"/>
              <a:t> </a:t>
            </a:r>
            <a:r>
              <a:rPr lang="de-DE" sz="600" dirty="0">
                <a:hlinkClick r:id="rId11"/>
              </a:rPr>
              <a:t>https://www.formsphilippines.com/guide/329/mamamayan-muna-hindi-mamaya-na-program-a-client-feedback-mechanism</a:t>
            </a:r>
            <a:r>
              <a:rPr lang="de-DE" sz="600" dirty="0"/>
              <a:t> (last </a:t>
            </a:r>
            <a:r>
              <a:rPr lang="de-DE" sz="600" dirty="0" err="1"/>
              <a:t>accessed</a:t>
            </a:r>
            <a:r>
              <a:rPr lang="de-DE" sz="600" dirty="0"/>
              <a:t> on April 7, 2020).</a:t>
            </a:r>
          </a:p>
          <a:p>
            <a:pPr marL="359410" indent="-457200">
              <a:spcBef>
                <a:spcPts val="400"/>
              </a:spcBef>
              <a:buNone/>
            </a:pPr>
            <a:r>
              <a:rPr lang="de-DE" sz="600" b="1" dirty="0"/>
              <a:t>Royal </a:t>
            </a:r>
            <a:r>
              <a:rPr lang="de-DE" sz="600" b="1" dirty="0" err="1"/>
              <a:t>Norwegian</a:t>
            </a:r>
            <a:r>
              <a:rPr lang="de-DE" sz="600" b="1" dirty="0"/>
              <a:t> Ministry </a:t>
            </a:r>
            <a:r>
              <a:rPr lang="de-DE" sz="600" b="1" dirty="0" err="1"/>
              <a:t>of</a:t>
            </a:r>
            <a:r>
              <a:rPr lang="de-DE" sz="600" b="1" dirty="0"/>
              <a:t> Defence (April 2007). </a:t>
            </a:r>
            <a:r>
              <a:rPr lang="de-DE" sz="600" dirty="0" err="1"/>
              <a:t>Ethical</a:t>
            </a:r>
            <a:r>
              <a:rPr lang="de-DE" sz="600" dirty="0"/>
              <a:t> </a:t>
            </a:r>
            <a:r>
              <a:rPr lang="de-DE" sz="600" dirty="0" err="1"/>
              <a:t>guidelines</a:t>
            </a:r>
            <a:r>
              <a:rPr lang="de-DE" sz="600" dirty="0"/>
              <a:t> </a:t>
            </a:r>
            <a:r>
              <a:rPr lang="de-DE" sz="600" dirty="0" err="1"/>
              <a:t>regarding</a:t>
            </a:r>
            <a:r>
              <a:rPr lang="de-DE" sz="600" dirty="0"/>
              <a:t> </a:t>
            </a:r>
            <a:r>
              <a:rPr lang="de-DE" sz="600" dirty="0" err="1"/>
              <a:t>business</a:t>
            </a:r>
            <a:r>
              <a:rPr lang="de-DE" sz="600" dirty="0"/>
              <a:t> </a:t>
            </a:r>
            <a:r>
              <a:rPr lang="de-DE" sz="600" dirty="0" err="1"/>
              <a:t>contacts</a:t>
            </a:r>
            <a:r>
              <a:rPr lang="de-DE" sz="600" dirty="0"/>
              <a:t> </a:t>
            </a:r>
            <a:r>
              <a:rPr lang="de-DE" sz="600" dirty="0" err="1"/>
              <a:t>for</a:t>
            </a:r>
            <a:r>
              <a:rPr lang="de-DE" sz="600" dirty="0"/>
              <a:t> </a:t>
            </a:r>
            <a:r>
              <a:rPr lang="de-DE" sz="600" dirty="0" err="1"/>
              <a:t>the</a:t>
            </a:r>
            <a:r>
              <a:rPr lang="de-DE" sz="600" dirty="0"/>
              <a:t> </a:t>
            </a:r>
            <a:r>
              <a:rPr lang="de-DE" sz="600" dirty="0" err="1"/>
              <a:t>defence</a:t>
            </a:r>
            <a:r>
              <a:rPr lang="de-DE" sz="600" dirty="0"/>
              <a:t> </a:t>
            </a:r>
            <a:r>
              <a:rPr lang="de-DE" sz="600" dirty="0" err="1"/>
              <a:t>sector</a:t>
            </a:r>
            <a:r>
              <a:rPr lang="de-DE" sz="600" dirty="0"/>
              <a:t>. </a:t>
            </a:r>
            <a:r>
              <a:rPr lang="de-DE" sz="600" dirty="0" err="1"/>
              <a:t>Retrieved</a:t>
            </a:r>
            <a:r>
              <a:rPr lang="de-DE" sz="600" dirty="0"/>
              <a:t> </a:t>
            </a:r>
            <a:r>
              <a:rPr lang="de-DE" sz="600" dirty="0" err="1"/>
              <a:t>from</a:t>
            </a:r>
            <a:r>
              <a:rPr lang="de-DE" sz="600" dirty="0"/>
              <a:t> </a:t>
            </a:r>
            <a:r>
              <a:rPr lang="de-DE" sz="600" dirty="0">
                <a:hlinkClick r:id="rId12"/>
              </a:rPr>
              <a:t>https://www.yumpu.com/en/document/read/34615543/ethical-guidelines-regarding-business-contacts-for-the-defence-sector</a:t>
            </a:r>
            <a:r>
              <a:rPr lang="de-DE" sz="600" dirty="0"/>
              <a:t> (last </a:t>
            </a:r>
            <a:r>
              <a:rPr lang="de-DE" sz="600" dirty="0" err="1"/>
              <a:t>accessed</a:t>
            </a:r>
            <a:r>
              <a:rPr lang="de-DE" sz="600" dirty="0"/>
              <a:t> on April 7, 2020). </a:t>
            </a:r>
          </a:p>
          <a:p>
            <a:pPr marL="359410" indent="-457200">
              <a:spcBef>
                <a:spcPts val="400"/>
              </a:spcBef>
              <a:buNone/>
            </a:pPr>
            <a:r>
              <a:rPr lang="de-DE" sz="600" b="1" dirty="0"/>
              <a:t>Transparency International (May 2011). </a:t>
            </a:r>
            <a:r>
              <a:rPr lang="de-DE" sz="600" dirty="0"/>
              <a:t>Codes </a:t>
            </a:r>
            <a:r>
              <a:rPr lang="de-DE" sz="600" dirty="0" err="1"/>
              <a:t>of</a:t>
            </a:r>
            <a:r>
              <a:rPr lang="de-DE" sz="600" dirty="0"/>
              <a:t> </a:t>
            </a:r>
            <a:r>
              <a:rPr lang="de-DE" sz="600" dirty="0" err="1"/>
              <a:t>conduct</a:t>
            </a:r>
            <a:r>
              <a:rPr lang="de-DE" sz="600" dirty="0"/>
              <a:t> in </a:t>
            </a:r>
            <a:r>
              <a:rPr lang="de-DE" sz="600" dirty="0" err="1"/>
              <a:t>defence</a:t>
            </a:r>
            <a:r>
              <a:rPr lang="de-DE" sz="600" dirty="0"/>
              <a:t> </a:t>
            </a:r>
            <a:r>
              <a:rPr lang="de-DE" sz="600" dirty="0" err="1"/>
              <a:t>ministries</a:t>
            </a:r>
            <a:r>
              <a:rPr lang="de-DE" sz="600" dirty="0"/>
              <a:t> and </a:t>
            </a:r>
            <a:r>
              <a:rPr lang="de-DE" sz="600" dirty="0" err="1"/>
              <a:t>armed</a:t>
            </a:r>
            <a:r>
              <a:rPr lang="de-DE" sz="600" dirty="0"/>
              <a:t> </a:t>
            </a:r>
            <a:r>
              <a:rPr lang="de-DE" sz="600" dirty="0" err="1"/>
              <a:t>forces</a:t>
            </a:r>
            <a:r>
              <a:rPr lang="de-DE" sz="600" dirty="0"/>
              <a:t>. </a:t>
            </a:r>
            <a:r>
              <a:rPr lang="de-DE" sz="600" dirty="0" err="1"/>
              <a:t>What</a:t>
            </a:r>
            <a:r>
              <a:rPr lang="de-DE" sz="600" dirty="0"/>
              <a:t> </a:t>
            </a:r>
            <a:r>
              <a:rPr lang="de-DE" sz="600" dirty="0" err="1"/>
              <a:t>makes</a:t>
            </a:r>
            <a:r>
              <a:rPr lang="de-DE" sz="600" dirty="0"/>
              <a:t> a </a:t>
            </a:r>
            <a:r>
              <a:rPr lang="de-DE" sz="600" dirty="0" err="1"/>
              <a:t>good</a:t>
            </a:r>
            <a:r>
              <a:rPr lang="de-DE" sz="600" dirty="0"/>
              <a:t> Code </a:t>
            </a:r>
            <a:r>
              <a:rPr lang="de-DE" sz="600" dirty="0" err="1"/>
              <a:t>of</a:t>
            </a:r>
            <a:r>
              <a:rPr lang="de-DE" sz="600" dirty="0"/>
              <a:t> Conduct? A multi-country </a:t>
            </a:r>
            <a:r>
              <a:rPr lang="de-DE" sz="600" dirty="0" err="1"/>
              <a:t>study</a:t>
            </a:r>
            <a:r>
              <a:rPr lang="de-DE" sz="600" dirty="0"/>
              <a:t>. </a:t>
            </a:r>
            <a:r>
              <a:rPr lang="de-DE" sz="600" dirty="0" err="1"/>
              <a:t>Retrieved</a:t>
            </a:r>
            <a:r>
              <a:rPr lang="de-DE" sz="600" dirty="0"/>
              <a:t> </a:t>
            </a:r>
            <a:r>
              <a:rPr lang="de-DE" sz="600" dirty="0" err="1"/>
              <a:t>from</a:t>
            </a:r>
            <a:r>
              <a:rPr lang="de-DE" sz="600" dirty="0"/>
              <a:t> </a:t>
            </a:r>
            <a:r>
              <a:rPr lang="de-DE" sz="600" dirty="0">
                <a:hlinkClick r:id="rId13"/>
              </a:rPr>
              <a:t>https://www.law.upenn.edu/live/files/4418-transparency-internationalcodes-of-conduct-in</a:t>
            </a:r>
            <a:r>
              <a:rPr lang="de-DE" sz="600" dirty="0"/>
              <a:t> (last </a:t>
            </a:r>
            <a:r>
              <a:rPr lang="de-DE" sz="600" dirty="0" err="1"/>
              <a:t>accessed</a:t>
            </a:r>
            <a:r>
              <a:rPr lang="de-DE" sz="600" dirty="0"/>
              <a:t> on April 22, 2020).</a:t>
            </a:r>
          </a:p>
          <a:p>
            <a:pPr marL="359410" indent="-457200">
              <a:spcBef>
                <a:spcPts val="400"/>
              </a:spcBef>
              <a:buNone/>
            </a:pPr>
            <a:r>
              <a:rPr lang="de-DE" sz="600" b="1" dirty="0"/>
              <a:t>Transparency International (</a:t>
            </a:r>
            <a:r>
              <a:rPr lang="de-DE" sz="600" b="1" dirty="0" err="1"/>
              <a:t>July</a:t>
            </a:r>
            <a:r>
              <a:rPr lang="de-DE" sz="600" b="1" dirty="0"/>
              <a:t> 2012a). </a:t>
            </a:r>
            <a:r>
              <a:rPr lang="de-DE" sz="600" dirty="0"/>
              <a:t>Calling out </a:t>
            </a:r>
            <a:r>
              <a:rPr lang="de-DE" sz="600" dirty="0" err="1"/>
              <a:t>public</a:t>
            </a:r>
            <a:r>
              <a:rPr lang="de-DE" sz="600" dirty="0"/>
              <a:t> </a:t>
            </a:r>
            <a:r>
              <a:rPr lang="de-DE" sz="600" dirty="0" err="1"/>
              <a:t>officials</a:t>
            </a:r>
            <a:r>
              <a:rPr lang="de-DE" sz="600" dirty="0"/>
              <a:t> on </a:t>
            </a:r>
            <a:r>
              <a:rPr lang="de-DE" sz="600" dirty="0" err="1"/>
              <a:t>corruption</a:t>
            </a:r>
            <a:r>
              <a:rPr lang="de-DE" sz="600" dirty="0"/>
              <a:t>: Codes </a:t>
            </a:r>
            <a:r>
              <a:rPr lang="de-DE" sz="600" dirty="0" err="1"/>
              <a:t>of</a:t>
            </a:r>
            <a:r>
              <a:rPr lang="de-DE" sz="600" dirty="0"/>
              <a:t> </a:t>
            </a:r>
            <a:r>
              <a:rPr lang="de-DE" sz="600" dirty="0" err="1"/>
              <a:t>conduct</a:t>
            </a:r>
            <a:r>
              <a:rPr lang="de-DE" sz="600" dirty="0"/>
              <a:t>. </a:t>
            </a:r>
            <a:r>
              <a:rPr lang="de-DE" sz="600" dirty="0" err="1"/>
              <a:t>Retrieved</a:t>
            </a:r>
            <a:r>
              <a:rPr lang="de-DE" sz="600" dirty="0"/>
              <a:t> </a:t>
            </a:r>
            <a:r>
              <a:rPr lang="de-DE" sz="600" dirty="0" err="1"/>
              <a:t>from</a:t>
            </a:r>
            <a:r>
              <a:rPr lang="de-DE" sz="600" dirty="0"/>
              <a:t> </a:t>
            </a:r>
            <a:r>
              <a:rPr lang="de-DE" sz="600" dirty="0">
                <a:hlinkClick r:id="rId14"/>
              </a:rPr>
              <a:t>https://www.transparency.org/news/feature/calling_out_public_officials_on_corruption_codes_of_conduct</a:t>
            </a:r>
            <a:r>
              <a:rPr lang="de-DE" sz="600" dirty="0"/>
              <a:t> (last </a:t>
            </a:r>
            <a:r>
              <a:rPr lang="de-DE" sz="600" dirty="0" err="1"/>
              <a:t>accessed</a:t>
            </a:r>
            <a:r>
              <a:rPr lang="de-DE" sz="600" dirty="0"/>
              <a:t> on April 7, 2020).</a:t>
            </a:r>
          </a:p>
          <a:p>
            <a:pPr marL="359410" indent="-457200">
              <a:spcBef>
                <a:spcPts val="400"/>
              </a:spcBef>
              <a:buNone/>
            </a:pPr>
            <a:r>
              <a:rPr lang="de-DE" sz="600" b="1" dirty="0"/>
              <a:t>Transparency International (August 2012b). </a:t>
            </a:r>
            <a:r>
              <a:rPr lang="de-DE" sz="600" dirty="0"/>
              <a:t>Codes </a:t>
            </a:r>
            <a:r>
              <a:rPr lang="de-DE" sz="600" dirty="0" err="1"/>
              <a:t>of</a:t>
            </a:r>
            <a:r>
              <a:rPr lang="de-DE" sz="600" dirty="0"/>
              <a:t> </a:t>
            </a:r>
            <a:r>
              <a:rPr lang="de-DE" sz="600" dirty="0" err="1"/>
              <a:t>conduct</a:t>
            </a:r>
            <a:r>
              <a:rPr lang="de-DE" sz="600" dirty="0"/>
              <a:t> in </a:t>
            </a:r>
            <a:r>
              <a:rPr lang="de-DE" sz="600" dirty="0" err="1"/>
              <a:t>action</a:t>
            </a:r>
            <a:r>
              <a:rPr lang="de-DE" sz="600" dirty="0"/>
              <a:t>: </a:t>
            </a:r>
            <a:r>
              <a:rPr lang="de-DE" sz="600" dirty="0" err="1"/>
              <a:t>continental</a:t>
            </a:r>
            <a:r>
              <a:rPr lang="de-DE" sz="600" dirty="0"/>
              <a:t> </a:t>
            </a:r>
            <a:r>
              <a:rPr lang="de-DE" sz="600" dirty="0" err="1"/>
              <a:t>law</a:t>
            </a:r>
            <a:r>
              <a:rPr lang="de-DE" sz="600" dirty="0"/>
              <a:t> </a:t>
            </a:r>
            <a:r>
              <a:rPr lang="de-DE" sz="600" dirty="0" err="1"/>
              <a:t>states</a:t>
            </a:r>
            <a:r>
              <a:rPr lang="de-DE" sz="600" dirty="0"/>
              <a:t>. </a:t>
            </a:r>
            <a:r>
              <a:rPr lang="de-DE" sz="600" dirty="0" err="1"/>
              <a:t>Retrieved</a:t>
            </a:r>
            <a:r>
              <a:rPr lang="de-DE" sz="600" dirty="0"/>
              <a:t> </a:t>
            </a:r>
            <a:r>
              <a:rPr lang="de-DE" sz="600" dirty="0" err="1"/>
              <a:t>from</a:t>
            </a:r>
            <a:r>
              <a:rPr lang="de-DE" sz="600" dirty="0"/>
              <a:t> </a:t>
            </a:r>
            <a:r>
              <a:rPr lang="de-DE" sz="600" dirty="0">
                <a:hlinkClick r:id="rId15"/>
              </a:rPr>
              <a:t>https://blog.transparency.org/2012/08/24/codes-of-conduct-in-action-continental-law-states/</a:t>
            </a:r>
            <a:r>
              <a:rPr lang="de-DE" sz="600" dirty="0"/>
              <a:t> (last </a:t>
            </a:r>
            <a:r>
              <a:rPr lang="de-DE" sz="600" dirty="0" err="1"/>
              <a:t>accessed</a:t>
            </a:r>
            <a:r>
              <a:rPr lang="de-DE" sz="600" dirty="0"/>
              <a:t> on April 7, 2020). </a:t>
            </a:r>
          </a:p>
          <a:p>
            <a:pPr marL="359410" indent="-457200">
              <a:spcBef>
                <a:spcPts val="400"/>
              </a:spcBef>
              <a:buNone/>
            </a:pPr>
            <a:r>
              <a:rPr lang="de-DE" sz="600" b="1" dirty="0"/>
              <a:t>United </a:t>
            </a:r>
            <a:r>
              <a:rPr lang="de-DE" sz="600" b="1" dirty="0" err="1"/>
              <a:t>Nations</a:t>
            </a:r>
            <a:r>
              <a:rPr lang="de-DE" sz="600" b="1" dirty="0"/>
              <a:t> Convention </a:t>
            </a:r>
            <a:r>
              <a:rPr lang="de-DE" sz="600" b="1" dirty="0" err="1"/>
              <a:t>against</a:t>
            </a:r>
            <a:r>
              <a:rPr lang="de-DE" sz="600" b="1" dirty="0"/>
              <a:t> </a:t>
            </a:r>
            <a:r>
              <a:rPr lang="de-DE" sz="600" b="1" dirty="0" err="1"/>
              <a:t>Corruption</a:t>
            </a:r>
            <a:r>
              <a:rPr lang="de-DE" sz="600" b="1" dirty="0"/>
              <a:t>. </a:t>
            </a:r>
            <a:r>
              <a:rPr lang="de-DE" sz="600" dirty="0" err="1"/>
              <a:t>Adopted</a:t>
            </a:r>
            <a:r>
              <a:rPr lang="de-DE" sz="600" dirty="0"/>
              <a:t> </a:t>
            </a:r>
            <a:r>
              <a:rPr lang="de-DE" sz="600" dirty="0" err="1"/>
              <a:t>by</a:t>
            </a:r>
            <a:r>
              <a:rPr lang="de-DE" sz="600" dirty="0"/>
              <a:t> </a:t>
            </a:r>
            <a:r>
              <a:rPr lang="de-DE" sz="600" dirty="0" err="1"/>
              <a:t>the</a:t>
            </a:r>
            <a:r>
              <a:rPr lang="de-DE" sz="600" dirty="0"/>
              <a:t> UN General Assembly on 31 </a:t>
            </a:r>
            <a:r>
              <a:rPr lang="de-DE" sz="600" dirty="0" err="1"/>
              <a:t>October</a:t>
            </a:r>
            <a:r>
              <a:rPr lang="de-DE" sz="600" dirty="0"/>
              <a:t> 2003, </a:t>
            </a:r>
            <a:r>
              <a:rPr lang="de-DE" sz="600" dirty="0" err="1"/>
              <a:t>by</a:t>
            </a:r>
            <a:r>
              <a:rPr lang="de-DE" sz="600" dirty="0"/>
              <a:t> </a:t>
            </a:r>
            <a:r>
              <a:rPr lang="de-DE" sz="600" dirty="0" err="1"/>
              <a:t>resolution</a:t>
            </a:r>
            <a:r>
              <a:rPr lang="de-DE" sz="600" dirty="0"/>
              <a:t> 58/4. </a:t>
            </a:r>
            <a:r>
              <a:rPr lang="de-DE" sz="600" dirty="0" err="1"/>
              <a:t>Retrieved</a:t>
            </a:r>
            <a:r>
              <a:rPr lang="de-DE" sz="600" dirty="0"/>
              <a:t> </a:t>
            </a:r>
            <a:r>
              <a:rPr lang="de-DE" sz="600" dirty="0" err="1"/>
              <a:t>from</a:t>
            </a:r>
            <a:r>
              <a:rPr lang="de-DE" sz="600" dirty="0"/>
              <a:t> </a:t>
            </a:r>
            <a:r>
              <a:rPr lang="de-DE" sz="600" dirty="0">
                <a:hlinkClick r:id="rId16"/>
              </a:rPr>
              <a:t>https://www.unodc.org/documents/treaties/UNCAC/Publications/Convention/08-50026_E.pdf</a:t>
            </a:r>
            <a:r>
              <a:rPr lang="de-DE" sz="600" dirty="0"/>
              <a:t> (last </a:t>
            </a:r>
            <a:r>
              <a:rPr lang="de-DE" sz="600" dirty="0" err="1"/>
              <a:t>accessed</a:t>
            </a:r>
            <a:r>
              <a:rPr lang="de-DE" sz="600" dirty="0"/>
              <a:t> on April 7, 2020).</a:t>
            </a:r>
          </a:p>
          <a:p>
            <a:pPr marL="359410" indent="-457200">
              <a:spcBef>
                <a:spcPts val="400"/>
              </a:spcBef>
              <a:buNone/>
            </a:pPr>
            <a:r>
              <a:rPr lang="de-DE" sz="600" b="1" dirty="0"/>
              <a:t>York Regional Police (2013). </a:t>
            </a:r>
            <a:r>
              <a:rPr lang="de-DE" sz="600" dirty="0"/>
              <a:t>Code </a:t>
            </a:r>
            <a:r>
              <a:rPr lang="de-DE" sz="600" dirty="0" err="1"/>
              <a:t>of</a:t>
            </a:r>
            <a:r>
              <a:rPr lang="de-DE" sz="600" dirty="0"/>
              <a:t> Professional </a:t>
            </a:r>
            <a:r>
              <a:rPr lang="de-DE" sz="600" dirty="0" err="1"/>
              <a:t>Ethics</a:t>
            </a:r>
            <a:r>
              <a:rPr lang="de-DE" sz="600" dirty="0"/>
              <a:t>. See also </a:t>
            </a:r>
            <a:r>
              <a:rPr lang="de-DE" sz="600" dirty="0">
                <a:hlinkClick r:id="rId17"/>
              </a:rPr>
              <a:t>https://www.yrp.ca/en/about/code-of-professional-ethics.asp</a:t>
            </a:r>
            <a:r>
              <a:rPr lang="de-DE" sz="600" dirty="0"/>
              <a:t> (last </a:t>
            </a:r>
            <a:r>
              <a:rPr lang="de-DE" sz="600" dirty="0" err="1"/>
              <a:t>accessed</a:t>
            </a:r>
            <a:r>
              <a:rPr lang="de-DE" sz="600" dirty="0"/>
              <a:t> on May 21, 2020).</a:t>
            </a:r>
          </a:p>
        </p:txBody>
      </p:sp>
    </p:spTree>
    <p:extLst>
      <p:ext uri="{BB962C8B-B14F-4D97-AF65-F5344CB8AC3E}">
        <p14:creationId xmlns:p14="http://schemas.microsoft.com/office/powerpoint/2010/main" val="2490911425"/>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Bild 52" descr="AA039195.png"/>
          <p:cNvPicPr>
            <a:picLocks/>
          </p:cNvPicPr>
          <p:nvPr/>
        </p:nvPicPr>
        <p:blipFill>
          <a:blip r:embed="rId2" cstate="print">
            <a:extLst>
              <a:ext uri="{28A0092B-C50C-407E-A947-70E740481C1C}">
                <a14:useLocalDpi xmlns:a14="http://schemas.microsoft.com/office/drawing/2010/main"/>
              </a:ext>
            </a:extLst>
          </a:blip>
          <a:stretch>
            <a:fillRect/>
          </a:stretch>
        </p:blipFill>
        <p:spPr>
          <a:xfrm>
            <a:off x="1268663" y="583201"/>
            <a:ext cx="7379999" cy="4139998"/>
          </a:xfrm>
          <a:prstGeom prst="rect">
            <a:avLst/>
          </a:prstGeom>
        </p:spPr>
      </p:pic>
      <p:sp>
        <p:nvSpPr>
          <p:cNvPr id="2" name="Vertikaler Titel 1"/>
          <p:cNvSpPr>
            <a:spLocks noGrp="1"/>
          </p:cNvSpPr>
          <p:nvPr>
            <p:ph type="title" orient="vert"/>
          </p:nvPr>
        </p:nvSpPr>
        <p:spPr/>
        <p:txBody>
          <a:bodyPr>
            <a:normAutofit fontScale="90000"/>
          </a:bodyPr>
          <a:lstStyle/>
          <a:p>
            <a:r>
              <a:rPr lang="de-DE" sz="4400">
                <a:solidFill>
                  <a:srgbClr val="000000"/>
                </a:solidFill>
              </a:rPr>
              <a:t>Learning </a:t>
            </a:r>
            <a:r>
              <a:rPr lang="de-DE" sz="4400" err="1">
                <a:solidFill>
                  <a:srgbClr val="000000"/>
                </a:solidFill>
              </a:rPr>
              <a:t>objectives</a:t>
            </a:r>
            <a:endParaRPr lang="de-DE" sz="4400">
              <a:solidFill>
                <a:srgbClr val="000000"/>
              </a:solidFill>
            </a:endParaRPr>
          </a:p>
        </p:txBody>
      </p:sp>
      <p:sp>
        <p:nvSpPr>
          <p:cNvPr id="3" name="Foliennummernplatzhalter 2"/>
          <p:cNvSpPr>
            <a:spLocks noGrp="1"/>
          </p:cNvSpPr>
          <p:nvPr>
            <p:ph type="sldNum" sz="quarter" idx="12"/>
          </p:nvPr>
        </p:nvSpPr>
        <p:spPr/>
        <p:txBody>
          <a:bodyPr/>
          <a:lstStyle/>
          <a:p>
            <a:fld id="{961E0DA8-AC27-403E-90E8-404BCA9BAC80}" type="slidenum">
              <a:rPr lang="en-US" smtClean="0"/>
              <a:pPr/>
              <a:t>4</a:t>
            </a:fld>
            <a:endParaRPr lang="en-US"/>
          </a:p>
        </p:txBody>
      </p:sp>
      <p:sp>
        <p:nvSpPr>
          <p:cNvPr id="4" name="Fußzeilenplatzhalter 3"/>
          <p:cNvSpPr>
            <a:spLocks noGrp="1"/>
          </p:cNvSpPr>
          <p:nvPr>
            <p:ph type="ftr" sz="quarter" idx="3"/>
          </p:nvPr>
        </p:nvSpPr>
        <p:spPr/>
        <p:txBody>
          <a:bodyPr/>
          <a:lstStyle/>
          <a:p>
            <a:r>
              <a:rPr lang="en-US" b="1"/>
              <a:t>Module 8 – Integrity codes</a:t>
            </a:r>
            <a:endParaRPr lang="en-US"/>
          </a:p>
        </p:txBody>
      </p:sp>
      <p:sp>
        <p:nvSpPr>
          <p:cNvPr id="48" name="Textplatzhalter 47"/>
          <p:cNvSpPr>
            <a:spLocks noGrp="1"/>
          </p:cNvSpPr>
          <p:nvPr>
            <p:ph type="body" sz="quarter" idx="13"/>
          </p:nvPr>
        </p:nvSpPr>
        <p:spPr/>
        <p:txBody>
          <a:bodyPr>
            <a:normAutofit/>
          </a:bodyPr>
          <a:lstStyle/>
          <a:p>
            <a:pPr marL="0" indent="0">
              <a:buNone/>
            </a:pPr>
            <a:endParaRPr lang="de-DE" sz="2000" u="sng" dirty="0">
              <a:solidFill>
                <a:schemeClr val="bg1"/>
              </a:solidFill>
            </a:endParaRPr>
          </a:p>
          <a:p>
            <a:pPr marL="0" indent="0">
              <a:buNone/>
            </a:pPr>
            <a:r>
              <a:rPr lang="de-DE" sz="2000" b="1" u="sng" dirty="0">
                <a:solidFill>
                  <a:srgbClr val="000090"/>
                </a:solidFill>
                <a:latin typeface="Lucida Handwriting"/>
                <a:cs typeface="Lucida Handwriting"/>
              </a:rPr>
              <a:t>In </a:t>
            </a:r>
            <a:r>
              <a:rPr lang="de-DE" sz="2000" b="1" u="sng" dirty="0" err="1">
                <a:solidFill>
                  <a:srgbClr val="000090"/>
                </a:solidFill>
                <a:latin typeface="Lucida Handwriting"/>
                <a:cs typeface="Lucida Handwriting"/>
              </a:rPr>
              <a:t>this</a:t>
            </a:r>
            <a:r>
              <a:rPr lang="de-DE" sz="2000" b="1" u="sng" dirty="0">
                <a:solidFill>
                  <a:srgbClr val="000090"/>
                </a:solidFill>
                <a:latin typeface="Lucida Handwriting"/>
                <a:cs typeface="Lucida Handwriting"/>
              </a:rPr>
              <a:t> </a:t>
            </a:r>
            <a:r>
              <a:rPr lang="de-DE" sz="2000" b="1" u="sng" dirty="0" err="1">
                <a:solidFill>
                  <a:srgbClr val="000090"/>
                </a:solidFill>
                <a:latin typeface="Lucida Handwriting"/>
                <a:cs typeface="Lucida Handwriting"/>
              </a:rPr>
              <a:t>module</a:t>
            </a:r>
            <a:r>
              <a:rPr lang="de-DE" sz="2000" b="1" u="sng" dirty="0">
                <a:solidFill>
                  <a:srgbClr val="000090"/>
                </a:solidFill>
                <a:latin typeface="Lucida Handwriting"/>
                <a:cs typeface="Lucida Handwriting"/>
              </a:rPr>
              <a:t> </a:t>
            </a:r>
            <a:r>
              <a:rPr lang="de-DE" sz="2000" b="1" u="sng" dirty="0" err="1">
                <a:solidFill>
                  <a:srgbClr val="000090"/>
                </a:solidFill>
                <a:latin typeface="Lucida Handwriting"/>
                <a:cs typeface="Lucida Handwriting"/>
              </a:rPr>
              <a:t>you</a:t>
            </a:r>
            <a:r>
              <a:rPr lang="de-DE" sz="2000" b="1" u="sng" dirty="0">
                <a:solidFill>
                  <a:srgbClr val="000090"/>
                </a:solidFill>
                <a:latin typeface="Lucida Handwriting"/>
                <a:cs typeface="Lucida Handwriting"/>
              </a:rPr>
              <a:t> will </a:t>
            </a:r>
            <a:r>
              <a:rPr lang="de-DE" sz="2000" b="1" u="sng" dirty="0" err="1">
                <a:solidFill>
                  <a:srgbClr val="000090"/>
                </a:solidFill>
                <a:latin typeface="Lucida Handwriting"/>
                <a:cs typeface="Lucida Handwriting"/>
              </a:rPr>
              <a:t>learn</a:t>
            </a:r>
            <a:r>
              <a:rPr lang="de-DE" sz="2000" b="1" u="sng" dirty="0">
                <a:solidFill>
                  <a:srgbClr val="000090"/>
                </a:solidFill>
                <a:latin typeface="Lucida Handwriting"/>
                <a:cs typeface="Lucida Handwriting"/>
              </a:rPr>
              <a:t> :</a:t>
            </a:r>
            <a:endParaRPr lang="de-DE" sz="2000" b="1" dirty="0">
              <a:solidFill>
                <a:srgbClr val="000090"/>
              </a:solidFill>
              <a:latin typeface="Lucida Handwriting"/>
              <a:cs typeface="Lucida Handwriting"/>
            </a:endParaRPr>
          </a:p>
          <a:p>
            <a:r>
              <a:rPr lang="de-DE" sz="2000" dirty="0" err="1">
                <a:solidFill>
                  <a:srgbClr val="000090"/>
                </a:solidFill>
                <a:latin typeface="Lucida Handwriting"/>
                <a:cs typeface="Lucida Handwriting"/>
              </a:rPr>
              <a:t>What</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are</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codes</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of</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codunct</a:t>
            </a:r>
            <a:r>
              <a:rPr lang="de-DE" sz="2000" dirty="0">
                <a:solidFill>
                  <a:srgbClr val="000090"/>
                </a:solidFill>
                <a:latin typeface="Lucida Handwriting"/>
                <a:cs typeface="Lucida Handwriting"/>
              </a:rPr>
              <a:t>/</a:t>
            </a:r>
            <a:r>
              <a:rPr lang="de-DE" sz="2000" dirty="0" err="1">
                <a:solidFill>
                  <a:srgbClr val="000090"/>
                </a:solidFill>
                <a:latin typeface="Lucida Handwriting"/>
                <a:cs typeface="Lucida Handwriting"/>
              </a:rPr>
              <a:t>ehthics</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and</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why</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they</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are</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important</a:t>
            </a:r>
            <a:r>
              <a:rPr lang="de-DE" sz="2000" dirty="0">
                <a:solidFill>
                  <a:srgbClr val="000090"/>
                </a:solidFill>
                <a:latin typeface="Lucida Handwriting"/>
                <a:cs typeface="Lucida Handwriting"/>
              </a:rPr>
              <a:t>;</a:t>
            </a:r>
          </a:p>
          <a:p>
            <a:r>
              <a:rPr lang="de-DE" sz="2000" dirty="0" err="1">
                <a:solidFill>
                  <a:srgbClr val="000090"/>
                </a:solidFill>
                <a:latin typeface="Lucida Handwriting"/>
                <a:cs typeface="Lucida Handwriting"/>
              </a:rPr>
              <a:t>How</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to</a:t>
            </a:r>
            <a:r>
              <a:rPr lang="de-DE" sz="2000" dirty="0">
                <a:solidFill>
                  <a:srgbClr val="000090"/>
                </a:solidFill>
                <a:latin typeface="Lucida Handwriting"/>
                <a:cs typeface="Lucida Handwriting"/>
              </a:rPr>
              <a:t> design </a:t>
            </a:r>
            <a:r>
              <a:rPr lang="de-DE" sz="2000" dirty="0" err="1">
                <a:solidFill>
                  <a:srgbClr val="000090"/>
                </a:solidFill>
                <a:latin typeface="Lucida Handwriting"/>
                <a:cs typeface="Lucida Handwriting"/>
              </a:rPr>
              <a:t>and</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implement</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codes</a:t>
            </a:r>
            <a:r>
              <a:rPr lang="de-DE" sz="2000" dirty="0">
                <a:solidFill>
                  <a:srgbClr val="000090"/>
                </a:solidFill>
                <a:latin typeface="Lucida Handwriting"/>
                <a:cs typeface="Lucida Handwriting"/>
              </a:rPr>
              <a:t>;</a:t>
            </a:r>
          </a:p>
          <a:p>
            <a:r>
              <a:rPr lang="de-DE" sz="2000" dirty="0" err="1">
                <a:solidFill>
                  <a:srgbClr val="000090"/>
                </a:solidFill>
                <a:latin typeface="Lucida Handwriting"/>
                <a:cs typeface="Lucida Handwriting"/>
              </a:rPr>
              <a:t>Why</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codes</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can</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fail</a:t>
            </a:r>
            <a:r>
              <a:rPr lang="de-DE" sz="2000" dirty="0">
                <a:solidFill>
                  <a:srgbClr val="000090"/>
                </a:solidFill>
                <a:latin typeface="Lucida Handwriting"/>
                <a:cs typeface="Lucida Handwriting"/>
              </a:rPr>
              <a:t>;</a:t>
            </a:r>
          </a:p>
          <a:p>
            <a:r>
              <a:rPr lang="de-DE" sz="2000" dirty="0" err="1">
                <a:solidFill>
                  <a:srgbClr val="000090"/>
                </a:solidFill>
                <a:latin typeface="Lucida Handwriting"/>
                <a:cs typeface="Lucida Handwriting"/>
              </a:rPr>
              <a:t>How</a:t>
            </a:r>
            <a:r>
              <a:rPr lang="de-DE" sz="2000" dirty="0">
                <a:solidFill>
                  <a:srgbClr val="000090"/>
                </a:solidFill>
                <a:latin typeface="Lucida Handwriting"/>
                <a:cs typeface="Lucida Handwriting"/>
              </a:rPr>
              <a:t> countries </a:t>
            </a:r>
            <a:r>
              <a:rPr lang="de-DE" sz="2000" dirty="0" err="1">
                <a:solidFill>
                  <a:srgbClr val="000090"/>
                </a:solidFill>
                <a:latin typeface="Lucida Handwriting"/>
                <a:cs typeface="Lucida Handwriting"/>
              </a:rPr>
              <a:t>across</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the</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globe</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are</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working</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with</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codes</a:t>
            </a:r>
            <a:r>
              <a:rPr lang="de-DE" sz="2000" dirty="0">
                <a:solidFill>
                  <a:srgbClr val="000090"/>
                </a:solidFill>
                <a:latin typeface="Lucida Handwriting"/>
                <a:cs typeface="Lucida Handwriting"/>
              </a:rPr>
              <a:t>;</a:t>
            </a:r>
          </a:p>
          <a:p>
            <a:r>
              <a:rPr lang="de-DE" sz="2000" dirty="0" err="1">
                <a:solidFill>
                  <a:srgbClr val="000090"/>
                </a:solidFill>
                <a:latin typeface="Lucida Handwriting"/>
                <a:cs typeface="Lucida Handwriting"/>
              </a:rPr>
              <a:t>To</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review</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your</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organization‘s</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integrity</a:t>
            </a:r>
            <a:r>
              <a:rPr lang="de-DE" sz="2000" dirty="0">
                <a:solidFill>
                  <a:srgbClr val="000090"/>
                </a:solidFill>
                <a:latin typeface="Lucida Handwriting"/>
                <a:cs typeface="Lucida Handwriting"/>
              </a:rPr>
              <a:t> </a:t>
            </a:r>
            <a:r>
              <a:rPr lang="de-DE" sz="2000" dirty="0" err="1">
                <a:solidFill>
                  <a:srgbClr val="000090"/>
                </a:solidFill>
                <a:latin typeface="Lucida Handwriting"/>
                <a:cs typeface="Lucida Handwriting"/>
              </a:rPr>
              <a:t>code</a:t>
            </a:r>
            <a:r>
              <a:rPr lang="de-DE" sz="2000" dirty="0">
                <a:solidFill>
                  <a:srgbClr val="000090"/>
                </a:solidFill>
                <a:latin typeface="Lucida Handwriting"/>
                <a:cs typeface="Lucida Handwriting"/>
              </a:rPr>
              <a:t>.</a:t>
            </a:r>
          </a:p>
        </p:txBody>
      </p:sp>
    </p:spTree>
    <p:extLst>
      <p:ext uri="{BB962C8B-B14F-4D97-AF65-F5344CB8AC3E}">
        <p14:creationId xmlns:p14="http://schemas.microsoft.com/office/powerpoint/2010/main" val="397117355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
                                            <p:txEl>
                                              <p:pRg st="3" end="3"/>
                                            </p:txEl>
                                          </p:spTgt>
                                        </p:tgtEl>
                                        <p:attrNameLst>
                                          <p:attrName>style.visibility</p:attrName>
                                        </p:attrNameLst>
                                      </p:cBhvr>
                                      <p:to>
                                        <p:strVal val="visible"/>
                                      </p:to>
                                    </p:set>
                                    <p:anim calcmode="lin" valueType="num">
                                      <p:cBhvr additive="base">
                                        <p:cTn id="7" dur="500" fill="hold"/>
                                        <p:tgtEl>
                                          <p:spTgt spid="48">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
                                            <p:txEl>
                                              <p:pRg st="4" end="4"/>
                                            </p:txEl>
                                          </p:spTgt>
                                        </p:tgtEl>
                                        <p:attrNameLst>
                                          <p:attrName>style.visibility</p:attrName>
                                        </p:attrNameLst>
                                      </p:cBhvr>
                                      <p:to>
                                        <p:strVal val="visible"/>
                                      </p:to>
                                    </p:set>
                                    <p:anim calcmode="lin" valueType="num">
                                      <p:cBhvr additive="base">
                                        <p:cTn id="13" dur="500" fill="hold"/>
                                        <p:tgtEl>
                                          <p:spTgt spid="48">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
                                            <p:txEl>
                                              <p:pRg st="5" end="5"/>
                                            </p:txEl>
                                          </p:spTgt>
                                        </p:tgtEl>
                                        <p:attrNameLst>
                                          <p:attrName>style.visibility</p:attrName>
                                        </p:attrNameLst>
                                      </p:cBhvr>
                                      <p:to>
                                        <p:strVal val="visible"/>
                                      </p:to>
                                    </p:set>
                                    <p:anim calcmode="lin" valueType="num">
                                      <p:cBhvr additive="base">
                                        <p:cTn id="19" dur="500" fill="hold"/>
                                        <p:tgtEl>
                                          <p:spTgt spid="48">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
                                            <p:txEl>
                                              <p:pRg st="6" end="6"/>
                                            </p:txEl>
                                          </p:spTgt>
                                        </p:tgtEl>
                                        <p:attrNameLst>
                                          <p:attrName>style.visibility</p:attrName>
                                        </p:attrNameLst>
                                      </p:cBhvr>
                                      <p:to>
                                        <p:strVal val="visible"/>
                                      </p:to>
                                    </p:set>
                                    <p:anim calcmode="lin" valueType="num">
                                      <p:cBhvr additive="base">
                                        <p:cTn id="25" dur="500" fill="hold"/>
                                        <p:tgtEl>
                                          <p:spTgt spid="48">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685485" y="2057875"/>
            <a:ext cx="4420076" cy="1709777"/>
          </a:xfrm>
        </p:spPr>
        <p:txBody>
          <a:bodyPr/>
          <a:lstStyle/>
          <a:p>
            <a:pPr algn="ctr"/>
            <a:r>
              <a:rPr lang="de-DE" sz="5600" dirty="0" err="1"/>
              <a:t>Thank</a:t>
            </a:r>
            <a:r>
              <a:rPr lang="de-DE" sz="5600" dirty="0"/>
              <a:t> </a:t>
            </a:r>
            <a:r>
              <a:rPr lang="de-DE" sz="5600" dirty="0" err="1"/>
              <a:t>you</a:t>
            </a:r>
            <a:r>
              <a:rPr lang="de-DE" sz="5600" dirty="0"/>
              <a:t>.</a:t>
            </a:r>
          </a:p>
        </p:txBody>
      </p:sp>
    </p:spTree>
    <p:extLst>
      <p:ext uri="{BB962C8B-B14F-4D97-AF65-F5344CB8AC3E}">
        <p14:creationId xmlns:p14="http://schemas.microsoft.com/office/powerpoint/2010/main" val="3147494782"/>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8 – Integrity codes</a:t>
            </a:r>
            <a:endParaRPr lang="en-US"/>
          </a:p>
        </p:txBody>
      </p:sp>
      <p:grpSp>
        <p:nvGrpSpPr>
          <p:cNvPr id="10" name="Gruppierung 9"/>
          <p:cNvGrpSpPr/>
          <p:nvPr/>
        </p:nvGrpSpPr>
        <p:grpSpPr>
          <a:xfrm>
            <a:off x="5055268" y="1686886"/>
            <a:ext cx="3472535" cy="592404"/>
            <a:chOff x="5055266" y="1809059"/>
            <a:chExt cx="3472535" cy="592404"/>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04</a:t>
              </a:r>
              <a:endParaRPr lang="ko-KR" altLang="en-US" sz="2400" b="1">
                <a:solidFill>
                  <a:schemeClr val="bg1">
                    <a:lumMod val="65000"/>
                  </a:schemeClr>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Good practices for integrity codes</a:t>
              </a:r>
              <a:endParaRPr lang="ko-KR" altLang="en-US" sz="1600" b="1">
                <a:solidFill>
                  <a:schemeClr val="bg1">
                    <a:lumMod val="65000"/>
                  </a:schemeClr>
                </a:solidFill>
                <a:latin typeface="Roboto"/>
                <a:cs typeface="Roboto"/>
              </a:endParaRPr>
            </a:p>
          </p:txBody>
        </p:sp>
      </p:grpSp>
      <p:grpSp>
        <p:nvGrpSpPr>
          <p:cNvPr id="7" name="Gruppierung 6"/>
          <p:cNvGrpSpPr/>
          <p:nvPr/>
        </p:nvGrpSpPr>
        <p:grpSpPr>
          <a:xfrm>
            <a:off x="1532859" y="1678066"/>
            <a:ext cx="3472803" cy="595895"/>
            <a:chOff x="1593920" y="1719947"/>
            <a:chExt cx="3472803" cy="59589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6"/>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Codes of ethics and codes of conduct</a:t>
              </a:r>
              <a:endParaRPr lang="ko-KR" altLang="en-US" sz="1600" b="1">
                <a:solidFill>
                  <a:schemeClr val="bg1">
                    <a:lumMod val="65000"/>
                  </a:schemeClr>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03</a:t>
              </a:r>
              <a:endParaRPr lang="ko-KR" altLang="en-US" sz="2400" b="1">
                <a:solidFill>
                  <a:schemeClr val="bg1">
                    <a:lumMod val="65000"/>
                  </a:schemeClr>
                </a:solidFill>
                <a:latin typeface="Roboto"/>
                <a:cs typeface="Roboto"/>
              </a:endParaRPr>
            </a:p>
          </p:txBody>
        </p:sp>
      </p:grpSp>
      <p:grpSp>
        <p:nvGrpSpPr>
          <p:cNvPr id="5" name="Gruppierung 4"/>
          <p:cNvGrpSpPr/>
          <p:nvPr/>
        </p:nvGrpSpPr>
        <p:grpSpPr>
          <a:xfrm>
            <a:off x="5052997" y="648417"/>
            <a:ext cx="3488205" cy="584776"/>
            <a:chOff x="5028571" y="636207"/>
            <a:chExt cx="3488205" cy="584776"/>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lumMod val="65000"/>
                    </a:schemeClr>
                  </a:solidFill>
                  <a:latin typeface="Roboto"/>
                  <a:cs typeface="Roboto"/>
                </a:rPr>
                <a:t>02</a:t>
              </a:r>
              <a:endParaRPr lang="ko-KR" altLang="en-US" sz="2400" b="1">
                <a:solidFill>
                  <a:schemeClr val="bg1">
                    <a:lumMod val="65000"/>
                  </a:schemeClr>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584776"/>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Why are integrity codes important?</a:t>
              </a:r>
              <a:endParaRPr lang="ko-KR" altLang="en-US" sz="1600" b="1">
                <a:solidFill>
                  <a:schemeClr val="bg1">
                    <a:lumMod val="65000"/>
                  </a:schemeClr>
                </a:solidFill>
                <a:latin typeface="Roboto"/>
                <a:cs typeface="Roboto"/>
              </a:endParaRPr>
            </a:p>
          </p:txBody>
        </p:sp>
      </p:grpSp>
      <p:grpSp>
        <p:nvGrpSpPr>
          <p:cNvPr id="6" name="Gruppierung 5"/>
          <p:cNvGrpSpPr/>
          <p:nvPr/>
        </p:nvGrpSpPr>
        <p:grpSpPr>
          <a:xfrm>
            <a:off x="1532858" y="646625"/>
            <a:ext cx="3473618" cy="461665"/>
            <a:chOff x="1593920" y="646625"/>
            <a:chExt cx="3473618" cy="461665"/>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chemeClr val="bg1"/>
                  </a:solidFill>
                  <a:latin typeface="Roboto"/>
                  <a:cs typeface="Roboto"/>
                </a:rPr>
                <a:t>What are integrity codes?</a:t>
              </a:r>
              <a:endParaRPr lang="ko-KR" altLang="en-US" sz="1600" b="1">
                <a:solidFill>
                  <a:schemeClr val="bg1"/>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solidFill>
                  <a:latin typeface="Roboto"/>
                  <a:cs typeface="Roboto"/>
                </a:rPr>
                <a:t>01</a:t>
              </a:r>
              <a:endParaRPr lang="ko-KR" altLang="en-US" sz="2400" b="1">
                <a:solidFill>
                  <a:schemeClr val="bg1"/>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5051041" y="2699924"/>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Practical examples</a:t>
              </a:r>
              <a:endParaRPr lang="ko-KR" altLang="en-US" sz="1600" b="1">
                <a:solidFill>
                  <a:schemeClr val="bg1">
                    <a:lumMod val="65000"/>
                  </a:schemeClr>
                </a:solidFill>
                <a:latin typeface="Roboto"/>
                <a:cs typeface="Roboto"/>
              </a:endParaRP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06</a:t>
              </a:r>
              <a:endParaRPr lang="ko-KR" altLang="en-US" sz="2400" b="1">
                <a:solidFill>
                  <a:schemeClr val="bg1">
                    <a:lumMod val="65000"/>
                  </a:schemeClr>
                </a:solidFill>
                <a:latin typeface="Roboto"/>
                <a:cs typeface="Roboto"/>
              </a:endParaRPr>
            </a:p>
          </p:txBody>
        </p:sp>
      </p:grpSp>
      <p:grpSp>
        <p:nvGrpSpPr>
          <p:cNvPr id="22" name="Gruppierung 21"/>
          <p:cNvGrpSpPr/>
          <p:nvPr/>
        </p:nvGrpSpPr>
        <p:grpSpPr>
          <a:xfrm>
            <a:off x="1539732" y="2718014"/>
            <a:ext cx="3472803" cy="595894"/>
            <a:chOff x="1593920" y="1809059"/>
            <a:chExt cx="3472803" cy="595894"/>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Obstacles why integrity codes can fail</a:t>
              </a:r>
              <a:endParaRPr lang="ko-KR" altLang="en-US" sz="1600" b="1">
                <a:solidFill>
                  <a:schemeClr val="bg1">
                    <a:lumMod val="65000"/>
                  </a:schemeClr>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05</a:t>
              </a:r>
              <a:endParaRPr lang="ko-KR" altLang="en-US" sz="2400" b="1">
                <a:solidFill>
                  <a:schemeClr val="bg1">
                    <a:lumMod val="65000"/>
                  </a:schemeClr>
                </a:solidFill>
                <a:latin typeface="Roboto"/>
                <a:cs typeface="Roboto"/>
              </a:endParaRPr>
            </a:p>
          </p:txBody>
        </p:sp>
      </p:grpSp>
      <p:grpSp>
        <p:nvGrpSpPr>
          <p:cNvPr id="25" name="Gruppierung 21">
            <a:extLst>
              <a:ext uri="{FF2B5EF4-FFF2-40B4-BE49-F238E27FC236}">
                <a16:creationId xmlns:a16="http://schemas.microsoft.com/office/drawing/2014/main" id="{26D011E8-D739-6A4C-AA4B-434F0690AB32}"/>
              </a:ext>
            </a:extLst>
          </p:cNvPr>
          <p:cNvGrpSpPr/>
          <p:nvPr/>
        </p:nvGrpSpPr>
        <p:grpSpPr>
          <a:xfrm>
            <a:off x="1532858" y="3745456"/>
            <a:ext cx="3472803" cy="595894"/>
            <a:chOff x="1593920" y="1809059"/>
            <a:chExt cx="3472803" cy="595894"/>
          </a:xfrm>
        </p:grpSpPr>
        <p:sp>
          <p:nvSpPr>
            <p:cNvPr id="26" name="TextBox 174">
              <a:extLst>
                <a:ext uri="{FF2B5EF4-FFF2-40B4-BE49-F238E27FC236}">
                  <a16:creationId xmlns:a16="http://schemas.microsoft.com/office/drawing/2014/main" id="{1256A7F7-8C75-D940-B114-9B2792FDDBDE}"/>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dirty="0">
                  <a:solidFill>
                    <a:schemeClr val="bg1">
                      <a:lumMod val="65000"/>
                    </a:schemeClr>
                  </a:solidFill>
                  <a:latin typeface="Roboto"/>
                  <a:ea typeface="맑은 고딕"/>
                  <a:cs typeface="Roboto"/>
                </a:rPr>
                <a:t>Activity: Review of personal integrity plan</a:t>
              </a:r>
            </a:p>
          </p:txBody>
        </p:sp>
        <p:sp>
          <p:nvSpPr>
            <p:cNvPr id="27" name="TextBox 161">
              <a:extLst>
                <a:ext uri="{FF2B5EF4-FFF2-40B4-BE49-F238E27FC236}">
                  <a16:creationId xmlns:a16="http://schemas.microsoft.com/office/drawing/2014/main" id="{387D44CB-8C7E-4D4B-9777-09C5B2FEA56A}"/>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07</a:t>
              </a:r>
              <a:endParaRPr lang="ko-KR" altLang="en-US" sz="2400" b="1">
                <a:solidFill>
                  <a:schemeClr val="bg1">
                    <a:lumMod val="65000"/>
                  </a:schemeClr>
                </a:solidFill>
                <a:latin typeface="Roboto"/>
                <a:cs typeface="Roboto"/>
              </a:endParaRPr>
            </a:p>
          </p:txBody>
        </p:sp>
      </p:grpSp>
      <p:sp>
        <p:nvSpPr>
          <p:cNvPr id="3" name="Foliennummernplatzhalter 2">
            <a:extLst>
              <a:ext uri="{FF2B5EF4-FFF2-40B4-BE49-F238E27FC236}">
                <a16:creationId xmlns:a16="http://schemas.microsoft.com/office/drawing/2014/main" id="{89E35712-41A6-5243-8475-8D596E85F302}"/>
              </a:ext>
            </a:extLst>
          </p:cNvPr>
          <p:cNvSpPr>
            <a:spLocks noGrp="1"/>
          </p:cNvSpPr>
          <p:nvPr>
            <p:ph type="sldNum" sz="quarter" idx="12"/>
          </p:nvPr>
        </p:nvSpPr>
        <p:spPr/>
        <p:txBody>
          <a:bodyPr/>
          <a:lstStyle/>
          <a:p>
            <a:fld id="{961E0DA8-AC27-403E-90E8-404BCA9BAC80}" type="slidenum">
              <a:rPr lang="en-US" smtClean="0"/>
              <a:pPr/>
              <a:t>5</a:t>
            </a:fld>
            <a:endParaRPr lang="en-US"/>
          </a:p>
        </p:txBody>
      </p:sp>
    </p:spTree>
    <p:extLst>
      <p:ext uri="{BB962C8B-B14F-4D97-AF65-F5344CB8AC3E}">
        <p14:creationId xmlns:p14="http://schemas.microsoft.com/office/powerpoint/2010/main" val="1697484019"/>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p:cNvSpPr>
            <a:spLocks noGrp="1"/>
          </p:cNvSpPr>
          <p:nvPr>
            <p:ph type="body" idx="1"/>
          </p:nvPr>
        </p:nvSpPr>
        <p:spPr>
          <a:solidFill>
            <a:srgbClr val="00B0F0"/>
          </a:solidFill>
          <a:ln>
            <a:solidFill>
              <a:srgbClr val="00B0F0"/>
            </a:solidFill>
          </a:ln>
        </p:spPr>
        <p:txBody>
          <a:bodyPr/>
          <a:lstStyle/>
          <a:p>
            <a:r>
              <a:rPr lang="de-DE">
                <a:solidFill>
                  <a:srgbClr val="FFFFFF"/>
                </a:solidFill>
              </a:rPr>
              <a:t>Definition</a:t>
            </a:r>
          </a:p>
        </p:txBody>
      </p:sp>
      <p:sp>
        <p:nvSpPr>
          <p:cNvPr id="15" name="Inhaltsplatzhalter 14"/>
          <p:cNvSpPr>
            <a:spLocks noGrp="1"/>
          </p:cNvSpPr>
          <p:nvPr>
            <p:ph sz="half" idx="2"/>
          </p:nvPr>
        </p:nvSpPr>
        <p:spPr>
          <a:ln>
            <a:solidFill>
              <a:srgbClr val="00B0F0"/>
            </a:solidFill>
          </a:ln>
        </p:spPr>
        <p:txBody>
          <a:bodyPr>
            <a:normAutofit fontScale="92500"/>
          </a:bodyPr>
          <a:lstStyle/>
          <a:p>
            <a:pPr marL="0" indent="0" algn="ctr">
              <a:buNone/>
            </a:pPr>
            <a:r>
              <a:rPr lang="en-US" altLang="en-US" sz="2000"/>
              <a:t>“Statement of principles and values that establishes a </a:t>
            </a:r>
            <a:r>
              <a:rPr lang="en-US" altLang="en-US" sz="2000" b="1"/>
              <a:t>set of expectations and standards</a:t>
            </a:r>
            <a:r>
              <a:rPr lang="en-US" altLang="en-US" sz="2000"/>
              <a:t> for how an organization, government body, company, affiliated group or individual will </a:t>
            </a:r>
            <a:r>
              <a:rPr lang="en-US" altLang="en-US" sz="2000" b="1"/>
              <a:t>behave</a:t>
            </a:r>
            <a:r>
              <a:rPr lang="en-US" altLang="en-US" sz="2000"/>
              <a:t>, including minimal levels of compliance and disciplinary actions for the organization, its staff and volunteers“ (Jenkins 2015). </a:t>
            </a:r>
          </a:p>
        </p:txBody>
      </p:sp>
      <p:sp>
        <p:nvSpPr>
          <p:cNvPr id="16" name="Textplatzhalter 15"/>
          <p:cNvSpPr>
            <a:spLocks noGrp="1"/>
          </p:cNvSpPr>
          <p:nvPr>
            <p:ph type="body" sz="quarter" idx="3"/>
          </p:nvPr>
        </p:nvSpPr>
        <p:spPr>
          <a:solidFill>
            <a:srgbClr val="00B0F0"/>
          </a:solidFill>
          <a:ln>
            <a:solidFill>
              <a:srgbClr val="00B0F0"/>
            </a:solidFill>
          </a:ln>
        </p:spPr>
        <p:txBody>
          <a:bodyPr/>
          <a:lstStyle/>
          <a:p>
            <a:r>
              <a:rPr lang="de-DE" err="1">
                <a:solidFill>
                  <a:srgbClr val="FFFFFF"/>
                </a:solidFill>
              </a:rPr>
              <a:t>Functions</a:t>
            </a:r>
            <a:endParaRPr lang="de-DE">
              <a:solidFill>
                <a:srgbClr val="FFFFFF"/>
              </a:solidFill>
            </a:endParaRPr>
          </a:p>
        </p:txBody>
      </p:sp>
      <p:pic>
        <p:nvPicPr>
          <p:cNvPr id="23" name="Inhaltsplatzhalter 22" descr="Unbenannt.png"/>
          <p:cNvPicPr>
            <a:picLocks noGrp="1" noChangeAspect="1"/>
          </p:cNvPicPr>
          <p:nvPr>
            <p:ph sz="quarter" idx="4"/>
          </p:nvPr>
        </p:nvPicPr>
        <p:blipFill>
          <a:blip r:embed="rId3">
            <a:extLst>
              <a:ext uri="{28A0092B-C50C-407E-A947-70E740481C1C}">
                <a14:useLocalDpi xmlns:a14="http://schemas.microsoft.com/office/drawing/2010/main" val="0"/>
              </a:ext>
            </a:extLst>
          </a:blip>
          <a:srcRect l="14291" r="14291"/>
          <a:stretch>
            <a:fillRect/>
          </a:stretch>
        </p:blipFill>
        <p:spPr>
          <a:xfrm>
            <a:off x="4629150" y="1878013"/>
            <a:ext cx="3887788" cy="2763837"/>
          </a:xfrm>
          <a:ln>
            <a:solidFill>
              <a:srgbClr val="00B0F0"/>
            </a:solidFill>
          </a:ln>
        </p:spPr>
      </p:pic>
      <p:sp>
        <p:nvSpPr>
          <p:cNvPr id="4" name="Foliennummernplatzhalter 3"/>
          <p:cNvSpPr>
            <a:spLocks noGrp="1"/>
          </p:cNvSpPr>
          <p:nvPr>
            <p:ph type="sldNum" sz="quarter" idx="12"/>
          </p:nvPr>
        </p:nvSpPr>
        <p:spPr/>
        <p:txBody>
          <a:bodyPr/>
          <a:lstStyle/>
          <a:p>
            <a:fld id="{961E0DA8-AC27-403E-90E8-404BCA9BAC80}" type="slidenum">
              <a:rPr lang="en-US" smtClean="0"/>
              <a:pPr/>
              <a:t>6</a:t>
            </a:fld>
            <a:endParaRPr lang="en-US"/>
          </a:p>
        </p:txBody>
      </p:sp>
      <p:sp>
        <p:nvSpPr>
          <p:cNvPr id="3" name="Fußzeilenplatzhalter 2"/>
          <p:cNvSpPr>
            <a:spLocks noGrp="1"/>
          </p:cNvSpPr>
          <p:nvPr>
            <p:ph type="ftr" sz="quarter" idx="13"/>
          </p:nvPr>
        </p:nvSpPr>
        <p:spPr/>
        <p:txBody>
          <a:bodyPr/>
          <a:lstStyle/>
          <a:p>
            <a:r>
              <a:rPr lang="en-US" b="1"/>
              <a:t>Module 8 – Integrity codes</a:t>
            </a:r>
            <a:endParaRPr lang="en-US"/>
          </a:p>
        </p:txBody>
      </p:sp>
      <p:sp>
        <p:nvSpPr>
          <p:cNvPr id="5" name="Titel 4"/>
          <p:cNvSpPr>
            <a:spLocks noGrp="1"/>
          </p:cNvSpPr>
          <p:nvPr>
            <p:ph type="title"/>
          </p:nvPr>
        </p:nvSpPr>
        <p:spPr/>
        <p:txBody>
          <a:bodyPr>
            <a:normAutofit fontScale="90000"/>
          </a:bodyPr>
          <a:lstStyle/>
          <a:p>
            <a:r>
              <a:rPr lang="de-DE" b="1" dirty="0" err="1"/>
              <a:t>What</a:t>
            </a:r>
            <a:r>
              <a:rPr lang="de-DE" b="1" dirty="0"/>
              <a:t> </a:t>
            </a:r>
            <a:r>
              <a:rPr lang="de-DE" b="1" dirty="0" err="1"/>
              <a:t>are</a:t>
            </a:r>
            <a:r>
              <a:rPr lang="de-DE" b="1" dirty="0"/>
              <a:t> </a:t>
            </a:r>
            <a:r>
              <a:rPr lang="de-DE" b="1" dirty="0" err="1"/>
              <a:t>integrity</a:t>
            </a:r>
            <a:r>
              <a:rPr lang="de-DE" b="1" dirty="0"/>
              <a:t> </a:t>
            </a:r>
            <a:r>
              <a:rPr lang="de-DE" b="1" dirty="0" err="1"/>
              <a:t>codes</a:t>
            </a:r>
            <a:r>
              <a:rPr lang="de-DE" b="1" dirty="0"/>
              <a:t>?</a:t>
            </a:r>
          </a:p>
        </p:txBody>
      </p:sp>
    </p:spTree>
    <p:extLst>
      <p:ext uri="{BB962C8B-B14F-4D97-AF65-F5344CB8AC3E}">
        <p14:creationId xmlns:p14="http://schemas.microsoft.com/office/powerpoint/2010/main" val="1623669603"/>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 63" descr="531044.jpg"/>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flipH="1">
            <a:off x="1490253" y="583199"/>
            <a:ext cx="7036586" cy="4050341"/>
          </a:xfrm>
          <a:prstGeom prst="rect">
            <a:avLst/>
          </a:prstGeom>
        </p:spPr>
      </p:pic>
      <p:sp>
        <p:nvSpPr>
          <p:cNvPr id="2" name="Vertikaler Titel 1"/>
          <p:cNvSpPr>
            <a:spLocks noGrp="1"/>
          </p:cNvSpPr>
          <p:nvPr>
            <p:ph type="title" orient="vert"/>
          </p:nvPr>
        </p:nvSpPr>
        <p:spPr/>
        <p:txBody>
          <a:bodyPr>
            <a:normAutofit/>
          </a:bodyPr>
          <a:lstStyle/>
          <a:p>
            <a:r>
              <a:rPr lang="de-DE" sz="4000"/>
              <a:t>Module </a:t>
            </a:r>
            <a:r>
              <a:rPr lang="de-DE" sz="4000" err="1"/>
              <a:t>agenda</a:t>
            </a:r>
            <a:endParaRPr lang="de-DE" sz="4000"/>
          </a:p>
        </p:txBody>
      </p:sp>
      <p:sp>
        <p:nvSpPr>
          <p:cNvPr id="4" name="Fußzeilenplatzhalter 3"/>
          <p:cNvSpPr>
            <a:spLocks noGrp="1"/>
          </p:cNvSpPr>
          <p:nvPr>
            <p:ph type="ftr" sz="quarter" idx="3"/>
          </p:nvPr>
        </p:nvSpPr>
        <p:spPr/>
        <p:txBody>
          <a:bodyPr/>
          <a:lstStyle/>
          <a:p>
            <a:r>
              <a:rPr lang="en-US" b="1"/>
              <a:t>Module 8 – Integrity codes</a:t>
            </a:r>
            <a:endParaRPr lang="en-US"/>
          </a:p>
        </p:txBody>
      </p:sp>
      <p:grpSp>
        <p:nvGrpSpPr>
          <p:cNvPr id="10" name="Gruppierung 9"/>
          <p:cNvGrpSpPr/>
          <p:nvPr/>
        </p:nvGrpSpPr>
        <p:grpSpPr>
          <a:xfrm>
            <a:off x="5055268" y="1686886"/>
            <a:ext cx="3472535" cy="592404"/>
            <a:chOff x="5055266" y="1809059"/>
            <a:chExt cx="3472535" cy="592404"/>
          </a:xfrm>
        </p:grpSpPr>
        <p:sp>
          <p:nvSpPr>
            <p:cNvPr id="39" name="TextBox 162">
              <a:extLst>
                <a:ext uri="{FF2B5EF4-FFF2-40B4-BE49-F238E27FC236}">
                  <a16:creationId xmlns:a16="http://schemas.microsoft.com/office/drawing/2014/main" id="{14899B80-CD25-4EF8-A50B-7A06758FD176}"/>
                </a:ext>
              </a:extLst>
            </p:cNvPr>
            <p:cNvSpPr txBox="1"/>
            <p:nvPr/>
          </p:nvSpPr>
          <p:spPr>
            <a:xfrm>
              <a:off x="5055266"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04</a:t>
              </a:r>
              <a:endParaRPr lang="ko-KR" altLang="en-US" sz="2400" b="1">
                <a:solidFill>
                  <a:schemeClr val="bg1">
                    <a:lumMod val="65000"/>
                  </a:schemeClr>
                </a:solidFill>
                <a:latin typeface="Roboto"/>
                <a:cs typeface="Roboto"/>
              </a:endParaRPr>
            </a:p>
          </p:txBody>
        </p:sp>
        <p:sp>
          <p:nvSpPr>
            <p:cNvPr id="40" name="TextBox 177">
              <a:extLst>
                <a:ext uri="{FF2B5EF4-FFF2-40B4-BE49-F238E27FC236}">
                  <a16:creationId xmlns:a16="http://schemas.microsoft.com/office/drawing/2014/main" id="{EB4A109D-FBFE-47D6-9A8F-D7BF7A3D0024}"/>
                </a:ext>
              </a:extLst>
            </p:cNvPr>
            <p:cNvSpPr txBox="1"/>
            <p:nvPr/>
          </p:nvSpPr>
          <p:spPr>
            <a:xfrm>
              <a:off x="5539801" y="1816688"/>
              <a:ext cx="2988000"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Good practices for integrity codes</a:t>
              </a:r>
              <a:endParaRPr lang="ko-KR" altLang="en-US" sz="1600" b="1">
                <a:solidFill>
                  <a:schemeClr val="bg1">
                    <a:lumMod val="65000"/>
                  </a:schemeClr>
                </a:solidFill>
                <a:latin typeface="Roboto"/>
                <a:cs typeface="Roboto"/>
              </a:endParaRPr>
            </a:p>
          </p:txBody>
        </p:sp>
      </p:grpSp>
      <p:grpSp>
        <p:nvGrpSpPr>
          <p:cNvPr id="7" name="Gruppierung 6"/>
          <p:cNvGrpSpPr/>
          <p:nvPr/>
        </p:nvGrpSpPr>
        <p:grpSpPr>
          <a:xfrm>
            <a:off x="1532859" y="1678066"/>
            <a:ext cx="3472803" cy="595895"/>
            <a:chOff x="1593920" y="1719947"/>
            <a:chExt cx="3472803" cy="595895"/>
          </a:xfrm>
        </p:grpSpPr>
        <p:sp>
          <p:nvSpPr>
            <p:cNvPr id="46" name="TextBox 174">
              <a:extLst>
                <a:ext uri="{FF2B5EF4-FFF2-40B4-BE49-F238E27FC236}">
                  <a16:creationId xmlns:a16="http://schemas.microsoft.com/office/drawing/2014/main" id="{9EF3079C-C92C-4056-9A12-E18238FFC7EB}"/>
                </a:ext>
              </a:extLst>
            </p:cNvPr>
            <p:cNvSpPr txBox="1"/>
            <p:nvPr/>
          </p:nvSpPr>
          <p:spPr>
            <a:xfrm>
              <a:off x="2078734" y="1731066"/>
              <a:ext cx="2987989" cy="584776"/>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Codes of ethics and codes of conduct</a:t>
              </a:r>
              <a:endParaRPr lang="ko-KR" altLang="en-US" sz="1600" b="1">
                <a:solidFill>
                  <a:schemeClr val="bg1">
                    <a:lumMod val="65000"/>
                  </a:schemeClr>
                </a:solidFill>
                <a:latin typeface="Roboto"/>
                <a:cs typeface="Roboto"/>
              </a:endParaRPr>
            </a:p>
          </p:txBody>
        </p:sp>
        <p:sp>
          <p:nvSpPr>
            <p:cNvPr id="45" name="TextBox 161">
              <a:extLst>
                <a:ext uri="{FF2B5EF4-FFF2-40B4-BE49-F238E27FC236}">
                  <a16:creationId xmlns:a16="http://schemas.microsoft.com/office/drawing/2014/main" id="{778F9CD7-E3C1-4A1C-B8DB-B2C0738B37CF}"/>
                </a:ext>
              </a:extLst>
            </p:cNvPr>
            <p:cNvSpPr txBox="1"/>
            <p:nvPr/>
          </p:nvSpPr>
          <p:spPr>
            <a:xfrm>
              <a:off x="1593920" y="1719947"/>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03</a:t>
              </a:r>
              <a:endParaRPr lang="ko-KR" altLang="en-US" sz="2400" b="1">
                <a:solidFill>
                  <a:schemeClr val="bg1">
                    <a:lumMod val="65000"/>
                  </a:schemeClr>
                </a:solidFill>
                <a:latin typeface="Roboto"/>
                <a:cs typeface="Roboto"/>
              </a:endParaRPr>
            </a:p>
          </p:txBody>
        </p:sp>
      </p:grpSp>
      <p:grpSp>
        <p:nvGrpSpPr>
          <p:cNvPr id="5" name="Gruppierung 4"/>
          <p:cNvGrpSpPr/>
          <p:nvPr/>
        </p:nvGrpSpPr>
        <p:grpSpPr>
          <a:xfrm>
            <a:off x="5052997" y="648417"/>
            <a:ext cx="3488205" cy="584776"/>
            <a:chOff x="5028571" y="636207"/>
            <a:chExt cx="3488205" cy="584776"/>
          </a:xfrm>
        </p:grpSpPr>
        <p:sp>
          <p:nvSpPr>
            <p:cNvPr id="30" name="TextBox 159">
              <a:extLst>
                <a:ext uri="{FF2B5EF4-FFF2-40B4-BE49-F238E27FC236}">
                  <a16:creationId xmlns:a16="http://schemas.microsoft.com/office/drawing/2014/main" id="{87900B56-7F83-4C94-9648-E552CD57AE7D}"/>
                </a:ext>
              </a:extLst>
            </p:cNvPr>
            <p:cNvSpPr txBox="1"/>
            <p:nvPr/>
          </p:nvSpPr>
          <p:spPr>
            <a:xfrm>
              <a:off x="5028571" y="646625"/>
              <a:ext cx="960906" cy="461665"/>
            </a:xfrm>
            <a:prstGeom prst="rect">
              <a:avLst/>
            </a:prstGeom>
            <a:noFill/>
          </p:spPr>
          <p:txBody>
            <a:bodyPr wrap="square" lIns="108000" rIns="108000" rtlCol="0" anchor="t">
              <a:spAutoFit/>
            </a:bodyPr>
            <a:lstStyle/>
            <a:p>
              <a:r>
                <a:rPr lang="en-US" altLang="ko-KR" sz="2400" b="1">
                  <a:solidFill>
                    <a:schemeClr val="bg1"/>
                  </a:solidFill>
                  <a:latin typeface="Roboto"/>
                  <a:cs typeface="Roboto"/>
                </a:rPr>
                <a:t>02</a:t>
              </a:r>
              <a:endParaRPr lang="ko-KR" altLang="en-US" sz="2400" b="1">
                <a:solidFill>
                  <a:schemeClr val="bg1"/>
                </a:solidFill>
                <a:latin typeface="Roboto"/>
                <a:cs typeface="Roboto"/>
              </a:endParaRPr>
            </a:p>
          </p:txBody>
        </p:sp>
        <p:sp>
          <p:nvSpPr>
            <p:cNvPr id="31" name="TextBox 168">
              <a:extLst>
                <a:ext uri="{FF2B5EF4-FFF2-40B4-BE49-F238E27FC236}">
                  <a16:creationId xmlns:a16="http://schemas.microsoft.com/office/drawing/2014/main" id="{B88892A5-DF9C-4DA3-9616-9D37D4EF861C}"/>
                </a:ext>
              </a:extLst>
            </p:cNvPr>
            <p:cNvSpPr txBox="1"/>
            <p:nvPr/>
          </p:nvSpPr>
          <p:spPr>
            <a:xfrm>
              <a:off x="5528776" y="636207"/>
              <a:ext cx="2988000" cy="584776"/>
            </a:xfrm>
            <a:prstGeom prst="rect">
              <a:avLst/>
            </a:prstGeom>
            <a:noFill/>
          </p:spPr>
          <p:txBody>
            <a:bodyPr wrap="square" rtlCol="0" anchor="t">
              <a:spAutoFit/>
            </a:bodyPr>
            <a:lstStyle/>
            <a:p>
              <a:r>
                <a:rPr lang="en-US" altLang="ko-KR" sz="1600" b="1">
                  <a:solidFill>
                    <a:schemeClr val="bg1"/>
                  </a:solidFill>
                  <a:latin typeface="Roboto"/>
                  <a:cs typeface="Roboto"/>
                </a:rPr>
                <a:t>Why are integrity codes important?</a:t>
              </a:r>
              <a:endParaRPr lang="ko-KR" altLang="en-US" sz="1600" b="1">
                <a:solidFill>
                  <a:schemeClr val="bg1"/>
                </a:solidFill>
                <a:latin typeface="Roboto"/>
                <a:cs typeface="Roboto"/>
              </a:endParaRPr>
            </a:p>
          </p:txBody>
        </p:sp>
      </p:grpSp>
      <p:grpSp>
        <p:nvGrpSpPr>
          <p:cNvPr id="6" name="Gruppierung 5"/>
          <p:cNvGrpSpPr/>
          <p:nvPr/>
        </p:nvGrpSpPr>
        <p:grpSpPr>
          <a:xfrm>
            <a:off x="1532858" y="646625"/>
            <a:ext cx="3473618" cy="461665"/>
            <a:chOff x="1593920" y="646625"/>
            <a:chExt cx="3473618" cy="461665"/>
          </a:xfrm>
        </p:grpSpPr>
        <p:sp>
          <p:nvSpPr>
            <p:cNvPr id="37" name="TextBox 165">
              <a:extLst>
                <a:ext uri="{FF2B5EF4-FFF2-40B4-BE49-F238E27FC236}">
                  <a16:creationId xmlns:a16="http://schemas.microsoft.com/office/drawing/2014/main" id="{F5C849C4-6466-4A2C-A634-E5C491129188}"/>
                </a:ext>
              </a:extLst>
            </p:cNvPr>
            <p:cNvSpPr txBox="1"/>
            <p:nvPr/>
          </p:nvSpPr>
          <p:spPr>
            <a:xfrm>
              <a:off x="2079538" y="649237"/>
              <a:ext cx="2988000" cy="338554"/>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What are integrity codes?</a:t>
              </a:r>
              <a:endParaRPr lang="ko-KR" altLang="en-US" sz="1600" b="1">
                <a:solidFill>
                  <a:schemeClr val="bg1">
                    <a:lumMod val="65000"/>
                  </a:schemeClr>
                </a:solidFill>
                <a:latin typeface="Roboto"/>
                <a:cs typeface="Roboto"/>
              </a:endParaRPr>
            </a:p>
          </p:txBody>
        </p:sp>
        <p:sp>
          <p:nvSpPr>
            <p:cNvPr id="36" name="TextBox 158">
              <a:extLst>
                <a:ext uri="{FF2B5EF4-FFF2-40B4-BE49-F238E27FC236}">
                  <a16:creationId xmlns:a16="http://schemas.microsoft.com/office/drawing/2014/main" id="{03BEFB44-D1CB-42EA-BE1E-70E1479C7DB9}"/>
                </a:ext>
              </a:extLst>
            </p:cNvPr>
            <p:cNvSpPr txBox="1"/>
            <p:nvPr/>
          </p:nvSpPr>
          <p:spPr>
            <a:xfrm>
              <a:off x="1593920" y="646625"/>
              <a:ext cx="960906"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01</a:t>
              </a:r>
              <a:endParaRPr lang="ko-KR" altLang="en-US" sz="2400" b="1">
                <a:solidFill>
                  <a:schemeClr val="bg1">
                    <a:lumMod val="65000"/>
                  </a:schemeClr>
                </a:solidFill>
                <a:latin typeface="Roboto"/>
                <a:cs typeface="Roboto"/>
              </a:endParaRPr>
            </a:p>
          </p:txBody>
        </p:sp>
      </p:grpSp>
      <p:sp>
        <p:nvSpPr>
          <p:cNvPr id="48" name="Textfeld 47"/>
          <p:cNvSpPr txBox="1"/>
          <p:nvPr/>
        </p:nvSpPr>
        <p:spPr>
          <a:xfrm>
            <a:off x="1428751" y="4444999"/>
            <a:ext cx="1280583" cy="200055"/>
          </a:xfrm>
          <a:prstGeom prst="rect">
            <a:avLst/>
          </a:prstGeom>
          <a:noFill/>
        </p:spPr>
        <p:txBody>
          <a:bodyPr wrap="square" rtlCol="0">
            <a:spAutoFit/>
          </a:bodyPr>
          <a:lstStyle/>
          <a:p>
            <a:r>
              <a:rPr lang="de-DE" sz="700">
                <a:solidFill>
                  <a:srgbClr val="FFFFFF"/>
                </a:solidFill>
                <a:latin typeface="Roboto"/>
                <a:cs typeface="Roboto"/>
              </a:rPr>
              <a:t>UN Photo/Stuart Price</a:t>
            </a:r>
          </a:p>
        </p:txBody>
      </p:sp>
      <p:grpSp>
        <p:nvGrpSpPr>
          <p:cNvPr id="18" name="Gruppierung 17"/>
          <p:cNvGrpSpPr/>
          <p:nvPr/>
        </p:nvGrpSpPr>
        <p:grpSpPr>
          <a:xfrm>
            <a:off x="5051041" y="2699924"/>
            <a:ext cx="3472803" cy="461665"/>
            <a:chOff x="1593920" y="1809059"/>
            <a:chExt cx="3472803" cy="461665"/>
          </a:xfrm>
        </p:grpSpPr>
        <p:sp>
          <p:nvSpPr>
            <p:cNvPr id="19" name="TextBox 174">
              <a:extLst>
                <a:ext uri="{FF2B5EF4-FFF2-40B4-BE49-F238E27FC236}">
                  <a16:creationId xmlns:a16="http://schemas.microsoft.com/office/drawing/2014/main" id="{9EF3079C-C92C-4056-9A12-E18238FFC7EB}"/>
                </a:ext>
              </a:extLst>
            </p:cNvPr>
            <p:cNvSpPr txBox="1"/>
            <p:nvPr/>
          </p:nvSpPr>
          <p:spPr>
            <a:xfrm>
              <a:off x="2078734" y="1820178"/>
              <a:ext cx="2987989" cy="338554"/>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Practical examples</a:t>
              </a:r>
              <a:endParaRPr lang="ko-KR" altLang="en-US" sz="1600" b="1">
                <a:solidFill>
                  <a:schemeClr val="bg1">
                    <a:lumMod val="65000"/>
                  </a:schemeClr>
                </a:solidFill>
                <a:latin typeface="Roboto"/>
                <a:cs typeface="Roboto"/>
              </a:endParaRPr>
            </a:p>
          </p:txBody>
        </p:sp>
        <p:sp>
          <p:nvSpPr>
            <p:cNvPr id="21"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06</a:t>
              </a:r>
              <a:endParaRPr lang="ko-KR" altLang="en-US" sz="2400" b="1">
                <a:solidFill>
                  <a:schemeClr val="bg1">
                    <a:lumMod val="65000"/>
                  </a:schemeClr>
                </a:solidFill>
                <a:latin typeface="Roboto"/>
                <a:cs typeface="Roboto"/>
              </a:endParaRPr>
            </a:p>
          </p:txBody>
        </p:sp>
      </p:grpSp>
      <p:grpSp>
        <p:nvGrpSpPr>
          <p:cNvPr id="22" name="Gruppierung 21"/>
          <p:cNvGrpSpPr/>
          <p:nvPr/>
        </p:nvGrpSpPr>
        <p:grpSpPr>
          <a:xfrm>
            <a:off x="1539732" y="2718014"/>
            <a:ext cx="3472803" cy="595894"/>
            <a:chOff x="1593920" y="1809059"/>
            <a:chExt cx="3472803" cy="595894"/>
          </a:xfrm>
        </p:grpSpPr>
        <p:sp>
          <p:nvSpPr>
            <p:cNvPr id="23" name="TextBox 174">
              <a:extLst>
                <a:ext uri="{FF2B5EF4-FFF2-40B4-BE49-F238E27FC236}">
                  <a16:creationId xmlns:a16="http://schemas.microsoft.com/office/drawing/2014/main" id="{9EF3079C-C92C-4056-9A12-E18238FFC7EB}"/>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a:solidFill>
                    <a:schemeClr val="bg1">
                      <a:lumMod val="65000"/>
                    </a:schemeClr>
                  </a:solidFill>
                  <a:latin typeface="Roboto"/>
                  <a:cs typeface="Roboto"/>
                </a:rPr>
                <a:t>Obstacles why integrity codes can fail</a:t>
              </a:r>
              <a:endParaRPr lang="ko-KR" altLang="en-US" sz="1600" b="1">
                <a:solidFill>
                  <a:schemeClr val="bg1">
                    <a:lumMod val="65000"/>
                  </a:schemeClr>
                </a:solidFill>
                <a:latin typeface="Roboto"/>
                <a:cs typeface="Roboto"/>
              </a:endParaRPr>
            </a:p>
          </p:txBody>
        </p:sp>
        <p:sp>
          <p:nvSpPr>
            <p:cNvPr id="24" name="TextBox 161">
              <a:extLst>
                <a:ext uri="{FF2B5EF4-FFF2-40B4-BE49-F238E27FC236}">
                  <a16:creationId xmlns:a16="http://schemas.microsoft.com/office/drawing/2014/main" id="{778F9CD7-E3C1-4A1C-B8DB-B2C0738B37CF}"/>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05</a:t>
              </a:r>
              <a:endParaRPr lang="ko-KR" altLang="en-US" sz="2400" b="1">
                <a:solidFill>
                  <a:schemeClr val="bg1">
                    <a:lumMod val="65000"/>
                  </a:schemeClr>
                </a:solidFill>
                <a:latin typeface="Roboto"/>
                <a:cs typeface="Roboto"/>
              </a:endParaRPr>
            </a:p>
          </p:txBody>
        </p:sp>
      </p:grpSp>
      <p:grpSp>
        <p:nvGrpSpPr>
          <p:cNvPr id="25" name="Gruppierung 21">
            <a:extLst>
              <a:ext uri="{FF2B5EF4-FFF2-40B4-BE49-F238E27FC236}">
                <a16:creationId xmlns:a16="http://schemas.microsoft.com/office/drawing/2014/main" id="{26D011E8-D739-6A4C-AA4B-434F0690AB32}"/>
              </a:ext>
            </a:extLst>
          </p:cNvPr>
          <p:cNvGrpSpPr/>
          <p:nvPr/>
        </p:nvGrpSpPr>
        <p:grpSpPr>
          <a:xfrm>
            <a:off x="1532858" y="3745456"/>
            <a:ext cx="3472803" cy="595894"/>
            <a:chOff x="1593920" y="1809059"/>
            <a:chExt cx="3472803" cy="595894"/>
          </a:xfrm>
        </p:grpSpPr>
        <p:sp>
          <p:nvSpPr>
            <p:cNvPr id="26" name="TextBox 174">
              <a:extLst>
                <a:ext uri="{FF2B5EF4-FFF2-40B4-BE49-F238E27FC236}">
                  <a16:creationId xmlns:a16="http://schemas.microsoft.com/office/drawing/2014/main" id="{1256A7F7-8C75-D940-B114-9B2792FDDBDE}"/>
                </a:ext>
              </a:extLst>
            </p:cNvPr>
            <p:cNvSpPr txBox="1"/>
            <p:nvPr/>
          </p:nvSpPr>
          <p:spPr>
            <a:xfrm>
              <a:off x="2078734" y="1820178"/>
              <a:ext cx="2987989" cy="584775"/>
            </a:xfrm>
            <a:prstGeom prst="rect">
              <a:avLst/>
            </a:prstGeom>
            <a:noFill/>
          </p:spPr>
          <p:txBody>
            <a:bodyPr wrap="square" rtlCol="0" anchor="t">
              <a:spAutoFit/>
            </a:bodyPr>
            <a:lstStyle/>
            <a:p>
              <a:r>
                <a:rPr lang="en-US" altLang="ko-KR" sz="1600" b="1" dirty="0">
                  <a:solidFill>
                    <a:schemeClr val="bg1">
                      <a:lumMod val="65000"/>
                    </a:schemeClr>
                  </a:solidFill>
                  <a:latin typeface="Roboto"/>
                  <a:ea typeface="맑은 고딕"/>
                  <a:cs typeface="Roboto"/>
                </a:rPr>
                <a:t>Activity: Review of personal integrity plan</a:t>
              </a:r>
            </a:p>
          </p:txBody>
        </p:sp>
        <p:sp>
          <p:nvSpPr>
            <p:cNvPr id="27" name="TextBox 161">
              <a:extLst>
                <a:ext uri="{FF2B5EF4-FFF2-40B4-BE49-F238E27FC236}">
                  <a16:creationId xmlns:a16="http://schemas.microsoft.com/office/drawing/2014/main" id="{387D44CB-8C7E-4D4B-9777-09C5B2FEA56A}"/>
                </a:ext>
              </a:extLst>
            </p:cNvPr>
            <p:cNvSpPr txBox="1"/>
            <p:nvPr/>
          </p:nvSpPr>
          <p:spPr>
            <a:xfrm>
              <a:off x="1593920" y="1809059"/>
              <a:ext cx="960159" cy="461665"/>
            </a:xfrm>
            <a:prstGeom prst="rect">
              <a:avLst/>
            </a:prstGeom>
            <a:noFill/>
          </p:spPr>
          <p:txBody>
            <a:bodyPr wrap="square" lIns="108000" rIns="108000" rtlCol="0">
              <a:spAutoFit/>
            </a:bodyPr>
            <a:lstStyle/>
            <a:p>
              <a:r>
                <a:rPr lang="en-US" altLang="ko-KR" sz="2400" b="1">
                  <a:solidFill>
                    <a:schemeClr val="bg1">
                      <a:lumMod val="65000"/>
                    </a:schemeClr>
                  </a:solidFill>
                  <a:latin typeface="Roboto"/>
                  <a:cs typeface="Roboto"/>
                </a:rPr>
                <a:t>07</a:t>
              </a:r>
              <a:endParaRPr lang="ko-KR" altLang="en-US" sz="2400" b="1">
                <a:solidFill>
                  <a:schemeClr val="bg1">
                    <a:lumMod val="65000"/>
                  </a:schemeClr>
                </a:solidFill>
                <a:latin typeface="Roboto"/>
                <a:cs typeface="Roboto"/>
              </a:endParaRPr>
            </a:p>
          </p:txBody>
        </p:sp>
      </p:grpSp>
      <p:sp>
        <p:nvSpPr>
          <p:cNvPr id="3" name="Foliennummernplatzhalter 2">
            <a:extLst>
              <a:ext uri="{FF2B5EF4-FFF2-40B4-BE49-F238E27FC236}">
                <a16:creationId xmlns:a16="http://schemas.microsoft.com/office/drawing/2014/main" id="{F8FB0D5E-95A5-C643-A831-01D0EE3D4D39}"/>
              </a:ext>
            </a:extLst>
          </p:cNvPr>
          <p:cNvSpPr>
            <a:spLocks noGrp="1"/>
          </p:cNvSpPr>
          <p:nvPr>
            <p:ph type="sldNum" sz="quarter" idx="12"/>
          </p:nvPr>
        </p:nvSpPr>
        <p:spPr/>
        <p:txBody>
          <a:bodyPr/>
          <a:lstStyle/>
          <a:p>
            <a:fld id="{961E0DA8-AC27-403E-90E8-404BCA9BAC80}" type="slidenum">
              <a:rPr lang="en-US" smtClean="0"/>
              <a:pPr/>
              <a:t>7</a:t>
            </a:fld>
            <a:endParaRPr lang="en-US"/>
          </a:p>
        </p:txBody>
      </p:sp>
    </p:spTree>
    <p:extLst>
      <p:ext uri="{BB962C8B-B14F-4D97-AF65-F5344CB8AC3E}">
        <p14:creationId xmlns:p14="http://schemas.microsoft.com/office/powerpoint/2010/main" val="3316540992"/>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uppierung 64"/>
          <p:cNvGrpSpPr/>
          <p:nvPr/>
        </p:nvGrpSpPr>
        <p:grpSpPr>
          <a:xfrm>
            <a:off x="141121" y="1257123"/>
            <a:ext cx="8066768" cy="3450690"/>
            <a:chOff x="563341" y="1257123"/>
            <a:chExt cx="7644548" cy="3450690"/>
          </a:xfrm>
        </p:grpSpPr>
        <p:sp>
          <p:nvSpPr>
            <p:cNvPr id="55" name="Oval 54"/>
            <p:cNvSpPr>
              <a:spLocks noChangeAspect="1"/>
            </p:cNvSpPr>
            <p:nvPr/>
          </p:nvSpPr>
          <p:spPr>
            <a:xfrm flipH="1">
              <a:off x="563341" y="1257123"/>
              <a:ext cx="7644548" cy="3450690"/>
            </a:xfrm>
            <a:prstGeom prst="ellipse">
              <a:avLst/>
            </a:prstGeom>
            <a:solidFill>
              <a:schemeClr val="accent5"/>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6" name="Oval 55"/>
            <p:cNvSpPr>
              <a:spLocks noChangeAspect="1"/>
            </p:cNvSpPr>
            <p:nvPr/>
          </p:nvSpPr>
          <p:spPr>
            <a:xfrm flipH="1">
              <a:off x="1317118" y="1548996"/>
              <a:ext cx="6017739" cy="2866944"/>
            </a:xfrm>
            <a:prstGeom prst="ellipse">
              <a:avLst/>
            </a:prstGeom>
            <a:solidFill>
              <a:schemeClr val="accent6"/>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7" name="Oval 56"/>
            <p:cNvSpPr>
              <a:spLocks noChangeAspect="1"/>
            </p:cNvSpPr>
            <p:nvPr/>
          </p:nvSpPr>
          <p:spPr>
            <a:xfrm flipH="1">
              <a:off x="2101664" y="1907364"/>
              <a:ext cx="4492253" cy="2150209"/>
            </a:xfrm>
            <a:prstGeom prst="ellipse">
              <a:avLst/>
            </a:prstGeom>
            <a:solidFill>
              <a:schemeClr val="accent4"/>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8" name="Textfeld 57"/>
            <p:cNvSpPr txBox="1"/>
            <p:nvPr/>
          </p:nvSpPr>
          <p:spPr>
            <a:xfrm>
              <a:off x="2199158" y="2839350"/>
              <a:ext cx="889700" cy="600164"/>
            </a:xfrm>
            <a:prstGeom prst="rect">
              <a:avLst/>
            </a:prstGeom>
            <a:noFill/>
          </p:spPr>
          <p:txBody>
            <a:bodyPr wrap="square" rtlCol="0">
              <a:spAutoFit/>
            </a:bodyPr>
            <a:lstStyle/>
            <a:p>
              <a:r>
                <a:rPr lang="de-DE" sz="1100" b="1">
                  <a:latin typeface="Roboto"/>
                  <a:cs typeface="Roboto"/>
                </a:rPr>
                <a:t>Codes </a:t>
              </a:r>
              <a:r>
                <a:rPr lang="de-DE" sz="1100" b="1" err="1">
                  <a:latin typeface="Roboto"/>
                  <a:cs typeface="Roboto"/>
                </a:rPr>
                <a:t>of</a:t>
              </a:r>
              <a:r>
                <a:rPr lang="de-DE" sz="1100" b="1">
                  <a:latin typeface="Roboto"/>
                  <a:cs typeface="Roboto"/>
                </a:rPr>
                <a:t> </a:t>
              </a:r>
              <a:r>
                <a:rPr lang="de-DE" sz="1100" b="1" err="1">
                  <a:latin typeface="Roboto"/>
                  <a:cs typeface="Roboto"/>
                </a:rPr>
                <a:t>Ethics</a:t>
              </a:r>
              <a:r>
                <a:rPr lang="de-DE" sz="1100" b="1">
                  <a:latin typeface="Roboto"/>
                  <a:cs typeface="Roboto"/>
                </a:rPr>
                <a:t> </a:t>
              </a:r>
              <a:r>
                <a:rPr lang="de-DE" sz="1100" b="1" err="1">
                  <a:latin typeface="Roboto"/>
                  <a:cs typeface="Roboto"/>
                </a:rPr>
                <a:t>and</a:t>
              </a:r>
              <a:r>
                <a:rPr lang="de-DE" sz="1100" b="1">
                  <a:latin typeface="Roboto"/>
                  <a:cs typeface="Roboto"/>
                </a:rPr>
                <a:t> </a:t>
              </a:r>
              <a:r>
                <a:rPr lang="de-DE" sz="1100" b="1" err="1">
                  <a:latin typeface="Roboto"/>
                  <a:cs typeface="Roboto"/>
                </a:rPr>
                <a:t>Conduct</a:t>
              </a:r>
              <a:endParaRPr lang="de-DE" sz="1100" b="1">
                <a:latin typeface="Roboto"/>
                <a:cs typeface="Roboto"/>
              </a:endParaRPr>
            </a:p>
          </p:txBody>
        </p:sp>
        <p:sp>
          <p:nvSpPr>
            <p:cNvPr id="59" name="Textfeld 58"/>
            <p:cNvSpPr txBox="1"/>
            <p:nvPr/>
          </p:nvSpPr>
          <p:spPr>
            <a:xfrm>
              <a:off x="628547" y="2468853"/>
              <a:ext cx="801007" cy="600164"/>
            </a:xfrm>
            <a:prstGeom prst="rect">
              <a:avLst/>
            </a:prstGeom>
            <a:noFill/>
          </p:spPr>
          <p:txBody>
            <a:bodyPr wrap="square" rtlCol="0">
              <a:spAutoFit/>
            </a:bodyPr>
            <a:lstStyle/>
            <a:p>
              <a:r>
                <a:rPr lang="de-DE" sz="1100" b="1">
                  <a:latin typeface="Roboto"/>
                  <a:cs typeface="Roboto"/>
                </a:rPr>
                <a:t>Legal </a:t>
              </a:r>
              <a:r>
                <a:rPr lang="de-DE" sz="1100" b="1" err="1">
                  <a:latin typeface="Roboto"/>
                  <a:cs typeface="Roboto"/>
                </a:rPr>
                <a:t>and</a:t>
              </a:r>
              <a:r>
                <a:rPr lang="de-DE" sz="1100" b="1">
                  <a:latin typeface="Roboto"/>
                  <a:cs typeface="Roboto"/>
                </a:rPr>
                <a:t> </a:t>
              </a:r>
              <a:r>
                <a:rPr lang="de-DE" sz="1100" b="1" err="1">
                  <a:latin typeface="Roboto"/>
                  <a:cs typeface="Roboto"/>
                </a:rPr>
                <a:t>societal</a:t>
              </a:r>
              <a:r>
                <a:rPr lang="de-DE" sz="1100" b="1">
                  <a:latin typeface="Roboto"/>
                  <a:cs typeface="Roboto"/>
                </a:rPr>
                <a:t> </a:t>
              </a:r>
              <a:r>
                <a:rPr lang="de-DE" sz="1100" b="1" err="1">
                  <a:latin typeface="Roboto"/>
                  <a:cs typeface="Roboto"/>
                </a:rPr>
                <a:t>context</a:t>
              </a:r>
              <a:endParaRPr lang="de-DE" sz="1100" b="1">
                <a:latin typeface="Roboto"/>
                <a:cs typeface="Roboto"/>
              </a:endParaRPr>
            </a:p>
          </p:txBody>
        </p:sp>
        <p:sp>
          <p:nvSpPr>
            <p:cNvPr id="60" name="Textfeld 59"/>
            <p:cNvSpPr txBox="1"/>
            <p:nvPr/>
          </p:nvSpPr>
          <p:spPr>
            <a:xfrm>
              <a:off x="1292803" y="2662818"/>
              <a:ext cx="1057545" cy="600164"/>
            </a:xfrm>
            <a:prstGeom prst="rect">
              <a:avLst/>
            </a:prstGeom>
            <a:noFill/>
          </p:spPr>
          <p:txBody>
            <a:bodyPr wrap="square" rtlCol="0">
              <a:spAutoFit/>
            </a:bodyPr>
            <a:lstStyle/>
            <a:p>
              <a:r>
                <a:rPr lang="de-DE" sz="1100" b="1" err="1">
                  <a:latin typeface="Roboto"/>
                  <a:cs typeface="Roboto"/>
                </a:rPr>
                <a:t>Institutional</a:t>
              </a:r>
              <a:r>
                <a:rPr lang="de-DE" sz="1100" b="1">
                  <a:latin typeface="Roboto"/>
                  <a:cs typeface="Roboto"/>
                </a:rPr>
                <a:t> </a:t>
              </a:r>
              <a:r>
                <a:rPr lang="de-DE" sz="1100" b="1" err="1">
                  <a:latin typeface="Roboto"/>
                  <a:cs typeface="Roboto"/>
                </a:rPr>
                <a:t>setup</a:t>
              </a:r>
              <a:r>
                <a:rPr lang="de-DE" sz="1100" b="1">
                  <a:latin typeface="Roboto"/>
                  <a:cs typeface="Roboto"/>
                </a:rPr>
                <a:t> </a:t>
              </a:r>
              <a:r>
                <a:rPr lang="de-DE" sz="1100" b="1" err="1">
                  <a:latin typeface="Roboto"/>
                  <a:cs typeface="Roboto"/>
                </a:rPr>
                <a:t>and</a:t>
              </a:r>
              <a:r>
                <a:rPr lang="de-DE" sz="1100" b="1">
                  <a:latin typeface="Roboto"/>
                  <a:cs typeface="Roboto"/>
                </a:rPr>
                <a:t> </a:t>
              </a:r>
              <a:r>
                <a:rPr lang="de-DE" sz="1100" b="1" err="1">
                  <a:latin typeface="Roboto"/>
                  <a:cs typeface="Roboto"/>
                </a:rPr>
                <a:t>context</a:t>
              </a:r>
              <a:endParaRPr lang="de-DE" sz="1100" b="1">
                <a:latin typeface="Roboto"/>
                <a:cs typeface="Roboto"/>
              </a:endParaRPr>
            </a:p>
          </p:txBody>
        </p:sp>
      </p:grpSp>
      <p:sp>
        <p:nvSpPr>
          <p:cNvPr id="3" name="Fußzeilenplatzhalter 2"/>
          <p:cNvSpPr>
            <a:spLocks noGrp="1"/>
          </p:cNvSpPr>
          <p:nvPr>
            <p:ph type="ftr" sz="quarter" idx="3"/>
          </p:nvPr>
        </p:nvSpPr>
        <p:spPr/>
        <p:txBody>
          <a:bodyPr/>
          <a:lstStyle/>
          <a:p>
            <a:r>
              <a:rPr lang="en-US" b="1"/>
              <a:t>Module 8 – Integrity codes</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8</a:t>
            </a:fld>
            <a:endParaRPr lang="en-US"/>
          </a:p>
        </p:txBody>
      </p:sp>
      <p:sp>
        <p:nvSpPr>
          <p:cNvPr id="5" name="Titel 4"/>
          <p:cNvSpPr>
            <a:spLocks noGrp="1"/>
          </p:cNvSpPr>
          <p:nvPr>
            <p:ph type="title"/>
          </p:nvPr>
        </p:nvSpPr>
        <p:spPr/>
        <p:txBody>
          <a:bodyPr>
            <a:normAutofit/>
          </a:bodyPr>
          <a:lstStyle/>
          <a:p>
            <a:r>
              <a:rPr lang="de-DE" sz="4000" b="1" dirty="0" err="1"/>
              <a:t>Why</a:t>
            </a:r>
            <a:r>
              <a:rPr lang="de-DE" sz="4000" b="1" dirty="0"/>
              <a:t> </a:t>
            </a:r>
            <a:r>
              <a:rPr lang="de-DE" sz="4000" b="1" dirty="0" err="1"/>
              <a:t>are</a:t>
            </a:r>
            <a:r>
              <a:rPr lang="de-DE" sz="4000" b="1" dirty="0"/>
              <a:t> </a:t>
            </a:r>
            <a:r>
              <a:rPr lang="de-DE" sz="4000" b="1" dirty="0" err="1"/>
              <a:t>integrity</a:t>
            </a:r>
            <a:r>
              <a:rPr lang="de-DE" sz="4000" b="1" dirty="0"/>
              <a:t> </a:t>
            </a:r>
            <a:r>
              <a:rPr lang="de-DE" sz="4000" b="1" dirty="0" err="1"/>
              <a:t>codes</a:t>
            </a:r>
            <a:r>
              <a:rPr lang="de-DE" sz="4000" b="1" dirty="0"/>
              <a:t> </a:t>
            </a:r>
            <a:r>
              <a:rPr lang="de-DE" sz="4000" b="1" dirty="0" err="1"/>
              <a:t>important</a:t>
            </a:r>
            <a:r>
              <a:rPr lang="de-DE" sz="4000" b="1" dirty="0"/>
              <a:t>?</a:t>
            </a:r>
          </a:p>
        </p:txBody>
      </p:sp>
      <p:grpSp>
        <p:nvGrpSpPr>
          <p:cNvPr id="15" name="Group 32">
            <a:extLst>
              <a:ext uri="{FF2B5EF4-FFF2-40B4-BE49-F238E27FC236}">
                <a16:creationId xmlns:a16="http://schemas.microsoft.com/office/drawing/2014/main" id="{3F0FB653-7ADC-491B-A45D-C9C98BB07669}"/>
              </a:ext>
            </a:extLst>
          </p:cNvPr>
          <p:cNvGrpSpPr>
            <a:grpSpLocks noChangeAspect="1"/>
          </p:cNvGrpSpPr>
          <p:nvPr/>
        </p:nvGrpSpPr>
        <p:grpSpPr>
          <a:xfrm>
            <a:off x="2695925" y="1441605"/>
            <a:ext cx="2534375" cy="3170274"/>
            <a:chOff x="2222502" y="5079999"/>
            <a:chExt cx="1302609" cy="1629446"/>
          </a:xfrm>
        </p:grpSpPr>
        <p:sp>
          <p:nvSpPr>
            <p:cNvPr id="16" name="Shape">
              <a:extLst>
                <a:ext uri="{FF2B5EF4-FFF2-40B4-BE49-F238E27FC236}">
                  <a16:creationId xmlns:a16="http://schemas.microsoft.com/office/drawing/2014/main" id="{2F173F1A-5C17-4B10-B623-5A230A72569F}"/>
                </a:ext>
              </a:extLst>
            </p:cNvPr>
            <p:cNvSpPr/>
            <p:nvPr/>
          </p:nvSpPr>
          <p:spPr>
            <a:xfrm>
              <a:off x="2222502" y="5079999"/>
              <a:ext cx="1302609" cy="1629446"/>
            </a:xfrm>
            <a:custGeom>
              <a:avLst/>
              <a:gdLst/>
              <a:ahLst/>
              <a:cxnLst>
                <a:cxn ang="0">
                  <a:pos x="wd2" y="hd2"/>
                </a:cxn>
                <a:cxn ang="5400000">
                  <a:pos x="wd2" y="hd2"/>
                </a:cxn>
                <a:cxn ang="10800000">
                  <a:pos x="wd2" y="hd2"/>
                </a:cxn>
                <a:cxn ang="16200000">
                  <a:pos x="wd2" y="hd2"/>
                </a:cxn>
              </a:cxnLst>
              <a:rect l="0" t="0" r="r" b="b"/>
              <a:pathLst>
                <a:path w="19977" h="21351" extrusionOk="0">
                  <a:moveTo>
                    <a:pt x="19735" y="11388"/>
                  </a:moveTo>
                  <a:lnTo>
                    <a:pt x="18372" y="9724"/>
                  </a:lnTo>
                  <a:cubicBezTo>
                    <a:pt x="17885" y="9275"/>
                    <a:pt x="18021" y="8410"/>
                    <a:pt x="18021" y="8410"/>
                  </a:cubicBezTo>
                  <a:cubicBezTo>
                    <a:pt x="18294" y="7378"/>
                    <a:pt x="17826" y="5315"/>
                    <a:pt x="17826" y="5315"/>
                  </a:cubicBezTo>
                  <a:cubicBezTo>
                    <a:pt x="16853" y="1371"/>
                    <a:pt x="12996" y="322"/>
                    <a:pt x="10367" y="89"/>
                  </a:cubicBezTo>
                  <a:cubicBezTo>
                    <a:pt x="8653" y="-177"/>
                    <a:pt x="2479" y="-177"/>
                    <a:pt x="609" y="5048"/>
                  </a:cubicBezTo>
                  <a:cubicBezTo>
                    <a:pt x="-1261" y="10274"/>
                    <a:pt x="1700" y="12487"/>
                    <a:pt x="2479" y="13469"/>
                  </a:cubicBezTo>
                  <a:cubicBezTo>
                    <a:pt x="3238" y="14450"/>
                    <a:pt x="3764" y="15832"/>
                    <a:pt x="3199" y="17063"/>
                  </a:cubicBezTo>
                  <a:lnTo>
                    <a:pt x="3199" y="17063"/>
                  </a:lnTo>
                  <a:cubicBezTo>
                    <a:pt x="2985" y="17512"/>
                    <a:pt x="3316" y="18028"/>
                    <a:pt x="3900" y="18111"/>
                  </a:cubicBezTo>
                  <a:cubicBezTo>
                    <a:pt x="7640" y="18594"/>
                    <a:pt x="9763" y="20241"/>
                    <a:pt x="10717" y="21240"/>
                  </a:cubicBezTo>
                  <a:cubicBezTo>
                    <a:pt x="10893" y="21423"/>
                    <a:pt x="11243" y="21373"/>
                    <a:pt x="11321" y="21140"/>
                  </a:cubicBezTo>
                  <a:lnTo>
                    <a:pt x="12120" y="19010"/>
                  </a:lnTo>
                  <a:cubicBezTo>
                    <a:pt x="12470" y="18211"/>
                    <a:pt x="13210" y="18261"/>
                    <a:pt x="13210" y="18261"/>
                  </a:cubicBezTo>
                  <a:lnTo>
                    <a:pt x="16307" y="18361"/>
                  </a:lnTo>
                  <a:cubicBezTo>
                    <a:pt x="18508" y="18361"/>
                    <a:pt x="17788" y="16348"/>
                    <a:pt x="17788" y="16348"/>
                  </a:cubicBezTo>
                  <a:cubicBezTo>
                    <a:pt x="17671" y="15732"/>
                    <a:pt x="18313" y="15499"/>
                    <a:pt x="18313" y="15499"/>
                  </a:cubicBezTo>
                  <a:cubicBezTo>
                    <a:pt x="18878" y="15183"/>
                    <a:pt x="18430" y="14883"/>
                    <a:pt x="18430" y="14883"/>
                  </a:cubicBezTo>
                  <a:cubicBezTo>
                    <a:pt x="18391" y="14750"/>
                    <a:pt x="17028" y="14567"/>
                    <a:pt x="17028" y="14567"/>
                  </a:cubicBezTo>
                  <a:cubicBezTo>
                    <a:pt x="18060" y="14700"/>
                    <a:pt x="18547" y="14484"/>
                    <a:pt x="18547" y="14484"/>
                  </a:cubicBezTo>
                  <a:cubicBezTo>
                    <a:pt x="18976" y="14351"/>
                    <a:pt x="18547" y="13768"/>
                    <a:pt x="18547" y="13768"/>
                  </a:cubicBezTo>
                  <a:cubicBezTo>
                    <a:pt x="18235" y="13286"/>
                    <a:pt x="18703" y="12870"/>
                    <a:pt x="18703" y="12870"/>
                  </a:cubicBezTo>
                  <a:lnTo>
                    <a:pt x="19638" y="12420"/>
                  </a:lnTo>
                  <a:cubicBezTo>
                    <a:pt x="20339" y="12087"/>
                    <a:pt x="19735" y="11388"/>
                    <a:pt x="19735" y="11388"/>
                  </a:cubicBezTo>
                  <a:close/>
                </a:path>
              </a:pathLst>
            </a:custGeom>
            <a:solidFill>
              <a:schemeClr val="bg1"/>
            </a:solidFill>
            <a:ln w="12700">
              <a:miter lim="400000"/>
            </a:ln>
            <a:effectLst>
              <a:outerShdw blurRad="266700" sx="102000" sy="102000" algn="ctr" rotWithShape="0">
                <a:prstClr val="black">
                  <a:alpha val="45000"/>
                </a:prstClr>
              </a:outerShdw>
            </a:effectLst>
          </p:spPr>
          <p:txBody>
            <a:bodyPr lIns="38100" tIns="38100" rIns="38100" bIns="38100" anchor="ctr"/>
            <a:lstStyle/>
            <a:p>
              <a:pPr>
                <a:defRPr sz="3000">
                  <a:solidFill>
                    <a:srgbClr val="FFFFFF"/>
                  </a:solidFill>
                </a:defRPr>
              </a:pPr>
              <a:endParaRPr/>
            </a:p>
          </p:txBody>
        </p:sp>
        <p:sp>
          <p:nvSpPr>
            <p:cNvPr id="17" name="Circle">
              <a:extLst>
                <a:ext uri="{FF2B5EF4-FFF2-40B4-BE49-F238E27FC236}">
                  <a16:creationId xmlns:a16="http://schemas.microsoft.com/office/drawing/2014/main" id="{4AFB9790-436B-47D0-ADFF-804631B7B994}"/>
                </a:ext>
              </a:extLst>
            </p:cNvPr>
            <p:cNvSpPr/>
            <p:nvPr/>
          </p:nvSpPr>
          <p:spPr>
            <a:xfrm>
              <a:off x="2743203" y="5524500"/>
              <a:ext cx="160021" cy="160021"/>
            </a:xfrm>
            <a:prstGeom prst="ellipse">
              <a:avLst/>
            </a:prstGeom>
            <a:solidFill>
              <a:schemeClr val="accent2"/>
            </a:solidFill>
            <a:ln w="12700">
              <a:miter lim="400000"/>
            </a:ln>
          </p:spPr>
          <p:txBody>
            <a:bodyPr lIns="38100" tIns="38100" rIns="38100" bIns="38100" anchor="ctr"/>
            <a:lstStyle/>
            <a:p>
              <a:pPr>
                <a:defRPr sz="3000">
                  <a:solidFill>
                    <a:srgbClr val="FFFFFF"/>
                  </a:solidFill>
                </a:defRPr>
              </a:pPr>
              <a:endParaRPr/>
            </a:p>
          </p:txBody>
        </p:sp>
        <p:sp>
          <p:nvSpPr>
            <p:cNvPr id="18" name="Shape">
              <a:extLst>
                <a:ext uri="{FF2B5EF4-FFF2-40B4-BE49-F238E27FC236}">
                  <a16:creationId xmlns:a16="http://schemas.microsoft.com/office/drawing/2014/main" id="{54AC5FD5-91E6-4ECB-8033-F4F1A4065FDF}"/>
                </a:ext>
              </a:extLst>
            </p:cNvPr>
            <p:cNvSpPr/>
            <p:nvPr/>
          </p:nvSpPr>
          <p:spPr>
            <a:xfrm>
              <a:off x="2438403" y="5219700"/>
              <a:ext cx="762002" cy="763271"/>
            </a:xfrm>
            <a:custGeom>
              <a:avLst/>
              <a:gdLst/>
              <a:ahLst/>
              <a:cxnLst>
                <a:cxn ang="0">
                  <a:pos x="wd2" y="hd2"/>
                </a:cxn>
                <a:cxn ang="5400000">
                  <a:pos x="wd2" y="hd2"/>
                </a:cxn>
                <a:cxn ang="10800000">
                  <a:pos x="wd2" y="hd2"/>
                </a:cxn>
                <a:cxn ang="16200000">
                  <a:pos x="wd2" y="hd2"/>
                </a:cxn>
              </a:cxnLst>
              <a:rect l="0" t="0" r="r" b="b"/>
              <a:pathLst>
                <a:path w="21600" h="21600" extrusionOk="0">
                  <a:moveTo>
                    <a:pt x="21600" y="10818"/>
                  </a:moveTo>
                  <a:cubicBezTo>
                    <a:pt x="21600" y="9632"/>
                    <a:pt x="20124" y="8626"/>
                    <a:pt x="17748" y="7943"/>
                  </a:cubicBezTo>
                  <a:cubicBezTo>
                    <a:pt x="18936" y="5786"/>
                    <a:pt x="19260" y="3989"/>
                    <a:pt x="18432" y="3163"/>
                  </a:cubicBezTo>
                  <a:cubicBezTo>
                    <a:pt x="17712" y="2444"/>
                    <a:pt x="16236" y="2588"/>
                    <a:pt x="14256" y="3558"/>
                  </a:cubicBezTo>
                  <a:cubicBezTo>
                    <a:pt x="14076" y="3666"/>
                    <a:pt x="13860" y="3774"/>
                    <a:pt x="13680" y="3882"/>
                  </a:cubicBezTo>
                  <a:cubicBezTo>
                    <a:pt x="12996" y="1509"/>
                    <a:pt x="11952" y="0"/>
                    <a:pt x="10800" y="0"/>
                  </a:cubicBezTo>
                  <a:cubicBezTo>
                    <a:pt x="9648" y="0"/>
                    <a:pt x="8604" y="1474"/>
                    <a:pt x="7920" y="3882"/>
                  </a:cubicBezTo>
                  <a:cubicBezTo>
                    <a:pt x="7704" y="3774"/>
                    <a:pt x="7524" y="3666"/>
                    <a:pt x="7344" y="3558"/>
                  </a:cubicBezTo>
                  <a:cubicBezTo>
                    <a:pt x="5364" y="2588"/>
                    <a:pt x="3888" y="2444"/>
                    <a:pt x="3168" y="3163"/>
                  </a:cubicBezTo>
                  <a:cubicBezTo>
                    <a:pt x="2340" y="3989"/>
                    <a:pt x="2664" y="5786"/>
                    <a:pt x="3852" y="7943"/>
                  </a:cubicBezTo>
                  <a:cubicBezTo>
                    <a:pt x="1476" y="8626"/>
                    <a:pt x="0" y="9668"/>
                    <a:pt x="0" y="10818"/>
                  </a:cubicBezTo>
                  <a:cubicBezTo>
                    <a:pt x="0" y="12004"/>
                    <a:pt x="1476" y="13010"/>
                    <a:pt x="3888" y="13693"/>
                  </a:cubicBezTo>
                  <a:cubicBezTo>
                    <a:pt x="3780" y="13909"/>
                    <a:pt x="3672" y="14089"/>
                    <a:pt x="3564" y="14268"/>
                  </a:cubicBezTo>
                  <a:cubicBezTo>
                    <a:pt x="2592" y="16245"/>
                    <a:pt x="2448" y="17718"/>
                    <a:pt x="3168" y="18437"/>
                  </a:cubicBezTo>
                  <a:cubicBezTo>
                    <a:pt x="3492" y="18761"/>
                    <a:pt x="3924" y="18904"/>
                    <a:pt x="4464" y="18904"/>
                  </a:cubicBezTo>
                  <a:cubicBezTo>
                    <a:pt x="5364" y="18904"/>
                    <a:pt x="6588" y="18509"/>
                    <a:pt x="7920" y="17754"/>
                  </a:cubicBezTo>
                  <a:cubicBezTo>
                    <a:pt x="8604" y="20126"/>
                    <a:pt x="9648" y="21600"/>
                    <a:pt x="10800" y="21600"/>
                  </a:cubicBezTo>
                  <a:cubicBezTo>
                    <a:pt x="11988" y="21600"/>
                    <a:pt x="12996" y="20126"/>
                    <a:pt x="13680" y="17754"/>
                  </a:cubicBezTo>
                  <a:cubicBezTo>
                    <a:pt x="15012" y="18509"/>
                    <a:pt x="16236" y="18904"/>
                    <a:pt x="17136" y="18904"/>
                  </a:cubicBezTo>
                  <a:cubicBezTo>
                    <a:pt x="17676" y="18904"/>
                    <a:pt x="18144" y="18761"/>
                    <a:pt x="18432" y="18437"/>
                  </a:cubicBezTo>
                  <a:cubicBezTo>
                    <a:pt x="19152" y="17718"/>
                    <a:pt x="19008" y="16245"/>
                    <a:pt x="18036" y="14268"/>
                  </a:cubicBezTo>
                  <a:cubicBezTo>
                    <a:pt x="17928" y="14089"/>
                    <a:pt x="17820" y="13873"/>
                    <a:pt x="17712" y="13693"/>
                  </a:cubicBezTo>
                  <a:cubicBezTo>
                    <a:pt x="20088" y="13046"/>
                    <a:pt x="21600" y="12004"/>
                    <a:pt x="21600" y="10818"/>
                  </a:cubicBezTo>
                  <a:close/>
                  <a:moveTo>
                    <a:pt x="14364" y="3846"/>
                  </a:moveTo>
                  <a:cubicBezTo>
                    <a:pt x="15444" y="3306"/>
                    <a:pt x="16380" y="3019"/>
                    <a:pt x="17100" y="3019"/>
                  </a:cubicBezTo>
                  <a:cubicBezTo>
                    <a:pt x="17568" y="3019"/>
                    <a:pt x="17928" y="3127"/>
                    <a:pt x="18180" y="3378"/>
                  </a:cubicBezTo>
                  <a:cubicBezTo>
                    <a:pt x="18792" y="3989"/>
                    <a:pt x="18648" y="5391"/>
                    <a:pt x="17748" y="7188"/>
                  </a:cubicBezTo>
                  <a:cubicBezTo>
                    <a:pt x="17640" y="7404"/>
                    <a:pt x="17532" y="7619"/>
                    <a:pt x="17388" y="7835"/>
                  </a:cubicBezTo>
                  <a:cubicBezTo>
                    <a:pt x="16452" y="7583"/>
                    <a:pt x="15408" y="7404"/>
                    <a:pt x="14292" y="7260"/>
                  </a:cubicBezTo>
                  <a:cubicBezTo>
                    <a:pt x="14148" y="6110"/>
                    <a:pt x="13968" y="5068"/>
                    <a:pt x="13716" y="4169"/>
                  </a:cubicBezTo>
                  <a:cubicBezTo>
                    <a:pt x="13932" y="4061"/>
                    <a:pt x="14148" y="3953"/>
                    <a:pt x="14364" y="3846"/>
                  </a:cubicBezTo>
                  <a:close/>
                  <a:moveTo>
                    <a:pt x="14184" y="10818"/>
                  </a:moveTo>
                  <a:cubicBezTo>
                    <a:pt x="14184" y="11285"/>
                    <a:pt x="14184" y="11752"/>
                    <a:pt x="14148" y="12220"/>
                  </a:cubicBezTo>
                  <a:cubicBezTo>
                    <a:pt x="13824" y="12543"/>
                    <a:pt x="13500" y="12902"/>
                    <a:pt x="13176" y="13226"/>
                  </a:cubicBezTo>
                  <a:cubicBezTo>
                    <a:pt x="12852" y="13549"/>
                    <a:pt x="12492" y="13873"/>
                    <a:pt x="12168" y="14196"/>
                  </a:cubicBezTo>
                  <a:cubicBezTo>
                    <a:pt x="11700" y="14232"/>
                    <a:pt x="11232" y="14232"/>
                    <a:pt x="10764" y="14232"/>
                  </a:cubicBezTo>
                  <a:cubicBezTo>
                    <a:pt x="10296" y="14232"/>
                    <a:pt x="9828" y="14232"/>
                    <a:pt x="9360" y="14196"/>
                  </a:cubicBezTo>
                  <a:cubicBezTo>
                    <a:pt x="9036" y="13873"/>
                    <a:pt x="8676" y="13549"/>
                    <a:pt x="8352" y="13226"/>
                  </a:cubicBezTo>
                  <a:cubicBezTo>
                    <a:pt x="8028" y="12902"/>
                    <a:pt x="7704" y="12543"/>
                    <a:pt x="7380" y="12220"/>
                  </a:cubicBezTo>
                  <a:cubicBezTo>
                    <a:pt x="7344" y="11752"/>
                    <a:pt x="7344" y="11285"/>
                    <a:pt x="7344" y="10818"/>
                  </a:cubicBezTo>
                  <a:cubicBezTo>
                    <a:pt x="7344" y="10351"/>
                    <a:pt x="7344" y="9884"/>
                    <a:pt x="7380" y="9416"/>
                  </a:cubicBezTo>
                  <a:cubicBezTo>
                    <a:pt x="7704" y="9093"/>
                    <a:pt x="8028" y="8733"/>
                    <a:pt x="8352" y="8410"/>
                  </a:cubicBezTo>
                  <a:cubicBezTo>
                    <a:pt x="8676" y="8087"/>
                    <a:pt x="9036" y="7763"/>
                    <a:pt x="9360" y="7440"/>
                  </a:cubicBezTo>
                  <a:cubicBezTo>
                    <a:pt x="9828" y="7404"/>
                    <a:pt x="10296" y="7404"/>
                    <a:pt x="10764" y="7404"/>
                  </a:cubicBezTo>
                  <a:cubicBezTo>
                    <a:pt x="11232" y="7404"/>
                    <a:pt x="11700" y="7404"/>
                    <a:pt x="12168" y="7440"/>
                  </a:cubicBezTo>
                  <a:cubicBezTo>
                    <a:pt x="12492" y="7763"/>
                    <a:pt x="12852" y="8087"/>
                    <a:pt x="13176" y="8410"/>
                  </a:cubicBezTo>
                  <a:cubicBezTo>
                    <a:pt x="13500" y="8733"/>
                    <a:pt x="13824" y="9093"/>
                    <a:pt x="14148" y="9416"/>
                  </a:cubicBezTo>
                  <a:cubicBezTo>
                    <a:pt x="14184" y="9884"/>
                    <a:pt x="14184" y="10351"/>
                    <a:pt x="14184" y="10818"/>
                  </a:cubicBezTo>
                  <a:close/>
                  <a:moveTo>
                    <a:pt x="13392" y="8194"/>
                  </a:moveTo>
                  <a:cubicBezTo>
                    <a:pt x="13140" y="7943"/>
                    <a:pt x="12888" y="7691"/>
                    <a:pt x="12636" y="7476"/>
                  </a:cubicBezTo>
                  <a:cubicBezTo>
                    <a:pt x="13104" y="7511"/>
                    <a:pt x="13572" y="7547"/>
                    <a:pt x="14004" y="7583"/>
                  </a:cubicBezTo>
                  <a:cubicBezTo>
                    <a:pt x="14040" y="8015"/>
                    <a:pt x="14076" y="8482"/>
                    <a:pt x="14112" y="8949"/>
                  </a:cubicBezTo>
                  <a:cubicBezTo>
                    <a:pt x="13896" y="8698"/>
                    <a:pt x="13644" y="8446"/>
                    <a:pt x="13392" y="8194"/>
                  </a:cubicBezTo>
                  <a:close/>
                  <a:moveTo>
                    <a:pt x="12276" y="7152"/>
                  </a:moveTo>
                  <a:cubicBezTo>
                    <a:pt x="11844" y="6757"/>
                    <a:pt x="11412" y="6397"/>
                    <a:pt x="10980" y="6038"/>
                  </a:cubicBezTo>
                  <a:cubicBezTo>
                    <a:pt x="11808" y="5391"/>
                    <a:pt x="12636" y="4816"/>
                    <a:pt x="13428" y="4349"/>
                  </a:cubicBezTo>
                  <a:cubicBezTo>
                    <a:pt x="13644" y="5247"/>
                    <a:pt x="13824" y="6218"/>
                    <a:pt x="13968" y="7260"/>
                  </a:cubicBezTo>
                  <a:cubicBezTo>
                    <a:pt x="13428" y="7188"/>
                    <a:pt x="12852" y="7152"/>
                    <a:pt x="12276" y="7152"/>
                  </a:cubicBezTo>
                  <a:close/>
                  <a:moveTo>
                    <a:pt x="11808" y="7116"/>
                  </a:moveTo>
                  <a:cubicBezTo>
                    <a:pt x="11448" y="7116"/>
                    <a:pt x="11124" y="7116"/>
                    <a:pt x="10764" y="7116"/>
                  </a:cubicBezTo>
                  <a:cubicBezTo>
                    <a:pt x="10404" y="7116"/>
                    <a:pt x="10080" y="7116"/>
                    <a:pt x="9720" y="7116"/>
                  </a:cubicBezTo>
                  <a:cubicBezTo>
                    <a:pt x="10080" y="6793"/>
                    <a:pt x="10404" y="6505"/>
                    <a:pt x="10764" y="6218"/>
                  </a:cubicBezTo>
                  <a:cubicBezTo>
                    <a:pt x="11124" y="6505"/>
                    <a:pt x="11448" y="6793"/>
                    <a:pt x="11808" y="7116"/>
                  </a:cubicBezTo>
                  <a:close/>
                  <a:moveTo>
                    <a:pt x="9216" y="7152"/>
                  </a:moveTo>
                  <a:cubicBezTo>
                    <a:pt x="8640" y="7188"/>
                    <a:pt x="8064" y="7224"/>
                    <a:pt x="7524" y="7260"/>
                  </a:cubicBezTo>
                  <a:cubicBezTo>
                    <a:pt x="7632" y="6218"/>
                    <a:pt x="7812" y="5247"/>
                    <a:pt x="8064" y="4349"/>
                  </a:cubicBezTo>
                  <a:cubicBezTo>
                    <a:pt x="8856" y="4816"/>
                    <a:pt x="9684" y="5391"/>
                    <a:pt x="10512" y="6038"/>
                  </a:cubicBezTo>
                  <a:cubicBezTo>
                    <a:pt x="10080" y="6397"/>
                    <a:pt x="9648" y="6757"/>
                    <a:pt x="9216" y="7152"/>
                  </a:cubicBezTo>
                  <a:close/>
                  <a:moveTo>
                    <a:pt x="8856" y="7476"/>
                  </a:moveTo>
                  <a:cubicBezTo>
                    <a:pt x="8604" y="7727"/>
                    <a:pt x="8352" y="7943"/>
                    <a:pt x="8100" y="8194"/>
                  </a:cubicBezTo>
                  <a:cubicBezTo>
                    <a:pt x="7848" y="8446"/>
                    <a:pt x="7596" y="8698"/>
                    <a:pt x="7380" y="8949"/>
                  </a:cubicBezTo>
                  <a:cubicBezTo>
                    <a:pt x="7416" y="8482"/>
                    <a:pt x="7452" y="8015"/>
                    <a:pt x="7488" y="7583"/>
                  </a:cubicBezTo>
                  <a:cubicBezTo>
                    <a:pt x="7956" y="7547"/>
                    <a:pt x="8388" y="7511"/>
                    <a:pt x="8856" y="7476"/>
                  </a:cubicBezTo>
                  <a:close/>
                  <a:moveTo>
                    <a:pt x="7056" y="9308"/>
                  </a:moveTo>
                  <a:cubicBezTo>
                    <a:pt x="6660" y="9740"/>
                    <a:pt x="6300" y="10171"/>
                    <a:pt x="5940" y="10602"/>
                  </a:cubicBezTo>
                  <a:cubicBezTo>
                    <a:pt x="5292" y="9776"/>
                    <a:pt x="4716" y="8949"/>
                    <a:pt x="4248" y="8158"/>
                  </a:cubicBezTo>
                  <a:cubicBezTo>
                    <a:pt x="5148" y="7943"/>
                    <a:pt x="6120" y="7763"/>
                    <a:pt x="7164" y="7619"/>
                  </a:cubicBezTo>
                  <a:cubicBezTo>
                    <a:pt x="7128" y="8158"/>
                    <a:pt x="7092" y="8733"/>
                    <a:pt x="7056" y="9308"/>
                  </a:cubicBezTo>
                  <a:close/>
                  <a:moveTo>
                    <a:pt x="7056" y="9776"/>
                  </a:moveTo>
                  <a:cubicBezTo>
                    <a:pt x="7056" y="10135"/>
                    <a:pt x="7056" y="10459"/>
                    <a:pt x="7056" y="10818"/>
                  </a:cubicBezTo>
                  <a:cubicBezTo>
                    <a:pt x="7056" y="11177"/>
                    <a:pt x="7056" y="11501"/>
                    <a:pt x="7056" y="11860"/>
                  </a:cubicBezTo>
                  <a:cubicBezTo>
                    <a:pt x="6732" y="11501"/>
                    <a:pt x="6444" y="11177"/>
                    <a:pt x="6156" y="10818"/>
                  </a:cubicBezTo>
                  <a:cubicBezTo>
                    <a:pt x="6444" y="10495"/>
                    <a:pt x="6732" y="10135"/>
                    <a:pt x="7056" y="9776"/>
                  </a:cubicBezTo>
                  <a:close/>
                  <a:moveTo>
                    <a:pt x="7056" y="12363"/>
                  </a:moveTo>
                  <a:cubicBezTo>
                    <a:pt x="7092" y="12938"/>
                    <a:pt x="7128" y="13513"/>
                    <a:pt x="7164" y="14053"/>
                  </a:cubicBezTo>
                  <a:cubicBezTo>
                    <a:pt x="6120" y="13945"/>
                    <a:pt x="5148" y="13765"/>
                    <a:pt x="4248" y="13513"/>
                  </a:cubicBezTo>
                  <a:cubicBezTo>
                    <a:pt x="4716" y="12723"/>
                    <a:pt x="5292" y="11896"/>
                    <a:pt x="5940" y="11070"/>
                  </a:cubicBezTo>
                  <a:cubicBezTo>
                    <a:pt x="6300" y="11501"/>
                    <a:pt x="6660" y="11932"/>
                    <a:pt x="7056" y="12363"/>
                  </a:cubicBezTo>
                  <a:close/>
                  <a:moveTo>
                    <a:pt x="7380" y="12723"/>
                  </a:moveTo>
                  <a:cubicBezTo>
                    <a:pt x="7632" y="12974"/>
                    <a:pt x="7848" y="13226"/>
                    <a:pt x="8100" y="13478"/>
                  </a:cubicBezTo>
                  <a:cubicBezTo>
                    <a:pt x="8352" y="13729"/>
                    <a:pt x="8604" y="13981"/>
                    <a:pt x="8856" y="14196"/>
                  </a:cubicBezTo>
                  <a:cubicBezTo>
                    <a:pt x="8388" y="14160"/>
                    <a:pt x="7920" y="14124"/>
                    <a:pt x="7488" y="14089"/>
                  </a:cubicBezTo>
                  <a:cubicBezTo>
                    <a:pt x="7452" y="13621"/>
                    <a:pt x="7416" y="13190"/>
                    <a:pt x="7380" y="12723"/>
                  </a:cubicBezTo>
                  <a:close/>
                  <a:moveTo>
                    <a:pt x="9216" y="14520"/>
                  </a:moveTo>
                  <a:cubicBezTo>
                    <a:pt x="9648" y="14915"/>
                    <a:pt x="10080" y="15275"/>
                    <a:pt x="10512" y="15634"/>
                  </a:cubicBezTo>
                  <a:cubicBezTo>
                    <a:pt x="9684" y="16281"/>
                    <a:pt x="8856" y="16856"/>
                    <a:pt x="8064" y="17323"/>
                  </a:cubicBezTo>
                  <a:cubicBezTo>
                    <a:pt x="7848" y="16425"/>
                    <a:pt x="7668" y="15454"/>
                    <a:pt x="7524" y="14412"/>
                  </a:cubicBezTo>
                  <a:cubicBezTo>
                    <a:pt x="8100" y="14448"/>
                    <a:pt x="8640" y="14484"/>
                    <a:pt x="9216" y="14520"/>
                  </a:cubicBezTo>
                  <a:close/>
                  <a:moveTo>
                    <a:pt x="9720" y="14556"/>
                  </a:moveTo>
                  <a:cubicBezTo>
                    <a:pt x="10080" y="14556"/>
                    <a:pt x="10404" y="14556"/>
                    <a:pt x="10764" y="14556"/>
                  </a:cubicBezTo>
                  <a:cubicBezTo>
                    <a:pt x="11124" y="14556"/>
                    <a:pt x="11448" y="14556"/>
                    <a:pt x="11808" y="14556"/>
                  </a:cubicBezTo>
                  <a:cubicBezTo>
                    <a:pt x="11448" y="14879"/>
                    <a:pt x="11124" y="15167"/>
                    <a:pt x="10764" y="15454"/>
                  </a:cubicBezTo>
                  <a:cubicBezTo>
                    <a:pt x="10404" y="15131"/>
                    <a:pt x="10080" y="14843"/>
                    <a:pt x="9720" y="14556"/>
                  </a:cubicBezTo>
                  <a:close/>
                  <a:moveTo>
                    <a:pt x="12276" y="14520"/>
                  </a:moveTo>
                  <a:cubicBezTo>
                    <a:pt x="12852" y="14484"/>
                    <a:pt x="13428" y="14448"/>
                    <a:pt x="13968" y="14412"/>
                  </a:cubicBezTo>
                  <a:cubicBezTo>
                    <a:pt x="13860" y="15454"/>
                    <a:pt x="13680" y="16425"/>
                    <a:pt x="13428" y="17323"/>
                  </a:cubicBezTo>
                  <a:cubicBezTo>
                    <a:pt x="12636" y="16856"/>
                    <a:pt x="11808" y="16281"/>
                    <a:pt x="10980" y="15634"/>
                  </a:cubicBezTo>
                  <a:cubicBezTo>
                    <a:pt x="11448" y="15275"/>
                    <a:pt x="11880" y="14915"/>
                    <a:pt x="12276" y="14520"/>
                  </a:cubicBezTo>
                  <a:close/>
                  <a:moveTo>
                    <a:pt x="12636" y="14196"/>
                  </a:moveTo>
                  <a:cubicBezTo>
                    <a:pt x="12888" y="13945"/>
                    <a:pt x="13140" y="13729"/>
                    <a:pt x="13392" y="13478"/>
                  </a:cubicBezTo>
                  <a:cubicBezTo>
                    <a:pt x="13644" y="13226"/>
                    <a:pt x="13896" y="12974"/>
                    <a:pt x="14112" y="12723"/>
                  </a:cubicBezTo>
                  <a:cubicBezTo>
                    <a:pt x="14076" y="13190"/>
                    <a:pt x="14040" y="13621"/>
                    <a:pt x="14004" y="14089"/>
                  </a:cubicBezTo>
                  <a:cubicBezTo>
                    <a:pt x="13572" y="14124"/>
                    <a:pt x="13104" y="14160"/>
                    <a:pt x="12636" y="14196"/>
                  </a:cubicBezTo>
                  <a:close/>
                  <a:moveTo>
                    <a:pt x="14472" y="12363"/>
                  </a:moveTo>
                  <a:cubicBezTo>
                    <a:pt x="14868" y="11932"/>
                    <a:pt x="15228" y="11501"/>
                    <a:pt x="15588" y="11070"/>
                  </a:cubicBezTo>
                  <a:cubicBezTo>
                    <a:pt x="16236" y="11896"/>
                    <a:pt x="16812" y="12723"/>
                    <a:pt x="17280" y="13513"/>
                  </a:cubicBezTo>
                  <a:cubicBezTo>
                    <a:pt x="16380" y="13729"/>
                    <a:pt x="15408" y="13909"/>
                    <a:pt x="14364" y="14053"/>
                  </a:cubicBezTo>
                  <a:cubicBezTo>
                    <a:pt x="14400" y="13513"/>
                    <a:pt x="14436" y="12938"/>
                    <a:pt x="14472" y="12363"/>
                  </a:cubicBezTo>
                  <a:close/>
                  <a:moveTo>
                    <a:pt x="14472" y="11860"/>
                  </a:moveTo>
                  <a:cubicBezTo>
                    <a:pt x="14472" y="11501"/>
                    <a:pt x="14472" y="11177"/>
                    <a:pt x="14472" y="10818"/>
                  </a:cubicBezTo>
                  <a:cubicBezTo>
                    <a:pt x="14472" y="10459"/>
                    <a:pt x="14472" y="10135"/>
                    <a:pt x="14472" y="9776"/>
                  </a:cubicBezTo>
                  <a:cubicBezTo>
                    <a:pt x="14796" y="10135"/>
                    <a:pt x="15084" y="10459"/>
                    <a:pt x="15372" y="10818"/>
                  </a:cubicBezTo>
                  <a:cubicBezTo>
                    <a:pt x="15084" y="11177"/>
                    <a:pt x="14796" y="11537"/>
                    <a:pt x="14472" y="11860"/>
                  </a:cubicBezTo>
                  <a:close/>
                  <a:moveTo>
                    <a:pt x="14472" y="9308"/>
                  </a:moveTo>
                  <a:cubicBezTo>
                    <a:pt x="14436" y="8733"/>
                    <a:pt x="14400" y="8158"/>
                    <a:pt x="14364" y="7619"/>
                  </a:cubicBezTo>
                  <a:cubicBezTo>
                    <a:pt x="15408" y="7727"/>
                    <a:pt x="16380" y="7907"/>
                    <a:pt x="17280" y="8158"/>
                  </a:cubicBezTo>
                  <a:cubicBezTo>
                    <a:pt x="16812" y="8949"/>
                    <a:pt x="16236" y="9776"/>
                    <a:pt x="15588" y="10602"/>
                  </a:cubicBezTo>
                  <a:cubicBezTo>
                    <a:pt x="15228" y="10171"/>
                    <a:pt x="14832" y="9740"/>
                    <a:pt x="14472" y="9308"/>
                  </a:cubicBezTo>
                  <a:close/>
                  <a:moveTo>
                    <a:pt x="8388" y="3342"/>
                  </a:moveTo>
                  <a:cubicBezTo>
                    <a:pt x="9036" y="1438"/>
                    <a:pt x="9900" y="323"/>
                    <a:pt x="10764" y="323"/>
                  </a:cubicBezTo>
                  <a:cubicBezTo>
                    <a:pt x="11628" y="323"/>
                    <a:pt x="12492" y="1438"/>
                    <a:pt x="13140" y="3342"/>
                  </a:cubicBezTo>
                  <a:cubicBezTo>
                    <a:pt x="13212" y="3558"/>
                    <a:pt x="13284" y="3810"/>
                    <a:pt x="13356" y="4061"/>
                  </a:cubicBezTo>
                  <a:cubicBezTo>
                    <a:pt x="12528" y="4564"/>
                    <a:pt x="11628" y="5139"/>
                    <a:pt x="10764" y="5858"/>
                  </a:cubicBezTo>
                  <a:cubicBezTo>
                    <a:pt x="9900" y="5175"/>
                    <a:pt x="9000" y="4564"/>
                    <a:pt x="8172" y="4061"/>
                  </a:cubicBezTo>
                  <a:cubicBezTo>
                    <a:pt x="8244" y="3810"/>
                    <a:pt x="8316" y="3558"/>
                    <a:pt x="8388" y="3342"/>
                  </a:cubicBezTo>
                  <a:close/>
                  <a:moveTo>
                    <a:pt x="3780" y="7224"/>
                  </a:moveTo>
                  <a:cubicBezTo>
                    <a:pt x="2880" y="5427"/>
                    <a:pt x="2700" y="4025"/>
                    <a:pt x="3348" y="3414"/>
                  </a:cubicBezTo>
                  <a:cubicBezTo>
                    <a:pt x="3960" y="2803"/>
                    <a:pt x="5364" y="2947"/>
                    <a:pt x="7164" y="3846"/>
                  </a:cubicBezTo>
                  <a:cubicBezTo>
                    <a:pt x="7380" y="3953"/>
                    <a:pt x="7596" y="4061"/>
                    <a:pt x="7812" y="4205"/>
                  </a:cubicBezTo>
                  <a:cubicBezTo>
                    <a:pt x="7560" y="5139"/>
                    <a:pt x="7380" y="6182"/>
                    <a:pt x="7236" y="7296"/>
                  </a:cubicBezTo>
                  <a:cubicBezTo>
                    <a:pt x="6084" y="7440"/>
                    <a:pt x="5040" y="7619"/>
                    <a:pt x="4140" y="7871"/>
                  </a:cubicBezTo>
                  <a:cubicBezTo>
                    <a:pt x="3996" y="7655"/>
                    <a:pt x="3888" y="7440"/>
                    <a:pt x="3780" y="7224"/>
                  </a:cubicBezTo>
                  <a:close/>
                  <a:moveTo>
                    <a:pt x="3276" y="13226"/>
                  </a:moveTo>
                  <a:cubicBezTo>
                    <a:pt x="1368" y="12579"/>
                    <a:pt x="252" y="11716"/>
                    <a:pt x="252" y="10854"/>
                  </a:cubicBezTo>
                  <a:cubicBezTo>
                    <a:pt x="252" y="9991"/>
                    <a:pt x="1368" y="9129"/>
                    <a:pt x="3276" y="8482"/>
                  </a:cubicBezTo>
                  <a:cubicBezTo>
                    <a:pt x="3492" y="8410"/>
                    <a:pt x="3744" y="8338"/>
                    <a:pt x="3960" y="8266"/>
                  </a:cubicBezTo>
                  <a:cubicBezTo>
                    <a:pt x="4428" y="9093"/>
                    <a:pt x="5040" y="9955"/>
                    <a:pt x="5760" y="10854"/>
                  </a:cubicBezTo>
                  <a:cubicBezTo>
                    <a:pt x="5076" y="11716"/>
                    <a:pt x="4464" y="12615"/>
                    <a:pt x="3960" y="13442"/>
                  </a:cubicBezTo>
                  <a:cubicBezTo>
                    <a:pt x="3744" y="13370"/>
                    <a:pt x="3492" y="13298"/>
                    <a:pt x="3276" y="13226"/>
                  </a:cubicBezTo>
                  <a:close/>
                  <a:moveTo>
                    <a:pt x="7128" y="17790"/>
                  </a:moveTo>
                  <a:cubicBezTo>
                    <a:pt x="5328" y="18689"/>
                    <a:pt x="3924" y="18869"/>
                    <a:pt x="3312" y="18222"/>
                  </a:cubicBezTo>
                  <a:cubicBezTo>
                    <a:pt x="2700" y="17611"/>
                    <a:pt x="2844" y="16209"/>
                    <a:pt x="3744" y="14412"/>
                  </a:cubicBezTo>
                  <a:cubicBezTo>
                    <a:pt x="3852" y="14196"/>
                    <a:pt x="3960" y="13981"/>
                    <a:pt x="4104" y="13765"/>
                  </a:cubicBezTo>
                  <a:cubicBezTo>
                    <a:pt x="5040" y="14017"/>
                    <a:pt x="6084" y="14196"/>
                    <a:pt x="7200" y="14340"/>
                  </a:cubicBezTo>
                  <a:cubicBezTo>
                    <a:pt x="7344" y="15490"/>
                    <a:pt x="7524" y="16532"/>
                    <a:pt x="7776" y="17431"/>
                  </a:cubicBezTo>
                  <a:cubicBezTo>
                    <a:pt x="7560" y="17575"/>
                    <a:pt x="7344" y="17683"/>
                    <a:pt x="7128" y="17790"/>
                  </a:cubicBezTo>
                  <a:close/>
                  <a:moveTo>
                    <a:pt x="13140" y="18329"/>
                  </a:moveTo>
                  <a:cubicBezTo>
                    <a:pt x="12492" y="20234"/>
                    <a:pt x="11628" y="21348"/>
                    <a:pt x="10764" y="21348"/>
                  </a:cubicBezTo>
                  <a:cubicBezTo>
                    <a:pt x="9900" y="21348"/>
                    <a:pt x="9036" y="20234"/>
                    <a:pt x="8388" y="18329"/>
                  </a:cubicBezTo>
                  <a:cubicBezTo>
                    <a:pt x="8316" y="18114"/>
                    <a:pt x="8244" y="17862"/>
                    <a:pt x="8172" y="17647"/>
                  </a:cubicBezTo>
                  <a:cubicBezTo>
                    <a:pt x="9000" y="17179"/>
                    <a:pt x="9864" y="16568"/>
                    <a:pt x="10764" y="15850"/>
                  </a:cubicBezTo>
                  <a:cubicBezTo>
                    <a:pt x="11664" y="16568"/>
                    <a:pt x="12528" y="17143"/>
                    <a:pt x="13356" y="17647"/>
                  </a:cubicBezTo>
                  <a:cubicBezTo>
                    <a:pt x="13284" y="17862"/>
                    <a:pt x="13212" y="18078"/>
                    <a:pt x="13140" y="18329"/>
                  </a:cubicBezTo>
                  <a:close/>
                  <a:moveTo>
                    <a:pt x="17748" y="14448"/>
                  </a:moveTo>
                  <a:cubicBezTo>
                    <a:pt x="18648" y="16245"/>
                    <a:pt x="18828" y="17647"/>
                    <a:pt x="18180" y="18258"/>
                  </a:cubicBezTo>
                  <a:cubicBezTo>
                    <a:pt x="17568" y="18869"/>
                    <a:pt x="16164" y="18725"/>
                    <a:pt x="14364" y="17826"/>
                  </a:cubicBezTo>
                  <a:cubicBezTo>
                    <a:pt x="14148" y="17718"/>
                    <a:pt x="13932" y="17611"/>
                    <a:pt x="13716" y="17467"/>
                  </a:cubicBezTo>
                  <a:cubicBezTo>
                    <a:pt x="13968" y="16532"/>
                    <a:pt x="14148" y="15490"/>
                    <a:pt x="14292" y="14376"/>
                  </a:cubicBezTo>
                  <a:cubicBezTo>
                    <a:pt x="15444" y="14232"/>
                    <a:pt x="16488" y="14053"/>
                    <a:pt x="17388" y="13801"/>
                  </a:cubicBezTo>
                  <a:cubicBezTo>
                    <a:pt x="17532" y="14017"/>
                    <a:pt x="17640" y="14232"/>
                    <a:pt x="17748" y="14448"/>
                  </a:cubicBezTo>
                  <a:close/>
                  <a:moveTo>
                    <a:pt x="18252" y="13226"/>
                  </a:moveTo>
                  <a:cubicBezTo>
                    <a:pt x="18036" y="13298"/>
                    <a:pt x="17784" y="13370"/>
                    <a:pt x="17532" y="13442"/>
                  </a:cubicBezTo>
                  <a:cubicBezTo>
                    <a:pt x="17028" y="12615"/>
                    <a:pt x="16452" y="11716"/>
                    <a:pt x="15732" y="10854"/>
                  </a:cubicBezTo>
                  <a:cubicBezTo>
                    <a:pt x="16452" y="9955"/>
                    <a:pt x="17064" y="9093"/>
                    <a:pt x="17532" y="8266"/>
                  </a:cubicBezTo>
                  <a:cubicBezTo>
                    <a:pt x="17784" y="8338"/>
                    <a:pt x="18000" y="8410"/>
                    <a:pt x="18216" y="8482"/>
                  </a:cubicBezTo>
                  <a:cubicBezTo>
                    <a:pt x="20124" y="9129"/>
                    <a:pt x="21240" y="9991"/>
                    <a:pt x="21240" y="10854"/>
                  </a:cubicBezTo>
                  <a:cubicBezTo>
                    <a:pt x="21276" y="11716"/>
                    <a:pt x="20160" y="12579"/>
                    <a:pt x="18252" y="13226"/>
                  </a:cubicBezTo>
                  <a:close/>
                </a:path>
              </a:pathLst>
            </a:custGeom>
            <a:solidFill>
              <a:schemeClr val="tx2"/>
            </a:solidFill>
            <a:ln w="12700">
              <a:miter lim="400000"/>
            </a:ln>
          </p:spPr>
          <p:txBody>
            <a:bodyPr lIns="38100" tIns="38100" rIns="38100" bIns="38100" anchor="ctr"/>
            <a:lstStyle/>
            <a:p>
              <a:pPr>
                <a:defRPr sz="3000">
                  <a:solidFill>
                    <a:srgbClr val="FFFFFF"/>
                  </a:solidFill>
                </a:defRPr>
              </a:pPr>
              <a:endParaRPr/>
            </a:p>
          </p:txBody>
        </p:sp>
        <p:sp>
          <p:nvSpPr>
            <p:cNvPr id="19" name="Circle">
              <a:extLst>
                <a:ext uri="{FF2B5EF4-FFF2-40B4-BE49-F238E27FC236}">
                  <a16:creationId xmlns:a16="http://schemas.microsoft.com/office/drawing/2014/main" id="{24EB51CB-AD1E-487F-88ED-A78D832D1124}"/>
                </a:ext>
              </a:extLst>
            </p:cNvPr>
            <p:cNvSpPr/>
            <p:nvPr/>
          </p:nvSpPr>
          <p:spPr>
            <a:xfrm>
              <a:off x="2755903" y="5168900"/>
              <a:ext cx="114300" cy="114300"/>
            </a:xfrm>
            <a:prstGeom prst="ellipse">
              <a:avLst/>
            </a:prstGeom>
            <a:solidFill>
              <a:schemeClr val="bg1">
                <a:lumMod val="65000"/>
              </a:schemeClr>
            </a:solidFill>
            <a:ln w="12700">
              <a:miter lim="400000"/>
            </a:ln>
          </p:spPr>
          <p:txBody>
            <a:bodyPr lIns="38100" tIns="38100" rIns="38100" bIns="38100" anchor="ctr"/>
            <a:lstStyle/>
            <a:p>
              <a:pPr>
                <a:defRPr sz="3000">
                  <a:solidFill>
                    <a:srgbClr val="FFFFFF"/>
                  </a:solidFill>
                </a:defRPr>
              </a:pPr>
              <a:endParaRPr/>
            </a:p>
          </p:txBody>
        </p:sp>
        <p:sp>
          <p:nvSpPr>
            <p:cNvPr id="20" name="Circle">
              <a:extLst>
                <a:ext uri="{FF2B5EF4-FFF2-40B4-BE49-F238E27FC236}">
                  <a16:creationId xmlns:a16="http://schemas.microsoft.com/office/drawing/2014/main" id="{7A919732-B9DC-4E05-B403-4D2CBDDFE9A9}"/>
                </a:ext>
              </a:extLst>
            </p:cNvPr>
            <p:cNvSpPr/>
            <p:nvPr/>
          </p:nvSpPr>
          <p:spPr>
            <a:xfrm>
              <a:off x="2755903" y="5918200"/>
              <a:ext cx="114300" cy="114300"/>
            </a:xfrm>
            <a:prstGeom prst="ellipse">
              <a:avLst/>
            </a:prstGeom>
            <a:solidFill>
              <a:srgbClr val="A6A6A6"/>
            </a:solidFill>
            <a:ln w="12700">
              <a:miter lim="400000"/>
            </a:ln>
          </p:spPr>
          <p:txBody>
            <a:bodyPr lIns="38100" tIns="38100" rIns="38100" bIns="38100" anchor="ctr"/>
            <a:lstStyle/>
            <a:p>
              <a:pPr>
                <a:defRPr sz="3000">
                  <a:solidFill>
                    <a:srgbClr val="FFFFFF"/>
                  </a:solidFill>
                </a:defRPr>
              </a:pPr>
              <a:endParaRPr/>
            </a:p>
          </p:txBody>
        </p:sp>
        <p:sp>
          <p:nvSpPr>
            <p:cNvPr id="21" name="Circle">
              <a:extLst>
                <a:ext uri="{FF2B5EF4-FFF2-40B4-BE49-F238E27FC236}">
                  <a16:creationId xmlns:a16="http://schemas.microsoft.com/office/drawing/2014/main" id="{5D7D889E-7AAD-4136-8DF0-3919F665E23C}"/>
                </a:ext>
              </a:extLst>
            </p:cNvPr>
            <p:cNvSpPr/>
            <p:nvPr/>
          </p:nvSpPr>
          <p:spPr>
            <a:xfrm>
              <a:off x="3136904" y="5537200"/>
              <a:ext cx="114300" cy="114300"/>
            </a:xfrm>
            <a:prstGeom prst="ellipse">
              <a:avLst/>
            </a:prstGeom>
            <a:solidFill>
              <a:schemeClr val="accent5"/>
            </a:solidFill>
            <a:ln w="12700">
              <a:miter lim="400000"/>
            </a:ln>
          </p:spPr>
          <p:txBody>
            <a:bodyPr lIns="38100" tIns="38100" rIns="38100" bIns="38100" anchor="ctr"/>
            <a:lstStyle/>
            <a:p>
              <a:pPr>
                <a:defRPr sz="3000">
                  <a:solidFill>
                    <a:srgbClr val="FFFFFF"/>
                  </a:solidFill>
                </a:defRPr>
              </a:pPr>
              <a:endParaRPr/>
            </a:p>
          </p:txBody>
        </p:sp>
        <p:sp>
          <p:nvSpPr>
            <p:cNvPr id="22" name="Circle">
              <a:extLst>
                <a:ext uri="{FF2B5EF4-FFF2-40B4-BE49-F238E27FC236}">
                  <a16:creationId xmlns:a16="http://schemas.microsoft.com/office/drawing/2014/main" id="{8EA6519C-39F1-4DD1-A110-6D5AD81BA7A8}"/>
                </a:ext>
              </a:extLst>
            </p:cNvPr>
            <p:cNvSpPr/>
            <p:nvPr/>
          </p:nvSpPr>
          <p:spPr>
            <a:xfrm>
              <a:off x="2387603" y="5537200"/>
              <a:ext cx="114300" cy="114300"/>
            </a:xfrm>
            <a:prstGeom prst="ellipse">
              <a:avLst/>
            </a:prstGeom>
            <a:solidFill>
              <a:srgbClr val="5B9BD5"/>
            </a:solidFill>
            <a:ln w="12700">
              <a:miter lim="400000"/>
            </a:ln>
          </p:spPr>
          <p:txBody>
            <a:bodyPr lIns="38100" tIns="38100" rIns="38100" bIns="38100" anchor="ctr"/>
            <a:lstStyle/>
            <a:p>
              <a:pPr>
                <a:defRPr sz="3000">
                  <a:solidFill>
                    <a:srgbClr val="FFFFFF"/>
                  </a:solidFill>
                </a:defRPr>
              </a:pPr>
              <a:endParaRPr/>
            </a:p>
          </p:txBody>
        </p:sp>
        <p:sp>
          <p:nvSpPr>
            <p:cNvPr id="23" name="Circle">
              <a:extLst>
                <a:ext uri="{FF2B5EF4-FFF2-40B4-BE49-F238E27FC236}">
                  <a16:creationId xmlns:a16="http://schemas.microsoft.com/office/drawing/2014/main" id="{E7A00182-E32F-461E-BA14-9DDD613472C0}"/>
                </a:ext>
              </a:extLst>
            </p:cNvPr>
            <p:cNvSpPr/>
            <p:nvPr/>
          </p:nvSpPr>
          <p:spPr>
            <a:xfrm>
              <a:off x="3022604" y="5283200"/>
              <a:ext cx="114300" cy="114300"/>
            </a:xfrm>
            <a:prstGeom prst="ellipse">
              <a:avLst/>
            </a:pr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24" name="Circle">
              <a:extLst>
                <a:ext uri="{FF2B5EF4-FFF2-40B4-BE49-F238E27FC236}">
                  <a16:creationId xmlns:a16="http://schemas.microsoft.com/office/drawing/2014/main" id="{73D8397C-653F-4B08-9237-B5123322460E}"/>
                </a:ext>
              </a:extLst>
            </p:cNvPr>
            <p:cNvSpPr/>
            <p:nvPr/>
          </p:nvSpPr>
          <p:spPr>
            <a:xfrm>
              <a:off x="2489203" y="5803900"/>
              <a:ext cx="114300" cy="114300"/>
            </a:xfrm>
            <a:prstGeom prst="ellipse">
              <a:avLst/>
            </a:prstGeom>
            <a:solidFill>
              <a:srgbClr val="FFC000"/>
            </a:solidFill>
            <a:ln w="12700">
              <a:miter lim="400000"/>
            </a:ln>
          </p:spPr>
          <p:txBody>
            <a:bodyPr lIns="38100" tIns="38100" rIns="38100" bIns="38100" anchor="ctr"/>
            <a:lstStyle/>
            <a:p>
              <a:pPr>
                <a:defRPr sz="3000">
                  <a:solidFill>
                    <a:srgbClr val="FFFFFF"/>
                  </a:solidFill>
                </a:defRPr>
              </a:pPr>
              <a:endParaRPr/>
            </a:p>
          </p:txBody>
        </p:sp>
        <p:sp>
          <p:nvSpPr>
            <p:cNvPr id="25" name="Circle">
              <a:extLst>
                <a:ext uri="{FF2B5EF4-FFF2-40B4-BE49-F238E27FC236}">
                  <a16:creationId xmlns:a16="http://schemas.microsoft.com/office/drawing/2014/main" id="{A36BBBF9-5331-440D-A3C8-078824F86441}"/>
                </a:ext>
              </a:extLst>
            </p:cNvPr>
            <p:cNvSpPr/>
            <p:nvPr/>
          </p:nvSpPr>
          <p:spPr>
            <a:xfrm>
              <a:off x="3022604" y="5803902"/>
              <a:ext cx="114300" cy="114300"/>
            </a:xfrm>
            <a:prstGeom prst="ellipse">
              <a:avLst/>
            </a:prstGeom>
            <a:solidFill>
              <a:schemeClr val="accent6"/>
            </a:solidFill>
            <a:ln w="12700">
              <a:miter lim="400000"/>
            </a:ln>
          </p:spPr>
          <p:txBody>
            <a:bodyPr lIns="38100" tIns="38100" rIns="38100" bIns="38100" anchor="ctr"/>
            <a:lstStyle/>
            <a:p>
              <a:pPr>
                <a:defRPr sz="3000">
                  <a:solidFill>
                    <a:srgbClr val="FFFFFF"/>
                  </a:solidFill>
                </a:defRPr>
              </a:pPr>
              <a:endParaRPr/>
            </a:p>
          </p:txBody>
        </p:sp>
        <p:sp>
          <p:nvSpPr>
            <p:cNvPr id="26" name="Circle">
              <a:extLst>
                <a:ext uri="{FF2B5EF4-FFF2-40B4-BE49-F238E27FC236}">
                  <a16:creationId xmlns:a16="http://schemas.microsoft.com/office/drawing/2014/main" id="{B29326F9-7C14-4E85-8363-45D5E747572E}"/>
                </a:ext>
              </a:extLst>
            </p:cNvPr>
            <p:cNvSpPr/>
            <p:nvPr/>
          </p:nvSpPr>
          <p:spPr>
            <a:xfrm>
              <a:off x="2489200" y="5283200"/>
              <a:ext cx="114300" cy="114300"/>
            </a:xfrm>
            <a:prstGeom prst="ellipse">
              <a:avLst/>
            </a:prstGeom>
            <a:solidFill>
              <a:srgbClr val="70AD47"/>
            </a:solidFill>
            <a:ln w="12700">
              <a:miter lim="400000"/>
            </a:ln>
          </p:spPr>
          <p:txBody>
            <a:bodyPr lIns="38100" tIns="38100" rIns="38100" bIns="38100" anchor="ctr"/>
            <a:lstStyle/>
            <a:p>
              <a:pPr>
                <a:defRPr sz="3000">
                  <a:solidFill>
                    <a:srgbClr val="FFFFFF"/>
                  </a:solidFill>
                </a:defRPr>
              </a:pPr>
              <a:endParaRPr/>
            </a:p>
          </p:txBody>
        </p:sp>
      </p:grpSp>
      <p:sp>
        <p:nvSpPr>
          <p:cNvPr id="61" name="Rechteckige Legende 60"/>
          <p:cNvSpPr/>
          <p:nvPr/>
        </p:nvSpPr>
        <p:spPr>
          <a:xfrm>
            <a:off x="5542208" y="1242097"/>
            <a:ext cx="2983358" cy="3374077"/>
          </a:xfrm>
          <a:prstGeom prst="wedgeRectCallout">
            <a:avLst>
              <a:gd name="adj1" fmla="val -60055"/>
              <a:gd name="adj2" fmla="val 20565"/>
            </a:avLst>
          </a:prstGeom>
          <a:solidFill>
            <a:schemeClr val="bg1"/>
          </a:solid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de-DE" altLang="en-US" sz="1200" b="1" kern="0" err="1">
                <a:solidFill>
                  <a:srgbClr val="000000"/>
                </a:solidFill>
                <a:latin typeface="Roboto"/>
                <a:cs typeface="Roboto"/>
              </a:rPr>
              <a:t>Integrity</a:t>
            </a:r>
            <a:r>
              <a:rPr lang="de-DE" altLang="en-US" sz="1200" b="1" kern="0">
                <a:solidFill>
                  <a:srgbClr val="000000"/>
                </a:solidFill>
                <a:latin typeface="Roboto"/>
                <a:cs typeface="Roboto"/>
              </a:rPr>
              <a:t> </a:t>
            </a:r>
            <a:r>
              <a:rPr lang="de-DE" altLang="en-US" sz="1200" b="1" kern="0" err="1">
                <a:solidFill>
                  <a:srgbClr val="000000"/>
                </a:solidFill>
                <a:latin typeface="Roboto"/>
                <a:cs typeface="Roboto"/>
              </a:rPr>
              <a:t>codes</a:t>
            </a:r>
            <a:r>
              <a:rPr lang="de-DE" altLang="en-US" sz="1200" b="1" kern="0">
                <a:solidFill>
                  <a:srgbClr val="000000"/>
                </a:solidFill>
                <a:latin typeface="Roboto"/>
                <a:cs typeface="Roboto"/>
              </a:rPr>
              <a:t> </a:t>
            </a:r>
            <a:r>
              <a:rPr lang="de-DE" altLang="en-US" sz="1200" b="1" kern="0" err="1">
                <a:solidFill>
                  <a:srgbClr val="000000"/>
                </a:solidFill>
                <a:latin typeface="Roboto"/>
                <a:cs typeface="Roboto"/>
              </a:rPr>
              <a:t>can</a:t>
            </a:r>
            <a:r>
              <a:rPr lang="de-DE" altLang="en-US" sz="1200" b="1" kern="0">
                <a:solidFill>
                  <a:srgbClr val="000000"/>
                </a:solidFill>
                <a:latin typeface="Roboto"/>
                <a:cs typeface="Roboto"/>
              </a:rPr>
              <a:t> </a:t>
            </a:r>
            <a:r>
              <a:rPr lang="de-DE" altLang="en-US" sz="1200" b="1" kern="0" err="1">
                <a:solidFill>
                  <a:srgbClr val="000000"/>
                </a:solidFill>
                <a:latin typeface="Roboto"/>
                <a:cs typeface="Roboto"/>
              </a:rPr>
              <a:t>transform</a:t>
            </a:r>
            <a:r>
              <a:rPr lang="de-DE" altLang="en-US" sz="1200" b="1" kern="0">
                <a:solidFill>
                  <a:srgbClr val="000000"/>
                </a:solidFill>
                <a:latin typeface="Roboto"/>
                <a:cs typeface="Roboto"/>
              </a:rPr>
              <a:t> </a:t>
            </a:r>
            <a:r>
              <a:rPr lang="de-DE" altLang="en-US" sz="1200" b="1" kern="0" err="1">
                <a:solidFill>
                  <a:srgbClr val="000000"/>
                </a:solidFill>
                <a:latin typeface="Roboto"/>
                <a:cs typeface="Roboto"/>
              </a:rPr>
              <a:t>public</a:t>
            </a:r>
            <a:r>
              <a:rPr lang="de-DE" altLang="en-US" sz="1200" b="1" kern="0">
                <a:solidFill>
                  <a:srgbClr val="000000"/>
                </a:solidFill>
                <a:latin typeface="Roboto"/>
                <a:cs typeface="Roboto"/>
              </a:rPr>
              <a:t> </a:t>
            </a:r>
            <a:r>
              <a:rPr lang="de-DE" altLang="en-US" sz="1200" b="1" kern="0" err="1">
                <a:solidFill>
                  <a:srgbClr val="000000"/>
                </a:solidFill>
                <a:latin typeface="Roboto"/>
                <a:cs typeface="Roboto"/>
              </a:rPr>
              <a:t>servants</a:t>
            </a:r>
            <a:r>
              <a:rPr lang="de-DE" altLang="en-US" sz="1200" b="1" kern="0">
                <a:solidFill>
                  <a:srgbClr val="000000"/>
                </a:solidFill>
                <a:latin typeface="Roboto"/>
                <a:cs typeface="Roboto"/>
              </a:rPr>
              <a:t>‘ </a:t>
            </a:r>
            <a:r>
              <a:rPr lang="de-DE" altLang="en-US" sz="1200" b="1" kern="0" err="1">
                <a:solidFill>
                  <a:srgbClr val="000000"/>
                </a:solidFill>
                <a:latin typeface="Roboto"/>
                <a:cs typeface="Roboto"/>
              </a:rPr>
              <a:t>mindsets</a:t>
            </a:r>
            <a:r>
              <a:rPr lang="de-DE" altLang="en-US" sz="1200" b="1" kern="0">
                <a:solidFill>
                  <a:srgbClr val="000000"/>
                </a:solidFill>
                <a:latin typeface="Roboto"/>
                <a:cs typeface="Roboto"/>
              </a:rPr>
              <a:t>. </a:t>
            </a:r>
            <a:r>
              <a:rPr lang="de-DE" altLang="en-US" sz="1200" b="1" kern="0" err="1">
                <a:solidFill>
                  <a:srgbClr val="000000"/>
                </a:solidFill>
                <a:latin typeface="Roboto"/>
                <a:cs typeface="Roboto"/>
              </a:rPr>
              <a:t>They</a:t>
            </a:r>
            <a:r>
              <a:rPr lang="de-DE" altLang="en-US" sz="1200" b="1" kern="0">
                <a:solidFill>
                  <a:srgbClr val="000000"/>
                </a:solidFill>
                <a:latin typeface="Roboto"/>
                <a:cs typeface="Roboto"/>
              </a:rPr>
              <a:t>:</a:t>
            </a:r>
          </a:p>
          <a:p>
            <a:pPr marL="285750" indent="-285750">
              <a:buFont typeface="Arial"/>
              <a:buChar char="•"/>
              <a:defRPr/>
            </a:pPr>
            <a:r>
              <a:rPr lang="de-DE" altLang="en-US" sz="1200" kern="0">
                <a:solidFill>
                  <a:srgbClr val="000000"/>
                </a:solidFill>
                <a:latin typeface="Roboto"/>
                <a:cs typeface="Roboto"/>
              </a:rPr>
              <a:t>Focus </a:t>
            </a:r>
            <a:r>
              <a:rPr lang="de-DE" altLang="en-US" sz="1200" kern="0" err="1">
                <a:solidFill>
                  <a:srgbClr val="000000"/>
                </a:solidFill>
                <a:latin typeface="Roboto"/>
                <a:cs typeface="Roboto"/>
              </a:rPr>
              <a:t>public</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servants</a:t>
            </a:r>
            <a:r>
              <a:rPr lang="de-DE" altLang="en-US" sz="1200" kern="0">
                <a:solidFill>
                  <a:srgbClr val="000000"/>
                </a:solidFill>
                <a:latin typeface="Roboto"/>
                <a:cs typeface="Roboto"/>
              </a:rPr>
              <a:t> on </a:t>
            </a:r>
            <a:r>
              <a:rPr lang="de-DE" altLang="en-US" sz="1200" kern="0" err="1">
                <a:solidFill>
                  <a:srgbClr val="000000"/>
                </a:solidFill>
                <a:latin typeface="Roboto"/>
                <a:cs typeface="Roboto"/>
              </a:rPr>
              <a:t>actions</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that</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result</a:t>
            </a:r>
            <a:r>
              <a:rPr lang="de-DE" altLang="en-US" sz="1200" kern="0">
                <a:solidFill>
                  <a:srgbClr val="000000"/>
                </a:solidFill>
                <a:latin typeface="Roboto"/>
                <a:cs typeface="Roboto"/>
              </a:rPr>
              <a:t> in </a:t>
            </a:r>
            <a:r>
              <a:rPr lang="de-DE" altLang="en-US" sz="1200" kern="0" err="1">
                <a:solidFill>
                  <a:srgbClr val="000000"/>
                </a:solidFill>
                <a:latin typeface="Roboto"/>
                <a:cs typeface="Roboto"/>
              </a:rPr>
              <a:t>doing</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the</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right</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things</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for</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the</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right</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reasons</a:t>
            </a:r>
            <a:r>
              <a:rPr lang="de-DE" altLang="en-US" sz="1200" kern="0">
                <a:solidFill>
                  <a:srgbClr val="000000"/>
                </a:solidFill>
                <a:latin typeface="Roboto"/>
                <a:cs typeface="Roboto"/>
              </a:rPr>
              <a:t>;</a:t>
            </a:r>
          </a:p>
          <a:p>
            <a:pPr marL="285750" indent="-285750">
              <a:buFont typeface="Arial"/>
              <a:buChar char="•"/>
              <a:defRPr/>
            </a:pPr>
            <a:r>
              <a:rPr lang="de-DE" altLang="en-US" sz="1200" kern="0" err="1">
                <a:solidFill>
                  <a:srgbClr val="000000"/>
                </a:solidFill>
                <a:latin typeface="Roboto"/>
                <a:cs typeface="Roboto"/>
              </a:rPr>
              <a:t>Increase</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the</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probability</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that</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people</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behave</a:t>
            </a:r>
            <a:r>
              <a:rPr lang="de-DE" altLang="en-US" sz="1200" kern="0">
                <a:solidFill>
                  <a:srgbClr val="000000"/>
                </a:solidFill>
                <a:latin typeface="Roboto"/>
                <a:cs typeface="Roboto"/>
              </a:rPr>
              <a:t> in </a:t>
            </a:r>
            <a:r>
              <a:rPr lang="de-DE" altLang="en-US" sz="1200" kern="0" err="1">
                <a:solidFill>
                  <a:srgbClr val="000000"/>
                </a:solidFill>
                <a:latin typeface="Roboto"/>
                <a:cs typeface="Roboto"/>
              </a:rPr>
              <a:t>certain</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ways</a:t>
            </a:r>
            <a:r>
              <a:rPr lang="de-DE" altLang="en-US" sz="1200" kern="0">
                <a:solidFill>
                  <a:srgbClr val="000000"/>
                </a:solidFill>
                <a:latin typeface="Roboto"/>
                <a:cs typeface="Roboto"/>
              </a:rPr>
              <a:t> due </a:t>
            </a:r>
            <a:r>
              <a:rPr lang="de-DE" altLang="en-US" sz="1200" kern="0" err="1">
                <a:solidFill>
                  <a:srgbClr val="000000"/>
                </a:solidFill>
                <a:latin typeface="Roboto"/>
                <a:cs typeface="Roboto"/>
              </a:rPr>
              <a:t>to</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threat</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of</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sanctions</a:t>
            </a:r>
            <a:r>
              <a:rPr lang="de-DE" altLang="en-US" sz="1200" kern="0">
                <a:solidFill>
                  <a:srgbClr val="000000"/>
                </a:solidFill>
                <a:latin typeface="Roboto"/>
                <a:cs typeface="Roboto"/>
              </a:rPr>
              <a:t>;</a:t>
            </a:r>
          </a:p>
          <a:p>
            <a:pPr marL="285750" indent="-285750">
              <a:buFont typeface="Arial"/>
              <a:buChar char="•"/>
              <a:defRPr/>
            </a:pPr>
            <a:r>
              <a:rPr lang="de-DE" altLang="en-US" sz="1200" kern="0">
                <a:solidFill>
                  <a:srgbClr val="000000"/>
                </a:solidFill>
                <a:latin typeface="Roboto"/>
                <a:cs typeface="Roboto"/>
              </a:rPr>
              <a:t>B</a:t>
            </a:r>
            <a:r>
              <a:rPr lang="en" altLang="en-US" sz="1200" kern="0">
                <a:solidFill>
                  <a:srgbClr val="000000"/>
                </a:solidFill>
                <a:latin typeface="Roboto"/>
                <a:cs typeface="Roboto"/>
              </a:rPr>
              <a:t>uild a context</a:t>
            </a:r>
            <a:r>
              <a:rPr lang="de-DE" altLang="en-US" sz="1200" kern="0">
                <a:solidFill>
                  <a:srgbClr val="000000"/>
                </a:solidFill>
                <a:latin typeface="Roboto"/>
                <a:cs typeface="Roboto"/>
              </a:rPr>
              <a:t>,</a:t>
            </a:r>
            <a:r>
              <a:rPr lang="en" altLang="en-US" sz="1200" kern="0">
                <a:solidFill>
                  <a:srgbClr val="000000"/>
                </a:solidFill>
                <a:latin typeface="Roboto"/>
                <a:cs typeface="Roboto"/>
              </a:rPr>
              <a:t> where people recognize wrongdoings and feel empowered to act on deviances</a:t>
            </a:r>
            <a:r>
              <a:rPr lang="de-DE" altLang="en-US" sz="1200" kern="0">
                <a:solidFill>
                  <a:srgbClr val="000000"/>
                </a:solidFill>
                <a:latin typeface="Roboto"/>
                <a:cs typeface="Roboto"/>
              </a:rPr>
              <a:t>;</a:t>
            </a:r>
          </a:p>
          <a:p>
            <a:pPr marL="285750" indent="-285750">
              <a:buFont typeface="Arial"/>
              <a:buChar char="•"/>
              <a:defRPr/>
            </a:pPr>
            <a:r>
              <a:rPr lang="de-DE" altLang="en-US" sz="1200" kern="0" err="1">
                <a:solidFill>
                  <a:srgbClr val="000000"/>
                </a:solidFill>
                <a:latin typeface="Roboto"/>
                <a:cs typeface="Roboto"/>
              </a:rPr>
              <a:t>Function</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as</a:t>
            </a:r>
            <a:r>
              <a:rPr lang="de-DE" altLang="en-US" sz="1200" kern="0">
                <a:solidFill>
                  <a:srgbClr val="000000"/>
                </a:solidFill>
                <a:latin typeface="Roboto"/>
                <a:cs typeface="Roboto"/>
              </a:rPr>
              <a:t> a professional </a:t>
            </a:r>
            <a:r>
              <a:rPr lang="de-DE" altLang="en-US" sz="1200" kern="0" err="1">
                <a:solidFill>
                  <a:srgbClr val="000000"/>
                </a:solidFill>
                <a:latin typeface="Roboto"/>
                <a:cs typeface="Roboto"/>
              </a:rPr>
              <a:t>statement</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of</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the</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public</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service’s</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commitments</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to</a:t>
            </a:r>
            <a:r>
              <a:rPr lang="de-DE" altLang="en-US" sz="1200" kern="0">
                <a:solidFill>
                  <a:srgbClr val="000000"/>
                </a:solidFill>
                <a:latin typeface="Roboto"/>
                <a:cs typeface="Roboto"/>
              </a:rPr>
              <a:t> a </a:t>
            </a:r>
            <a:r>
              <a:rPr lang="de-DE" altLang="en-US" sz="1200" kern="0" err="1">
                <a:solidFill>
                  <a:srgbClr val="000000"/>
                </a:solidFill>
                <a:latin typeface="Roboto"/>
                <a:cs typeface="Roboto"/>
              </a:rPr>
              <a:t>specific</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set</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of</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moral</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standards</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cognitive</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and</a:t>
            </a:r>
            <a:r>
              <a:rPr lang="de-DE" altLang="en-US" sz="1200" kern="0">
                <a:solidFill>
                  <a:srgbClr val="000000"/>
                </a:solidFill>
                <a:latin typeface="Roboto"/>
                <a:cs typeface="Roboto"/>
              </a:rPr>
              <a:t> emotive </a:t>
            </a:r>
            <a:r>
              <a:rPr lang="de-DE" altLang="en-US" sz="1200" kern="0" err="1">
                <a:solidFill>
                  <a:srgbClr val="000000"/>
                </a:solidFill>
                <a:latin typeface="Roboto"/>
                <a:cs typeface="Roboto"/>
              </a:rPr>
              <a:t>value</a:t>
            </a:r>
            <a:r>
              <a:rPr lang="de-DE" altLang="en-US" sz="1200" kern="0">
                <a:solidFill>
                  <a:srgbClr val="000000"/>
                </a:solidFill>
                <a:latin typeface="Roboto"/>
                <a:cs typeface="Roboto"/>
              </a:rPr>
              <a:t>);</a:t>
            </a:r>
          </a:p>
          <a:p>
            <a:pPr marL="285750" indent="-285750">
              <a:buFont typeface="Arial"/>
              <a:buChar char="•"/>
              <a:defRPr/>
            </a:pPr>
            <a:r>
              <a:rPr lang="de-DE" altLang="en-US" sz="1200" kern="0">
                <a:solidFill>
                  <a:srgbClr val="000000"/>
                </a:solidFill>
                <a:latin typeface="Roboto"/>
                <a:cs typeface="Roboto"/>
              </a:rPr>
              <a:t>Can </a:t>
            </a:r>
            <a:r>
              <a:rPr lang="de-DE" altLang="en-US" sz="1200" kern="0" err="1">
                <a:solidFill>
                  <a:srgbClr val="000000"/>
                </a:solidFill>
                <a:latin typeface="Roboto"/>
                <a:cs typeface="Roboto"/>
              </a:rPr>
              <a:t>be</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used</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to</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help</a:t>
            </a:r>
            <a:r>
              <a:rPr lang="de-DE" altLang="en-US" sz="1200" kern="0">
                <a:solidFill>
                  <a:srgbClr val="000000"/>
                </a:solidFill>
                <a:latin typeface="Roboto"/>
                <a:cs typeface="Roboto"/>
              </a:rPr>
              <a:t> </a:t>
            </a:r>
            <a:r>
              <a:rPr lang="de-DE" altLang="en-US" sz="1200" kern="0" err="1">
                <a:solidFill>
                  <a:srgbClr val="000000"/>
                </a:solidFill>
                <a:latin typeface="Roboto"/>
                <a:cs typeface="Roboto"/>
              </a:rPr>
              <a:t>re</a:t>
            </a:r>
            <a:r>
              <a:rPr lang="de-DE" altLang="en-US" sz="1200" kern="0">
                <a:solidFill>
                  <a:srgbClr val="000000"/>
                </a:solidFill>
                <a:latin typeface="Roboto"/>
                <a:cs typeface="Roboto"/>
              </a:rPr>
              <a:t>-engineer </a:t>
            </a:r>
            <a:r>
              <a:rPr lang="de-DE" altLang="en-US" sz="1200" kern="0" err="1">
                <a:solidFill>
                  <a:srgbClr val="000000"/>
                </a:solidFill>
                <a:latin typeface="Roboto"/>
                <a:cs typeface="Roboto"/>
              </a:rPr>
              <a:t>organizations</a:t>
            </a:r>
            <a:r>
              <a:rPr lang="de-DE" altLang="en-US" sz="1200" kern="0">
                <a:solidFill>
                  <a:srgbClr val="000000"/>
                </a:solidFill>
                <a:latin typeface="Roboto"/>
                <a:cs typeface="Roboto"/>
              </a:rPr>
              <a:t> (Gilman 2005: 8-9).</a:t>
            </a:r>
            <a:endParaRPr lang="de-DE" altLang="en-US" sz="1100" kern="0">
              <a:solidFill>
                <a:srgbClr val="000000"/>
              </a:solidFill>
              <a:latin typeface="Roboto"/>
              <a:cs typeface="Roboto"/>
            </a:endParaRPr>
          </a:p>
        </p:txBody>
      </p:sp>
    </p:spTree>
    <p:extLst>
      <p:ext uri="{BB962C8B-B14F-4D97-AF65-F5344CB8AC3E}">
        <p14:creationId xmlns:p14="http://schemas.microsoft.com/office/powerpoint/2010/main" val="42823249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
                                            <p:txEl>
                                              <p:pRg st="1" end="1"/>
                                            </p:txEl>
                                          </p:spTgt>
                                        </p:tgtEl>
                                        <p:attrNameLst>
                                          <p:attrName>style.visibility</p:attrName>
                                        </p:attrNameLst>
                                      </p:cBhvr>
                                      <p:to>
                                        <p:strVal val="visible"/>
                                      </p:to>
                                    </p:set>
                                    <p:anim calcmode="lin" valueType="num">
                                      <p:cBhvr additive="base">
                                        <p:cTn id="7" dur="500" fill="hold"/>
                                        <p:tgtEl>
                                          <p:spTgt spid="6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1">
                                            <p:txEl>
                                              <p:pRg st="2" end="2"/>
                                            </p:txEl>
                                          </p:spTgt>
                                        </p:tgtEl>
                                        <p:attrNameLst>
                                          <p:attrName>style.visibility</p:attrName>
                                        </p:attrNameLst>
                                      </p:cBhvr>
                                      <p:to>
                                        <p:strVal val="visible"/>
                                      </p:to>
                                    </p:set>
                                    <p:anim calcmode="lin" valueType="num">
                                      <p:cBhvr additive="base">
                                        <p:cTn id="13" dur="500" fill="hold"/>
                                        <p:tgtEl>
                                          <p:spTgt spid="6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1">
                                            <p:txEl>
                                              <p:pRg st="3" end="3"/>
                                            </p:txEl>
                                          </p:spTgt>
                                        </p:tgtEl>
                                        <p:attrNameLst>
                                          <p:attrName>style.visibility</p:attrName>
                                        </p:attrNameLst>
                                      </p:cBhvr>
                                      <p:to>
                                        <p:strVal val="visible"/>
                                      </p:to>
                                    </p:set>
                                    <p:anim calcmode="lin" valueType="num">
                                      <p:cBhvr additive="base">
                                        <p:cTn id="19" dur="500" fill="hold"/>
                                        <p:tgtEl>
                                          <p:spTgt spid="6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1">
                                            <p:txEl>
                                              <p:pRg st="4" end="4"/>
                                            </p:txEl>
                                          </p:spTgt>
                                        </p:tgtEl>
                                        <p:attrNameLst>
                                          <p:attrName>style.visibility</p:attrName>
                                        </p:attrNameLst>
                                      </p:cBhvr>
                                      <p:to>
                                        <p:strVal val="visible"/>
                                      </p:to>
                                    </p:set>
                                    <p:anim calcmode="lin" valueType="num">
                                      <p:cBhvr additive="base">
                                        <p:cTn id="25" dur="500" fill="hold"/>
                                        <p:tgtEl>
                                          <p:spTgt spid="6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1">
                                            <p:txEl>
                                              <p:pRg st="5" end="5"/>
                                            </p:txEl>
                                          </p:spTgt>
                                        </p:tgtEl>
                                        <p:attrNameLst>
                                          <p:attrName>style.visibility</p:attrName>
                                        </p:attrNameLst>
                                      </p:cBhvr>
                                      <p:to>
                                        <p:strVal val="visible"/>
                                      </p:to>
                                    </p:set>
                                    <p:anim calcmode="lin" valueType="num">
                                      <p:cBhvr additive="base">
                                        <p:cTn id="31" dur="500" fill="hold"/>
                                        <p:tgtEl>
                                          <p:spTgt spid="6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4E58DF8-C934-6648-B214-E967211B7E51}"/>
              </a:ext>
            </a:extLst>
          </p:cNvPr>
          <p:cNvSpPr>
            <a:spLocks noGrp="1"/>
          </p:cNvSpPr>
          <p:nvPr>
            <p:ph idx="1"/>
          </p:nvPr>
        </p:nvSpPr>
        <p:spPr>
          <a:ln>
            <a:solidFill>
              <a:srgbClr val="00B0F0"/>
            </a:solidFill>
          </a:ln>
        </p:spPr>
        <p:txBody>
          <a:bodyPr/>
          <a:lstStyle/>
          <a:p>
            <a:endParaRPr lang="de-DE"/>
          </a:p>
        </p:txBody>
      </p:sp>
      <p:sp>
        <p:nvSpPr>
          <p:cNvPr id="3" name="Fußzeilenplatzhalter 2"/>
          <p:cNvSpPr>
            <a:spLocks noGrp="1"/>
          </p:cNvSpPr>
          <p:nvPr>
            <p:ph type="ftr" sz="quarter" idx="3"/>
          </p:nvPr>
        </p:nvSpPr>
        <p:spPr/>
        <p:txBody>
          <a:bodyPr/>
          <a:lstStyle/>
          <a:p>
            <a:r>
              <a:rPr lang="en-US" b="1"/>
              <a:t>Module 8 – Integrity codes</a:t>
            </a:r>
            <a:endParaRPr lang="en-US"/>
          </a:p>
        </p:txBody>
      </p:sp>
      <p:sp>
        <p:nvSpPr>
          <p:cNvPr id="4" name="Foliennummernplatzhalter 3"/>
          <p:cNvSpPr>
            <a:spLocks noGrp="1"/>
          </p:cNvSpPr>
          <p:nvPr>
            <p:ph type="sldNum" sz="quarter" idx="4"/>
          </p:nvPr>
        </p:nvSpPr>
        <p:spPr/>
        <p:txBody>
          <a:bodyPr/>
          <a:lstStyle/>
          <a:p>
            <a:fld id="{961E0DA8-AC27-403E-90E8-404BCA9BAC80}" type="slidenum">
              <a:rPr lang="en-US" smtClean="0"/>
              <a:pPr/>
              <a:t>9</a:t>
            </a:fld>
            <a:endParaRPr lang="en-US"/>
          </a:p>
        </p:txBody>
      </p:sp>
      <p:sp>
        <p:nvSpPr>
          <p:cNvPr id="5" name="Titel 4"/>
          <p:cNvSpPr>
            <a:spLocks noGrp="1"/>
          </p:cNvSpPr>
          <p:nvPr>
            <p:ph type="title"/>
          </p:nvPr>
        </p:nvSpPr>
        <p:spPr/>
        <p:txBody>
          <a:bodyPr>
            <a:normAutofit fontScale="90000"/>
          </a:bodyPr>
          <a:lstStyle/>
          <a:p>
            <a:r>
              <a:rPr lang="de-DE" b="1" dirty="0" err="1"/>
              <a:t>Integrity</a:t>
            </a:r>
            <a:r>
              <a:rPr lang="de-DE" b="1" dirty="0"/>
              <a:t> </a:t>
            </a:r>
            <a:r>
              <a:rPr lang="de-DE" b="1" dirty="0" err="1"/>
              <a:t>codes</a:t>
            </a:r>
            <a:r>
              <a:rPr lang="de-DE" b="1" dirty="0"/>
              <a:t> in </a:t>
            </a:r>
            <a:r>
              <a:rPr lang="de-DE" b="1" dirty="0" err="1"/>
              <a:t>the</a:t>
            </a:r>
            <a:r>
              <a:rPr lang="de-DE" b="1" dirty="0"/>
              <a:t> UNCAC</a:t>
            </a:r>
          </a:p>
        </p:txBody>
      </p:sp>
      <p:grpSp>
        <p:nvGrpSpPr>
          <p:cNvPr id="30" name="Gruppierung 29"/>
          <p:cNvGrpSpPr/>
          <p:nvPr/>
        </p:nvGrpSpPr>
        <p:grpSpPr>
          <a:xfrm>
            <a:off x="4072901" y="1052728"/>
            <a:ext cx="4873745" cy="2082576"/>
            <a:chOff x="2" y="2792021"/>
            <a:chExt cx="4244176" cy="1880863"/>
          </a:xfrm>
        </p:grpSpPr>
        <p:pic>
          <p:nvPicPr>
            <p:cNvPr id="27" name="Bild 26" descr="196-1961184_6-scrap-of-paper-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181658" y="1610365"/>
              <a:ext cx="1880863" cy="4244176"/>
            </a:xfrm>
            <a:prstGeom prst="rect">
              <a:avLst/>
            </a:prstGeom>
          </p:spPr>
        </p:pic>
        <p:grpSp>
          <p:nvGrpSpPr>
            <p:cNvPr id="29" name="Gruppierung 28"/>
            <p:cNvGrpSpPr/>
            <p:nvPr/>
          </p:nvGrpSpPr>
          <p:grpSpPr>
            <a:xfrm>
              <a:off x="309399" y="3055204"/>
              <a:ext cx="3575181" cy="1453225"/>
              <a:chOff x="309399" y="3055204"/>
              <a:chExt cx="3575181" cy="1453225"/>
            </a:xfrm>
          </p:grpSpPr>
          <p:pic>
            <p:nvPicPr>
              <p:cNvPr id="14" name="Bild 13" descr="Bildschirmfoto 2020-05-19 um 14.38.3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20" y="3331563"/>
                <a:ext cx="3524940" cy="1176866"/>
              </a:xfrm>
              <a:prstGeom prst="rect">
                <a:avLst/>
              </a:prstGeom>
            </p:spPr>
          </p:pic>
          <p:pic>
            <p:nvPicPr>
              <p:cNvPr id="15" name="Bild 14" descr="Bildschirmfoto 2020-05-19 um 14.38.21.png"/>
              <p:cNvPicPr>
                <a:picLocks noChangeAspect="1"/>
              </p:cNvPicPr>
              <p:nvPr/>
            </p:nvPicPr>
            <p:blipFill rotWithShape="1">
              <a:blip r:embed="rId5">
                <a:extLst>
                  <a:ext uri="{28A0092B-C50C-407E-A947-70E740481C1C}">
                    <a14:useLocalDpi xmlns:a14="http://schemas.microsoft.com/office/drawing/2010/main" val="0"/>
                  </a:ext>
                </a:extLst>
              </a:blip>
              <a:srcRect t="91263"/>
              <a:stretch/>
            </p:blipFill>
            <p:spPr>
              <a:xfrm>
                <a:off x="309399" y="3055204"/>
                <a:ext cx="3575181" cy="286067"/>
              </a:xfrm>
              <a:prstGeom prst="rect">
                <a:avLst/>
              </a:prstGeom>
              <a:noFill/>
              <a:ln>
                <a:noFill/>
              </a:ln>
            </p:spPr>
          </p:pic>
        </p:grpSp>
      </p:grpSp>
      <p:grpSp>
        <p:nvGrpSpPr>
          <p:cNvPr id="24" name="Gruppierung 23"/>
          <p:cNvGrpSpPr>
            <a:grpSpLocks noChangeAspect="1"/>
          </p:cNvGrpSpPr>
          <p:nvPr/>
        </p:nvGrpSpPr>
        <p:grpSpPr>
          <a:xfrm>
            <a:off x="0" y="1117495"/>
            <a:ext cx="4629515" cy="1720300"/>
            <a:chOff x="0" y="1244020"/>
            <a:chExt cx="4926974" cy="1822627"/>
          </a:xfrm>
        </p:grpSpPr>
        <p:pic>
          <p:nvPicPr>
            <p:cNvPr id="18" name="Bild 17" descr="196-1961184_6-scrap-of-paper-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552173" y="-308153"/>
              <a:ext cx="1822627" cy="4926974"/>
            </a:xfrm>
            <a:prstGeom prst="rect">
              <a:avLst/>
            </a:prstGeom>
          </p:spPr>
        </p:pic>
        <p:pic>
          <p:nvPicPr>
            <p:cNvPr id="20" name="Bild 19" descr="Bildschirmfoto 2020-05-19 um 14.38.21.png"/>
            <p:cNvPicPr>
              <a:picLocks noChangeAspect="1"/>
            </p:cNvPicPr>
            <p:nvPr/>
          </p:nvPicPr>
          <p:blipFill rotWithShape="1">
            <a:blip r:embed="rId5">
              <a:extLst>
                <a:ext uri="{28A0092B-C50C-407E-A947-70E740481C1C}">
                  <a14:useLocalDpi xmlns:a14="http://schemas.microsoft.com/office/drawing/2010/main" val="0"/>
                </a:ext>
              </a:extLst>
            </a:blip>
            <a:srcRect b="62965"/>
            <a:stretch/>
          </p:blipFill>
          <p:spPr>
            <a:xfrm>
              <a:off x="514834" y="1505109"/>
              <a:ext cx="3912727" cy="1326963"/>
            </a:xfrm>
            <a:prstGeom prst="rect">
              <a:avLst/>
            </a:prstGeom>
            <a:noFill/>
            <a:ln>
              <a:noFill/>
            </a:ln>
          </p:spPr>
        </p:pic>
      </p:grpSp>
      <p:grpSp>
        <p:nvGrpSpPr>
          <p:cNvPr id="28" name="Gruppierung 27"/>
          <p:cNvGrpSpPr/>
          <p:nvPr/>
        </p:nvGrpSpPr>
        <p:grpSpPr>
          <a:xfrm>
            <a:off x="-137288" y="2597497"/>
            <a:ext cx="4850868" cy="2225608"/>
            <a:chOff x="3786880" y="1264418"/>
            <a:chExt cx="5251294" cy="2345759"/>
          </a:xfrm>
        </p:grpSpPr>
        <p:pic>
          <p:nvPicPr>
            <p:cNvPr id="22" name="Bild 21" descr="196-1961184_6-scrap-of-paper-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786880" y="1264418"/>
              <a:ext cx="5251294" cy="2345759"/>
            </a:xfrm>
            <a:prstGeom prst="rect">
              <a:avLst/>
            </a:prstGeom>
          </p:spPr>
        </p:pic>
        <p:pic>
          <p:nvPicPr>
            <p:cNvPr id="21" name="Bild 20" descr="Bildschirmfoto 2020-05-19 um 14.38.21.png"/>
            <p:cNvPicPr>
              <a:picLocks noChangeAspect="1"/>
            </p:cNvPicPr>
            <p:nvPr/>
          </p:nvPicPr>
          <p:blipFill rotWithShape="1">
            <a:blip r:embed="rId5">
              <a:extLst>
                <a:ext uri="{28A0092B-C50C-407E-A947-70E740481C1C}">
                  <a14:useLocalDpi xmlns:a14="http://schemas.microsoft.com/office/drawing/2010/main" val="0"/>
                </a:ext>
              </a:extLst>
            </a:blip>
            <a:srcRect t="39083" b="11444"/>
            <a:stretch/>
          </p:blipFill>
          <p:spPr>
            <a:xfrm>
              <a:off x="4471457" y="1477195"/>
              <a:ext cx="4177733" cy="1892684"/>
            </a:xfrm>
            <a:prstGeom prst="rect">
              <a:avLst/>
            </a:prstGeom>
            <a:noFill/>
            <a:ln>
              <a:noFill/>
            </a:ln>
          </p:spPr>
        </p:pic>
      </p:grpSp>
      <p:pic>
        <p:nvPicPr>
          <p:cNvPr id="31" name="Bild 30" descr="E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383250">
            <a:off x="5453459" y="2918964"/>
            <a:ext cx="2642535" cy="3941351"/>
          </a:xfrm>
          <a:prstGeom prst="rect">
            <a:avLst/>
          </a:prstGeom>
          <a:effectLst>
            <a:outerShdw blurRad="50800" dist="38100" dir="2700000" algn="tl" rotWithShape="0">
              <a:prstClr val="black">
                <a:alpha val="40000"/>
              </a:prstClr>
            </a:outerShdw>
          </a:effectLst>
        </p:spPr>
      </p:pic>
      <p:sp>
        <p:nvSpPr>
          <p:cNvPr id="32" name="Rechteck 31"/>
          <p:cNvSpPr/>
          <p:nvPr/>
        </p:nvSpPr>
        <p:spPr>
          <a:xfrm>
            <a:off x="549155" y="1807949"/>
            <a:ext cx="1647464" cy="91542"/>
          </a:xfrm>
          <a:prstGeom prst="rect">
            <a:avLst/>
          </a:prstGeom>
          <a:solidFill>
            <a:srgbClr val="FFFF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6" name="Rechteck 35"/>
          <p:cNvSpPr/>
          <p:nvPr/>
        </p:nvSpPr>
        <p:spPr>
          <a:xfrm>
            <a:off x="1967377" y="2356688"/>
            <a:ext cx="1396196" cy="149265"/>
          </a:xfrm>
          <a:prstGeom prst="rect">
            <a:avLst/>
          </a:prstGeom>
          <a:solidFill>
            <a:srgbClr val="FFFF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Rechteck 36"/>
          <p:cNvSpPr/>
          <p:nvPr/>
        </p:nvSpPr>
        <p:spPr>
          <a:xfrm>
            <a:off x="1154626" y="4175759"/>
            <a:ext cx="2403439" cy="121921"/>
          </a:xfrm>
          <a:prstGeom prst="rect">
            <a:avLst/>
          </a:prstGeom>
          <a:solidFill>
            <a:srgbClr val="FFFF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43" name="Gruppierung 42"/>
          <p:cNvGrpSpPr/>
          <p:nvPr/>
        </p:nvGrpSpPr>
        <p:grpSpPr>
          <a:xfrm>
            <a:off x="4507647" y="1540104"/>
            <a:ext cx="4015693" cy="267845"/>
            <a:chOff x="4507647" y="1540104"/>
            <a:chExt cx="4015693" cy="267845"/>
          </a:xfrm>
        </p:grpSpPr>
        <p:sp>
          <p:nvSpPr>
            <p:cNvPr id="35" name="Rechteck 34"/>
            <p:cNvSpPr/>
            <p:nvPr/>
          </p:nvSpPr>
          <p:spPr>
            <a:xfrm>
              <a:off x="4507647" y="1693522"/>
              <a:ext cx="3123318" cy="114427"/>
            </a:xfrm>
            <a:prstGeom prst="rect">
              <a:avLst/>
            </a:prstGeom>
            <a:solidFill>
              <a:srgbClr val="FFFF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8" name="Rechteck 37"/>
            <p:cNvSpPr/>
            <p:nvPr/>
          </p:nvSpPr>
          <p:spPr>
            <a:xfrm>
              <a:off x="7969656" y="1540104"/>
              <a:ext cx="553684" cy="107646"/>
            </a:xfrm>
            <a:prstGeom prst="rect">
              <a:avLst/>
            </a:prstGeom>
            <a:solidFill>
              <a:srgbClr val="FFFF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44" name="Gruppierung 43"/>
          <p:cNvGrpSpPr/>
          <p:nvPr/>
        </p:nvGrpSpPr>
        <p:grpSpPr>
          <a:xfrm>
            <a:off x="4423032" y="2547064"/>
            <a:ext cx="4065985" cy="233516"/>
            <a:chOff x="4423032" y="2547064"/>
            <a:chExt cx="4065985" cy="233516"/>
          </a:xfrm>
        </p:grpSpPr>
        <p:sp>
          <p:nvSpPr>
            <p:cNvPr id="39" name="Rechteck 38"/>
            <p:cNvSpPr/>
            <p:nvPr/>
          </p:nvSpPr>
          <p:spPr>
            <a:xfrm>
              <a:off x="6528124" y="2547064"/>
              <a:ext cx="1960893" cy="107646"/>
            </a:xfrm>
            <a:prstGeom prst="rect">
              <a:avLst/>
            </a:prstGeom>
            <a:solidFill>
              <a:srgbClr val="FFFF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0" name="Rechteck 39"/>
            <p:cNvSpPr/>
            <p:nvPr/>
          </p:nvSpPr>
          <p:spPr>
            <a:xfrm>
              <a:off x="4423032" y="2695819"/>
              <a:ext cx="1480382" cy="84761"/>
            </a:xfrm>
            <a:prstGeom prst="rect">
              <a:avLst/>
            </a:prstGeom>
            <a:solidFill>
              <a:srgbClr val="FFFF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42" name="Gruppierung 41"/>
          <p:cNvGrpSpPr/>
          <p:nvPr/>
        </p:nvGrpSpPr>
        <p:grpSpPr>
          <a:xfrm>
            <a:off x="529515" y="3299148"/>
            <a:ext cx="3772197" cy="259535"/>
            <a:chOff x="529515" y="3299148"/>
            <a:chExt cx="3772197" cy="259535"/>
          </a:xfrm>
        </p:grpSpPr>
        <p:sp>
          <p:nvSpPr>
            <p:cNvPr id="33" name="Rechteck 32"/>
            <p:cNvSpPr/>
            <p:nvPr/>
          </p:nvSpPr>
          <p:spPr>
            <a:xfrm>
              <a:off x="3264277" y="3299148"/>
              <a:ext cx="1037435" cy="99338"/>
            </a:xfrm>
            <a:prstGeom prst="rect">
              <a:avLst/>
            </a:prstGeom>
            <a:solidFill>
              <a:srgbClr val="FFFF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1" name="Rechteck 40"/>
            <p:cNvSpPr/>
            <p:nvPr/>
          </p:nvSpPr>
          <p:spPr>
            <a:xfrm>
              <a:off x="529515" y="3447392"/>
              <a:ext cx="1346764" cy="111291"/>
            </a:xfrm>
            <a:prstGeom prst="rect">
              <a:avLst/>
            </a:prstGeom>
            <a:solidFill>
              <a:srgbClr val="FFFF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2005567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0-#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par>
                                <p:cTn id="34" presetID="53" presetClass="entr" presetSubtype="16"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1+#ppt_w/2"/>
                                          </p:val>
                                        </p:tav>
                                        <p:tav tm="100000">
                                          <p:val>
                                            <p:strVal val="#ppt_x"/>
                                          </p:val>
                                        </p:tav>
                                      </p:tavLst>
                                    </p:anim>
                                    <p:anim calcmode="lin" valueType="num">
                                      <p:cBhvr additive="base">
                                        <p:cTn id="4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par>
                                <p:cTn id="52" presetID="53" presetClass="entr" presetSubtype="16"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p:cTn id="54" dur="500" fill="hold"/>
                                        <p:tgtEl>
                                          <p:spTgt spid="44"/>
                                        </p:tgtEl>
                                        <p:attrNameLst>
                                          <p:attrName>ppt_w</p:attrName>
                                        </p:attrNameLst>
                                      </p:cBhvr>
                                      <p:tavLst>
                                        <p:tav tm="0">
                                          <p:val>
                                            <p:fltVal val="0"/>
                                          </p:val>
                                        </p:tav>
                                        <p:tav tm="100000">
                                          <p:val>
                                            <p:strVal val="#ppt_w"/>
                                          </p:val>
                                        </p:tav>
                                      </p:tavLst>
                                    </p:anim>
                                    <p:anim calcmode="lin" valueType="num">
                                      <p:cBhvr>
                                        <p:cTn id="55" dur="500" fill="hold"/>
                                        <p:tgtEl>
                                          <p:spTgt spid="44"/>
                                        </p:tgtEl>
                                        <p:attrNameLst>
                                          <p:attrName>ppt_h</p:attrName>
                                        </p:attrNameLst>
                                      </p:cBhvr>
                                      <p:tavLst>
                                        <p:tav tm="0">
                                          <p:val>
                                            <p:fltVal val="0"/>
                                          </p:val>
                                        </p:tav>
                                        <p:tav tm="100000">
                                          <p:val>
                                            <p:strVal val="#ppt_h"/>
                                          </p:val>
                                        </p:tav>
                                      </p:tavLst>
                                    </p:anim>
                                    <p:animEffect transition="in" filter="fade">
                                      <p:cBhvr>
                                        <p:cTn id="5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13055</Words>
  <Application>Microsoft Macintosh PowerPoint</Application>
  <PresentationFormat>On-screen Show (16:9)</PresentationFormat>
  <Paragraphs>846</Paragraphs>
  <Slides>40</Slides>
  <Notes>34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40</vt:i4>
      </vt:variant>
    </vt:vector>
  </HeadingPairs>
  <TitlesOfParts>
    <vt:vector size="52" baseType="lpstr">
      <vt:lpstr>Montserrat</vt:lpstr>
      <vt:lpstr>American Typewriter</vt:lpstr>
      <vt:lpstr>Apple Chancery</vt:lpstr>
      <vt:lpstr>Arial</vt:lpstr>
      <vt:lpstr>Calibri</vt:lpstr>
      <vt:lpstr>Lucida Grande</vt:lpstr>
      <vt:lpstr>Lucida Handwriting</vt:lpstr>
      <vt:lpstr>Roboto</vt:lpstr>
      <vt:lpstr>Wingdings</vt:lpstr>
      <vt:lpstr>Office Theme</vt:lpstr>
      <vt:lpstr>Benutzerdefiniertes Design</vt:lpstr>
      <vt:lpstr>1_Benutzerdefiniertes Design</vt:lpstr>
      <vt:lpstr>Module 8 – Integrity codes </vt:lpstr>
      <vt:lpstr>Training agenda</vt:lpstr>
      <vt:lpstr>Module agenda</vt:lpstr>
      <vt:lpstr>Learning objectives</vt:lpstr>
      <vt:lpstr>Module agenda</vt:lpstr>
      <vt:lpstr>What are integrity codes?</vt:lpstr>
      <vt:lpstr>Module agenda</vt:lpstr>
      <vt:lpstr>Why are integrity codes important?</vt:lpstr>
      <vt:lpstr>Integrity codes in the UNCAC</vt:lpstr>
      <vt:lpstr>Module agenda</vt:lpstr>
      <vt:lpstr>Two types of codes ...</vt:lpstr>
      <vt:lpstr>... and their pros and cons</vt:lpstr>
      <vt:lpstr>Countries by overall management and ethics regime</vt:lpstr>
      <vt:lpstr>Module agenda</vt:lpstr>
      <vt:lpstr>Key building blocks of codes</vt:lpstr>
      <vt:lpstr>1. Process</vt:lpstr>
      <vt:lpstr>2. Scope (1)</vt:lpstr>
      <vt:lpstr>2. Scope (2)</vt:lpstr>
      <vt:lpstr>3. Language</vt:lpstr>
      <vt:lpstr>4. Sanctions</vt:lpstr>
      <vt:lpstr>5. Complementary measures</vt:lpstr>
      <vt:lpstr>Module agenda</vt:lpstr>
      <vt:lpstr>Obstacles why codes fail</vt:lpstr>
      <vt:lpstr>Culture of silence</vt:lpstr>
      <vt:lpstr>Module agenda</vt:lpstr>
      <vt:lpstr>Practical examples</vt:lpstr>
      <vt:lpstr>Mexico: Ethics Committees</vt:lpstr>
      <vt:lpstr>Canada: Code of York regional police</vt:lpstr>
      <vt:lpstr>African Union: African Charter on Values and Principles of Public Service and Administration</vt:lpstr>
      <vt:lpstr>Nigeria: Code of conduct enforcement institutions </vt:lpstr>
      <vt:lpstr>Jordan: Adopting a code of conduct</vt:lpstr>
      <vt:lpstr>Philippines: Citizen Complaint Program</vt:lpstr>
      <vt:lpstr>Denmark: Ministry of Justice‘s guidance on anti-corruption</vt:lpstr>
      <vt:lpstr>Norway: Ethical guidelines for business contacts for the defense sector</vt:lpstr>
      <vt:lpstr>Module agenda</vt:lpstr>
      <vt:lpstr>Activity</vt:lpstr>
      <vt:lpstr>Review of personal integrity plan</vt:lpstr>
      <vt:lpstr>Learning outcomes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Jan-Willem Lammens</dc:creator>
  <cp:lastModifiedBy>Huiwen Tan</cp:lastModifiedBy>
  <cp:revision>112</cp:revision>
  <dcterms:created xsi:type="dcterms:W3CDTF">2019-04-05T03:01:40Z</dcterms:created>
  <dcterms:modified xsi:type="dcterms:W3CDTF">2021-04-20T03:54:08Z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4897811</vt:lpwstr>
  </property>
  <property fmtid="{D5CDD505-2E9C-101B-9397-08002B2CF9AE}" pid="3" name="NXPowerLiteSettings">
    <vt:lpwstr>C7000400038000</vt:lpwstr>
  </property>
  <property fmtid="{D5CDD505-2E9C-101B-9397-08002B2CF9AE}" pid="4" name="NXPowerLiteVersion">
    <vt:lpwstr>S9.0.3</vt:lpwstr>
  </property>
</Properties>
</file>