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51"/>
  </p:notesMasterIdLst>
  <p:handoutMasterIdLst>
    <p:handoutMasterId r:id="rId52"/>
  </p:handoutMasterIdLst>
  <p:sldIdLst>
    <p:sldId id="258" r:id="rId5"/>
    <p:sldId id="284" r:id="rId6"/>
    <p:sldId id="290" r:id="rId7"/>
    <p:sldId id="285" r:id="rId8"/>
    <p:sldId id="561" r:id="rId9"/>
    <p:sldId id="603" r:id="rId10"/>
    <p:sldId id="604" r:id="rId11"/>
    <p:sldId id="562" r:id="rId12"/>
    <p:sldId id="571" r:id="rId13"/>
    <p:sldId id="572" r:id="rId14"/>
    <p:sldId id="563" r:id="rId15"/>
    <p:sldId id="605" r:id="rId16"/>
    <p:sldId id="606" r:id="rId17"/>
    <p:sldId id="607" r:id="rId18"/>
    <p:sldId id="608" r:id="rId19"/>
    <p:sldId id="564" r:id="rId20"/>
    <p:sldId id="599" r:id="rId21"/>
    <p:sldId id="565" r:id="rId22"/>
    <p:sldId id="574" r:id="rId23"/>
    <p:sldId id="566" r:id="rId24"/>
    <p:sldId id="576" r:id="rId25"/>
    <p:sldId id="578" r:id="rId26"/>
    <p:sldId id="581" r:id="rId27"/>
    <p:sldId id="567" r:id="rId28"/>
    <p:sldId id="612" r:id="rId29"/>
    <p:sldId id="613" r:id="rId30"/>
    <p:sldId id="586" r:id="rId31"/>
    <p:sldId id="568" r:id="rId32"/>
    <p:sldId id="600" r:id="rId33"/>
    <p:sldId id="582" r:id="rId34"/>
    <p:sldId id="583" r:id="rId35"/>
    <p:sldId id="596" r:id="rId36"/>
    <p:sldId id="614" r:id="rId37"/>
    <p:sldId id="617" r:id="rId38"/>
    <p:sldId id="587" r:id="rId39"/>
    <p:sldId id="594" r:id="rId40"/>
    <p:sldId id="595" r:id="rId41"/>
    <p:sldId id="569" r:id="rId42"/>
    <p:sldId id="550" r:id="rId43"/>
    <p:sldId id="293" r:id="rId44"/>
    <p:sldId id="602" r:id="rId45"/>
    <p:sldId id="286" r:id="rId46"/>
    <p:sldId id="296" r:id="rId47"/>
    <p:sldId id="597" r:id="rId48"/>
    <p:sldId id="598" r:id="rId49"/>
    <p:sldId id="475"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x3NIShimvE/0UV26b5PeQ==" hashData="SSsq2Ve16Q7WXCt8jFoTwPk/sH/LiO7rRnzEqS562NfJCJfhW6jlDG4+/Bgu/gwlKe9Zt7sY02t03W7R5ngpZA=="/>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38" clrIdx="1"/>
  <p:cmAuthor id="3" name="Markus Zock"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06808-465E-7294-7A94-BF1DD4837839}" v="66" dt="2021-03-31T19:44:13.963"/>
    <p1510:client id="{05063BD8-514B-204D-9A11-CD403AFEAE6C}" v="304" dt="2021-03-31T21:52:06.703"/>
    <p1510:client id="{70C4B99F-6068-2000-C2B7-471AF896FF1C}" v="125" dt="2021-03-31T21:22:34.058"/>
    <p1510:client id="{8F421682-3238-80BB-3754-28FDC370F122}" v="92" dt="2021-03-31T21:36:12.276"/>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135" d="100"/>
          <a:sy n="135" d="100"/>
        </p:scale>
        <p:origin x="960" y="168"/>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a2b17c9c-a4d3-40bf-bdef-df4363d20581" providerId="ADAL" clId="{7D7D71B8-6DE0-E144-A700-4C0153DA852A}"/>
    <pc:docChg chg="undo custSel addSld delSld modSld">
      <pc:chgData name="Markus Johannes Zock" userId="a2b17c9c-a4d3-40bf-bdef-df4363d20581" providerId="ADAL" clId="{7D7D71B8-6DE0-E144-A700-4C0153DA852A}" dt="2020-09-25T10:38:22.054" v="1247" actId="20577"/>
      <pc:docMkLst>
        <pc:docMk/>
      </pc:docMkLst>
      <pc:sldChg chg="delSp modSp mod modNotesTx">
        <pc:chgData name="Markus Johannes Zock" userId="a2b17c9c-a4d3-40bf-bdef-df4363d20581" providerId="ADAL" clId="{7D7D71B8-6DE0-E144-A700-4C0153DA852A}" dt="2020-09-16T15:18:01.752" v="1074" actId="2711"/>
        <pc:sldMkLst>
          <pc:docMk/>
          <pc:sldMk cId="2567559026" sldId="293"/>
        </pc:sldMkLst>
        <pc:spChg chg="mod">
          <ac:chgData name="Markus Johannes Zock" userId="a2b17c9c-a4d3-40bf-bdef-df4363d20581" providerId="ADAL" clId="{7D7D71B8-6DE0-E144-A700-4C0153DA852A}" dt="2020-09-01T07:55:58.027" v="2" actId="18245"/>
          <ac:spMkLst>
            <pc:docMk/>
            <pc:sldMk cId="2567559026" sldId="293"/>
            <ac:spMk id="7" creationId="{822D8B9C-A54E-AB42-86FE-885CF5934F2A}"/>
          </ac:spMkLst>
        </pc:spChg>
        <pc:spChg chg="mod">
          <ac:chgData name="Markus Johannes Zock" userId="a2b17c9c-a4d3-40bf-bdef-df4363d20581" providerId="ADAL" clId="{7D7D71B8-6DE0-E144-A700-4C0153DA852A}" dt="2020-09-01T07:55:58.027" v="2" actId="18245"/>
          <ac:spMkLst>
            <pc:docMk/>
            <pc:sldMk cId="2567559026" sldId="293"/>
            <ac:spMk id="8" creationId="{3C111E74-127C-6148-B690-17A5473AD798}"/>
          </ac:spMkLst>
        </pc:spChg>
        <pc:spChg chg="mod">
          <ac:chgData name="Markus Johannes Zock" userId="a2b17c9c-a4d3-40bf-bdef-df4363d20581" providerId="ADAL" clId="{7D7D71B8-6DE0-E144-A700-4C0153DA852A}" dt="2020-09-01T07:55:58.027" v="2" actId="18245"/>
          <ac:spMkLst>
            <pc:docMk/>
            <pc:sldMk cId="2567559026" sldId="293"/>
            <ac:spMk id="9" creationId="{33994A33-C395-E046-8468-46AA5752C5C1}"/>
          </ac:spMkLst>
        </pc:spChg>
        <pc:spChg chg="mod">
          <ac:chgData name="Markus Johannes Zock" userId="a2b17c9c-a4d3-40bf-bdef-df4363d20581" providerId="ADAL" clId="{7D7D71B8-6DE0-E144-A700-4C0153DA852A}" dt="2020-09-01T07:55:58.027" v="2" actId="18245"/>
          <ac:spMkLst>
            <pc:docMk/>
            <pc:sldMk cId="2567559026" sldId="293"/>
            <ac:spMk id="10" creationId="{3B5A9E2E-F358-7C47-8649-BB6A4EA06550}"/>
          </ac:spMkLst>
        </pc:spChg>
        <pc:spChg chg="mod">
          <ac:chgData name="Markus Johannes Zock" userId="a2b17c9c-a4d3-40bf-bdef-df4363d20581" providerId="ADAL" clId="{7D7D71B8-6DE0-E144-A700-4C0153DA852A}" dt="2020-09-01T07:55:58.027" v="2" actId="18245"/>
          <ac:spMkLst>
            <pc:docMk/>
            <pc:sldMk cId="2567559026" sldId="293"/>
            <ac:spMk id="11" creationId="{E8A8C444-8757-B644-8FF8-77EB9A5B1BA6}"/>
          </ac:spMkLst>
        </pc:spChg>
        <pc:spChg chg="mod">
          <ac:chgData name="Markus Johannes Zock" userId="a2b17c9c-a4d3-40bf-bdef-df4363d20581" providerId="ADAL" clId="{7D7D71B8-6DE0-E144-A700-4C0153DA852A}" dt="2020-09-01T07:55:58.027" v="2" actId="18245"/>
          <ac:spMkLst>
            <pc:docMk/>
            <pc:sldMk cId="2567559026" sldId="293"/>
            <ac:spMk id="12" creationId="{59440F52-8A0A-704F-83FC-C1AB7EBB7DD4}"/>
          </ac:spMkLst>
        </pc:spChg>
        <pc:spChg chg="mod">
          <ac:chgData name="Markus Johannes Zock" userId="a2b17c9c-a4d3-40bf-bdef-df4363d20581" providerId="ADAL" clId="{7D7D71B8-6DE0-E144-A700-4C0153DA852A}" dt="2020-09-01T07:55:58.027" v="2" actId="18245"/>
          <ac:spMkLst>
            <pc:docMk/>
            <pc:sldMk cId="2567559026" sldId="293"/>
            <ac:spMk id="13" creationId="{07C0D18D-4BAA-EE45-A9F9-F83E12240E13}"/>
          </ac:spMkLst>
        </pc:spChg>
        <pc:spChg chg="mod">
          <ac:chgData name="Markus Johannes Zock" userId="a2b17c9c-a4d3-40bf-bdef-df4363d20581" providerId="ADAL" clId="{7D7D71B8-6DE0-E144-A700-4C0153DA852A}" dt="2020-09-01T07:55:58.027" v="2" actId="18245"/>
          <ac:spMkLst>
            <pc:docMk/>
            <pc:sldMk cId="2567559026" sldId="293"/>
            <ac:spMk id="14" creationId="{0B1FADCE-8F5A-974C-ADDE-FD9FF53DE62F}"/>
          </ac:spMkLst>
        </pc:spChg>
        <pc:grpChg chg="mod">
          <ac:chgData name="Markus Johannes Zock" userId="a2b17c9c-a4d3-40bf-bdef-df4363d20581" providerId="ADAL" clId="{7D7D71B8-6DE0-E144-A700-4C0153DA852A}" dt="2020-09-01T07:56:01.596" v="3" actId="14100"/>
          <ac:grpSpMkLst>
            <pc:docMk/>
            <pc:sldMk cId="2567559026" sldId="293"/>
            <ac:grpSpMk id="2" creationId="{082A28F8-B2D7-084A-AF6A-C77CEEBA580D}"/>
          </ac:grpSpMkLst>
        </pc:grpChg>
        <pc:graphicFrameChg chg="del mod">
          <ac:chgData name="Markus Johannes Zock" userId="a2b17c9c-a4d3-40bf-bdef-df4363d20581" providerId="ADAL" clId="{7D7D71B8-6DE0-E144-A700-4C0153DA852A}" dt="2020-09-01T07:55:58.027" v="2" actId="18245"/>
          <ac:graphicFrameMkLst>
            <pc:docMk/>
            <pc:sldMk cId="2567559026" sldId="293"/>
            <ac:graphicFrameMk id="6" creationId="{00000000-0000-0000-0000-000000000000}"/>
          </ac:graphicFrameMkLst>
        </pc:graphicFrameChg>
      </pc:sldChg>
      <pc:sldChg chg="addSp delSp modSp mod delAnim modAnim modNotesTx">
        <pc:chgData name="Markus Johannes Zock" userId="a2b17c9c-a4d3-40bf-bdef-df4363d20581" providerId="ADAL" clId="{7D7D71B8-6DE0-E144-A700-4C0153DA852A}" dt="2020-09-08T08:40:06.679" v="827" actId="20577"/>
        <pc:sldMkLst>
          <pc:docMk/>
          <pc:sldMk cId="3247634886" sldId="571"/>
        </pc:sldMkLst>
        <pc:spChg chg="add del mod">
          <ac:chgData name="Markus Johannes Zock" userId="a2b17c9c-a4d3-40bf-bdef-df4363d20581" providerId="ADAL" clId="{7D7D71B8-6DE0-E144-A700-4C0153DA852A}" dt="2020-09-08T08:25:06.923" v="67" actId="1032"/>
          <ac:spMkLst>
            <pc:docMk/>
            <pc:sldMk cId="3247634886" sldId="571"/>
            <ac:spMk id="6" creationId="{F8D70E9D-3327-0140-84AC-052ADCCF742B}"/>
          </ac:spMkLst>
        </pc:spChg>
        <pc:graphicFrameChg chg="add mod modGraphic">
          <ac:chgData name="Markus Johannes Zock" userId="a2b17c9c-a4d3-40bf-bdef-df4363d20581" providerId="ADAL" clId="{7D7D71B8-6DE0-E144-A700-4C0153DA852A}" dt="2020-09-08T08:27:14.410" v="297"/>
          <ac:graphicFrameMkLst>
            <pc:docMk/>
            <pc:sldMk cId="3247634886" sldId="571"/>
            <ac:graphicFrameMk id="7" creationId="{C9062EED-8B32-BA41-AEFD-9152413C7EA9}"/>
          </ac:graphicFrameMkLst>
        </pc:graphicFrameChg>
        <pc:picChg chg="add del mod">
          <ac:chgData name="Markus Johannes Zock" userId="a2b17c9c-a4d3-40bf-bdef-df4363d20581" providerId="ADAL" clId="{7D7D71B8-6DE0-E144-A700-4C0153DA852A}" dt="2020-09-08T08:27:09.287" v="296" actId="478"/>
          <ac:picMkLst>
            <pc:docMk/>
            <pc:sldMk cId="3247634886" sldId="571"/>
            <ac:picMk id="11" creationId="{3BC3258D-B37E-5243-B368-57B21CE3FE2F}"/>
          </ac:picMkLst>
        </pc:picChg>
        <pc:picChg chg="del">
          <ac:chgData name="Markus Johannes Zock" userId="a2b17c9c-a4d3-40bf-bdef-df4363d20581" providerId="ADAL" clId="{7D7D71B8-6DE0-E144-A700-4C0153DA852A}" dt="2020-09-08T08:23:23.788" v="64" actId="21"/>
          <ac:picMkLst>
            <pc:docMk/>
            <pc:sldMk cId="3247634886" sldId="571"/>
            <ac:picMk id="26" creationId="{00000000-0000-0000-0000-000000000000}"/>
          </ac:picMkLst>
        </pc:picChg>
      </pc:sldChg>
      <pc:sldChg chg="modSp mod modNotesTx">
        <pc:chgData name="Markus Johannes Zock" userId="a2b17c9c-a4d3-40bf-bdef-df4363d20581" providerId="ADAL" clId="{7D7D71B8-6DE0-E144-A700-4C0153DA852A}" dt="2020-09-08T08:40:30.204" v="831" actId="20577"/>
        <pc:sldMkLst>
          <pc:docMk/>
          <pc:sldMk cId="1002712888" sldId="572"/>
        </pc:sldMkLst>
        <pc:spChg chg="mod">
          <ac:chgData name="Markus Johannes Zock" userId="a2b17c9c-a4d3-40bf-bdef-df4363d20581" providerId="ADAL" clId="{7D7D71B8-6DE0-E144-A700-4C0153DA852A}" dt="2020-09-08T08:28:07.042" v="326" actId="20577"/>
          <ac:spMkLst>
            <pc:docMk/>
            <pc:sldMk cId="1002712888" sldId="572"/>
            <ac:spMk id="11" creationId="{00000000-0000-0000-0000-000000000000}"/>
          </ac:spMkLst>
        </pc:spChg>
        <pc:graphicFrameChg chg="modGraphic">
          <ac:chgData name="Markus Johannes Zock" userId="a2b17c9c-a4d3-40bf-bdef-df4363d20581" providerId="ADAL" clId="{7D7D71B8-6DE0-E144-A700-4C0153DA852A}" dt="2020-09-08T08:30:26.981" v="405" actId="20577"/>
          <ac:graphicFrameMkLst>
            <pc:docMk/>
            <pc:sldMk cId="1002712888" sldId="572"/>
            <ac:graphicFrameMk id="7" creationId="{00000000-0000-0000-0000-000000000000}"/>
          </ac:graphicFrameMkLst>
        </pc:graphicFrameChg>
      </pc:sldChg>
      <pc:sldChg chg="modNotesTx">
        <pc:chgData name="Markus Johannes Zock" userId="a2b17c9c-a4d3-40bf-bdef-df4363d20581" providerId="ADAL" clId="{7D7D71B8-6DE0-E144-A700-4C0153DA852A}" dt="2020-09-08T08:43:15.810" v="859" actId="20577"/>
        <pc:sldMkLst>
          <pc:docMk/>
          <pc:sldMk cId="3874974234" sldId="574"/>
        </pc:sldMkLst>
      </pc:sldChg>
      <pc:sldChg chg="modNotesTx">
        <pc:chgData name="Markus Johannes Zock" userId="a2b17c9c-a4d3-40bf-bdef-df4363d20581" providerId="ADAL" clId="{7D7D71B8-6DE0-E144-A700-4C0153DA852A}" dt="2020-09-08T08:43:49.455" v="861" actId="20577"/>
        <pc:sldMkLst>
          <pc:docMk/>
          <pc:sldMk cId="4276587986" sldId="576"/>
        </pc:sldMkLst>
      </pc:sldChg>
      <pc:sldChg chg="modSp mod modNotesTx">
        <pc:chgData name="Markus Johannes Zock" userId="a2b17c9c-a4d3-40bf-bdef-df4363d20581" providerId="ADAL" clId="{7D7D71B8-6DE0-E144-A700-4C0153DA852A}" dt="2020-09-08T08:50:37.838" v="945" actId="20577"/>
        <pc:sldMkLst>
          <pc:docMk/>
          <pc:sldMk cId="1512770771" sldId="577"/>
        </pc:sldMkLst>
        <pc:spChg chg="mod">
          <ac:chgData name="Markus Johannes Zock" userId="a2b17c9c-a4d3-40bf-bdef-df4363d20581" providerId="ADAL" clId="{7D7D71B8-6DE0-E144-A700-4C0153DA852A}" dt="2020-09-08T08:46:19.641" v="891" actId="27636"/>
          <ac:spMkLst>
            <pc:docMk/>
            <pc:sldMk cId="1512770771" sldId="577"/>
            <ac:spMk id="2" creationId="{99D89979-F3F2-4545-BD97-825DA3F2D678}"/>
          </ac:spMkLst>
        </pc:spChg>
      </pc:sldChg>
      <pc:sldChg chg="modSp mod modNotesTx">
        <pc:chgData name="Markus Johannes Zock" userId="a2b17c9c-a4d3-40bf-bdef-df4363d20581" providerId="ADAL" clId="{7D7D71B8-6DE0-E144-A700-4C0153DA852A}" dt="2020-09-08T08:51:06.352" v="952" actId="20577"/>
        <pc:sldMkLst>
          <pc:docMk/>
          <pc:sldMk cId="1122997527" sldId="578"/>
        </pc:sldMkLst>
        <pc:spChg chg="mod">
          <ac:chgData name="Markus Johannes Zock" userId="a2b17c9c-a4d3-40bf-bdef-df4363d20581" providerId="ADAL" clId="{7D7D71B8-6DE0-E144-A700-4C0153DA852A}" dt="2020-09-08T08:50:55.290" v="947" actId="255"/>
          <ac:spMkLst>
            <pc:docMk/>
            <pc:sldMk cId="1122997527" sldId="578"/>
            <ac:spMk id="2" creationId="{1A35E2EC-25A6-4C43-A317-EF87F3FA4D65}"/>
          </ac:spMkLst>
        </pc:spChg>
      </pc:sldChg>
      <pc:sldChg chg="modNotesTx">
        <pc:chgData name="Markus Johannes Zock" userId="a2b17c9c-a4d3-40bf-bdef-df4363d20581" providerId="ADAL" clId="{7D7D71B8-6DE0-E144-A700-4C0153DA852A}" dt="2020-09-08T08:51:26.488" v="955" actId="12"/>
        <pc:sldMkLst>
          <pc:docMk/>
          <pc:sldMk cId="2730016417" sldId="581"/>
        </pc:sldMkLst>
      </pc:sldChg>
      <pc:sldChg chg="modNotesTx">
        <pc:chgData name="Markus Johannes Zock" userId="a2b17c9c-a4d3-40bf-bdef-df4363d20581" providerId="ADAL" clId="{7D7D71B8-6DE0-E144-A700-4C0153DA852A}" dt="2020-09-08T08:52:44.118" v="972" actId="20577"/>
        <pc:sldMkLst>
          <pc:docMk/>
          <pc:sldMk cId="143470591" sldId="582"/>
        </pc:sldMkLst>
      </pc:sldChg>
      <pc:sldChg chg="modNotesTx">
        <pc:chgData name="Markus Johannes Zock" userId="a2b17c9c-a4d3-40bf-bdef-df4363d20581" providerId="ADAL" clId="{7D7D71B8-6DE0-E144-A700-4C0153DA852A}" dt="2020-09-08T08:52:55.536" v="975" actId="20577"/>
        <pc:sldMkLst>
          <pc:docMk/>
          <pc:sldMk cId="3062196975" sldId="583"/>
        </pc:sldMkLst>
      </pc:sldChg>
      <pc:sldChg chg="modSp mod modNotesTx">
        <pc:chgData name="Markus Johannes Zock" userId="a2b17c9c-a4d3-40bf-bdef-df4363d20581" providerId="ADAL" clId="{7D7D71B8-6DE0-E144-A700-4C0153DA852A}" dt="2020-09-08T08:52:21.239" v="968" actId="20577"/>
        <pc:sldMkLst>
          <pc:docMk/>
          <pc:sldMk cId="1321164914" sldId="586"/>
        </pc:sldMkLst>
        <pc:spChg chg="mod">
          <ac:chgData name="Markus Johannes Zock" userId="a2b17c9c-a4d3-40bf-bdef-df4363d20581" providerId="ADAL" clId="{7D7D71B8-6DE0-E144-A700-4C0153DA852A}" dt="2020-09-08T08:52:10.457" v="964" actId="403"/>
          <ac:spMkLst>
            <pc:docMk/>
            <pc:sldMk cId="1321164914" sldId="586"/>
            <ac:spMk id="3" creationId="{00000000-0000-0000-0000-000000000000}"/>
          </ac:spMkLst>
        </pc:spChg>
      </pc:sldChg>
      <pc:sldChg chg="modSp mod modNotesTx">
        <pc:chgData name="Markus Johannes Zock" userId="a2b17c9c-a4d3-40bf-bdef-df4363d20581" providerId="ADAL" clId="{7D7D71B8-6DE0-E144-A700-4C0153DA852A}" dt="2020-09-08T08:53:40.275" v="984" actId="20577"/>
        <pc:sldMkLst>
          <pc:docMk/>
          <pc:sldMk cId="3146021608" sldId="587"/>
        </pc:sldMkLst>
        <pc:spChg chg="mod">
          <ac:chgData name="Markus Johannes Zock" userId="a2b17c9c-a4d3-40bf-bdef-df4363d20581" providerId="ADAL" clId="{7D7D71B8-6DE0-E144-A700-4C0153DA852A}" dt="2020-09-08T08:53:24.901" v="981" actId="403"/>
          <ac:spMkLst>
            <pc:docMk/>
            <pc:sldMk cId="3146021608" sldId="587"/>
            <ac:spMk id="32770" creationId="{4EB5E3DE-5E16-6140-B814-56E890E605E5}"/>
          </ac:spMkLst>
        </pc:spChg>
      </pc:sldChg>
      <pc:sldChg chg="modSp modNotesTx">
        <pc:chgData name="Markus Johannes Zock" userId="a2b17c9c-a4d3-40bf-bdef-df4363d20581" providerId="ADAL" clId="{7D7D71B8-6DE0-E144-A700-4C0153DA852A}" dt="2020-09-08T08:54:15.046" v="993" actId="20577"/>
        <pc:sldMkLst>
          <pc:docMk/>
          <pc:sldMk cId="3670419193" sldId="594"/>
        </pc:sldMkLst>
        <pc:spChg chg="mod">
          <ac:chgData name="Markus Johannes Zock" userId="a2b17c9c-a4d3-40bf-bdef-df4363d20581" providerId="ADAL" clId="{7D7D71B8-6DE0-E144-A700-4C0153DA852A}" dt="2020-09-08T08:38:23.406" v="786" actId="20577"/>
          <ac:spMkLst>
            <pc:docMk/>
            <pc:sldMk cId="3670419193" sldId="594"/>
            <ac:spMk id="3" creationId="{C9BFABD6-3746-2C4A-B8EB-D8DE682C7290}"/>
          </ac:spMkLst>
        </pc:spChg>
      </pc:sldChg>
      <pc:sldChg chg="modNotesTx">
        <pc:chgData name="Markus Johannes Zock" userId="a2b17c9c-a4d3-40bf-bdef-df4363d20581" providerId="ADAL" clId="{7D7D71B8-6DE0-E144-A700-4C0153DA852A}" dt="2020-09-08T08:54:33.331" v="999" actId="20577"/>
        <pc:sldMkLst>
          <pc:docMk/>
          <pc:sldMk cId="4233382040" sldId="595"/>
        </pc:sldMkLst>
      </pc:sldChg>
      <pc:sldChg chg="modNotesTx">
        <pc:chgData name="Markus Johannes Zock" userId="a2b17c9c-a4d3-40bf-bdef-df4363d20581" providerId="ADAL" clId="{7D7D71B8-6DE0-E144-A700-4C0153DA852A}" dt="2020-09-08T08:53:11.805" v="979" actId="20577"/>
        <pc:sldMkLst>
          <pc:docMk/>
          <pc:sldMk cId="3172878184" sldId="596"/>
        </pc:sldMkLst>
      </pc:sldChg>
      <pc:sldChg chg="modSp mod">
        <pc:chgData name="Markus Johannes Zock" userId="a2b17c9c-a4d3-40bf-bdef-df4363d20581" providerId="ADAL" clId="{7D7D71B8-6DE0-E144-A700-4C0153DA852A}" dt="2020-09-25T10:36:52.625" v="1227" actId="113"/>
        <pc:sldMkLst>
          <pc:docMk/>
          <pc:sldMk cId="2537503155" sldId="598"/>
        </pc:sldMkLst>
        <pc:spChg chg="mod">
          <ac:chgData name="Markus Johannes Zock" userId="a2b17c9c-a4d3-40bf-bdef-df4363d20581" providerId="ADAL" clId="{7D7D71B8-6DE0-E144-A700-4C0153DA852A}" dt="2020-09-25T10:36:52.625" v="1227" actId="113"/>
          <ac:spMkLst>
            <pc:docMk/>
            <pc:sldMk cId="2537503155" sldId="598"/>
            <ac:spMk id="5" creationId="{00000000-0000-0000-0000-000000000000}"/>
          </ac:spMkLst>
        </pc:spChg>
      </pc:sldChg>
      <pc:sldChg chg="modNotesTx">
        <pc:chgData name="Markus Johannes Zock" userId="a2b17c9c-a4d3-40bf-bdef-df4363d20581" providerId="ADAL" clId="{7D7D71B8-6DE0-E144-A700-4C0153DA852A}" dt="2020-09-16T15:17:49.233" v="1073" actId="2711"/>
        <pc:sldMkLst>
          <pc:docMk/>
          <pc:sldMk cId="681186532" sldId="599"/>
        </pc:sldMkLst>
      </pc:sldChg>
      <pc:sldChg chg="modNotesTx">
        <pc:chgData name="Markus Johannes Zock" userId="a2b17c9c-a4d3-40bf-bdef-df4363d20581" providerId="ADAL" clId="{7D7D71B8-6DE0-E144-A700-4C0153DA852A}" dt="2020-09-08T08:57:01.905" v="1029" actId="20577"/>
        <pc:sldMkLst>
          <pc:docMk/>
          <pc:sldMk cId="2348302055" sldId="602"/>
        </pc:sldMkLst>
      </pc:sldChg>
      <pc:sldChg chg="modNotesTx">
        <pc:chgData name="Markus Johannes Zock" userId="a2b17c9c-a4d3-40bf-bdef-df4363d20581" providerId="ADAL" clId="{7D7D71B8-6DE0-E144-A700-4C0153DA852A}" dt="2020-09-08T08:39:42.894" v="823" actId="20577"/>
        <pc:sldMkLst>
          <pc:docMk/>
          <pc:sldMk cId="2518429099" sldId="604"/>
        </pc:sldMkLst>
      </pc:sldChg>
      <pc:sldChg chg="modSp modNotesTx">
        <pc:chgData name="Markus Johannes Zock" userId="a2b17c9c-a4d3-40bf-bdef-df4363d20581" providerId="ADAL" clId="{7D7D71B8-6DE0-E144-A700-4C0153DA852A}" dt="2020-09-08T08:40:44.763" v="835" actId="20577"/>
        <pc:sldMkLst>
          <pc:docMk/>
          <pc:sldMk cId="3358205580" sldId="605"/>
        </pc:sldMkLst>
        <pc:spChg chg="mod">
          <ac:chgData name="Markus Johannes Zock" userId="a2b17c9c-a4d3-40bf-bdef-df4363d20581" providerId="ADAL" clId="{7D7D71B8-6DE0-E144-A700-4C0153DA852A}" dt="2020-09-08T08:29:25.870" v="371" actId="20577"/>
          <ac:spMkLst>
            <pc:docMk/>
            <pc:sldMk cId="3358205580" sldId="605"/>
            <ac:spMk id="17" creationId="{00000000-0000-0000-0000-000000000000}"/>
          </ac:spMkLst>
        </pc:spChg>
      </pc:sldChg>
      <pc:sldChg chg="modSp mod modNotesTx">
        <pc:chgData name="Markus Johannes Zock" userId="a2b17c9c-a4d3-40bf-bdef-df4363d20581" providerId="ADAL" clId="{7D7D71B8-6DE0-E144-A700-4C0153DA852A}" dt="2020-09-08T08:40:57.548" v="839" actId="20577"/>
        <pc:sldMkLst>
          <pc:docMk/>
          <pc:sldMk cId="1148630800" sldId="606"/>
        </pc:sldMkLst>
        <pc:spChg chg="mod">
          <ac:chgData name="Markus Johannes Zock" userId="a2b17c9c-a4d3-40bf-bdef-df4363d20581" providerId="ADAL" clId="{7D7D71B8-6DE0-E144-A700-4C0153DA852A}" dt="2020-09-08T08:32:19.491" v="552" actId="20577"/>
          <ac:spMkLst>
            <pc:docMk/>
            <pc:sldMk cId="1148630800" sldId="606"/>
            <ac:spMk id="17" creationId="{00000000-0000-0000-0000-000000000000}"/>
          </ac:spMkLst>
        </pc:spChg>
        <pc:spChg chg="mod">
          <ac:chgData name="Markus Johannes Zock" userId="a2b17c9c-a4d3-40bf-bdef-df4363d20581" providerId="ADAL" clId="{7D7D71B8-6DE0-E144-A700-4C0153DA852A}" dt="2020-09-08T08:32:11.926" v="550" actId="20577"/>
          <ac:spMkLst>
            <pc:docMk/>
            <pc:sldMk cId="1148630800" sldId="606"/>
            <ac:spMk id="18" creationId="{00000000-0000-0000-0000-000000000000}"/>
          </ac:spMkLst>
        </pc:spChg>
      </pc:sldChg>
      <pc:sldChg chg="modSp mod modNotesTx">
        <pc:chgData name="Markus Johannes Zock" userId="a2b17c9c-a4d3-40bf-bdef-df4363d20581" providerId="ADAL" clId="{7D7D71B8-6DE0-E144-A700-4C0153DA852A}" dt="2020-09-08T08:41:10.059" v="842" actId="20577"/>
        <pc:sldMkLst>
          <pc:docMk/>
          <pc:sldMk cId="3893411483" sldId="607"/>
        </pc:sldMkLst>
        <pc:spChg chg="mod">
          <ac:chgData name="Markus Johannes Zock" userId="a2b17c9c-a4d3-40bf-bdef-df4363d20581" providerId="ADAL" clId="{7D7D71B8-6DE0-E144-A700-4C0153DA852A}" dt="2020-09-08T08:33:14.244" v="557" actId="20577"/>
          <ac:spMkLst>
            <pc:docMk/>
            <pc:sldMk cId="3893411483" sldId="607"/>
            <ac:spMk id="7" creationId="{00000000-0000-0000-0000-000000000000}"/>
          </ac:spMkLst>
        </pc:spChg>
      </pc:sldChg>
      <pc:sldChg chg="modNotesTx">
        <pc:chgData name="Markus Johannes Zock" userId="a2b17c9c-a4d3-40bf-bdef-df4363d20581" providerId="ADAL" clId="{7D7D71B8-6DE0-E144-A700-4C0153DA852A}" dt="2020-09-08T08:41:43.106" v="846" actId="20577"/>
        <pc:sldMkLst>
          <pc:docMk/>
          <pc:sldMk cId="1117763795" sldId="608"/>
        </pc:sldMkLst>
      </pc:sldChg>
      <pc:sldChg chg="modSp mod modNotesTx">
        <pc:chgData name="Markus Johannes Zock" userId="a2b17c9c-a4d3-40bf-bdef-df4363d20581" providerId="ADAL" clId="{7D7D71B8-6DE0-E144-A700-4C0153DA852A}" dt="2020-09-08T08:44:05.679" v="865" actId="255"/>
        <pc:sldMkLst>
          <pc:docMk/>
          <pc:sldMk cId="3370134691" sldId="609"/>
        </pc:sldMkLst>
        <pc:spChg chg="mod">
          <ac:chgData name="Markus Johannes Zock" userId="a2b17c9c-a4d3-40bf-bdef-df4363d20581" providerId="ADAL" clId="{7D7D71B8-6DE0-E144-A700-4C0153DA852A}" dt="2020-09-08T08:44:05.679" v="865" actId="255"/>
          <ac:spMkLst>
            <pc:docMk/>
            <pc:sldMk cId="3370134691" sldId="609"/>
            <ac:spMk id="2" creationId="{00000000-0000-0000-0000-000000000000}"/>
          </ac:spMkLst>
        </pc:spChg>
        <pc:spChg chg="mod">
          <ac:chgData name="Markus Johannes Zock" userId="a2b17c9c-a4d3-40bf-bdef-df4363d20581" providerId="ADAL" clId="{7D7D71B8-6DE0-E144-A700-4C0153DA852A}" dt="2020-09-08T08:36:56.095" v="709" actId="20577"/>
          <ac:spMkLst>
            <pc:docMk/>
            <pc:sldMk cId="3370134691" sldId="609"/>
            <ac:spMk id="49" creationId="{D40A1205-259B-4915-80B3-5B87629EB4A7}"/>
          </ac:spMkLst>
        </pc:spChg>
      </pc:sldChg>
      <pc:sldChg chg="modSp mod modNotesTx">
        <pc:chgData name="Markus Johannes Zock" userId="a2b17c9c-a4d3-40bf-bdef-df4363d20581" providerId="ADAL" clId="{7D7D71B8-6DE0-E144-A700-4C0153DA852A}" dt="2020-09-08T08:49:46.220" v="936" actId="20577"/>
        <pc:sldMkLst>
          <pc:docMk/>
          <pc:sldMk cId="1712256468" sldId="610"/>
        </pc:sldMkLst>
        <pc:spChg chg="mod">
          <ac:chgData name="Markus Johannes Zock" userId="a2b17c9c-a4d3-40bf-bdef-df4363d20581" providerId="ADAL" clId="{7D7D71B8-6DE0-E144-A700-4C0153DA852A}" dt="2020-09-08T08:44:18.717" v="866" actId="403"/>
          <ac:spMkLst>
            <pc:docMk/>
            <pc:sldMk cId="1712256468" sldId="610"/>
            <ac:spMk id="5" creationId="{00000000-0000-0000-0000-000000000000}"/>
          </ac:spMkLst>
        </pc:spChg>
      </pc:sldChg>
      <pc:sldChg chg="modSp mod modNotesTx">
        <pc:chgData name="Markus Johannes Zock" userId="a2b17c9c-a4d3-40bf-bdef-df4363d20581" providerId="ADAL" clId="{7D7D71B8-6DE0-E144-A700-4C0153DA852A}" dt="2020-09-08T08:50:15.424" v="941" actId="20577"/>
        <pc:sldMkLst>
          <pc:docMk/>
          <pc:sldMk cId="3619650028" sldId="611"/>
        </pc:sldMkLst>
        <pc:spChg chg="mod">
          <ac:chgData name="Markus Johannes Zock" userId="a2b17c9c-a4d3-40bf-bdef-df4363d20581" providerId="ADAL" clId="{7D7D71B8-6DE0-E144-A700-4C0153DA852A}" dt="2020-09-08T08:44:22.064" v="867" actId="403"/>
          <ac:spMkLst>
            <pc:docMk/>
            <pc:sldMk cId="3619650028" sldId="611"/>
            <ac:spMk id="5" creationId="{00000000-0000-0000-0000-000000000000}"/>
          </ac:spMkLst>
        </pc:spChg>
      </pc:sldChg>
      <pc:sldChg chg="modNotesTx">
        <pc:chgData name="Markus Johannes Zock" userId="a2b17c9c-a4d3-40bf-bdef-df4363d20581" providerId="ADAL" clId="{7D7D71B8-6DE0-E144-A700-4C0153DA852A}" dt="2020-09-08T08:51:41.382" v="959" actId="20577"/>
        <pc:sldMkLst>
          <pc:docMk/>
          <pc:sldMk cId="3600957285" sldId="612"/>
        </pc:sldMkLst>
      </pc:sldChg>
      <pc:sldChg chg="modNotesTx">
        <pc:chgData name="Markus Johannes Zock" userId="a2b17c9c-a4d3-40bf-bdef-df4363d20581" providerId="ADAL" clId="{7D7D71B8-6DE0-E144-A700-4C0153DA852A}" dt="2020-09-08T08:52:02.822" v="963" actId="20577"/>
        <pc:sldMkLst>
          <pc:docMk/>
          <pc:sldMk cId="3120295039" sldId="613"/>
        </pc:sldMkLst>
      </pc:sldChg>
      <pc:sldChg chg="addSp delSp modSp add mod chgLayout modNotesTx">
        <pc:chgData name="Markus Johannes Zock" userId="a2b17c9c-a4d3-40bf-bdef-df4363d20581" providerId="ADAL" clId="{7D7D71B8-6DE0-E144-A700-4C0153DA852A}" dt="2020-09-25T10:38:01.990" v="1244" actId="20577"/>
        <pc:sldMkLst>
          <pc:docMk/>
          <pc:sldMk cId="972635275" sldId="614"/>
        </pc:sldMkLst>
        <pc:spChg chg="add del mod">
          <ac:chgData name="Markus Johannes Zock" userId="a2b17c9c-a4d3-40bf-bdef-df4363d20581" providerId="ADAL" clId="{7D7D71B8-6DE0-E144-A700-4C0153DA852A}" dt="2020-09-25T10:24:42.147" v="1140" actId="478"/>
          <ac:spMkLst>
            <pc:docMk/>
            <pc:sldMk cId="972635275" sldId="614"/>
            <ac:spMk id="2" creationId="{D4A26064-DC47-4840-8FE3-96891D541352}"/>
          </ac:spMkLst>
        </pc:spChg>
        <pc:spChg chg="mod ord">
          <ac:chgData name="Markus Johannes Zock" userId="a2b17c9c-a4d3-40bf-bdef-df4363d20581" providerId="ADAL" clId="{7D7D71B8-6DE0-E144-A700-4C0153DA852A}" dt="2020-09-25T10:26:09.495" v="1161" actId="700"/>
          <ac:spMkLst>
            <pc:docMk/>
            <pc:sldMk cId="972635275" sldId="614"/>
            <ac:spMk id="3" creationId="{4FC6095C-EC16-AE42-BE3B-118AE67BF7F6}"/>
          </ac:spMkLst>
        </pc:spChg>
        <pc:spChg chg="mod ord">
          <ac:chgData name="Markus Johannes Zock" userId="a2b17c9c-a4d3-40bf-bdef-df4363d20581" providerId="ADAL" clId="{7D7D71B8-6DE0-E144-A700-4C0153DA852A}" dt="2020-09-25T10:26:09.495" v="1161" actId="700"/>
          <ac:spMkLst>
            <pc:docMk/>
            <pc:sldMk cId="972635275" sldId="614"/>
            <ac:spMk id="4" creationId="{532A8C1D-65EF-314F-8F28-709A199CED99}"/>
          </ac:spMkLst>
        </pc:spChg>
        <pc:spChg chg="mod ord">
          <ac:chgData name="Markus Johannes Zock" userId="a2b17c9c-a4d3-40bf-bdef-df4363d20581" providerId="ADAL" clId="{7D7D71B8-6DE0-E144-A700-4C0153DA852A}" dt="2020-09-25T10:26:09.495" v="1161" actId="700"/>
          <ac:spMkLst>
            <pc:docMk/>
            <pc:sldMk cId="972635275" sldId="614"/>
            <ac:spMk id="5" creationId="{74B4C611-21D1-DE44-89B8-E46874C7764F}"/>
          </ac:spMkLst>
        </pc:spChg>
        <pc:spChg chg="add mod">
          <ac:chgData name="Markus Johannes Zock" userId="a2b17c9c-a4d3-40bf-bdef-df4363d20581" providerId="ADAL" clId="{7D7D71B8-6DE0-E144-A700-4C0153DA852A}" dt="2020-09-25T10:38:01.990" v="1244" actId="20577"/>
          <ac:spMkLst>
            <pc:docMk/>
            <pc:sldMk cId="972635275" sldId="614"/>
            <ac:spMk id="9" creationId="{3B0C74A6-55BA-144B-BD48-880C51137F31}"/>
          </ac:spMkLst>
        </pc:spChg>
        <pc:spChg chg="add mod ord">
          <ac:chgData name="Markus Johannes Zock" userId="a2b17c9c-a4d3-40bf-bdef-df4363d20581" providerId="ADAL" clId="{7D7D71B8-6DE0-E144-A700-4C0153DA852A}" dt="2020-09-25T10:26:18.948" v="1162" actId="208"/>
          <ac:spMkLst>
            <pc:docMk/>
            <pc:sldMk cId="972635275" sldId="614"/>
            <ac:spMk id="18" creationId="{75F2F7C2-F7A9-C547-A4A1-8619F96A4295}"/>
          </ac:spMkLst>
        </pc:spChg>
        <pc:picChg chg="add del mod">
          <ac:chgData name="Markus Johannes Zock" userId="a2b17c9c-a4d3-40bf-bdef-df4363d20581" providerId="ADAL" clId="{7D7D71B8-6DE0-E144-A700-4C0153DA852A}" dt="2020-09-25T10:24:39.925" v="1138" actId="931"/>
          <ac:picMkLst>
            <pc:docMk/>
            <pc:sldMk cId="972635275" sldId="614"/>
            <ac:picMk id="7" creationId="{079E7D51-AA12-D249-B0D9-F616A6062407}"/>
          </ac:picMkLst>
        </pc:picChg>
        <pc:picChg chg="add mod">
          <ac:chgData name="Markus Johannes Zock" userId="a2b17c9c-a4d3-40bf-bdef-df4363d20581" providerId="ADAL" clId="{7D7D71B8-6DE0-E144-A700-4C0153DA852A}" dt="2020-09-25T10:33:08.327" v="1201" actId="1076"/>
          <ac:picMkLst>
            <pc:docMk/>
            <pc:sldMk cId="972635275" sldId="614"/>
            <ac:picMk id="7" creationId="{8CDB22AF-2B0C-0643-87C4-CB03DFCA8467}"/>
          </ac:picMkLst>
        </pc:picChg>
        <pc:picChg chg="add del mod">
          <ac:chgData name="Markus Johannes Zock" userId="a2b17c9c-a4d3-40bf-bdef-df4363d20581" providerId="ADAL" clId="{7D7D71B8-6DE0-E144-A700-4C0153DA852A}" dt="2020-09-25T10:32:23.632" v="1199" actId="478"/>
          <ac:picMkLst>
            <pc:docMk/>
            <pc:sldMk cId="972635275" sldId="614"/>
            <ac:picMk id="8" creationId="{5EDB4E3A-1741-E945-B544-9498FCB0EA0B}"/>
          </ac:picMkLst>
        </pc:picChg>
        <pc:picChg chg="add del mod">
          <ac:chgData name="Markus Johannes Zock" userId="a2b17c9c-a4d3-40bf-bdef-df4363d20581" providerId="ADAL" clId="{7D7D71B8-6DE0-E144-A700-4C0153DA852A}" dt="2020-09-25T10:24:39.925" v="1138" actId="931"/>
          <ac:picMkLst>
            <pc:docMk/>
            <pc:sldMk cId="972635275" sldId="614"/>
            <ac:picMk id="9" creationId="{931C2EA7-6577-2F46-9950-9496CAE87A17}"/>
          </ac:picMkLst>
        </pc:picChg>
        <pc:picChg chg="add del mod">
          <ac:chgData name="Markus Johannes Zock" userId="a2b17c9c-a4d3-40bf-bdef-df4363d20581" providerId="ADAL" clId="{7D7D71B8-6DE0-E144-A700-4C0153DA852A}" dt="2020-09-25T10:24:39.925" v="1138" actId="931"/>
          <ac:picMkLst>
            <pc:docMk/>
            <pc:sldMk cId="972635275" sldId="614"/>
            <ac:picMk id="11" creationId="{29D6B105-2175-7A41-8485-CCF175E67CC3}"/>
          </ac:picMkLst>
        </pc:picChg>
        <pc:picChg chg="add del mod">
          <ac:chgData name="Markus Johannes Zock" userId="a2b17c9c-a4d3-40bf-bdef-df4363d20581" providerId="ADAL" clId="{7D7D71B8-6DE0-E144-A700-4C0153DA852A}" dt="2020-09-25T10:26:04.892" v="1160" actId="478"/>
          <ac:picMkLst>
            <pc:docMk/>
            <pc:sldMk cId="972635275" sldId="614"/>
            <ac:picMk id="13" creationId="{18CA4BD9-6044-1347-8892-F878608489FB}"/>
          </ac:picMkLst>
        </pc:picChg>
        <pc:picChg chg="add del mod">
          <ac:chgData name="Markus Johannes Zock" userId="a2b17c9c-a4d3-40bf-bdef-df4363d20581" providerId="ADAL" clId="{7D7D71B8-6DE0-E144-A700-4C0153DA852A}" dt="2020-09-25T10:26:03.886" v="1159" actId="478"/>
          <ac:picMkLst>
            <pc:docMk/>
            <pc:sldMk cId="972635275" sldId="614"/>
            <ac:picMk id="15" creationId="{3F9F4748-0256-7049-A9C8-115807B87A53}"/>
          </ac:picMkLst>
        </pc:picChg>
        <pc:picChg chg="add del mod">
          <ac:chgData name="Markus Johannes Zock" userId="a2b17c9c-a4d3-40bf-bdef-df4363d20581" providerId="ADAL" clId="{7D7D71B8-6DE0-E144-A700-4C0153DA852A}" dt="2020-09-25T10:26:02.334" v="1158" actId="478"/>
          <ac:picMkLst>
            <pc:docMk/>
            <pc:sldMk cId="972635275" sldId="614"/>
            <ac:picMk id="17" creationId="{2724B4D1-CFD0-5549-AEF1-5BCCBBC76A16}"/>
          </ac:picMkLst>
        </pc:picChg>
        <pc:picChg chg="add del mod">
          <ac:chgData name="Markus Johannes Zock" userId="a2b17c9c-a4d3-40bf-bdef-df4363d20581" providerId="ADAL" clId="{7D7D71B8-6DE0-E144-A700-4C0153DA852A}" dt="2020-09-25T10:27:05.386" v="1169" actId="478"/>
          <ac:picMkLst>
            <pc:docMk/>
            <pc:sldMk cId="972635275" sldId="614"/>
            <ac:picMk id="19" creationId="{43C57B75-F864-8E4D-A4C0-36F72E079C4E}"/>
          </ac:picMkLst>
        </pc:picChg>
        <pc:picChg chg="add mod">
          <ac:chgData name="Markus Johannes Zock" userId="a2b17c9c-a4d3-40bf-bdef-df4363d20581" providerId="ADAL" clId="{7D7D71B8-6DE0-E144-A700-4C0153DA852A}" dt="2020-09-25T10:33:17.304" v="1202" actId="1076"/>
          <ac:picMkLst>
            <pc:docMk/>
            <pc:sldMk cId="972635275" sldId="614"/>
            <ac:picMk id="20" creationId="{A5AE7DE8-B03D-7C49-861D-3D2C04EC0062}"/>
          </ac:picMkLst>
        </pc:picChg>
      </pc:sldChg>
      <pc:sldChg chg="delSp modSp add del mod">
        <pc:chgData name="Markus Johannes Zock" userId="a2b17c9c-a4d3-40bf-bdef-df4363d20581" providerId="ADAL" clId="{7D7D71B8-6DE0-E144-A700-4C0153DA852A}" dt="2020-09-25T10:30:25.614" v="1185" actId="2696"/>
        <pc:sldMkLst>
          <pc:docMk/>
          <pc:sldMk cId="1848347465" sldId="615"/>
        </pc:sldMkLst>
        <pc:spChg chg="mod">
          <ac:chgData name="Markus Johannes Zock" userId="a2b17c9c-a4d3-40bf-bdef-df4363d20581" providerId="ADAL" clId="{7D7D71B8-6DE0-E144-A700-4C0153DA852A}" dt="2020-09-25T10:25:53.351" v="1157" actId="20577"/>
          <ac:spMkLst>
            <pc:docMk/>
            <pc:sldMk cId="1848347465" sldId="615"/>
            <ac:spMk id="5" creationId="{74B4C611-21D1-DE44-89B8-E46874C7764F}"/>
          </ac:spMkLst>
        </pc:spChg>
        <pc:picChg chg="del">
          <ac:chgData name="Markus Johannes Zock" userId="a2b17c9c-a4d3-40bf-bdef-df4363d20581" providerId="ADAL" clId="{7D7D71B8-6DE0-E144-A700-4C0153DA852A}" dt="2020-09-25T10:30:17.441" v="1182" actId="478"/>
          <ac:picMkLst>
            <pc:docMk/>
            <pc:sldMk cId="1848347465" sldId="615"/>
            <ac:picMk id="15" creationId="{3F9F4748-0256-7049-A9C8-115807B87A53}"/>
          </ac:picMkLst>
        </pc:picChg>
      </pc:sldChg>
      <pc:sldChg chg="addSp delSp modSp add del mod">
        <pc:chgData name="Markus Johannes Zock" userId="a2b17c9c-a4d3-40bf-bdef-df4363d20581" providerId="ADAL" clId="{7D7D71B8-6DE0-E144-A700-4C0153DA852A}" dt="2020-09-25T10:33:31.012" v="1205" actId="2696"/>
        <pc:sldMkLst>
          <pc:docMk/>
          <pc:sldMk cId="642888510" sldId="616"/>
        </pc:sldMkLst>
        <pc:spChg chg="mod">
          <ac:chgData name="Markus Johannes Zock" userId="a2b17c9c-a4d3-40bf-bdef-df4363d20581" providerId="ADAL" clId="{7D7D71B8-6DE0-E144-A700-4C0153DA852A}" dt="2020-09-25T10:30:09.593" v="1181" actId="20577"/>
          <ac:spMkLst>
            <pc:docMk/>
            <pc:sldMk cId="642888510" sldId="616"/>
            <ac:spMk id="5" creationId="{74B4C611-21D1-DE44-89B8-E46874C7764F}"/>
          </ac:spMkLst>
        </pc:spChg>
        <pc:picChg chg="add del mod">
          <ac:chgData name="Markus Johannes Zock" userId="a2b17c9c-a4d3-40bf-bdef-df4363d20581" providerId="ADAL" clId="{7D7D71B8-6DE0-E144-A700-4C0153DA852A}" dt="2020-09-25T10:33:29.270" v="1204" actId="21"/>
          <ac:picMkLst>
            <pc:docMk/>
            <pc:sldMk cId="642888510" sldId="616"/>
            <ac:picMk id="8" creationId="{8BA3F38A-B94F-C94A-9621-7F5D4E214052}"/>
          </ac:picMkLst>
        </pc:picChg>
        <pc:picChg chg="del">
          <ac:chgData name="Markus Johannes Zock" userId="a2b17c9c-a4d3-40bf-bdef-df4363d20581" providerId="ADAL" clId="{7D7D71B8-6DE0-E144-A700-4C0153DA852A}" dt="2020-09-25T10:30:20.763" v="1183" actId="478"/>
          <ac:picMkLst>
            <pc:docMk/>
            <pc:sldMk cId="642888510" sldId="616"/>
            <ac:picMk id="20" creationId="{A5AE7DE8-B03D-7C49-861D-3D2C04EC0062}"/>
          </ac:picMkLst>
        </pc:picChg>
      </pc:sldChg>
      <pc:sldChg chg="addSp delSp modSp add mod modNotesTx">
        <pc:chgData name="Markus Johannes Zock" userId="a2b17c9c-a4d3-40bf-bdef-df4363d20581" providerId="ADAL" clId="{7D7D71B8-6DE0-E144-A700-4C0153DA852A}" dt="2020-09-25T10:38:22.054" v="1247" actId="20577"/>
        <pc:sldMkLst>
          <pc:docMk/>
          <pc:sldMk cId="542073598" sldId="617"/>
        </pc:sldMkLst>
        <pc:spChg chg="add mod">
          <ac:chgData name="Markus Johannes Zock" userId="a2b17c9c-a4d3-40bf-bdef-df4363d20581" providerId="ADAL" clId="{7D7D71B8-6DE0-E144-A700-4C0153DA852A}" dt="2020-09-25T10:38:22.054" v="1247" actId="20577"/>
          <ac:spMkLst>
            <pc:docMk/>
            <pc:sldMk cId="542073598" sldId="617"/>
            <ac:spMk id="9" creationId="{28FD4D42-E565-A643-98CF-C9C1FCCDBBCD}"/>
          </ac:spMkLst>
        </pc:spChg>
        <pc:picChg chg="add mod">
          <ac:chgData name="Markus Johannes Zock" userId="a2b17c9c-a4d3-40bf-bdef-df4363d20581" providerId="ADAL" clId="{7D7D71B8-6DE0-E144-A700-4C0153DA852A}" dt="2020-09-25T10:34:23.188" v="1211" actId="14100"/>
          <ac:picMkLst>
            <pc:docMk/>
            <pc:sldMk cId="542073598" sldId="617"/>
            <ac:picMk id="8" creationId="{E94829D3-1270-9F4C-B438-EF52A62541C0}"/>
          </ac:picMkLst>
        </pc:picChg>
        <pc:picChg chg="del">
          <ac:chgData name="Markus Johannes Zock" userId="a2b17c9c-a4d3-40bf-bdef-df4363d20581" providerId="ADAL" clId="{7D7D71B8-6DE0-E144-A700-4C0153DA852A}" dt="2020-09-25T10:33:37.931" v="1206" actId="478"/>
          <ac:picMkLst>
            <pc:docMk/>
            <pc:sldMk cId="542073598" sldId="617"/>
            <ac:picMk id="20" creationId="{A5AE7DE8-B03D-7C49-861D-3D2C04EC0062}"/>
          </ac:picMkLst>
        </pc:picChg>
      </pc:sldChg>
    </pc:docChg>
  </pc:docChgLst>
  <pc:docChgLst>
    <pc:chgData name="Markus Johannes Zock" userId="S::markus.zock@un.org::a2b17c9c-a4d3-40bf-bdef-df4363d20581" providerId="AD" clId="Web-{9790D0D9-3C02-4DEC-BA71-F51B5BD225D1}"/>
    <pc:docChg chg="modSld">
      <pc:chgData name="Markus Johannes Zock" userId="S::markus.zock@un.org::a2b17c9c-a4d3-40bf-bdef-df4363d20581" providerId="AD" clId="Web-{9790D0D9-3C02-4DEC-BA71-F51B5BD225D1}" dt="2020-09-25T10:21:01.807" v="3"/>
      <pc:docMkLst>
        <pc:docMk/>
      </pc:docMkLst>
      <pc:sldChg chg="addSp delSp addAnim delAnim">
        <pc:chgData name="Markus Johannes Zock" userId="S::markus.zock@un.org::a2b17c9c-a4d3-40bf-bdef-df4363d20581" providerId="AD" clId="Web-{9790D0D9-3C02-4DEC-BA71-F51B5BD225D1}" dt="2020-09-25T10:21:01.807" v="3"/>
        <pc:sldMkLst>
          <pc:docMk/>
          <pc:sldMk cId="3172878184" sldId="596"/>
        </pc:sldMkLst>
        <pc:grpChg chg="del topLvl">
          <ac:chgData name="Markus Johannes Zock" userId="S::markus.zock@un.org::a2b17c9c-a4d3-40bf-bdef-df4363d20581" providerId="AD" clId="Web-{9790D0D9-3C02-4DEC-BA71-F51B5BD225D1}" dt="2020-09-25T10:21:01.807" v="3"/>
          <ac:grpSpMkLst>
            <pc:docMk/>
            <pc:sldMk cId="3172878184" sldId="596"/>
            <ac:grpSpMk id="26" creationId="{00000000-0000-0000-0000-000000000000}"/>
          </ac:grpSpMkLst>
        </pc:grpChg>
        <pc:grpChg chg="add del">
          <ac:chgData name="Markus Johannes Zock" userId="S::markus.zock@un.org::a2b17c9c-a4d3-40bf-bdef-df4363d20581" providerId="AD" clId="Web-{9790D0D9-3C02-4DEC-BA71-F51B5BD225D1}" dt="2020-09-25T10:20:59.385" v="2"/>
          <ac:grpSpMkLst>
            <pc:docMk/>
            <pc:sldMk cId="3172878184" sldId="596"/>
            <ac:grpSpMk id="27" creationId="{00000000-0000-0000-0000-000000000000}"/>
          </ac:grpSpMkLst>
        </pc:grpChg>
        <pc:picChg chg="del topLvl">
          <ac:chgData name="Markus Johannes Zock" userId="S::markus.zock@un.org::a2b17c9c-a4d3-40bf-bdef-df4363d20581" providerId="AD" clId="Web-{9790D0D9-3C02-4DEC-BA71-F51B5BD225D1}" dt="2020-09-25T10:20:59.385" v="2"/>
          <ac:picMkLst>
            <pc:docMk/>
            <pc:sldMk cId="3172878184" sldId="596"/>
            <ac:picMk id="20" creationId="{00000000-0000-0000-0000-000000000000}"/>
          </ac:picMkLst>
        </pc:picChg>
      </pc:sldChg>
    </pc:docChg>
  </pc:docChgLst>
  <pc:docChgLst>
    <pc:chgData name="Markus Johannes Zock" userId="S::markus.zock@un.org::a2b17c9c-a4d3-40bf-bdef-df4363d20581" providerId="AD" clId="Web-{70C4B99F-6068-2000-C2B7-471AF896FF1C}"/>
    <pc:docChg chg="delSld modSld">
      <pc:chgData name="Markus Johannes Zock" userId="S::markus.zock@un.org::a2b17c9c-a4d3-40bf-bdef-df4363d20581" providerId="AD" clId="Web-{70C4B99F-6068-2000-C2B7-471AF896FF1C}" dt="2021-03-31T21:22:34.058" v="97" actId="20577"/>
      <pc:docMkLst>
        <pc:docMk/>
      </pc:docMkLst>
      <pc:sldChg chg="modSp">
        <pc:chgData name="Markus Johannes Zock" userId="S::markus.zock@un.org::a2b17c9c-a4d3-40bf-bdef-df4363d20581" providerId="AD" clId="Web-{70C4B99F-6068-2000-C2B7-471AF896FF1C}" dt="2021-03-31T21:05:37.085" v="7" actId="20577"/>
        <pc:sldMkLst>
          <pc:docMk/>
          <pc:sldMk cId="3971173553" sldId="285"/>
        </pc:sldMkLst>
        <pc:spChg chg="mod">
          <ac:chgData name="Markus Johannes Zock" userId="S::markus.zock@un.org::a2b17c9c-a4d3-40bf-bdef-df4363d20581" providerId="AD" clId="Web-{70C4B99F-6068-2000-C2B7-471AF896FF1C}" dt="2021-03-31T21:05:37.085" v="7" actId="20577"/>
          <ac:spMkLst>
            <pc:docMk/>
            <pc:sldMk cId="3971173553" sldId="285"/>
            <ac:spMk id="48" creationId="{00000000-0000-0000-0000-000000000000}"/>
          </ac:spMkLst>
        </pc:spChg>
      </pc:sldChg>
      <pc:sldChg chg="modSp">
        <pc:chgData name="Markus Johannes Zock" userId="S::markus.zock@un.org::a2b17c9c-a4d3-40bf-bdef-df4363d20581" providerId="AD" clId="Web-{70C4B99F-6068-2000-C2B7-471AF896FF1C}" dt="2021-03-31T21:20:34.459" v="67" actId="20577"/>
        <pc:sldMkLst>
          <pc:docMk/>
          <pc:sldMk cId="2490911425" sldId="296"/>
        </pc:sldMkLst>
        <pc:spChg chg="mod">
          <ac:chgData name="Markus Johannes Zock" userId="S::markus.zock@un.org::a2b17c9c-a4d3-40bf-bdef-df4363d20581" providerId="AD" clId="Web-{70C4B99F-6068-2000-C2B7-471AF896FF1C}" dt="2021-03-31T21:20:34.459" v="67" actId="20577"/>
          <ac:spMkLst>
            <pc:docMk/>
            <pc:sldMk cId="2490911425" sldId="296"/>
            <ac:spMk id="5" creationId="{00000000-0000-0000-0000-000000000000}"/>
          </ac:spMkLst>
        </pc:spChg>
      </pc:sldChg>
      <pc:sldChg chg="del">
        <pc:chgData name="Markus Johannes Zock" userId="S::markus.zock@un.org::a2b17c9c-a4d3-40bf-bdef-df4363d20581" providerId="AD" clId="Web-{70C4B99F-6068-2000-C2B7-471AF896FF1C}" dt="2021-03-31T21:19:17.691" v="52"/>
        <pc:sldMkLst>
          <pc:docMk/>
          <pc:sldMk cId="1512770771" sldId="577"/>
        </pc:sldMkLst>
      </pc:sldChg>
      <pc:sldChg chg="modSp">
        <pc:chgData name="Markus Johannes Zock" userId="S::markus.zock@un.org::a2b17c9c-a4d3-40bf-bdef-df4363d20581" providerId="AD" clId="Web-{70C4B99F-6068-2000-C2B7-471AF896FF1C}" dt="2021-03-31T21:19:42.817" v="59"/>
        <pc:sldMkLst>
          <pc:docMk/>
          <pc:sldMk cId="2730016417" sldId="581"/>
        </pc:sldMkLst>
        <pc:spChg chg="mod">
          <ac:chgData name="Markus Johannes Zock" userId="S::markus.zock@un.org::a2b17c9c-a4d3-40bf-bdef-df4363d20581" providerId="AD" clId="Web-{70C4B99F-6068-2000-C2B7-471AF896FF1C}" dt="2021-03-31T21:19:42.817" v="59"/>
          <ac:spMkLst>
            <pc:docMk/>
            <pc:sldMk cId="2730016417" sldId="581"/>
            <ac:spMk id="9" creationId="{CD2F9C67-FC37-4F4B-BF32-46C5BCBC220A}"/>
          </ac:spMkLst>
        </pc:spChg>
      </pc:sldChg>
      <pc:sldChg chg="modNotes">
        <pc:chgData name="Markus Johannes Zock" userId="S::markus.zock@un.org::a2b17c9c-a4d3-40bf-bdef-df4363d20581" providerId="AD" clId="Web-{70C4B99F-6068-2000-C2B7-471AF896FF1C}" dt="2021-03-31T21:15:54.979" v="47"/>
        <pc:sldMkLst>
          <pc:docMk/>
          <pc:sldMk cId="4233382040" sldId="595"/>
        </pc:sldMkLst>
      </pc:sldChg>
      <pc:sldChg chg="modSp">
        <pc:chgData name="Markus Johannes Zock" userId="S::markus.zock@un.org::a2b17c9c-a4d3-40bf-bdef-df4363d20581" providerId="AD" clId="Web-{70C4B99F-6068-2000-C2B7-471AF896FF1C}" dt="2021-03-31T21:20:26.599" v="64" actId="20577"/>
        <pc:sldMkLst>
          <pc:docMk/>
          <pc:sldMk cId="2702848831" sldId="597"/>
        </pc:sldMkLst>
        <pc:spChg chg="mod">
          <ac:chgData name="Markus Johannes Zock" userId="S::markus.zock@un.org::a2b17c9c-a4d3-40bf-bdef-df4363d20581" providerId="AD" clId="Web-{70C4B99F-6068-2000-C2B7-471AF896FF1C}" dt="2021-03-31T21:20:26.599" v="64" actId="20577"/>
          <ac:spMkLst>
            <pc:docMk/>
            <pc:sldMk cId="2702848831" sldId="597"/>
            <ac:spMk id="5" creationId="{00000000-0000-0000-0000-000000000000}"/>
          </ac:spMkLst>
        </pc:spChg>
      </pc:sldChg>
      <pc:sldChg chg="modSp">
        <pc:chgData name="Markus Johannes Zock" userId="S::markus.zock@un.org::a2b17c9c-a4d3-40bf-bdef-df4363d20581" providerId="AD" clId="Web-{70C4B99F-6068-2000-C2B7-471AF896FF1C}" dt="2021-03-31T21:15:22.713" v="33" actId="20577"/>
        <pc:sldMkLst>
          <pc:docMk/>
          <pc:sldMk cId="2537503155" sldId="598"/>
        </pc:sldMkLst>
        <pc:spChg chg="mod">
          <ac:chgData name="Markus Johannes Zock" userId="S::markus.zock@un.org::a2b17c9c-a4d3-40bf-bdef-df4363d20581" providerId="AD" clId="Web-{70C4B99F-6068-2000-C2B7-471AF896FF1C}" dt="2021-03-31T21:15:22.713" v="33" actId="20577"/>
          <ac:spMkLst>
            <pc:docMk/>
            <pc:sldMk cId="2537503155" sldId="598"/>
            <ac:spMk id="5" creationId="{00000000-0000-0000-0000-000000000000}"/>
          </ac:spMkLst>
        </pc:spChg>
      </pc:sldChg>
      <pc:sldChg chg="addSp modSp addAnim">
        <pc:chgData name="Markus Johannes Zock" userId="S::markus.zock@un.org::a2b17c9c-a4d3-40bf-bdef-df4363d20581" providerId="AD" clId="Web-{70C4B99F-6068-2000-C2B7-471AF896FF1C}" dt="2021-03-31T21:22:34.058" v="97" actId="20577"/>
        <pc:sldMkLst>
          <pc:docMk/>
          <pc:sldMk cId="1821339885" sldId="600"/>
        </pc:sldMkLst>
        <pc:spChg chg="add mod">
          <ac:chgData name="Markus Johannes Zock" userId="S::markus.zock@un.org::a2b17c9c-a4d3-40bf-bdef-df4363d20581" providerId="AD" clId="Web-{70C4B99F-6068-2000-C2B7-471AF896FF1C}" dt="2021-03-31T21:21:45.010" v="71" actId="1076"/>
          <ac:spMkLst>
            <pc:docMk/>
            <pc:sldMk cId="1821339885" sldId="600"/>
            <ac:spMk id="6" creationId="{FEDC53AA-32CE-427A-AABD-4AD08C193A0E}"/>
          </ac:spMkLst>
        </pc:spChg>
        <pc:spChg chg="mod">
          <ac:chgData name="Markus Johannes Zock" userId="S::markus.zock@un.org::a2b17c9c-a4d3-40bf-bdef-df4363d20581" providerId="AD" clId="Web-{70C4B99F-6068-2000-C2B7-471AF896FF1C}" dt="2021-03-31T21:22:34.058" v="97" actId="20577"/>
          <ac:spMkLst>
            <pc:docMk/>
            <pc:sldMk cId="1821339885" sldId="600"/>
            <ac:spMk id="285" creationId="{12A69B1E-D223-471D-B048-A89E44A12350}"/>
          </ac:spMkLst>
        </pc:spChg>
        <pc:grpChg chg="add mod">
          <ac:chgData name="Markus Johannes Zock" userId="S::markus.zock@un.org::a2b17c9c-a4d3-40bf-bdef-df4363d20581" providerId="AD" clId="Web-{70C4B99F-6068-2000-C2B7-471AF896FF1C}" dt="2021-03-31T21:21:44.979" v="70" actId="1076"/>
          <ac:grpSpMkLst>
            <pc:docMk/>
            <pc:sldMk cId="1821339885" sldId="600"/>
            <ac:grpSpMk id="5" creationId="{9CFEB594-324C-4D40-91A1-5E8988D1B4BC}"/>
          </ac:grpSpMkLst>
        </pc:grpChg>
      </pc:sldChg>
      <pc:sldChg chg="modSp">
        <pc:chgData name="Markus Johannes Zock" userId="S::markus.zock@un.org::a2b17c9c-a4d3-40bf-bdef-df4363d20581" providerId="AD" clId="Web-{70C4B99F-6068-2000-C2B7-471AF896FF1C}" dt="2021-03-31T21:07:43.479" v="18" actId="1076"/>
        <pc:sldMkLst>
          <pc:docMk/>
          <pc:sldMk cId="2518429099" sldId="604"/>
        </pc:sldMkLst>
        <pc:spChg chg="mod">
          <ac:chgData name="Markus Johannes Zock" userId="S::markus.zock@un.org::a2b17c9c-a4d3-40bf-bdef-df4363d20581" providerId="AD" clId="Web-{70C4B99F-6068-2000-C2B7-471AF896FF1C}" dt="2021-03-31T21:07:43.479" v="18" actId="1076"/>
          <ac:spMkLst>
            <pc:docMk/>
            <pc:sldMk cId="2518429099" sldId="604"/>
            <ac:spMk id="17" creationId="{00000000-0000-0000-0000-000000000000}"/>
          </ac:spMkLst>
        </pc:spChg>
      </pc:sldChg>
      <pc:sldChg chg="modSp">
        <pc:chgData name="Markus Johannes Zock" userId="S::markus.zock@un.org::a2b17c9c-a4d3-40bf-bdef-df4363d20581" providerId="AD" clId="Web-{70C4B99F-6068-2000-C2B7-471AF896FF1C}" dt="2021-03-31T21:10:37.984" v="26" actId="1076"/>
        <pc:sldMkLst>
          <pc:docMk/>
          <pc:sldMk cId="3358205580" sldId="605"/>
        </pc:sldMkLst>
        <pc:grpChg chg="mod">
          <ac:chgData name="Markus Johannes Zock" userId="S::markus.zock@un.org::a2b17c9c-a4d3-40bf-bdef-df4363d20581" providerId="AD" clId="Web-{70C4B99F-6068-2000-C2B7-471AF896FF1C}" dt="2021-03-31T21:10:37.984" v="26" actId="1076"/>
          <ac:grpSpMkLst>
            <pc:docMk/>
            <pc:sldMk cId="3358205580" sldId="605"/>
            <ac:grpSpMk id="7" creationId="{00000000-0000-0000-0000-000000000000}"/>
          </ac:grpSpMkLst>
        </pc:grpChg>
      </pc:sldChg>
      <pc:sldChg chg="modSp">
        <pc:chgData name="Markus Johannes Zock" userId="S::markus.zock@un.org::a2b17c9c-a4d3-40bf-bdef-df4363d20581" providerId="AD" clId="Web-{70C4B99F-6068-2000-C2B7-471AF896FF1C}" dt="2021-03-31T21:09:42.451" v="22" actId="1076"/>
        <pc:sldMkLst>
          <pc:docMk/>
          <pc:sldMk cId="1148630800" sldId="606"/>
        </pc:sldMkLst>
        <pc:grpChg chg="mod">
          <ac:chgData name="Markus Johannes Zock" userId="S::markus.zock@un.org::a2b17c9c-a4d3-40bf-bdef-df4363d20581" providerId="AD" clId="Web-{70C4B99F-6068-2000-C2B7-471AF896FF1C}" dt="2021-03-31T21:09:42.451" v="22" actId="1076"/>
          <ac:grpSpMkLst>
            <pc:docMk/>
            <pc:sldMk cId="1148630800" sldId="606"/>
            <ac:grpSpMk id="6" creationId="{00000000-0000-0000-0000-000000000000}"/>
          </ac:grpSpMkLst>
        </pc:grpChg>
      </pc:sldChg>
      <pc:sldChg chg="modSp">
        <pc:chgData name="Markus Johannes Zock" userId="S::markus.zock@un.org::a2b17c9c-a4d3-40bf-bdef-df4363d20581" providerId="AD" clId="Web-{70C4B99F-6068-2000-C2B7-471AF896FF1C}" dt="2021-03-31T21:09:57.702" v="24" actId="1076"/>
        <pc:sldMkLst>
          <pc:docMk/>
          <pc:sldMk cId="3893411483" sldId="607"/>
        </pc:sldMkLst>
        <pc:picChg chg="mod">
          <ac:chgData name="Markus Johannes Zock" userId="S::markus.zock@un.org::a2b17c9c-a4d3-40bf-bdef-df4363d20581" providerId="AD" clId="Web-{70C4B99F-6068-2000-C2B7-471AF896FF1C}" dt="2021-03-31T21:09:57.702" v="24" actId="1076"/>
          <ac:picMkLst>
            <pc:docMk/>
            <pc:sldMk cId="3893411483" sldId="607"/>
            <ac:picMk id="6" creationId="{00000000-0000-0000-0000-000000000000}"/>
          </ac:picMkLst>
        </pc:picChg>
      </pc:sldChg>
      <pc:sldChg chg="del">
        <pc:chgData name="Markus Johannes Zock" userId="S::markus.zock@un.org::a2b17c9c-a4d3-40bf-bdef-df4363d20581" providerId="AD" clId="Web-{70C4B99F-6068-2000-C2B7-471AF896FF1C}" dt="2021-03-31T21:14:51.118" v="27"/>
        <pc:sldMkLst>
          <pc:docMk/>
          <pc:sldMk cId="3370134691" sldId="609"/>
        </pc:sldMkLst>
      </pc:sldChg>
      <pc:sldChg chg="del">
        <pc:chgData name="Markus Johannes Zock" userId="S::markus.zock@un.org::a2b17c9c-a4d3-40bf-bdef-df4363d20581" providerId="AD" clId="Web-{70C4B99F-6068-2000-C2B7-471AF896FF1C}" dt="2021-03-31T21:19:04.441" v="50"/>
        <pc:sldMkLst>
          <pc:docMk/>
          <pc:sldMk cId="1712256468" sldId="610"/>
        </pc:sldMkLst>
      </pc:sldChg>
      <pc:sldChg chg="del">
        <pc:chgData name="Markus Johannes Zock" userId="S::markus.zock@un.org::a2b17c9c-a4d3-40bf-bdef-df4363d20581" providerId="AD" clId="Web-{70C4B99F-6068-2000-C2B7-471AF896FF1C}" dt="2021-03-31T21:19:06.206" v="51"/>
        <pc:sldMkLst>
          <pc:docMk/>
          <pc:sldMk cId="3619650028" sldId="611"/>
        </pc:sldMkLst>
      </pc:sldChg>
      <pc:sldChg chg="modSp">
        <pc:chgData name="Markus Johannes Zock" userId="S::markus.zock@un.org::a2b17c9c-a4d3-40bf-bdef-df4363d20581" providerId="AD" clId="Web-{70C4B99F-6068-2000-C2B7-471AF896FF1C}" dt="2021-03-31T21:16:38.387" v="49" actId="1076"/>
        <pc:sldMkLst>
          <pc:docMk/>
          <pc:sldMk cId="972635275" sldId="614"/>
        </pc:sldMkLst>
        <pc:spChg chg="mod">
          <ac:chgData name="Markus Johannes Zock" userId="S::markus.zock@un.org::a2b17c9c-a4d3-40bf-bdef-df4363d20581" providerId="AD" clId="Web-{70C4B99F-6068-2000-C2B7-471AF896FF1C}" dt="2021-03-31T21:16:38.387" v="49" actId="1076"/>
          <ac:spMkLst>
            <pc:docMk/>
            <pc:sldMk cId="972635275" sldId="614"/>
            <ac:spMk id="9" creationId="{3B0C74A6-55BA-144B-BD48-880C51137F31}"/>
          </ac:spMkLst>
        </pc:spChg>
      </pc:sldChg>
      <pc:sldChg chg="modSp">
        <pc:chgData name="Markus Johannes Zock" userId="S::markus.zock@un.org::a2b17c9c-a4d3-40bf-bdef-df4363d20581" providerId="AD" clId="Web-{70C4B99F-6068-2000-C2B7-471AF896FF1C}" dt="2021-03-31T21:16:27.215" v="48" actId="1076"/>
        <pc:sldMkLst>
          <pc:docMk/>
          <pc:sldMk cId="542073598" sldId="617"/>
        </pc:sldMkLst>
        <pc:spChg chg="mod">
          <ac:chgData name="Markus Johannes Zock" userId="S::markus.zock@un.org::a2b17c9c-a4d3-40bf-bdef-df4363d20581" providerId="AD" clId="Web-{70C4B99F-6068-2000-C2B7-471AF896FF1C}" dt="2021-03-31T21:16:27.215" v="48" actId="1076"/>
          <ac:spMkLst>
            <pc:docMk/>
            <pc:sldMk cId="542073598" sldId="617"/>
            <ac:spMk id="9" creationId="{28FD4D42-E565-A643-98CF-C9C1FCCDBBCD}"/>
          </ac:spMkLst>
        </pc:spChg>
      </pc:sldChg>
    </pc:docChg>
  </pc:docChgLst>
  <pc:docChgLst>
    <pc:chgData name="Markus Johannes Zock" userId="a2b17c9c-a4d3-40bf-bdef-df4363d20581" providerId="ADAL" clId="{05063BD8-514B-204D-9A11-CD403AFEAE6C}"/>
    <pc:docChg chg="modSld">
      <pc:chgData name="Markus Johannes Zock" userId="a2b17c9c-a4d3-40bf-bdef-df4363d20581" providerId="ADAL" clId="{05063BD8-514B-204D-9A11-CD403AFEAE6C}" dt="2021-03-31T21:52:06.704" v="306" actId="20577"/>
      <pc:docMkLst>
        <pc:docMk/>
      </pc:docMkLst>
      <pc:sldChg chg="addSp modSp mod modAnim modNotesTx">
        <pc:chgData name="Markus Johannes Zock" userId="a2b17c9c-a4d3-40bf-bdef-df4363d20581" providerId="ADAL" clId="{05063BD8-514B-204D-9A11-CD403AFEAE6C}" dt="2021-03-31T21:52:06.704" v="306" actId="20577"/>
        <pc:sldMkLst>
          <pc:docMk/>
          <pc:sldMk cId="681186532" sldId="599"/>
        </pc:sldMkLst>
        <pc:spChg chg="mod">
          <ac:chgData name="Markus Johannes Zock" userId="a2b17c9c-a4d3-40bf-bdef-df4363d20581" providerId="ADAL" clId="{05063BD8-514B-204D-9A11-CD403AFEAE6C}" dt="2021-03-31T21:51:39.829" v="300" actId="20577"/>
          <ac:spMkLst>
            <pc:docMk/>
            <pc:sldMk cId="681186532" sldId="599"/>
            <ac:spMk id="41" creationId="{9812BA2F-E5DC-4069-8DD1-73A5087F722F}"/>
          </ac:spMkLst>
        </pc:spChg>
        <pc:spChg chg="mod">
          <ac:chgData name="Markus Johannes Zock" userId="a2b17c9c-a4d3-40bf-bdef-df4363d20581" providerId="ADAL" clId="{05063BD8-514B-204D-9A11-CD403AFEAE6C}" dt="2021-03-31T21:51:20.845" v="286" actId="20577"/>
          <ac:spMkLst>
            <pc:docMk/>
            <pc:sldMk cId="681186532" sldId="599"/>
            <ac:spMk id="26664" creationId="{00000000-0000-0000-0000-000000000000}"/>
          </ac:spMkLst>
        </pc:spChg>
        <pc:spChg chg="mod">
          <ac:chgData name="Markus Johannes Zock" userId="a2b17c9c-a4d3-40bf-bdef-df4363d20581" providerId="ADAL" clId="{05063BD8-514B-204D-9A11-CD403AFEAE6C}" dt="2021-03-31T21:50:36.946" v="282" actId="208"/>
          <ac:spMkLst>
            <pc:docMk/>
            <pc:sldMk cId="681186532" sldId="599"/>
            <ac:spMk id="26668" creationId="{00000000-0000-0000-0000-000000000000}"/>
          </ac:spMkLst>
        </pc:spChg>
        <pc:spChg chg="mod">
          <ac:chgData name="Markus Johannes Zock" userId="a2b17c9c-a4d3-40bf-bdef-df4363d20581" providerId="ADAL" clId="{05063BD8-514B-204D-9A11-CD403AFEAE6C}" dt="2021-03-31T21:50:41.708" v="284" actId="208"/>
          <ac:spMkLst>
            <pc:docMk/>
            <pc:sldMk cId="681186532" sldId="599"/>
            <ac:spMk id="26680" creationId="{00000000-0000-0000-0000-000000000000}"/>
          </ac:spMkLst>
        </pc:spChg>
        <pc:spChg chg="mod">
          <ac:chgData name="Markus Johannes Zock" userId="a2b17c9c-a4d3-40bf-bdef-df4363d20581" providerId="ADAL" clId="{05063BD8-514B-204D-9A11-CD403AFEAE6C}" dt="2021-03-31T21:50:39.421" v="283" actId="208"/>
          <ac:spMkLst>
            <pc:docMk/>
            <pc:sldMk cId="681186532" sldId="599"/>
            <ac:spMk id="26684" creationId="{00000000-0000-0000-0000-000000000000}"/>
          </ac:spMkLst>
        </pc:spChg>
        <pc:picChg chg="add mod">
          <ac:chgData name="Markus Johannes Zock" userId="a2b17c9c-a4d3-40bf-bdef-df4363d20581" providerId="ADAL" clId="{05063BD8-514B-204D-9A11-CD403AFEAE6C}" dt="2021-03-31T21:42:22.344" v="154" actId="1076"/>
          <ac:picMkLst>
            <pc:docMk/>
            <pc:sldMk cId="681186532" sldId="599"/>
            <ac:picMk id="3" creationId="{D8D68248-D7F0-F54D-B07D-465F00CEDAA8}"/>
          </ac:picMkLst>
        </pc:picChg>
      </pc:sldChg>
      <pc:sldChg chg="modSp mod">
        <pc:chgData name="Markus Johannes Zock" userId="a2b17c9c-a4d3-40bf-bdef-df4363d20581" providerId="ADAL" clId="{05063BD8-514B-204D-9A11-CD403AFEAE6C}" dt="2021-03-31T21:23:24.319" v="149" actId="20577"/>
        <pc:sldMkLst>
          <pc:docMk/>
          <pc:sldMk cId="1821339885" sldId="600"/>
        </pc:sldMkLst>
        <pc:spChg chg="mod">
          <ac:chgData name="Markus Johannes Zock" userId="a2b17c9c-a4d3-40bf-bdef-df4363d20581" providerId="ADAL" clId="{05063BD8-514B-204D-9A11-CD403AFEAE6C}" dt="2021-03-31T21:23:24.319" v="149" actId="20577"/>
          <ac:spMkLst>
            <pc:docMk/>
            <pc:sldMk cId="1821339885" sldId="600"/>
            <ac:spMk id="285" creationId="{12A69B1E-D223-471D-B048-A89E44A12350}"/>
          </ac:spMkLst>
        </pc:spChg>
      </pc:sldChg>
      <pc:sldChg chg="modSp modNotesTx">
        <pc:chgData name="Markus Johannes Zock" userId="a2b17c9c-a4d3-40bf-bdef-df4363d20581" providerId="ADAL" clId="{05063BD8-514B-204D-9A11-CD403AFEAE6C}" dt="2021-03-31T20:27:09.430" v="146" actId="113"/>
        <pc:sldMkLst>
          <pc:docMk/>
          <pc:sldMk cId="2518429099" sldId="604"/>
        </pc:sldMkLst>
        <pc:spChg chg="mod">
          <ac:chgData name="Markus Johannes Zock" userId="a2b17c9c-a4d3-40bf-bdef-df4363d20581" providerId="ADAL" clId="{05063BD8-514B-204D-9A11-CD403AFEAE6C}" dt="2021-03-31T20:27:02.278" v="145" actId="113"/>
          <ac:spMkLst>
            <pc:docMk/>
            <pc:sldMk cId="2518429099" sldId="604"/>
            <ac:spMk id="12" creationId="{00000000-0000-0000-0000-000000000000}"/>
          </ac:spMkLst>
        </pc:spChg>
        <pc:spChg chg="mod">
          <ac:chgData name="Markus Johannes Zock" userId="a2b17c9c-a4d3-40bf-bdef-df4363d20581" providerId="ADAL" clId="{05063BD8-514B-204D-9A11-CD403AFEAE6C}" dt="2021-03-31T20:27:09.430" v="146" actId="113"/>
          <ac:spMkLst>
            <pc:docMk/>
            <pc:sldMk cId="2518429099" sldId="604"/>
            <ac:spMk id="14" creationId="{00000000-0000-0000-0000-000000000000}"/>
          </ac:spMkLst>
        </pc:spChg>
        <pc:spChg chg="mod">
          <ac:chgData name="Markus Johannes Zock" userId="a2b17c9c-a4d3-40bf-bdef-df4363d20581" providerId="ADAL" clId="{05063BD8-514B-204D-9A11-CD403AFEAE6C}" dt="2021-03-31T20:25:09.328" v="87" actId="20577"/>
          <ac:spMkLst>
            <pc:docMk/>
            <pc:sldMk cId="2518429099" sldId="604"/>
            <ac:spMk id="17" creationId="{00000000-0000-0000-0000-000000000000}"/>
          </ac:spMkLst>
        </pc:spChg>
      </pc:sldChg>
    </pc:docChg>
  </pc:docChgLst>
  <pc:docChgLst>
    <pc:chgData name="Markus Johannes Zock" userId="S::markus.zock@un.org::a2b17c9c-a4d3-40bf-bdef-df4363d20581" providerId="AD" clId="Web-{F3DAA45A-FC59-D412-D61B-08DABF2C725B}"/>
    <pc:docChg chg="modSld">
      <pc:chgData name="Markus Johannes Zock" userId="S::markus.zock@un.org::a2b17c9c-a4d3-40bf-bdef-df4363d20581" providerId="AD" clId="Web-{F3DAA45A-FC59-D412-D61B-08DABF2C725B}" dt="2020-09-08T08:22:04.956" v="3" actId="20577"/>
      <pc:docMkLst>
        <pc:docMk/>
      </pc:docMkLst>
      <pc:sldChg chg="modSp">
        <pc:chgData name="Markus Johannes Zock" userId="S::markus.zock@un.org::a2b17c9c-a4d3-40bf-bdef-df4363d20581" providerId="AD" clId="Web-{F3DAA45A-FC59-D412-D61B-08DABF2C725B}" dt="2020-09-08T08:22:04.956" v="2" actId="20577"/>
        <pc:sldMkLst>
          <pc:docMk/>
          <pc:sldMk cId="1070562514" sldId="258"/>
        </pc:sldMkLst>
        <pc:spChg chg="mod">
          <ac:chgData name="Markus Johannes Zock" userId="S::markus.zock@un.org::a2b17c9c-a4d3-40bf-bdef-df4363d20581" providerId="AD" clId="Web-{F3DAA45A-FC59-D412-D61B-08DABF2C725B}" dt="2020-09-08T08:22:04.956" v="2" actId="20577"/>
          <ac:spMkLst>
            <pc:docMk/>
            <pc:sldMk cId="1070562514" sldId="258"/>
            <ac:spMk id="6" creationId="{00000000-0000-0000-0000-000000000000}"/>
          </ac:spMkLst>
        </pc:spChg>
      </pc:sldChg>
    </pc:docChg>
  </pc:docChgLst>
  <pc:docChgLst>
    <pc:chgData name="Markus Johannes Zock" userId="a2b17c9c-a4d3-40bf-bdef-df4363d20581" providerId="ADAL" clId="{569FB160-024A-374B-BE11-7D75B0DEDDE1}"/>
    <pc:docChg chg="custSel modSld modMainMaster">
      <pc:chgData name="Markus Johannes Zock" userId="a2b17c9c-a4d3-40bf-bdef-df4363d20581" providerId="ADAL" clId="{569FB160-024A-374B-BE11-7D75B0DEDDE1}" dt="2020-08-14T08:12:04.964" v="36" actId="207"/>
      <pc:docMkLst>
        <pc:docMk/>
      </pc:docMkLst>
      <pc:sldChg chg="modSp mod">
        <pc:chgData name="Markus Johannes Zock" userId="a2b17c9c-a4d3-40bf-bdef-df4363d20581" providerId="ADAL" clId="{569FB160-024A-374B-BE11-7D75B0DEDDE1}" dt="2020-08-13T15:30:45.770" v="5"/>
        <pc:sldMkLst>
          <pc:docMk/>
          <pc:sldMk cId="1070562514" sldId="258"/>
        </pc:sldMkLst>
        <pc:spChg chg="mod">
          <ac:chgData name="Markus Johannes Zock" userId="a2b17c9c-a4d3-40bf-bdef-df4363d20581" providerId="ADAL" clId="{569FB160-024A-374B-BE11-7D75B0DEDDE1}" dt="2020-08-13T15:30:45.770" v="5"/>
          <ac:spMkLst>
            <pc:docMk/>
            <pc:sldMk cId="1070562514" sldId="258"/>
            <ac:spMk id="5" creationId="{00000000-0000-0000-0000-000000000000}"/>
          </ac:spMkLst>
        </pc:spChg>
        <pc:spChg chg="mod">
          <ac:chgData name="Markus Johannes Zock" userId="a2b17c9c-a4d3-40bf-bdef-df4363d20581" providerId="ADAL" clId="{569FB160-024A-374B-BE11-7D75B0DEDDE1}" dt="2020-08-13T15:30:41.337" v="4" actId="20577"/>
          <ac:spMkLst>
            <pc:docMk/>
            <pc:sldMk cId="1070562514" sldId="258"/>
            <ac:spMk id="6" creationId="{00000000-0000-0000-0000-000000000000}"/>
          </ac:spMkLst>
        </pc:spChg>
      </pc:sldChg>
      <pc:sldChg chg="addSp delSp modSp mod">
        <pc:chgData name="Markus Johannes Zock" userId="a2b17c9c-a4d3-40bf-bdef-df4363d20581" providerId="ADAL" clId="{569FB160-024A-374B-BE11-7D75B0DEDDE1}" dt="2020-08-14T08:12:04.964" v="36" actId="207"/>
        <pc:sldMkLst>
          <pc:docMk/>
          <pc:sldMk cId="175723101" sldId="284"/>
        </pc:sldMkLst>
        <pc:graphicFrameChg chg="add mod modGraphic">
          <ac:chgData name="Markus Johannes Zock" userId="a2b17c9c-a4d3-40bf-bdef-df4363d20581" providerId="ADAL" clId="{569FB160-024A-374B-BE11-7D75B0DEDDE1}" dt="2020-08-14T08:12:04.964" v="36" actId="207"/>
          <ac:graphicFrameMkLst>
            <pc:docMk/>
            <pc:sldMk cId="175723101" sldId="284"/>
            <ac:graphicFrameMk id="6" creationId="{B6B590A2-B178-5C4F-B296-AEEF601579FB}"/>
          </ac:graphicFrameMkLst>
        </pc:graphicFrameChg>
        <pc:graphicFrameChg chg="del mod">
          <ac:chgData name="Markus Johannes Zock" userId="a2b17c9c-a4d3-40bf-bdef-df4363d20581" providerId="ADAL" clId="{569FB160-024A-374B-BE11-7D75B0DEDDE1}" dt="2020-08-14T08:11:52.177" v="33" actId="478"/>
          <ac:graphicFrameMkLst>
            <pc:docMk/>
            <pc:sldMk cId="175723101" sldId="284"/>
            <ac:graphicFrameMk id="67" creationId="{00000000-0000-0000-0000-000000000000}"/>
          </ac:graphicFrameMkLst>
        </pc:graphicFrameChg>
      </pc:sldChg>
      <pc:sldChg chg="modSp">
        <pc:chgData name="Markus Johannes Zock" userId="a2b17c9c-a4d3-40bf-bdef-df4363d20581" providerId="ADAL" clId="{569FB160-024A-374B-BE11-7D75B0DEDDE1}" dt="2020-08-13T18:25:22.621" v="10"/>
        <pc:sldMkLst>
          <pc:docMk/>
          <pc:sldMk cId="1956330568" sldId="290"/>
        </pc:sldMkLst>
        <pc:spChg chg="mod">
          <ac:chgData name="Markus Johannes Zock" userId="a2b17c9c-a4d3-40bf-bdef-df4363d20581" providerId="ADAL" clId="{569FB160-024A-374B-BE11-7D75B0DEDDE1}" dt="2020-08-13T18:25:22.621" v="10"/>
          <ac:spMkLst>
            <pc:docMk/>
            <pc:sldMk cId="1956330568" sldId="290"/>
            <ac:spMk id="23" creationId="{9EF3079C-C92C-4056-9A12-E18238FFC7EB}"/>
          </ac:spMkLst>
        </pc:spChg>
      </pc:sldChg>
      <pc:sldChg chg="modSp mod">
        <pc:chgData name="Markus Johannes Zock" userId="a2b17c9c-a4d3-40bf-bdef-df4363d20581" providerId="ADAL" clId="{569FB160-024A-374B-BE11-7D75B0DEDDE1}" dt="2020-08-13T18:26:40.129" v="32" actId="207"/>
        <pc:sldMkLst>
          <pc:docMk/>
          <pc:sldMk cId="2100452463" sldId="550"/>
        </pc:sldMkLst>
        <pc:spChg chg="mod">
          <ac:chgData name="Markus Johannes Zock" userId="a2b17c9c-a4d3-40bf-bdef-df4363d20581" providerId="ADAL" clId="{569FB160-024A-374B-BE11-7D75B0DEDDE1}" dt="2020-08-13T18:26:40.129" v="32" actId="207"/>
          <ac:spMkLst>
            <pc:docMk/>
            <pc:sldMk cId="2100452463" sldId="550"/>
            <ac:spMk id="2" creationId="{00000000-0000-0000-0000-000000000000}"/>
          </ac:spMkLst>
        </pc:spChg>
      </pc:sldChg>
      <pc:sldChg chg="modSp">
        <pc:chgData name="Markus Johannes Zock" userId="a2b17c9c-a4d3-40bf-bdef-df4363d20581" providerId="ADAL" clId="{569FB160-024A-374B-BE11-7D75B0DEDDE1}" dt="2020-08-13T18:25:31.017" v="12"/>
        <pc:sldMkLst>
          <pc:docMk/>
          <pc:sldMk cId="167842746" sldId="561"/>
        </pc:sldMkLst>
        <pc:spChg chg="mod">
          <ac:chgData name="Markus Johannes Zock" userId="a2b17c9c-a4d3-40bf-bdef-df4363d20581" providerId="ADAL" clId="{569FB160-024A-374B-BE11-7D75B0DEDDE1}" dt="2020-08-13T18:25:31.017" v="12"/>
          <ac:spMkLst>
            <pc:docMk/>
            <pc:sldMk cId="167842746" sldId="561"/>
            <ac:spMk id="23" creationId="{9EF3079C-C92C-4056-9A12-E18238FFC7EB}"/>
          </ac:spMkLst>
        </pc:spChg>
      </pc:sldChg>
      <pc:sldChg chg="modSp">
        <pc:chgData name="Markus Johannes Zock" userId="a2b17c9c-a4d3-40bf-bdef-df4363d20581" providerId="ADAL" clId="{569FB160-024A-374B-BE11-7D75B0DEDDE1}" dt="2020-08-13T18:25:38.400" v="14"/>
        <pc:sldMkLst>
          <pc:docMk/>
          <pc:sldMk cId="1924314141" sldId="562"/>
        </pc:sldMkLst>
        <pc:spChg chg="mod">
          <ac:chgData name="Markus Johannes Zock" userId="a2b17c9c-a4d3-40bf-bdef-df4363d20581" providerId="ADAL" clId="{569FB160-024A-374B-BE11-7D75B0DEDDE1}" dt="2020-08-13T18:25:38.400" v="14"/>
          <ac:spMkLst>
            <pc:docMk/>
            <pc:sldMk cId="1924314141" sldId="562"/>
            <ac:spMk id="23" creationId="{9EF3079C-C92C-4056-9A12-E18238FFC7EB}"/>
          </ac:spMkLst>
        </pc:spChg>
      </pc:sldChg>
      <pc:sldChg chg="modSp">
        <pc:chgData name="Markus Johannes Zock" userId="a2b17c9c-a4d3-40bf-bdef-df4363d20581" providerId="ADAL" clId="{569FB160-024A-374B-BE11-7D75B0DEDDE1}" dt="2020-08-13T18:25:44.963" v="16"/>
        <pc:sldMkLst>
          <pc:docMk/>
          <pc:sldMk cId="4269669281" sldId="563"/>
        </pc:sldMkLst>
        <pc:spChg chg="mod">
          <ac:chgData name="Markus Johannes Zock" userId="a2b17c9c-a4d3-40bf-bdef-df4363d20581" providerId="ADAL" clId="{569FB160-024A-374B-BE11-7D75B0DEDDE1}" dt="2020-08-13T18:25:44.963" v="16"/>
          <ac:spMkLst>
            <pc:docMk/>
            <pc:sldMk cId="4269669281" sldId="563"/>
            <ac:spMk id="23" creationId="{9EF3079C-C92C-4056-9A12-E18238FFC7EB}"/>
          </ac:spMkLst>
        </pc:spChg>
      </pc:sldChg>
      <pc:sldChg chg="modSp">
        <pc:chgData name="Markus Johannes Zock" userId="a2b17c9c-a4d3-40bf-bdef-df4363d20581" providerId="ADAL" clId="{569FB160-024A-374B-BE11-7D75B0DEDDE1}" dt="2020-08-13T18:25:53.427" v="18"/>
        <pc:sldMkLst>
          <pc:docMk/>
          <pc:sldMk cId="3252247637" sldId="564"/>
        </pc:sldMkLst>
        <pc:spChg chg="mod">
          <ac:chgData name="Markus Johannes Zock" userId="a2b17c9c-a4d3-40bf-bdef-df4363d20581" providerId="ADAL" clId="{569FB160-024A-374B-BE11-7D75B0DEDDE1}" dt="2020-08-13T18:25:53.427" v="18"/>
          <ac:spMkLst>
            <pc:docMk/>
            <pc:sldMk cId="3252247637" sldId="564"/>
            <ac:spMk id="23" creationId="{9EF3079C-C92C-4056-9A12-E18238FFC7EB}"/>
          </ac:spMkLst>
        </pc:spChg>
      </pc:sldChg>
      <pc:sldChg chg="modSp">
        <pc:chgData name="Markus Johannes Zock" userId="a2b17c9c-a4d3-40bf-bdef-df4363d20581" providerId="ADAL" clId="{569FB160-024A-374B-BE11-7D75B0DEDDE1}" dt="2020-08-13T18:25:59.956" v="20"/>
        <pc:sldMkLst>
          <pc:docMk/>
          <pc:sldMk cId="2314503585" sldId="565"/>
        </pc:sldMkLst>
        <pc:spChg chg="mod">
          <ac:chgData name="Markus Johannes Zock" userId="a2b17c9c-a4d3-40bf-bdef-df4363d20581" providerId="ADAL" clId="{569FB160-024A-374B-BE11-7D75B0DEDDE1}" dt="2020-08-13T18:25:59.956" v="20"/>
          <ac:spMkLst>
            <pc:docMk/>
            <pc:sldMk cId="2314503585" sldId="565"/>
            <ac:spMk id="23" creationId="{9EF3079C-C92C-4056-9A12-E18238FFC7EB}"/>
          </ac:spMkLst>
        </pc:spChg>
      </pc:sldChg>
      <pc:sldChg chg="modSp">
        <pc:chgData name="Markus Johannes Zock" userId="a2b17c9c-a4d3-40bf-bdef-df4363d20581" providerId="ADAL" clId="{569FB160-024A-374B-BE11-7D75B0DEDDE1}" dt="2020-08-13T18:26:07.223" v="22"/>
        <pc:sldMkLst>
          <pc:docMk/>
          <pc:sldMk cId="182405256" sldId="566"/>
        </pc:sldMkLst>
        <pc:spChg chg="mod">
          <ac:chgData name="Markus Johannes Zock" userId="a2b17c9c-a4d3-40bf-bdef-df4363d20581" providerId="ADAL" clId="{569FB160-024A-374B-BE11-7D75B0DEDDE1}" dt="2020-08-13T18:26:07.223" v="22"/>
          <ac:spMkLst>
            <pc:docMk/>
            <pc:sldMk cId="182405256" sldId="566"/>
            <ac:spMk id="23" creationId="{9EF3079C-C92C-4056-9A12-E18238FFC7EB}"/>
          </ac:spMkLst>
        </pc:spChg>
      </pc:sldChg>
      <pc:sldChg chg="modSp">
        <pc:chgData name="Markus Johannes Zock" userId="a2b17c9c-a4d3-40bf-bdef-df4363d20581" providerId="ADAL" clId="{569FB160-024A-374B-BE11-7D75B0DEDDE1}" dt="2020-08-13T18:26:15.087" v="24"/>
        <pc:sldMkLst>
          <pc:docMk/>
          <pc:sldMk cId="1975993501" sldId="567"/>
        </pc:sldMkLst>
        <pc:spChg chg="mod">
          <ac:chgData name="Markus Johannes Zock" userId="a2b17c9c-a4d3-40bf-bdef-df4363d20581" providerId="ADAL" clId="{569FB160-024A-374B-BE11-7D75B0DEDDE1}" dt="2020-08-13T18:26:15.087" v="24"/>
          <ac:spMkLst>
            <pc:docMk/>
            <pc:sldMk cId="1975993501" sldId="567"/>
            <ac:spMk id="23" creationId="{9EF3079C-C92C-4056-9A12-E18238FFC7EB}"/>
          </ac:spMkLst>
        </pc:spChg>
      </pc:sldChg>
      <pc:sldChg chg="modSp">
        <pc:chgData name="Markus Johannes Zock" userId="a2b17c9c-a4d3-40bf-bdef-df4363d20581" providerId="ADAL" clId="{569FB160-024A-374B-BE11-7D75B0DEDDE1}" dt="2020-08-13T18:26:22.879" v="26"/>
        <pc:sldMkLst>
          <pc:docMk/>
          <pc:sldMk cId="3751592851" sldId="568"/>
        </pc:sldMkLst>
        <pc:spChg chg="mod">
          <ac:chgData name="Markus Johannes Zock" userId="a2b17c9c-a4d3-40bf-bdef-df4363d20581" providerId="ADAL" clId="{569FB160-024A-374B-BE11-7D75B0DEDDE1}" dt="2020-08-13T18:26:22.879" v="26"/>
          <ac:spMkLst>
            <pc:docMk/>
            <pc:sldMk cId="3751592851" sldId="568"/>
            <ac:spMk id="23" creationId="{9EF3079C-C92C-4056-9A12-E18238FFC7EB}"/>
          </ac:spMkLst>
        </pc:spChg>
      </pc:sldChg>
      <pc:sldChg chg="modSp">
        <pc:chgData name="Markus Johannes Zock" userId="a2b17c9c-a4d3-40bf-bdef-df4363d20581" providerId="ADAL" clId="{569FB160-024A-374B-BE11-7D75B0DEDDE1}" dt="2020-08-13T18:26:30.255" v="28"/>
        <pc:sldMkLst>
          <pc:docMk/>
          <pc:sldMk cId="4181005017" sldId="569"/>
        </pc:sldMkLst>
        <pc:spChg chg="mod">
          <ac:chgData name="Markus Johannes Zock" userId="a2b17c9c-a4d3-40bf-bdef-df4363d20581" providerId="ADAL" clId="{569FB160-024A-374B-BE11-7D75B0DEDDE1}" dt="2020-08-13T18:26:30.255" v="28"/>
          <ac:spMkLst>
            <pc:docMk/>
            <pc:sldMk cId="4181005017" sldId="569"/>
            <ac:spMk id="23" creationId="{9EF3079C-C92C-4056-9A12-E18238FFC7EB}"/>
          </ac:spMkLst>
        </pc:spChg>
      </pc:sldChg>
      <pc:sldMasterChg chg="modSp">
        <pc:chgData name="Markus Johannes Zock" userId="a2b17c9c-a4d3-40bf-bdef-df4363d20581" providerId="ADAL" clId="{569FB160-024A-374B-BE11-7D75B0DEDDE1}" dt="2020-08-13T15:31:12.383" v="7"/>
        <pc:sldMasterMkLst>
          <pc:docMk/>
          <pc:sldMasterMk cId="1655035539" sldId="2147483648"/>
        </pc:sldMasterMkLst>
        <pc:spChg chg="mod">
          <ac:chgData name="Markus Johannes Zock" userId="a2b17c9c-a4d3-40bf-bdef-df4363d20581" providerId="ADAL" clId="{569FB160-024A-374B-BE11-7D75B0DEDDE1}" dt="2020-08-13T15:31:12.383" v="7"/>
          <ac:spMkLst>
            <pc:docMk/>
            <pc:sldMasterMk cId="1655035539" sldId="2147483648"/>
            <ac:spMk id="10" creationId="{3C3D9F06-9E68-4223-B766-1669CC453D11}"/>
          </ac:spMkLst>
        </pc:spChg>
        <pc:grpChg chg="mod">
          <ac:chgData name="Markus Johannes Zock" userId="a2b17c9c-a4d3-40bf-bdef-df4363d20581" providerId="ADAL" clId="{569FB160-024A-374B-BE11-7D75B0DEDDE1}" dt="2020-08-13T15:31:08.283" v="6"/>
          <ac:grpSpMkLst>
            <pc:docMk/>
            <pc:sldMasterMk cId="1655035539" sldId="2147483648"/>
            <ac:grpSpMk id="8" creationId="{EF68DE18-AB23-427D-9D16-FB6D405FA98F}"/>
          </ac:grpSpMkLst>
        </pc:grpChg>
        <pc:picChg chg="mod">
          <ac:chgData name="Markus Johannes Zock" userId="a2b17c9c-a4d3-40bf-bdef-df4363d20581" providerId="ADAL" clId="{569FB160-024A-374B-BE11-7D75B0DEDDE1}" dt="2020-08-13T15:31:08.283" v="6"/>
          <ac:picMkLst>
            <pc:docMk/>
            <pc:sldMasterMk cId="1655035539" sldId="2147483648"/>
            <ac:picMk id="9" creationId="{1B9697E2-EEE3-484D-A5F1-3BA85BCE2746}"/>
          </ac:picMkLst>
        </pc:picChg>
      </pc:sldMasterChg>
    </pc:docChg>
  </pc:docChgLst>
  <pc:docChgLst>
    <pc:chgData name="Markus Johannes Zock" userId="S::markus.zock@un.org::a2b17c9c-a4d3-40bf-bdef-df4363d20581" providerId="AD" clId="Web-{DA8ADC78-41B6-2FD8-46D6-6A8F7C47268A}"/>
    <pc:docChg chg="modSld">
      <pc:chgData name="Markus Johannes Zock" userId="S::markus.zock@un.org::a2b17c9c-a4d3-40bf-bdef-df4363d20581" providerId="AD" clId="Web-{DA8ADC78-41B6-2FD8-46D6-6A8F7C47268A}" dt="2020-09-25T10:52:53.939" v="1" actId="20577"/>
      <pc:docMkLst>
        <pc:docMk/>
      </pc:docMkLst>
      <pc:sldChg chg="modSp">
        <pc:chgData name="Markus Johannes Zock" userId="S::markus.zock@un.org::a2b17c9c-a4d3-40bf-bdef-df4363d20581" providerId="AD" clId="Web-{DA8ADC78-41B6-2FD8-46D6-6A8F7C47268A}" dt="2020-09-25T10:52:53.939" v="1" actId="20577"/>
        <pc:sldMkLst>
          <pc:docMk/>
          <pc:sldMk cId="542073598" sldId="617"/>
        </pc:sldMkLst>
        <pc:spChg chg="mod">
          <ac:chgData name="Markus Johannes Zock" userId="S::markus.zock@un.org::a2b17c9c-a4d3-40bf-bdef-df4363d20581" providerId="AD" clId="Web-{DA8ADC78-41B6-2FD8-46D6-6A8F7C47268A}" dt="2020-09-25T10:52:53.939" v="1" actId="20577"/>
          <ac:spMkLst>
            <pc:docMk/>
            <pc:sldMk cId="542073598" sldId="617"/>
            <ac:spMk id="5" creationId="{74B4C611-21D1-DE44-89B8-E46874C7764F}"/>
          </ac:spMkLst>
        </pc:spChg>
      </pc:sldChg>
    </pc:docChg>
  </pc:docChgLst>
  <pc:docChgLst>
    <pc:chgData name="Markus Johannes Zock" userId="S::markus.zock@un.org::a2b17c9c-a4d3-40bf-bdef-df4363d20581" providerId="AD" clId="Web-{01161DB0-E309-B866-BD29-4F4D53374C0B}"/>
    <pc:docChg chg="modSld modMainMaster">
      <pc:chgData name="Markus Johannes Zock" userId="S::markus.zock@un.org::a2b17c9c-a4d3-40bf-bdef-df4363d20581" providerId="AD" clId="Web-{01161DB0-E309-B866-BD29-4F4D53374C0B}" dt="2020-08-14T08:12:54.948" v="2"/>
      <pc:docMkLst>
        <pc:docMk/>
      </pc:docMkLst>
      <pc:sldChg chg="modTransition">
        <pc:chgData name="Markus Johannes Zock" userId="S::markus.zock@un.org::a2b17c9c-a4d3-40bf-bdef-df4363d20581" providerId="AD" clId="Web-{01161DB0-E309-B866-BD29-4F4D53374C0B}" dt="2020-08-14T08:12:54.948" v="2"/>
        <pc:sldMkLst>
          <pc:docMk/>
          <pc:sldMk cId="1070562514" sldId="258"/>
        </pc:sldMkLst>
      </pc:sldChg>
      <pc:sldChg chg="modTransition">
        <pc:chgData name="Markus Johannes Zock" userId="S::markus.zock@un.org::a2b17c9c-a4d3-40bf-bdef-df4363d20581" providerId="AD" clId="Web-{01161DB0-E309-B866-BD29-4F4D53374C0B}" dt="2020-08-14T08:12:54.948" v="2"/>
        <pc:sldMkLst>
          <pc:docMk/>
          <pc:sldMk cId="175723101" sldId="284"/>
        </pc:sldMkLst>
      </pc:sldChg>
      <pc:sldChg chg="modTransition">
        <pc:chgData name="Markus Johannes Zock" userId="S::markus.zock@un.org::a2b17c9c-a4d3-40bf-bdef-df4363d20581" providerId="AD" clId="Web-{01161DB0-E309-B866-BD29-4F4D53374C0B}" dt="2020-08-14T08:12:54.948" v="2"/>
        <pc:sldMkLst>
          <pc:docMk/>
          <pc:sldMk cId="3971173553" sldId="285"/>
        </pc:sldMkLst>
      </pc:sldChg>
      <pc:sldChg chg="modTransition">
        <pc:chgData name="Markus Johannes Zock" userId="S::markus.zock@un.org::a2b17c9c-a4d3-40bf-bdef-df4363d20581" providerId="AD" clId="Web-{01161DB0-E309-B866-BD29-4F4D53374C0B}" dt="2020-08-14T08:12:54.948" v="2"/>
        <pc:sldMkLst>
          <pc:docMk/>
          <pc:sldMk cId="3459376044" sldId="286"/>
        </pc:sldMkLst>
      </pc:sldChg>
      <pc:sldChg chg="modTransition">
        <pc:chgData name="Markus Johannes Zock" userId="S::markus.zock@un.org::a2b17c9c-a4d3-40bf-bdef-df4363d20581" providerId="AD" clId="Web-{01161DB0-E309-B866-BD29-4F4D53374C0B}" dt="2020-08-14T08:12:54.948" v="2"/>
        <pc:sldMkLst>
          <pc:docMk/>
          <pc:sldMk cId="1956330568" sldId="290"/>
        </pc:sldMkLst>
      </pc:sldChg>
      <pc:sldChg chg="modTransition">
        <pc:chgData name="Markus Johannes Zock" userId="S::markus.zock@un.org::a2b17c9c-a4d3-40bf-bdef-df4363d20581" providerId="AD" clId="Web-{01161DB0-E309-B866-BD29-4F4D53374C0B}" dt="2020-08-14T08:12:54.948" v="2"/>
        <pc:sldMkLst>
          <pc:docMk/>
          <pc:sldMk cId="2567559026" sldId="293"/>
        </pc:sldMkLst>
      </pc:sldChg>
      <pc:sldChg chg="modTransition">
        <pc:chgData name="Markus Johannes Zock" userId="S::markus.zock@un.org::a2b17c9c-a4d3-40bf-bdef-df4363d20581" providerId="AD" clId="Web-{01161DB0-E309-B866-BD29-4F4D53374C0B}" dt="2020-08-14T08:12:54.948" v="2"/>
        <pc:sldMkLst>
          <pc:docMk/>
          <pc:sldMk cId="2490911425" sldId="296"/>
        </pc:sldMkLst>
      </pc:sldChg>
      <pc:sldChg chg="modTransition">
        <pc:chgData name="Markus Johannes Zock" userId="S::markus.zock@un.org::a2b17c9c-a4d3-40bf-bdef-df4363d20581" providerId="AD" clId="Web-{01161DB0-E309-B866-BD29-4F4D53374C0B}" dt="2020-08-14T08:12:54.948" v="2"/>
        <pc:sldMkLst>
          <pc:docMk/>
          <pc:sldMk cId="2034467210" sldId="475"/>
        </pc:sldMkLst>
      </pc:sldChg>
      <pc:sldChg chg="modTransition">
        <pc:chgData name="Markus Johannes Zock" userId="S::markus.zock@un.org::a2b17c9c-a4d3-40bf-bdef-df4363d20581" providerId="AD" clId="Web-{01161DB0-E309-B866-BD29-4F4D53374C0B}" dt="2020-08-14T08:12:54.948" v="2"/>
        <pc:sldMkLst>
          <pc:docMk/>
          <pc:sldMk cId="2100452463" sldId="550"/>
        </pc:sldMkLst>
      </pc:sldChg>
      <pc:sldChg chg="modTransition">
        <pc:chgData name="Markus Johannes Zock" userId="S::markus.zock@un.org::a2b17c9c-a4d3-40bf-bdef-df4363d20581" providerId="AD" clId="Web-{01161DB0-E309-B866-BD29-4F4D53374C0B}" dt="2020-08-14T08:12:54.948" v="2"/>
        <pc:sldMkLst>
          <pc:docMk/>
          <pc:sldMk cId="167842746" sldId="561"/>
        </pc:sldMkLst>
      </pc:sldChg>
      <pc:sldChg chg="modTransition">
        <pc:chgData name="Markus Johannes Zock" userId="S::markus.zock@un.org::a2b17c9c-a4d3-40bf-bdef-df4363d20581" providerId="AD" clId="Web-{01161DB0-E309-B866-BD29-4F4D53374C0B}" dt="2020-08-14T08:12:54.948" v="2"/>
        <pc:sldMkLst>
          <pc:docMk/>
          <pc:sldMk cId="1924314141" sldId="562"/>
        </pc:sldMkLst>
      </pc:sldChg>
      <pc:sldChg chg="modTransition">
        <pc:chgData name="Markus Johannes Zock" userId="S::markus.zock@un.org::a2b17c9c-a4d3-40bf-bdef-df4363d20581" providerId="AD" clId="Web-{01161DB0-E309-B866-BD29-4F4D53374C0B}" dt="2020-08-14T08:12:54.948" v="2"/>
        <pc:sldMkLst>
          <pc:docMk/>
          <pc:sldMk cId="4269669281" sldId="563"/>
        </pc:sldMkLst>
      </pc:sldChg>
      <pc:sldChg chg="modTransition">
        <pc:chgData name="Markus Johannes Zock" userId="S::markus.zock@un.org::a2b17c9c-a4d3-40bf-bdef-df4363d20581" providerId="AD" clId="Web-{01161DB0-E309-B866-BD29-4F4D53374C0B}" dt="2020-08-14T08:12:54.948" v="2"/>
        <pc:sldMkLst>
          <pc:docMk/>
          <pc:sldMk cId="3252247637" sldId="564"/>
        </pc:sldMkLst>
      </pc:sldChg>
      <pc:sldChg chg="modTransition">
        <pc:chgData name="Markus Johannes Zock" userId="S::markus.zock@un.org::a2b17c9c-a4d3-40bf-bdef-df4363d20581" providerId="AD" clId="Web-{01161DB0-E309-B866-BD29-4F4D53374C0B}" dt="2020-08-14T08:12:54.948" v="2"/>
        <pc:sldMkLst>
          <pc:docMk/>
          <pc:sldMk cId="2314503585" sldId="565"/>
        </pc:sldMkLst>
      </pc:sldChg>
      <pc:sldChg chg="modTransition">
        <pc:chgData name="Markus Johannes Zock" userId="S::markus.zock@un.org::a2b17c9c-a4d3-40bf-bdef-df4363d20581" providerId="AD" clId="Web-{01161DB0-E309-B866-BD29-4F4D53374C0B}" dt="2020-08-14T08:12:54.948" v="2"/>
        <pc:sldMkLst>
          <pc:docMk/>
          <pc:sldMk cId="182405256" sldId="566"/>
        </pc:sldMkLst>
      </pc:sldChg>
      <pc:sldChg chg="modTransition">
        <pc:chgData name="Markus Johannes Zock" userId="S::markus.zock@un.org::a2b17c9c-a4d3-40bf-bdef-df4363d20581" providerId="AD" clId="Web-{01161DB0-E309-B866-BD29-4F4D53374C0B}" dt="2020-08-14T08:12:54.948" v="2"/>
        <pc:sldMkLst>
          <pc:docMk/>
          <pc:sldMk cId="1975993501" sldId="567"/>
        </pc:sldMkLst>
      </pc:sldChg>
      <pc:sldChg chg="modTransition">
        <pc:chgData name="Markus Johannes Zock" userId="S::markus.zock@un.org::a2b17c9c-a4d3-40bf-bdef-df4363d20581" providerId="AD" clId="Web-{01161DB0-E309-B866-BD29-4F4D53374C0B}" dt="2020-08-14T08:12:54.948" v="2"/>
        <pc:sldMkLst>
          <pc:docMk/>
          <pc:sldMk cId="3751592851" sldId="568"/>
        </pc:sldMkLst>
      </pc:sldChg>
      <pc:sldChg chg="modTransition">
        <pc:chgData name="Markus Johannes Zock" userId="S::markus.zock@un.org::a2b17c9c-a4d3-40bf-bdef-df4363d20581" providerId="AD" clId="Web-{01161DB0-E309-B866-BD29-4F4D53374C0B}" dt="2020-08-14T08:12:54.948" v="2"/>
        <pc:sldMkLst>
          <pc:docMk/>
          <pc:sldMk cId="4181005017" sldId="569"/>
        </pc:sldMkLst>
      </pc:sldChg>
      <pc:sldChg chg="modTransition">
        <pc:chgData name="Markus Johannes Zock" userId="S::markus.zock@un.org::a2b17c9c-a4d3-40bf-bdef-df4363d20581" providerId="AD" clId="Web-{01161DB0-E309-B866-BD29-4F4D53374C0B}" dt="2020-08-14T08:12:54.948" v="2"/>
        <pc:sldMkLst>
          <pc:docMk/>
          <pc:sldMk cId="3247634886" sldId="571"/>
        </pc:sldMkLst>
      </pc:sldChg>
      <pc:sldChg chg="modTransition">
        <pc:chgData name="Markus Johannes Zock" userId="S::markus.zock@un.org::a2b17c9c-a4d3-40bf-bdef-df4363d20581" providerId="AD" clId="Web-{01161DB0-E309-B866-BD29-4F4D53374C0B}" dt="2020-08-14T08:12:54.948" v="2"/>
        <pc:sldMkLst>
          <pc:docMk/>
          <pc:sldMk cId="1002712888" sldId="572"/>
        </pc:sldMkLst>
      </pc:sldChg>
      <pc:sldChg chg="modTransition">
        <pc:chgData name="Markus Johannes Zock" userId="S::markus.zock@un.org::a2b17c9c-a4d3-40bf-bdef-df4363d20581" providerId="AD" clId="Web-{01161DB0-E309-B866-BD29-4F4D53374C0B}" dt="2020-08-14T08:12:54.948" v="2"/>
        <pc:sldMkLst>
          <pc:docMk/>
          <pc:sldMk cId="3874974234" sldId="574"/>
        </pc:sldMkLst>
      </pc:sldChg>
      <pc:sldChg chg="modTransition">
        <pc:chgData name="Markus Johannes Zock" userId="S::markus.zock@un.org::a2b17c9c-a4d3-40bf-bdef-df4363d20581" providerId="AD" clId="Web-{01161DB0-E309-B866-BD29-4F4D53374C0B}" dt="2020-08-14T08:12:54.948" v="2"/>
        <pc:sldMkLst>
          <pc:docMk/>
          <pc:sldMk cId="4276587986" sldId="576"/>
        </pc:sldMkLst>
      </pc:sldChg>
      <pc:sldChg chg="modTransition">
        <pc:chgData name="Markus Johannes Zock" userId="S::markus.zock@un.org::a2b17c9c-a4d3-40bf-bdef-df4363d20581" providerId="AD" clId="Web-{01161DB0-E309-B866-BD29-4F4D53374C0B}" dt="2020-08-14T08:12:54.948" v="2"/>
        <pc:sldMkLst>
          <pc:docMk/>
          <pc:sldMk cId="1512770771" sldId="577"/>
        </pc:sldMkLst>
      </pc:sldChg>
      <pc:sldChg chg="modTransition">
        <pc:chgData name="Markus Johannes Zock" userId="S::markus.zock@un.org::a2b17c9c-a4d3-40bf-bdef-df4363d20581" providerId="AD" clId="Web-{01161DB0-E309-B866-BD29-4F4D53374C0B}" dt="2020-08-14T08:12:54.948" v="2"/>
        <pc:sldMkLst>
          <pc:docMk/>
          <pc:sldMk cId="1122997527" sldId="578"/>
        </pc:sldMkLst>
      </pc:sldChg>
      <pc:sldChg chg="modTransition">
        <pc:chgData name="Markus Johannes Zock" userId="S::markus.zock@un.org::a2b17c9c-a4d3-40bf-bdef-df4363d20581" providerId="AD" clId="Web-{01161DB0-E309-B866-BD29-4F4D53374C0B}" dt="2020-08-14T08:12:54.948" v="2"/>
        <pc:sldMkLst>
          <pc:docMk/>
          <pc:sldMk cId="2730016417" sldId="581"/>
        </pc:sldMkLst>
      </pc:sldChg>
      <pc:sldChg chg="modTransition">
        <pc:chgData name="Markus Johannes Zock" userId="S::markus.zock@un.org::a2b17c9c-a4d3-40bf-bdef-df4363d20581" providerId="AD" clId="Web-{01161DB0-E309-B866-BD29-4F4D53374C0B}" dt="2020-08-14T08:12:54.948" v="2"/>
        <pc:sldMkLst>
          <pc:docMk/>
          <pc:sldMk cId="143470591" sldId="582"/>
        </pc:sldMkLst>
      </pc:sldChg>
      <pc:sldChg chg="modTransition">
        <pc:chgData name="Markus Johannes Zock" userId="S::markus.zock@un.org::a2b17c9c-a4d3-40bf-bdef-df4363d20581" providerId="AD" clId="Web-{01161DB0-E309-B866-BD29-4F4D53374C0B}" dt="2020-08-14T08:12:54.948" v="2"/>
        <pc:sldMkLst>
          <pc:docMk/>
          <pc:sldMk cId="3062196975" sldId="583"/>
        </pc:sldMkLst>
      </pc:sldChg>
      <pc:sldChg chg="modTransition">
        <pc:chgData name="Markus Johannes Zock" userId="S::markus.zock@un.org::a2b17c9c-a4d3-40bf-bdef-df4363d20581" providerId="AD" clId="Web-{01161DB0-E309-B866-BD29-4F4D53374C0B}" dt="2020-08-14T08:12:54.948" v="2"/>
        <pc:sldMkLst>
          <pc:docMk/>
          <pc:sldMk cId="1321164914" sldId="586"/>
        </pc:sldMkLst>
      </pc:sldChg>
      <pc:sldChg chg="modTransition">
        <pc:chgData name="Markus Johannes Zock" userId="S::markus.zock@un.org::a2b17c9c-a4d3-40bf-bdef-df4363d20581" providerId="AD" clId="Web-{01161DB0-E309-B866-BD29-4F4D53374C0B}" dt="2020-08-14T08:12:54.948" v="2"/>
        <pc:sldMkLst>
          <pc:docMk/>
          <pc:sldMk cId="3146021608" sldId="587"/>
        </pc:sldMkLst>
      </pc:sldChg>
      <pc:sldChg chg="modTransition">
        <pc:chgData name="Markus Johannes Zock" userId="S::markus.zock@un.org::a2b17c9c-a4d3-40bf-bdef-df4363d20581" providerId="AD" clId="Web-{01161DB0-E309-B866-BD29-4F4D53374C0B}" dt="2020-08-14T08:12:54.948" v="2"/>
        <pc:sldMkLst>
          <pc:docMk/>
          <pc:sldMk cId="3670419193" sldId="594"/>
        </pc:sldMkLst>
      </pc:sldChg>
      <pc:sldChg chg="modTransition">
        <pc:chgData name="Markus Johannes Zock" userId="S::markus.zock@un.org::a2b17c9c-a4d3-40bf-bdef-df4363d20581" providerId="AD" clId="Web-{01161DB0-E309-B866-BD29-4F4D53374C0B}" dt="2020-08-14T08:12:54.948" v="2"/>
        <pc:sldMkLst>
          <pc:docMk/>
          <pc:sldMk cId="4233382040" sldId="595"/>
        </pc:sldMkLst>
      </pc:sldChg>
      <pc:sldChg chg="modTransition">
        <pc:chgData name="Markus Johannes Zock" userId="S::markus.zock@un.org::a2b17c9c-a4d3-40bf-bdef-df4363d20581" providerId="AD" clId="Web-{01161DB0-E309-B866-BD29-4F4D53374C0B}" dt="2020-08-14T08:12:54.948" v="2"/>
        <pc:sldMkLst>
          <pc:docMk/>
          <pc:sldMk cId="3172878184" sldId="596"/>
        </pc:sldMkLst>
      </pc:sldChg>
      <pc:sldChg chg="modTransition">
        <pc:chgData name="Markus Johannes Zock" userId="S::markus.zock@un.org::a2b17c9c-a4d3-40bf-bdef-df4363d20581" providerId="AD" clId="Web-{01161DB0-E309-B866-BD29-4F4D53374C0B}" dt="2020-08-14T08:12:54.948" v="2"/>
        <pc:sldMkLst>
          <pc:docMk/>
          <pc:sldMk cId="2702848831" sldId="597"/>
        </pc:sldMkLst>
      </pc:sldChg>
      <pc:sldChg chg="modTransition">
        <pc:chgData name="Markus Johannes Zock" userId="S::markus.zock@un.org::a2b17c9c-a4d3-40bf-bdef-df4363d20581" providerId="AD" clId="Web-{01161DB0-E309-B866-BD29-4F4D53374C0B}" dt="2020-08-14T08:12:54.948" v="2"/>
        <pc:sldMkLst>
          <pc:docMk/>
          <pc:sldMk cId="2537503155" sldId="598"/>
        </pc:sldMkLst>
      </pc:sldChg>
      <pc:sldChg chg="modTransition">
        <pc:chgData name="Markus Johannes Zock" userId="S::markus.zock@un.org::a2b17c9c-a4d3-40bf-bdef-df4363d20581" providerId="AD" clId="Web-{01161DB0-E309-B866-BD29-4F4D53374C0B}" dt="2020-08-14T08:12:54.948" v="2"/>
        <pc:sldMkLst>
          <pc:docMk/>
          <pc:sldMk cId="681186532" sldId="599"/>
        </pc:sldMkLst>
      </pc:sldChg>
      <pc:sldChg chg="modTransition">
        <pc:chgData name="Markus Johannes Zock" userId="S::markus.zock@un.org::a2b17c9c-a4d3-40bf-bdef-df4363d20581" providerId="AD" clId="Web-{01161DB0-E309-B866-BD29-4F4D53374C0B}" dt="2020-08-14T08:12:54.948" v="2"/>
        <pc:sldMkLst>
          <pc:docMk/>
          <pc:sldMk cId="1821339885" sldId="600"/>
        </pc:sldMkLst>
      </pc:sldChg>
      <pc:sldChg chg="modTransition">
        <pc:chgData name="Markus Johannes Zock" userId="S::markus.zock@un.org::a2b17c9c-a4d3-40bf-bdef-df4363d20581" providerId="AD" clId="Web-{01161DB0-E309-B866-BD29-4F4D53374C0B}" dt="2020-08-14T08:12:54.948" v="2"/>
        <pc:sldMkLst>
          <pc:docMk/>
          <pc:sldMk cId="2348302055" sldId="602"/>
        </pc:sldMkLst>
      </pc:sldChg>
      <pc:sldChg chg="modTransition">
        <pc:chgData name="Markus Johannes Zock" userId="S::markus.zock@un.org::a2b17c9c-a4d3-40bf-bdef-df4363d20581" providerId="AD" clId="Web-{01161DB0-E309-B866-BD29-4F4D53374C0B}" dt="2020-08-14T08:12:54.948" v="2"/>
        <pc:sldMkLst>
          <pc:docMk/>
          <pc:sldMk cId="2213734860" sldId="603"/>
        </pc:sldMkLst>
      </pc:sldChg>
      <pc:sldChg chg="modTransition">
        <pc:chgData name="Markus Johannes Zock" userId="S::markus.zock@un.org::a2b17c9c-a4d3-40bf-bdef-df4363d20581" providerId="AD" clId="Web-{01161DB0-E309-B866-BD29-4F4D53374C0B}" dt="2020-08-14T08:12:54.948" v="2"/>
        <pc:sldMkLst>
          <pc:docMk/>
          <pc:sldMk cId="2518429099" sldId="604"/>
        </pc:sldMkLst>
      </pc:sldChg>
      <pc:sldChg chg="modTransition">
        <pc:chgData name="Markus Johannes Zock" userId="S::markus.zock@un.org::a2b17c9c-a4d3-40bf-bdef-df4363d20581" providerId="AD" clId="Web-{01161DB0-E309-B866-BD29-4F4D53374C0B}" dt="2020-08-14T08:12:54.948" v="2"/>
        <pc:sldMkLst>
          <pc:docMk/>
          <pc:sldMk cId="3358205580" sldId="605"/>
        </pc:sldMkLst>
      </pc:sldChg>
      <pc:sldChg chg="modTransition">
        <pc:chgData name="Markus Johannes Zock" userId="S::markus.zock@un.org::a2b17c9c-a4d3-40bf-bdef-df4363d20581" providerId="AD" clId="Web-{01161DB0-E309-B866-BD29-4F4D53374C0B}" dt="2020-08-14T08:12:54.948" v="2"/>
        <pc:sldMkLst>
          <pc:docMk/>
          <pc:sldMk cId="1148630800" sldId="606"/>
        </pc:sldMkLst>
      </pc:sldChg>
      <pc:sldChg chg="modTransition">
        <pc:chgData name="Markus Johannes Zock" userId="S::markus.zock@un.org::a2b17c9c-a4d3-40bf-bdef-df4363d20581" providerId="AD" clId="Web-{01161DB0-E309-B866-BD29-4F4D53374C0B}" dt="2020-08-14T08:12:54.948" v="2"/>
        <pc:sldMkLst>
          <pc:docMk/>
          <pc:sldMk cId="3893411483" sldId="607"/>
        </pc:sldMkLst>
      </pc:sldChg>
      <pc:sldChg chg="modTransition">
        <pc:chgData name="Markus Johannes Zock" userId="S::markus.zock@un.org::a2b17c9c-a4d3-40bf-bdef-df4363d20581" providerId="AD" clId="Web-{01161DB0-E309-B866-BD29-4F4D53374C0B}" dt="2020-08-14T08:12:54.948" v="2"/>
        <pc:sldMkLst>
          <pc:docMk/>
          <pc:sldMk cId="1117763795" sldId="608"/>
        </pc:sldMkLst>
      </pc:sldChg>
      <pc:sldChg chg="modTransition">
        <pc:chgData name="Markus Johannes Zock" userId="S::markus.zock@un.org::a2b17c9c-a4d3-40bf-bdef-df4363d20581" providerId="AD" clId="Web-{01161DB0-E309-B866-BD29-4F4D53374C0B}" dt="2020-08-14T08:12:54.948" v="2"/>
        <pc:sldMkLst>
          <pc:docMk/>
          <pc:sldMk cId="3370134691" sldId="609"/>
        </pc:sldMkLst>
      </pc:sldChg>
      <pc:sldChg chg="modTransition">
        <pc:chgData name="Markus Johannes Zock" userId="S::markus.zock@un.org::a2b17c9c-a4d3-40bf-bdef-df4363d20581" providerId="AD" clId="Web-{01161DB0-E309-B866-BD29-4F4D53374C0B}" dt="2020-08-14T08:12:54.948" v="2"/>
        <pc:sldMkLst>
          <pc:docMk/>
          <pc:sldMk cId="1712256468" sldId="610"/>
        </pc:sldMkLst>
      </pc:sldChg>
      <pc:sldChg chg="modTransition">
        <pc:chgData name="Markus Johannes Zock" userId="S::markus.zock@un.org::a2b17c9c-a4d3-40bf-bdef-df4363d20581" providerId="AD" clId="Web-{01161DB0-E309-B866-BD29-4F4D53374C0B}" dt="2020-08-14T08:12:54.948" v="2"/>
        <pc:sldMkLst>
          <pc:docMk/>
          <pc:sldMk cId="3619650028" sldId="611"/>
        </pc:sldMkLst>
      </pc:sldChg>
      <pc:sldChg chg="modTransition">
        <pc:chgData name="Markus Johannes Zock" userId="S::markus.zock@un.org::a2b17c9c-a4d3-40bf-bdef-df4363d20581" providerId="AD" clId="Web-{01161DB0-E309-B866-BD29-4F4D53374C0B}" dt="2020-08-14T08:12:54.948" v="2"/>
        <pc:sldMkLst>
          <pc:docMk/>
          <pc:sldMk cId="3600957285" sldId="612"/>
        </pc:sldMkLst>
      </pc:sldChg>
      <pc:sldChg chg="modTransition">
        <pc:chgData name="Markus Johannes Zock" userId="S::markus.zock@un.org::a2b17c9c-a4d3-40bf-bdef-df4363d20581" providerId="AD" clId="Web-{01161DB0-E309-B866-BD29-4F4D53374C0B}" dt="2020-08-14T08:12:54.948" v="2"/>
        <pc:sldMkLst>
          <pc:docMk/>
          <pc:sldMk cId="3120295039" sldId="613"/>
        </pc:sldMkLst>
      </pc:sldChg>
      <pc:sldMasterChg chg="modTransition modSldLayout">
        <pc:chgData name="Markus Johannes Zock" userId="S::markus.zock@un.org::a2b17c9c-a4d3-40bf-bdef-df4363d20581" providerId="AD" clId="Web-{01161DB0-E309-B866-BD29-4F4D53374C0B}" dt="2020-08-14T08:12:54.948" v="2"/>
        <pc:sldMasterMkLst>
          <pc:docMk/>
          <pc:sldMasterMk cId="1655035539" sldId="2147483648"/>
        </pc:sldMasterMkLst>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852605313" sldId="2147483649"/>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2695662036" sldId="2147483650"/>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156228529" sldId="2147483651"/>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3913741906" sldId="2147483652"/>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1659130555" sldId="2147483653"/>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3104229485" sldId="2147483654"/>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1784332757" sldId="2147483655"/>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407209447" sldId="2147483656"/>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246941388" sldId="2147483657"/>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2599194630" sldId="2147483658"/>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623720885" sldId="2147483659"/>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2395606551" sldId="2147483672"/>
          </pc:sldLayoutMkLst>
        </pc:sldLayoutChg>
        <pc:sldLayoutChg chg="modTransition">
          <pc:chgData name="Markus Johannes Zock" userId="S::markus.zock@un.org::a2b17c9c-a4d3-40bf-bdef-df4363d20581" providerId="AD" clId="Web-{01161DB0-E309-B866-BD29-4F4D53374C0B}" dt="2020-08-14T08:12:54.948" v="2"/>
          <pc:sldLayoutMkLst>
            <pc:docMk/>
            <pc:sldMasterMk cId="1655035539" sldId="2147483648"/>
            <pc:sldLayoutMk cId="418181924" sldId="2147483673"/>
          </pc:sldLayoutMkLst>
        </pc:sldLayoutChg>
      </pc:sldMasterChg>
      <pc:sldMasterChg chg="modTransition modSldLayout">
        <pc:chgData name="Markus Johannes Zock" userId="S::markus.zock@un.org::a2b17c9c-a4d3-40bf-bdef-df4363d20581" providerId="AD" clId="Web-{01161DB0-E309-B866-BD29-4F4D53374C0B}" dt="2020-08-14T08:12:54.948" v="2"/>
        <pc:sldMasterMkLst>
          <pc:docMk/>
          <pc:sldMasterMk cId="4013660299" sldId="2147483674"/>
        </pc:sldMasterMkLst>
        <pc:sldLayoutChg chg="modTransition">
          <pc:chgData name="Markus Johannes Zock" userId="S::markus.zock@un.org::a2b17c9c-a4d3-40bf-bdef-df4363d20581" providerId="AD" clId="Web-{01161DB0-E309-B866-BD29-4F4D53374C0B}" dt="2020-08-14T08:12:54.948" v="2"/>
          <pc:sldLayoutMkLst>
            <pc:docMk/>
            <pc:sldMasterMk cId="4013660299" sldId="2147483674"/>
            <pc:sldLayoutMk cId="1783607389" sldId="2147483686"/>
          </pc:sldLayoutMkLst>
        </pc:sldLayoutChg>
      </pc:sldMasterChg>
      <pc:sldMasterChg chg="modTransition modSldLayout">
        <pc:chgData name="Markus Johannes Zock" userId="S::markus.zock@un.org::a2b17c9c-a4d3-40bf-bdef-df4363d20581" providerId="AD" clId="Web-{01161DB0-E309-B866-BD29-4F4D53374C0B}" dt="2020-08-14T08:12:54.948" v="2"/>
        <pc:sldMasterMkLst>
          <pc:docMk/>
          <pc:sldMasterMk cId="3513518140" sldId="2147483687"/>
        </pc:sldMasterMkLst>
        <pc:sldLayoutChg chg="modTransition">
          <pc:chgData name="Markus Johannes Zock" userId="S::markus.zock@un.org::a2b17c9c-a4d3-40bf-bdef-df4363d20581" providerId="AD" clId="Web-{01161DB0-E309-B866-BD29-4F4D53374C0B}" dt="2020-08-14T08:12:54.948" v="2"/>
          <pc:sldLayoutMkLst>
            <pc:docMk/>
            <pc:sldMasterMk cId="3513518140" sldId="2147483687"/>
            <pc:sldLayoutMk cId="2614717233" sldId="2147483699"/>
          </pc:sldLayoutMkLst>
        </pc:sldLayoutChg>
      </pc:sldMasterChg>
      <pc:sldMasterChg chg="modTransition modSldLayout">
        <pc:chgData name="Markus Johannes Zock" userId="S::markus.zock@un.org::a2b17c9c-a4d3-40bf-bdef-df4363d20581" providerId="AD" clId="Web-{01161DB0-E309-B866-BD29-4F4D53374C0B}" dt="2020-08-14T08:12:54.948" v="2"/>
        <pc:sldMasterMkLst>
          <pc:docMk/>
          <pc:sldMasterMk cId="3149944041" sldId="2147483700"/>
        </pc:sldMasterMkLst>
        <pc:sldLayoutChg chg="modTransition">
          <pc:chgData name="Markus Johannes Zock" userId="S::markus.zock@un.org::a2b17c9c-a4d3-40bf-bdef-df4363d20581" providerId="AD" clId="Web-{01161DB0-E309-B866-BD29-4F4D53374C0B}" dt="2020-08-14T08:12:54.948" v="2"/>
          <pc:sldLayoutMkLst>
            <pc:docMk/>
            <pc:sldMasterMk cId="3149944041" sldId="2147483700"/>
            <pc:sldLayoutMk cId="697498394" sldId="2147483701"/>
          </pc:sldLayoutMkLst>
        </pc:sldLayoutChg>
      </pc:sldMasterChg>
    </pc:docChg>
  </pc:docChgLst>
  <pc:docChgLst>
    <pc:chgData name="Markus Johannes Zock" userId="S::markus.zock@un.org::a2b17c9c-a4d3-40bf-bdef-df4363d20581" providerId="AD" clId="Web-{27F83B90-B7C7-E9F6-B981-E4513253EEB9}"/>
    <pc:docChg chg="modSld">
      <pc:chgData name="Markus Johannes Zock" userId="S::markus.zock@un.org::a2b17c9c-a4d3-40bf-bdef-df4363d20581" providerId="AD" clId="Web-{27F83B90-B7C7-E9F6-B981-E4513253EEB9}" dt="2020-09-16T15:20:02.336" v="16"/>
      <pc:docMkLst>
        <pc:docMk/>
      </pc:docMkLst>
      <pc:sldChg chg="modSp modNotes">
        <pc:chgData name="Markus Johannes Zock" userId="S::markus.zock@un.org::a2b17c9c-a4d3-40bf-bdef-df4363d20581" providerId="AD" clId="Web-{27F83B90-B7C7-E9F6-B981-E4513253EEB9}" dt="2020-09-16T15:20:02.336" v="16"/>
        <pc:sldMkLst>
          <pc:docMk/>
          <pc:sldMk cId="2567559026" sldId="293"/>
        </pc:sldMkLst>
        <pc:spChg chg="mod">
          <ac:chgData name="Markus Johannes Zock" userId="S::markus.zock@un.org::a2b17c9c-a4d3-40bf-bdef-df4363d20581" providerId="AD" clId="Web-{27F83B90-B7C7-E9F6-B981-E4513253EEB9}" dt="2020-09-16T15:20:01.414" v="15" actId="20577"/>
          <ac:spMkLst>
            <pc:docMk/>
            <pc:sldMk cId="2567559026" sldId="293"/>
            <ac:spMk id="7" creationId="{822D8B9C-A54E-AB42-86FE-885CF5934F2A}"/>
          </ac:spMkLst>
        </pc:spChg>
      </pc:sldChg>
    </pc:docChg>
  </pc:docChgLst>
  <pc:docChgLst>
    <pc:chgData name="Markus Johannes Zock" userId="S::markus.zock@un.org::a2b17c9c-a4d3-40bf-bdef-df4363d20581" providerId="AD" clId="Web-{9C3AE8D1-A5AB-F770-9C64-D742FD4BBBB2}"/>
    <pc:docChg chg="modSld">
      <pc:chgData name="Markus Johannes Zock" userId="S::markus.zock@un.org::a2b17c9c-a4d3-40bf-bdef-df4363d20581" providerId="AD" clId="Web-{9C3AE8D1-A5AB-F770-9C64-D742FD4BBBB2}" dt="2020-09-08T09:01:29.719" v="4" actId="20577"/>
      <pc:docMkLst>
        <pc:docMk/>
      </pc:docMkLst>
      <pc:sldChg chg="modSp">
        <pc:chgData name="Markus Johannes Zock" userId="S::markus.zock@un.org::a2b17c9c-a4d3-40bf-bdef-df4363d20581" providerId="AD" clId="Web-{9C3AE8D1-A5AB-F770-9C64-D742FD4BBBB2}" dt="2020-09-08T09:01:29.719" v="4" actId="20577"/>
        <pc:sldMkLst>
          <pc:docMk/>
          <pc:sldMk cId="2490911425" sldId="296"/>
        </pc:sldMkLst>
        <pc:spChg chg="mod">
          <ac:chgData name="Markus Johannes Zock" userId="S::markus.zock@un.org::a2b17c9c-a4d3-40bf-bdef-df4363d20581" providerId="AD" clId="Web-{9C3AE8D1-A5AB-F770-9C64-D742FD4BBBB2}" dt="2020-09-08T09:01:29.719" v="4" actId="20577"/>
          <ac:spMkLst>
            <pc:docMk/>
            <pc:sldMk cId="2490911425" sldId="296"/>
            <ac:spMk id="5" creationId="{00000000-0000-0000-0000-000000000000}"/>
          </ac:spMkLst>
        </pc:spChg>
      </pc:sldChg>
      <pc:sldChg chg="modSp">
        <pc:chgData name="Markus Johannes Zock" userId="S::markus.zock@un.org::a2b17c9c-a4d3-40bf-bdef-df4363d20581" providerId="AD" clId="Web-{9C3AE8D1-A5AB-F770-9C64-D742FD4BBBB2}" dt="2020-09-08T09:00:46.795" v="2"/>
        <pc:sldMkLst>
          <pc:docMk/>
          <pc:sldMk cId="3247634886" sldId="571"/>
        </pc:sldMkLst>
        <pc:graphicFrameChg chg="modGraphic">
          <ac:chgData name="Markus Johannes Zock" userId="S::markus.zock@un.org::a2b17c9c-a4d3-40bf-bdef-df4363d20581" providerId="AD" clId="Web-{9C3AE8D1-A5AB-F770-9C64-D742FD4BBBB2}" dt="2020-09-08T09:00:46.795" v="2"/>
          <ac:graphicFrameMkLst>
            <pc:docMk/>
            <pc:sldMk cId="3247634886" sldId="571"/>
            <ac:graphicFrameMk id="7" creationId="{C9062EED-8B32-BA41-AEFD-9152413C7EA9}"/>
          </ac:graphicFrameMkLst>
        </pc:graphicFrameChg>
      </pc:sldChg>
    </pc:docChg>
  </pc:docChgLst>
  <pc:docChgLst>
    <pc:chgData name="Markus Johannes Zock" userId="S::markus.zock@un.org::a2b17c9c-a4d3-40bf-bdef-df4363d20581" providerId="AD" clId="Web-{8CCAB69F-80C7-2000-BE6A-50B68845EEEB}"/>
    <pc:docChg chg="modSld">
      <pc:chgData name="Markus Johannes Zock" userId="S::markus.zock@un.org::a2b17c9c-a4d3-40bf-bdef-df4363d20581" providerId="AD" clId="Web-{8CCAB69F-80C7-2000-BE6A-50B68845EEEB}" dt="2021-03-22T15:10:03.239" v="31"/>
      <pc:docMkLst>
        <pc:docMk/>
      </pc:docMkLst>
      <pc:sldChg chg="modSp">
        <pc:chgData name="Markus Johannes Zock" userId="S::markus.zock@un.org::a2b17c9c-a4d3-40bf-bdef-df4363d20581" providerId="AD" clId="Web-{8CCAB69F-80C7-2000-BE6A-50B68845EEEB}" dt="2021-03-22T15:10:03.239" v="31"/>
        <pc:sldMkLst>
          <pc:docMk/>
          <pc:sldMk cId="175723101" sldId="284"/>
        </pc:sldMkLst>
        <pc:graphicFrameChg chg="mod modGraphic">
          <ac:chgData name="Markus Johannes Zock" userId="S::markus.zock@un.org::a2b17c9c-a4d3-40bf-bdef-df4363d20581" providerId="AD" clId="Web-{8CCAB69F-80C7-2000-BE6A-50B68845EEEB}" dt="2021-03-22T15:10:03.239" v="31"/>
          <ac:graphicFrameMkLst>
            <pc:docMk/>
            <pc:sldMk cId="175723101" sldId="284"/>
            <ac:graphicFrameMk id="6" creationId="{B6B590A2-B178-5C4F-B296-AEEF601579FB}"/>
          </ac:graphicFrameMkLst>
        </pc:graphicFrameChg>
      </pc:sldChg>
    </pc:docChg>
  </pc:docChgLst>
  <pc:docChgLst>
    <pc:chgData name="Markus Johannes Zock" userId="S::markus.zock@un.org::a2b17c9c-a4d3-40bf-bdef-df4363d20581" providerId="AD" clId="Web-{FD6FB99F-5024-2000-CF19-A58F4C3BBCC0}"/>
    <pc:docChg chg="modSld">
      <pc:chgData name="Markus Johannes Zock" userId="S::markus.zock@un.org::a2b17c9c-a4d3-40bf-bdef-df4363d20581" providerId="AD" clId="Web-{FD6FB99F-5024-2000-CF19-A58F4C3BBCC0}" dt="2021-03-30T20:29:13.160" v="11"/>
      <pc:docMkLst>
        <pc:docMk/>
      </pc:docMkLst>
      <pc:sldChg chg="modSp">
        <pc:chgData name="Markus Johannes Zock" userId="S::markus.zock@un.org::a2b17c9c-a4d3-40bf-bdef-df4363d20581" providerId="AD" clId="Web-{FD6FB99F-5024-2000-CF19-A58F4C3BBCC0}" dt="2021-03-30T20:29:13.160" v="11"/>
        <pc:sldMkLst>
          <pc:docMk/>
          <pc:sldMk cId="175723101" sldId="284"/>
        </pc:sldMkLst>
        <pc:graphicFrameChg chg="mod modGraphic">
          <ac:chgData name="Markus Johannes Zock" userId="S::markus.zock@un.org::a2b17c9c-a4d3-40bf-bdef-df4363d20581" providerId="AD" clId="Web-{FD6FB99F-5024-2000-CF19-A58F4C3BBCC0}" dt="2021-03-30T20:29:13.160" v="11"/>
          <ac:graphicFrameMkLst>
            <pc:docMk/>
            <pc:sldMk cId="175723101" sldId="284"/>
            <ac:graphicFrameMk id="6" creationId="{B6B590A2-B178-5C4F-B296-AEEF601579FB}"/>
          </ac:graphicFrameMkLst>
        </pc:graphicFrameChg>
      </pc:sldChg>
    </pc:docChg>
  </pc:docChgLst>
  <pc:docChgLst>
    <pc:chgData name="Markus Johannes Zock" userId="S::markus.zock@un.org::a2b17c9c-a4d3-40bf-bdef-df4363d20581" providerId="AD" clId="Web-{01F06808-465E-7294-7A94-BF1DD4837839}"/>
    <pc:docChg chg="modSld">
      <pc:chgData name="Markus Johannes Zock" userId="S::markus.zock@un.org::a2b17c9c-a4d3-40bf-bdef-df4363d20581" providerId="AD" clId="Web-{01F06808-465E-7294-7A94-BF1DD4837839}" dt="2021-03-31T19:44:13.963" v="58"/>
      <pc:docMkLst>
        <pc:docMk/>
      </pc:docMkLst>
      <pc:sldChg chg="modSp">
        <pc:chgData name="Markus Johannes Zock" userId="S::markus.zock@un.org::a2b17c9c-a4d3-40bf-bdef-df4363d20581" providerId="AD" clId="Web-{01F06808-465E-7294-7A94-BF1DD4837839}" dt="2021-03-31T19:44:13.963" v="58"/>
        <pc:sldMkLst>
          <pc:docMk/>
          <pc:sldMk cId="175723101" sldId="284"/>
        </pc:sldMkLst>
        <pc:graphicFrameChg chg="mod modGraphic">
          <ac:chgData name="Markus Johannes Zock" userId="S::markus.zock@un.org::a2b17c9c-a4d3-40bf-bdef-df4363d20581" providerId="AD" clId="Web-{01F06808-465E-7294-7A94-BF1DD4837839}" dt="2021-03-31T19:44:13.963" v="58"/>
          <ac:graphicFrameMkLst>
            <pc:docMk/>
            <pc:sldMk cId="175723101" sldId="284"/>
            <ac:graphicFrameMk id="6" creationId="{B6B590A2-B178-5C4F-B296-AEEF601579FB}"/>
          </ac:graphicFrameMkLst>
        </pc:graphicFrameChg>
      </pc:sldChg>
    </pc:docChg>
  </pc:docChgLst>
  <pc:docChgLst>
    <pc:chgData name="Markus Johannes Zock" userId="S::markus.zock@un.org::a2b17c9c-a4d3-40bf-bdef-df4363d20581" providerId="AD" clId="Web-{60B25BAF-8304-E13D-6525-31D3C79DD6FC}"/>
    <pc:docChg chg="modSld">
      <pc:chgData name="Markus Johannes Zock" userId="S::markus.zock@un.org::a2b17c9c-a4d3-40bf-bdef-df4363d20581" providerId="AD" clId="Web-{60B25BAF-8304-E13D-6525-31D3C79DD6FC}" dt="2020-09-02T19:02:37.300" v="3"/>
      <pc:docMkLst>
        <pc:docMk/>
      </pc:docMkLst>
      <pc:sldChg chg="modSp">
        <pc:chgData name="Markus Johannes Zock" userId="S::markus.zock@un.org::a2b17c9c-a4d3-40bf-bdef-df4363d20581" providerId="AD" clId="Web-{60B25BAF-8304-E13D-6525-31D3C79DD6FC}" dt="2020-09-02T19:02:37.300" v="3"/>
        <pc:sldMkLst>
          <pc:docMk/>
          <pc:sldMk cId="175723101" sldId="284"/>
        </pc:sldMkLst>
        <pc:graphicFrameChg chg="mod modGraphic">
          <ac:chgData name="Markus Johannes Zock" userId="S::markus.zock@un.org::a2b17c9c-a4d3-40bf-bdef-df4363d20581" providerId="AD" clId="Web-{60B25BAF-8304-E13D-6525-31D3C79DD6FC}" dt="2020-09-02T19:02:37.300" v="3"/>
          <ac:graphicFrameMkLst>
            <pc:docMk/>
            <pc:sldMk cId="175723101" sldId="284"/>
            <ac:graphicFrameMk id="6" creationId="{B6B590A2-B178-5C4F-B296-AEEF601579FB}"/>
          </ac:graphicFrameMkLst>
        </pc:graphicFrameChg>
      </pc:sldChg>
    </pc:docChg>
  </pc:docChgLst>
  <pc:docChgLst>
    <pc:chgData name="Markus Johannes Zock" userId="a2b17c9c-a4d3-40bf-bdef-df4363d20581" providerId="ADAL" clId="{51CF515C-F455-2D4A-B6A9-C6AE92C8022F}"/>
    <pc:docChg chg="undo custSel modSld">
      <pc:chgData name="Markus Johannes Zock" userId="a2b17c9c-a4d3-40bf-bdef-df4363d20581" providerId="ADAL" clId="{51CF515C-F455-2D4A-B6A9-C6AE92C8022F}" dt="2020-10-21T14:22:49.288" v="25" actId="1036"/>
      <pc:docMkLst>
        <pc:docMk/>
      </pc:docMkLst>
      <pc:sldChg chg="addSp modSp mod">
        <pc:chgData name="Markus Johannes Zock" userId="a2b17c9c-a4d3-40bf-bdef-df4363d20581" providerId="ADAL" clId="{51CF515C-F455-2D4A-B6A9-C6AE92C8022F}" dt="2020-10-21T14:22:49.288" v="25" actId="1036"/>
        <pc:sldMkLst>
          <pc:docMk/>
          <pc:sldMk cId="1002712888" sldId="572"/>
        </pc:sldMkLst>
        <pc:spChg chg="mod">
          <ac:chgData name="Markus Johannes Zock" userId="a2b17c9c-a4d3-40bf-bdef-df4363d20581" providerId="ADAL" clId="{51CF515C-F455-2D4A-B6A9-C6AE92C8022F}" dt="2020-10-21T14:22:42.508" v="15" actId="164"/>
          <ac:spMkLst>
            <pc:docMk/>
            <pc:sldMk cId="1002712888" sldId="572"/>
            <ac:spMk id="9" creationId="{00000000-0000-0000-0000-000000000000}"/>
          </ac:spMkLst>
        </pc:spChg>
        <pc:spChg chg="mod">
          <ac:chgData name="Markus Johannes Zock" userId="a2b17c9c-a4d3-40bf-bdef-df4363d20581" providerId="ADAL" clId="{51CF515C-F455-2D4A-B6A9-C6AE92C8022F}" dt="2020-10-21T14:22:42.508" v="15" actId="164"/>
          <ac:spMkLst>
            <pc:docMk/>
            <pc:sldMk cId="1002712888" sldId="572"/>
            <ac:spMk id="11" creationId="{00000000-0000-0000-0000-000000000000}"/>
          </ac:spMkLst>
        </pc:spChg>
        <pc:spChg chg="mod">
          <ac:chgData name="Markus Johannes Zock" userId="a2b17c9c-a4d3-40bf-bdef-df4363d20581" providerId="ADAL" clId="{51CF515C-F455-2D4A-B6A9-C6AE92C8022F}" dt="2020-10-21T14:22:42.508" v="15" actId="164"/>
          <ac:spMkLst>
            <pc:docMk/>
            <pc:sldMk cId="1002712888" sldId="572"/>
            <ac:spMk id="15" creationId="{00000000-0000-0000-0000-000000000000}"/>
          </ac:spMkLst>
        </pc:spChg>
        <pc:grpChg chg="add mod">
          <ac:chgData name="Markus Johannes Zock" userId="a2b17c9c-a4d3-40bf-bdef-df4363d20581" providerId="ADAL" clId="{51CF515C-F455-2D4A-B6A9-C6AE92C8022F}" dt="2020-10-21T14:22:49.288" v="25" actId="1036"/>
          <ac:grpSpMkLst>
            <pc:docMk/>
            <pc:sldMk cId="1002712888" sldId="572"/>
            <ac:grpSpMk id="6" creationId="{BC34D3DB-5AE4-9F48-9A55-0A164D4FA5E2}"/>
          </ac:grpSpMkLst>
        </pc:grpChg>
      </pc:sldChg>
    </pc:docChg>
  </pc:docChgLst>
  <pc:docChgLst>
    <pc:chgData name="Helen Rosengren" userId="bb73f277-ff46-441b-a2e2-cada0a60b087" providerId="ADAL" clId="{829A7C30-1415-481D-9DAA-8812F5F99536}"/>
    <pc:docChg chg="delSld modSld">
      <pc:chgData name="Helen Rosengren" userId="bb73f277-ff46-441b-a2e2-cada0a60b087" providerId="ADAL" clId="{829A7C30-1415-481D-9DAA-8812F5F99536}" dt="2019-07-17T21:10:38.271" v="3" actId="122"/>
      <pc:docMkLst>
        <pc:docMk/>
      </pc:docMkLst>
      <pc:sldChg chg="modSp">
        <pc:chgData name="Helen Rosengren" userId="bb73f277-ff46-441b-a2e2-cada0a60b087" providerId="ADAL" clId="{829A7C30-1415-481D-9DAA-8812F5F99536}" dt="2019-07-17T21:10:38.271" v="3" actId="122"/>
        <pc:sldMkLst>
          <pc:docMk/>
          <pc:sldMk cId="158500782" sldId="268"/>
        </pc:sldMkLst>
        <pc:spChg chg="mod">
          <ac:chgData name="Helen Rosengren" userId="bb73f277-ff46-441b-a2e2-cada0a60b087" providerId="ADAL" clId="{829A7C30-1415-481D-9DAA-8812F5F99536}" dt="2019-07-17T21:10:33.120" v="1" actId="122"/>
          <ac:spMkLst>
            <pc:docMk/>
            <pc:sldMk cId="158500782" sldId="268"/>
            <ac:spMk id="2" creationId="{61FCE90A-657C-42D8-83AA-7BC4B88FFDF9}"/>
          </ac:spMkLst>
        </pc:spChg>
        <pc:spChg chg="mod">
          <ac:chgData name="Helen Rosengren" userId="bb73f277-ff46-441b-a2e2-cada0a60b087" providerId="ADAL" clId="{829A7C30-1415-481D-9DAA-8812F5F99536}" dt="2019-07-17T21:10:38.271" v="3" actId="122"/>
          <ac:spMkLst>
            <pc:docMk/>
            <pc:sldMk cId="158500782" sldId="268"/>
            <ac:spMk id="3" creationId="{63A969F6-92BC-41CA-90D2-3C1FCB483468}"/>
          </ac:spMkLst>
        </pc:spChg>
      </pc:sldChg>
      <pc:sldChg chg="del">
        <pc:chgData name="Helen Rosengren" userId="bb73f277-ff46-441b-a2e2-cada0a60b087" providerId="ADAL" clId="{829A7C30-1415-481D-9DAA-8812F5F99536}" dt="2019-07-17T21:10:24.422" v="0" actId="2696"/>
        <pc:sldMkLst>
          <pc:docMk/>
          <pc:sldMk cId="153773454" sldId="269"/>
        </pc:sldMkLst>
      </pc:sldChg>
    </pc:docChg>
  </pc:docChgLst>
  <pc:docChgLst>
    <pc:chgData name="Markus Johannes Zock" userId="S::markus.zock@un.org::a2b17c9c-a4d3-40bf-bdef-df4363d20581" providerId="AD" clId="Web-{8F421682-3238-80BB-3754-28FDC370F122}"/>
    <pc:docChg chg="modSld">
      <pc:chgData name="Markus Johannes Zock" userId="S::markus.zock@un.org::a2b17c9c-a4d3-40bf-bdef-df4363d20581" providerId="AD" clId="Web-{8F421682-3238-80BB-3754-28FDC370F122}" dt="2021-03-31T21:36:12.151" v="120"/>
      <pc:docMkLst>
        <pc:docMk/>
      </pc:docMkLst>
      <pc:sldChg chg="addSp delSp modSp addAnim delAnim modNotes">
        <pc:chgData name="Markus Johannes Zock" userId="S::markus.zock@un.org::a2b17c9c-a4d3-40bf-bdef-df4363d20581" providerId="AD" clId="Web-{8F421682-3238-80BB-3754-28FDC370F122}" dt="2021-03-31T21:36:12.151" v="120"/>
        <pc:sldMkLst>
          <pc:docMk/>
          <pc:sldMk cId="681186532" sldId="599"/>
        </pc:sldMkLst>
        <pc:spChg chg="add del mod">
          <ac:chgData name="Markus Johannes Zock" userId="S::markus.zock@un.org::a2b17c9c-a4d3-40bf-bdef-df4363d20581" providerId="AD" clId="Web-{8F421682-3238-80BB-3754-28FDC370F122}" dt="2021-03-31T21:33:33.869" v="99"/>
          <ac:spMkLst>
            <pc:docMk/>
            <pc:sldMk cId="681186532" sldId="599"/>
            <ac:spMk id="2" creationId="{4CC68F9E-8F06-4609-AB13-0C1E98E4550A}"/>
          </ac:spMkLst>
        </pc:spChg>
        <pc:spChg chg="add del mod">
          <ac:chgData name="Markus Johannes Zock" userId="S::markus.zock@un.org::a2b17c9c-a4d3-40bf-bdef-df4363d20581" providerId="AD" clId="Web-{8F421682-3238-80BB-3754-28FDC370F122}" dt="2021-03-31T21:35:09.932" v="112"/>
          <ac:spMkLst>
            <pc:docMk/>
            <pc:sldMk cId="681186532" sldId="599"/>
            <ac:spMk id="3" creationId="{1C661FB0-25C5-48E9-B285-53D4C19FE3D2}"/>
          </ac:spMkLst>
        </pc:spChg>
        <pc:spChg chg="add mod">
          <ac:chgData name="Markus Johannes Zock" userId="S::markus.zock@un.org::a2b17c9c-a4d3-40bf-bdef-df4363d20581" providerId="AD" clId="Web-{8F421682-3238-80BB-3754-28FDC370F122}" dt="2021-03-31T21:35:17.854" v="114" actId="1076"/>
          <ac:spMkLst>
            <pc:docMk/>
            <pc:sldMk cId="681186532" sldId="599"/>
            <ac:spMk id="40" creationId="{2D521FF4-EF0F-4736-A1E7-41BB2D52E83A}"/>
          </ac:spMkLst>
        </pc:spChg>
        <pc:spChg chg="add mod">
          <ac:chgData name="Markus Johannes Zock" userId="S::markus.zock@un.org::a2b17c9c-a4d3-40bf-bdef-df4363d20581" providerId="AD" clId="Web-{8F421682-3238-80BB-3754-28FDC370F122}" dt="2021-03-31T21:30:21.148" v="33" actId="1076"/>
          <ac:spMkLst>
            <pc:docMk/>
            <pc:sldMk cId="681186532" sldId="599"/>
            <ac:spMk id="41" creationId="{9812BA2F-E5DC-4069-8DD1-73A5087F722F}"/>
          </ac:spMkLst>
        </pc:spChg>
        <pc:spChg chg="add mod">
          <ac:chgData name="Markus Johannes Zock" userId="S::markus.zock@un.org::a2b17c9c-a4d3-40bf-bdef-df4363d20581" providerId="AD" clId="Web-{8F421682-3238-80BB-3754-28FDC370F122}" dt="2021-03-31T21:34:51.041" v="109" actId="1076"/>
          <ac:spMkLst>
            <pc:docMk/>
            <pc:sldMk cId="681186532" sldId="599"/>
            <ac:spMk id="44" creationId="{81FC5F55-0BC4-4875-84FF-79DD882F8AE5}"/>
          </ac:spMkLst>
        </pc:spChg>
        <pc:spChg chg="mod">
          <ac:chgData name="Markus Johannes Zock" userId="S::markus.zock@un.org::a2b17c9c-a4d3-40bf-bdef-df4363d20581" providerId="AD" clId="Web-{8F421682-3238-80BB-3754-28FDC370F122}" dt="2021-03-31T21:32:58.587" v="93" actId="20577"/>
          <ac:spMkLst>
            <pc:docMk/>
            <pc:sldMk cId="681186532" sldId="599"/>
            <ac:spMk id="26684" creationId="{00000000-0000-0000-0000-000000000000}"/>
          </ac:spMkLst>
        </pc:spChg>
        <pc:spChg chg="add del mod">
          <ac:chgData name="Markus Johannes Zock" userId="S::markus.zock@un.org::a2b17c9c-a4d3-40bf-bdef-df4363d20581" providerId="AD" clId="Web-{8F421682-3238-80BB-3754-28FDC370F122}" dt="2021-03-31T21:36:12.151" v="120"/>
          <ac:spMkLst>
            <pc:docMk/>
            <pc:sldMk cId="681186532" sldId="599"/>
            <ac:spMk id="26686" creationId="{00000000-0000-0000-0000-000000000000}"/>
          </ac:spMkLst>
        </pc:spChg>
        <pc:spChg chg="mod">
          <ac:chgData name="Markus Johannes Zock" userId="S::markus.zock@un.org::a2b17c9c-a4d3-40bf-bdef-df4363d20581" providerId="AD" clId="Web-{8F421682-3238-80BB-3754-28FDC370F122}" dt="2021-03-31T21:35:39.135" v="116" actId="1076"/>
          <ac:spMkLst>
            <pc:docMk/>
            <pc:sldMk cId="681186532" sldId="599"/>
            <ac:spMk id="26687" creationId="{00000000-0000-0000-0000-000000000000}"/>
          </ac:spMkLst>
        </pc:spChg>
      </pc:sldChg>
    </pc:docChg>
  </pc:docChgLst>
  <pc:docChgLst>
    <pc:chgData name="Markus Johannes Zock" userId="S::markus.zock@un.org::a2b17c9c-a4d3-40bf-bdef-df4363d20581" providerId="AD" clId="Web-{C650C35C-5E56-BCC4-1E88-9BF2B4268031}"/>
    <pc:docChg chg="modSld">
      <pc:chgData name="Markus Johannes Zock" userId="S::markus.zock@un.org::a2b17c9c-a4d3-40bf-bdef-df4363d20581" providerId="AD" clId="Web-{C650C35C-5E56-BCC4-1E88-9BF2B4268031}" dt="2020-08-26T17:40:09.650" v="75"/>
      <pc:docMkLst>
        <pc:docMk/>
      </pc:docMkLst>
      <pc:sldChg chg="modSp">
        <pc:chgData name="Markus Johannes Zock" userId="S::markus.zock@un.org::a2b17c9c-a4d3-40bf-bdef-df4363d20581" providerId="AD" clId="Web-{C650C35C-5E56-BCC4-1E88-9BF2B4268031}" dt="2020-08-26T17:40:09.650" v="75"/>
        <pc:sldMkLst>
          <pc:docMk/>
          <pc:sldMk cId="175723101" sldId="284"/>
        </pc:sldMkLst>
        <pc:graphicFrameChg chg="mod modGraphic">
          <ac:chgData name="Markus Johannes Zock" userId="S::markus.zock@un.org::a2b17c9c-a4d3-40bf-bdef-df4363d20581" providerId="AD" clId="Web-{C650C35C-5E56-BCC4-1E88-9BF2B4268031}" dt="2020-08-26T17:40:09.650" v="75"/>
          <ac:graphicFrameMkLst>
            <pc:docMk/>
            <pc:sldMk cId="175723101" sldId="284"/>
            <ac:graphicFrameMk id="6" creationId="{B6B590A2-B178-5C4F-B296-AEEF601579FB}"/>
          </ac:graphicFrameMkLst>
        </pc:graphicFrameChg>
      </pc:sldChg>
    </pc:docChg>
  </pc:docChgLst>
  <pc:docChgLst>
    <pc:chgData name="Markus Johannes Zock" userId="S::markus.zock@un.org::a2b17c9c-a4d3-40bf-bdef-df4363d20581" providerId="AD" clId="Web-{9064B25D-E9C2-24EC-9B0D-450B1CF2745D}"/>
    <pc:docChg chg="modSld">
      <pc:chgData name="Markus Johannes Zock" userId="S::markus.zock@un.org::a2b17c9c-a4d3-40bf-bdef-df4363d20581" providerId="AD" clId="Web-{9064B25D-E9C2-24EC-9B0D-450B1CF2745D}" dt="2020-09-16T15:16:31.078" v="29"/>
      <pc:docMkLst>
        <pc:docMk/>
      </pc:docMkLst>
      <pc:sldChg chg="modNotes">
        <pc:chgData name="Markus Johannes Zock" userId="S::markus.zock@un.org::a2b17c9c-a4d3-40bf-bdef-df4363d20581" providerId="AD" clId="Web-{9064B25D-E9C2-24EC-9B0D-450B1CF2745D}" dt="2020-09-16T15:14:40.388" v="5"/>
        <pc:sldMkLst>
          <pc:docMk/>
          <pc:sldMk cId="3247634886" sldId="571"/>
        </pc:sldMkLst>
      </pc:sldChg>
      <pc:sldChg chg="modNotes">
        <pc:chgData name="Markus Johannes Zock" userId="S::markus.zock@un.org::a2b17c9c-a4d3-40bf-bdef-df4363d20581" providerId="AD" clId="Web-{9064B25D-E9C2-24EC-9B0D-450B1CF2745D}" dt="2020-09-16T15:15:33.139" v="9"/>
        <pc:sldMkLst>
          <pc:docMk/>
          <pc:sldMk cId="3874974234" sldId="574"/>
        </pc:sldMkLst>
      </pc:sldChg>
      <pc:sldChg chg="modNotes">
        <pc:chgData name="Markus Johannes Zock" userId="S::markus.zock@un.org::a2b17c9c-a4d3-40bf-bdef-df4363d20581" providerId="AD" clId="Web-{9064B25D-E9C2-24EC-9B0D-450B1CF2745D}" dt="2020-09-16T15:16:02.405" v="15"/>
        <pc:sldMkLst>
          <pc:docMk/>
          <pc:sldMk cId="2730016417" sldId="581"/>
        </pc:sldMkLst>
      </pc:sldChg>
      <pc:sldChg chg="modNotes">
        <pc:chgData name="Markus Johannes Zock" userId="S::markus.zock@un.org::a2b17c9c-a4d3-40bf-bdef-df4363d20581" providerId="AD" clId="Web-{9064B25D-E9C2-24EC-9B0D-450B1CF2745D}" dt="2020-09-16T15:16:17.609" v="23"/>
        <pc:sldMkLst>
          <pc:docMk/>
          <pc:sldMk cId="143470591" sldId="582"/>
        </pc:sldMkLst>
      </pc:sldChg>
      <pc:sldChg chg="modNotes">
        <pc:chgData name="Markus Johannes Zock" userId="S::markus.zock@un.org::a2b17c9c-a4d3-40bf-bdef-df4363d20581" providerId="AD" clId="Web-{9064B25D-E9C2-24EC-9B0D-450B1CF2745D}" dt="2020-09-16T15:16:22.640" v="25"/>
        <pc:sldMkLst>
          <pc:docMk/>
          <pc:sldMk cId="3062196975" sldId="583"/>
        </pc:sldMkLst>
      </pc:sldChg>
      <pc:sldChg chg="modNotes">
        <pc:chgData name="Markus Johannes Zock" userId="S::markus.zock@un.org::a2b17c9c-a4d3-40bf-bdef-df4363d20581" providerId="AD" clId="Web-{9064B25D-E9C2-24EC-9B0D-450B1CF2745D}" dt="2020-09-16T15:16:14.687" v="21"/>
        <pc:sldMkLst>
          <pc:docMk/>
          <pc:sldMk cId="1321164914" sldId="586"/>
        </pc:sldMkLst>
      </pc:sldChg>
      <pc:sldChg chg="modNotes">
        <pc:chgData name="Markus Johannes Zock" userId="S::markus.zock@un.org::a2b17c9c-a4d3-40bf-bdef-df4363d20581" providerId="AD" clId="Web-{9064B25D-E9C2-24EC-9B0D-450B1CF2745D}" dt="2020-09-16T15:16:31.078" v="29"/>
        <pc:sldMkLst>
          <pc:docMk/>
          <pc:sldMk cId="3146021608" sldId="587"/>
        </pc:sldMkLst>
      </pc:sldChg>
      <pc:sldChg chg="modNotes">
        <pc:chgData name="Markus Johannes Zock" userId="S::markus.zock@un.org::a2b17c9c-a4d3-40bf-bdef-df4363d20581" providerId="AD" clId="Web-{9064B25D-E9C2-24EC-9B0D-450B1CF2745D}" dt="2020-09-16T15:16:26.421" v="27"/>
        <pc:sldMkLst>
          <pc:docMk/>
          <pc:sldMk cId="3172878184" sldId="596"/>
        </pc:sldMkLst>
      </pc:sldChg>
      <pc:sldChg chg="modNotes">
        <pc:chgData name="Markus Johannes Zock" userId="S::markus.zock@un.org::a2b17c9c-a4d3-40bf-bdef-df4363d20581" providerId="AD" clId="Web-{9064B25D-E9C2-24EC-9B0D-450B1CF2745D}" dt="2020-09-16T15:15:22.967" v="7"/>
        <pc:sldMkLst>
          <pc:docMk/>
          <pc:sldMk cId="681186532" sldId="599"/>
        </pc:sldMkLst>
      </pc:sldChg>
      <pc:sldChg chg="modNotes">
        <pc:chgData name="Markus Johannes Zock" userId="S::markus.zock@un.org::a2b17c9c-a4d3-40bf-bdef-df4363d20581" providerId="AD" clId="Web-{9064B25D-E9C2-24EC-9B0D-450B1CF2745D}" dt="2020-09-16T15:14:29.904" v="1"/>
        <pc:sldMkLst>
          <pc:docMk/>
          <pc:sldMk cId="2518429099" sldId="604"/>
        </pc:sldMkLst>
      </pc:sldChg>
      <pc:sldChg chg="modNotes">
        <pc:chgData name="Markus Johannes Zock" userId="S::markus.zock@un.org::a2b17c9c-a4d3-40bf-bdef-df4363d20581" providerId="AD" clId="Web-{9064B25D-E9C2-24EC-9B0D-450B1CF2745D}" dt="2020-09-16T15:15:46.280" v="11"/>
        <pc:sldMkLst>
          <pc:docMk/>
          <pc:sldMk cId="1712256468" sldId="610"/>
        </pc:sldMkLst>
      </pc:sldChg>
      <pc:sldChg chg="modNotes">
        <pc:chgData name="Markus Johannes Zock" userId="S::markus.zock@un.org::a2b17c9c-a4d3-40bf-bdef-df4363d20581" providerId="AD" clId="Web-{9064B25D-E9C2-24EC-9B0D-450B1CF2745D}" dt="2020-09-16T15:15:52.171" v="13"/>
        <pc:sldMkLst>
          <pc:docMk/>
          <pc:sldMk cId="3619650028" sldId="611"/>
        </pc:sldMkLst>
      </pc:sldChg>
      <pc:sldChg chg="modNotes">
        <pc:chgData name="Markus Johannes Zock" userId="S::markus.zock@un.org::a2b17c9c-a4d3-40bf-bdef-df4363d20581" providerId="AD" clId="Web-{9064B25D-E9C2-24EC-9B0D-450B1CF2745D}" dt="2020-09-16T15:16:04.577" v="17"/>
        <pc:sldMkLst>
          <pc:docMk/>
          <pc:sldMk cId="3600957285" sldId="612"/>
        </pc:sldMkLst>
      </pc:sldChg>
      <pc:sldChg chg="modNotes">
        <pc:chgData name="Markus Johannes Zock" userId="S::markus.zock@un.org::a2b17c9c-a4d3-40bf-bdef-df4363d20581" providerId="AD" clId="Web-{9064B25D-E9C2-24EC-9B0D-450B1CF2745D}" dt="2020-09-16T15:16:09.499" v="19"/>
        <pc:sldMkLst>
          <pc:docMk/>
          <pc:sldMk cId="3120295039" sldId="613"/>
        </pc:sldMkLst>
      </pc:sldChg>
    </pc:docChg>
  </pc:docChgLst>
  <pc:docChgLst>
    <pc:chgData name="Markus Johannes Zock" userId="S::markus.zock@un.org::a2b17c9c-a4d3-40bf-bdef-df4363d20581" providerId="AD" clId="Web-{15A50EF8-5A86-3099-F785-6BB0E6BFC47A}"/>
    <pc:docChg chg="modSld">
      <pc:chgData name="Markus Johannes Zock" userId="S::markus.zock@un.org::a2b17c9c-a4d3-40bf-bdef-df4363d20581" providerId="AD" clId="Web-{15A50EF8-5A86-3099-F785-6BB0E6BFC47A}" dt="2021-03-30T20:54:28.833" v="11"/>
      <pc:docMkLst>
        <pc:docMk/>
      </pc:docMkLst>
      <pc:sldChg chg="modSp">
        <pc:chgData name="Markus Johannes Zock" userId="S::markus.zock@un.org::a2b17c9c-a4d3-40bf-bdef-df4363d20581" providerId="AD" clId="Web-{15A50EF8-5A86-3099-F785-6BB0E6BFC47A}" dt="2021-03-30T20:54:28.833" v="11"/>
        <pc:sldMkLst>
          <pc:docMk/>
          <pc:sldMk cId="175723101" sldId="284"/>
        </pc:sldMkLst>
        <pc:graphicFrameChg chg="mod modGraphic">
          <ac:chgData name="Markus Johannes Zock" userId="S::markus.zock@un.org::a2b17c9c-a4d3-40bf-bdef-df4363d20581" providerId="AD" clId="Web-{15A50EF8-5A86-3099-F785-6BB0E6BFC47A}" dt="2021-03-30T20:54:28.833" v="11"/>
          <ac:graphicFrameMkLst>
            <pc:docMk/>
            <pc:sldMk cId="175723101" sldId="284"/>
            <ac:graphicFrameMk id="6" creationId="{B6B590A2-B178-5C4F-B296-AEEF601579FB}"/>
          </ac:graphicFrameMkLst>
        </pc:graphicFrameChg>
      </pc:sldChg>
    </pc:docChg>
  </pc:docChgLst>
  <pc:docChgLst>
    <pc:chgData name="Markus Johannes Zock" userId="S::markus.zock@un.org::a2b17c9c-a4d3-40bf-bdef-df4363d20581" providerId="AD" clId="Web-{9C018811-1C3E-4765-28D3-D797969D5352}"/>
    <pc:docChg chg="modSld">
      <pc:chgData name="Markus Johannes Zock" userId="S::markus.zock@un.org::a2b17c9c-a4d3-40bf-bdef-df4363d20581" providerId="AD" clId="Web-{9C018811-1C3E-4765-28D3-D797969D5352}" dt="2020-09-01T07:55:05.827" v="38" actId="20577"/>
      <pc:docMkLst>
        <pc:docMk/>
      </pc:docMkLst>
      <pc:sldChg chg="modSp">
        <pc:chgData name="Markus Johannes Zock" userId="S::markus.zock@un.org::a2b17c9c-a4d3-40bf-bdef-df4363d20581" providerId="AD" clId="Web-{9C018811-1C3E-4765-28D3-D797969D5352}" dt="2020-09-01T07:55:05.827" v="38" actId="20577"/>
        <pc:sldMkLst>
          <pc:docMk/>
          <pc:sldMk cId="2567559026" sldId="293"/>
        </pc:sldMkLst>
        <pc:graphicFrameChg chg="modGraphic">
          <ac:chgData name="Markus Johannes Zock" userId="S::markus.zock@un.org::a2b17c9c-a4d3-40bf-bdef-df4363d20581" providerId="AD" clId="Web-{9C018811-1C3E-4765-28D3-D797969D5352}" dt="2020-09-01T07:55:05.827" v="38" actId="20577"/>
          <ac:graphicFrameMkLst>
            <pc:docMk/>
            <pc:sldMk cId="2567559026" sldId="293"/>
            <ac:graphicFrameMk id="6" creationId="{00000000-0000-0000-0000-000000000000}"/>
          </ac:graphicFrameMkLst>
        </pc:graphicFrameChg>
      </pc:sldChg>
      <pc:sldChg chg="modSp">
        <pc:chgData name="Markus Johannes Zock" userId="S::markus.zock@un.org::a2b17c9c-a4d3-40bf-bdef-df4363d20581" providerId="AD" clId="Web-{9C018811-1C3E-4765-28D3-D797969D5352}" dt="2020-09-01T07:54:11.231" v="35" actId="20577"/>
        <pc:sldMkLst>
          <pc:docMk/>
          <pc:sldMk cId="2518429099" sldId="604"/>
        </pc:sldMkLst>
        <pc:spChg chg="mod">
          <ac:chgData name="Markus Johannes Zock" userId="S::markus.zock@un.org::a2b17c9c-a4d3-40bf-bdef-df4363d20581" providerId="AD" clId="Web-{9C018811-1C3E-4765-28D3-D797969D5352}" dt="2020-09-01T07:53:47.401" v="10" actId="20577"/>
          <ac:spMkLst>
            <pc:docMk/>
            <pc:sldMk cId="2518429099" sldId="604"/>
            <ac:spMk id="8" creationId="{00000000-0000-0000-0000-000000000000}"/>
          </ac:spMkLst>
        </pc:spChg>
        <pc:spChg chg="mod">
          <ac:chgData name="Markus Johannes Zock" userId="S::markus.zock@un.org::a2b17c9c-a4d3-40bf-bdef-df4363d20581" providerId="AD" clId="Web-{9C018811-1C3E-4765-28D3-D797969D5352}" dt="2020-09-01T07:54:11.231" v="35" actId="20577"/>
          <ac:spMkLst>
            <pc:docMk/>
            <pc:sldMk cId="2518429099" sldId="604"/>
            <ac:spMk id="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161F4-EC42-2541-873A-895515D318E1}" type="doc">
      <dgm:prSet loTypeId="urn:microsoft.com/office/officeart/2005/8/layout/cycle3" loCatId="" qsTypeId="urn:microsoft.com/office/officeart/2005/8/quickstyle/simple2" qsCatId="simple" csTypeId="urn:microsoft.com/office/officeart/2005/8/colors/accent1_2" csCatId="accent1" phldr="1"/>
      <dgm:spPr/>
      <dgm:t>
        <a:bodyPr/>
        <a:lstStyle/>
        <a:p>
          <a:endParaRPr lang="de-DE"/>
        </a:p>
      </dgm:t>
    </dgm:pt>
    <dgm:pt modelId="{55F10ED4-3A30-7B4D-A8FA-C8A475F68F69}">
      <dgm:prSet phldrT="[Text]"/>
      <dgm:spPr/>
      <dgm:t>
        <a:bodyPr/>
        <a:lstStyle/>
        <a:p>
          <a:r>
            <a:rPr lang="de-DE">
              <a:latin typeface="Roboto"/>
            </a:rPr>
            <a:t>Transparency as precondition for vertical accountability</a:t>
          </a:r>
        </a:p>
      </dgm:t>
    </dgm:pt>
    <dgm:pt modelId="{CBD2510C-7B28-6648-A4A4-32FB4A963ABD}" type="parTrans" cxnId="{A4680C88-9DD7-C248-A3B0-5E8A1B90055F}">
      <dgm:prSet/>
      <dgm:spPr/>
      <dgm:t>
        <a:bodyPr/>
        <a:lstStyle/>
        <a:p>
          <a:endParaRPr lang="de-DE"/>
        </a:p>
      </dgm:t>
    </dgm:pt>
    <dgm:pt modelId="{C230E1CD-3B43-E347-90D7-6111AAF36B49}" type="sibTrans" cxnId="{A4680C88-9DD7-C248-A3B0-5E8A1B90055F}">
      <dgm:prSet/>
      <dgm:spPr/>
      <dgm:t>
        <a:bodyPr/>
        <a:lstStyle/>
        <a:p>
          <a:endParaRPr lang="de-DE"/>
        </a:p>
      </dgm:t>
    </dgm:pt>
    <dgm:pt modelId="{9966C8F3-C607-CE4B-AFAF-C345C59590E8}">
      <dgm:prSet phldrT="[Text]"/>
      <dgm:spPr/>
      <dgm:t>
        <a:bodyPr/>
        <a:lstStyle/>
        <a:p>
          <a:r>
            <a:rPr lang="de-DE">
              <a:latin typeface="Roboto"/>
            </a:rPr>
            <a:t>Transparency as a precondition for people participation</a:t>
          </a:r>
        </a:p>
      </dgm:t>
    </dgm:pt>
    <dgm:pt modelId="{5556941E-B970-EE45-A90A-C06894FF9C7E}" type="parTrans" cxnId="{44DA2A84-8A9D-F743-98C9-E014760698FA}">
      <dgm:prSet/>
      <dgm:spPr/>
      <dgm:t>
        <a:bodyPr/>
        <a:lstStyle/>
        <a:p>
          <a:endParaRPr lang="de-DE"/>
        </a:p>
      </dgm:t>
    </dgm:pt>
    <dgm:pt modelId="{8C7CCD43-246E-0241-89FA-AA62C1D99FB5}" type="sibTrans" cxnId="{44DA2A84-8A9D-F743-98C9-E014760698FA}">
      <dgm:prSet/>
      <dgm:spPr/>
      <dgm:t>
        <a:bodyPr/>
        <a:lstStyle/>
        <a:p>
          <a:endParaRPr lang="de-DE"/>
        </a:p>
      </dgm:t>
    </dgm:pt>
    <dgm:pt modelId="{07DC1FB6-2237-8D4E-80C3-8309A50155D6}">
      <dgm:prSet phldrT="[Text]"/>
      <dgm:spPr/>
      <dgm:t>
        <a:bodyPr/>
        <a:lstStyle/>
        <a:p>
          <a:r>
            <a:rPr lang="de-DE">
              <a:latin typeface="Roboto"/>
            </a:rPr>
            <a:t>Transparency for enhancing trust in government</a:t>
          </a:r>
        </a:p>
      </dgm:t>
    </dgm:pt>
    <dgm:pt modelId="{5E817ED1-BD1D-A24A-A69F-FBC6736B494E}" type="parTrans" cxnId="{A2ADB184-AE2F-5E4D-9626-EB636BCA80BC}">
      <dgm:prSet/>
      <dgm:spPr/>
      <dgm:t>
        <a:bodyPr/>
        <a:lstStyle/>
        <a:p>
          <a:endParaRPr lang="de-DE"/>
        </a:p>
      </dgm:t>
    </dgm:pt>
    <dgm:pt modelId="{5F17DBDC-0536-114F-BC32-37D49D5A48B6}" type="sibTrans" cxnId="{A2ADB184-AE2F-5E4D-9626-EB636BCA80BC}">
      <dgm:prSet/>
      <dgm:spPr/>
      <dgm:t>
        <a:bodyPr/>
        <a:lstStyle/>
        <a:p>
          <a:endParaRPr lang="de-DE"/>
        </a:p>
      </dgm:t>
    </dgm:pt>
    <dgm:pt modelId="{5E306D41-4578-BB45-B852-AA26F5170EFB}">
      <dgm:prSet phldrT="[Text]"/>
      <dgm:spPr/>
      <dgm:t>
        <a:bodyPr/>
        <a:lstStyle/>
        <a:p>
          <a:r>
            <a:rPr lang="de-DE">
              <a:latin typeface="Roboto"/>
            </a:rPr>
            <a:t>Transparency as a driver for public sector performance</a:t>
          </a:r>
        </a:p>
      </dgm:t>
    </dgm:pt>
    <dgm:pt modelId="{362089C0-CB24-8C4E-B5A8-C150069A2B97}" type="parTrans" cxnId="{BE8E2527-6A71-0641-9F3A-69E199EAFD60}">
      <dgm:prSet/>
      <dgm:spPr/>
      <dgm:t>
        <a:bodyPr/>
        <a:lstStyle/>
        <a:p>
          <a:endParaRPr lang="de-DE"/>
        </a:p>
      </dgm:t>
    </dgm:pt>
    <dgm:pt modelId="{58ED13A6-49C5-2242-B37E-FAC444D27909}" type="sibTrans" cxnId="{BE8E2527-6A71-0641-9F3A-69E199EAFD60}">
      <dgm:prSet/>
      <dgm:spPr/>
      <dgm:t>
        <a:bodyPr/>
        <a:lstStyle/>
        <a:p>
          <a:endParaRPr lang="de-DE"/>
        </a:p>
      </dgm:t>
    </dgm:pt>
    <dgm:pt modelId="{7C2FE2DA-9F5F-A341-96A2-2A4BE6D99514}" type="pres">
      <dgm:prSet presAssocID="{7A6161F4-EC42-2541-873A-895515D318E1}" presName="Name0" presStyleCnt="0">
        <dgm:presLayoutVars>
          <dgm:dir/>
          <dgm:resizeHandles val="exact"/>
        </dgm:presLayoutVars>
      </dgm:prSet>
      <dgm:spPr/>
    </dgm:pt>
    <dgm:pt modelId="{33BB9379-5E53-0B41-A4F6-D518A59ADF75}" type="pres">
      <dgm:prSet presAssocID="{7A6161F4-EC42-2541-873A-895515D318E1}" presName="cycle" presStyleCnt="0"/>
      <dgm:spPr/>
    </dgm:pt>
    <dgm:pt modelId="{9830D228-5EAB-2D49-B639-D029B0B0DF6C}" type="pres">
      <dgm:prSet presAssocID="{55F10ED4-3A30-7B4D-A8FA-C8A475F68F69}" presName="nodeFirstNode" presStyleLbl="node1" presStyleIdx="0" presStyleCnt="4">
        <dgm:presLayoutVars>
          <dgm:bulletEnabled val="1"/>
        </dgm:presLayoutVars>
      </dgm:prSet>
      <dgm:spPr/>
    </dgm:pt>
    <dgm:pt modelId="{63E014B7-3BA2-F44E-8291-C765507C6168}" type="pres">
      <dgm:prSet presAssocID="{C230E1CD-3B43-E347-90D7-6111AAF36B49}" presName="sibTransFirstNode" presStyleLbl="bgShp" presStyleIdx="0" presStyleCnt="1"/>
      <dgm:spPr/>
    </dgm:pt>
    <dgm:pt modelId="{9AA622D1-DDF3-7247-A80F-02C3F78BCB6C}" type="pres">
      <dgm:prSet presAssocID="{9966C8F3-C607-CE4B-AFAF-C345C59590E8}" presName="nodeFollowingNodes" presStyleLbl="node1" presStyleIdx="1" presStyleCnt="4">
        <dgm:presLayoutVars>
          <dgm:bulletEnabled val="1"/>
        </dgm:presLayoutVars>
      </dgm:prSet>
      <dgm:spPr/>
    </dgm:pt>
    <dgm:pt modelId="{9BFB045A-FAAD-8F43-82DC-31124530336F}" type="pres">
      <dgm:prSet presAssocID="{07DC1FB6-2237-8D4E-80C3-8309A50155D6}" presName="nodeFollowingNodes" presStyleLbl="node1" presStyleIdx="2" presStyleCnt="4">
        <dgm:presLayoutVars>
          <dgm:bulletEnabled val="1"/>
        </dgm:presLayoutVars>
      </dgm:prSet>
      <dgm:spPr/>
    </dgm:pt>
    <dgm:pt modelId="{8A33F000-71F7-CC49-825C-4000B3551EAA}" type="pres">
      <dgm:prSet presAssocID="{5E306D41-4578-BB45-B852-AA26F5170EFB}" presName="nodeFollowingNodes" presStyleLbl="node1" presStyleIdx="3" presStyleCnt="4">
        <dgm:presLayoutVars>
          <dgm:bulletEnabled val="1"/>
        </dgm:presLayoutVars>
      </dgm:prSet>
      <dgm:spPr/>
    </dgm:pt>
  </dgm:ptLst>
  <dgm:cxnLst>
    <dgm:cxn modelId="{BE8E2527-6A71-0641-9F3A-69E199EAFD60}" srcId="{7A6161F4-EC42-2541-873A-895515D318E1}" destId="{5E306D41-4578-BB45-B852-AA26F5170EFB}" srcOrd="3" destOrd="0" parTransId="{362089C0-CB24-8C4E-B5A8-C150069A2B97}" sibTransId="{58ED13A6-49C5-2242-B37E-FAC444D27909}"/>
    <dgm:cxn modelId="{1B914F2F-F77C-F64F-90F7-8BAE7939EB68}" type="presOf" srcId="{7A6161F4-EC42-2541-873A-895515D318E1}" destId="{7C2FE2DA-9F5F-A341-96A2-2A4BE6D99514}" srcOrd="0" destOrd="0" presId="urn:microsoft.com/office/officeart/2005/8/layout/cycle3"/>
    <dgm:cxn modelId="{E0AB524B-6E2D-C640-98EA-E29804B42B84}" type="presOf" srcId="{07DC1FB6-2237-8D4E-80C3-8309A50155D6}" destId="{9BFB045A-FAAD-8F43-82DC-31124530336F}" srcOrd="0" destOrd="0" presId="urn:microsoft.com/office/officeart/2005/8/layout/cycle3"/>
    <dgm:cxn modelId="{44DA2A84-8A9D-F743-98C9-E014760698FA}" srcId="{7A6161F4-EC42-2541-873A-895515D318E1}" destId="{9966C8F3-C607-CE4B-AFAF-C345C59590E8}" srcOrd="1" destOrd="0" parTransId="{5556941E-B970-EE45-A90A-C06894FF9C7E}" sibTransId="{8C7CCD43-246E-0241-89FA-AA62C1D99FB5}"/>
    <dgm:cxn modelId="{A2ADB184-AE2F-5E4D-9626-EB636BCA80BC}" srcId="{7A6161F4-EC42-2541-873A-895515D318E1}" destId="{07DC1FB6-2237-8D4E-80C3-8309A50155D6}" srcOrd="2" destOrd="0" parTransId="{5E817ED1-BD1D-A24A-A69F-FBC6736B494E}" sibTransId="{5F17DBDC-0536-114F-BC32-37D49D5A48B6}"/>
    <dgm:cxn modelId="{A4680C88-9DD7-C248-A3B0-5E8A1B90055F}" srcId="{7A6161F4-EC42-2541-873A-895515D318E1}" destId="{55F10ED4-3A30-7B4D-A8FA-C8A475F68F69}" srcOrd="0" destOrd="0" parTransId="{CBD2510C-7B28-6648-A4A4-32FB4A963ABD}" sibTransId="{C230E1CD-3B43-E347-90D7-6111AAF36B49}"/>
    <dgm:cxn modelId="{06D2F28A-3C65-234A-A9B0-42099D899268}" type="presOf" srcId="{55F10ED4-3A30-7B4D-A8FA-C8A475F68F69}" destId="{9830D228-5EAB-2D49-B639-D029B0B0DF6C}" srcOrd="0" destOrd="0" presId="urn:microsoft.com/office/officeart/2005/8/layout/cycle3"/>
    <dgm:cxn modelId="{F7C1C892-25D2-D245-9324-DABBDF3F2EF1}" type="presOf" srcId="{C230E1CD-3B43-E347-90D7-6111AAF36B49}" destId="{63E014B7-3BA2-F44E-8291-C765507C6168}" srcOrd="0" destOrd="0" presId="urn:microsoft.com/office/officeart/2005/8/layout/cycle3"/>
    <dgm:cxn modelId="{315C31DA-CD07-DD42-A6F2-D25ACABB1064}" type="presOf" srcId="{9966C8F3-C607-CE4B-AFAF-C345C59590E8}" destId="{9AA622D1-DDF3-7247-A80F-02C3F78BCB6C}" srcOrd="0" destOrd="0" presId="urn:microsoft.com/office/officeart/2005/8/layout/cycle3"/>
    <dgm:cxn modelId="{F6FD04DB-728F-D94B-8092-592C6C61BCBE}" type="presOf" srcId="{5E306D41-4578-BB45-B852-AA26F5170EFB}" destId="{8A33F000-71F7-CC49-825C-4000B3551EAA}" srcOrd="0" destOrd="0" presId="urn:microsoft.com/office/officeart/2005/8/layout/cycle3"/>
    <dgm:cxn modelId="{79918814-F2EA-554D-BCB1-67D3873C7D9E}" type="presParOf" srcId="{7C2FE2DA-9F5F-A341-96A2-2A4BE6D99514}" destId="{33BB9379-5E53-0B41-A4F6-D518A59ADF75}" srcOrd="0" destOrd="0" presId="urn:microsoft.com/office/officeart/2005/8/layout/cycle3"/>
    <dgm:cxn modelId="{BD01483F-7B46-E144-93D9-E5C8C846370F}" type="presParOf" srcId="{33BB9379-5E53-0B41-A4F6-D518A59ADF75}" destId="{9830D228-5EAB-2D49-B639-D029B0B0DF6C}" srcOrd="0" destOrd="0" presId="urn:microsoft.com/office/officeart/2005/8/layout/cycle3"/>
    <dgm:cxn modelId="{16E595C9-0C9B-5745-96FD-FDE9BC61AD23}" type="presParOf" srcId="{33BB9379-5E53-0B41-A4F6-D518A59ADF75}" destId="{63E014B7-3BA2-F44E-8291-C765507C6168}" srcOrd="1" destOrd="0" presId="urn:microsoft.com/office/officeart/2005/8/layout/cycle3"/>
    <dgm:cxn modelId="{104CF016-2413-D64D-8CF5-76E2275E3F4F}" type="presParOf" srcId="{33BB9379-5E53-0B41-A4F6-D518A59ADF75}" destId="{9AA622D1-DDF3-7247-A80F-02C3F78BCB6C}" srcOrd="2" destOrd="0" presId="urn:microsoft.com/office/officeart/2005/8/layout/cycle3"/>
    <dgm:cxn modelId="{6C31D990-533D-CD4C-BBF4-18C2B1C948D3}" type="presParOf" srcId="{33BB9379-5E53-0B41-A4F6-D518A59ADF75}" destId="{9BFB045A-FAAD-8F43-82DC-31124530336F}" srcOrd="3" destOrd="0" presId="urn:microsoft.com/office/officeart/2005/8/layout/cycle3"/>
    <dgm:cxn modelId="{EF82E4F6-6C66-8741-BD1E-59084504DA2B}" type="presParOf" srcId="{33BB9379-5E53-0B41-A4F6-D518A59ADF75}" destId="{8A33F000-71F7-CC49-825C-4000B3551EAA}" srcOrd="4" destOrd="0" presId="urn:microsoft.com/office/officeart/2005/8/layout/cycle3"/>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14B7-3BA2-F44E-8291-C765507C6168}">
      <dsp:nvSpPr>
        <dsp:cNvPr id="0" name=""/>
        <dsp:cNvSpPr/>
      </dsp:nvSpPr>
      <dsp:spPr>
        <a:xfrm>
          <a:off x="587198" y="-29646"/>
          <a:ext cx="2713391" cy="2713391"/>
        </a:xfrm>
        <a:prstGeom prst="circularArrow">
          <a:avLst>
            <a:gd name="adj1" fmla="val 4668"/>
            <a:gd name="adj2" fmla="val 272909"/>
            <a:gd name="adj3" fmla="val 13209291"/>
            <a:gd name="adj4" fmla="val 1777883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0D228-5EAB-2D49-B639-D029B0B0DF6C}">
      <dsp:nvSpPr>
        <dsp:cNvPr id="0" name=""/>
        <dsp:cNvSpPr/>
      </dsp:nvSpPr>
      <dsp:spPr>
        <a:xfrm>
          <a:off x="1130457" y="912"/>
          <a:ext cx="1626872" cy="8134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latin typeface="Roboto"/>
            </a:rPr>
            <a:t>Transparency as precondition for vertical accountability</a:t>
          </a:r>
        </a:p>
      </dsp:txBody>
      <dsp:txXfrm>
        <a:off x="1170166" y="40621"/>
        <a:ext cx="1547454" cy="734018"/>
      </dsp:txXfrm>
    </dsp:sp>
    <dsp:sp modelId="{9AA622D1-DDF3-7247-A80F-02C3F78BCB6C}">
      <dsp:nvSpPr>
        <dsp:cNvPr id="0" name=""/>
        <dsp:cNvSpPr/>
      </dsp:nvSpPr>
      <dsp:spPr>
        <a:xfrm>
          <a:off x="2104745" y="975200"/>
          <a:ext cx="1626872" cy="8134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latin typeface="Roboto"/>
            </a:rPr>
            <a:t>Transparency as a precondition for people participation</a:t>
          </a:r>
        </a:p>
      </dsp:txBody>
      <dsp:txXfrm>
        <a:off x="2144454" y="1014909"/>
        <a:ext cx="1547454" cy="734018"/>
      </dsp:txXfrm>
    </dsp:sp>
    <dsp:sp modelId="{9BFB045A-FAAD-8F43-82DC-31124530336F}">
      <dsp:nvSpPr>
        <dsp:cNvPr id="0" name=""/>
        <dsp:cNvSpPr/>
      </dsp:nvSpPr>
      <dsp:spPr>
        <a:xfrm>
          <a:off x="1130457" y="1949488"/>
          <a:ext cx="1626872" cy="8134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latin typeface="Roboto"/>
            </a:rPr>
            <a:t>Transparency for enhancing trust in government</a:t>
          </a:r>
        </a:p>
      </dsp:txBody>
      <dsp:txXfrm>
        <a:off x="1170166" y="1989197"/>
        <a:ext cx="1547454" cy="734018"/>
      </dsp:txXfrm>
    </dsp:sp>
    <dsp:sp modelId="{8A33F000-71F7-CC49-825C-4000B3551EAA}">
      <dsp:nvSpPr>
        <dsp:cNvPr id="0" name=""/>
        <dsp:cNvSpPr/>
      </dsp:nvSpPr>
      <dsp:spPr>
        <a:xfrm>
          <a:off x="156170" y="975200"/>
          <a:ext cx="1626872" cy="8134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latin typeface="Roboto"/>
            </a:rPr>
            <a:t>Transparency as a driver for public sector performance</a:t>
          </a:r>
        </a:p>
      </dsp:txBody>
      <dsp:txXfrm>
        <a:off x="195879" y="1014909"/>
        <a:ext cx="1547454" cy="73401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qog.pol.gu.se/digitalAssets/1418/1418047_2012_16_bauhr_grimes.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journals.sagepub.com/doi/10.1177/019251211037760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ecd.org/governance/global-forum-on-public-governance/opengovern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unesco.org/new/en/communication-and-information/freedom-of-expression/freedom-of-information/" TargetMode="External"/><Relationship Id="rId4" Type="http://schemas.openxmlformats.org/officeDocument/2006/relationships/hyperlink" Target="https://blog.okfn.org/2013/10/03/defining-open-dat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mocratieouverte.or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lickr.com/photos/46274765@N07/860024598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nesco.org/new/en/communication-and-information/freedom-of-expression/freedom-of-inform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atista.com/chart/11757/more-countries-adopt-freedom-of-information-law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govpartnership.org/wp-content/uploads/2019/05/open-gov-guide_summary_all-topics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pengovpartnership.org/wp-content/uploads/2019/05/open-gov-guide_summary_all-topics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pengovpartnership.org/wp-content/uploads/2019/05/open-gov-guide_summary_all-topics1.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pengovpartnership.org/wp-content/uploads/2019/05/open-gov-guide_summary_all-topics1.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escap.org/sites/default/files/E-Government%20Survey%202018_FINAL.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blicadministration.un.org/egovkb/Portals/egovkb/Documents/un/2020-Survey/2020%20UN%20E-Government%20Survey%20(Full%20Report).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ublicadministration.un.org/egovkb/Portals/egovkb/Documents/un/2020-Survey/2020%20UN%20E-Government%20Survey%20(Full%20Repor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govpartnership.org/wp-content/uploads/2001/01/Israel_0.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entreforpublicimpact.org/case-study/open-data-keny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ecd.org/gov/digital-government/g20-oecd-compendium.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annualreviews.org/doi/10.1146/annurev-polisci-032210-144356" TargetMode="External"/><Relationship Id="rId3" Type="http://schemas.openxmlformats.org/officeDocument/2006/relationships/hyperlink" Target="https://qog.pol.gu.se/digitalAssets/1418/1418047_2012_16_bauhr_grimes.pdf" TargetMode="External"/><Relationship Id="rId7" Type="http://schemas.openxmlformats.org/officeDocument/2006/relationships/hyperlink" Target="https://doi.org/10.1111/puar.1204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oi.org/10.1111/j.1467-9477.2011.00268.x" TargetMode="External"/><Relationship Id="rId5" Type="http://schemas.openxmlformats.org/officeDocument/2006/relationships/hyperlink" Target="https://doi.org/10.1111/j.1468-0491.2009.01451.x" TargetMode="External"/><Relationship Id="rId10" Type="http://schemas.openxmlformats.org/officeDocument/2006/relationships/hyperlink" Target="https://onlinelibrary.wiley.com/doi/abs/10.1111/j.1468-0491.2010.01498.x" TargetMode="External"/><Relationship Id="rId4" Type="http://schemas.openxmlformats.org/officeDocument/2006/relationships/hyperlink" Target="https://onlinelibrary.wiley.com/doi/abs/10.1111/gove.12205" TargetMode="External"/><Relationship Id="rId9" Type="http://schemas.openxmlformats.org/officeDocument/2006/relationships/hyperlink" Target="https://www.mitpressjournals.org/doi/abs/10.1162/GLEP_a_00018?journalCode=gle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urnals.sagepub.com/doi/10.1177/002085231142942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111/j.1754-7121.2012.00215.x"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oi.org/10.1016/j.giq.2013.10.010" TargetMode="External"/><Relationship Id="rId5" Type="http://schemas.openxmlformats.org/officeDocument/2006/relationships/hyperlink" Target="https://journals.sagepub.com/doi/10.1177/0020852307075701" TargetMode="External"/><Relationship Id="rId4" Type="http://schemas.openxmlformats.org/officeDocument/2006/relationships/hyperlink" Target="https://doi.org/10.1177/089443931456084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1</a:t>
            </a:fld>
            <a:endParaRPr lang="de-DE"/>
          </a:p>
        </p:txBody>
      </p:sp>
    </p:spTree>
    <p:extLst>
      <p:ext uri="{BB962C8B-B14F-4D97-AF65-F5344CB8AC3E}">
        <p14:creationId xmlns:p14="http://schemas.microsoft.com/office/powerpoint/2010/main" val="89610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7301" eaLnBrk="0" fontAlgn="base" hangingPunct="0">
              <a:spcBef>
                <a:spcPct val="30000"/>
              </a:spcBef>
              <a:spcAft>
                <a:spcPct val="0"/>
              </a:spcAft>
              <a:defRPr/>
            </a:pPr>
            <a:r>
              <a:rPr lang="de-DE" sz="1200" b="1" err="1"/>
              <a:t>Necessary</a:t>
            </a:r>
            <a:r>
              <a:rPr lang="de-DE" sz="1200" b="1"/>
              <a:t> </a:t>
            </a:r>
            <a:r>
              <a:rPr lang="de-DE" sz="1200" b="1" err="1"/>
              <a:t>conditions</a:t>
            </a:r>
            <a:r>
              <a:rPr lang="de-DE" sz="1200" b="1"/>
              <a:t> </a:t>
            </a:r>
            <a:r>
              <a:rPr lang="de-DE" sz="1200" b="1" err="1"/>
              <a:t>for</a:t>
            </a:r>
            <a:r>
              <a:rPr lang="de-DE" sz="1200" b="1"/>
              <a:t> </a:t>
            </a:r>
            <a:r>
              <a:rPr lang="de-DE" sz="1200" b="1" err="1"/>
              <a:t>achieving</a:t>
            </a:r>
            <a:r>
              <a:rPr lang="de-DE" sz="1200" b="1"/>
              <a:t> </a:t>
            </a:r>
            <a:r>
              <a:rPr lang="de-DE" sz="1200" b="1" err="1"/>
              <a:t>transparency</a:t>
            </a:r>
            <a:r>
              <a:rPr lang="de-DE" sz="1200" b="1"/>
              <a:t> (4):</a:t>
            </a:r>
            <a:endParaRPr lang="en-GB" altLang="it-CH" b="0"/>
          </a:p>
          <a:p>
            <a:pPr defTabSz="897301" eaLnBrk="0" fontAlgn="base" hangingPunct="0">
              <a:spcBef>
                <a:spcPct val="30000"/>
              </a:spcBef>
              <a:spcAft>
                <a:spcPct val="0"/>
              </a:spcAft>
              <a:defRPr/>
            </a:pPr>
            <a:endParaRPr lang="en-GB" altLang="it-CH" b="0"/>
          </a:p>
          <a:p>
            <a:pPr defTabSz="897301" eaLnBrk="0" fontAlgn="base" hangingPunct="0">
              <a:spcBef>
                <a:spcPct val="30000"/>
              </a:spcBef>
              <a:spcAft>
                <a:spcPct val="0"/>
              </a:spcAft>
              <a:defRPr/>
            </a:pPr>
            <a:r>
              <a:rPr lang="en-GB" altLang="it-CH" b="0"/>
              <a:t>Transparency without appropriate sanctioning mechanisms is rendered toothless:</a:t>
            </a:r>
            <a:endParaRPr lang="en-GB" altLang="it-CH" b="1"/>
          </a:p>
          <a:p>
            <a:pPr marL="168244" indent="-168244" defTabSz="897301" eaLnBrk="0" fontAlgn="base" hangingPunct="0">
              <a:spcBef>
                <a:spcPct val="30000"/>
              </a:spcBef>
              <a:spcAft>
                <a:spcPct val="0"/>
              </a:spcAft>
              <a:buFont typeface="Arial" panose="020B0604020202020204" pitchFamily="34" charset="0"/>
              <a:buChar char="•"/>
              <a:defRPr/>
            </a:pPr>
            <a:r>
              <a:rPr lang="en-GB" altLang="it-CH"/>
              <a:t>Transparency alone does not support democratic governance or accountability. Rather, follow-up mechanisms are needed to make transparency effective: “Transparency and publicity will not induce any change in behaviour on the part of the agent unless it believes that the principal will go from awareness to action and actually impose the costs of accountability. In order to take that step the principal must have some instrument at hand for holding the agent accountable” (</a:t>
            </a:r>
            <a:r>
              <a:rPr lang="en-GB" altLang="it-CH" err="1"/>
              <a:t>Lindstedt</a:t>
            </a:r>
            <a:r>
              <a:rPr lang="en-GB" altLang="it-CH"/>
              <a:t> &amp; </a:t>
            </a:r>
            <a:r>
              <a:rPr lang="en-GB" altLang="it-CH" err="1"/>
              <a:t>Naurin</a:t>
            </a:r>
            <a:r>
              <a:rPr lang="en-GB" altLang="it-CH"/>
              <a:t> 2010: 305). </a:t>
            </a:r>
          </a:p>
          <a:p>
            <a:pPr marL="168244" indent="-168244" defTabSz="897301" eaLnBrk="0" fontAlgn="base" hangingPunct="0">
              <a:spcBef>
                <a:spcPct val="30000"/>
              </a:spcBef>
              <a:spcAft>
                <a:spcPct val="0"/>
              </a:spcAft>
              <a:buFont typeface="Arial" panose="020B0604020202020204" pitchFamily="34" charset="0"/>
              <a:buChar char="•"/>
              <a:defRPr/>
            </a:pPr>
            <a:r>
              <a:rPr lang="en-GB" altLang="it-CH" err="1"/>
              <a:t>Bauhr</a:t>
            </a:r>
            <a:r>
              <a:rPr lang="en-GB" altLang="it-CH" baseline="0"/>
              <a:t> &amp;</a:t>
            </a:r>
            <a:r>
              <a:rPr lang="en-GB" altLang="it-CH"/>
              <a:t> Grimes take these concerns on step further by arguing that transparency without the necessary sanctioning mechanisms would reverse the positive assumptions about transparency supporting accountability. “The principal-agent presupposes the existence of reliable means of sanctioning, and if principals (people) lack institutional avenues by which to utilize the information to hold agents (office holders) accountable, information may instead deter civic engagement, derailing the expected positive spiral” (2013: 20).</a:t>
            </a:r>
            <a:endParaRPr lang="de-DE" altLang="it-CH"/>
          </a:p>
          <a:p>
            <a:endParaRPr lang="en-US"/>
          </a:p>
          <a:p>
            <a:r>
              <a:rPr lang="de-DE" sz="1200" b="1" err="1"/>
              <a:t>Sources</a:t>
            </a:r>
            <a:r>
              <a:rPr lang="de-DE" sz="1200" b="1"/>
              <a:t>:</a:t>
            </a:r>
          </a:p>
          <a:p>
            <a:pPr marL="171450" indent="-171450">
              <a:buFont typeface="Arial"/>
              <a:buChar char="•"/>
            </a:pPr>
            <a:r>
              <a:rPr lang="en-US" sz="1200" err="1"/>
              <a:t>Bauhr</a:t>
            </a:r>
            <a:r>
              <a:rPr lang="en-US" sz="1200"/>
              <a:t>, M., &amp; Grimes, M. (2012). What Is Government Transparency? New Measures And Relevance For Quality Of Government [Working Paper Series 2012:16]. Sweden: QOG The Quality Of Government Institute. Retrieved from </a:t>
            </a:r>
            <a:r>
              <a:rPr lang="en-US" sz="1200" u="sng">
                <a:hlinkClick r:id="rId3"/>
              </a:rPr>
              <a:t>https://qog.pol.gu.se/digitalAssets/1418/1418047_2012_16_bauhr_grimes.pdf</a:t>
            </a:r>
            <a:r>
              <a:rPr lang="en-US" sz="1200" u="sng"/>
              <a:t> </a:t>
            </a:r>
            <a:r>
              <a:rPr lang="en-US" sz="1200"/>
              <a:t>(last accessed on April 20, 2020).</a:t>
            </a:r>
          </a:p>
          <a:p>
            <a:pPr marL="171450" indent="-171450">
              <a:buFont typeface="Arial"/>
              <a:buChar char="•"/>
            </a:pPr>
            <a:r>
              <a:rPr lang="en-US" sz="1200" err="1"/>
              <a:t>Lindstedt</a:t>
            </a:r>
            <a:r>
              <a:rPr lang="en-US" sz="1200"/>
              <a:t>, C. &amp; </a:t>
            </a:r>
            <a:r>
              <a:rPr lang="en-US" sz="1200" err="1"/>
              <a:t>Naurin</a:t>
            </a:r>
            <a:r>
              <a:rPr lang="en-US" sz="1200"/>
              <a:t>, D. (2010). Transparency Is Not Enough: Making Transparency Effective in Reducing Corruption. International Political Science Review, 31(3),</a:t>
            </a:r>
            <a:r>
              <a:rPr lang="en-US" sz="1200" baseline="0"/>
              <a:t> </a:t>
            </a:r>
            <a:r>
              <a:rPr lang="en-US" sz="1200"/>
              <a:t>301-322. Retrieved from </a:t>
            </a:r>
            <a:r>
              <a:rPr lang="en-US" sz="1200">
                <a:hlinkClick r:id="rId4"/>
              </a:rPr>
              <a:t>https://journals.sagepub.com/doi/10.1177/0192512110377602</a:t>
            </a:r>
            <a:r>
              <a:rPr lang="en-US" sz="1200"/>
              <a:t> (last accessed on April 20,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133265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C778ED8F-B58E-6C46-BB62-980EAA7D0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A903DBAC-D75D-E74B-AA71-C2BA9CDC8972}"/>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en-US" altLang="en-US" sz="1200" b="1">
                <a:solidFill>
                  <a:schemeClr val="tx1"/>
                </a:solidFill>
                <a:latin typeface="Calibri"/>
                <a:cs typeface="Calibri"/>
              </a:rPr>
              <a:t>Overview of transparency tools:</a:t>
            </a:r>
            <a:endParaRPr lang="en-US" altLang="it-CH">
              <a:solidFill>
                <a:schemeClr val="tx1"/>
              </a:solidFill>
              <a:latin typeface="Calibri"/>
              <a:cs typeface="Calibri"/>
            </a:endParaRPr>
          </a:p>
          <a:p>
            <a:pPr marL="0" indent="0">
              <a:buFont typeface="Arial"/>
              <a:buNone/>
            </a:pPr>
            <a:endParaRPr lang="en-US" altLang="it-CH">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altLang="it-CH">
                <a:solidFill>
                  <a:schemeClr val="tx1"/>
                </a:solidFill>
                <a:latin typeface="Calibri"/>
                <a:cs typeface="Calibri"/>
              </a:rPr>
              <a:t>Transparency can have a variety of manifestations, each of which are driven by specific rationales, justifications and mechanisms.</a:t>
            </a:r>
            <a:endParaRPr lang="en-US" altLang="it-CH" baseline="0">
              <a:solidFill>
                <a:schemeClr val="tx1"/>
              </a:solidFill>
              <a:latin typeface="Calibri"/>
              <a:cs typeface="Calibri"/>
            </a:endParaRPr>
          </a:p>
          <a:p>
            <a:pPr marL="171450" indent="-171450">
              <a:buFont typeface="Arial" panose="020B0604020202020204" pitchFamily="34" charset="0"/>
              <a:buChar char="•"/>
            </a:pPr>
            <a:r>
              <a:rPr lang="en-US" altLang="it-CH">
                <a:solidFill>
                  <a:schemeClr val="tx1"/>
                </a:solidFill>
                <a:latin typeface="Calibri"/>
                <a:cs typeface="Calibri"/>
              </a:rPr>
              <a:t>In practice, there are a variety of tools that enhance transparency and thus accountability. Some of these will be discussed in separate modules (e.g. whistleblowing or interest and asset disclosure).</a:t>
            </a:r>
            <a:endParaRPr lang="en-US" altLang="it-CH" baseline="0">
              <a:solidFill>
                <a:schemeClr val="tx1"/>
              </a:solidFill>
              <a:latin typeface="Calibri"/>
              <a:cs typeface="Calibri"/>
            </a:endParaRPr>
          </a:p>
          <a:p>
            <a:pPr marL="171450" indent="-171450">
              <a:buFont typeface="Arial" panose="020B0604020202020204" pitchFamily="34" charset="0"/>
              <a:buChar char="•"/>
            </a:pPr>
            <a:r>
              <a:rPr lang="en-US" altLang="it-CH">
                <a:solidFill>
                  <a:schemeClr val="tx1"/>
                </a:solidFill>
                <a:latin typeface="Calibri"/>
                <a:cs typeface="Calibri"/>
              </a:rPr>
              <a:t>This module discusses more in detail the following three tools, recognizing their importance for current good governance efforts:</a:t>
            </a:r>
          </a:p>
          <a:p>
            <a:pPr marL="628650" lvl="1" indent="-171450">
              <a:buFont typeface="Arial"/>
              <a:buChar char="•"/>
            </a:pPr>
            <a:r>
              <a:rPr lang="en-US" altLang="it-CH" b="1">
                <a:solidFill>
                  <a:schemeClr val="tx1"/>
                </a:solidFill>
                <a:latin typeface="Calibri"/>
                <a:cs typeface="Calibri"/>
              </a:rPr>
              <a:t>Open government</a:t>
            </a:r>
            <a:r>
              <a:rPr lang="en-US" altLang="it-CH">
                <a:solidFill>
                  <a:schemeClr val="tx1"/>
                </a:solidFill>
                <a:latin typeface="Calibri"/>
                <a:cs typeface="Calibri"/>
              </a:rPr>
              <a:t> describes an overarching trend to make government processes, proceedings, data and documents more accessible to people. Essentially, open government refers to the doctrine that promotes scrutiny and public participation against the idea of state reason. More fundamentally, open government promotes a change in the way in which people interact with, and relate to governmental organizations and services. “Citizen-centric governance, with openness as a central pillar, improves the use of public resources, facilitates inclusive decision-making processes and increases trust between governments and citizens” (World Bank 2015).</a:t>
            </a:r>
          </a:p>
          <a:p>
            <a:pPr marL="628650" lvl="1" indent="-171450">
              <a:buFont typeface="Arial"/>
              <a:buChar char="•"/>
            </a:pPr>
            <a:r>
              <a:rPr lang="en-GB" altLang="it-CH" b="1">
                <a:solidFill>
                  <a:schemeClr val="tx1"/>
                </a:solidFill>
                <a:latin typeface="Calibri"/>
                <a:cs typeface="Calibri"/>
              </a:rPr>
              <a:t>Right to information laws</a:t>
            </a:r>
            <a:r>
              <a:rPr lang="en-GB" altLang="it-CH">
                <a:solidFill>
                  <a:schemeClr val="tx1"/>
                </a:solidFill>
                <a:latin typeface="Calibri"/>
                <a:cs typeface="Calibri"/>
              </a:rPr>
              <a:t> provide people with a right to </a:t>
            </a:r>
            <a:r>
              <a:rPr lang="en-US" altLang="it-CH">
                <a:solidFill>
                  <a:schemeClr val="tx1"/>
                </a:solidFill>
                <a:latin typeface="Calibri"/>
                <a:cs typeface="Calibri"/>
              </a:rPr>
              <a:t>access information that is held by the state. The strength and scope of these laws varies considerably in terms of the institutions and types of information covered, reflecting different institutional and legal systems across countries.</a:t>
            </a:r>
            <a:r>
              <a:rPr lang="en-US" altLang="it-CH" baseline="0">
                <a:solidFill>
                  <a:schemeClr val="tx1"/>
                </a:solidFill>
                <a:latin typeface="Calibri"/>
                <a:cs typeface="Calibri"/>
              </a:rPr>
              <a:t> </a:t>
            </a:r>
            <a:r>
              <a:rPr lang="en-US" altLang="it-CH">
                <a:latin typeface="Calibri"/>
                <a:cs typeface="Calibri"/>
              </a:rPr>
              <a:t>Freedom of information</a:t>
            </a:r>
            <a:r>
              <a:rPr lang="en-US" altLang="it-CH">
                <a:solidFill>
                  <a:schemeClr val="tx1"/>
                </a:solidFill>
                <a:latin typeface="Calibri"/>
                <a:cs typeface="Calibri"/>
              </a:rPr>
              <a:t> (FOI) primarily entails the duty of states to publish information on request, in some cases</a:t>
            </a:r>
            <a:r>
              <a:rPr lang="en-US" altLang="it-CH">
                <a:latin typeface="Calibri"/>
                <a:cs typeface="Calibri"/>
              </a:rPr>
              <a:t> </a:t>
            </a:r>
            <a:r>
              <a:rPr lang="en-US" altLang="it-CH">
                <a:solidFill>
                  <a:schemeClr val="tx1"/>
                </a:solidFill>
                <a:latin typeface="Calibri"/>
                <a:cs typeface="Calibri"/>
              </a:rPr>
              <a:t> – such as the United Kingdom – this passive transparency approach is complemented by proactive publication schemes. A specific sub-field of FOI concerns public interest disclosure which </a:t>
            </a:r>
            <a:r>
              <a:rPr lang="en-US" altLang="it-CH" err="1">
                <a:solidFill>
                  <a:schemeClr val="tx1"/>
                </a:solidFill>
                <a:latin typeface="Calibri"/>
                <a:cs typeface="Calibri"/>
              </a:rPr>
              <a:t>i</a:t>
            </a:r>
            <a:r>
              <a:rPr lang="de-DE"/>
              <a:t>s a </a:t>
            </a:r>
            <a:r>
              <a:rPr lang="de-DE" err="1"/>
              <a:t>disclosure</a:t>
            </a:r>
            <a:r>
              <a:rPr lang="de-DE"/>
              <a:t> </a:t>
            </a:r>
            <a:r>
              <a:rPr lang="de-DE" err="1"/>
              <a:t>about</a:t>
            </a:r>
            <a:r>
              <a:rPr lang="de-DE"/>
              <a:t> </a:t>
            </a:r>
            <a:r>
              <a:rPr lang="de-DE" err="1"/>
              <a:t>wrongdoing</a:t>
            </a:r>
            <a:r>
              <a:rPr lang="de-DE"/>
              <a:t> in </a:t>
            </a:r>
            <a:r>
              <a:rPr lang="de-DE" err="1"/>
              <a:t>the</a:t>
            </a:r>
            <a:r>
              <a:rPr lang="de-DE"/>
              <a:t> </a:t>
            </a:r>
            <a:r>
              <a:rPr lang="de-DE" err="1"/>
              <a:t>public</a:t>
            </a:r>
            <a:r>
              <a:rPr lang="de-DE"/>
              <a:t> </a:t>
            </a:r>
            <a:r>
              <a:rPr lang="de-DE" err="1"/>
              <a:t>sector</a:t>
            </a:r>
            <a:r>
              <a:rPr lang="de-DE"/>
              <a:t> </a:t>
            </a:r>
            <a:r>
              <a:rPr lang="de-DE" err="1"/>
              <a:t>or</a:t>
            </a:r>
            <a:r>
              <a:rPr lang="de-DE"/>
              <a:t> </a:t>
            </a:r>
            <a:r>
              <a:rPr lang="de-DE" err="1"/>
              <a:t>about</a:t>
            </a:r>
            <a:r>
              <a:rPr lang="de-DE"/>
              <a:t> a </a:t>
            </a:r>
            <a:r>
              <a:rPr lang="de-DE" err="1"/>
              <a:t>danger</a:t>
            </a:r>
            <a:r>
              <a:rPr lang="de-DE"/>
              <a:t> </a:t>
            </a:r>
            <a:r>
              <a:rPr lang="de-DE" err="1"/>
              <a:t>that</a:t>
            </a:r>
            <a:r>
              <a:rPr lang="de-DE"/>
              <a:t> </a:t>
            </a:r>
            <a:r>
              <a:rPr lang="de-DE" err="1"/>
              <a:t>serves</a:t>
            </a:r>
            <a:r>
              <a:rPr lang="de-DE"/>
              <a:t> </a:t>
            </a:r>
            <a:r>
              <a:rPr lang="de-DE" err="1"/>
              <a:t>the</a:t>
            </a:r>
            <a:r>
              <a:rPr lang="de-DE"/>
              <a:t> </a:t>
            </a:r>
            <a:r>
              <a:rPr lang="de-DE" err="1"/>
              <a:t>public</a:t>
            </a:r>
            <a:r>
              <a:rPr lang="de-DE"/>
              <a:t> </a:t>
            </a:r>
            <a:r>
              <a:rPr lang="de-DE" err="1"/>
              <a:t>interest</a:t>
            </a:r>
            <a:r>
              <a:rPr lang="de-DE"/>
              <a:t>.</a:t>
            </a:r>
            <a:endParaRPr lang="de-DE" altLang="it-CH">
              <a:solidFill>
                <a:schemeClr val="tx1"/>
              </a:solidFill>
              <a:latin typeface="Calibri"/>
              <a:cs typeface="Calibri"/>
            </a:endParaRPr>
          </a:p>
          <a:p>
            <a:pPr marL="628650" lvl="1" indent="-171450">
              <a:buFont typeface="Arial"/>
              <a:buChar char="•"/>
            </a:pPr>
            <a:r>
              <a:rPr lang="en-US" altLang="it-CH" b="1">
                <a:solidFill>
                  <a:schemeClr val="tx1"/>
                </a:solidFill>
                <a:latin typeface="Calibri"/>
                <a:cs typeface="Calibri"/>
              </a:rPr>
              <a:t>Open data: </a:t>
            </a:r>
            <a:r>
              <a:rPr lang="en-US" altLang="en-US">
                <a:solidFill>
                  <a:schemeClr val="tx1"/>
                </a:solidFill>
                <a:latin typeface="Calibri"/>
                <a:cs typeface="Calibri"/>
              </a:rPr>
              <a:t>Open data is data that can be freely used, shared and built-on by anyone, anywhere, for any purpose (Open Knowledge Foundation 2013).</a:t>
            </a:r>
          </a:p>
          <a:p>
            <a:pPr marL="1085850" lvl="2" indent="-171450">
              <a:buFont typeface="Arial"/>
              <a:buChar char="•"/>
            </a:pPr>
            <a:r>
              <a:rPr lang="en-US" altLang="en-US">
                <a:solidFill>
                  <a:schemeClr val="tx1"/>
                </a:solidFill>
                <a:latin typeface="Calibri"/>
                <a:cs typeface="Calibri"/>
              </a:rPr>
              <a:t>Open government data more specifically refers to public access to the data.</a:t>
            </a:r>
            <a:r>
              <a:rPr lang="en-US" altLang="en-US" baseline="0">
                <a:solidFill>
                  <a:schemeClr val="tx1"/>
                </a:solidFill>
                <a:latin typeface="Calibri"/>
                <a:cs typeface="Calibri"/>
              </a:rPr>
              <a:t> They </a:t>
            </a:r>
            <a:r>
              <a:rPr lang="en-US" altLang="en-US" b="0" baseline="0">
                <a:solidFill>
                  <a:schemeClr val="tx1"/>
                </a:solidFill>
                <a:latin typeface="Calibri"/>
                <a:cs typeface="Calibri"/>
              </a:rPr>
              <a:t>c</a:t>
            </a:r>
            <a:r>
              <a:rPr lang="en-US" altLang="it-CH">
                <a:solidFill>
                  <a:schemeClr val="tx1"/>
                </a:solidFill>
                <a:latin typeface="Calibri"/>
                <a:cs typeface="Calibri"/>
              </a:rPr>
              <a:t>onstitute an example of active transparency.</a:t>
            </a:r>
            <a:r>
              <a:rPr lang="en-US" altLang="it-CH" baseline="0">
                <a:solidFill>
                  <a:schemeClr val="tx1"/>
                </a:solidFill>
                <a:latin typeface="Calibri"/>
                <a:cs typeface="Calibri"/>
              </a:rPr>
              <a:t> T</a:t>
            </a:r>
            <a:r>
              <a:rPr lang="en-US" altLang="it-CH">
                <a:solidFill>
                  <a:schemeClr val="tx1"/>
                </a:solidFill>
                <a:latin typeface="Calibri"/>
                <a:cs typeface="Calibri"/>
              </a:rPr>
              <a:t>he term refers to the accessibility of public sector data and information. By making their datasets available, public institutions become more transparent and accountable to people. By encouraging the use, reuse and free distribution of datasets, governments promote business creation and innovative, people-centric services.</a:t>
            </a:r>
          </a:p>
          <a:p>
            <a:pPr marL="1085850" lvl="2" indent="-171450">
              <a:buFont typeface="Arial"/>
              <a:buChar char="•"/>
            </a:pPr>
            <a:r>
              <a:rPr lang="en-US" altLang="it-CH">
                <a:solidFill>
                  <a:schemeClr val="tx1"/>
                </a:solidFill>
                <a:latin typeface="Calibri"/>
                <a:cs typeface="Calibri"/>
              </a:rPr>
              <a:t>In contrast to FOI, open data refers to a specific type of information, namely data sets. Further, it is based on the proactive publication of information, including supporting infrastructures, whereas FOI can be solely reactive.</a:t>
            </a:r>
            <a:endParaRPr lang="de-DE" altLang="it-CH">
              <a:solidFill>
                <a:schemeClr val="tx1"/>
              </a:solidFill>
              <a:latin typeface="Calibri"/>
              <a:cs typeface="Calibri"/>
            </a:endParaRPr>
          </a:p>
          <a:p>
            <a:endParaRPr lang="de-DE" altLang="it-CH">
              <a:solidFill>
                <a:schemeClr val="tx1"/>
              </a:solidFill>
              <a:latin typeface="Calibri" panose="020F0502020204030204" pitchFamily="34" charset="0"/>
              <a:cs typeface="Calibri" panose="020F0502020204030204" pitchFamily="34" charset="0"/>
            </a:endParaRPr>
          </a:p>
          <a:p>
            <a:r>
              <a:rPr lang="de-DE" sz="1200" b="1" err="1">
                <a:solidFill>
                  <a:schemeClr val="tx1"/>
                </a:solidFill>
                <a:latin typeface="Calibri"/>
                <a:cs typeface="Calibri"/>
              </a:rPr>
              <a:t>Sources</a:t>
            </a:r>
            <a:r>
              <a:rPr lang="de-DE" sz="1200" b="1">
                <a:solidFill>
                  <a:schemeClr val="tx1"/>
                </a:solidFill>
                <a:latin typeface="Calibri"/>
                <a:cs typeface="Calibri"/>
              </a:rPr>
              <a:t>:</a:t>
            </a:r>
          </a:p>
          <a:p>
            <a:pPr marL="171450" indent="-171450">
              <a:buFont typeface="Arial"/>
              <a:buChar char="•"/>
            </a:pPr>
            <a:r>
              <a:rPr lang="de-DE" sz="1200">
                <a:solidFill>
                  <a:schemeClr val="tx1"/>
                </a:solidFill>
                <a:latin typeface="Calibri"/>
                <a:cs typeface="Calibri"/>
              </a:rPr>
              <a:t>Montana, R. (</a:t>
            </a:r>
            <a:r>
              <a:rPr lang="de-DE" sz="1200" err="1">
                <a:solidFill>
                  <a:schemeClr val="tx1"/>
                </a:solidFill>
                <a:latin typeface="Calibri"/>
                <a:cs typeface="Calibri"/>
              </a:rPr>
              <a:t>July</a:t>
            </a:r>
            <a:r>
              <a:rPr lang="de-DE" sz="1200" baseline="0">
                <a:solidFill>
                  <a:schemeClr val="tx1"/>
                </a:solidFill>
                <a:latin typeface="Calibri"/>
                <a:cs typeface="Calibri"/>
              </a:rPr>
              <a:t> 11, </a:t>
            </a:r>
            <a:r>
              <a:rPr lang="de-DE" sz="1200">
                <a:solidFill>
                  <a:schemeClr val="tx1"/>
                </a:solidFill>
                <a:latin typeface="Calibri"/>
                <a:cs typeface="Calibri"/>
              </a:rPr>
              <a:t>2019). Open </a:t>
            </a:r>
            <a:r>
              <a:rPr lang="de-DE" sz="1200" err="1">
                <a:solidFill>
                  <a:schemeClr val="tx1"/>
                </a:solidFill>
                <a:latin typeface="Calibri"/>
                <a:cs typeface="Calibri"/>
              </a:rPr>
              <a:t>government</a:t>
            </a:r>
            <a:r>
              <a:rPr lang="de-DE" sz="1200">
                <a:solidFill>
                  <a:schemeClr val="tx1"/>
                </a:solidFill>
                <a:latin typeface="Calibri"/>
                <a:cs typeface="Calibri"/>
              </a:rPr>
              <a:t> </a:t>
            </a:r>
            <a:r>
              <a:rPr lang="de-DE" sz="1200" err="1">
                <a:solidFill>
                  <a:schemeClr val="tx1"/>
                </a:solidFill>
                <a:latin typeface="Calibri"/>
                <a:cs typeface="Calibri"/>
              </a:rPr>
              <a:t>data</a:t>
            </a:r>
            <a:r>
              <a:rPr lang="de-DE" sz="1200">
                <a:solidFill>
                  <a:schemeClr val="tx1"/>
                </a:solidFill>
                <a:latin typeface="Calibri"/>
                <a:cs typeface="Calibri"/>
              </a:rPr>
              <a:t>. Open </a:t>
            </a:r>
            <a:r>
              <a:rPr lang="de-DE" sz="1200" err="1">
                <a:solidFill>
                  <a:schemeClr val="tx1"/>
                </a:solidFill>
                <a:latin typeface="Calibri"/>
                <a:cs typeface="Calibri"/>
              </a:rPr>
              <a:t>Gov</a:t>
            </a:r>
            <a:r>
              <a:rPr lang="de-DE" sz="1200">
                <a:solidFill>
                  <a:schemeClr val="tx1"/>
                </a:solidFill>
                <a:latin typeface="Calibri"/>
                <a:cs typeface="Calibri"/>
              </a:rPr>
              <a:t> Guide. </a:t>
            </a:r>
            <a:r>
              <a:rPr lang="de-DE" sz="1200" err="1">
                <a:solidFill>
                  <a:schemeClr val="tx1"/>
                </a:solidFill>
                <a:latin typeface="Calibri"/>
                <a:cs typeface="Calibri"/>
              </a:rPr>
              <a:t>Retrieved</a:t>
            </a:r>
            <a:r>
              <a:rPr lang="de-DE" sz="1200">
                <a:solidFill>
                  <a:schemeClr val="tx1"/>
                </a:solidFill>
                <a:latin typeface="Calibri"/>
                <a:cs typeface="Calibri"/>
              </a:rPr>
              <a:t> </a:t>
            </a:r>
            <a:r>
              <a:rPr lang="de-DE" sz="1200" err="1">
                <a:solidFill>
                  <a:schemeClr val="tx1"/>
                </a:solidFill>
                <a:latin typeface="Calibri"/>
                <a:cs typeface="Calibri"/>
              </a:rPr>
              <a:t>from</a:t>
            </a:r>
            <a:r>
              <a:rPr lang="de-DE" sz="1200">
                <a:solidFill>
                  <a:schemeClr val="tx1"/>
                </a:solidFill>
                <a:latin typeface="Calibri"/>
                <a:cs typeface="Calibri"/>
              </a:rPr>
              <a:t> https://</a:t>
            </a:r>
            <a:r>
              <a:rPr lang="de-DE" sz="1200" err="1">
                <a:solidFill>
                  <a:schemeClr val="tx1"/>
                </a:solidFill>
                <a:latin typeface="Calibri"/>
                <a:cs typeface="Calibri"/>
              </a:rPr>
              <a:t>www.opengovguide.com</a:t>
            </a:r>
            <a:r>
              <a:rPr lang="de-DE" sz="1200">
                <a:solidFill>
                  <a:schemeClr val="tx1"/>
                </a:solidFill>
                <a:latin typeface="Calibri"/>
                <a:cs typeface="Calibri"/>
              </a:rPr>
              <a:t>/</a:t>
            </a:r>
            <a:r>
              <a:rPr lang="de-DE" sz="1200" err="1">
                <a:solidFill>
                  <a:schemeClr val="tx1"/>
                </a:solidFill>
                <a:latin typeface="Calibri"/>
                <a:cs typeface="Calibri"/>
              </a:rPr>
              <a:t>topics</a:t>
            </a:r>
            <a:r>
              <a:rPr lang="de-DE" sz="1200">
                <a:solidFill>
                  <a:schemeClr val="tx1"/>
                </a:solidFill>
                <a:latin typeface="Calibri"/>
                <a:cs typeface="Calibri"/>
              </a:rPr>
              <a:t>/open-</a:t>
            </a:r>
            <a:r>
              <a:rPr lang="de-DE" sz="1200" err="1">
                <a:solidFill>
                  <a:schemeClr val="tx1"/>
                </a:solidFill>
                <a:latin typeface="Calibri"/>
                <a:cs typeface="Calibri"/>
              </a:rPr>
              <a:t>government</a:t>
            </a:r>
            <a:r>
              <a:rPr lang="de-DE" sz="1200">
                <a:solidFill>
                  <a:schemeClr val="tx1"/>
                </a:solidFill>
                <a:latin typeface="Calibri"/>
                <a:cs typeface="Calibri"/>
              </a:rPr>
              <a:t>-</a:t>
            </a:r>
            <a:r>
              <a:rPr lang="de-DE" sz="1200" err="1">
                <a:solidFill>
                  <a:schemeClr val="tx1"/>
                </a:solidFill>
                <a:latin typeface="Calibri"/>
                <a:cs typeface="Calibri"/>
              </a:rPr>
              <a:t>data</a:t>
            </a:r>
            <a:r>
              <a:rPr lang="de-DE" sz="1200">
                <a:solidFill>
                  <a:schemeClr val="tx1"/>
                </a:solidFill>
                <a:latin typeface="Calibri"/>
                <a:cs typeface="Calibri"/>
              </a:rPr>
              <a:t>/ (last</a:t>
            </a:r>
            <a:r>
              <a:rPr lang="de-DE" sz="1200" baseline="0">
                <a:solidFill>
                  <a:schemeClr val="tx1"/>
                </a:solidFill>
                <a:latin typeface="Calibri"/>
                <a:cs typeface="Calibri"/>
              </a:rPr>
              <a:t> </a:t>
            </a:r>
            <a:r>
              <a:rPr lang="de-DE" sz="1200" baseline="0" err="1">
                <a:solidFill>
                  <a:schemeClr val="tx1"/>
                </a:solidFill>
                <a:latin typeface="Calibri"/>
                <a:cs typeface="Calibri"/>
              </a:rPr>
              <a:t>accessed</a:t>
            </a:r>
            <a:r>
              <a:rPr lang="de-DE" sz="1200" baseline="0">
                <a:solidFill>
                  <a:schemeClr val="tx1"/>
                </a:solidFill>
                <a:latin typeface="Calibri"/>
                <a:cs typeface="Calibri"/>
              </a:rPr>
              <a:t> on </a:t>
            </a:r>
            <a:r>
              <a:rPr lang="de-DE" sz="1200" baseline="0" err="1">
                <a:solidFill>
                  <a:schemeClr val="tx1"/>
                </a:solidFill>
                <a:latin typeface="Calibri"/>
                <a:cs typeface="Calibri"/>
              </a:rPr>
              <a:t>July</a:t>
            </a:r>
            <a:r>
              <a:rPr lang="de-DE" sz="1200" baseline="0">
                <a:solidFill>
                  <a:schemeClr val="tx1"/>
                </a:solidFill>
                <a:latin typeface="Calibri"/>
                <a:cs typeface="Calibri"/>
              </a:rPr>
              <a:t> 7, 2020).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a:solidFill>
                  <a:schemeClr val="tx1"/>
                </a:solidFill>
                <a:latin typeface="Calibri"/>
                <a:cs typeface="Calibri"/>
              </a:rPr>
              <a:t>OECD (n. y.). Open </a:t>
            </a:r>
            <a:r>
              <a:rPr lang="de-DE" sz="1200" err="1">
                <a:solidFill>
                  <a:schemeClr val="tx1"/>
                </a:solidFill>
                <a:latin typeface="Calibri"/>
                <a:cs typeface="Calibri"/>
              </a:rPr>
              <a:t>Government</a:t>
            </a:r>
            <a:r>
              <a:rPr lang="de-DE" sz="1200">
                <a:solidFill>
                  <a:schemeClr val="tx1"/>
                </a:solidFill>
                <a:latin typeface="Calibri"/>
                <a:cs typeface="Calibri"/>
              </a:rPr>
              <a:t>. </a:t>
            </a:r>
            <a:r>
              <a:rPr lang="de-DE" sz="1200" err="1">
                <a:solidFill>
                  <a:schemeClr val="tx1"/>
                </a:solidFill>
                <a:latin typeface="Calibri"/>
                <a:cs typeface="Calibri"/>
              </a:rPr>
              <a:t>Retrieved</a:t>
            </a:r>
            <a:r>
              <a:rPr lang="de-DE" sz="1200">
                <a:solidFill>
                  <a:schemeClr val="tx1"/>
                </a:solidFill>
                <a:latin typeface="Calibri"/>
                <a:cs typeface="Calibri"/>
              </a:rPr>
              <a:t> </a:t>
            </a:r>
            <a:r>
              <a:rPr lang="de-DE" sz="1200" err="1">
                <a:solidFill>
                  <a:schemeClr val="tx1"/>
                </a:solidFill>
                <a:latin typeface="Calibri"/>
                <a:cs typeface="Calibri"/>
              </a:rPr>
              <a:t>from</a:t>
            </a:r>
            <a:r>
              <a:rPr lang="de-DE" sz="1200">
                <a:solidFill>
                  <a:schemeClr val="tx1"/>
                </a:solidFill>
                <a:latin typeface="Calibri"/>
                <a:cs typeface="Calibri"/>
              </a:rPr>
              <a:t> </a:t>
            </a:r>
            <a:r>
              <a:rPr lang="de-DE" sz="1200">
                <a:solidFill>
                  <a:schemeClr val="tx1"/>
                </a:solidFill>
                <a:latin typeface="Calibri"/>
                <a:cs typeface="Calibri"/>
                <a:hlinkClick r:id="rId3">
                  <a:extLst>
                    <a:ext uri="{A12FA001-AC4F-418D-AE19-62706E023703}">
                      <ahyp:hlinkClr xmlns:ahyp="http://schemas.microsoft.com/office/drawing/2018/hyperlinkcolor" val="tx"/>
                    </a:ext>
                  </a:extLst>
                </a:hlinkClick>
              </a:rPr>
              <a:t>https://www.oecd.org/governance/global-forum-on-public-governance/opengovernment/</a:t>
            </a:r>
            <a:r>
              <a:rPr lang="de-DE" sz="1200">
                <a:solidFill>
                  <a:schemeClr val="tx1"/>
                </a:solidFill>
                <a:latin typeface="Calibri"/>
                <a:cs typeface="Calibri"/>
              </a:rPr>
              <a:t> (last </a:t>
            </a:r>
            <a:r>
              <a:rPr lang="de-DE" sz="1200" err="1">
                <a:solidFill>
                  <a:schemeClr val="tx1"/>
                </a:solidFill>
                <a:latin typeface="Calibri"/>
                <a:cs typeface="Calibri"/>
              </a:rPr>
              <a:t>accessed</a:t>
            </a:r>
            <a:r>
              <a:rPr lang="de-DE" sz="1200">
                <a:solidFill>
                  <a:schemeClr val="tx1"/>
                </a:solidFill>
                <a:latin typeface="Calibri"/>
                <a:cs typeface="Calibri"/>
              </a:rPr>
              <a:t> on April 19, 2020).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a:solidFill>
                  <a:schemeClr val="tx1"/>
                </a:solidFill>
                <a:latin typeface="Calibri"/>
                <a:cs typeface="Calibri"/>
              </a:rPr>
              <a:t>Open Knowledge </a:t>
            </a:r>
            <a:r>
              <a:rPr lang="de-DE" sz="1200" err="1">
                <a:solidFill>
                  <a:schemeClr val="tx1"/>
                </a:solidFill>
                <a:latin typeface="Calibri"/>
                <a:cs typeface="Calibri"/>
              </a:rPr>
              <a:t>Foundation</a:t>
            </a:r>
            <a:r>
              <a:rPr lang="de-DE" sz="1200">
                <a:solidFill>
                  <a:schemeClr val="tx1"/>
                </a:solidFill>
                <a:latin typeface="Calibri"/>
                <a:cs typeface="Calibri"/>
              </a:rPr>
              <a:t> (</a:t>
            </a:r>
            <a:r>
              <a:rPr lang="de-DE" sz="1200" err="1">
                <a:solidFill>
                  <a:schemeClr val="tx1"/>
                </a:solidFill>
                <a:latin typeface="Calibri"/>
                <a:cs typeface="Calibri"/>
              </a:rPr>
              <a:t>October</a:t>
            </a:r>
            <a:r>
              <a:rPr lang="de-DE" sz="1200">
                <a:solidFill>
                  <a:schemeClr val="tx1"/>
                </a:solidFill>
                <a:latin typeface="Calibri"/>
                <a:cs typeface="Calibri"/>
              </a:rPr>
              <a:t> 2013). </a:t>
            </a:r>
            <a:r>
              <a:rPr lang="de-DE" sz="1200" err="1">
                <a:solidFill>
                  <a:schemeClr val="tx1"/>
                </a:solidFill>
                <a:latin typeface="Calibri"/>
                <a:cs typeface="Calibri"/>
              </a:rPr>
              <a:t>Defining</a:t>
            </a:r>
            <a:r>
              <a:rPr lang="de-DE" sz="1200">
                <a:solidFill>
                  <a:schemeClr val="tx1"/>
                </a:solidFill>
                <a:latin typeface="Calibri"/>
                <a:cs typeface="Calibri"/>
              </a:rPr>
              <a:t> Open Data. </a:t>
            </a:r>
            <a:r>
              <a:rPr lang="de-DE" sz="1200" err="1">
                <a:solidFill>
                  <a:schemeClr val="tx1"/>
                </a:solidFill>
                <a:latin typeface="Calibri"/>
                <a:cs typeface="Calibri"/>
              </a:rPr>
              <a:t>Retrieved</a:t>
            </a:r>
            <a:r>
              <a:rPr lang="de-DE" sz="1200">
                <a:solidFill>
                  <a:schemeClr val="tx1"/>
                </a:solidFill>
                <a:latin typeface="Calibri"/>
                <a:cs typeface="Calibri"/>
              </a:rPr>
              <a:t> </a:t>
            </a:r>
            <a:r>
              <a:rPr lang="de-DE" sz="1200" err="1">
                <a:solidFill>
                  <a:schemeClr val="tx1"/>
                </a:solidFill>
                <a:latin typeface="Calibri"/>
                <a:cs typeface="Calibri"/>
              </a:rPr>
              <a:t>from</a:t>
            </a:r>
            <a:r>
              <a:rPr lang="de-DE" sz="1200">
                <a:solidFill>
                  <a:schemeClr val="tx1"/>
                </a:solidFill>
                <a:latin typeface="Calibri"/>
                <a:cs typeface="Calibri"/>
              </a:rPr>
              <a:t> </a:t>
            </a:r>
            <a:r>
              <a:rPr lang="de-DE" sz="1200">
                <a:solidFill>
                  <a:schemeClr val="tx1"/>
                </a:solidFill>
                <a:latin typeface="Calibri"/>
                <a:cs typeface="Calibri"/>
                <a:hlinkClick r:id="rId4">
                  <a:extLst>
                    <a:ext uri="{A12FA001-AC4F-418D-AE19-62706E023703}">
                      <ahyp:hlinkClr xmlns:ahyp="http://schemas.microsoft.com/office/drawing/2018/hyperlinkcolor" val="tx"/>
                    </a:ext>
                  </a:extLst>
                </a:hlinkClick>
              </a:rPr>
              <a:t>https://blog.okfn.org/2013/10/03/defining-open-data/</a:t>
            </a:r>
            <a:r>
              <a:rPr lang="de-DE" sz="1200">
                <a:solidFill>
                  <a:schemeClr val="tx1"/>
                </a:solidFill>
                <a:latin typeface="Calibri"/>
                <a:cs typeface="Calibri"/>
              </a:rPr>
              <a:t> (last </a:t>
            </a:r>
            <a:r>
              <a:rPr lang="de-DE" sz="1200" err="1">
                <a:solidFill>
                  <a:schemeClr val="tx1"/>
                </a:solidFill>
                <a:latin typeface="Calibri"/>
                <a:cs typeface="Calibri"/>
              </a:rPr>
              <a:t>accessed</a:t>
            </a:r>
            <a:r>
              <a:rPr lang="de-DE" sz="1200">
                <a:solidFill>
                  <a:schemeClr val="tx1"/>
                </a:solidFill>
                <a:latin typeface="Calibri"/>
                <a:cs typeface="Calibri"/>
              </a:rPr>
              <a:t> on April 19, 2020).</a:t>
            </a:r>
          </a:p>
          <a:p>
            <a:pPr marL="171450" indent="-171450">
              <a:buFont typeface="Arial"/>
              <a:buChar char="•"/>
            </a:pPr>
            <a:r>
              <a:rPr lang="de-DE" sz="1200">
                <a:solidFill>
                  <a:schemeClr val="tx1"/>
                </a:solidFill>
                <a:latin typeface="Calibri"/>
                <a:cs typeface="Calibri"/>
              </a:rPr>
              <a:t>UNESCO (n. y.). Freedom </a:t>
            </a:r>
            <a:r>
              <a:rPr lang="de-DE" sz="1200" err="1">
                <a:solidFill>
                  <a:schemeClr val="tx1"/>
                </a:solidFill>
                <a:latin typeface="Calibri"/>
                <a:cs typeface="Calibri"/>
              </a:rPr>
              <a:t>of</a:t>
            </a:r>
            <a:r>
              <a:rPr lang="de-DE" sz="1200">
                <a:solidFill>
                  <a:schemeClr val="tx1"/>
                </a:solidFill>
                <a:latin typeface="Calibri"/>
                <a:cs typeface="Calibri"/>
              </a:rPr>
              <a:t> Information. </a:t>
            </a:r>
            <a:r>
              <a:rPr lang="de-DE" sz="1200" err="1">
                <a:solidFill>
                  <a:schemeClr val="tx1"/>
                </a:solidFill>
                <a:latin typeface="Calibri"/>
                <a:cs typeface="Calibri"/>
              </a:rPr>
              <a:t>Retrieved</a:t>
            </a:r>
            <a:r>
              <a:rPr lang="de-DE" sz="1200">
                <a:solidFill>
                  <a:schemeClr val="tx1"/>
                </a:solidFill>
                <a:latin typeface="Calibri"/>
                <a:cs typeface="Calibri"/>
              </a:rPr>
              <a:t> </a:t>
            </a:r>
            <a:r>
              <a:rPr lang="de-DE" sz="1200" err="1">
                <a:solidFill>
                  <a:schemeClr val="tx1"/>
                </a:solidFill>
                <a:latin typeface="Calibri"/>
                <a:cs typeface="Calibri"/>
              </a:rPr>
              <a:t>from</a:t>
            </a:r>
            <a:r>
              <a:rPr lang="de-DE" sz="1200">
                <a:solidFill>
                  <a:schemeClr val="tx1"/>
                </a:solidFill>
                <a:latin typeface="Calibri"/>
                <a:cs typeface="Calibri"/>
              </a:rPr>
              <a:t> </a:t>
            </a:r>
            <a:r>
              <a:rPr lang="de-DE" sz="1200">
                <a:solidFill>
                  <a:schemeClr val="tx1"/>
                </a:solidFill>
                <a:latin typeface="Calibri"/>
                <a:cs typeface="Calibri"/>
                <a:hlinkClick r:id="rId5">
                  <a:extLst>
                    <a:ext uri="{A12FA001-AC4F-418D-AE19-62706E023703}">
                      <ahyp:hlinkClr xmlns:ahyp="http://schemas.microsoft.com/office/drawing/2018/hyperlinkcolor" val="tx"/>
                    </a:ext>
                  </a:extLst>
                </a:hlinkClick>
              </a:rPr>
              <a:t>http://www.unesco.org/new/en/communication-and-information/freedom-of-expression/freedom-of-information/</a:t>
            </a:r>
            <a:r>
              <a:rPr lang="de-DE" sz="1200">
                <a:solidFill>
                  <a:schemeClr val="tx1"/>
                </a:solidFill>
                <a:latin typeface="Calibri"/>
                <a:cs typeface="Calibri"/>
              </a:rPr>
              <a:t> (last </a:t>
            </a:r>
            <a:r>
              <a:rPr lang="de-DE" sz="1200" err="1">
                <a:solidFill>
                  <a:schemeClr val="tx1"/>
                </a:solidFill>
                <a:latin typeface="Calibri"/>
                <a:cs typeface="Calibri"/>
              </a:rPr>
              <a:t>accessed</a:t>
            </a:r>
            <a:r>
              <a:rPr lang="de-DE" sz="1200">
                <a:solidFill>
                  <a:schemeClr val="tx1"/>
                </a:solidFill>
                <a:latin typeface="Calibri"/>
                <a:cs typeface="Calibri"/>
              </a:rPr>
              <a:t> on April 19, 2020).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a:solidFill>
                  <a:schemeClr val="tx1"/>
                </a:solidFill>
                <a:latin typeface="Calibri"/>
                <a:cs typeface="Calibri"/>
              </a:rPr>
              <a:t>World Bank (2015). Open </a:t>
            </a:r>
            <a:r>
              <a:rPr lang="de-DE" sz="1200" err="1">
                <a:solidFill>
                  <a:schemeClr val="tx1"/>
                </a:solidFill>
                <a:latin typeface="Calibri"/>
                <a:cs typeface="Calibri"/>
              </a:rPr>
              <a:t>Government</a:t>
            </a:r>
            <a:r>
              <a:rPr lang="de-DE" sz="1200">
                <a:solidFill>
                  <a:schemeClr val="tx1"/>
                </a:solidFill>
                <a:latin typeface="Calibri"/>
                <a:cs typeface="Calibri"/>
              </a:rPr>
              <a:t>.</a:t>
            </a:r>
            <a:r>
              <a:rPr lang="de-DE" sz="1200" baseline="0">
                <a:solidFill>
                  <a:schemeClr val="tx1"/>
                </a:solidFill>
                <a:latin typeface="Calibri"/>
                <a:cs typeface="Calibri"/>
              </a:rPr>
              <a:t> Brief. </a:t>
            </a:r>
            <a:r>
              <a:rPr lang="de-DE" sz="1200" baseline="0" err="1">
                <a:solidFill>
                  <a:schemeClr val="tx1"/>
                </a:solidFill>
                <a:latin typeface="Calibri"/>
                <a:cs typeface="Calibri"/>
              </a:rPr>
              <a:t>Retrieved</a:t>
            </a:r>
            <a:r>
              <a:rPr lang="de-DE" sz="1200" baseline="0">
                <a:solidFill>
                  <a:schemeClr val="tx1"/>
                </a:solidFill>
                <a:latin typeface="Calibri"/>
                <a:cs typeface="Calibri"/>
              </a:rPr>
              <a:t> </a:t>
            </a:r>
            <a:r>
              <a:rPr lang="de-DE" sz="1200" baseline="0" err="1">
                <a:solidFill>
                  <a:schemeClr val="tx1"/>
                </a:solidFill>
                <a:latin typeface="Calibri"/>
                <a:cs typeface="Calibri"/>
              </a:rPr>
              <a:t>from</a:t>
            </a:r>
            <a:r>
              <a:rPr lang="de-DE" sz="1200" baseline="0">
                <a:solidFill>
                  <a:schemeClr val="tx1"/>
                </a:solidFill>
                <a:latin typeface="Calibri"/>
                <a:cs typeface="Calibri"/>
              </a:rPr>
              <a:t> https://</a:t>
            </a:r>
            <a:r>
              <a:rPr lang="de-DE" sz="1200" baseline="0" err="1">
                <a:solidFill>
                  <a:schemeClr val="tx1"/>
                </a:solidFill>
                <a:latin typeface="Calibri"/>
                <a:cs typeface="Calibri"/>
              </a:rPr>
              <a:t>www.worldbank.org</a:t>
            </a:r>
            <a:r>
              <a:rPr lang="de-DE" sz="1200" baseline="0">
                <a:solidFill>
                  <a:schemeClr val="tx1"/>
                </a:solidFill>
                <a:latin typeface="Calibri"/>
                <a:cs typeface="Calibri"/>
              </a:rPr>
              <a:t>/en/</a:t>
            </a:r>
            <a:r>
              <a:rPr lang="de-DE" sz="1200" baseline="0" err="1">
                <a:solidFill>
                  <a:schemeClr val="tx1"/>
                </a:solidFill>
                <a:latin typeface="Calibri"/>
                <a:cs typeface="Calibri"/>
              </a:rPr>
              <a:t>topic</a:t>
            </a:r>
            <a:r>
              <a:rPr lang="de-DE" sz="1200" baseline="0">
                <a:solidFill>
                  <a:schemeClr val="tx1"/>
                </a:solidFill>
                <a:latin typeface="Calibri"/>
                <a:cs typeface="Calibri"/>
              </a:rPr>
              <a:t>/</a:t>
            </a:r>
            <a:r>
              <a:rPr lang="de-DE" sz="1200" baseline="0" err="1">
                <a:solidFill>
                  <a:schemeClr val="tx1"/>
                </a:solidFill>
                <a:latin typeface="Calibri"/>
                <a:cs typeface="Calibri"/>
              </a:rPr>
              <a:t>governance</a:t>
            </a:r>
            <a:r>
              <a:rPr lang="de-DE" sz="1200" baseline="0">
                <a:solidFill>
                  <a:schemeClr val="tx1"/>
                </a:solidFill>
                <a:latin typeface="Calibri"/>
                <a:cs typeface="Calibri"/>
              </a:rPr>
              <a:t>/</a:t>
            </a:r>
            <a:r>
              <a:rPr lang="de-DE" sz="1200" baseline="0" err="1">
                <a:solidFill>
                  <a:schemeClr val="tx1"/>
                </a:solidFill>
                <a:latin typeface="Calibri"/>
                <a:cs typeface="Calibri"/>
              </a:rPr>
              <a:t>brief</a:t>
            </a:r>
            <a:r>
              <a:rPr lang="de-DE" sz="1200" baseline="0">
                <a:solidFill>
                  <a:schemeClr val="tx1"/>
                </a:solidFill>
                <a:latin typeface="Calibri"/>
                <a:cs typeface="Calibri"/>
              </a:rPr>
              <a:t>/open-</a:t>
            </a:r>
            <a:r>
              <a:rPr lang="de-DE" sz="1200" baseline="0" err="1">
                <a:solidFill>
                  <a:schemeClr val="tx1"/>
                </a:solidFill>
                <a:latin typeface="Calibri"/>
                <a:cs typeface="Calibri"/>
              </a:rPr>
              <a:t>government</a:t>
            </a:r>
            <a:r>
              <a:rPr lang="de-DE" sz="1200" baseline="0">
                <a:solidFill>
                  <a:schemeClr val="tx1"/>
                </a:solidFill>
                <a:latin typeface="Calibri"/>
                <a:cs typeface="Calibri"/>
              </a:rPr>
              <a:t>-global-solutions-group </a:t>
            </a:r>
            <a:r>
              <a:rPr lang="de-DE" sz="1200">
                <a:solidFill>
                  <a:schemeClr val="tx1"/>
                </a:solidFill>
                <a:latin typeface="Calibri"/>
                <a:cs typeface="Calibri"/>
              </a:rPr>
              <a:t>(last </a:t>
            </a:r>
            <a:r>
              <a:rPr lang="de-DE" sz="1200" err="1">
                <a:solidFill>
                  <a:schemeClr val="tx1"/>
                </a:solidFill>
                <a:latin typeface="Calibri"/>
                <a:cs typeface="Calibri"/>
              </a:rPr>
              <a:t>accessed</a:t>
            </a:r>
            <a:r>
              <a:rPr lang="de-DE" sz="1200">
                <a:solidFill>
                  <a:schemeClr val="tx1"/>
                </a:solidFill>
                <a:latin typeface="Calibri"/>
                <a:cs typeface="Calibri"/>
              </a:rPr>
              <a:t> on April 19, 2020).</a:t>
            </a:r>
          </a:p>
        </p:txBody>
      </p:sp>
      <p:sp>
        <p:nvSpPr>
          <p:cNvPr id="27651" name="Slide Number Placeholder 3">
            <a:extLst>
              <a:ext uri="{FF2B5EF4-FFF2-40B4-BE49-F238E27FC236}">
                <a16:creationId xmlns:a16="http://schemas.microsoft.com/office/drawing/2014/main" id="{120B501C-0F13-E44A-82C4-14219A6F2521}"/>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53FAD9A9-FEBC-B74F-8CFA-21DF7C6870C3}" type="slidenum">
              <a:rPr lang="en-US" altLang="it-CH" smtClean="0"/>
              <a:pPr/>
              <a:t>17</a:t>
            </a:fld>
            <a:endParaRPr lang="en-US" altLang="it-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err="1"/>
              <a:t>What</a:t>
            </a:r>
            <a:r>
              <a:rPr lang="de-DE" b="1"/>
              <a:t> </a:t>
            </a:r>
            <a:r>
              <a:rPr lang="de-DE" b="1" err="1"/>
              <a:t>is</a:t>
            </a:r>
            <a:r>
              <a:rPr lang="de-DE" b="1"/>
              <a:t> open </a:t>
            </a:r>
            <a:r>
              <a:rPr lang="de-DE" b="1" err="1"/>
              <a:t>government</a:t>
            </a:r>
            <a:r>
              <a:rPr lang="de-DE" b="1"/>
              <a:t>?</a:t>
            </a:r>
            <a:endParaRPr lang="en-US"/>
          </a:p>
          <a:p>
            <a:endParaRPr lang="en-US"/>
          </a:p>
          <a:p>
            <a:r>
              <a:rPr lang="en-US"/>
              <a:t>Open Government is an umbrella term capturing the idea that (1) government should be open to scrutiny; (2) government should share available information and (3) that people should be included in a decision-making process:</a:t>
            </a:r>
            <a:endParaRPr lang="de-DE"/>
          </a:p>
          <a:p>
            <a:pPr marL="228600" indent="-228600">
              <a:buFont typeface="+mj-lt"/>
              <a:buAutoNum type="arabicPeriod"/>
            </a:pPr>
            <a:r>
              <a:rPr lang="en-US" b="1"/>
              <a:t>Transparency - </a:t>
            </a:r>
            <a:r>
              <a:rPr lang="en-US" b="0"/>
              <a:t>Opening up government processes, </a:t>
            </a:r>
            <a:r>
              <a:rPr lang="en-US"/>
              <a:t>proceedings, documents and data for public scrutiny and involvement. Open government focusses on transparency of public affairs and public participation</a:t>
            </a:r>
            <a:r>
              <a:rPr lang="de-DE"/>
              <a:t>.</a:t>
            </a:r>
          </a:p>
          <a:p>
            <a:pPr marL="228600" indent="-228600">
              <a:buFont typeface="+mj-lt"/>
              <a:buAutoNum type="arabicPeriod"/>
            </a:pPr>
            <a:r>
              <a:rPr lang="en-US" b="1"/>
              <a:t>Collaboration </a:t>
            </a:r>
            <a:r>
              <a:rPr lang="de-DE" b="1"/>
              <a:t>-</a:t>
            </a:r>
            <a:r>
              <a:rPr lang="en-US" b="1"/>
              <a:t> I</a:t>
            </a:r>
            <a:r>
              <a:rPr lang="en-US"/>
              <a:t>nformation sharing across government institutions and levels in order to collaborate, exploit synergies and share good practices and lessons learned.</a:t>
            </a:r>
            <a:endParaRPr lang="de-DE"/>
          </a:p>
          <a:p>
            <a:pPr marL="228600" indent="-228600">
              <a:buFont typeface="+mj-lt"/>
              <a:buAutoNum type="arabicPeriod"/>
            </a:pPr>
            <a:r>
              <a:rPr lang="en-US" b="1"/>
              <a:t>Participation</a:t>
            </a:r>
            <a:r>
              <a:rPr lang="en-US" b="1" baseline="0"/>
              <a:t> - </a:t>
            </a:r>
            <a:r>
              <a:rPr lang="en-US" b="0" baseline="0"/>
              <a:t>People</a:t>
            </a:r>
            <a:r>
              <a:rPr lang="en-US"/>
              <a:t> involvement in the policy cycle and service design and delivery, including through the provision of information, consultation and engagement.</a:t>
            </a:r>
            <a:endParaRPr lang="de-DE"/>
          </a:p>
          <a:p>
            <a:r>
              <a:rPr lang="en-US"/>
              <a:t> </a:t>
            </a:r>
            <a:endParaRPr lang="de-DE"/>
          </a:p>
          <a:p>
            <a:r>
              <a:rPr lang="en-US" u="none"/>
              <a:t>The idea of open government includes other terms, such as right to information legislation or open data, but goes beyond that, by e.g. including e-governance services and platforms</a:t>
            </a:r>
            <a:r>
              <a:rPr lang="en-US" u="none" baseline="0"/>
              <a:t> </a:t>
            </a:r>
            <a:r>
              <a:rPr lang="en-US" u="none"/>
              <a:t>for deliberation with people or stakeholders.</a:t>
            </a:r>
            <a:endParaRPr lang="de-DE" u="none"/>
          </a:p>
          <a:p>
            <a:r>
              <a:rPr lang="en-US"/>
              <a:t> </a:t>
            </a:r>
          </a:p>
          <a:p>
            <a:r>
              <a:rPr lang="de-DE" sz="1200" b="1"/>
              <a:t>Source:</a:t>
            </a:r>
          </a:p>
          <a:p>
            <a:r>
              <a:rPr lang="de-DE" sz="1200"/>
              <a:t>Le </a:t>
            </a:r>
            <a:r>
              <a:rPr lang="de-DE" sz="1200" err="1"/>
              <a:t>Coz</a:t>
            </a:r>
            <a:r>
              <a:rPr lang="de-DE" sz="1200"/>
              <a:t>, A.</a:t>
            </a:r>
            <a:r>
              <a:rPr lang="de-DE" sz="1200" baseline="0"/>
              <a:t> </a:t>
            </a:r>
            <a:r>
              <a:rPr lang="de-DE" sz="1200"/>
              <a:t>&amp;</a:t>
            </a:r>
            <a:r>
              <a:rPr lang="de-DE" sz="1200" baseline="0"/>
              <a:t> Lage, C. (2012). </a:t>
            </a:r>
            <a:r>
              <a:rPr lang="de-DE" sz="1200" err="1"/>
              <a:t>OpenGov</a:t>
            </a:r>
            <a:r>
              <a:rPr lang="de-DE" sz="1200"/>
              <a:t> </a:t>
            </a:r>
            <a:r>
              <a:rPr lang="de-DE" sz="1200" err="1"/>
              <a:t>Diagram</a:t>
            </a:r>
            <a:r>
              <a:rPr lang="de-DE" sz="1200" baseline="0"/>
              <a:t> </a:t>
            </a:r>
            <a:r>
              <a:rPr lang="de-DE" sz="1200"/>
              <a:t>(</a:t>
            </a:r>
            <a:r>
              <a:rPr lang="de-DE" sz="1200" err="1"/>
              <a:t>from</a:t>
            </a:r>
            <a:r>
              <a:rPr lang="de-DE" sz="1200"/>
              <a:t> </a:t>
            </a:r>
            <a:r>
              <a:rPr lang="de-DE" sz="1200" err="1"/>
              <a:t>Démocratie</a:t>
            </a:r>
            <a:r>
              <a:rPr lang="de-DE" sz="1200"/>
              <a:t> Ouverte (</a:t>
            </a:r>
            <a:r>
              <a:rPr lang="de-DE" sz="1200">
                <a:hlinkClick r:id="rId3"/>
              </a:rPr>
              <a:t>https://www.democratieouverte.org/</a:t>
            </a:r>
            <a:r>
              <a:rPr lang="de-DE" sz="1200"/>
              <a:t>)). </a:t>
            </a:r>
            <a:r>
              <a:rPr lang="de-DE" sz="1200" err="1"/>
              <a:t>Retrieved</a:t>
            </a:r>
            <a:r>
              <a:rPr lang="de-DE" sz="1200"/>
              <a:t> </a:t>
            </a:r>
            <a:r>
              <a:rPr lang="de-DE" sz="1200" err="1"/>
              <a:t>from</a:t>
            </a:r>
            <a:r>
              <a:rPr lang="de-DE" sz="1200"/>
              <a:t> </a:t>
            </a:r>
            <a:r>
              <a:rPr lang="en-US" sz="1200">
                <a:hlinkClick r:id="rId4"/>
              </a:rPr>
              <a:t>https://www.flickr.com/photos/46274765@N07/8600245980</a:t>
            </a:r>
            <a:r>
              <a:rPr lang="en-US" sz="1200"/>
              <a:t> </a:t>
            </a:r>
            <a:r>
              <a:rPr lang="de-DE" sz="1200"/>
              <a:t>(last </a:t>
            </a:r>
            <a:r>
              <a:rPr lang="de-DE" sz="1200" err="1"/>
              <a:t>accessed</a:t>
            </a:r>
            <a:r>
              <a:rPr lang="de-DE" sz="1200"/>
              <a:t> on April 19, 2020).</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19</a:t>
            </a:fld>
            <a:endParaRPr lang="en-US"/>
          </a:p>
        </p:txBody>
      </p:sp>
    </p:spTree>
    <p:extLst>
      <p:ext uri="{BB962C8B-B14F-4D97-AF65-F5344CB8AC3E}">
        <p14:creationId xmlns:p14="http://schemas.microsoft.com/office/powerpoint/2010/main" val="102814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de-DE" sz="1200" b="1"/>
              <a:t>Source:</a:t>
            </a:r>
          </a:p>
          <a:p>
            <a:pPr defTabSz="897301" eaLnBrk="0" fontAlgn="base" hangingPunct="0">
              <a:spcBef>
                <a:spcPct val="30000"/>
              </a:spcBef>
              <a:spcAft>
                <a:spcPct val="0"/>
              </a:spcAft>
              <a:defRPr/>
            </a:pPr>
            <a:r>
              <a:rPr lang="de-DE" sz="1200"/>
              <a:t>UNESCO (n. y.). Freedom </a:t>
            </a:r>
            <a:r>
              <a:rPr lang="de-DE" sz="1200" err="1"/>
              <a:t>of</a:t>
            </a:r>
            <a:r>
              <a:rPr lang="de-DE" sz="1200"/>
              <a:t> Information. </a:t>
            </a:r>
            <a:r>
              <a:rPr lang="de-DE" sz="1200" err="1"/>
              <a:t>Retrieved</a:t>
            </a:r>
            <a:r>
              <a:rPr lang="de-DE" sz="1200"/>
              <a:t> </a:t>
            </a:r>
            <a:r>
              <a:rPr lang="de-DE" sz="1200" err="1"/>
              <a:t>from</a:t>
            </a:r>
            <a:r>
              <a:rPr lang="de-DE" sz="1200"/>
              <a:t> </a:t>
            </a:r>
            <a:r>
              <a:rPr lang="de-DE" sz="1200">
                <a:hlinkClick r:id="rId3"/>
              </a:rPr>
              <a:t>http://www.unesco.org/new/en/communication-and-information/freedom-of-expression/freedom-of-information/</a:t>
            </a:r>
            <a:r>
              <a:rPr lang="de-DE" sz="1200"/>
              <a:t> (last </a:t>
            </a:r>
            <a:r>
              <a:rPr lang="de-DE" sz="1200" err="1"/>
              <a:t>accessed</a:t>
            </a:r>
            <a:r>
              <a:rPr lang="de-DE" sz="1200"/>
              <a:t> on April 19, 2020).</a:t>
            </a: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21</a:t>
            </a:fld>
            <a:endParaRPr lang="en-US"/>
          </a:p>
        </p:txBody>
      </p:sp>
    </p:spTree>
    <p:extLst>
      <p:ext uri="{BB962C8B-B14F-4D97-AF65-F5344CB8AC3E}">
        <p14:creationId xmlns:p14="http://schemas.microsoft.com/office/powerpoint/2010/main" val="81699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a:t>Number of countries with freedom of information laws:</a:t>
            </a:r>
            <a:endParaRPr lang="de-DE"/>
          </a:p>
          <a:p>
            <a:pPr marL="0" marR="0" indent="0" algn="l" defTabSz="457200" rtl="0" eaLnBrk="1" fontAlgn="auto" latinLnBrk="0" hangingPunct="1">
              <a:lnSpc>
                <a:spcPct val="100000"/>
              </a:lnSpc>
              <a:spcBef>
                <a:spcPts val="0"/>
              </a:spcBef>
              <a:spcAft>
                <a:spcPts val="0"/>
              </a:spcAft>
              <a:buClrTx/>
              <a:buSzTx/>
              <a:buFontTx/>
              <a:buNone/>
              <a:tabLst/>
              <a:defRPr/>
            </a:pPr>
            <a:endParaRPr lang="de-DE"/>
          </a:p>
          <a:p>
            <a:pPr marL="0" marR="0" indent="0" algn="l" defTabSz="457200" rtl="0" eaLnBrk="1" fontAlgn="auto" latinLnBrk="0" hangingPunct="1">
              <a:lnSpc>
                <a:spcPct val="100000"/>
              </a:lnSpc>
              <a:spcBef>
                <a:spcPts val="0"/>
              </a:spcBef>
              <a:spcAft>
                <a:spcPts val="0"/>
              </a:spcAft>
              <a:buClrTx/>
              <a:buSzTx/>
              <a:buFontTx/>
              <a:buNone/>
              <a:tabLst/>
              <a:defRPr/>
            </a:pPr>
            <a:r>
              <a:rPr lang="de-DE"/>
              <a:t>In </a:t>
            </a:r>
            <a:r>
              <a:rPr lang="de-DE" err="1"/>
              <a:t>the</a:t>
            </a:r>
            <a:r>
              <a:rPr lang="de-DE"/>
              <a:t> last </a:t>
            </a:r>
            <a:r>
              <a:rPr lang="de-DE" err="1"/>
              <a:t>decade</a:t>
            </a:r>
            <a:r>
              <a:rPr lang="de-DE"/>
              <a:t>, </a:t>
            </a:r>
            <a:r>
              <a:rPr lang="de-DE" err="1"/>
              <a:t>governments</a:t>
            </a:r>
            <a:r>
              <a:rPr lang="de-DE"/>
              <a:t> </a:t>
            </a:r>
            <a:r>
              <a:rPr lang="de-DE" err="1"/>
              <a:t>around</a:t>
            </a:r>
            <a:r>
              <a:rPr lang="de-DE"/>
              <a:t> </a:t>
            </a:r>
            <a:r>
              <a:rPr lang="de-DE" err="1"/>
              <a:t>the</a:t>
            </a:r>
            <a:r>
              <a:rPr lang="de-DE"/>
              <a:t> </a:t>
            </a:r>
            <a:r>
              <a:rPr lang="de-DE" err="1"/>
              <a:t>world</a:t>
            </a:r>
            <a:r>
              <a:rPr lang="de-DE"/>
              <a:t> </a:t>
            </a:r>
            <a:r>
              <a:rPr lang="de-DE" err="1"/>
              <a:t>have</a:t>
            </a:r>
            <a:r>
              <a:rPr lang="de-DE"/>
              <a:t> </a:t>
            </a:r>
            <a:r>
              <a:rPr lang="de-DE" err="1"/>
              <a:t>become</a:t>
            </a:r>
            <a:r>
              <a:rPr lang="de-DE"/>
              <a:t> </a:t>
            </a:r>
            <a:r>
              <a:rPr lang="de-DE" err="1"/>
              <a:t>increasingly</a:t>
            </a:r>
            <a:r>
              <a:rPr lang="de-DE"/>
              <a:t> </a:t>
            </a:r>
            <a:r>
              <a:rPr lang="de-DE" err="1"/>
              <a:t>more</a:t>
            </a:r>
            <a:r>
              <a:rPr lang="de-DE"/>
              <a:t> transparent. In 2016, 112 countries </a:t>
            </a:r>
            <a:r>
              <a:rPr lang="de-DE" err="1"/>
              <a:t>had</a:t>
            </a:r>
            <a:r>
              <a:rPr lang="de-DE"/>
              <a:t> </a:t>
            </a:r>
            <a:r>
              <a:rPr lang="de-DE" err="1"/>
              <a:t>enacted</a:t>
            </a:r>
            <a:r>
              <a:rPr lang="de-DE"/>
              <a:t> such </a:t>
            </a:r>
            <a:r>
              <a:rPr lang="de-DE" err="1"/>
              <a:t>laws</a:t>
            </a:r>
            <a:r>
              <a:rPr lang="de-DE"/>
              <a:t> </a:t>
            </a:r>
            <a:r>
              <a:rPr lang="de-DE" err="1"/>
              <a:t>that</a:t>
            </a:r>
            <a:r>
              <a:rPr lang="de-DE"/>
              <a:t> </a:t>
            </a:r>
            <a:r>
              <a:rPr lang="de-DE" err="1"/>
              <a:t>allow</a:t>
            </a:r>
            <a:r>
              <a:rPr lang="de-DE"/>
              <a:t> </a:t>
            </a:r>
            <a:r>
              <a:rPr lang="de-DE" err="1"/>
              <a:t>the</a:t>
            </a:r>
            <a:r>
              <a:rPr lang="de-DE"/>
              <a:t> </a:t>
            </a:r>
            <a:r>
              <a:rPr lang="de-DE" err="1"/>
              <a:t>general</a:t>
            </a:r>
            <a:r>
              <a:rPr lang="de-DE"/>
              <a:t> </a:t>
            </a:r>
            <a:r>
              <a:rPr lang="de-DE" err="1"/>
              <a:t>public</a:t>
            </a:r>
            <a:r>
              <a:rPr lang="de-DE"/>
              <a:t> </a:t>
            </a:r>
            <a:r>
              <a:rPr lang="de-DE" err="1"/>
              <a:t>access</a:t>
            </a:r>
            <a:r>
              <a:rPr lang="de-DE"/>
              <a:t> </a:t>
            </a:r>
            <a:r>
              <a:rPr lang="de-DE" err="1"/>
              <a:t>to</a:t>
            </a:r>
            <a:r>
              <a:rPr lang="de-DE"/>
              <a:t> </a:t>
            </a:r>
            <a:r>
              <a:rPr lang="de-DE" err="1"/>
              <a:t>data</a:t>
            </a:r>
            <a:r>
              <a:rPr lang="de-DE"/>
              <a:t> </a:t>
            </a:r>
            <a:r>
              <a:rPr lang="de-DE" err="1"/>
              <a:t>held</a:t>
            </a:r>
            <a:r>
              <a:rPr lang="de-DE"/>
              <a:t> </a:t>
            </a:r>
            <a:r>
              <a:rPr lang="de-DE" err="1"/>
              <a:t>by</a:t>
            </a:r>
            <a:r>
              <a:rPr lang="de-DE"/>
              <a:t> </a:t>
            </a:r>
            <a:r>
              <a:rPr lang="de-DE" err="1"/>
              <a:t>their</a:t>
            </a:r>
            <a:r>
              <a:rPr lang="de-DE"/>
              <a:t> </a:t>
            </a:r>
            <a:r>
              <a:rPr lang="de-DE" err="1"/>
              <a:t>respective</a:t>
            </a:r>
            <a:r>
              <a:rPr lang="de-DE"/>
              <a:t> </a:t>
            </a:r>
            <a:r>
              <a:rPr lang="de-DE" err="1"/>
              <a:t>government</a:t>
            </a:r>
            <a:r>
              <a:rPr lang="de-DE"/>
              <a:t>.</a:t>
            </a:r>
            <a:endParaRPr lang="de-DE" sz="1200" b="1"/>
          </a:p>
          <a:p>
            <a:endParaRPr lang="de-DE" sz="1200" b="1"/>
          </a:p>
          <a:p>
            <a:r>
              <a:rPr lang="de-DE" sz="1200" b="1"/>
              <a:t>Source:</a:t>
            </a:r>
          </a:p>
          <a:p>
            <a:r>
              <a:rPr lang="de-DE" sz="1200"/>
              <a:t>UNESCO (2018). World </a:t>
            </a:r>
            <a:r>
              <a:rPr lang="de-DE" sz="1200" err="1"/>
              <a:t>trends</a:t>
            </a:r>
            <a:r>
              <a:rPr lang="de-DE" sz="1200"/>
              <a:t> in </a:t>
            </a:r>
            <a:r>
              <a:rPr lang="de-DE" sz="1200" err="1"/>
              <a:t>freedom</a:t>
            </a:r>
            <a:r>
              <a:rPr lang="de-DE" sz="1200"/>
              <a:t> </a:t>
            </a:r>
            <a:r>
              <a:rPr lang="de-DE" sz="1200" err="1"/>
              <a:t>of</a:t>
            </a:r>
            <a:r>
              <a:rPr lang="de-DE" sz="1200"/>
              <a:t> </a:t>
            </a:r>
            <a:r>
              <a:rPr lang="de-DE" sz="1200" err="1"/>
              <a:t>expression</a:t>
            </a:r>
            <a:r>
              <a:rPr lang="de-DE" sz="1200"/>
              <a:t> </a:t>
            </a:r>
            <a:r>
              <a:rPr lang="de-DE" sz="1200" err="1"/>
              <a:t>and</a:t>
            </a:r>
            <a:r>
              <a:rPr lang="de-DE" sz="1200"/>
              <a:t> </a:t>
            </a:r>
            <a:r>
              <a:rPr lang="de-DE" sz="1200" err="1"/>
              <a:t>media</a:t>
            </a:r>
            <a:r>
              <a:rPr lang="de-DE" sz="1200"/>
              <a:t> </a:t>
            </a:r>
            <a:r>
              <a:rPr lang="de-DE" sz="1200" err="1"/>
              <a:t>development</a:t>
            </a:r>
            <a:r>
              <a:rPr lang="de-DE" sz="1200"/>
              <a:t>: Global </a:t>
            </a:r>
            <a:r>
              <a:rPr lang="de-DE" sz="1200" err="1"/>
              <a:t>report</a:t>
            </a:r>
            <a:r>
              <a:rPr lang="de-DE" sz="1200"/>
              <a:t> 2017/2018.</a:t>
            </a:r>
            <a:r>
              <a:rPr lang="de-DE" sz="1200" baseline="0"/>
              <a:t> </a:t>
            </a:r>
            <a:r>
              <a:rPr lang="de-DE" sz="1200"/>
              <a:t>Graph </a:t>
            </a:r>
            <a:r>
              <a:rPr lang="de-DE" sz="1200" err="1"/>
              <a:t>created</a:t>
            </a:r>
            <a:r>
              <a:rPr lang="de-DE" sz="1200"/>
              <a:t> </a:t>
            </a:r>
            <a:r>
              <a:rPr lang="de-DE" sz="1200" err="1"/>
              <a:t>by</a:t>
            </a:r>
            <a:r>
              <a:rPr lang="de-DE" sz="1200"/>
              <a:t> </a:t>
            </a:r>
            <a:r>
              <a:rPr lang="de-DE" sz="1200" err="1"/>
              <a:t>Statista</a:t>
            </a:r>
            <a:r>
              <a:rPr lang="de-DE" sz="1200"/>
              <a:t> </a:t>
            </a:r>
            <a:r>
              <a:rPr lang="de-DE" sz="1200" err="1"/>
              <a:t>and</a:t>
            </a:r>
            <a:r>
              <a:rPr lang="de-DE" sz="1200"/>
              <a:t> </a:t>
            </a:r>
            <a:r>
              <a:rPr lang="de-DE" sz="1200" err="1"/>
              <a:t>retrieved</a:t>
            </a:r>
            <a:r>
              <a:rPr lang="de-DE" sz="1200"/>
              <a:t> </a:t>
            </a:r>
            <a:r>
              <a:rPr lang="de-DE" sz="1200" err="1"/>
              <a:t>from</a:t>
            </a:r>
            <a:r>
              <a:rPr lang="de-DE" sz="1200"/>
              <a:t> </a:t>
            </a:r>
            <a:r>
              <a:rPr lang="de-DE" sz="1200">
                <a:hlinkClick r:id="rId3"/>
              </a:rPr>
              <a:t>https://www.statista.com/chart/11757/more-countries-adopt-freedom-of-information-laws/</a:t>
            </a:r>
            <a:r>
              <a:rPr lang="de-DE" sz="1200"/>
              <a:t> (last </a:t>
            </a:r>
            <a:r>
              <a:rPr lang="de-DE" sz="1200" err="1"/>
              <a:t>accessed</a:t>
            </a:r>
            <a:r>
              <a:rPr lang="de-DE" sz="1200"/>
              <a:t> on April 20, 2020).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7301" eaLnBrk="0" fontAlgn="base" hangingPunct="0">
              <a:spcBef>
                <a:spcPct val="30000"/>
              </a:spcBef>
              <a:spcAft>
                <a:spcPct val="0"/>
              </a:spcAft>
              <a:buFont typeface="Arial"/>
              <a:buNone/>
              <a:defRPr/>
            </a:pPr>
            <a:r>
              <a:rPr lang="en-US" altLang="en-US" sz="1200" b="1">
                <a:solidFill>
                  <a:srgbClr val="000000"/>
                </a:solidFill>
              </a:rPr>
              <a:t>How to make RTI effective?</a:t>
            </a:r>
            <a:endParaRPr lang="de-DE"/>
          </a:p>
          <a:p>
            <a:pPr marL="171450" indent="-171450" defTabSz="897301" eaLnBrk="0" fontAlgn="base" hangingPunct="0">
              <a:spcBef>
                <a:spcPct val="30000"/>
              </a:spcBef>
              <a:spcAft>
                <a:spcPct val="0"/>
              </a:spcAft>
              <a:buFont typeface="Arial"/>
              <a:buChar char="•"/>
              <a:defRPr/>
            </a:pPr>
            <a:endParaRPr lang="de-DE"/>
          </a:p>
          <a:p>
            <a:pPr marL="171450" indent="-171450" defTabSz="897301" eaLnBrk="0" fontAlgn="base" hangingPunct="0">
              <a:spcBef>
                <a:spcPct val="30000"/>
              </a:spcBef>
              <a:spcAft>
                <a:spcPct val="0"/>
              </a:spcAft>
              <a:buFont typeface="Arial"/>
              <a:buChar char="•"/>
              <a:defRPr/>
            </a:pPr>
            <a:r>
              <a:rPr lang="de-DE"/>
              <a:t>In </a:t>
            </a:r>
            <a:r>
              <a:rPr lang="de-DE" err="1"/>
              <a:t>some</a:t>
            </a:r>
            <a:r>
              <a:rPr lang="de-DE"/>
              <a:t> </a:t>
            </a:r>
            <a:r>
              <a:rPr lang="de-DE" err="1"/>
              <a:t>cases</a:t>
            </a:r>
            <a:r>
              <a:rPr lang="de-DE"/>
              <a:t>, countries </a:t>
            </a:r>
            <a:r>
              <a:rPr lang="de-DE" err="1"/>
              <a:t>with</a:t>
            </a:r>
            <a:r>
              <a:rPr lang="de-DE"/>
              <a:t> </a:t>
            </a:r>
            <a:r>
              <a:rPr lang="de-DE" err="1"/>
              <a:t>relatively</a:t>
            </a:r>
            <a:r>
              <a:rPr lang="de-DE"/>
              <a:t> </a:t>
            </a:r>
            <a:r>
              <a:rPr lang="de-DE" err="1"/>
              <a:t>weak</a:t>
            </a:r>
            <a:r>
              <a:rPr lang="de-DE"/>
              <a:t> </a:t>
            </a:r>
            <a:r>
              <a:rPr lang="de-DE" err="1"/>
              <a:t>laws</a:t>
            </a:r>
            <a:r>
              <a:rPr lang="de-DE"/>
              <a:t> </a:t>
            </a:r>
            <a:r>
              <a:rPr lang="de-DE" err="1"/>
              <a:t>may</a:t>
            </a:r>
            <a:r>
              <a:rPr lang="de-DE"/>
              <a:t> </a:t>
            </a:r>
            <a:r>
              <a:rPr lang="de-DE" err="1"/>
              <a:t>nonetheless</a:t>
            </a:r>
            <a:r>
              <a:rPr lang="de-DE"/>
              <a:t> </a:t>
            </a:r>
            <a:r>
              <a:rPr lang="de-DE" err="1"/>
              <a:t>be</a:t>
            </a:r>
            <a:r>
              <a:rPr lang="de-DE"/>
              <a:t> </a:t>
            </a:r>
            <a:r>
              <a:rPr lang="de-DE" err="1"/>
              <a:t>very</a:t>
            </a:r>
            <a:r>
              <a:rPr lang="de-DE"/>
              <a:t> open, due </a:t>
            </a:r>
            <a:r>
              <a:rPr lang="de-DE" err="1"/>
              <a:t>to</a:t>
            </a:r>
            <a:r>
              <a:rPr lang="de-DE"/>
              <a:t> positive </a:t>
            </a:r>
            <a:r>
              <a:rPr lang="de-DE" err="1"/>
              <a:t>implementation</a:t>
            </a:r>
            <a:r>
              <a:rPr lang="de-DE"/>
              <a:t> </a:t>
            </a:r>
            <a:r>
              <a:rPr lang="de-DE" err="1"/>
              <a:t>efforts</a:t>
            </a:r>
            <a:r>
              <a:rPr lang="de-DE"/>
              <a:t>, </a:t>
            </a:r>
            <a:r>
              <a:rPr lang="de-DE" err="1"/>
              <a:t>while</a:t>
            </a:r>
            <a:r>
              <a:rPr lang="de-DE"/>
              <a:t> </a:t>
            </a:r>
            <a:r>
              <a:rPr lang="de-DE" err="1"/>
              <a:t>even</a:t>
            </a:r>
            <a:r>
              <a:rPr lang="de-DE"/>
              <a:t> </a:t>
            </a:r>
            <a:r>
              <a:rPr lang="de-DE" err="1"/>
              <a:t>relatively</a:t>
            </a:r>
            <a:r>
              <a:rPr lang="de-DE"/>
              <a:t> strong </a:t>
            </a:r>
            <a:r>
              <a:rPr lang="de-DE" err="1"/>
              <a:t>laws</a:t>
            </a:r>
            <a:r>
              <a:rPr lang="de-DE"/>
              <a:t> </a:t>
            </a:r>
            <a:r>
              <a:rPr lang="de-DE" err="1"/>
              <a:t>cannot</a:t>
            </a:r>
            <a:r>
              <a:rPr lang="de-DE"/>
              <a:t> </a:t>
            </a:r>
            <a:r>
              <a:rPr lang="de-DE" err="1"/>
              <a:t>ensure</a:t>
            </a:r>
            <a:r>
              <a:rPr lang="de-DE"/>
              <a:t> </a:t>
            </a:r>
            <a:r>
              <a:rPr lang="de-DE" err="1"/>
              <a:t>openness</a:t>
            </a:r>
            <a:r>
              <a:rPr lang="de-DE"/>
              <a:t> </a:t>
            </a:r>
            <a:r>
              <a:rPr lang="de-DE" err="1"/>
              <a:t>if</a:t>
            </a:r>
            <a:r>
              <a:rPr lang="de-DE"/>
              <a:t> </a:t>
            </a:r>
            <a:r>
              <a:rPr lang="de-DE" err="1"/>
              <a:t>they</a:t>
            </a:r>
            <a:r>
              <a:rPr lang="de-DE"/>
              <a:t> </a:t>
            </a:r>
            <a:r>
              <a:rPr lang="de-DE" err="1"/>
              <a:t>are</a:t>
            </a:r>
            <a:r>
              <a:rPr lang="de-DE"/>
              <a:t> not </a:t>
            </a:r>
            <a:r>
              <a:rPr lang="de-DE" err="1"/>
              <a:t>implemented</a:t>
            </a:r>
            <a:r>
              <a:rPr lang="de-DE"/>
              <a:t> </a:t>
            </a:r>
            <a:r>
              <a:rPr lang="de-DE" err="1"/>
              <a:t>properly</a:t>
            </a:r>
            <a:r>
              <a:rPr lang="de-DE"/>
              <a:t>.</a:t>
            </a:r>
          </a:p>
          <a:p>
            <a:pPr marL="171450" indent="-171450" defTabSz="897301" eaLnBrk="0" fontAlgn="base" hangingPunct="0">
              <a:spcBef>
                <a:spcPct val="30000"/>
              </a:spcBef>
              <a:spcAft>
                <a:spcPct val="0"/>
              </a:spcAft>
              <a:buFont typeface="Arial"/>
              <a:buChar char="•"/>
              <a:defRPr/>
            </a:pPr>
            <a:r>
              <a:rPr lang="de-DE"/>
              <a:t>In </a:t>
            </a:r>
            <a:r>
              <a:rPr lang="de-DE" err="1"/>
              <a:t>short</a:t>
            </a:r>
            <a:r>
              <a:rPr lang="de-DE"/>
              <a:t>, </a:t>
            </a:r>
            <a:r>
              <a:rPr lang="de-DE" err="1"/>
              <a:t>the</a:t>
            </a:r>
            <a:r>
              <a:rPr lang="de-DE"/>
              <a:t> </a:t>
            </a:r>
            <a:r>
              <a:rPr lang="de-DE" err="1"/>
              <a:t>mere</a:t>
            </a:r>
            <a:r>
              <a:rPr lang="de-DE"/>
              <a:t> </a:t>
            </a:r>
            <a:r>
              <a:rPr lang="de-DE" err="1"/>
              <a:t>existence</a:t>
            </a:r>
            <a:r>
              <a:rPr lang="de-DE"/>
              <a:t> </a:t>
            </a:r>
            <a:r>
              <a:rPr lang="de-DE" err="1"/>
              <a:t>of</a:t>
            </a:r>
            <a:r>
              <a:rPr lang="de-DE"/>
              <a:t> an </a:t>
            </a:r>
            <a:r>
              <a:rPr lang="de-DE" err="1"/>
              <a:t>information</a:t>
            </a:r>
            <a:r>
              <a:rPr lang="de-DE"/>
              <a:t> </a:t>
            </a:r>
            <a:r>
              <a:rPr lang="de-DE" err="1"/>
              <a:t>act</a:t>
            </a:r>
            <a:r>
              <a:rPr lang="de-DE"/>
              <a:t> </a:t>
            </a:r>
            <a:r>
              <a:rPr lang="de-DE" err="1"/>
              <a:t>does</a:t>
            </a:r>
            <a:r>
              <a:rPr lang="de-DE"/>
              <a:t> not </a:t>
            </a:r>
            <a:r>
              <a:rPr lang="de-DE" err="1"/>
              <a:t>always</a:t>
            </a:r>
            <a:r>
              <a:rPr lang="de-DE"/>
              <a:t> </a:t>
            </a:r>
            <a:r>
              <a:rPr lang="de-DE" err="1"/>
              <a:t>mean</a:t>
            </a:r>
            <a:r>
              <a:rPr lang="de-DE"/>
              <a:t> </a:t>
            </a:r>
            <a:r>
              <a:rPr lang="de-DE" err="1"/>
              <a:t>that</a:t>
            </a:r>
            <a:r>
              <a:rPr lang="de-DE"/>
              <a:t> </a:t>
            </a:r>
            <a:r>
              <a:rPr lang="de-DE" err="1"/>
              <a:t>access</a:t>
            </a:r>
            <a:r>
              <a:rPr lang="de-DE"/>
              <a:t> </a:t>
            </a:r>
            <a:r>
              <a:rPr lang="de-DE" err="1"/>
              <a:t>is</a:t>
            </a:r>
            <a:r>
              <a:rPr lang="de-DE"/>
              <a:t> possible. In </a:t>
            </a:r>
            <a:r>
              <a:rPr lang="de-DE" err="1"/>
              <a:t>many</a:t>
            </a:r>
            <a:r>
              <a:rPr lang="de-DE"/>
              <a:t> countries, </a:t>
            </a:r>
            <a:r>
              <a:rPr lang="de-DE" err="1"/>
              <a:t>the</a:t>
            </a:r>
            <a:r>
              <a:rPr lang="de-DE"/>
              <a:t> </a:t>
            </a:r>
            <a:r>
              <a:rPr lang="de-DE" err="1"/>
              <a:t>access</a:t>
            </a:r>
            <a:r>
              <a:rPr lang="de-DE"/>
              <a:t> and </a:t>
            </a:r>
            <a:r>
              <a:rPr lang="de-DE" err="1"/>
              <a:t>enforcement</a:t>
            </a:r>
            <a:r>
              <a:rPr lang="de-DE"/>
              <a:t> </a:t>
            </a:r>
            <a:r>
              <a:rPr lang="de-DE" err="1"/>
              <a:t>mechanisms</a:t>
            </a:r>
            <a:r>
              <a:rPr lang="de-DE"/>
              <a:t> </a:t>
            </a:r>
            <a:r>
              <a:rPr lang="de-DE" err="1"/>
              <a:t>are</a:t>
            </a:r>
            <a:r>
              <a:rPr lang="de-DE"/>
              <a:t> </a:t>
            </a:r>
            <a:r>
              <a:rPr lang="de-DE" err="1"/>
              <a:t>weak</a:t>
            </a:r>
            <a:r>
              <a:rPr lang="de-DE"/>
              <a:t> </a:t>
            </a:r>
            <a:r>
              <a:rPr lang="de-DE" err="1"/>
              <a:t>or</a:t>
            </a:r>
            <a:r>
              <a:rPr lang="de-DE"/>
              <a:t> </a:t>
            </a:r>
            <a:r>
              <a:rPr lang="de-DE" err="1"/>
              <a:t>unenforceable</a:t>
            </a:r>
            <a:r>
              <a:rPr lang="de-DE"/>
              <a:t>. Governments </a:t>
            </a:r>
            <a:r>
              <a:rPr lang="de-DE" err="1"/>
              <a:t>resist</a:t>
            </a:r>
            <a:r>
              <a:rPr lang="de-DE"/>
              <a:t> </a:t>
            </a:r>
            <a:r>
              <a:rPr lang="de-DE" err="1"/>
              <a:t>releasing</a:t>
            </a:r>
            <a:r>
              <a:rPr lang="de-DE"/>
              <a:t> </a:t>
            </a:r>
            <a:r>
              <a:rPr lang="de-DE" err="1"/>
              <a:t>information</a:t>
            </a:r>
            <a:r>
              <a:rPr lang="de-DE"/>
              <a:t>. </a:t>
            </a:r>
            <a:r>
              <a:rPr lang="de-DE" err="1"/>
              <a:t>They</a:t>
            </a:r>
            <a:r>
              <a:rPr lang="de-DE"/>
              <a:t> also </a:t>
            </a:r>
            <a:r>
              <a:rPr lang="de-DE" err="1"/>
              <a:t>delay</a:t>
            </a:r>
            <a:r>
              <a:rPr lang="de-DE"/>
              <a:t> </a:t>
            </a:r>
            <a:r>
              <a:rPr lang="de-DE" err="1"/>
              <a:t>the</a:t>
            </a:r>
            <a:r>
              <a:rPr lang="de-DE"/>
              <a:t> </a:t>
            </a:r>
            <a:r>
              <a:rPr lang="de-DE" err="1"/>
              <a:t>processing</a:t>
            </a:r>
            <a:r>
              <a:rPr lang="de-DE"/>
              <a:t> </a:t>
            </a:r>
            <a:r>
              <a:rPr lang="de-DE" err="1"/>
              <a:t>of</a:t>
            </a:r>
            <a:r>
              <a:rPr lang="de-DE"/>
              <a:t> </a:t>
            </a:r>
            <a:r>
              <a:rPr lang="de-DE" err="1"/>
              <a:t>information</a:t>
            </a:r>
            <a:r>
              <a:rPr lang="de-DE"/>
              <a:t> </a:t>
            </a:r>
            <a:r>
              <a:rPr lang="de-DE" err="1"/>
              <a:t>requests</a:t>
            </a:r>
            <a:r>
              <a:rPr lang="de-DE"/>
              <a:t> </a:t>
            </a:r>
            <a:r>
              <a:rPr lang="de-DE" err="1"/>
              <a:t>or</a:t>
            </a:r>
            <a:r>
              <a:rPr lang="de-DE"/>
              <a:t> </a:t>
            </a:r>
            <a:r>
              <a:rPr lang="de-DE" err="1"/>
              <a:t>impose</a:t>
            </a:r>
            <a:r>
              <a:rPr lang="de-DE"/>
              <a:t> </a:t>
            </a:r>
            <a:r>
              <a:rPr lang="de-DE" err="1"/>
              <a:t>unreasonable</a:t>
            </a:r>
            <a:r>
              <a:rPr lang="de-DE"/>
              <a:t> </a:t>
            </a:r>
            <a:r>
              <a:rPr lang="de-DE" err="1"/>
              <a:t>fees</a:t>
            </a:r>
            <a:r>
              <a:rPr lang="de-DE"/>
              <a:t> </a:t>
            </a:r>
            <a:r>
              <a:rPr lang="de-DE" err="1"/>
              <a:t>to</a:t>
            </a:r>
            <a:r>
              <a:rPr lang="de-DE"/>
              <a:t> </a:t>
            </a:r>
            <a:r>
              <a:rPr lang="de-DE" err="1"/>
              <a:t>discourage</a:t>
            </a:r>
            <a:r>
              <a:rPr lang="de-DE"/>
              <a:t> </a:t>
            </a:r>
            <a:r>
              <a:rPr lang="de-DE" err="1"/>
              <a:t>access</a:t>
            </a:r>
            <a:r>
              <a:rPr lang="de-DE"/>
              <a:t>. </a:t>
            </a:r>
            <a:r>
              <a:rPr lang="de-DE" err="1"/>
              <a:t>Sometimes</a:t>
            </a:r>
            <a:r>
              <a:rPr lang="de-DE"/>
              <a:t>, </a:t>
            </a:r>
            <a:r>
              <a:rPr lang="de-DE" err="1"/>
              <a:t>courts</a:t>
            </a:r>
            <a:r>
              <a:rPr lang="de-DE"/>
              <a:t> </a:t>
            </a:r>
            <a:r>
              <a:rPr lang="de-DE" err="1"/>
              <a:t>undermine</a:t>
            </a:r>
            <a:r>
              <a:rPr lang="de-DE"/>
              <a:t> </a:t>
            </a:r>
            <a:r>
              <a:rPr lang="de-DE" err="1"/>
              <a:t>the</a:t>
            </a:r>
            <a:r>
              <a:rPr lang="de-DE"/>
              <a:t> </a:t>
            </a:r>
            <a:r>
              <a:rPr lang="de-DE" err="1"/>
              <a:t>intent</a:t>
            </a:r>
            <a:r>
              <a:rPr lang="de-DE"/>
              <a:t> </a:t>
            </a:r>
            <a:r>
              <a:rPr lang="de-DE" err="1"/>
              <a:t>of</a:t>
            </a:r>
            <a:r>
              <a:rPr lang="de-DE"/>
              <a:t> </a:t>
            </a:r>
            <a:r>
              <a:rPr lang="de-DE" err="1"/>
              <a:t>the</a:t>
            </a:r>
            <a:r>
              <a:rPr lang="de-DE"/>
              <a:t> </a:t>
            </a:r>
            <a:r>
              <a:rPr lang="de-DE" err="1"/>
              <a:t>law</a:t>
            </a:r>
            <a:r>
              <a:rPr lang="de-DE"/>
              <a:t>, so </a:t>
            </a:r>
            <a:r>
              <a:rPr lang="de-DE" err="1"/>
              <a:t>people</a:t>
            </a:r>
            <a:r>
              <a:rPr lang="de-DE"/>
              <a:t> </a:t>
            </a:r>
            <a:r>
              <a:rPr lang="de-DE" err="1"/>
              <a:t>give</a:t>
            </a:r>
            <a:r>
              <a:rPr lang="de-DE"/>
              <a:t> </a:t>
            </a:r>
            <a:r>
              <a:rPr lang="de-DE" err="1"/>
              <a:t>up</a:t>
            </a:r>
            <a:r>
              <a:rPr lang="de-DE"/>
              <a:t>. In </a:t>
            </a:r>
            <a:r>
              <a:rPr lang="de-DE" err="1"/>
              <a:t>addition</a:t>
            </a:r>
            <a:r>
              <a:rPr lang="de-DE"/>
              <a:t>, </a:t>
            </a:r>
            <a:r>
              <a:rPr lang="de-DE" err="1"/>
              <a:t>independent</a:t>
            </a:r>
            <a:r>
              <a:rPr lang="de-DE"/>
              <a:t> </a:t>
            </a:r>
            <a:r>
              <a:rPr lang="de-DE" err="1"/>
              <a:t>bodies</a:t>
            </a:r>
            <a:r>
              <a:rPr lang="de-DE"/>
              <a:t> </a:t>
            </a:r>
            <a:r>
              <a:rPr lang="de-DE" err="1"/>
              <a:t>that</a:t>
            </a:r>
            <a:r>
              <a:rPr lang="de-DE"/>
              <a:t> </a:t>
            </a:r>
            <a:r>
              <a:rPr lang="de-DE" err="1"/>
              <a:t>process</a:t>
            </a:r>
            <a:r>
              <a:rPr lang="de-DE"/>
              <a:t> </a:t>
            </a:r>
            <a:r>
              <a:rPr lang="de-DE" err="1"/>
              <a:t>information</a:t>
            </a:r>
            <a:r>
              <a:rPr lang="de-DE"/>
              <a:t> </a:t>
            </a:r>
            <a:r>
              <a:rPr lang="de-DE" err="1"/>
              <a:t>requests</a:t>
            </a:r>
            <a:r>
              <a:rPr lang="de-DE"/>
              <a:t> </a:t>
            </a:r>
            <a:r>
              <a:rPr lang="de-DE" err="1"/>
              <a:t>can</a:t>
            </a:r>
            <a:r>
              <a:rPr lang="de-DE"/>
              <a:t> </a:t>
            </a:r>
            <a:r>
              <a:rPr lang="de-DE" err="1"/>
              <a:t>succumb</a:t>
            </a:r>
            <a:r>
              <a:rPr lang="de-DE"/>
              <a:t> </a:t>
            </a:r>
            <a:r>
              <a:rPr lang="de-DE" err="1"/>
              <a:t>to</a:t>
            </a:r>
            <a:r>
              <a:rPr lang="de-DE"/>
              <a:t> </a:t>
            </a:r>
            <a:r>
              <a:rPr lang="de-DE" err="1"/>
              <a:t>political</a:t>
            </a:r>
            <a:r>
              <a:rPr lang="de-DE"/>
              <a:t> </a:t>
            </a:r>
            <a:r>
              <a:rPr lang="de-DE" err="1"/>
              <a:t>pressure</a:t>
            </a:r>
            <a:r>
              <a:rPr lang="de-DE"/>
              <a:t> </a:t>
            </a:r>
            <a:r>
              <a:rPr lang="de-DE" err="1"/>
              <a:t>or</a:t>
            </a:r>
            <a:r>
              <a:rPr lang="de-DE"/>
              <a:t> </a:t>
            </a:r>
            <a:r>
              <a:rPr lang="de-DE" err="1"/>
              <a:t>are</a:t>
            </a:r>
            <a:r>
              <a:rPr lang="de-DE"/>
              <a:t> </a:t>
            </a:r>
            <a:r>
              <a:rPr lang="de-DE" err="1"/>
              <a:t>made</a:t>
            </a:r>
            <a:r>
              <a:rPr lang="de-DE"/>
              <a:t> </a:t>
            </a:r>
            <a:r>
              <a:rPr lang="de-DE" err="1"/>
              <a:t>ineffective</a:t>
            </a:r>
            <a:r>
              <a:rPr lang="de-DE"/>
              <a:t> </a:t>
            </a:r>
            <a:r>
              <a:rPr lang="de-DE" err="1"/>
              <a:t>by</a:t>
            </a:r>
            <a:r>
              <a:rPr lang="de-DE"/>
              <a:t> lack </a:t>
            </a:r>
            <a:r>
              <a:rPr lang="de-DE" err="1"/>
              <a:t>of</a:t>
            </a:r>
            <a:r>
              <a:rPr lang="de-DE"/>
              <a:t> </a:t>
            </a:r>
            <a:r>
              <a:rPr lang="de-DE" err="1"/>
              <a:t>funds</a:t>
            </a:r>
            <a:r>
              <a:rPr lang="de-DE"/>
              <a:t>.</a:t>
            </a:r>
          </a:p>
          <a:p>
            <a:pPr marL="171450" indent="-171450" defTabSz="897301" eaLnBrk="0" fontAlgn="base" hangingPunct="0">
              <a:spcBef>
                <a:spcPct val="30000"/>
              </a:spcBef>
              <a:spcAft>
                <a:spcPct val="0"/>
              </a:spcAft>
              <a:buFont typeface="Arial"/>
              <a:buChar char="•"/>
              <a:defRPr/>
            </a:pPr>
            <a:r>
              <a:rPr lang="de-DE"/>
              <a:t>Thus, additional </a:t>
            </a:r>
            <a:r>
              <a:rPr lang="de-DE" err="1"/>
              <a:t>mechanisms</a:t>
            </a:r>
            <a:r>
              <a:rPr lang="de-DE"/>
              <a:t> </a:t>
            </a:r>
            <a:r>
              <a:rPr lang="de-DE" err="1"/>
              <a:t>need</a:t>
            </a:r>
            <a:r>
              <a:rPr lang="de-DE"/>
              <a:t> </a:t>
            </a:r>
            <a:r>
              <a:rPr lang="de-DE" err="1"/>
              <a:t>to</a:t>
            </a:r>
            <a:r>
              <a:rPr lang="de-DE"/>
              <a:t> </a:t>
            </a:r>
            <a:r>
              <a:rPr lang="de-DE" err="1"/>
              <a:t>be</a:t>
            </a:r>
            <a:r>
              <a:rPr lang="de-DE"/>
              <a:t> </a:t>
            </a:r>
            <a:r>
              <a:rPr lang="de-DE" err="1"/>
              <a:t>established</a:t>
            </a:r>
            <a:r>
              <a:rPr lang="de-DE"/>
              <a:t> </a:t>
            </a:r>
            <a:r>
              <a:rPr lang="de-DE" err="1"/>
              <a:t>to</a:t>
            </a:r>
            <a:r>
              <a:rPr lang="de-DE"/>
              <a:t> </a:t>
            </a:r>
            <a:r>
              <a:rPr lang="de-DE" err="1"/>
              <a:t>render</a:t>
            </a:r>
            <a:r>
              <a:rPr lang="de-DE"/>
              <a:t> </a:t>
            </a:r>
            <a:r>
              <a:rPr lang="de-DE" err="1"/>
              <a:t>the</a:t>
            </a:r>
            <a:r>
              <a:rPr lang="de-DE"/>
              <a:t> </a:t>
            </a:r>
            <a:r>
              <a:rPr lang="de-DE" err="1"/>
              <a:t>implementation</a:t>
            </a:r>
            <a:r>
              <a:rPr lang="de-DE"/>
              <a:t> </a:t>
            </a:r>
            <a:r>
              <a:rPr lang="de-DE" err="1"/>
              <a:t>of</a:t>
            </a:r>
            <a:r>
              <a:rPr lang="de-DE"/>
              <a:t> </a:t>
            </a:r>
            <a:r>
              <a:rPr lang="de-DE" err="1"/>
              <a:t>laws</a:t>
            </a:r>
            <a:r>
              <a:rPr lang="de-DE"/>
              <a:t> </a:t>
            </a:r>
            <a:r>
              <a:rPr lang="de-DE" err="1"/>
              <a:t>more</a:t>
            </a:r>
            <a:r>
              <a:rPr lang="de-DE"/>
              <a:t> </a:t>
            </a:r>
            <a:r>
              <a:rPr lang="de-DE" err="1"/>
              <a:t>effective</a:t>
            </a:r>
            <a:endParaRPr lang="de-DE"/>
          </a:p>
          <a:p>
            <a:pPr defTabSz="897301" eaLnBrk="0" fontAlgn="base" hangingPunct="0">
              <a:spcBef>
                <a:spcPct val="30000"/>
              </a:spcBef>
              <a:spcAft>
                <a:spcPct val="0"/>
              </a:spcAft>
              <a:defRPr/>
            </a:pPr>
            <a:endParaRPr lang="de-DE"/>
          </a:p>
          <a:p>
            <a:r>
              <a:rPr lang="de-DE" sz="1200" b="1"/>
              <a:t>Source:</a:t>
            </a:r>
          </a:p>
          <a:p>
            <a:r>
              <a:rPr lang="de-DE" sz="1200"/>
              <a:t>Open Government Partnership (November 11, 2014). Open Government Guide. All Topics. </a:t>
            </a:r>
            <a:r>
              <a:rPr lang="de-DE" sz="1200" err="1"/>
              <a:t>Customised</a:t>
            </a:r>
            <a:r>
              <a:rPr lang="de-DE" sz="1200"/>
              <a:t> Report. </a:t>
            </a:r>
            <a:r>
              <a:rPr lang="de-DE" sz="1200" err="1"/>
              <a:t>Retrieved</a:t>
            </a:r>
            <a:r>
              <a:rPr lang="de-DE" sz="1200"/>
              <a:t> </a:t>
            </a:r>
            <a:r>
              <a:rPr lang="de-DE" sz="1200" err="1"/>
              <a:t>from</a:t>
            </a:r>
            <a:r>
              <a:rPr lang="de-DE" sz="1200"/>
              <a:t> </a:t>
            </a:r>
            <a:r>
              <a:rPr lang="de-DE" sz="1200">
                <a:hlinkClick r:id="rId3"/>
              </a:rPr>
              <a:t>https://www.opengovpartnership.org/wp-content/uploads/2019/05/open-gov-guide_summary_all-topics1.pdf</a:t>
            </a:r>
            <a:r>
              <a:rPr lang="de-DE" sz="1200"/>
              <a:t> (last </a:t>
            </a:r>
            <a:r>
              <a:rPr lang="de-DE" sz="1200" err="1"/>
              <a:t>accessed</a:t>
            </a:r>
            <a:r>
              <a:rPr lang="de-DE" sz="1200"/>
              <a:t> on April 20, 2020).</a:t>
            </a:r>
            <a:r>
              <a:rPr lang="de-DE"/>
              <a:t> </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23</a:t>
            </a:fld>
            <a:endParaRPr lang="en-US"/>
          </a:p>
        </p:txBody>
      </p:sp>
    </p:spTree>
    <p:extLst>
      <p:ext uri="{BB962C8B-B14F-4D97-AF65-F5344CB8AC3E}">
        <p14:creationId xmlns:p14="http://schemas.microsoft.com/office/powerpoint/2010/main" val="319885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ltLang="en-US" sz="1200" b="1">
                <a:solidFill>
                  <a:srgbClr val="000000"/>
                </a:solidFill>
              </a:rPr>
              <a:t>Benefits of open data:</a:t>
            </a:r>
            <a:endParaRPr lang="en-US" b="1" kern="0" noProof="1">
              <a:solidFill>
                <a:sysClr val="windowText" lastClr="000000"/>
              </a:solidFill>
              <a:latin typeface="Roboton"/>
              <a:cs typeface="Roboton"/>
            </a:endParaRPr>
          </a:p>
          <a:p>
            <a:pPr marL="171450" indent="-171450">
              <a:buFont typeface="Arial"/>
              <a:buChar char="•"/>
            </a:pPr>
            <a:endParaRPr lang="en-US" b="1" kern="0" noProof="1">
              <a:solidFill>
                <a:sysClr val="windowText" lastClr="000000"/>
              </a:solidFill>
              <a:latin typeface="Roboton"/>
              <a:cs typeface="Roboton"/>
            </a:endParaRPr>
          </a:p>
          <a:p>
            <a:pPr marL="171450" indent="-171450">
              <a:buFont typeface="Arial"/>
              <a:buChar char="•"/>
            </a:pPr>
            <a:r>
              <a:rPr lang="en-US" b="1" kern="0" noProof="1">
                <a:solidFill>
                  <a:sysClr val="windowText" lastClr="000000"/>
                </a:solidFill>
                <a:latin typeface="Roboton"/>
                <a:cs typeface="Roboton"/>
              </a:rPr>
              <a:t>Transparency: </a:t>
            </a:r>
            <a:r>
              <a:rPr lang="en-US" kern="0" noProof="1">
                <a:solidFill>
                  <a:sysClr val="windowText" lastClr="000000"/>
                </a:solidFill>
                <a:latin typeface="Roboton"/>
                <a:cs typeface="Roboton"/>
              </a:rPr>
              <a:t>For effective vertical accountability, people, media and the civil society must be able to freely access government data and to analyze and share them. Open data allows people to be aware of important issues and to be part of the decision-making process (e-participation).</a:t>
            </a:r>
          </a:p>
          <a:p>
            <a:pPr marL="171450" lvl="0" indent="-171450">
              <a:buFont typeface="Arial"/>
              <a:buChar char="•"/>
            </a:pPr>
            <a:r>
              <a:rPr lang="en-US" b="1" kern="0" noProof="1">
                <a:solidFill>
                  <a:sysClr val="windowText" lastClr="000000"/>
                </a:solidFill>
                <a:latin typeface="Roboton"/>
                <a:cs typeface="Roboton"/>
              </a:rPr>
              <a:t>Efficiency: </a:t>
            </a:r>
            <a:r>
              <a:rPr lang="en-US" kern="0" noProof="1">
                <a:solidFill>
                  <a:sysClr val="windowText" lastClr="000000"/>
                </a:solidFill>
                <a:latin typeface="Roboton"/>
                <a:cs typeface="Roboton"/>
              </a:rPr>
              <a:t>Enabling better coordination and efficiency within government, by making data easier to find, analyze and combine across different departments and agencies.</a:t>
            </a:r>
          </a:p>
          <a:p>
            <a:pPr marL="171450" lvl="0" indent="-171450">
              <a:buFont typeface="Arial"/>
              <a:buChar char="•"/>
            </a:pPr>
            <a:r>
              <a:rPr lang="en-US" b="1" kern="0" noProof="1">
                <a:solidFill>
                  <a:sysClr val="windowText" lastClr="000000"/>
                </a:solidFill>
                <a:latin typeface="Roboton"/>
                <a:cs typeface="Roboton"/>
              </a:rPr>
              <a:t>Innovation: </a:t>
            </a:r>
            <a:r>
              <a:rPr lang="en-US" kern="0" noProof="1">
                <a:solidFill>
                  <a:sysClr val="windowText" lastClr="000000"/>
                </a:solidFill>
                <a:latin typeface="Roboton"/>
                <a:cs typeface="Roboton"/>
              </a:rPr>
              <a:t>In a digital age, data is a key resource for social and commercial activities. By opening up data, government can help drive the creation of innovative business and service models that deliver social and commercial value.</a:t>
            </a:r>
            <a:endParaRPr lang="en-US"/>
          </a:p>
          <a:p>
            <a:pPr defTabSz="897301" eaLnBrk="0" fontAlgn="base" hangingPunct="0">
              <a:spcBef>
                <a:spcPct val="30000"/>
              </a:spcBef>
              <a:spcAft>
                <a:spcPct val="0"/>
              </a:spcAft>
              <a:defRPr/>
            </a:pPr>
            <a:endParaRPr lang="en-US"/>
          </a:p>
          <a:p>
            <a:pPr defTabSz="897301" eaLnBrk="0" fontAlgn="base" hangingPunct="0">
              <a:spcBef>
                <a:spcPct val="30000"/>
              </a:spcBef>
              <a:spcAft>
                <a:spcPct val="0"/>
              </a:spcAft>
              <a:defRPr/>
            </a:pPr>
            <a:r>
              <a:rPr lang="en-US" b="1"/>
              <a:t>Sources:</a:t>
            </a:r>
          </a:p>
          <a:p>
            <a:pPr defTabSz="897301" eaLnBrk="0" fontAlgn="base" hangingPunct="0">
              <a:spcBef>
                <a:spcPct val="30000"/>
              </a:spcBef>
              <a:spcAft>
                <a:spcPct val="0"/>
              </a:spcAft>
              <a:defRPr/>
            </a:pPr>
            <a:r>
              <a:rPr lang="en-US"/>
              <a:t>Montana, R. (July 11, 2019). Open government data. Open Gov Guide. Retrieved from https://www.opengovguide.com/topics/open-government-data/ (last accessed on July 7, 2020).</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25</a:t>
            </a:fld>
            <a:endParaRPr lang="en-US"/>
          </a:p>
        </p:txBody>
      </p:sp>
    </p:spTree>
    <p:extLst>
      <p:ext uri="{BB962C8B-B14F-4D97-AF65-F5344CB8AC3E}">
        <p14:creationId xmlns:p14="http://schemas.microsoft.com/office/powerpoint/2010/main" val="91828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7301">
              <a:buFont typeface="Arial"/>
              <a:buNone/>
              <a:defRPr/>
            </a:pPr>
            <a:r>
              <a:rPr lang="en-US" altLang="en-US" sz="1200" b="1">
                <a:solidFill>
                  <a:srgbClr val="000000"/>
                </a:solidFill>
              </a:rPr>
              <a:t>Requirements for open data:</a:t>
            </a:r>
            <a:endParaRPr lang="de-DE"/>
          </a:p>
          <a:p>
            <a:pPr marL="171450" indent="-171450" defTabSz="897301">
              <a:buFont typeface="Arial"/>
              <a:buChar char="•"/>
              <a:defRPr/>
            </a:pPr>
            <a:endParaRPr lang="de-DE"/>
          </a:p>
          <a:p>
            <a:pPr marL="171450" indent="-171450" defTabSz="897301">
              <a:buFont typeface="Arial"/>
              <a:buChar char="•"/>
              <a:defRPr/>
            </a:pPr>
            <a:r>
              <a:rPr lang="de-DE"/>
              <a:t>An essential </a:t>
            </a:r>
            <a:r>
              <a:rPr lang="de-DE" err="1"/>
              <a:t>first</a:t>
            </a:r>
            <a:r>
              <a:rPr lang="de-DE"/>
              <a:t> </a:t>
            </a:r>
            <a:r>
              <a:rPr lang="de-DE" err="1"/>
              <a:t>step</a:t>
            </a:r>
            <a:r>
              <a:rPr lang="de-DE"/>
              <a:t> in </a:t>
            </a:r>
            <a:r>
              <a:rPr lang="de-DE" err="1"/>
              <a:t>any</a:t>
            </a:r>
            <a:r>
              <a:rPr lang="de-DE"/>
              <a:t> open </a:t>
            </a:r>
            <a:r>
              <a:rPr lang="de-DE" err="1"/>
              <a:t>government</a:t>
            </a:r>
            <a:r>
              <a:rPr lang="de-DE"/>
              <a:t> </a:t>
            </a:r>
            <a:r>
              <a:rPr lang="de-DE" err="1"/>
              <a:t>data</a:t>
            </a:r>
            <a:r>
              <a:rPr lang="de-DE"/>
              <a:t> initiative </a:t>
            </a:r>
            <a:r>
              <a:rPr lang="de-DE" err="1"/>
              <a:t>is</a:t>
            </a:r>
            <a:r>
              <a:rPr lang="de-DE"/>
              <a:t> </a:t>
            </a:r>
            <a:r>
              <a:rPr lang="de-DE" err="1"/>
              <a:t>to</a:t>
            </a:r>
            <a:r>
              <a:rPr lang="de-DE"/>
              <a:t> </a:t>
            </a:r>
            <a:r>
              <a:rPr lang="de-DE" err="1"/>
              <a:t>actually</a:t>
            </a:r>
            <a:r>
              <a:rPr lang="de-DE"/>
              <a:t> </a:t>
            </a:r>
            <a:r>
              <a:rPr lang="de-DE" err="1"/>
              <a:t>engage</a:t>
            </a:r>
            <a:r>
              <a:rPr lang="de-DE"/>
              <a:t> in </a:t>
            </a:r>
            <a:r>
              <a:rPr lang="de-DE" err="1"/>
              <a:t>the</a:t>
            </a:r>
            <a:r>
              <a:rPr lang="de-DE"/>
              <a:t> </a:t>
            </a:r>
            <a:r>
              <a:rPr lang="de-DE" err="1"/>
              <a:t>process</a:t>
            </a:r>
            <a:r>
              <a:rPr lang="de-DE"/>
              <a:t> </a:t>
            </a:r>
            <a:r>
              <a:rPr lang="de-DE" err="1"/>
              <a:t>of</a:t>
            </a:r>
            <a:r>
              <a:rPr lang="de-DE"/>
              <a:t> </a:t>
            </a:r>
            <a:r>
              <a:rPr lang="de-DE" err="1"/>
              <a:t>making</a:t>
            </a:r>
            <a:r>
              <a:rPr lang="de-DE"/>
              <a:t> </a:t>
            </a:r>
            <a:r>
              <a:rPr lang="de-DE" err="1"/>
              <a:t>information</a:t>
            </a:r>
            <a:r>
              <a:rPr lang="de-DE"/>
              <a:t> </a:t>
            </a:r>
            <a:r>
              <a:rPr lang="de-DE" err="1"/>
              <a:t>available</a:t>
            </a:r>
            <a:r>
              <a:rPr lang="de-DE"/>
              <a:t> online in </a:t>
            </a:r>
            <a:r>
              <a:rPr lang="de-DE" err="1"/>
              <a:t>structured</a:t>
            </a:r>
            <a:r>
              <a:rPr lang="de-DE"/>
              <a:t>, </a:t>
            </a:r>
            <a:r>
              <a:rPr lang="de-DE" err="1"/>
              <a:t>machine-readable</a:t>
            </a:r>
            <a:r>
              <a:rPr lang="de-DE"/>
              <a:t> </a:t>
            </a:r>
            <a:r>
              <a:rPr lang="de-DE" err="1"/>
              <a:t>formats</a:t>
            </a:r>
            <a:r>
              <a:rPr lang="de-DE"/>
              <a:t> (such </a:t>
            </a:r>
            <a:r>
              <a:rPr lang="de-DE" err="1"/>
              <a:t>as</a:t>
            </a:r>
            <a:r>
              <a:rPr lang="de-DE"/>
              <a:t> </a:t>
            </a:r>
            <a:r>
              <a:rPr lang="de-DE" err="1"/>
              <a:t>spreadsheets</a:t>
            </a:r>
            <a:r>
              <a:rPr lang="de-DE"/>
              <a:t> </a:t>
            </a:r>
            <a:r>
              <a:rPr lang="de-DE" err="1"/>
              <a:t>or</a:t>
            </a:r>
            <a:r>
              <a:rPr lang="de-DE"/>
              <a:t> CSV </a:t>
            </a:r>
            <a:r>
              <a:rPr lang="de-DE" err="1"/>
              <a:t>files</a:t>
            </a:r>
            <a:r>
              <a:rPr lang="de-DE"/>
              <a:t>, </a:t>
            </a:r>
            <a:r>
              <a:rPr lang="de-DE" err="1"/>
              <a:t>mapping</a:t>
            </a:r>
            <a:r>
              <a:rPr lang="de-DE"/>
              <a:t> </a:t>
            </a:r>
            <a:r>
              <a:rPr lang="de-DE" err="1"/>
              <a:t>data</a:t>
            </a:r>
            <a:r>
              <a:rPr lang="de-DE"/>
              <a:t> </a:t>
            </a:r>
            <a:r>
              <a:rPr lang="de-DE" err="1"/>
              <a:t>or</a:t>
            </a:r>
            <a:r>
              <a:rPr lang="de-DE"/>
              <a:t> </a:t>
            </a:r>
            <a:r>
              <a:rPr lang="de-DE" err="1"/>
              <a:t>marked</a:t>
            </a:r>
            <a:r>
              <a:rPr lang="de-DE"/>
              <a:t> </a:t>
            </a:r>
            <a:r>
              <a:rPr lang="de-DE" err="1"/>
              <a:t>up</a:t>
            </a:r>
            <a:r>
              <a:rPr lang="de-DE"/>
              <a:t> </a:t>
            </a:r>
            <a:r>
              <a:rPr lang="de-DE" err="1"/>
              <a:t>official</a:t>
            </a:r>
            <a:r>
              <a:rPr lang="de-DE"/>
              <a:t> </a:t>
            </a:r>
            <a:r>
              <a:rPr lang="de-DE" err="1"/>
              <a:t>documents</a:t>
            </a:r>
            <a:r>
              <a:rPr lang="de-DE"/>
              <a:t>) </a:t>
            </a:r>
            <a:r>
              <a:rPr lang="de-DE" err="1"/>
              <a:t>under</a:t>
            </a:r>
            <a:r>
              <a:rPr lang="de-DE"/>
              <a:t> an open </a:t>
            </a:r>
            <a:r>
              <a:rPr lang="de-DE" err="1"/>
              <a:t>license</a:t>
            </a:r>
            <a:r>
              <a:rPr lang="de-DE"/>
              <a:t> </a:t>
            </a:r>
            <a:r>
              <a:rPr lang="de-DE" err="1"/>
              <a:t>that</a:t>
            </a:r>
            <a:r>
              <a:rPr lang="de-DE"/>
              <a:t> </a:t>
            </a:r>
            <a:r>
              <a:rPr lang="de-DE" err="1"/>
              <a:t>clearly</a:t>
            </a:r>
            <a:r>
              <a:rPr lang="de-DE"/>
              <a:t> </a:t>
            </a:r>
            <a:r>
              <a:rPr lang="de-DE" err="1"/>
              <a:t>lets</a:t>
            </a:r>
            <a:r>
              <a:rPr lang="de-DE"/>
              <a:t> </a:t>
            </a:r>
            <a:r>
              <a:rPr lang="de-DE" err="1"/>
              <a:t>third</a:t>
            </a:r>
            <a:r>
              <a:rPr lang="de-DE"/>
              <a:t> </a:t>
            </a:r>
            <a:r>
              <a:rPr lang="de-DE" err="1"/>
              <a:t>parties</a:t>
            </a:r>
            <a:r>
              <a:rPr lang="de-DE"/>
              <a:t> </a:t>
            </a:r>
            <a:r>
              <a:rPr lang="de-DE" err="1"/>
              <a:t>use</a:t>
            </a:r>
            <a:r>
              <a:rPr lang="de-DE"/>
              <a:t> </a:t>
            </a:r>
            <a:r>
              <a:rPr lang="de-DE" err="1"/>
              <a:t>them</a:t>
            </a:r>
            <a:r>
              <a:rPr lang="de-DE"/>
              <a:t> </a:t>
            </a:r>
            <a:r>
              <a:rPr lang="de-DE" err="1"/>
              <a:t>without</a:t>
            </a:r>
            <a:r>
              <a:rPr lang="de-DE"/>
              <a:t> </a:t>
            </a:r>
            <a:r>
              <a:rPr lang="de-DE" err="1"/>
              <a:t>restriction</a:t>
            </a:r>
            <a:r>
              <a:rPr lang="de-DE"/>
              <a:t>.</a:t>
            </a:r>
          </a:p>
          <a:p>
            <a:pPr marL="171450" indent="-171450" defTabSz="897301">
              <a:buFont typeface="Arial"/>
              <a:buChar char="•"/>
              <a:defRPr/>
            </a:pPr>
            <a:r>
              <a:rPr lang="de-DE" err="1"/>
              <a:t>Unstructured</a:t>
            </a:r>
            <a:r>
              <a:rPr lang="de-DE"/>
              <a:t> </a:t>
            </a:r>
            <a:r>
              <a:rPr lang="de-DE" err="1"/>
              <a:t>data</a:t>
            </a:r>
            <a:r>
              <a:rPr lang="de-DE"/>
              <a:t> </a:t>
            </a:r>
            <a:r>
              <a:rPr lang="de-DE" err="1"/>
              <a:t>formats</a:t>
            </a:r>
            <a:r>
              <a:rPr lang="de-DE"/>
              <a:t>, such </a:t>
            </a:r>
            <a:r>
              <a:rPr lang="de-DE" err="1"/>
              <a:t>as</a:t>
            </a:r>
            <a:r>
              <a:rPr lang="de-DE"/>
              <a:t> </a:t>
            </a:r>
            <a:r>
              <a:rPr lang="de-DE" err="1"/>
              <a:t>scanned</a:t>
            </a:r>
            <a:r>
              <a:rPr lang="de-DE"/>
              <a:t> </a:t>
            </a:r>
            <a:r>
              <a:rPr lang="de-DE" err="1"/>
              <a:t>pictures</a:t>
            </a:r>
            <a:r>
              <a:rPr lang="de-DE"/>
              <a:t> </a:t>
            </a:r>
            <a:r>
              <a:rPr lang="de-DE" err="1"/>
              <a:t>of</a:t>
            </a:r>
            <a:r>
              <a:rPr lang="de-DE"/>
              <a:t> </a:t>
            </a:r>
            <a:r>
              <a:rPr lang="de-DE" err="1"/>
              <a:t>government</a:t>
            </a:r>
            <a:r>
              <a:rPr lang="de-DE"/>
              <a:t> </a:t>
            </a:r>
            <a:r>
              <a:rPr lang="de-DE" err="1"/>
              <a:t>documents</a:t>
            </a:r>
            <a:r>
              <a:rPr lang="de-DE"/>
              <a:t>, </a:t>
            </a:r>
            <a:r>
              <a:rPr lang="de-DE" err="1"/>
              <a:t>only</a:t>
            </a:r>
            <a:r>
              <a:rPr lang="de-DE"/>
              <a:t> </a:t>
            </a:r>
            <a:r>
              <a:rPr lang="de-DE" err="1"/>
              <a:t>allow</a:t>
            </a:r>
            <a:r>
              <a:rPr lang="de-DE"/>
              <a:t> </a:t>
            </a:r>
            <a:r>
              <a:rPr lang="de-DE" err="1"/>
              <a:t>the</a:t>
            </a:r>
            <a:r>
              <a:rPr lang="de-DE"/>
              <a:t> </a:t>
            </a:r>
            <a:r>
              <a:rPr lang="de-DE" err="1"/>
              <a:t>data</a:t>
            </a:r>
            <a:r>
              <a:rPr lang="de-DE"/>
              <a:t> </a:t>
            </a:r>
            <a:r>
              <a:rPr lang="de-DE" err="1"/>
              <a:t>to</a:t>
            </a:r>
            <a:r>
              <a:rPr lang="de-DE"/>
              <a:t> </a:t>
            </a:r>
            <a:r>
              <a:rPr lang="de-DE" err="1"/>
              <a:t>be</a:t>
            </a:r>
            <a:r>
              <a:rPr lang="de-DE"/>
              <a:t> </a:t>
            </a:r>
            <a:r>
              <a:rPr lang="de-DE" err="1"/>
              <a:t>seen</a:t>
            </a:r>
            <a:r>
              <a:rPr lang="de-DE"/>
              <a:t>, </a:t>
            </a:r>
            <a:r>
              <a:rPr lang="de-DE" err="1"/>
              <a:t>rather</a:t>
            </a:r>
            <a:r>
              <a:rPr lang="de-DE"/>
              <a:t> </a:t>
            </a:r>
            <a:r>
              <a:rPr lang="de-DE" err="1"/>
              <a:t>than</a:t>
            </a:r>
            <a:r>
              <a:rPr lang="de-DE"/>
              <a:t> </a:t>
            </a:r>
            <a:r>
              <a:rPr lang="de-DE" err="1"/>
              <a:t>extracted</a:t>
            </a:r>
            <a:r>
              <a:rPr lang="de-DE"/>
              <a:t>. </a:t>
            </a:r>
            <a:r>
              <a:rPr lang="de-DE" err="1"/>
              <a:t>Structure</a:t>
            </a:r>
            <a:r>
              <a:rPr lang="de-DE"/>
              <a:t> </a:t>
            </a:r>
            <a:r>
              <a:rPr lang="de-DE" err="1"/>
              <a:t>allows</a:t>
            </a:r>
            <a:r>
              <a:rPr lang="de-DE"/>
              <a:t> </a:t>
            </a:r>
            <a:r>
              <a:rPr lang="de-DE" err="1"/>
              <a:t>for</a:t>
            </a:r>
            <a:r>
              <a:rPr lang="de-DE"/>
              <a:t> </a:t>
            </a:r>
            <a:r>
              <a:rPr lang="de-DE" err="1"/>
              <a:t>machines</a:t>
            </a:r>
            <a:r>
              <a:rPr lang="de-DE"/>
              <a:t> </a:t>
            </a:r>
            <a:r>
              <a:rPr lang="de-DE" err="1"/>
              <a:t>to</a:t>
            </a:r>
            <a:r>
              <a:rPr lang="de-DE"/>
              <a:t> parse </a:t>
            </a:r>
            <a:r>
              <a:rPr lang="de-DE" err="1"/>
              <a:t>the</a:t>
            </a:r>
            <a:r>
              <a:rPr lang="de-DE"/>
              <a:t> </a:t>
            </a:r>
            <a:r>
              <a:rPr lang="de-DE" err="1"/>
              <a:t>information</a:t>
            </a:r>
            <a:r>
              <a:rPr lang="de-DE"/>
              <a:t> </a:t>
            </a:r>
            <a:r>
              <a:rPr lang="de-DE" err="1"/>
              <a:t>with</a:t>
            </a:r>
            <a:r>
              <a:rPr lang="de-DE"/>
              <a:t> </a:t>
            </a:r>
            <a:r>
              <a:rPr lang="de-DE" err="1"/>
              <a:t>more</a:t>
            </a:r>
            <a:r>
              <a:rPr lang="de-DE"/>
              <a:t> </a:t>
            </a:r>
            <a:r>
              <a:rPr lang="de-DE" err="1"/>
              <a:t>detail</a:t>
            </a:r>
            <a:r>
              <a:rPr lang="de-DE"/>
              <a:t> and </a:t>
            </a:r>
            <a:r>
              <a:rPr lang="de-DE" err="1"/>
              <a:t>accuracy</a:t>
            </a:r>
            <a:r>
              <a:rPr lang="de-DE"/>
              <a:t> and </a:t>
            </a:r>
            <a:r>
              <a:rPr lang="de-DE" err="1"/>
              <a:t>allows</a:t>
            </a:r>
            <a:r>
              <a:rPr lang="de-DE"/>
              <a:t> </a:t>
            </a:r>
            <a:r>
              <a:rPr lang="de-DE" err="1"/>
              <a:t>data</a:t>
            </a:r>
            <a:r>
              <a:rPr lang="de-DE"/>
              <a:t> </a:t>
            </a:r>
            <a:r>
              <a:rPr lang="de-DE" err="1"/>
              <a:t>to</a:t>
            </a:r>
            <a:r>
              <a:rPr lang="de-DE"/>
              <a:t> </a:t>
            </a:r>
            <a:r>
              <a:rPr lang="de-DE" err="1"/>
              <a:t>be</a:t>
            </a:r>
            <a:r>
              <a:rPr lang="de-DE"/>
              <a:t> </a:t>
            </a:r>
            <a:r>
              <a:rPr lang="de-DE" err="1"/>
              <a:t>searched</a:t>
            </a:r>
            <a:r>
              <a:rPr lang="de-DE"/>
              <a:t>, </a:t>
            </a:r>
            <a:r>
              <a:rPr lang="de-DE" err="1"/>
              <a:t>sorted</a:t>
            </a:r>
            <a:r>
              <a:rPr lang="de-DE"/>
              <a:t>, and </a:t>
            </a:r>
            <a:r>
              <a:rPr lang="de-DE" err="1"/>
              <a:t>analyzed</a:t>
            </a:r>
            <a:r>
              <a:rPr lang="de-DE"/>
              <a:t> </a:t>
            </a:r>
            <a:r>
              <a:rPr lang="de-DE" err="1"/>
              <a:t>more</a:t>
            </a:r>
            <a:r>
              <a:rPr lang="de-DE"/>
              <a:t> </a:t>
            </a:r>
            <a:r>
              <a:rPr lang="de-DE" err="1"/>
              <a:t>easily</a:t>
            </a:r>
            <a:r>
              <a:rPr lang="de-DE"/>
              <a:t>. </a:t>
            </a:r>
            <a:r>
              <a:rPr lang="de-DE" err="1"/>
              <a:t>Specific</a:t>
            </a:r>
            <a:r>
              <a:rPr lang="de-DE"/>
              <a:t> open </a:t>
            </a:r>
            <a:r>
              <a:rPr lang="de-DE" err="1"/>
              <a:t>data</a:t>
            </a:r>
            <a:r>
              <a:rPr lang="de-DE"/>
              <a:t> </a:t>
            </a:r>
            <a:r>
              <a:rPr lang="de-DE" err="1"/>
              <a:t>formats</a:t>
            </a:r>
            <a:r>
              <a:rPr lang="de-DE"/>
              <a:t> </a:t>
            </a:r>
            <a:r>
              <a:rPr lang="de-DE" err="1"/>
              <a:t>include</a:t>
            </a:r>
            <a:r>
              <a:rPr lang="de-DE"/>
              <a:t> JSON, CSV, and XML (</a:t>
            </a:r>
            <a:r>
              <a:rPr lang="de-DE" err="1"/>
              <a:t>for</a:t>
            </a:r>
            <a:r>
              <a:rPr lang="de-DE"/>
              <a:t> </a:t>
            </a:r>
            <a:r>
              <a:rPr lang="de-DE" err="1"/>
              <a:t>databases</a:t>
            </a:r>
            <a:r>
              <a:rPr lang="de-DE"/>
              <a:t>), and HTML and </a:t>
            </a:r>
            <a:r>
              <a:rPr lang="de-DE" err="1"/>
              <a:t>plain</a:t>
            </a:r>
            <a:r>
              <a:rPr lang="de-DE"/>
              <a:t> </a:t>
            </a:r>
            <a:r>
              <a:rPr lang="de-DE" err="1"/>
              <a:t>text</a:t>
            </a:r>
            <a:r>
              <a:rPr lang="de-DE"/>
              <a:t> (</a:t>
            </a:r>
            <a:r>
              <a:rPr lang="de-DE" err="1"/>
              <a:t>which</a:t>
            </a:r>
            <a:r>
              <a:rPr lang="de-DE"/>
              <a:t> </a:t>
            </a:r>
            <a:r>
              <a:rPr lang="de-DE" err="1"/>
              <a:t>are</a:t>
            </a:r>
            <a:r>
              <a:rPr lang="de-DE"/>
              <a:t> </a:t>
            </a:r>
            <a:r>
              <a:rPr lang="de-DE" err="1"/>
              <a:t>only</a:t>
            </a:r>
            <a:r>
              <a:rPr lang="de-DE"/>
              <a:t> semi-</a:t>
            </a:r>
            <a:r>
              <a:rPr lang="de-DE" err="1"/>
              <a:t>structured</a:t>
            </a:r>
            <a:r>
              <a:rPr lang="de-DE"/>
              <a:t>, but </a:t>
            </a:r>
            <a:r>
              <a:rPr lang="de-DE" err="1"/>
              <a:t>provide</a:t>
            </a:r>
            <a:r>
              <a:rPr lang="de-DE"/>
              <a:t> </a:t>
            </a:r>
            <a:r>
              <a:rPr lang="de-DE" err="1"/>
              <a:t>flexibility</a:t>
            </a:r>
            <a:r>
              <a:rPr lang="de-DE"/>
              <a:t>) </a:t>
            </a:r>
            <a:r>
              <a:rPr lang="de-DE" err="1"/>
              <a:t>for</a:t>
            </a:r>
            <a:r>
              <a:rPr lang="de-DE"/>
              <a:t> </a:t>
            </a:r>
            <a:r>
              <a:rPr lang="de-DE" err="1"/>
              <a:t>documents</a:t>
            </a:r>
            <a:r>
              <a:rPr lang="de-DE"/>
              <a:t>. </a:t>
            </a:r>
          </a:p>
          <a:p>
            <a:pPr marL="171450" indent="-171450" defTabSz="897301">
              <a:buFont typeface="Arial"/>
              <a:buChar char="•"/>
              <a:defRPr/>
            </a:pPr>
            <a:r>
              <a:rPr lang="de-DE" err="1"/>
              <a:t>When</a:t>
            </a:r>
            <a:r>
              <a:rPr lang="de-DE"/>
              <a:t> </a:t>
            </a:r>
            <a:r>
              <a:rPr lang="de-DE" err="1"/>
              <a:t>considering</a:t>
            </a:r>
            <a:r>
              <a:rPr lang="de-DE"/>
              <a:t> </a:t>
            </a:r>
            <a:r>
              <a:rPr lang="de-DE" err="1"/>
              <a:t>proactive</a:t>
            </a:r>
            <a:r>
              <a:rPr lang="de-DE"/>
              <a:t> </a:t>
            </a:r>
            <a:r>
              <a:rPr lang="de-DE" err="1"/>
              <a:t>data</a:t>
            </a:r>
            <a:r>
              <a:rPr lang="de-DE"/>
              <a:t> </a:t>
            </a:r>
            <a:r>
              <a:rPr lang="de-DE" err="1"/>
              <a:t>publishing</a:t>
            </a:r>
            <a:r>
              <a:rPr lang="de-DE"/>
              <a:t> at </a:t>
            </a:r>
            <a:r>
              <a:rPr lang="de-DE" err="1"/>
              <a:t>scale</a:t>
            </a:r>
            <a:r>
              <a:rPr lang="de-DE"/>
              <a:t>, </a:t>
            </a:r>
            <a:r>
              <a:rPr lang="de-DE" err="1"/>
              <a:t>governments</a:t>
            </a:r>
            <a:r>
              <a:rPr lang="de-DE"/>
              <a:t> </a:t>
            </a:r>
            <a:r>
              <a:rPr lang="de-DE" err="1"/>
              <a:t>should</a:t>
            </a:r>
            <a:r>
              <a:rPr lang="de-DE"/>
              <a:t> </a:t>
            </a:r>
            <a:r>
              <a:rPr lang="de-DE" err="1"/>
              <a:t>take</a:t>
            </a:r>
            <a:r>
              <a:rPr lang="de-DE"/>
              <a:t> </a:t>
            </a:r>
            <a:r>
              <a:rPr lang="de-DE" err="1"/>
              <a:t>advantage</a:t>
            </a:r>
            <a:r>
              <a:rPr lang="de-DE"/>
              <a:t> </a:t>
            </a:r>
            <a:r>
              <a:rPr lang="de-DE" err="1"/>
              <a:t>of</a:t>
            </a:r>
            <a:r>
              <a:rPr lang="de-DE"/>
              <a:t> </a:t>
            </a:r>
            <a:r>
              <a:rPr lang="de-DE" err="1"/>
              <a:t>the</a:t>
            </a:r>
            <a:r>
              <a:rPr lang="de-DE"/>
              <a:t> </a:t>
            </a:r>
            <a:r>
              <a:rPr lang="de-DE" err="1"/>
              <a:t>opportunity</a:t>
            </a:r>
            <a:r>
              <a:rPr lang="de-DE"/>
              <a:t> </a:t>
            </a:r>
            <a:r>
              <a:rPr lang="de-DE" err="1"/>
              <a:t>to</a:t>
            </a:r>
            <a:r>
              <a:rPr lang="de-DE"/>
              <a:t> publish </a:t>
            </a:r>
            <a:r>
              <a:rPr lang="de-DE" err="1"/>
              <a:t>data</a:t>
            </a:r>
            <a:r>
              <a:rPr lang="de-DE"/>
              <a:t> in </a:t>
            </a:r>
            <a:r>
              <a:rPr lang="de-DE" err="1"/>
              <a:t>bulk</a:t>
            </a:r>
            <a:r>
              <a:rPr lang="de-DE"/>
              <a:t>. </a:t>
            </a:r>
            <a:r>
              <a:rPr lang="de-DE" err="1"/>
              <a:t>Bulk</a:t>
            </a:r>
            <a:r>
              <a:rPr lang="de-DE"/>
              <a:t> </a:t>
            </a:r>
            <a:r>
              <a:rPr lang="de-DE" err="1"/>
              <a:t>access</a:t>
            </a:r>
            <a:r>
              <a:rPr lang="de-DE"/>
              <a:t> </a:t>
            </a:r>
            <a:r>
              <a:rPr lang="de-DE" err="1"/>
              <a:t>is</a:t>
            </a:r>
            <a:r>
              <a:rPr lang="de-DE"/>
              <a:t> a simple, but </a:t>
            </a:r>
            <a:r>
              <a:rPr lang="de-DE" err="1"/>
              <a:t>effective</a:t>
            </a:r>
            <a:r>
              <a:rPr lang="de-DE"/>
              <a:t> </a:t>
            </a:r>
            <a:r>
              <a:rPr lang="de-DE" err="1"/>
              <a:t>means</a:t>
            </a:r>
            <a:r>
              <a:rPr lang="de-DE"/>
              <a:t> </a:t>
            </a:r>
            <a:r>
              <a:rPr lang="de-DE" err="1"/>
              <a:t>of</a:t>
            </a:r>
            <a:r>
              <a:rPr lang="de-DE"/>
              <a:t> </a:t>
            </a:r>
            <a:r>
              <a:rPr lang="de-DE" err="1"/>
              <a:t>publishing</a:t>
            </a:r>
            <a:r>
              <a:rPr lang="de-DE"/>
              <a:t> </a:t>
            </a:r>
            <a:r>
              <a:rPr lang="de-DE" err="1"/>
              <a:t>datasets</a:t>
            </a:r>
            <a:r>
              <a:rPr lang="de-DE"/>
              <a:t> in </a:t>
            </a:r>
            <a:r>
              <a:rPr lang="de-DE" err="1"/>
              <a:t>full</a:t>
            </a:r>
            <a:r>
              <a:rPr lang="de-DE"/>
              <a:t>, </a:t>
            </a:r>
            <a:r>
              <a:rPr lang="de-DE" err="1"/>
              <a:t>giving</a:t>
            </a:r>
            <a:r>
              <a:rPr lang="de-DE"/>
              <a:t> </a:t>
            </a:r>
            <a:r>
              <a:rPr lang="de-DE" err="1"/>
              <a:t>the</a:t>
            </a:r>
            <a:r>
              <a:rPr lang="de-DE"/>
              <a:t> </a:t>
            </a:r>
            <a:r>
              <a:rPr lang="de-DE" err="1"/>
              <a:t>public</a:t>
            </a:r>
            <a:r>
              <a:rPr lang="de-DE"/>
              <a:t> </a:t>
            </a:r>
            <a:r>
              <a:rPr lang="de-DE" err="1"/>
              <a:t>the</a:t>
            </a:r>
            <a:r>
              <a:rPr lang="de-DE"/>
              <a:t> </a:t>
            </a:r>
            <a:r>
              <a:rPr lang="de-DE" err="1"/>
              <a:t>ability</a:t>
            </a:r>
            <a:r>
              <a:rPr lang="de-DE"/>
              <a:t> </a:t>
            </a:r>
            <a:r>
              <a:rPr lang="de-DE" err="1"/>
              <a:t>to</a:t>
            </a:r>
            <a:r>
              <a:rPr lang="de-DE"/>
              <a:t> </a:t>
            </a:r>
            <a:r>
              <a:rPr lang="de-DE" err="1"/>
              <a:t>download</a:t>
            </a:r>
            <a:r>
              <a:rPr lang="de-DE"/>
              <a:t> all </a:t>
            </a:r>
            <a:r>
              <a:rPr lang="de-DE" err="1"/>
              <a:t>of</a:t>
            </a:r>
            <a:r>
              <a:rPr lang="de-DE"/>
              <a:t> </a:t>
            </a:r>
            <a:r>
              <a:rPr lang="de-DE" err="1"/>
              <a:t>the</a:t>
            </a:r>
            <a:r>
              <a:rPr lang="de-DE"/>
              <a:t> </a:t>
            </a:r>
            <a:r>
              <a:rPr lang="de-DE" err="1"/>
              <a:t>information</a:t>
            </a:r>
            <a:r>
              <a:rPr lang="de-DE"/>
              <a:t> </a:t>
            </a:r>
            <a:r>
              <a:rPr lang="de-DE" err="1"/>
              <a:t>stored</a:t>
            </a:r>
            <a:r>
              <a:rPr lang="de-DE"/>
              <a:t> in a </a:t>
            </a:r>
            <a:r>
              <a:rPr lang="de-DE" err="1"/>
              <a:t>database</a:t>
            </a:r>
            <a:r>
              <a:rPr lang="de-DE"/>
              <a:t> at </a:t>
            </a:r>
            <a:r>
              <a:rPr lang="de-DE" err="1"/>
              <a:t>once</a:t>
            </a:r>
            <a:r>
              <a:rPr lang="de-DE"/>
              <a:t>. </a:t>
            </a:r>
            <a:r>
              <a:rPr lang="de-DE" err="1"/>
              <a:t>Whether</a:t>
            </a:r>
            <a:r>
              <a:rPr lang="de-DE"/>
              <a:t> </a:t>
            </a:r>
            <a:r>
              <a:rPr lang="de-DE" err="1"/>
              <a:t>offered</a:t>
            </a:r>
            <a:r>
              <a:rPr lang="de-DE"/>
              <a:t> </a:t>
            </a:r>
            <a:r>
              <a:rPr lang="de-DE" err="1"/>
              <a:t>as</a:t>
            </a:r>
            <a:r>
              <a:rPr lang="de-DE"/>
              <a:t> a feature </a:t>
            </a:r>
            <a:r>
              <a:rPr lang="de-DE" err="1"/>
              <a:t>of</a:t>
            </a:r>
            <a:r>
              <a:rPr lang="de-DE"/>
              <a:t> a </a:t>
            </a:r>
            <a:r>
              <a:rPr lang="de-DE" err="1"/>
              <a:t>data</a:t>
            </a:r>
            <a:r>
              <a:rPr lang="de-DE"/>
              <a:t> </a:t>
            </a:r>
            <a:r>
              <a:rPr lang="de-DE" err="1"/>
              <a:t>portal</a:t>
            </a:r>
            <a:r>
              <a:rPr lang="de-DE"/>
              <a:t> </a:t>
            </a:r>
            <a:r>
              <a:rPr lang="de-DE" err="1"/>
              <a:t>or</a:t>
            </a:r>
            <a:r>
              <a:rPr lang="de-DE"/>
              <a:t> </a:t>
            </a:r>
            <a:r>
              <a:rPr lang="de-DE" err="1"/>
              <a:t>even</a:t>
            </a:r>
            <a:r>
              <a:rPr lang="de-DE"/>
              <a:t> </a:t>
            </a:r>
            <a:r>
              <a:rPr lang="de-DE" err="1"/>
              <a:t>as</a:t>
            </a:r>
            <a:r>
              <a:rPr lang="de-DE"/>
              <a:t> a simple “</a:t>
            </a:r>
            <a:r>
              <a:rPr lang="de-DE" err="1"/>
              <a:t>click</a:t>
            </a:r>
            <a:r>
              <a:rPr lang="de-DE"/>
              <a:t> </a:t>
            </a:r>
            <a:r>
              <a:rPr lang="de-DE" err="1"/>
              <a:t>to</a:t>
            </a:r>
            <a:r>
              <a:rPr lang="de-DE"/>
              <a:t> </a:t>
            </a:r>
            <a:r>
              <a:rPr lang="de-DE" err="1"/>
              <a:t>download</a:t>
            </a:r>
            <a:r>
              <a:rPr lang="de-DE"/>
              <a:t>” </a:t>
            </a:r>
            <a:r>
              <a:rPr lang="de-DE" err="1"/>
              <a:t>button</a:t>
            </a:r>
            <a:r>
              <a:rPr lang="de-DE"/>
              <a:t> on a </a:t>
            </a:r>
            <a:r>
              <a:rPr lang="de-DE" err="1"/>
              <a:t>government</a:t>
            </a:r>
            <a:r>
              <a:rPr lang="de-DE"/>
              <a:t> </a:t>
            </a:r>
            <a:r>
              <a:rPr lang="de-DE" err="1"/>
              <a:t>agency</a:t>
            </a:r>
            <a:r>
              <a:rPr lang="de-DE"/>
              <a:t>, </a:t>
            </a:r>
            <a:r>
              <a:rPr lang="de-DE" err="1"/>
              <a:t>bulk</a:t>
            </a:r>
            <a:r>
              <a:rPr lang="de-DE"/>
              <a:t> </a:t>
            </a:r>
            <a:r>
              <a:rPr lang="de-DE" err="1"/>
              <a:t>access</a:t>
            </a:r>
            <a:r>
              <a:rPr lang="de-DE"/>
              <a:t> </a:t>
            </a:r>
            <a:r>
              <a:rPr lang="de-DE" err="1"/>
              <a:t>to</a:t>
            </a:r>
            <a:r>
              <a:rPr lang="de-DE"/>
              <a:t> </a:t>
            </a:r>
            <a:r>
              <a:rPr lang="de-DE" err="1"/>
              <a:t>information</a:t>
            </a:r>
            <a:r>
              <a:rPr lang="de-DE"/>
              <a:t> </a:t>
            </a:r>
            <a:r>
              <a:rPr lang="de-DE" err="1"/>
              <a:t>is</a:t>
            </a:r>
            <a:r>
              <a:rPr lang="de-DE"/>
              <a:t> </a:t>
            </a:r>
            <a:r>
              <a:rPr lang="de-DE" err="1"/>
              <a:t>often</a:t>
            </a:r>
            <a:r>
              <a:rPr lang="de-DE"/>
              <a:t> </a:t>
            </a:r>
            <a:r>
              <a:rPr lang="de-DE" err="1"/>
              <a:t>one</a:t>
            </a:r>
            <a:r>
              <a:rPr lang="de-DE"/>
              <a:t> </a:t>
            </a:r>
            <a:r>
              <a:rPr lang="de-DE" err="1"/>
              <a:t>of</a:t>
            </a:r>
            <a:r>
              <a:rPr lang="de-DE"/>
              <a:t> </a:t>
            </a:r>
            <a:r>
              <a:rPr lang="de-DE" err="1"/>
              <a:t>the</a:t>
            </a:r>
            <a:r>
              <a:rPr lang="de-DE"/>
              <a:t> </a:t>
            </a:r>
            <a:r>
              <a:rPr lang="de-DE" err="1"/>
              <a:t>simplest</a:t>
            </a:r>
            <a:r>
              <a:rPr lang="de-DE"/>
              <a:t> and </a:t>
            </a:r>
            <a:r>
              <a:rPr lang="de-DE" err="1"/>
              <a:t>most</a:t>
            </a:r>
            <a:r>
              <a:rPr lang="de-DE"/>
              <a:t> </a:t>
            </a:r>
            <a:r>
              <a:rPr lang="de-DE" err="1"/>
              <a:t>direct</a:t>
            </a:r>
            <a:r>
              <a:rPr lang="de-DE"/>
              <a:t> </a:t>
            </a:r>
            <a:r>
              <a:rPr lang="de-DE" err="1"/>
              <a:t>steps</a:t>
            </a:r>
            <a:r>
              <a:rPr lang="de-DE"/>
              <a:t> a </a:t>
            </a:r>
            <a:r>
              <a:rPr lang="de-DE" err="1"/>
              <a:t>government</a:t>
            </a:r>
            <a:r>
              <a:rPr lang="de-DE"/>
              <a:t> </a:t>
            </a:r>
            <a:r>
              <a:rPr lang="de-DE" err="1"/>
              <a:t>entity</a:t>
            </a:r>
            <a:r>
              <a:rPr lang="de-DE"/>
              <a:t> </a:t>
            </a:r>
            <a:r>
              <a:rPr lang="de-DE" err="1"/>
              <a:t>can</a:t>
            </a:r>
            <a:r>
              <a:rPr lang="de-DE"/>
              <a:t> </a:t>
            </a:r>
            <a:r>
              <a:rPr lang="de-DE" err="1"/>
              <a:t>take</a:t>
            </a:r>
            <a:r>
              <a:rPr lang="de-DE"/>
              <a:t> </a:t>
            </a:r>
            <a:r>
              <a:rPr lang="de-DE" err="1"/>
              <a:t>to</a:t>
            </a:r>
            <a:r>
              <a:rPr lang="de-DE"/>
              <a:t> </a:t>
            </a:r>
            <a:r>
              <a:rPr lang="de-DE" err="1"/>
              <a:t>share</a:t>
            </a:r>
            <a:r>
              <a:rPr lang="de-DE"/>
              <a:t> </a:t>
            </a:r>
            <a:r>
              <a:rPr lang="de-DE" err="1"/>
              <a:t>information</a:t>
            </a:r>
            <a:r>
              <a:rPr lang="de-DE"/>
              <a:t> </a:t>
            </a:r>
            <a:r>
              <a:rPr lang="de-DE" err="1"/>
              <a:t>with</a:t>
            </a:r>
            <a:r>
              <a:rPr lang="de-DE"/>
              <a:t> </a:t>
            </a:r>
            <a:r>
              <a:rPr lang="de-DE" err="1"/>
              <a:t>the</a:t>
            </a:r>
            <a:r>
              <a:rPr lang="de-DE"/>
              <a:t> </a:t>
            </a:r>
            <a:r>
              <a:rPr lang="de-DE" err="1"/>
              <a:t>public</a:t>
            </a:r>
            <a:r>
              <a:rPr lang="de-DE"/>
              <a:t>. </a:t>
            </a:r>
          </a:p>
          <a:p>
            <a:pPr defTabSz="897301">
              <a:defRPr/>
            </a:pPr>
            <a:endParaRPr lang="de-DE"/>
          </a:p>
          <a:p>
            <a:pPr defTabSz="897301">
              <a:defRPr/>
            </a:pPr>
            <a:r>
              <a:rPr lang="de-DE" b="1" err="1"/>
              <a:t>How</a:t>
            </a:r>
            <a:r>
              <a:rPr lang="de-DE" b="1"/>
              <a:t> </a:t>
            </a:r>
            <a:r>
              <a:rPr lang="de-DE" b="1" err="1"/>
              <a:t>to</a:t>
            </a:r>
            <a:r>
              <a:rPr lang="de-DE" b="1"/>
              <a:t>:</a:t>
            </a:r>
          </a:p>
          <a:p>
            <a:pPr marL="171450" indent="-171450">
              <a:buFont typeface="Arial"/>
              <a:buChar char="•"/>
            </a:pPr>
            <a:r>
              <a:rPr lang="de-DE" b="0" err="1"/>
              <a:t>Identify</a:t>
            </a:r>
            <a:r>
              <a:rPr lang="de-DE" b="0"/>
              <a:t> </a:t>
            </a:r>
            <a:r>
              <a:rPr lang="de-DE" b="0" err="1"/>
              <a:t>data</a:t>
            </a:r>
            <a:r>
              <a:rPr lang="de-DE" b="0"/>
              <a:t> </a:t>
            </a:r>
            <a:r>
              <a:rPr lang="de-DE" b="0" err="1"/>
              <a:t>valuable</a:t>
            </a:r>
            <a:r>
              <a:rPr lang="de-DE" b="0"/>
              <a:t> </a:t>
            </a:r>
            <a:r>
              <a:rPr lang="de-DE" b="0" err="1"/>
              <a:t>to</a:t>
            </a:r>
            <a:r>
              <a:rPr lang="de-DE" b="0"/>
              <a:t> internal and/</a:t>
            </a:r>
            <a:r>
              <a:rPr lang="de-DE" b="0" err="1"/>
              <a:t>or</a:t>
            </a:r>
            <a:r>
              <a:rPr lang="de-DE" b="0"/>
              <a:t> </a:t>
            </a:r>
            <a:r>
              <a:rPr lang="de-DE" b="0" err="1"/>
              <a:t>public</a:t>
            </a:r>
            <a:r>
              <a:rPr lang="de-DE" b="0"/>
              <a:t> </a:t>
            </a:r>
            <a:r>
              <a:rPr lang="de-DE" b="0" err="1"/>
              <a:t>processes</a:t>
            </a:r>
            <a:r>
              <a:rPr lang="de-DE" b="0"/>
              <a:t> </a:t>
            </a:r>
            <a:r>
              <a:rPr lang="de-DE" b="0" err="1"/>
              <a:t>for</a:t>
            </a:r>
            <a:r>
              <a:rPr lang="de-DE" b="0"/>
              <a:t> release, </a:t>
            </a:r>
            <a:r>
              <a:rPr lang="de-DE" b="0" err="1"/>
              <a:t>working</a:t>
            </a:r>
            <a:r>
              <a:rPr lang="de-DE" b="0"/>
              <a:t> </a:t>
            </a:r>
            <a:r>
              <a:rPr lang="de-DE" b="0" err="1"/>
              <a:t>with</a:t>
            </a:r>
            <a:r>
              <a:rPr lang="de-DE" b="0"/>
              <a:t> </a:t>
            </a:r>
            <a:r>
              <a:rPr lang="de-DE" b="0" err="1"/>
              <a:t>government</a:t>
            </a:r>
            <a:r>
              <a:rPr lang="de-DE" b="0"/>
              <a:t> </a:t>
            </a:r>
            <a:r>
              <a:rPr lang="de-DE" b="0" err="1"/>
              <a:t>officials</a:t>
            </a:r>
            <a:r>
              <a:rPr lang="de-DE" b="0"/>
              <a:t> and </a:t>
            </a:r>
            <a:r>
              <a:rPr lang="de-DE" b="0" err="1"/>
              <a:t>members</a:t>
            </a:r>
            <a:r>
              <a:rPr lang="de-DE" b="0"/>
              <a:t> </a:t>
            </a:r>
            <a:r>
              <a:rPr lang="de-DE" b="0" err="1"/>
              <a:t>of</a:t>
            </a:r>
            <a:r>
              <a:rPr lang="de-DE" b="0"/>
              <a:t> </a:t>
            </a:r>
            <a:r>
              <a:rPr lang="de-DE" b="0" err="1"/>
              <a:t>key</a:t>
            </a:r>
            <a:r>
              <a:rPr lang="de-DE" b="0"/>
              <a:t> </a:t>
            </a:r>
            <a:r>
              <a:rPr lang="de-DE" b="0" err="1"/>
              <a:t>public</a:t>
            </a:r>
            <a:r>
              <a:rPr lang="de-DE" b="0"/>
              <a:t> </a:t>
            </a:r>
            <a:r>
              <a:rPr lang="de-DE" b="0" err="1"/>
              <a:t>stakeholder</a:t>
            </a:r>
            <a:r>
              <a:rPr lang="de-DE" b="0"/>
              <a:t> </a:t>
            </a:r>
            <a:r>
              <a:rPr lang="de-DE" b="0" err="1"/>
              <a:t>groups</a:t>
            </a:r>
            <a:r>
              <a:rPr lang="de-DE" b="0"/>
              <a:t>. </a:t>
            </a:r>
            <a:r>
              <a:rPr lang="de-DE" b="0" err="1"/>
              <a:t>While</a:t>
            </a:r>
            <a:r>
              <a:rPr lang="de-DE" b="0"/>
              <a:t> </a:t>
            </a:r>
            <a:r>
              <a:rPr lang="de-DE" b="0" err="1"/>
              <a:t>prioritising</a:t>
            </a:r>
            <a:r>
              <a:rPr lang="de-DE" b="0"/>
              <a:t> </a:t>
            </a:r>
            <a:r>
              <a:rPr lang="de-DE" b="0" err="1"/>
              <a:t>data</a:t>
            </a:r>
            <a:r>
              <a:rPr lang="de-DE" b="0"/>
              <a:t>, </a:t>
            </a:r>
            <a:r>
              <a:rPr lang="de-DE" b="0" err="1"/>
              <a:t>look</a:t>
            </a:r>
            <a:r>
              <a:rPr lang="de-DE" b="0"/>
              <a:t> </a:t>
            </a:r>
            <a:r>
              <a:rPr lang="de-DE" b="0" err="1"/>
              <a:t>for</a:t>
            </a:r>
            <a:r>
              <a:rPr lang="de-DE" b="0"/>
              <a:t> </a:t>
            </a:r>
            <a:r>
              <a:rPr lang="de-DE" b="0" err="1"/>
              <a:t>the</a:t>
            </a:r>
            <a:r>
              <a:rPr lang="de-DE" b="0"/>
              <a:t> </a:t>
            </a:r>
            <a:r>
              <a:rPr lang="de-DE" b="0" err="1"/>
              <a:t>opportunity</a:t>
            </a:r>
            <a:r>
              <a:rPr lang="de-DE" b="0"/>
              <a:t> </a:t>
            </a:r>
            <a:r>
              <a:rPr lang="de-DE" b="0" err="1"/>
              <a:t>to</a:t>
            </a:r>
            <a:r>
              <a:rPr lang="de-DE" b="0"/>
              <a:t> </a:t>
            </a:r>
            <a:r>
              <a:rPr lang="de-DE" b="0" err="1"/>
              <a:t>provide</a:t>
            </a:r>
            <a:r>
              <a:rPr lang="de-DE" b="0"/>
              <a:t> </a:t>
            </a:r>
            <a:r>
              <a:rPr lang="de-DE" b="0" err="1"/>
              <a:t>information</a:t>
            </a:r>
            <a:r>
              <a:rPr lang="de-DE" b="0"/>
              <a:t> </a:t>
            </a:r>
            <a:r>
              <a:rPr lang="de-DE" b="0" err="1"/>
              <a:t>that</a:t>
            </a:r>
            <a:r>
              <a:rPr lang="de-DE" b="0"/>
              <a:t> </a:t>
            </a:r>
            <a:r>
              <a:rPr lang="de-DE" b="0" err="1"/>
              <a:t>helps</a:t>
            </a:r>
            <a:r>
              <a:rPr lang="de-DE" b="0"/>
              <a:t> </a:t>
            </a:r>
            <a:r>
              <a:rPr lang="de-DE" b="0" err="1"/>
              <a:t>reveal</a:t>
            </a:r>
            <a:r>
              <a:rPr lang="de-DE" b="0"/>
              <a:t> and </a:t>
            </a:r>
            <a:r>
              <a:rPr lang="de-DE" b="0" err="1"/>
              <a:t>inform</a:t>
            </a:r>
            <a:r>
              <a:rPr lang="de-DE" b="0"/>
              <a:t> </a:t>
            </a:r>
            <a:r>
              <a:rPr lang="de-DE" b="0" err="1"/>
              <a:t>decision-making</a:t>
            </a:r>
            <a:r>
              <a:rPr lang="de-DE" b="0"/>
              <a:t>;</a:t>
            </a:r>
          </a:p>
          <a:p>
            <a:pPr marL="171450" indent="-171450">
              <a:buFont typeface="Arial"/>
              <a:buChar char="•"/>
            </a:pPr>
            <a:r>
              <a:rPr lang="de-DE" b="0" err="1"/>
              <a:t>Explore</a:t>
            </a:r>
            <a:r>
              <a:rPr lang="de-DE" b="0"/>
              <a:t> </a:t>
            </a:r>
            <a:r>
              <a:rPr lang="de-DE" b="0" err="1"/>
              <a:t>making</a:t>
            </a:r>
            <a:r>
              <a:rPr lang="de-DE" b="0"/>
              <a:t> </a:t>
            </a:r>
            <a:r>
              <a:rPr lang="de-DE" b="0" err="1"/>
              <a:t>the</a:t>
            </a:r>
            <a:r>
              <a:rPr lang="de-DE" b="0"/>
              <a:t> </a:t>
            </a:r>
            <a:r>
              <a:rPr lang="de-DE" b="0" err="1"/>
              <a:t>data</a:t>
            </a:r>
            <a:r>
              <a:rPr lang="de-DE" b="0"/>
              <a:t> </a:t>
            </a:r>
            <a:r>
              <a:rPr lang="de-DE" b="0" err="1"/>
              <a:t>both</a:t>
            </a:r>
            <a:r>
              <a:rPr lang="de-DE" b="0"/>
              <a:t> </a:t>
            </a:r>
            <a:r>
              <a:rPr lang="de-DE" b="0" err="1"/>
              <a:t>machine</a:t>
            </a:r>
            <a:r>
              <a:rPr lang="de-DE" b="0"/>
              <a:t> and human </a:t>
            </a:r>
            <a:r>
              <a:rPr lang="de-DE" b="0" err="1"/>
              <a:t>readable</a:t>
            </a:r>
            <a:r>
              <a:rPr lang="de-DE" b="0"/>
              <a:t> </a:t>
            </a:r>
            <a:r>
              <a:rPr lang="de-DE" b="0" err="1"/>
              <a:t>by</a:t>
            </a:r>
            <a:r>
              <a:rPr lang="de-DE" b="0"/>
              <a:t> </a:t>
            </a:r>
            <a:r>
              <a:rPr lang="de-DE" b="0" err="1"/>
              <a:t>enriching</a:t>
            </a:r>
            <a:r>
              <a:rPr lang="de-DE" b="0"/>
              <a:t> </a:t>
            </a:r>
            <a:r>
              <a:rPr lang="de-DE" b="0" err="1"/>
              <a:t>it</a:t>
            </a:r>
            <a:r>
              <a:rPr lang="de-DE" b="0"/>
              <a:t> </a:t>
            </a:r>
            <a:r>
              <a:rPr lang="de-DE" b="0" err="1"/>
              <a:t>withsemantics</a:t>
            </a:r>
            <a:r>
              <a:rPr lang="de-DE" b="0"/>
              <a:t>, </a:t>
            </a:r>
            <a:r>
              <a:rPr lang="de-DE" b="0" err="1"/>
              <a:t>metadata</a:t>
            </a:r>
            <a:r>
              <a:rPr lang="de-DE" b="0"/>
              <a:t>, and </a:t>
            </a:r>
            <a:r>
              <a:rPr lang="de-DE" b="0" err="1"/>
              <a:t>identifiers</a:t>
            </a:r>
            <a:r>
              <a:rPr lang="de-DE" b="0"/>
              <a:t>;</a:t>
            </a:r>
          </a:p>
          <a:p>
            <a:pPr marL="171450" indent="-171450">
              <a:buFont typeface="Arial"/>
              <a:buChar char="•"/>
            </a:pPr>
            <a:r>
              <a:rPr lang="de-DE" b="0"/>
              <a:t>Start </a:t>
            </a:r>
            <a:r>
              <a:rPr lang="de-DE" b="0" err="1"/>
              <a:t>to</a:t>
            </a:r>
            <a:r>
              <a:rPr lang="de-DE" b="0"/>
              <a:t> release </a:t>
            </a:r>
            <a:r>
              <a:rPr lang="de-DE" b="0" err="1"/>
              <a:t>some</a:t>
            </a:r>
            <a:r>
              <a:rPr lang="de-DE" b="0"/>
              <a:t> </a:t>
            </a:r>
            <a:r>
              <a:rPr lang="de-DE" b="0" err="1"/>
              <a:t>public</a:t>
            </a:r>
            <a:r>
              <a:rPr lang="de-DE" b="0"/>
              <a:t> </a:t>
            </a:r>
            <a:r>
              <a:rPr lang="de-DE" b="0" err="1"/>
              <a:t>information</a:t>
            </a:r>
            <a:r>
              <a:rPr lang="de-DE" b="0"/>
              <a:t> </a:t>
            </a:r>
            <a:r>
              <a:rPr lang="de-DE" b="0" err="1"/>
              <a:t>as</a:t>
            </a:r>
            <a:r>
              <a:rPr lang="de-DE" b="0"/>
              <a:t> open </a:t>
            </a:r>
            <a:r>
              <a:rPr lang="de-DE" b="0" err="1"/>
              <a:t>data</a:t>
            </a:r>
            <a:r>
              <a:rPr lang="de-DE" b="0"/>
              <a:t> </a:t>
            </a:r>
            <a:r>
              <a:rPr lang="de-DE" b="0" err="1"/>
              <a:t>sets</a:t>
            </a:r>
            <a:r>
              <a:rPr lang="de-DE" b="0"/>
              <a:t>,</a:t>
            </a:r>
            <a:r>
              <a:rPr lang="de-DE" b="0" baseline="0"/>
              <a:t> </a:t>
            </a:r>
            <a:r>
              <a:rPr lang="de-DE" b="0"/>
              <a:t>i.e. in </a:t>
            </a:r>
            <a:r>
              <a:rPr lang="de-DE" b="0" err="1"/>
              <a:t>structured</a:t>
            </a:r>
            <a:r>
              <a:rPr lang="de-DE" b="0"/>
              <a:t>, </a:t>
            </a:r>
            <a:r>
              <a:rPr lang="de-DE" b="0" err="1"/>
              <a:t>machine-readable</a:t>
            </a:r>
            <a:r>
              <a:rPr lang="de-DE" b="0"/>
              <a:t>, </a:t>
            </a:r>
            <a:r>
              <a:rPr lang="de-DE" b="0" err="1"/>
              <a:t>platform</a:t>
            </a:r>
            <a:r>
              <a:rPr lang="de-DE" b="0"/>
              <a:t>- </a:t>
            </a:r>
            <a:r>
              <a:rPr lang="de-DE" b="0" err="1"/>
              <a:t>independent</a:t>
            </a:r>
            <a:r>
              <a:rPr lang="de-DE" b="0"/>
              <a:t> </a:t>
            </a:r>
            <a:r>
              <a:rPr lang="de-DE" b="0" err="1"/>
              <a:t>formats</a:t>
            </a:r>
            <a:r>
              <a:rPr lang="de-DE" b="0"/>
              <a:t> </a:t>
            </a:r>
            <a:r>
              <a:rPr lang="de-DE" b="0" err="1"/>
              <a:t>under</a:t>
            </a:r>
            <a:r>
              <a:rPr lang="de-DE" b="0"/>
              <a:t> an explicit open </a:t>
            </a:r>
            <a:r>
              <a:rPr lang="de-DE" b="0" err="1"/>
              <a:t>license</a:t>
            </a:r>
            <a:r>
              <a:rPr lang="de-DE" b="0"/>
              <a:t>;</a:t>
            </a:r>
          </a:p>
          <a:p>
            <a:pPr marL="171450" indent="-171450">
              <a:buFont typeface="Arial"/>
              <a:buChar char="•"/>
            </a:pPr>
            <a:r>
              <a:rPr lang="de-DE" b="0" err="1"/>
              <a:t>Explore</a:t>
            </a:r>
            <a:r>
              <a:rPr lang="de-DE" b="0"/>
              <a:t> </a:t>
            </a:r>
            <a:r>
              <a:rPr lang="de-DE" b="0" err="1"/>
              <a:t>avenues</a:t>
            </a:r>
            <a:r>
              <a:rPr lang="de-DE" b="0"/>
              <a:t> </a:t>
            </a:r>
            <a:r>
              <a:rPr lang="de-DE" b="0" err="1"/>
              <a:t>for</a:t>
            </a:r>
            <a:r>
              <a:rPr lang="de-DE" b="0"/>
              <a:t> </a:t>
            </a:r>
            <a:r>
              <a:rPr lang="de-DE" b="0" err="1"/>
              <a:t>government</a:t>
            </a:r>
            <a:r>
              <a:rPr lang="de-DE" b="0"/>
              <a:t> </a:t>
            </a:r>
            <a:r>
              <a:rPr lang="de-DE" b="0" err="1"/>
              <a:t>agencies</a:t>
            </a:r>
            <a:r>
              <a:rPr lang="de-DE" b="0"/>
              <a:t> </a:t>
            </a:r>
            <a:r>
              <a:rPr lang="de-DE" b="0" err="1"/>
              <a:t>to</a:t>
            </a:r>
            <a:r>
              <a:rPr lang="de-DE" b="0"/>
              <a:t> </a:t>
            </a:r>
            <a:r>
              <a:rPr lang="de-DE" b="0" err="1"/>
              <a:t>participate</a:t>
            </a:r>
            <a:r>
              <a:rPr lang="de-DE" b="0"/>
              <a:t> in </a:t>
            </a:r>
            <a:r>
              <a:rPr lang="de-DE" b="0" err="1"/>
              <a:t>identifying</a:t>
            </a:r>
            <a:r>
              <a:rPr lang="de-DE" b="0"/>
              <a:t> </a:t>
            </a:r>
            <a:r>
              <a:rPr lang="de-DE" b="0" err="1"/>
              <a:t>data</a:t>
            </a:r>
            <a:r>
              <a:rPr lang="de-DE" b="0"/>
              <a:t> </a:t>
            </a:r>
            <a:r>
              <a:rPr lang="de-DE" b="0" err="1"/>
              <a:t>for</a:t>
            </a:r>
            <a:r>
              <a:rPr lang="de-DE" b="0"/>
              <a:t> </a:t>
            </a:r>
            <a:r>
              <a:rPr lang="de-DE" b="0" err="1"/>
              <a:t>publishing</a:t>
            </a:r>
            <a:r>
              <a:rPr lang="de-DE" b="0"/>
              <a:t>, </a:t>
            </a:r>
            <a:r>
              <a:rPr lang="de-DE" b="0" err="1"/>
              <a:t>both</a:t>
            </a:r>
            <a:r>
              <a:rPr lang="de-DE" b="0"/>
              <a:t> </a:t>
            </a:r>
            <a:r>
              <a:rPr lang="de-DE" b="0" err="1"/>
              <a:t>individually</a:t>
            </a:r>
            <a:r>
              <a:rPr lang="de-DE" b="0"/>
              <a:t> and in </a:t>
            </a:r>
            <a:r>
              <a:rPr lang="de-DE" b="0" err="1"/>
              <a:t>coordinated</a:t>
            </a:r>
            <a:r>
              <a:rPr lang="de-DE" b="0"/>
              <a:t> </a:t>
            </a:r>
            <a:r>
              <a:rPr lang="de-DE" b="0" err="1"/>
              <a:t>efforts</a:t>
            </a:r>
            <a:r>
              <a:rPr lang="de-DE" b="0"/>
              <a:t>;</a:t>
            </a:r>
          </a:p>
          <a:p>
            <a:pPr marL="171450" indent="-171450">
              <a:buFont typeface="Arial"/>
              <a:buChar char="•"/>
            </a:pPr>
            <a:r>
              <a:rPr lang="de-DE" b="0" err="1"/>
              <a:t>Identify</a:t>
            </a:r>
            <a:r>
              <a:rPr lang="de-DE" b="0"/>
              <a:t> </a:t>
            </a:r>
            <a:r>
              <a:rPr lang="de-DE" b="0" err="1"/>
              <a:t>data</a:t>
            </a:r>
            <a:r>
              <a:rPr lang="de-DE" b="0"/>
              <a:t> </a:t>
            </a:r>
            <a:r>
              <a:rPr lang="de-DE" b="0" err="1"/>
              <a:t>liaisons</a:t>
            </a:r>
            <a:r>
              <a:rPr lang="de-DE" b="0"/>
              <a:t> </a:t>
            </a:r>
            <a:r>
              <a:rPr lang="de-DE" b="0" err="1"/>
              <a:t>or</a:t>
            </a:r>
            <a:r>
              <a:rPr lang="de-DE" b="0"/>
              <a:t> </a:t>
            </a:r>
            <a:r>
              <a:rPr lang="de-DE" b="0" err="1"/>
              <a:t>coordinators</a:t>
            </a:r>
            <a:r>
              <a:rPr lang="de-DE" b="0"/>
              <a:t> </a:t>
            </a:r>
            <a:r>
              <a:rPr lang="de-DE" b="0" err="1"/>
              <a:t>among</a:t>
            </a:r>
            <a:r>
              <a:rPr lang="de-DE" b="0"/>
              <a:t> </a:t>
            </a:r>
            <a:r>
              <a:rPr lang="de-DE" b="0" err="1"/>
              <a:t>existing</a:t>
            </a:r>
            <a:r>
              <a:rPr lang="de-DE" b="0"/>
              <a:t> </a:t>
            </a:r>
            <a:r>
              <a:rPr lang="de-DE" b="0" err="1"/>
              <a:t>staff</a:t>
            </a:r>
            <a:r>
              <a:rPr lang="de-DE" b="0"/>
              <a:t> </a:t>
            </a:r>
            <a:r>
              <a:rPr lang="de-DE" b="0" err="1"/>
              <a:t>who</a:t>
            </a:r>
            <a:r>
              <a:rPr lang="de-DE" b="0"/>
              <a:t> </a:t>
            </a:r>
            <a:r>
              <a:rPr lang="de-DE" b="0" err="1"/>
              <a:t>can</a:t>
            </a:r>
            <a:r>
              <a:rPr lang="de-DE" b="0"/>
              <a:t> </a:t>
            </a:r>
            <a:r>
              <a:rPr lang="de-DE" b="0" err="1"/>
              <a:t>help</a:t>
            </a:r>
            <a:r>
              <a:rPr lang="de-DE" b="0"/>
              <a:t> </a:t>
            </a:r>
            <a:r>
              <a:rPr lang="de-DE" b="0" err="1"/>
              <a:t>facilitate</a:t>
            </a:r>
            <a:r>
              <a:rPr lang="de-DE" b="0"/>
              <a:t> </a:t>
            </a:r>
            <a:r>
              <a:rPr lang="de-DE" b="0" err="1"/>
              <a:t>early</a:t>
            </a:r>
            <a:r>
              <a:rPr lang="de-DE" b="0"/>
              <a:t> </a:t>
            </a:r>
            <a:r>
              <a:rPr lang="de-DE" b="0" err="1"/>
              <a:t>conversations</a:t>
            </a:r>
            <a:r>
              <a:rPr lang="de-DE" b="0"/>
              <a:t> </a:t>
            </a:r>
            <a:r>
              <a:rPr lang="de-DE" b="0" err="1"/>
              <a:t>about</a:t>
            </a:r>
            <a:r>
              <a:rPr lang="de-DE" b="0"/>
              <a:t> </a:t>
            </a:r>
            <a:r>
              <a:rPr lang="de-DE" b="0" err="1"/>
              <a:t>data</a:t>
            </a:r>
            <a:r>
              <a:rPr lang="de-DE" b="0"/>
              <a:t> </a:t>
            </a:r>
            <a:r>
              <a:rPr lang="de-DE" b="0" err="1"/>
              <a:t>publishing</a:t>
            </a:r>
            <a:r>
              <a:rPr lang="de-DE" b="0"/>
              <a:t> </a:t>
            </a:r>
            <a:r>
              <a:rPr lang="de-DE" b="0" err="1"/>
              <a:t>with</a:t>
            </a:r>
            <a:r>
              <a:rPr lang="de-DE" b="0"/>
              <a:t> </a:t>
            </a:r>
            <a:r>
              <a:rPr lang="de-DE" b="0" err="1"/>
              <a:t>their</a:t>
            </a:r>
            <a:r>
              <a:rPr lang="de-DE" b="0"/>
              <a:t> </a:t>
            </a:r>
            <a:r>
              <a:rPr lang="de-DE" b="0" err="1"/>
              <a:t>department</a:t>
            </a:r>
            <a:r>
              <a:rPr lang="de-DE" b="0"/>
              <a:t>.</a:t>
            </a:r>
            <a:r>
              <a:rPr lang="de-DE"/>
              <a:t> </a:t>
            </a:r>
            <a:endParaRPr lang="de-DE" b="0"/>
          </a:p>
          <a:p>
            <a:pPr defTabSz="897301">
              <a:defRPr/>
            </a:pPr>
            <a:endParaRPr lang="de-DE"/>
          </a:p>
          <a:p>
            <a:r>
              <a:rPr lang="de-DE" sz="1200" b="1"/>
              <a:t>Source:</a:t>
            </a:r>
          </a:p>
          <a:p>
            <a:r>
              <a:rPr lang="de-DE" sz="1200"/>
              <a:t>Open Government Partnership (November 11, 2014). Open Government Guide. All Topics. </a:t>
            </a:r>
            <a:r>
              <a:rPr lang="de-DE" sz="1200" err="1"/>
              <a:t>Customised</a:t>
            </a:r>
            <a:r>
              <a:rPr lang="de-DE" sz="1200"/>
              <a:t> Report. </a:t>
            </a:r>
            <a:r>
              <a:rPr lang="de-DE" sz="1200" err="1"/>
              <a:t>Retrieved</a:t>
            </a:r>
            <a:r>
              <a:rPr lang="de-DE" sz="1200"/>
              <a:t> </a:t>
            </a:r>
            <a:r>
              <a:rPr lang="de-DE" sz="1200" err="1"/>
              <a:t>from</a:t>
            </a:r>
            <a:r>
              <a:rPr lang="de-DE" sz="1200"/>
              <a:t> </a:t>
            </a:r>
            <a:r>
              <a:rPr lang="de-DE" sz="1200">
                <a:hlinkClick r:id="rId3"/>
              </a:rPr>
              <a:t>https://www.opengovpartnership.org/wp-content/uploads/2019/05/open-gov-guide_summary_all-topics1.pdf</a:t>
            </a:r>
            <a:r>
              <a:rPr lang="de-DE" sz="1200"/>
              <a:t> (last </a:t>
            </a:r>
            <a:r>
              <a:rPr lang="de-DE" sz="1200" err="1"/>
              <a:t>accessed</a:t>
            </a:r>
            <a:r>
              <a:rPr lang="de-DE" sz="1200"/>
              <a:t> on April 20, 2020).</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26</a:t>
            </a:fld>
            <a:endParaRPr lang="en-US"/>
          </a:p>
        </p:txBody>
      </p:sp>
    </p:spTree>
    <p:extLst>
      <p:ext uri="{BB962C8B-B14F-4D97-AF65-F5344CB8AC3E}">
        <p14:creationId xmlns:p14="http://schemas.microsoft.com/office/powerpoint/2010/main" val="918285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pPr>
            <a:r>
              <a:rPr lang="de-DE" sz="1200" b="1"/>
              <a:t>OECD </a:t>
            </a:r>
            <a:r>
              <a:rPr lang="de-DE" sz="1200" b="1" i="1" err="1"/>
              <a:t>OURdata</a:t>
            </a:r>
            <a:r>
              <a:rPr lang="de-DE" sz="1200" b="1"/>
              <a:t> Index on Open Government Data:</a:t>
            </a:r>
            <a:endParaRPr lang="de-DE"/>
          </a:p>
          <a:p>
            <a:pPr marL="171450" indent="-171450">
              <a:buFont typeface="Arial"/>
              <a:buChar char="•"/>
            </a:pPr>
            <a:endParaRPr lang="de-DE"/>
          </a:p>
          <a:p>
            <a:pPr marL="171450" indent="-171450">
              <a:buFont typeface="Arial"/>
              <a:buChar char="•"/>
            </a:pPr>
            <a:r>
              <a:rPr lang="de-DE"/>
              <a:t>The OECD </a:t>
            </a:r>
            <a:r>
              <a:rPr lang="de-DE" err="1"/>
              <a:t>OURdata</a:t>
            </a:r>
            <a:r>
              <a:rPr lang="de-DE"/>
              <a:t> Index </a:t>
            </a:r>
            <a:r>
              <a:rPr lang="de-DE" err="1"/>
              <a:t>assesses</a:t>
            </a:r>
            <a:r>
              <a:rPr lang="de-DE"/>
              <a:t> </a:t>
            </a:r>
            <a:r>
              <a:rPr lang="de-DE" err="1"/>
              <a:t>governments</a:t>
            </a:r>
            <a:r>
              <a:rPr lang="de-DE"/>
              <a:t>’ </a:t>
            </a:r>
            <a:r>
              <a:rPr lang="de-DE" err="1"/>
              <a:t>efforts</a:t>
            </a:r>
            <a:r>
              <a:rPr lang="de-DE"/>
              <a:t> </a:t>
            </a:r>
            <a:r>
              <a:rPr lang="de-DE" err="1"/>
              <a:t>to</a:t>
            </a:r>
            <a:r>
              <a:rPr lang="de-DE"/>
              <a:t> </a:t>
            </a:r>
            <a:r>
              <a:rPr lang="de-DE" err="1"/>
              <a:t>implement</a:t>
            </a:r>
            <a:r>
              <a:rPr lang="de-DE"/>
              <a:t> open </a:t>
            </a:r>
            <a:r>
              <a:rPr lang="de-DE" err="1"/>
              <a:t>data</a:t>
            </a:r>
            <a:r>
              <a:rPr lang="de-DE"/>
              <a:t> in </a:t>
            </a:r>
            <a:r>
              <a:rPr lang="de-DE" err="1"/>
              <a:t>the</a:t>
            </a:r>
            <a:r>
              <a:rPr lang="de-DE"/>
              <a:t> </a:t>
            </a:r>
            <a:r>
              <a:rPr lang="de-DE" err="1"/>
              <a:t>three</a:t>
            </a:r>
            <a:r>
              <a:rPr lang="de-DE"/>
              <a:t> </a:t>
            </a:r>
            <a:r>
              <a:rPr lang="de-DE" err="1"/>
              <a:t>critical</a:t>
            </a:r>
            <a:r>
              <a:rPr lang="de-DE"/>
              <a:t> </a:t>
            </a:r>
            <a:r>
              <a:rPr lang="de-DE" err="1"/>
              <a:t>areas</a:t>
            </a:r>
            <a:r>
              <a:rPr lang="de-DE"/>
              <a:t> - </a:t>
            </a:r>
            <a:r>
              <a:rPr lang="de-DE" err="1"/>
              <a:t>Openness</a:t>
            </a:r>
            <a:r>
              <a:rPr lang="de-DE"/>
              <a:t>, </a:t>
            </a:r>
            <a:r>
              <a:rPr lang="de-DE" err="1"/>
              <a:t>Usefulness</a:t>
            </a:r>
            <a:r>
              <a:rPr lang="de-DE"/>
              <a:t> and Re-</a:t>
            </a:r>
            <a:r>
              <a:rPr lang="de-DE" err="1"/>
              <a:t>usability</a:t>
            </a:r>
            <a:r>
              <a:rPr lang="de-DE"/>
              <a:t> </a:t>
            </a:r>
            <a:r>
              <a:rPr lang="de-DE" err="1"/>
              <a:t>of</a:t>
            </a:r>
            <a:r>
              <a:rPr lang="de-DE"/>
              <a:t> </a:t>
            </a:r>
            <a:r>
              <a:rPr lang="de-DE" err="1"/>
              <a:t>government</a:t>
            </a:r>
            <a:r>
              <a:rPr lang="de-DE"/>
              <a:t> </a:t>
            </a:r>
            <a:r>
              <a:rPr lang="de-DE" err="1"/>
              <a:t>data</a:t>
            </a:r>
            <a:r>
              <a:rPr lang="de-DE"/>
              <a:t>.</a:t>
            </a:r>
          </a:p>
          <a:p>
            <a:pPr marL="171450" indent="-171450">
              <a:buFont typeface="Arial"/>
              <a:buChar char="•"/>
            </a:pPr>
            <a:r>
              <a:rPr lang="de-DE" sz="1200" kern="1200">
                <a:solidFill>
                  <a:schemeClr val="tx1"/>
                </a:solidFill>
                <a:effectLst/>
                <a:latin typeface="+mn-lt"/>
                <a:ea typeface="+mn-ea"/>
                <a:cs typeface="+mn-cs"/>
              </a:rPr>
              <a:t>Data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OURdata</a:t>
            </a:r>
            <a:r>
              <a:rPr lang="de-DE" sz="1200" kern="1200">
                <a:solidFill>
                  <a:schemeClr val="tx1"/>
                </a:solidFill>
                <a:effectLst/>
                <a:latin typeface="+mn-lt"/>
                <a:ea typeface="+mn-ea"/>
                <a:cs typeface="+mn-cs"/>
              </a:rPr>
              <a:t> Index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collected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through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OECD Open Government Data </a:t>
            </a:r>
            <a:r>
              <a:rPr lang="de-DE" sz="1200" kern="1200" err="1">
                <a:solidFill>
                  <a:schemeClr val="tx1"/>
                </a:solidFill>
                <a:effectLst/>
                <a:latin typeface="+mn-lt"/>
                <a:ea typeface="+mn-ea"/>
                <a:cs typeface="+mn-cs"/>
              </a:rPr>
              <a:t>survey</a:t>
            </a:r>
            <a:r>
              <a:rPr lang="de-DE" sz="1200" kern="1200">
                <a:solidFill>
                  <a:schemeClr val="tx1"/>
                </a:solidFill>
                <a:effectLst/>
                <a:latin typeface="+mn-lt"/>
                <a:ea typeface="+mn-ea"/>
                <a:cs typeface="+mn-cs"/>
              </a:rPr>
              <a:t>. Thirty-</a:t>
            </a:r>
            <a:r>
              <a:rPr lang="de-DE" sz="1200" kern="1200" err="1">
                <a:solidFill>
                  <a:schemeClr val="tx1"/>
                </a:solidFill>
                <a:effectLst/>
                <a:latin typeface="+mn-lt"/>
                <a:ea typeface="+mn-ea"/>
                <a:cs typeface="+mn-cs"/>
              </a:rPr>
              <a:t>two</a:t>
            </a:r>
            <a:r>
              <a:rPr lang="de-DE" sz="1200" kern="1200">
                <a:solidFill>
                  <a:schemeClr val="tx1"/>
                </a:solidFill>
                <a:effectLst/>
                <a:latin typeface="+mn-lt"/>
                <a:ea typeface="+mn-ea"/>
                <a:cs typeface="+mn-cs"/>
              </a:rPr>
              <a:t> OECD countries and </a:t>
            </a:r>
            <a:r>
              <a:rPr lang="de-DE" sz="1200" kern="1200" err="1">
                <a:solidFill>
                  <a:schemeClr val="tx1"/>
                </a:solidFill>
                <a:effectLst/>
                <a:latin typeface="+mn-lt"/>
                <a:ea typeface="+mn-ea"/>
                <a:cs typeface="+mn-cs"/>
              </a:rPr>
              <a:t>one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accession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country</a:t>
            </a:r>
            <a:r>
              <a:rPr lang="de-DE" sz="1200" kern="1200">
                <a:solidFill>
                  <a:schemeClr val="tx1"/>
                </a:solidFill>
                <a:effectLst/>
                <a:latin typeface="+mn-lt"/>
                <a:ea typeface="+mn-ea"/>
                <a:cs typeface="+mn-cs"/>
              </a:rPr>
              <a:t> (Colombia) </a:t>
            </a:r>
            <a:r>
              <a:rPr lang="de-DE" sz="1200" kern="1200" err="1">
                <a:solidFill>
                  <a:schemeClr val="tx1"/>
                </a:solidFill>
                <a:effectLst/>
                <a:latin typeface="+mn-lt"/>
                <a:ea typeface="+mn-ea"/>
                <a:cs typeface="+mn-cs"/>
              </a:rPr>
              <a:t>responded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2018 </a:t>
            </a:r>
            <a:r>
              <a:rPr lang="de-DE" sz="1200" kern="1200" err="1">
                <a:solidFill>
                  <a:schemeClr val="tx1"/>
                </a:solidFill>
                <a:effectLst/>
                <a:latin typeface="+mn-lt"/>
                <a:ea typeface="+mn-ea"/>
                <a:cs typeface="+mn-cs"/>
              </a:rPr>
              <a:t>survey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Respondents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where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predominantly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senior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department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officials</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charge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digital and open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policies</a:t>
            </a:r>
            <a:r>
              <a:rPr lang="de-DE" sz="1200" kern="1200">
                <a:solidFill>
                  <a:schemeClr val="tx1"/>
                </a:solidFill>
                <a:effectLst/>
                <a:latin typeface="+mn-lt"/>
                <a:ea typeface="+mn-ea"/>
                <a:cs typeface="+mn-cs"/>
              </a:rPr>
              <a:t>. Data </a:t>
            </a:r>
            <a:r>
              <a:rPr lang="de-DE" sz="1200" kern="1200" err="1">
                <a:solidFill>
                  <a:schemeClr val="tx1"/>
                </a:solidFill>
                <a:effectLst/>
                <a:latin typeface="+mn-lt"/>
                <a:ea typeface="+mn-ea"/>
                <a:cs typeface="+mn-cs"/>
              </a:rPr>
              <a:t>refer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central</a:t>
            </a:r>
            <a:r>
              <a:rPr lang="de-DE" sz="1200" kern="1200">
                <a:solidFill>
                  <a:schemeClr val="tx1"/>
                </a:solidFill>
                <a:effectLst/>
                <a:latin typeface="+mn-lt"/>
                <a:ea typeface="+mn-ea"/>
                <a:cs typeface="+mn-cs"/>
              </a:rPr>
              <a:t>/</a:t>
            </a:r>
            <a:r>
              <a:rPr lang="de-DE" sz="1200" kern="1200" err="1">
                <a:solidFill>
                  <a:schemeClr val="tx1"/>
                </a:solidFill>
                <a:effectLst/>
                <a:latin typeface="+mn-lt"/>
                <a:ea typeface="+mn-ea"/>
                <a:cs typeface="+mn-cs"/>
              </a:rPr>
              <a:t>federal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governments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exclude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practices</a:t>
            </a:r>
            <a:r>
              <a:rPr lang="de-DE" sz="1200" kern="1200">
                <a:solidFill>
                  <a:schemeClr val="tx1"/>
                </a:solidFill>
                <a:effectLst/>
                <a:latin typeface="+mn-lt"/>
                <a:ea typeface="+mn-ea"/>
                <a:cs typeface="+mn-cs"/>
              </a:rPr>
              <a:t>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state</a:t>
            </a:r>
            <a:r>
              <a:rPr lang="de-DE" sz="1200" kern="1200">
                <a:solidFill>
                  <a:schemeClr val="tx1"/>
                </a:solidFill>
                <a:effectLst/>
                <a:latin typeface="+mn-lt"/>
                <a:ea typeface="+mn-ea"/>
                <a:cs typeface="+mn-cs"/>
              </a:rPr>
              <a:t>/</a:t>
            </a:r>
            <a:r>
              <a:rPr lang="de-DE" sz="1200" kern="1200" err="1">
                <a:solidFill>
                  <a:schemeClr val="tx1"/>
                </a:solidFill>
                <a:effectLst/>
                <a:latin typeface="+mn-lt"/>
                <a:ea typeface="+mn-ea"/>
                <a:cs typeface="+mn-cs"/>
              </a:rPr>
              <a:t>local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level</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composite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OURdata</a:t>
            </a:r>
            <a:r>
              <a:rPr lang="de-DE" sz="1200" kern="1200">
                <a:solidFill>
                  <a:schemeClr val="tx1"/>
                </a:solidFill>
                <a:effectLst/>
                <a:latin typeface="+mn-lt"/>
                <a:ea typeface="+mn-ea"/>
                <a:cs typeface="+mn-cs"/>
              </a:rPr>
              <a:t> Index </a:t>
            </a:r>
            <a:r>
              <a:rPr lang="de-DE" sz="1200" kern="1200" err="1">
                <a:solidFill>
                  <a:schemeClr val="tx1"/>
                </a:solidFill>
                <a:effectLst/>
                <a:latin typeface="+mn-lt"/>
                <a:ea typeface="+mn-ea"/>
                <a:cs typeface="+mn-cs"/>
              </a:rPr>
              <a:t>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based</a:t>
            </a:r>
            <a:r>
              <a:rPr lang="de-DE" sz="1200" kern="1200">
                <a:solidFill>
                  <a:schemeClr val="tx1"/>
                </a:solidFill>
                <a:effectLst/>
                <a:latin typeface="+mn-lt"/>
                <a:ea typeface="+mn-ea"/>
                <a:cs typeface="+mn-cs"/>
              </a:rPr>
              <a:t> on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International Open Data Charter </a:t>
            </a:r>
            <a:r>
              <a:rPr lang="de-DE" sz="1200" kern="1200" err="1">
                <a:solidFill>
                  <a:schemeClr val="tx1"/>
                </a:solidFill>
                <a:effectLst/>
                <a:latin typeface="+mn-lt"/>
                <a:ea typeface="+mn-ea"/>
                <a:cs typeface="+mn-cs"/>
              </a:rPr>
              <a:t>principles</a:t>
            </a:r>
            <a:r>
              <a:rPr lang="de-DE" sz="1200" kern="1200">
                <a:solidFill>
                  <a:schemeClr val="tx1"/>
                </a:solidFill>
                <a:effectLst/>
                <a:latin typeface="+mn-lt"/>
                <a:ea typeface="+mn-ea"/>
                <a:cs typeface="+mn-cs"/>
              </a:rPr>
              <a:t> (https://opendatacharter.net/principles/).</a:t>
            </a:r>
          </a:p>
          <a:p>
            <a:pPr marL="171450" indent="-171450">
              <a:buFont typeface="Arial"/>
              <a:buChar char="•"/>
            </a:pPr>
            <a:r>
              <a:rPr lang="de-DE" sz="1200" kern="1200" err="1">
                <a:solidFill>
                  <a:schemeClr val="tx1"/>
                </a:solidFill>
                <a:effectLst/>
                <a:latin typeface="+mn-lt"/>
                <a:ea typeface="+mn-ea"/>
                <a:cs typeface="+mn-cs"/>
              </a:rPr>
              <a:t>It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consists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three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indicators</a:t>
            </a:r>
            <a:r>
              <a:rPr lang="de-DE" sz="1200" kern="1200">
                <a:solidFill>
                  <a:schemeClr val="tx1"/>
                </a:solidFill>
                <a:effectLst/>
                <a:latin typeface="+mn-lt"/>
                <a:ea typeface="+mn-ea"/>
                <a:cs typeface="+mn-cs"/>
              </a:rPr>
              <a:t>: Data </a:t>
            </a:r>
            <a:r>
              <a:rPr lang="de-DE" sz="1200" kern="1200" err="1">
                <a:solidFill>
                  <a:schemeClr val="tx1"/>
                </a:solidFill>
                <a:effectLst/>
                <a:latin typeface="+mn-lt"/>
                <a:ea typeface="+mn-ea"/>
                <a:cs typeface="+mn-cs"/>
              </a:rPr>
              <a:t>availability</a:t>
            </a:r>
            <a:r>
              <a:rPr lang="de-DE" sz="1200" kern="1200">
                <a:solidFill>
                  <a:schemeClr val="tx1"/>
                </a:solidFill>
                <a:effectLst/>
                <a:latin typeface="+mn-lt"/>
                <a:ea typeface="+mn-ea"/>
                <a:cs typeface="+mn-cs"/>
              </a:rPr>
              <a:t>, Data </a:t>
            </a:r>
            <a:r>
              <a:rPr lang="de-DE" sz="1200" kern="1200" err="1">
                <a:solidFill>
                  <a:schemeClr val="tx1"/>
                </a:solidFill>
                <a:effectLst/>
                <a:latin typeface="+mn-lt"/>
                <a:ea typeface="+mn-ea"/>
                <a:cs typeface="+mn-cs"/>
              </a:rPr>
              <a:t>accessibility</a:t>
            </a:r>
            <a:r>
              <a:rPr lang="de-DE" sz="1200" kern="1200">
                <a:solidFill>
                  <a:schemeClr val="tx1"/>
                </a:solidFill>
                <a:effectLst/>
                <a:latin typeface="+mn-lt"/>
                <a:ea typeface="+mn-ea"/>
                <a:cs typeface="+mn-cs"/>
              </a:rPr>
              <a:t> and Government support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data</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re-use</a:t>
            </a:r>
            <a:r>
              <a:rPr lang="de-DE" sz="1200" kern="1200">
                <a:solidFill>
                  <a:schemeClr val="tx1"/>
                </a:solidFill>
                <a:effectLst/>
                <a:latin typeface="+mn-lt"/>
                <a:ea typeface="+mn-ea"/>
                <a:cs typeface="+mn-cs"/>
              </a:rPr>
              <a:t>. The score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each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indicator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corresponds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an </a:t>
            </a:r>
            <a:r>
              <a:rPr lang="de-DE" sz="1200" kern="1200" err="1">
                <a:solidFill>
                  <a:schemeClr val="tx1"/>
                </a:solidFill>
                <a:effectLst/>
                <a:latin typeface="+mn-lt"/>
                <a:ea typeface="+mn-ea"/>
                <a:cs typeface="+mn-cs"/>
              </a:rPr>
              <a:t>unweighted</a:t>
            </a:r>
            <a:r>
              <a:rPr lang="de-DE" sz="1200" kern="1200">
                <a:solidFill>
                  <a:schemeClr val="tx1"/>
                </a:solidFill>
                <a:effectLst/>
                <a:latin typeface="+mn-lt"/>
                <a:ea typeface="+mn-ea"/>
                <a:cs typeface="+mn-cs"/>
              </a:rPr>
              <a:t> simple </a:t>
            </a:r>
            <a:r>
              <a:rPr lang="de-DE" sz="1200" kern="1200" err="1">
                <a:solidFill>
                  <a:schemeClr val="tx1"/>
                </a:solidFill>
                <a:effectLst/>
                <a:latin typeface="+mn-lt"/>
                <a:ea typeface="+mn-ea"/>
                <a:cs typeface="+mn-cs"/>
              </a:rPr>
              <a:t>average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each</a:t>
            </a:r>
            <a:r>
              <a:rPr lang="de-DE" sz="1200" kern="1200">
                <a:solidFill>
                  <a:schemeClr val="tx1"/>
                </a:solidFill>
                <a:effectLst/>
                <a:latin typeface="+mn-lt"/>
                <a:ea typeface="+mn-ea"/>
                <a:cs typeface="+mn-cs"/>
              </a:rPr>
              <a:t> sub-</a:t>
            </a:r>
            <a:r>
              <a:rPr lang="de-DE" sz="1200" kern="1200" err="1">
                <a:solidFill>
                  <a:schemeClr val="tx1"/>
                </a:solidFill>
                <a:effectLst/>
                <a:latin typeface="+mn-lt"/>
                <a:ea typeface="+mn-ea"/>
                <a:cs typeface="+mn-cs"/>
              </a:rPr>
              <a:t>indicator</a:t>
            </a:r>
            <a:r>
              <a:rPr lang="de-DE" sz="1200" kern="1200">
                <a:solidFill>
                  <a:schemeClr val="tx1"/>
                </a:solidFill>
                <a:effectLst/>
                <a:latin typeface="+mn-lt"/>
                <a:ea typeface="+mn-ea"/>
                <a:cs typeface="+mn-cs"/>
              </a:rPr>
              <a:t>.</a:t>
            </a:r>
          </a:p>
          <a:p>
            <a:pPr marL="171450" indent="-171450">
              <a:buFont typeface="Arial"/>
              <a:buChar char="•"/>
            </a:pPr>
            <a:r>
              <a:rPr lang="de-DE" sz="1200" kern="1200">
                <a:solidFill>
                  <a:schemeClr val="tx1"/>
                </a:solidFill>
                <a:effectLst/>
                <a:latin typeface="+mn-lt"/>
                <a:ea typeface="+mn-ea"/>
                <a:cs typeface="+mn-cs"/>
              </a:rPr>
              <a:t>The Index </a:t>
            </a:r>
            <a:r>
              <a:rPr lang="de-DE" sz="1200" kern="1200" err="1">
                <a:solidFill>
                  <a:schemeClr val="tx1"/>
                </a:solidFill>
                <a:effectLst/>
                <a:latin typeface="+mn-lt"/>
                <a:ea typeface="+mn-ea"/>
                <a:cs typeface="+mn-cs"/>
              </a:rPr>
              <a:t>does</a:t>
            </a:r>
            <a:r>
              <a:rPr lang="de-DE" sz="1200" kern="1200">
                <a:solidFill>
                  <a:schemeClr val="tx1"/>
                </a:solidFill>
                <a:effectLst/>
                <a:latin typeface="+mn-lt"/>
                <a:ea typeface="+mn-ea"/>
                <a:cs typeface="+mn-cs"/>
              </a:rPr>
              <a:t> not </a:t>
            </a:r>
            <a:r>
              <a:rPr lang="de-DE" sz="1200" kern="1200" err="1">
                <a:solidFill>
                  <a:schemeClr val="tx1"/>
                </a:solidFill>
                <a:effectLst/>
                <a:latin typeface="+mn-lt"/>
                <a:ea typeface="+mn-ea"/>
                <a:cs typeface="+mn-cs"/>
              </a:rPr>
              <a:t>measure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impact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open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data</a:t>
            </a:r>
            <a:r>
              <a:rPr lang="de-DE" sz="1200" kern="1200">
                <a:solidFill>
                  <a:schemeClr val="tx1"/>
                </a:solidFill>
                <a:effectLst/>
                <a:latin typeface="+mn-lt"/>
                <a:ea typeface="+mn-ea"/>
                <a:cs typeface="+mn-cs"/>
              </a:rPr>
              <a:t> on </a:t>
            </a:r>
            <a:r>
              <a:rPr lang="de-DE" sz="1200" kern="1200" err="1">
                <a:solidFill>
                  <a:schemeClr val="tx1"/>
                </a:solidFill>
                <a:effectLst/>
                <a:latin typeface="+mn-lt"/>
                <a:ea typeface="+mn-ea"/>
                <a:cs typeface="+mn-cs"/>
              </a:rPr>
              <a:t>socio-economic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outcomes</a:t>
            </a:r>
            <a:r>
              <a:rPr lang="de-DE" sz="1200" kern="1200">
                <a:solidFill>
                  <a:schemeClr val="tx1"/>
                </a:solidFill>
                <a:effectLst/>
                <a:latin typeface="+mn-lt"/>
                <a:ea typeface="+mn-ea"/>
                <a:cs typeface="+mn-cs"/>
              </a:rPr>
              <a:t>, but </a:t>
            </a:r>
            <a:r>
              <a:rPr lang="de-DE" sz="1200" kern="1200" err="1">
                <a:solidFill>
                  <a:schemeClr val="tx1"/>
                </a:solidFill>
                <a:effectLst/>
                <a:latin typeface="+mn-lt"/>
                <a:ea typeface="+mn-ea"/>
                <a:cs typeface="+mn-cs"/>
              </a:rPr>
              <a:t>rather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work</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governments</a:t>
            </a:r>
            <a:r>
              <a:rPr lang="de-DE" sz="1200" kern="1200">
                <a:solidFill>
                  <a:schemeClr val="tx1"/>
                </a:solidFill>
                <a:effectLst/>
                <a:latin typeface="+mn-lt"/>
                <a:ea typeface="+mn-ea"/>
                <a:cs typeface="+mn-cs"/>
              </a:rPr>
              <a:t> do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provide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sufficient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conditions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enable</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stimulate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re-use</a:t>
            </a:r>
            <a:r>
              <a:rPr lang="de-DE" sz="1200" kern="1200">
                <a:solidFill>
                  <a:schemeClr val="tx1"/>
                </a:solidFill>
                <a:effectLst/>
                <a:latin typeface="+mn-lt"/>
                <a:ea typeface="+mn-ea"/>
                <a:cs typeface="+mn-cs"/>
              </a:rPr>
              <a:t>.</a:t>
            </a:r>
          </a:p>
          <a:p>
            <a:pPr marL="0" indent="0">
              <a:buFont typeface="Arial"/>
              <a:buNone/>
            </a:pPr>
            <a:endParaRPr lang="de-DE" sz="1200" b="1"/>
          </a:p>
          <a:p>
            <a:r>
              <a:rPr lang="de-DE" sz="1200" b="1"/>
              <a:t>Source:</a:t>
            </a:r>
          </a:p>
          <a:p>
            <a:r>
              <a:rPr lang="de-DE" sz="1200"/>
              <a:t>OECD (2019). Government at a </a:t>
            </a:r>
            <a:r>
              <a:rPr lang="de-DE" sz="1200" err="1"/>
              <a:t>Glance</a:t>
            </a:r>
            <a:r>
              <a:rPr lang="de-DE" sz="1200"/>
              <a:t> 2019. Paris: OECD Publishing. </a:t>
            </a:r>
            <a:r>
              <a:rPr lang="de-DE" sz="1200" err="1"/>
              <a:t>Retrieved</a:t>
            </a:r>
            <a:r>
              <a:rPr lang="de-DE" sz="1200"/>
              <a:t> </a:t>
            </a:r>
            <a:r>
              <a:rPr lang="de-DE" sz="1200" err="1"/>
              <a:t>from</a:t>
            </a:r>
            <a:r>
              <a:rPr lang="de-DE" sz="1200"/>
              <a:t> https://www.oecd-ilibrary.org/docserver/8ccf5c38-en.pdf?expires=1594122269&amp;id=id&amp;accname=guest&amp;checksum=F68DF3A433FA5B23683B8EBB5E00B2C0</a:t>
            </a:r>
            <a:r>
              <a:rPr lang="de-DE" sz="1200" baseline="0"/>
              <a:t> </a:t>
            </a:r>
            <a:r>
              <a:rPr lang="de-DE" sz="1200"/>
              <a:t>(last </a:t>
            </a:r>
            <a:r>
              <a:rPr lang="de-DE" sz="1200" err="1"/>
              <a:t>accessed</a:t>
            </a:r>
            <a:r>
              <a:rPr lang="de-DE" sz="1200"/>
              <a:t> on April 20, 2020).</a:t>
            </a:r>
            <a:endParaRPr lang="de-DE" sz="1200">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425210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de-DE" b="1"/>
              <a:t>Canada: RTI </a:t>
            </a:r>
            <a:r>
              <a:rPr lang="de-DE" b="1" err="1"/>
              <a:t>commissioner</a:t>
            </a:r>
            <a:r>
              <a:rPr lang="de-DE" b="1"/>
              <a:t>:</a:t>
            </a:r>
            <a:endParaRPr lang="de-DE" b="0"/>
          </a:p>
          <a:p>
            <a:pPr marL="171450" indent="-171450">
              <a:buFont typeface="Arial"/>
              <a:buChar char="•"/>
            </a:pPr>
            <a:endParaRPr lang="de-DE" b="0"/>
          </a:p>
          <a:p>
            <a:pPr marL="171450" indent="-171450">
              <a:buFont typeface="Arial"/>
              <a:buChar char="•"/>
            </a:pPr>
            <a:r>
              <a:rPr lang="de-DE" b="0" err="1"/>
              <a:t>Some</a:t>
            </a:r>
            <a:r>
              <a:rPr lang="de-DE" b="0"/>
              <a:t> countries, such </a:t>
            </a:r>
            <a:r>
              <a:rPr lang="de-DE" b="0" err="1"/>
              <a:t>as</a:t>
            </a:r>
            <a:r>
              <a:rPr lang="de-DE" b="0"/>
              <a:t> Canada, </a:t>
            </a:r>
            <a:r>
              <a:rPr lang="de-DE" b="0" err="1"/>
              <a:t>have</a:t>
            </a:r>
            <a:r>
              <a:rPr lang="de-DE" b="0"/>
              <a:t> </a:t>
            </a:r>
            <a:r>
              <a:rPr lang="de-DE" b="0" err="1"/>
              <a:t>freedom</a:t>
            </a:r>
            <a:r>
              <a:rPr lang="de-DE" b="0"/>
              <a:t> </a:t>
            </a:r>
            <a:r>
              <a:rPr lang="de-DE" b="0" err="1"/>
              <a:t>of</a:t>
            </a:r>
            <a:r>
              <a:rPr lang="de-DE" b="0"/>
              <a:t> </a:t>
            </a:r>
            <a:r>
              <a:rPr lang="de-DE" b="0" err="1"/>
              <a:t>information</a:t>
            </a:r>
            <a:r>
              <a:rPr lang="de-DE" b="0"/>
              <a:t> </a:t>
            </a:r>
            <a:r>
              <a:rPr lang="de-DE" b="0" err="1"/>
              <a:t>ombudsmen</a:t>
            </a:r>
            <a:r>
              <a:rPr lang="de-DE" b="0"/>
              <a:t> </a:t>
            </a:r>
            <a:r>
              <a:rPr lang="de-DE" b="0" err="1"/>
              <a:t>with</a:t>
            </a:r>
            <a:r>
              <a:rPr lang="de-DE" b="0"/>
              <a:t> </a:t>
            </a:r>
            <a:r>
              <a:rPr lang="de-DE" b="0" err="1"/>
              <a:t>special</a:t>
            </a:r>
            <a:r>
              <a:rPr lang="de-DE" b="0"/>
              <a:t> legal </a:t>
            </a:r>
            <a:r>
              <a:rPr lang="de-DE" b="0" err="1"/>
              <a:t>enforcement</a:t>
            </a:r>
            <a:r>
              <a:rPr lang="de-DE" b="0"/>
              <a:t> </a:t>
            </a:r>
            <a:r>
              <a:rPr lang="de-DE" b="0" err="1"/>
              <a:t>powers</a:t>
            </a:r>
            <a:r>
              <a:rPr lang="de-DE" b="0"/>
              <a:t>.</a:t>
            </a:r>
            <a:endParaRPr lang="de-DE" b="0" baseline="0"/>
          </a:p>
          <a:p>
            <a:pPr marL="171450" indent="-171450">
              <a:buFont typeface="Arial"/>
              <a:buChar char="•"/>
            </a:pPr>
            <a:r>
              <a:rPr lang="de-DE" b="0"/>
              <a:t>In Canada, </a:t>
            </a:r>
            <a:r>
              <a:rPr lang="de-DE" b="0" err="1"/>
              <a:t>the</a:t>
            </a:r>
            <a:r>
              <a:rPr lang="de-DE" b="0"/>
              <a:t> Information Commissioner </a:t>
            </a:r>
            <a:r>
              <a:rPr lang="de-DE" b="0" err="1"/>
              <a:t>investigates</a:t>
            </a:r>
            <a:r>
              <a:rPr lang="de-DE" b="0"/>
              <a:t> </a:t>
            </a:r>
            <a:r>
              <a:rPr lang="de-DE" b="0" err="1"/>
              <a:t>complaints</a:t>
            </a:r>
            <a:r>
              <a:rPr lang="de-DE" b="0"/>
              <a:t> </a:t>
            </a:r>
            <a:r>
              <a:rPr lang="de-DE" b="0" err="1"/>
              <a:t>about</a:t>
            </a:r>
            <a:r>
              <a:rPr lang="de-DE" b="0"/>
              <a:t> </a:t>
            </a:r>
            <a:r>
              <a:rPr lang="de-DE" b="0" err="1"/>
              <a:t>federal</a:t>
            </a:r>
            <a:r>
              <a:rPr lang="de-DE" b="0"/>
              <a:t> </a:t>
            </a:r>
            <a:r>
              <a:rPr lang="de-DE" b="0" err="1"/>
              <a:t>institutions</a:t>
            </a:r>
            <a:r>
              <a:rPr lang="de-DE" b="0"/>
              <a:t>’ </a:t>
            </a:r>
            <a:r>
              <a:rPr lang="de-DE" b="0" err="1"/>
              <a:t>handling</a:t>
            </a:r>
            <a:r>
              <a:rPr lang="de-DE" b="0"/>
              <a:t> </a:t>
            </a:r>
            <a:r>
              <a:rPr lang="de-DE" b="0" err="1"/>
              <a:t>of</a:t>
            </a:r>
            <a:r>
              <a:rPr lang="de-DE" b="0"/>
              <a:t> </a:t>
            </a:r>
            <a:r>
              <a:rPr lang="de-DE" b="0" err="1"/>
              <a:t>access</a:t>
            </a:r>
            <a:r>
              <a:rPr lang="de-DE" b="0"/>
              <a:t> </a:t>
            </a:r>
            <a:r>
              <a:rPr lang="de-DE" b="0" err="1"/>
              <a:t>to</a:t>
            </a:r>
            <a:r>
              <a:rPr lang="de-DE" b="0"/>
              <a:t> </a:t>
            </a:r>
            <a:r>
              <a:rPr lang="de-DE" b="0" err="1"/>
              <a:t>information</a:t>
            </a:r>
            <a:r>
              <a:rPr lang="de-DE" b="0"/>
              <a:t> </a:t>
            </a:r>
            <a:r>
              <a:rPr lang="de-DE" b="0" err="1"/>
              <a:t>requests</a:t>
            </a:r>
            <a:r>
              <a:rPr lang="de-DE" b="0"/>
              <a:t> and </a:t>
            </a:r>
            <a:r>
              <a:rPr lang="de-DE" b="0" err="1"/>
              <a:t>has</a:t>
            </a:r>
            <a:r>
              <a:rPr lang="de-DE" b="0"/>
              <a:t> strong investigative </a:t>
            </a:r>
            <a:r>
              <a:rPr lang="de-DE" b="0" err="1"/>
              <a:t>powers</a:t>
            </a:r>
            <a:r>
              <a:rPr lang="de-DE" b="0"/>
              <a:t> </a:t>
            </a:r>
            <a:r>
              <a:rPr lang="de-DE" b="0" err="1"/>
              <a:t>to</a:t>
            </a:r>
            <a:r>
              <a:rPr lang="de-DE" b="0"/>
              <a:t> </a:t>
            </a:r>
            <a:r>
              <a:rPr lang="de-DE" b="0" err="1"/>
              <a:t>assist</a:t>
            </a:r>
            <a:r>
              <a:rPr lang="de-DE" b="0"/>
              <a:t> her in </a:t>
            </a:r>
            <a:r>
              <a:rPr lang="de-DE" b="0" err="1"/>
              <a:t>mediating</a:t>
            </a:r>
            <a:r>
              <a:rPr lang="de-DE" b="0"/>
              <a:t> </a:t>
            </a:r>
            <a:r>
              <a:rPr lang="de-DE" b="0" err="1"/>
              <a:t>between</a:t>
            </a:r>
            <a:r>
              <a:rPr lang="de-DE" b="0"/>
              <a:t> </a:t>
            </a:r>
            <a:r>
              <a:rPr lang="de-DE" b="0" err="1"/>
              <a:t>dissatisfied</a:t>
            </a:r>
            <a:r>
              <a:rPr lang="de-DE" b="0"/>
              <a:t> </a:t>
            </a:r>
            <a:r>
              <a:rPr lang="de-DE" b="0" err="1"/>
              <a:t>information</a:t>
            </a:r>
            <a:r>
              <a:rPr lang="de-DE" b="0"/>
              <a:t> </a:t>
            </a:r>
            <a:r>
              <a:rPr lang="de-DE" b="0" err="1"/>
              <a:t>applicants</a:t>
            </a:r>
            <a:r>
              <a:rPr lang="de-DE" b="0"/>
              <a:t> and </a:t>
            </a:r>
            <a:r>
              <a:rPr lang="de-DE" b="0" err="1"/>
              <a:t>government</a:t>
            </a:r>
            <a:r>
              <a:rPr lang="de-DE" b="0"/>
              <a:t> </a:t>
            </a:r>
            <a:r>
              <a:rPr lang="de-DE" b="0" err="1"/>
              <a:t>institutions</a:t>
            </a:r>
            <a:r>
              <a:rPr lang="de-DE" b="0"/>
              <a:t>.</a:t>
            </a:r>
          </a:p>
          <a:p>
            <a:pPr marL="171450" indent="-171450">
              <a:buFont typeface="Arial"/>
              <a:buChar char="•"/>
            </a:pPr>
            <a:r>
              <a:rPr lang="de-DE" b="0"/>
              <a:t>As an </a:t>
            </a:r>
            <a:r>
              <a:rPr lang="de-DE" b="0" err="1"/>
              <a:t>ombudsperson</a:t>
            </a:r>
            <a:r>
              <a:rPr lang="de-DE" b="0"/>
              <a:t>, </a:t>
            </a:r>
            <a:r>
              <a:rPr lang="de-DE" b="0" err="1"/>
              <a:t>the</a:t>
            </a:r>
            <a:r>
              <a:rPr lang="de-DE" b="0"/>
              <a:t> Commissioner </a:t>
            </a:r>
            <a:r>
              <a:rPr lang="de-DE" b="0" err="1"/>
              <a:t>may</a:t>
            </a:r>
            <a:r>
              <a:rPr lang="de-DE" b="0"/>
              <a:t> not </a:t>
            </a:r>
            <a:r>
              <a:rPr lang="de-DE" b="0" err="1"/>
              <a:t>order</a:t>
            </a:r>
            <a:r>
              <a:rPr lang="de-DE" b="0"/>
              <a:t> a </a:t>
            </a:r>
            <a:r>
              <a:rPr lang="de-DE" b="0" err="1"/>
              <a:t>complaint</a:t>
            </a:r>
            <a:r>
              <a:rPr lang="de-DE" b="0"/>
              <a:t> </a:t>
            </a:r>
            <a:r>
              <a:rPr lang="de-DE" b="0" err="1"/>
              <a:t>to</a:t>
            </a:r>
            <a:r>
              <a:rPr lang="de-DE" b="0"/>
              <a:t> </a:t>
            </a:r>
            <a:r>
              <a:rPr lang="de-DE" b="0" err="1"/>
              <a:t>be</a:t>
            </a:r>
            <a:r>
              <a:rPr lang="de-DE" b="0"/>
              <a:t> </a:t>
            </a:r>
            <a:r>
              <a:rPr lang="de-DE" b="0" err="1"/>
              <a:t>resolved</a:t>
            </a:r>
            <a:r>
              <a:rPr lang="de-DE" b="0"/>
              <a:t> in a </a:t>
            </a:r>
            <a:r>
              <a:rPr lang="de-DE" b="0" err="1"/>
              <a:t>particular</a:t>
            </a:r>
            <a:r>
              <a:rPr lang="de-DE" b="0"/>
              <a:t> </a:t>
            </a:r>
            <a:r>
              <a:rPr lang="de-DE" b="0" err="1"/>
              <a:t>way</a:t>
            </a:r>
            <a:r>
              <a:rPr lang="de-DE" b="0"/>
              <a:t>, </a:t>
            </a:r>
            <a:r>
              <a:rPr lang="de-DE" b="0" err="1"/>
              <a:t>though</a:t>
            </a:r>
            <a:r>
              <a:rPr lang="de-DE" b="0"/>
              <a:t> </a:t>
            </a:r>
            <a:r>
              <a:rPr lang="de-DE" b="0" err="1"/>
              <a:t>she</a:t>
            </a:r>
            <a:r>
              <a:rPr lang="de-DE" b="0"/>
              <a:t> </a:t>
            </a:r>
            <a:r>
              <a:rPr lang="de-DE" b="0" err="1"/>
              <a:t>may</a:t>
            </a:r>
            <a:r>
              <a:rPr lang="de-DE" b="0"/>
              <a:t> </a:t>
            </a:r>
            <a:r>
              <a:rPr lang="de-DE" b="0" err="1"/>
              <a:t>refer</a:t>
            </a:r>
            <a:r>
              <a:rPr lang="de-DE" b="0"/>
              <a:t> a </a:t>
            </a:r>
            <a:r>
              <a:rPr lang="de-DE" b="0" err="1"/>
              <a:t>case</a:t>
            </a:r>
            <a:r>
              <a:rPr lang="de-DE" b="0"/>
              <a:t> </a:t>
            </a:r>
            <a:r>
              <a:rPr lang="de-DE" b="0" err="1"/>
              <a:t>to</a:t>
            </a:r>
            <a:r>
              <a:rPr lang="de-DE" b="0"/>
              <a:t> </a:t>
            </a:r>
            <a:r>
              <a:rPr lang="de-DE" b="0" err="1"/>
              <a:t>the</a:t>
            </a:r>
            <a:r>
              <a:rPr lang="de-DE" b="0"/>
              <a:t> Federal Court </a:t>
            </a:r>
            <a:r>
              <a:rPr lang="de-DE" b="0" err="1"/>
              <a:t>for</a:t>
            </a:r>
            <a:r>
              <a:rPr lang="de-DE" b="0"/>
              <a:t> </a:t>
            </a:r>
            <a:r>
              <a:rPr lang="de-DE" b="0" err="1"/>
              <a:t>resolution</a:t>
            </a:r>
            <a:r>
              <a:rPr lang="de-DE" b="0"/>
              <a:t>.</a:t>
            </a:r>
          </a:p>
          <a:p>
            <a:pPr marL="171450" indent="-171450">
              <a:buFont typeface="Arial"/>
              <a:buChar char="•"/>
            </a:pPr>
            <a:r>
              <a:rPr lang="de-DE" b="0"/>
              <a:t>The Information Officer also </a:t>
            </a:r>
            <a:r>
              <a:rPr lang="de-DE" b="0" err="1"/>
              <a:t>encourages</a:t>
            </a:r>
            <a:r>
              <a:rPr lang="de-DE" b="0"/>
              <a:t> </a:t>
            </a:r>
            <a:r>
              <a:rPr lang="de-DE" b="0" err="1"/>
              <a:t>federal</a:t>
            </a:r>
            <a:r>
              <a:rPr lang="de-DE" b="0"/>
              <a:t> </a:t>
            </a:r>
            <a:r>
              <a:rPr lang="de-DE" b="0" err="1"/>
              <a:t>institutions</a:t>
            </a:r>
            <a:r>
              <a:rPr lang="de-DE" b="0"/>
              <a:t> </a:t>
            </a:r>
            <a:r>
              <a:rPr lang="de-DE" b="0" err="1"/>
              <a:t>to</a:t>
            </a:r>
            <a:r>
              <a:rPr lang="de-DE" b="0"/>
              <a:t> </a:t>
            </a:r>
            <a:r>
              <a:rPr lang="de-DE" b="0" err="1"/>
              <a:t>disclose</a:t>
            </a:r>
            <a:r>
              <a:rPr lang="de-DE" b="0"/>
              <a:t> </a:t>
            </a:r>
            <a:r>
              <a:rPr lang="de-DE" b="0" err="1"/>
              <a:t>information</a:t>
            </a:r>
            <a:r>
              <a:rPr lang="de-DE" b="0"/>
              <a:t>, and </a:t>
            </a:r>
            <a:r>
              <a:rPr lang="de-DE" b="0" err="1"/>
              <a:t>continually</a:t>
            </a:r>
            <a:r>
              <a:rPr lang="de-DE" b="0"/>
              <a:t> </a:t>
            </a:r>
            <a:r>
              <a:rPr lang="de-DE" b="0" err="1"/>
              <a:t>makes</a:t>
            </a:r>
            <a:r>
              <a:rPr lang="de-DE" b="0"/>
              <a:t> </a:t>
            </a:r>
            <a:r>
              <a:rPr lang="de-DE" b="0" err="1"/>
              <a:t>the</a:t>
            </a:r>
            <a:r>
              <a:rPr lang="de-DE" b="0"/>
              <a:t> </a:t>
            </a:r>
            <a:r>
              <a:rPr lang="de-DE" b="0" err="1"/>
              <a:t>case</a:t>
            </a:r>
            <a:r>
              <a:rPr lang="de-DE" b="0"/>
              <a:t> </a:t>
            </a:r>
            <a:r>
              <a:rPr lang="de-DE" b="0" err="1"/>
              <a:t>for</a:t>
            </a:r>
            <a:r>
              <a:rPr lang="de-DE" b="0"/>
              <a:t> </a:t>
            </a:r>
            <a:r>
              <a:rPr lang="de-DE" b="0" err="1"/>
              <a:t>greater</a:t>
            </a:r>
            <a:r>
              <a:rPr lang="de-DE" b="0"/>
              <a:t> </a:t>
            </a:r>
            <a:r>
              <a:rPr lang="de-DE" b="0" err="1"/>
              <a:t>freedom</a:t>
            </a:r>
            <a:r>
              <a:rPr lang="de-DE" b="0"/>
              <a:t> </a:t>
            </a:r>
            <a:r>
              <a:rPr lang="de-DE" b="0" err="1"/>
              <a:t>of</a:t>
            </a:r>
            <a:r>
              <a:rPr lang="de-DE" b="0"/>
              <a:t> </a:t>
            </a:r>
            <a:r>
              <a:rPr lang="de-DE" b="0" err="1"/>
              <a:t>information</a:t>
            </a:r>
            <a:r>
              <a:rPr lang="de-DE" b="0"/>
              <a:t> </a:t>
            </a:r>
            <a:r>
              <a:rPr lang="de-DE" b="0" err="1"/>
              <a:t>through</a:t>
            </a:r>
            <a:r>
              <a:rPr lang="de-DE" b="0"/>
              <a:t> </a:t>
            </a:r>
            <a:r>
              <a:rPr lang="de-DE" b="0" err="1"/>
              <a:t>targeted</a:t>
            </a:r>
            <a:r>
              <a:rPr lang="de-DE" b="0"/>
              <a:t> initiatives, such </a:t>
            </a:r>
            <a:r>
              <a:rPr lang="de-DE" b="0" err="1"/>
              <a:t>as</a:t>
            </a:r>
            <a:r>
              <a:rPr lang="de-DE" b="0"/>
              <a:t> </a:t>
            </a:r>
            <a:r>
              <a:rPr lang="de-DE" b="0" err="1"/>
              <a:t>the</a:t>
            </a:r>
            <a:r>
              <a:rPr lang="de-DE" b="0"/>
              <a:t> annual Right </a:t>
            </a:r>
            <a:r>
              <a:rPr lang="de-DE" b="0" err="1"/>
              <a:t>to</a:t>
            </a:r>
            <a:r>
              <a:rPr lang="de-DE" b="0"/>
              <a:t> </a:t>
            </a:r>
            <a:r>
              <a:rPr lang="de-DE" b="0" err="1"/>
              <a:t>Know</a:t>
            </a:r>
            <a:r>
              <a:rPr lang="de-DE" b="0"/>
              <a:t> Week, and </a:t>
            </a:r>
            <a:r>
              <a:rPr lang="de-DE" b="0" err="1"/>
              <a:t>ongoing</a:t>
            </a:r>
            <a:r>
              <a:rPr lang="de-DE" b="0"/>
              <a:t> </a:t>
            </a:r>
            <a:r>
              <a:rPr lang="de-DE" b="0" err="1"/>
              <a:t>dialogue</a:t>
            </a:r>
            <a:r>
              <a:rPr lang="de-DE" b="0"/>
              <a:t> </a:t>
            </a:r>
            <a:r>
              <a:rPr lang="de-DE" b="0" err="1"/>
              <a:t>with</a:t>
            </a:r>
            <a:r>
              <a:rPr lang="de-DE" b="0"/>
              <a:t> </a:t>
            </a:r>
            <a:r>
              <a:rPr lang="de-DE" b="0" err="1"/>
              <a:t>Canadians</a:t>
            </a:r>
            <a:r>
              <a:rPr lang="de-DE" b="0"/>
              <a:t>, </a:t>
            </a:r>
            <a:r>
              <a:rPr lang="de-DE" b="0" err="1"/>
              <a:t>Parliament</a:t>
            </a:r>
            <a:r>
              <a:rPr lang="de-DE" b="0"/>
              <a:t>, </a:t>
            </a:r>
            <a:r>
              <a:rPr lang="de-DE" b="0" err="1"/>
              <a:t>federal</a:t>
            </a:r>
            <a:r>
              <a:rPr lang="de-DE" b="0"/>
              <a:t> and </a:t>
            </a:r>
            <a:r>
              <a:rPr lang="de-DE" b="0" err="1"/>
              <a:t>provincial</a:t>
            </a:r>
            <a:r>
              <a:rPr lang="de-DE" b="0"/>
              <a:t> </a:t>
            </a:r>
            <a:r>
              <a:rPr lang="de-DE" b="0" err="1"/>
              <a:t>institutions</a:t>
            </a:r>
            <a:r>
              <a:rPr lang="de-DE" b="0"/>
              <a:t>.</a:t>
            </a:r>
            <a:r>
              <a:rPr lang="de-DE"/>
              <a:t> </a:t>
            </a:r>
            <a:endParaRPr lang="de-DE" b="0"/>
          </a:p>
          <a:p>
            <a:endParaRPr lang="en-US"/>
          </a:p>
          <a:p>
            <a:r>
              <a:rPr lang="de-DE" sz="1200" b="1"/>
              <a:t>Source:</a:t>
            </a:r>
          </a:p>
          <a:p>
            <a:r>
              <a:rPr lang="de-DE" sz="1200"/>
              <a:t>Open Government Partnership (November 11, 2014). Open Government Guide. All Topics. </a:t>
            </a:r>
            <a:r>
              <a:rPr lang="de-DE" sz="1200" err="1"/>
              <a:t>Customised</a:t>
            </a:r>
            <a:r>
              <a:rPr lang="de-DE" sz="1200"/>
              <a:t> Report. </a:t>
            </a:r>
            <a:r>
              <a:rPr lang="de-DE" sz="1200" err="1"/>
              <a:t>Retrieved</a:t>
            </a:r>
            <a:r>
              <a:rPr lang="de-DE" sz="1200"/>
              <a:t> </a:t>
            </a:r>
            <a:r>
              <a:rPr lang="de-DE" sz="1200" err="1"/>
              <a:t>from</a:t>
            </a:r>
            <a:r>
              <a:rPr lang="de-DE" sz="1200"/>
              <a:t> </a:t>
            </a:r>
            <a:r>
              <a:rPr lang="de-DE" sz="1200">
                <a:hlinkClick r:id="rId3"/>
              </a:rPr>
              <a:t>https://www.opengovpartnership.org/wp-content/uploads/2019/05/open-gov-guide_summary_all-topics1.pdf</a:t>
            </a:r>
            <a:r>
              <a:rPr lang="de-DE" sz="1200"/>
              <a:t> (last </a:t>
            </a:r>
            <a:r>
              <a:rPr lang="de-DE" sz="1200" err="1"/>
              <a:t>accessed</a:t>
            </a:r>
            <a:r>
              <a:rPr lang="de-DE" sz="1200"/>
              <a:t> on April 20, 2020).</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30</a:t>
            </a:fld>
            <a:endParaRPr lang="en-US"/>
          </a:p>
        </p:txBody>
      </p:sp>
    </p:spTree>
    <p:extLst>
      <p:ext uri="{BB962C8B-B14F-4D97-AF65-F5344CB8AC3E}">
        <p14:creationId xmlns:p14="http://schemas.microsoft.com/office/powerpoint/2010/main" val="73461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4</a:t>
            </a:fld>
            <a:endParaRPr lang="de-DE"/>
          </a:p>
        </p:txBody>
      </p:sp>
    </p:spTree>
    <p:extLst>
      <p:ext uri="{BB962C8B-B14F-4D97-AF65-F5344CB8AC3E}">
        <p14:creationId xmlns:p14="http://schemas.microsoft.com/office/powerpoint/2010/main" val="2393460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a:t>Mexico: Electronic </a:t>
            </a:r>
            <a:r>
              <a:rPr lang="de-DE" sz="1200" b="1" err="1"/>
              <a:t>systems</a:t>
            </a:r>
            <a:r>
              <a:rPr lang="de-DE" sz="1200" b="1"/>
              <a:t> </a:t>
            </a:r>
            <a:r>
              <a:rPr lang="de-DE" sz="1200" b="1" err="1"/>
              <a:t>for</a:t>
            </a:r>
            <a:r>
              <a:rPr lang="de-DE" sz="1200" b="1"/>
              <a:t> RTI:</a:t>
            </a:r>
            <a:endParaRPr lang="de-DE" b="0"/>
          </a:p>
          <a:p>
            <a:endParaRPr lang="de-DE" b="0"/>
          </a:p>
          <a:p>
            <a:r>
              <a:rPr lang="de-DE" b="0"/>
              <a:t>Mexico </a:t>
            </a:r>
            <a:r>
              <a:rPr lang="de-DE" b="0" err="1"/>
              <a:t>has</a:t>
            </a:r>
            <a:r>
              <a:rPr lang="de-DE" b="0"/>
              <a:t> </a:t>
            </a:r>
            <a:r>
              <a:rPr lang="de-DE" b="0" err="1"/>
              <a:t>put</a:t>
            </a:r>
            <a:r>
              <a:rPr lang="de-DE" b="0"/>
              <a:t> in </a:t>
            </a:r>
            <a:r>
              <a:rPr lang="de-DE" b="0" err="1"/>
              <a:t>place</a:t>
            </a:r>
            <a:r>
              <a:rPr lang="de-DE" b="0"/>
              <a:t> </a:t>
            </a:r>
            <a:r>
              <a:rPr lang="de-DE" b="0" err="1"/>
              <a:t>three</a:t>
            </a:r>
            <a:r>
              <a:rPr lang="de-DE" b="0"/>
              <a:t> </a:t>
            </a:r>
            <a:r>
              <a:rPr lang="de-DE" b="0" err="1"/>
              <a:t>key</a:t>
            </a:r>
            <a:r>
              <a:rPr lang="de-DE" b="0"/>
              <a:t> electronic </a:t>
            </a:r>
            <a:r>
              <a:rPr lang="de-DE" b="0" err="1"/>
              <a:t>systems</a:t>
            </a:r>
            <a:r>
              <a:rPr lang="de-DE" b="0"/>
              <a:t> </a:t>
            </a:r>
            <a:r>
              <a:rPr lang="de-DE" b="0" err="1"/>
              <a:t>to</a:t>
            </a:r>
            <a:r>
              <a:rPr lang="de-DE" b="0"/>
              <a:t> </a:t>
            </a:r>
            <a:r>
              <a:rPr lang="de-DE" b="0" err="1"/>
              <a:t>facilitate</a:t>
            </a:r>
            <a:r>
              <a:rPr lang="de-DE" b="0"/>
              <a:t> RTI:</a:t>
            </a:r>
            <a:r>
              <a:rPr lang="de-DE"/>
              <a:t> </a:t>
            </a:r>
            <a:endParaRPr lang="de-DE" b="1"/>
          </a:p>
          <a:p>
            <a:r>
              <a:rPr lang="de-DE" err="1"/>
              <a:t>Infomex</a:t>
            </a:r>
            <a:r>
              <a:rPr lang="de-DE"/>
              <a:t>: An electronic </a:t>
            </a:r>
            <a:r>
              <a:rPr lang="de-DE" err="1"/>
              <a:t>platform</a:t>
            </a:r>
            <a:r>
              <a:rPr lang="de-DE"/>
              <a:t> </a:t>
            </a:r>
            <a:r>
              <a:rPr lang="de-DE" err="1"/>
              <a:t>for</a:t>
            </a:r>
            <a:r>
              <a:rPr lang="de-DE"/>
              <a:t> </a:t>
            </a:r>
            <a:r>
              <a:rPr lang="de-DE" err="1"/>
              <a:t>making</a:t>
            </a:r>
            <a:r>
              <a:rPr lang="de-DE"/>
              <a:t> </a:t>
            </a:r>
            <a:r>
              <a:rPr lang="de-DE" err="1"/>
              <a:t>information</a:t>
            </a:r>
            <a:r>
              <a:rPr lang="de-DE"/>
              <a:t> </a:t>
            </a:r>
            <a:r>
              <a:rPr lang="de-DE" err="1"/>
              <a:t>requests</a:t>
            </a:r>
            <a:r>
              <a:rPr lang="de-DE"/>
              <a:t> and </a:t>
            </a:r>
            <a:r>
              <a:rPr lang="de-DE" err="1"/>
              <a:t>submitting</a:t>
            </a:r>
            <a:r>
              <a:rPr lang="de-DE"/>
              <a:t> </a:t>
            </a:r>
            <a:r>
              <a:rPr lang="de-DE" err="1"/>
              <a:t>complaints</a:t>
            </a:r>
            <a:r>
              <a:rPr lang="de-DE"/>
              <a:t> and </a:t>
            </a:r>
            <a:r>
              <a:rPr lang="de-DE" err="1"/>
              <a:t>appeals</a:t>
            </a:r>
            <a:r>
              <a:rPr lang="de-DE"/>
              <a:t>. </a:t>
            </a:r>
            <a:r>
              <a:rPr lang="de-DE" err="1"/>
              <a:t>When</a:t>
            </a:r>
            <a:r>
              <a:rPr lang="de-DE"/>
              <a:t> </a:t>
            </a:r>
            <a:r>
              <a:rPr lang="de-DE" err="1"/>
              <a:t>requests</a:t>
            </a:r>
            <a:r>
              <a:rPr lang="de-DE"/>
              <a:t> </a:t>
            </a:r>
            <a:r>
              <a:rPr lang="de-DE" err="1"/>
              <a:t>are</a:t>
            </a:r>
            <a:r>
              <a:rPr lang="de-DE"/>
              <a:t> </a:t>
            </a:r>
            <a:r>
              <a:rPr lang="de-DE" err="1"/>
              <a:t>presented</a:t>
            </a:r>
            <a:r>
              <a:rPr lang="de-DE"/>
              <a:t> in </a:t>
            </a:r>
            <a:r>
              <a:rPr lang="de-DE" err="1"/>
              <a:t>writing</a:t>
            </a:r>
            <a:r>
              <a:rPr lang="de-DE"/>
              <a:t> and in </a:t>
            </a:r>
            <a:r>
              <a:rPr lang="de-DE" err="1"/>
              <a:t>person</a:t>
            </a:r>
            <a:r>
              <a:rPr lang="de-DE"/>
              <a:t>, </a:t>
            </a:r>
            <a:r>
              <a:rPr lang="de-DE" err="1"/>
              <a:t>they</a:t>
            </a:r>
            <a:r>
              <a:rPr lang="de-DE"/>
              <a:t> </a:t>
            </a:r>
            <a:r>
              <a:rPr lang="de-DE" err="1"/>
              <a:t>are</a:t>
            </a:r>
            <a:r>
              <a:rPr lang="de-DE"/>
              <a:t> </a:t>
            </a:r>
            <a:r>
              <a:rPr lang="de-DE" err="1"/>
              <a:t>transferred</a:t>
            </a:r>
            <a:r>
              <a:rPr lang="de-DE"/>
              <a:t> </a:t>
            </a:r>
            <a:r>
              <a:rPr lang="de-DE" err="1"/>
              <a:t>into</a:t>
            </a:r>
            <a:r>
              <a:rPr lang="de-DE"/>
              <a:t> </a:t>
            </a:r>
            <a:r>
              <a:rPr lang="de-DE" err="1"/>
              <a:t>the</a:t>
            </a:r>
            <a:r>
              <a:rPr lang="de-DE"/>
              <a:t> e-</a:t>
            </a:r>
            <a:r>
              <a:rPr lang="de-DE" err="1"/>
              <a:t>platform</a:t>
            </a:r>
            <a:r>
              <a:rPr lang="de-DE"/>
              <a:t> </a:t>
            </a:r>
            <a:r>
              <a:rPr lang="de-DE" err="1"/>
              <a:t>by</a:t>
            </a:r>
            <a:r>
              <a:rPr lang="de-DE"/>
              <a:t> a </a:t>
            </a:r>
            <a:r>
              <a:rPr lang="de-DE" err="1"/>
              <a:t>staff</a:t>
            </a:r>
            <a:r>
              <a:rPr lang="de-DE"/>
              <a:t> </a:t>
            </a:r>
            <a:r>
              <a:rPr lang="de-DE" err="1"/>
              <a:t>member</a:t>
            </a:r>
            <a:r>
              <a:rPr lang="de-DE"/>
              <a:t> so </a:t>
            </a:r>
            <a:r>
              <a:rPr lang="de-DE" err="1"/>
              <a:t>that</a:t>
            </a:r>
            <a:r>
              <a:rPr lang="de-DE"/>
              <a:t> </a:t>
            </a:r>
            <a:r>
              <a:rPr lang="de-DE" err="1"/>
              <a:t>they</a:t>
            </a:r>
            <a:r>
              <a:rPr lang="de-DE"/>
              <a:t> </a:t>
            </a:r>
            <a:r>
              <a:rPr lang="de-DE" err="1"/>
              <a:t>can</a:t>
            </a:r>
            <a:r>
              <a:rPr lang="de-DE"/>
              <a:t> </a:t>
            </a:r>
            <a:r>
              <a:rPr lang="de-DE" err="1"/>
              <a:t>be</a:t>
            </a:r>
            <a:r>
              <a:rPr lang="de-DE"/>
              <a:t> registered </a:t>
            </a:r>
            <a:r>
              <a:rPr lang="de-DE" err="1"/>
              <a:t>by</a:t>
            </a:r>
            <a:r>
              <a:rPr lang="de-DE"/>
              <a:t> </a:t>
            </a:r>
            <a:r>
              <a:rPr lang="de-DE" err="1"/>
              <a:t>the</a:t>
            </a:r>
            <a:r>
              <a:rPr lang="de-DE"/>
              <a:t> </a:t>
            </a:r>
            <a:r>
              <a:rPr lang="de-DE" err="1"/>
              <a:t>system</a:t>
            </a:r>
            <a:r>
              <a:rPr lang="de-DE"/>
              <a:t>. </a:t>
            </a:r>
            <a:r>
              <a:rPr lang="de-DE" err="1"/>
              <a:t>According</a:t>
            </a:r>
            <a:r>
              <a:rPr lang="de-DE"/>
              <a:t> </a:t>
            </a:r>
            <a:r>
              <a:rPr lang="de-DE" err="1"/>
              <a:t>to</a:t>
            </a:r>
            <a:r>
              <a:rPr lang="de-DE"/>
              <a:t> </a:t>
            </a:r>
            <a:r>
              <a:rPr lang="de-DE" err="1"/>
              <a:t>the</a:t>
            </a:r>
            <a:r>
              <a:rPr lang="de-DE"/>
              <a:t> National Institute </a:t>
            </a:r>
            <a:r>
              <a:rPr lang="de-DE" err="1"/>
              <a:t>for</a:t>
            </a:r>
            <a:r>
              <a:rPr lang="de-DE"/>
              <a:t> Transparency, Access </a:t>
            </a:r>
            <a:r>
              <a:rPr lang="de-DE" err="1"/>
              <a:t>to</a:t>
            </a:r>
            <a:r>
              <a:rPr lang="de-DE"/>
              <a:t> Information and Personal Data </a:t>
            </a:r>
            <a:r>
              <a:rPr lang="de-DE" err="1"/>
              <a:t>Protection</a:t>
            </a:r>
            <a:r>
              <a:rPr lang="de-DE"/>
              <a:t> (IFAI), 97 </a:t>
            </a:r>
            <a:r>
              <a:rPr lang="de-DE" err="1"/>
              <a:t>percent</a:t>
            </a:r>
            <a:r>
              <a:rPr lang="de-DE"/>
              <a:t> </a:t>
            </a:r>
            <a:r>
              <a:rPr lang="de-DE" err="1"/>
              <a:t>of</a:t>
            </a:r>
            <a:r>
              <a:rPr lang="de-DE"/>
              <a:t> all </a:t>
            </a:r>
            <a:r>
              <a:rPr lang="de-DE" err="1"/>
              <a:t>requests</a:t>
            </a:r>
            <a:r>
              <a:rPr lang="de-DE"/>
              <a:t> </a:t>
            </a:r>
            <a:r>
              <a:rPr lang="de-DE" err="1"/>
              <a:t>were</a:t>
            </a:r>
            <a:r>
              <a:rPr lang="de-DE"/>
              <a:t> </a:t>
            </a:r>
            <a:r>
              <a:rPr lang="de-DE" err="1"/>
              <a:t>received</a:t>
            </a:r>
            <a:r>
              <a:rPr lang="de-DE"/>
              <a:t> </a:t>
            </a:r>
            <a:r>
              <a:rPr lang="de-DE" err="1"/>
              <a:t>electronically</a:t>
            </a:r>
            <a:r>
              <a:rPr lang="de-DE" baseline="0"/>
              <a:t> (</a:t>
            </a:r>
            <a:r>
              <a:rPr lang="de-DE" baseline="0" err="1"/>
              <a:t>see</a:t>
            </a:r>
            <a:r>
              <a:rPr lang="de-DE" baseline="0"/>
              <a:t> also </a:t>
            </a:r>
            <a:r>
              <a:rPr lang="de-DE"/>
              <a:t>https://www.infomex.org.mx/gobiernofederal/home.action).</a:t>
            </a:r>
            <a:endParaRPr lang="de-DE">
              <a:cs typeface="Calibri"/>
            </a:endParaRPr>
          </a:p>
          <a:p>
            <a:pPr marL="167640" indent="-167640">
              <a:buFont typeface="Arial" panose="020B0604020202020204" pitchFamily="34" charset="0"/>
              <a:buChar char="•"/>
            </a:pPr>
            <a:r>
              <a:rPr lang="de-DE"/>
              <a:t>ZOOM: A </a:t>
            </a:r>
            <a:r>
              <a:rPr lang="de-DE" err="1"/>
              <a:t>tool</a:t>
            </a:r>
            <a:r>
              <a:rPr lang="de-DE"/>
              <a:t> </a:t>
            </a:r>
            <a:r>
              <a:rPr lang="de-DE" err="1"/>
              <a:t>for</a:t>
            </a:r>
            <a:r>
              <a:rPr lang="de-DE"/>
              <a:t> </a:t>
            </a:r>
            <a:r>
              <a:rPr lang="de-DE" err="1"/>
              <a:t>searching</a:t>
            </a:r>
            <a:r>
              <a:rPr lang="de-DE"/>
              <a:t> </a:t>
            </a:r>
            <a:r>
              <a:rPr lang="de-DE" err="1"/>
              <a:t>the</a:t>
            </a:r>
            <a:r>
              <a:rPr lang="de-DE"/>
              <a:t> </a:t>
            </a:r>
            <a:r>
              <a:rPr lang="de-DE" err="1"/>
              <a:t>database</a:t>
            </a:r>
            <a:r>
              <a:rPr lang="de-DE"/>
              <a:t> </a:t>
            </a:r>
            <a:r>
              <a:rPr lang="de-DE" err="1"/>
              <a:t>of</a:t>
            </a:r>
            <a:r>
              <a:rPr lang="de-DE"/>
              <a:t> </a:t>
            </a:r>
            <a:r>
              <a:rPr lang="de-DE" err="1"/>
              <a:t>requests</a:t>
            </a:r>
            <a:r>
              <a:rPr lang="de-DE"/>
              <a:t> </a:t>
            </a:r>
            <a:r>
              <a:rPr lang="de-DE" err="1"/>
              <a:t>that</a:t>
            </a:r>
            <a:r>
              <a:rPr lang="de-DE"/>
              <a:t> </a:t>
            </a:r>
            <a:r>
              <a:rPr lang="de-DE" err="1"/>
              <a:t>have</a:t>
            </a:r>
            <a:r>
              <a:rPr lang="de-DE"/>
              <a:t> </a:t>
            </a:r>
            <a:r>
              <a:rPr lang="de-DE" err="1"/>
              <a:t>been</a:t>
            </a:r>
            <a:r>
              <a:rPr lang="de-DE"/>
              <a:t> </a:t>
            </a:r>
            <a:r>
              <a:rPr lang="de-DE" err="1"/>
              <a:t>made</a:t>
            </a:r>
            <a:r>
              <a:rPr lang="de-DE"/>
              <a:t> and </a:t>
            </a:r>
            <a:r>
              <a:rPr lang="de-DE" err="1"/>
              <a:t>answers</a:t>
            </a:r>
            <a:r>
              <a:rPr lang="de-DE"/>
              <a:t> </a:t>
            </a:r>
            <a:r>
              <a:rPr lang="de-DE" err="1"/>
              <a:t>provided</a:t>
            </a:r>
            <a:r>
              <a:rPr lang="de-DE"/>
              <a:t>. </a:t>
            </a:r>
            <a:r>
              <a:rPr lang="de-DE" err="1"/>
              <a:t>Each</a:t>
            </a:r>
            <a:r>
              <a:rPr lang="de-DE"/>
              <a:t> </a:t>
            </a:r>
            <a:r>
              <a:rPr lang="de-DE" err="1"/>
              <a:t>government</a:t>
            </a:r>
            <a:r>
              <a:rPr lang="de-DE"/>
              <a:t> </a:t>
            </a:r>
            <a:r>
              <a:rPr lang="de-DE" err="1"/>
              <a:t>agency</a:t>
            </a:r>
            <a:r>
              <a:rPr lang="de-DE"/>
              <a:t> </a:t>
            </a:r>
            <a:r>
              <a:rPr lang="de-DE" err="1"/>
              <a:t>is</a:t>
            </a:r>
            <a:r>
              <a:rPr lang="de-DE"/>
              <a:t> </a:t>
            </a:r>
            <a:r>
              <a:rPr lang="de-DE" err="1"/>
              <a:t>required</a:t>
            </a:r>
            <a:r>
              <a:rPr lang="de-DE"/>
              <a:t> </a:t>
            </a:r>
            <a:r>
              <a:rPr lang="de-DE" err="1"/>
              <a:t>to</a:t>
            </a:r>
            <a:r>
              <a:rPr lang="de-DE"/>
              <a:t> </a:t>
            </a:r>
            <a:r>
              <a:rPr lang="de-DE" err="1"/>
              <a:t>set</a:t>
            </a:r>
            <a:r>
              <a:rPr lang="de-DE"/>
              <a:t> a link </a:t>
            </a:r>
            <a:r>
              <a:rPr lang="de-DE" err="1"/>
              <a:t>to</a:t>
            </a:r>
            <a:r>
              <a:rPr lang="de-DE"/>
              <a:t> </a:t>
            </a:r>
            <a:r>
              <a:rPr lang="de-DE" err="1"/>
              <a:t>the</a:t>
            </a:r>
            <a:r>
              <a:rPr lang="de-DE"/>
              <a:t> ZOOM on </a:t>
            </a:r>
            <a:r>
              <a:rPr lang="de-DE" err="1"/>
              <a:t>their</a:t>
            </a:r>
            <a:r>
              <a:rPr lang="de-DE"/>
              <a:t> </a:t>
            </a:r>
            <a:r>
              <a:rPr lang="de-DE" err="1"/>
              <a:t>websites</a:t>
            </a:r>
            <a:r>
              <a:rPr lang="de-DE" baseline="0"/>
              <a:t> (</a:t>
            </a:r>
            <a:r>
              <a:rPr lang="de-DE" baseline="0" err="1"/>
              <a:t>see</a:t>
            </a:r>
            <a:r>
              <a:rPr lang="de-DE" baseline="0"/>
              <a:t> also http://buscador.ifai.org.mx/buscador/bienvenido.do).</a:t>
            </a:r>
            <a:endParaRPr lang="de-DE">
              <a:cs typeface="Calibri"/>
            </a:endParaRPr>
          </a:p>
          <a:p>
            <a:pPr marL="167640" marR="0" indent="-1676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POT: A </a:t>
            </a:r>
            <a:r>
              <a:rPr lang="de-DE" err="1"/>
              <a:t>standardised</a:t>
            </a:r>
            <a:r>
              <a:rPr lang="de-DE"/>
              <a:t> </a:t>
            </a:r>
            <a:r>
              <a:rPr lang="de-DE" err="1"/>
              <a:t>system</a:t>
            </a:r>
            <a:r>
              <a:rPr lang="de-DE"/>
              <a:t> </a:t>
            </a:r>
            <a:r>
              <a:rPr lang="de-DE" err="1"/>
              <a:t>for</a:t>
            </a:r>
            <a:r>
              <a:rPr lang="de-DE"/>
              <a:t> </a:t>
            </a:r>
            <a:r>
              <a:rPr lang="de-DE" err="1"/>
              <a:t>accessing</a:t>
            </a:r>
            <a:r>
              <a:rPr lang="de-DE"/>
              <a:t> </a:t>
            </a:r>
            <a:r>
              <a:rPr lang="de-DE" err="1"/>
              <a:t>the</a:t>
            </a:r>
            <a:r>
              <a:rPr lang="de-DE"/>
              <a:t> </a:t>
            </a:r>
            <a:r>
              <a:rPr lang="de-DE" err="1"/>
              <a:t>information</a:t>
            </a:r>
            <a:r>
              <a:rPr lang="de-DE"/>
              <a:t> </a:t>
            </a:r>
            <a:r>
              <a:rPr lang="de-DE" err="1"/>
              <a:t>which</a:t>
            </a:r>
            <a:r>
              <a:rPr lang="de-DE"/>
              <a:t> </a:t>
            </a:r>
            <a:r>
              <a:rPr lang="de-DE" err="1"/>
              <a:t>is</a:t>
            </a:r>
            <a:r>
              <a:rPr lang="de-DE"/>
              <a:t> </a:t>
            </a:r>
            <a:r>
              <a:rPr lang="de-DE" err="1"/>
              <a:t>published</a:t>
            </a:r>
            <a:r>
              <a:rPr lang="de-DE"/>
              <a:t> </a:t>
            </a:r>
            <a:r>
              <a:rPr lang="de-DE" err="1"/>
              <a:t>proactively</a:t>
            </a:r>
            <a:r>
              <a:rPr lang="de-DE"/>
              <a:t> </a:t>
            </a:r>
            <a:r>
              <a:rPr lang="de-DE" err="1"/>
              <a:t>by</a:t>
            </a:r>
            <a:r>
              <a:rPr lang="de-DE"/>
              <a:t> </a:t>
            </a:r>
            <a:r>
              <a:rPr lang="de-DE" err="1"/>
              <a:t>public</a:t>
            </a:r>
            <a:r>
              <a:rPr lang="de-DE"/>
              <a:t> </a:t>
            </a:r>
            <a:r>
              <a:rPr lang="de-DE" err="1"/>
              <a:t>bodies</a:t>
            </a:r>
            <a:r>
              <a:rPr lang="de-DE"/>
              <a:t>. Users </a:t>
            </a:r>
            <a:r>
              <a:rPr lang="de-DE" err="1"/>
              <a:t>can</a:t>
            </a:r>
            <a:r>
              <a:rPr lang="de-DE"/>
              <a:t> </a:t>
            </a:r>
            <a:r>
              <a:rPr lang="de-DE" err="1"/>
              <a:t>search</a:t>
            </a:r>
            <a:r>
              <a:rPr lang="de-DE"/>
              <a:t> </a:t>
            </a:r>
            <a:r>
              <a:rPr lang="de-DE" err="1"/>
              <a:t>through</a:t>
            </a:r>
            <a:r>
              <a:rPr lang="de-DE"/>
              <a:t> </a:t>
            </a:r>
            <a:r>
              <a:rPr lang="de-DE" err="1"/>
              <a:t>this</a:t>
            </a:r>
            <a:r>
              <a:rPr lang="de-DE"/>
              <a:t> </a:t>
            </a:r>
            <a:r>
              <a:rPr lang="de-DE" err="1"/>
              <a:t>data</a:t>
            </a:r>
            <a:r>
              <a:rPr lang="de-DE"/>
              <a:t> </a:t>
            </a:r>
            <a:r>
              <a:rPr lang="de-DE" err="1"/>
              <a:t>by</a:t>
            </a:r>
            <a:r>
              <a:rPr lang="de-DE"/>
              <a:t> </a:t>
            </a:r>
            <a:r>
              <a:rPr lang="de-DE" err="1"/>
              <a:t>keyword</a:t>
            </a:r>
            <a:r>
              <a:rPr lang="de-DE"/>
              <a:t> </a:t>
            </a:r>
            <a:r>
              <a:rPr lang="de-DE" err="1"/>
              <a:t>or</a:t>
            </a:r>
            <a:r>
              <a:rPr lang="de-DE"/>
              <a:t> </a:t>
            </a:r>
            <a:r>
              <a:rPr lang="de-DE" err="1"/>
              <a:t>by</a:t>
            </a:r>
            <a:r>
              <a:rPr lang="de-DE"/>
              <a:t> type </a:t>
            </a:r>
            <a:r>
              <a:rPr lang="de-DE" err="1"/>
              <a:t>of</a:t>
            </a:r>
            <a:r>
              <a:rPr lang="de-DE"/>
              <a:t> </a:t>
            </a:r>
            <a:r>
              <a:rPr lang="de-DE" err="1"/>
              <a:t>transparency</a:t>
            </a:r>
            <a:r>
              <a:rPr lang="de-DE"/>
              <a:t> </a:t>
            </a:r>
            <a:r>
              <a:rPr lang="de-DE" err="1"/>
              <a:t>obligation</a:t>
            </a:r>
            <a:r>
              <a:rPr lang="de-DE"/>
              <a:t>, </a:t>
            </a:r>
            <a:r>
              <a:rPr lang="de-DE" err="1"/>
              <a:t>thereby</a:t>
            </a:r>
            <a:r>
              <a:rPr lang="de-DE"/>
              <a:t> </a:t>
            </a:r>
            <a:r>
              <a:rPr lang="de-DE" err="1"/>
              <a:t>providing</a:t>
            </a:r>
            <a:r>
              <a:rPr lang="de-DE"/>
              <a:t> easy </a:t>
            </a:r>
            <a:r>
              <a:rPr lang="de-DE" err="1"/>
              <a:t>comparison</a:t>
            </a:r>
            <a:r>
              <a:rPr lang="de-DE"/>
              <a:t> </a:t>
            </a:r>
            <a:r>
              <a:rPr lang="de-DE" err="1"/>
              <a:t>of</a:t>
            </a:r>
            <a:r>
              <a:rPr lang="de-DE"/>
              <a:t> </a:t>
            </a:r>
            <a:r>
              <a:rPr lang="de-DE" err="1"/>
              <a:t>the</a:t>
            </a:r>
            <a:r>
              <a:rPr lang="de-DE"/>
              <a:t> </a:t>
            </a:r>
            <a:r>
              <a:rPr lang="de-DE" err="1"/>
              <a:t>data</a:t>
            </a:r>
            <a:r>
              <a:rPr lang="de-DE"/>
              <a:t> </a:t>
            </a:r>
            <a:r>
              <a:rPr lang="de-DE" err="1"/>
              <a:t>across</a:t>
            </a:r>
            <a:r>
              <a:rPr lang="de-DE"/>
              <a:t> different </a:t>
            </a:r>
            <a:r>
              <a:rPr lang="de-DE" err="1"/>
              <a:t>public</a:t>
            </a:r>
            <a:r>
              <a:rPr lang="de-DE"/>
              <a:t> </a:t>
            </a:r>
            <a:r>
              <a:rPr lang="de-DE" err="1"/>
              <a:t>bodies</a:t>
            </a:r>
            <a:r>
              <a:rPr lang="de-DE" baseline="0"/>
              <a:t> (</a:t>
            </a:r>
            <a:r>
              <a:rPr lang="de-DE" baseline="0" err="1"/>
              <a:t>see</a:t>
            </a:r>
            <a:r>
              <a:rPr lang="de-DE" baseline="0"/>
              <a:t> also </a:t>
            </a:r>
            <a:r>
              <a:rPr lang="de-DE"/>
              <a:t>http://portaltransparencia.gob.mx/buscador/search/search.do?method=begin).</a:t>
            </a:r>
            <a:endParaRPr lang="de-DE">
              <a:cs typeface="Calibri"/>
            </a:endParaRPr>
          </a:p>
          <a:p>
            <a:endParaRPr lang="en-US"/>
          </a:p>
          <a:p>
            <a:r>
              <a:rPr lang="de-DE" sz="1200" b="1"/>
              <a:t>Source:</a:t>
            </a:r>
          </a:p>
          <a:p>
            <a:r>
              <a:rPr lang="de-DE" sz="1200"/>
              <a:t>Open Government Partnership (November 11, 2014). Open Government Guide. All Topics. </a:t>
            </a:r>
            <a:r>
              <a:rPr lang="de-DE" sz="1200" err="1"/>
              <a:t>Customised</a:t>
            </a:r>
            <a:r>
              <a:rPr lang="de-DE" sz="1200"/>
              <a:t> Report. </a:t>
            </a:r>
            <a:r>
              <a:rPr lang="de-DE" sz="1200" err="1"/>
              <a:t>Retrieved</a:t>
            </a:r>
            <a:r>
              <a:rPr lang="de-DE" sz="1200"/>
              <a:t> </a:t>
            </a:r>
            <a:r>
              <a:rPr lang="de-DE" sz="1200" err="1"/>
              <a:t>from</a:t>
            </a:r>
            <a:r>
              <a:rPr lang="de-DE" sz="1200"/>
              <a:t> </a:t>
            </a:r>
            <a:r>
              <a:rPr lang="de-DE" sz="1200">
                <a:hlinkClick r:id="rId3"/>
              </a:rPr>
              <a:t>https://www.opengovpartnership.org/wp-content/uploads/2019/05/open-gov-guide_summary_all-topics1.pdf</a:t>
            </a:r>
            <a:r>
              <a:rPr lang="de-DE" sz="1200"/>
              <a:t> (last </a:t>
            </a:r>
            <a:r>
              <a:rPr lang="de-DE" sz="1200" err="1"/>
              <a:t>accessed</a:t>
            </a:r>
            <a:r>
              <a:rPr lang="de-DE" sz="1200"/>
              <a:t> on April 20, 2020).</a:t>
            </a:r>
            <a:r>
              <a:rPr lang="de-DE"/>
              <a:t> </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31</a:t>
            </a:fld>
            <a:endParaRPr lang="en-US"/>
          </a:p>
        </p:txBody>
      </p:sp>
    </p:spTree>
    <p:extLst>
      <p:ext uri="{BB962C8B-B14F-4D97-AF65-F5344CB8AC3E}">
        <p14:creationId xmlns:p14="http://schemas.microsoft.com/office/powerpoint/2010/main" val="354362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a:solidFill>
                  <a:srgbClr val="000000"/>
                </a:solidFill>
              </a:rPr>
              <a:t>Brazil: E-participation:</a:t>
            </a:r>
            <a:endParaRPr lang="de-DE"/>
          </a:p>
          <a:p>
            <a:pPr marL="171450" indent="-171450">
              <a:buFont typeface="Arial"/>
              <a:buChar char="•"/>
            </a:pPr>
            <a:endParaRPr lang="de-DE"/>
          </a:p>
          <a:p>
            <a:pPr marL="171450" indent="-171450">
              <a:buFont typeface="Arial"/>
              <a:buChar char="•"/>
            </a:pPr>
            <a:r>
              <a:rPr lang="de-DE"/>
              <a:t>The </a:t>
            </a:r>
            <a:r>
              <a:rPr lang="de-DE" err="1"/>
              <a:t>third</a:t>
            </a:r>
            <a:r>
              <a:rPr lang="de-DE"/>
              <a:t> </a:t>
            </a:r>
            <a:r>
              <a:rPr lang="de-DE" err="1"/>
              <a:t>axis</a:t>
            </a:r>
            <a:r>
              <a:rPr lang="de-DE"/>
              <a:t> </a:t>
            </a:r>
            <a:r>
              <a:rPr lang="de-DE" err="1"/>
              <a:t>of</a:t>
            </a:r>
            <a:r>
              <a:rPr lang="de-DE"/>
              <a:t> </a:t>
            </a:r>
            <a:r>
              <a:rPr lang="de-DE" err="1"/>
              <a:t>the</a:t>
            </a:r>
            <a:r>
              <a:rPr lang="de-DE"/>
              <a:t> Digital </a:t>
            </a:r>
            <a:r>
              <a:rPr lang="de-DE" err="1"/>
              <a:t>Governance</a:t>
            </a:r>
            <a:r>
              <a:rPr lang="de-DE"/>
              <a:t> </a:t>
            </a:r>
            <a:r>
              <a:rPr lang="de-DE" err="1"/>
              <a:t>Strategy</a:t>
            </a:r>
            <a:r>
              <a:rPr lang="de-DE"/>
              <a:t> </a:t>
            </a:r>
            <a:r>
              <a:rPr lang="de-DE" err="1"/>
              <a:t>of</a:t>
            </a:r>
            <a:r>
              <a:rPr lang="de-DE"/>
              <a:t> Brazil </a:t>
            </a:r>
            <a:r>
              <a:rPr lang="de-DE" err="1"/>
              <a:t>is</a:t>
            </a:r>
            <a:r>
              <a:rPr lang="de-DE"/>
              <a:t> </a:t>
            </a:r>
            <a:r>
              <a:rPr lang="de-DE" err="1"/>
              <a:t>about</a:t>
            </a:r>
            <a:r>
              <a:rPr lang="de-DE"/>
              <a:t> social </a:t>
            </a:r>
            <a:r>
              <a:rPr lang="de-DE" err="1"/>
              <a:t>participation</a:t>
            </a:r>
            <a:r>
              <a:rPr lang="de-DE"/>
              <a:t>, and </a:t>
            </a:r>
            <a:r>
              <a:rPr lang="de-DE" err="1"/>
              <a:t>its</a:t>
            </a:r>
            <a:r>
              <a:rPr lang="de-DE"/>
              <a:t> </a:t>
            </a:r>
            <a:r>
              <a:rPr lang="de-DE" err="1"/>
              <a:t>objectives</a:t>
            </a:r>
            <a:r>
              <a:rPr lang="de-DE"/>
              <a:t> </a:t>
            </a:r>
            <a:r>
              <a:rPr lang="de-DE" err="1"/>
              <a:t>are</a:t>
            </a:r>
            <a:r>
              <a:rPr lang="de-DE"/>
              <a:t>: (1) </a:t>
            </a:r>
            <a:r>
              <a:rPr lang="de-DE" err="1"/>
              <a:t>Endorse</a:t>
            </a:r>
            <a:r>
              <a:rPr lang="de-DE"/>
              <a:t> </a:t>
            </a:r>
            <a:r>
              <a:rPr lang="de-DE" err="1"/>
              <a:t>the</a:t>
            </a:r>
            <a:r>
              <a:rPr lang="de-DE"/>
              <a:t> </a:t>
            </a:r>
            <a:r>
              <a:rPr lang="de-DE" err="1"/>
              <a:t>collaboration</a:t>
            </a:r>
            <a:r>
              <a:rPr lang="de-DE"/>
              <a:t> in </a:t>
            </a:r>
            <a:r>
              <a:rPr lang="de-DE" err="1"/>
              <a:t>the</a:t>
            </a:r>
            <a:r>
              <a:rPr lang="de-DE"/>
              <a:t> </a:t>
            </a:r>
            <a:r>
              <a:rPr lang="de-DE" err="1"/>
              <a:t>public</a:t>
            </a:r>
            <a:r>
              <a:rPr lang="de-DE"/>
              <a:t> </a:t>
            </a:r>
            <a:r>
              <a:rPr lang="de-DE" err="1"/>
              <a:t>policies</a:t>
            </a:r>
            <a:r>
              <a:rPr lang="de-DE"/>
              <a:t> </a:t>
            </a:r>
            <a:r>
              <a:rPr lang="de-DE" err="1"/>
              <a:t>cycle</a:t>
            </a:r>
            <a:r>
              <a:rPr lang="de-DE"/>
              <a:t>; (2) </a:t>
            </a:r>
            <a:r>
              <a:rPr lang="de-DE" err="1"/>
              <a:t>Amplify</a:t>
            </a:r>
            <a:r>
              <a:rPr lang="de-DE"/>
              <a:t> and </a:t>
            </a:r>
            <a:r>
              <a:rPr lang="de-DE" err="1"/>
              <a:t>drive</a:t>
            </a:r>
            <a:r>
              <a:rPr lang="de-DE"/>
              <a:t> social </a:t>
            </a:r>
            <a:r>
              <a:rPr lang="de-DE" err="1"/>
              <a:t>participation</a:t>
            </a:r>
            <a:r>
              <a:rPr lang="de-DE"/>
              <a:t> in </a:t>
            </a:r>
            <a:r>
              <a:rPr lang="de-DE" err="1"/>
              <a:t>the</a:t>
            </a:r>
            <a:r>
              <a:rPr lang="de-DE"/>
              <a:t> </a:t>
            </a:r>
            <a:r>
              <a:rPr lang="de-DE" err="1"/>
              <a:t>creation</a:t>
            </a:r>
            <a:r>
              <a:rPr lang="de-DE"/>
              <a:t> and </a:t>
            </a:r>
            <a:r>
              <a:rPr lang="de-DE" err="1"/>
              <a:t>improvement</a:t>
            </a:r>
            <a:r>
              <a:rPr lang="de-DE"/>
              <a:t> </a:t>
            </a:r>
            <a:r>
              <a:rPr lang="de-DE" err="1"/>
              <a:t>of</a:t>
            </a:r>
            <a:r>
              <a:rPr lang="de-DE"/>
              <a:t> digital </a:t>
            </a:r>
            <a:r>
              <a:rPr lang="de-DE" err="1"/>
              <a:t>public</a:t>
            </a:r>
            <a:r>
              <a:rPr lang="de-DE"/>
              <a:t> </a:t>
            </a:r>
            <a:r>
              <a:rPr lang="de-DE" err="1"/>
              <a:t>services</a:t>
            </a:r>
            <a:r>
              <a:rPr lang="de-DE"/>
              <a:t>; and (3) </a:t>
            </a:r>
            <a:r>
              <a:rPr lang="de-DE" err="1"/>
              <a:t>Improve</a:t>
            </a:r>
            <a:r>
              <a:rPr lang="de-DE"/>
              <a:t> </a:t>
            </a:r>
            <a:r>
              <a:rPr lang="de-DE" err="1"/>
              <a:t>the</a:t>
            </a:r>
            <a:r>
              <a:rPr lang="de-DE"/>
              <a:t> </a:t>
            </a:r>
            <a:r>
              <a:rPr lang="de-DE" err="1"/>
              <a:t>direct</a:t>
            </a:r>
            <a:r>
              <a:rPr lang="de-DE"/>
              <a:t> </a:t>
            </a:r>
            <a:r>
              <a:rPr lang="de-DE" err="1"/>
              <a:t>interaction</a:t>
            </a:r>
            <a:r>
              <a:rPr lang="de-DE"/>
              <a:t> </a:t>
            </a:r>
            <a:r>
              <a:rPr lang="de-DE" err="1"/>
              <a:t>between</a:t>
            </a:r>
            <a:r>
              <a:rPr lang="de-DE"/>
              <a:t> </a:t>
            </a:r>
            <a:r>
              <a:rPr lang="de-DE" err="1"/>
              <a:t>the</a:t>
            </a:r>
            <a:r>
              <a:rPr lang="de-DE"/>
              <a:t> </a:t>
            </a:r>
            <a:r>
              <a:rPr lang="de-DE" err="1"/>
              <a:t>government</a:t>
            </a:r>
            <a:r>
              <a:rPr lang="de-DE"/>
              <a:t> and </a:t>
            </a:r>
            <a:r>
              <a:rPr lang="de-DE" err="1"/>
              <a:t>society</a:t>
            </a:r>
            <a:r>
              <a:rPr lang="de-DE"/>
              <a:t>.</a:t>
            </a:r>
          </a:p>
          <a:p>
            <a:pPr marL="171450" indent="-171450">
              <a:buFont typeface="Arial"/>
              <a:buChar char="•"/>
            </a:pPr>
            <a:r>
              <a:rPr lang="de-DE" err="1"/>
              <a:t>Moreover</a:t>
            </a:r>
            <a:r>
              <a:rPr lang="de-DE"/>
              <a:t>, in 2014, </a:t>
            </a:r>
            <a:r>
              <a:rPr lang="de-DE" err="1"/>
              <a:t>the</a:t>
            </a:r>
            <a:r>
              <a:rPr lang="de-DE"/>
              <a:t> </a:t>
            </a:r>
            <a:r>
              <a:rPr lang="de-DE" err="1"/>
              <a:t>President</a:t>
            </a:r>
            <a:r>
              <a:rPr lang="de-DE"/>
              <a:t> </a:t>
            </a:r>
            <a:r>
              <a:rPr lang="de-DE" err="1"/>
              <a:t>signed</a:t>
            </a:r>
            <a:r>
              <a:rPr lang="de-DE"/>
              <a:t> </a:t>
            </a:r>
            <a:r>
              <a:rPr lang="de-DE" err="1"/>
              <a:t>Decree</a:t>
            </a:r>
            <a:r>
              <a:rPr lang="de-DE"/>
              <a:t> 8.243 </a:t>
            </a:r>
            <a:r>
              <a:rPr lang="de-DE" err="1"/>
              <a:t>establishing</a:t>
            </a:r>
            <a:r>
              <a:rPr lang="de-DE"/>
              <a:t> </a:t>
            </a:r>
            <a:r>
              <a:rPr lang="de-DE" err="1"/>
              <a:t>the</a:t>
            </a:r>
            <a:r>
              <a:rPr lang="de-DE"/>
              <a:t> National </a:t>
            </a:r>
            <a:r>
              <a:rPr lang="de-DE" err="1"/>
              <a:t>Social</a:t>
            </a:r>
            <a:r>
              <a:rPr lang="de-DE"/>
              <a:t> </a:t>
            </a:r>
            <a:r>
              <a:rPr lang="de-DE" err="1"/>
              <a:t>Participation</a:t>
            </a:r>
            <a:r>
              <a:rPr lang="de-DE"/>
              <a:t> Policy and </a:t>
            </a:r>
            <a:r>
              <a:rPr lang="de-DE" err="1"/>
              <a:t>creating</a:t>
            </a:r>
            <a:r>
              <a:rPr lang="de-DE"/>
              <a:t> </a:t>
            </a:r>
            <a:r>
              <a:rPr lang="de-DE" err="1"/>
              <a:t>the</a:t>
            </a:r>
            <a:r>
              <a:rPr lang="de-DE"/>
              <a:t> National System </a:t>
            </a:r>
            <a:r>
              <a:rPr lang="de-DE" err="1"/>
              <a:t>of</a:t>
            </a:r>
            <a:r>
              <a:rPr lang="de-DE"/>
              <a:t> </a:t>
            </a:r>
            <a:r>
              <a:rPr lang="de-DE" err="1"/>
              <a:t>Social</a:t>
            </a:r>
            <a:r>
              <a:rPr lang="de-DE"/>
              <a:t> </a:t>
            </a:r>
            <a:r>
              <a:rPr lang="de-DE" err="1"/>
              <a:t>Participation</a:t>
            </a:r>
            <a:r>
              <a:rPr lang="de-DE"/>
              <a:t> </a:t>
            </a:r>
            <a:r>
              <a:rPr lang="de-DE" err="1"/>
              <a:t>managed</a:t>
            </a:r>
            <a:r>
              <a:rPr lang="de-DE"/>
              <a:t> </a:t>
            </a:r>
            <a:r>
              <a:rPr lang="de-DE" err="1"/>
              <a:t>by</a:t>
            </a:r>
            <a:r>
              <a:rPr lang="de-DE"/>
              <a:t> </a:t>
            </a:r>
            <a:r>
              <a:rPr lang="de-DE" err="1"/>
              <a:t>the</a:t>
            </a:r>
            <a:r>
              <a:rPr lang="de-DE"/>
              <a:t> </a:t>
            </a:r>
            <a:r>
              <a:rPr lang="de-DE" err="1"/>
              <a:t>Secretary</a:t>
            </a:r>
            <a:r>
              <a:rPr lang="de-DE"/>
              <a:t> </a:t>
            </a:r>
            <a:r>
              <a:rPr lang="de-DE" err="1"/>
              <a:t>of</a:t>
            </a:r>
            <a:r>
              <a:rPr lang="de-DE"/>
              <a:t> Government </a:t>
            </a:r>
            <a:r>
              <a:rPr lang="de-DE" err="1"/>
              <a:t>of</a:t>
            </a:r>
            <a:r>
              <a:rPr lang="de-DE"/>
              <a:t> </a:t>
            </a:r>
            <a:r>
              <a:rPr lang="de-DE" err="1"/>
              <a:t>the</a:t>
            </a:r>
            <a:r>
              <a:rPr lang="de-DE"/>
              <a:t> </a:t>
            </a:r>
            <a:r>
              <a:rPr lang="de-DE" err="1"/>
              <a:t>Presidency</a:t>
            </a:r>
            <a:r>
              <a:rPr lang="de-DE"/>
              <a:t> </a:t>
            </a:r>
            <a:r>
              <a:rPr lang="de-DE" err="1"/>
              <a:t>of</a:t>
            </a:r>
            <a:r>
              <a:rPr lang="de-DE"/>
              <a:t> </a:t>
            </a:r>
            <a:r>
              <a:rPr lang="de-DE" err="1"/>
              <a:t>the</a:t>
            </a:r>
            <a:r>
              <a:rPr lang="de-DE"/>
              <a:t> </a:t>
            </a:r>
            <a:r>
              <a:rPr lang="de-DE" err="1"/>
              <a:t>Republic</a:t>
            </a:r>
            <a:r>
              <a:rPr lang="de-DE"/>
              <a:t>.</a:t>
            </a:r>
          </a:p>
          <a:p>
            <a:pPr marL="171450" indent="-171450">
              <a:buFont typeface="Arial"/>
              <a:buChar char="•"/>
            </a:pPr>
            <a:r>
              <a:rPr lang="de-DE"/>
              <a:t>Through </a:t>
            </a:r>
            <a:r>
              <a:rPr lang="de-DE" err="1"/>
              <a:t>its</a:t>
            </a:r>
            <a:r>
              <a:rPr lang="de-DE"/>
              <a:t> social </a:t>
            </a:r>
            <a:r>
              <a:rPr lang="de-DE" err="1"/>
              <a:t>participation</a:t>
            </a:r>
            <a:r>
              <a:rPr lang="de-DE"/>
              <a:t> </a:t>
            </a:r>
            <a:r>
              <a:rPr lang="de-DE" err="1"/>
              <a:t>platform</a:t>
            </a:r>
            <a:r>
              <a:rPr lang="de-DE"/>
              <a:t>, Participa.br, </a:t>
            </a:r>
            <a:r>
              <a:rPr lang="de-DE" err="1"/>
              <a:t>the</a:t>
            </a:r>
            <a:r>
              <a:rPr lang="de-DE"/>
              <a:t> initiative </a:t>
            </a:r>
            <a:r>
              <a:rPr lang="de-DE" err="1"/>
              <a:t>is</a:t>
            </a:r>
            <a:r>
              <a:rPr lang="de-DE"/>
              <a:t> </a:t>
            </a:r>
            <a:r>
              <a:rPr lang="de-DE" err="1"/>
              <a:t>engaging</a:t>
            </a:r>
            <a:r>
              <a:rPr lang="de-DE"/>
              <a:t> in </a:t>
            </a:r>
            <a:r>
              <a:rPr lang="de-DE" err="1"/>
              <a:t>the</a:t>
            </a:r>
            <a:r>
              <a:rPr lang="de-DE"/>
              <a:t> </a:t>
            </a:r>
            <a:r>
              <a:rPr lang="de-DE" err="1"/>
              <a:t>development</a:t>
            </a:r>
            <a:r>
              <a:rPr lang="de-DE"/>
              <a:t> </a:t>
            </a:r>
            <a:r>
              <a:rPr lang="de-DE" err="1"/>
              <a:t>of</a:t>
            </a:r>
            <a:r>
              <a:rPr lang="de-DE"/>
              <a:t> </a:t>
            </a:r>
            <a:r>
              <a:rPr lang="de-DE" err="1"/>
              <a:t>free</a:t>
            </a:r>
            <a:r>
              <a:rPr lang="de-DE"/>
              <a:t> </a:t>
            </a:r>
            <a:r>
              <a:rPr lang="de-DE" err="1"/>
              <a:t>software</a:t>
            </a:r>
            <a:r>
              <a:rPr lang="de-DE"/>
              <a:t> and in </a:t>
            </a:r>
            <a:r>
              <a:rPr lang="de-DE" err="1"/>
              <a:t>body</a:t>
            </a:r>
            <a:r>
              <a:rPr lang="de-DE"/>
              <a:t> </a:t>
            </a:r>
            <a:r>
              <a:rPr lang="de-DE" err="1"/>
              <a:t>communication</a:t>
            </a:r>
            <a:r>
              <a:rPr lang="de-DE"/>
              <a:t> </a:t>
            </a:r>
            <a:r>
              <a:rPr lang="de-DE" err="1"/>
              <a:t>tools</a:t>
            </a:r>
            <a:r>
              <a:rPr lang="de-DE"/>
              <a:t>, </a:t>
            </a:r>
            <a:r>
              <a:rPr lang="de-DE" err="1"/>
              <a:t>discussion</a:t>
            </a:r>
            <a:r>
              <a:rPr lang="de-DE"/>
              <a:t> </a:t>
            </a:r>
            <a:r>
              <a:rPr lang="de-DE" err="1"/>
              <a:t>forums</a:t>
            </a:r>
            <a:r>
              <a:rPr lang="de-DE"/>
              <a:t>, </a:t>
            </a:r>
            <a:r>
              <a:rPr lang="de-DE" err="1"/>
              <a:t>chat</a:t>
            </a:r>
            <a:r>
              <a:rPr lang="de-DE"/>
              <a:t> </a:t>
            </a:r>
            <a:r>
              <a:rPr lang="de-DE" err="1"/>
              <a:t>rooms</a:t>
            </a:r>
            <a:r>
              <a:rPr lang="de-DE"/>
              <a:t>, </a:t>
            </a:r>
            <a:r>
              <a:rPr lang="de-DE" err="1"/>
              <a:t>videos</a:t>
            </a:r>
            <a:r>
              <a:rPr lang="de-DE"/>
              <a:t>, </a:t>
            </a:r>
            <a:r>
              <a:rPr lang="de-DE" err="1"/>
              <a:t>maps</a:t>
            </a:r>
            <a:r>
              <a:rPr lang="de-DE"/>
              <a:t>, </a:t>
            </a:r>
            <a:r>
              <a:rPr lang="de-DE" err="1"/>
              <a:t>participaton</a:t>
            </a:r>
            <a:r>
              <a:rPr lang="de-DE"/>
              <a:t> </a:t>
            </a:r>
            <a:r>
              <a:rPr lang="de-DE" err="1"/>
              <a:t>trails</a:t>
            </a:r>
            <a:r>
              <a:rPr lang="de-DE"/>
              <a:t> and </a:t>
            </a:r>
            <a:r>
              <a:rPr lang="de-DE" err="1"/>
              <a:t>other</a:t>
            </a:r>
            <a:r>
              <a:rPr lang="de-DE"/>
              <a:t> </a:t>
            </a:r>
            <a:r>
              <a:rPr lang="de-DE" err="1"/>
              <a:t>means</a:t>
            </a:r>
            <a:r>
              <a:rPr lang="de-DE"/>
              <a:t> </a:t>
            </a:r>
            <a:r>
              <a:rPr lang="de-DE" err="1"/>
              <a:t>of</a:t>
            </a:r>
            <a:r>
              <a:rPr lang="de-DE"/>
              <a:t> online social </a:t>
            </a:r>
            <a:r>
              <a:rPr lang="de-DE" err="1"/>
              <a:t>consultation</a:t>
            </a:r>
            <a:r>
              <a:rPr lang="de-DE"/>
              <a:t>. </a:t>
            </a:r>
            <a:r>
              <a:rPr lang="de-DE" err="1"/>
              <a:t>Since</a:t>
            </a:r>
            <a:r>
              <a:rPr lang="de-DE"/>
              <a:t> </a:t>
            </a:r>
            <a:r>
              <a:rPr lang="de-DE" err="1"/>
              <a:t>its</a:t>
            </a:r>
            <a:r>
              <a:rPr lang="de-DE"/>
              <a:t> </a:t>
            </a:r>
            <a:r>
              <a:rPr lang="de-DE" err="1"/>
              <a:t>creation</a:t>
            </a:r>
            <a:r>
              <a:rPr lang="de-DE"/>
              <a:t>, Participa.br (www.participa.br) </a:t>
            </a:r>
            <a:r>
              <a:rPr lang="de-DE" err="1"/>
              <a:t>has</a:t>
            </a:r>
            <a:r>
              <a:rPr lang="de-DE"/>
              <a:t> </a:t>
            </a:r>
            <a:r>
              <a:rPr lang="de-DE" err="1"/>
              <a:t>been</a:t>
            </a:r>
            <a:r>
              <a:rPr lang="de-DE"/>
              <a:t> </a:t>
            </a:r>
            <a:r>
              <a:rPr lang="de-DE" err="1"/>
              <a:t>hosting</a:t>
            </a:r>
            <a:r>
              <a:rPr lang="de-DE"/>
              <a:t> </a:t>
            </a:r>
            <a:r>
              <a:rPr lang="de-DE" err="1"/>
              <a:t>over</a:t>
            </a:r>
            <a:r>
              <a:rPr lang="de-DE"/>
              <a:t> 200 </a:t>
            </a:r>
            <a:r>
              <a:rPr lang="de-DE" err="1"/>
              <a:t>participatory</a:t>
            </a:r>
            <a:r>
              <a:rPr lang="de-DE"/>
              <a:t> </a:t>
            </a:r>
            <a:r>
              <a:rPr lang="de-DE" err="1"/>
              <a:t>processes</a:t>
            </a:r>
            <a:r>
              <a:rPr lang="de-DE"/>
              <a:t> and </a:t>
            </a:r>
            <a:r>
              <a:rPr lang="de-DE" err="1"/>
              <a:t>more</a:t>
            </a:r>
            <a:r>
              <a:rPr lang="de-DE"/>
              <a:t> </a:t>
            </a:r>
            <a:r>
              <a:rPr lang="de-DE" err="1"/>
              <a:t>than</a:t>
            </a:r>
            <a:r>
              <a:rPr lang="de-DE"/>
              <a:t> 30 </a:t>
            </a:r>
            <a:r>
              <a:rPr lang="de-DE" err="1"/>
              <a:t>public</a:t>
            </a:r>
            <a:r>
              <a:rPr lang="de-DE"/>
              <a:t> </a:t>
            </a:r>
            <a:r>
              <a:rPr lang="de-DE" err="1"/>
              <a:t>government</a:t>
            </a:r>
            <a:r>
              <a:rPr lang="de-DE"/>
              <a:t> </a:t>
            </a:r>
            <a:r>
              <a:rPr lang="de-DE" err="1"/>
              <a:t>consultations</a:t>
            </a:r>
            <a:r>
              <a:rPr lang="de-DE"/>
              <a:t>.</a:t>
            </a:r>
          </a:p>
          <a:p>
            <a:pPr marL="171450" indent="-171450">
              <a:buFont typeface="Arial"/>
              <a:buChar char="•"/>
            </a:pPr>
            <a:r>
              <a:rPr lang="de-DE"/>
              <a:t>The </a:t>
            </a:r>
            <a:r>
              <a:rPr lang="de-DE" err="1"/>
              <a:t>Brazilian</a:t>
            </a:r>
            <a:r>
              <a:rPr lang="de-DE"/>
              <a:t> open </a:t>
            </a:r>
            <a:r>
              <a:rPr lang="de-DE" err="1"/>
              <a:t>data</a:t>
            </a:r>
            <a:r>
              <a:rPr lang="de-DE"/>
              <a:t> </a:t>
            </a:r>
            <a:r>
              <a:rPr lang="de-DE" err="1"/>
              <a:t>policy</a:t>
            </a:r>
            <a:r>
              <a:rPr lang="de-DE"/>
              <a:t>, </a:t>
            </a:r>
            <a:r>
              <a:rPr lang="de-DE" err="1"/>
              <a:t>instituted</a:t>
            </a:r>
            <a:r>
              <a:rPr lang="de-DE"/>
              <a:t> </a:t>
            </a:r>
            <a:r>
              <a:rPr lang="de-DE" err="1"/>
              <a:t>by</a:t>
            </a:r>
            <a:r>
              <a:rPr lang="de-DE"/>
              <a:t> </a:t>
            </a:r>
            <a:r>
              <a:rPr lang="de-DE" err="1"/>
              <a:t>Decree</a:t>
            </a:r>
            <a:r>
              <a:rPr lang="de-DE"/>
              <a:t> </a:t>
            </a:r>
            <a:r>
              <a:rPr lang="de-DE" err="1"/>
              <a:t>No</a:t>
            </a:r>
            <a:r>
              <a:rPr lang="de-DE"/>
              <a:t>. 8.777 / 2016, </a:t>
            </a:r>
            <a:r>
              <a:rPr lang="de-DE" err="1"/>
              <a:t>has</a:t>
            </a:r>
            <a:r>
              <a:rPr lang="de-DE"/>
              <a:t> </a:t>
            </a:r>
            <a:r>
              <a:rPr lang="de-DE" err="1"/>
              <a:t>as</a:t>
            </a:r>
            <a:r>
              <a:rPr lang="de-DE"/>
              <a:t> </a:t>
            </a:r>
            <a:r>
              <a:rPr lang="de-DE" err="1"/>
              <a:t>its</a:t>
            </a:r>
            <a:r>
              <a:rPr lang="de-DE"/>
              <a:t> fundamental </a:t>
            </a:r>
            <a:r>
              <a:rPr lang="de-DE" err="1"/>
              <a:t>objectives</a:t>
            </a:r>
            <a:r>
              <a:rPr lang="de-DE"/>
              <a:t>: </a:t>
            </a:r>
            <a:r>
              <a:rPr lang="de-DE" err="1"/>
              <a:t>the</a:t>
            </a:r>
            <a:r>
              <a:rPr lang="de-DE"/>
              <a:t> </a:t>
            </a:r>
            <a:r>
              <a:rPr lang="de-DE" err="1"/>
              <a:t>promotion</a:t>
            </a:r>
            <a:r>
              <a:rPr lang="de-DE"/>
              <a:t> </a:t>
            </a:r>
            <a:r>
              <a:rPr lang="de-DE" err="1"/>
              <a:t>of</a:t>
            </a:r>
            <a:r>
              <a:rPr lang="de-DE"/>
              <a:t> </a:t>
            </a:r>
            <a:r>
              <a:rPr lang="de-DE" err="1"/>
              <a:t>transparency</a:t>
            </a:r>
            <a:r>
              <a:rPr lang="de-DE"/>
              <a:t> and social </a:t>
            </a:r>
            <a:r>
              <a:rPr lang="de-DE" err="1"/>
              <a:t>participation</a:t>
            </a:r>
            <a:r>
              <a:rPr lang="de-DE"/>
              <a:t>, </a:t>
            </a:r>
            <a:r>
              <a:rPr lang="de-DE" err="1"/>
              <a:t>the</a:t>
            </a:r>
            <a:r>
              <a:rPr lang="de-DE"/>
              <a:t> </a:t>
            </a:r>
            <a:r>
              <a:rPr lang="de-DE" err="1"/>
              <a:t>development</a:t>
            </a:r>
            <a:r>
              <a:rPr lang="de-DE"/>
              <a:t> </a:t>
            </a:r>
            <a:r>
              <a:rPr lang="de-DE" err="1"/>
              <a:t>of</a:t>
            </a:r>
            <a:r>
              <a:rPr lang="de-DE"/>
              <a:t> </a:t>
            </a:r>
            <a:r>
              <a:rPr lang="de-DE" err="1"/>
              <a:t>new</a:t>
            </a:r>
            <a:r>
              <a:rPr lang="de-DE"/>
              <a:t> and </a:t>
            </a:r>
            <a:r>
              <a:rPr lang="de-DE" err="1"/>
              <a:t>better</a:t>
            </a:r>
            <a:r>
              <a:rPr lang="de-DE"/>
              <a:t> </a:t>
            </a:r>
            <a:r>
              <a:rPr lang="de-DE" err="1"/>
              <a:t>government</a:t>
            </a:r>
            <a:r>
              <a:rPr lang="de-DE"/>
              <a:t> </a:t>
            </a:r>
            <a:r>
              <a:rPr lang="de-DE" err="1"/>
              <a:t>services</a:t>
            </a:r>
            <a:r>
              <a:rPr lang="de-DE"/>
              <a:t>, </a:t>
            </a:r>
            <a:r>
              <a:rPr lang="de-DE" err="1"/>
              <a:t>the</a:t>
            </a:r>
            <a:r>
              <a:rPr lang="de-DE"/>
              <a:t> </a:t>
            </a:r>
            <a:r>
              <a:rPr lang="de-DE" err="1"/>
              <a:t>increase</a:t>
            </a:r>
            <a:r>
              <a:rPr lang="de-DE"/>
              <a:t> </a:t>
            </a:r>
            <a:r>
              <a:rPr lang="de-DE" err="1"/>
              <a:t>of</a:t>
            </a:r>
            <a:r>
              <a:rPr lang="de-DE"/>
              <a:t> </a:t>
            </a:r>
            <a:r>
              <a:rPr lang="de-DE" err="1"/>
              <a:t>public</a:t>
            </a:r>
            <a:r>
              <a:rPr lang="de-DE"/>
              <a:t> </a:t>
            </a:r>
            <a:r>
              <a:rPr lang="de-DE" err="1"/>
              <a:t>integrity</a:t>
            </a:r>
            <a:r>
              <a:rPr lang="de-DE"/>
              <a:t>, and </a:t>
            </a:r>
            <a:r>
              <a:rPr lang="de-DE" err="1"/>
              <a:t>the</a:t>
            </a:r>
            <a:r>
              <a:rPr lang="de-DE"/>
              <a:t> </a:t>
            </a:r>
            <a:r>
              <a:rPr lang="de-DE" err="1"/>
              <a:t>promotion</a:t>
            </a:r>
            <a:r>
              <a:rPr lang="de-DE"/>
              <a:t> </a:t>
            </a:r>
            <a:r>
              <a:rPr lang="de-DE" err="1"/>
              <a:t>of</a:t>
            </a:r>
            <a:r>
              <a:rPr lang="de-DE"/>
              <a:t> </a:t>
            </a:r>
            <a:r>
              <a:rPr lang="de-DE" err="1"/>
              <a:t>entrepreneurship</a:t>
            </a:r>
            <a:r>
              <a:rPr lang="de-DE"/>
              <a:t>. The Federal Executive Branch </a:t>
            </a:r>
            <a:r>
              <a:rPr lang="de-DE" err="1"/>
              <a:t>of</a:t>
            </a:r>
            <a:r>
              <a:rPr lang="de-DE"/>
              <a:t> </a:t>
            </a:r>
            <a:r>
              <a:rPr lang="de-DE" err="1"/>
              <a:t>the</a:t>
            </a:r>
            <a:r>
              <a:rPr lang="de-DE"/>
              <a:t> Ministry </a:t>
            </a:r>
            <a:r>
              <a:rPr lang="de-DE" err="1"/>
              <a:t>of</a:t>
            </a:r>
            <a:r>
              <a:rPr lang="de-DE"/>
              <a:t> </a:t>
            </a:r>
            <a:r>
              <a:rPr lang="de-DE" err="1"/>
              <a:t>Planning</a:t>
            </a:r>
            <a:r>
              <a:rPr lang="de-DE"/>
              <a:t> </a:t>
            </a:r>
            <a:r>
              <a:rPr lang="de-DE" err="1"/>
              <a:t>coordinates</a:t>
            </a:r>
            <a:r>
              <a:rPr lang="de-DE"/>
              <a:t> </a:t>
            </a:r>
            <a:r>
              <a:rPr lang="de-DE" err="1"/>
              <a:t>this</a:t>
            </a:r>
            <a:r>
              <a:rPr lang="de-DE"/>
              <a:t> </a:t>
            </a:r>
            <a:r>
              <a:rPr lang="de-DE" err="1"/>
              <a:t>policy</a:t>
            </a:r>
            <a:r>
              <a:rPr lang="de-DE"/>
              <a:t>.</a:t>
            </a:r>
          </a:p>
          <a:p>
            <a:pPr marL="171450" indent="-171450">
              <a:buFont typeface="Arial"/>
              <a:buChar char="•"/>
            </a:pPr>
            <a:r>
              <a:rPr lang="de-DE" err="1"/>
              <a:t>To</a:t>
            </a:r>
            <a:r>
              <a:rPr lang="de-DE"/>
              <a:t> </a:t>
            </a:r>
            <a:r>
              <a:rPr lang="de-DE" err="1"/>
              <a:t>better</a:t>
            </a:r>
            <a:r>
              <a:rPr lang="de-DE"/>
              <a:t> promote social </a:t>
            </a:r>
            <a:r>
              <a:rPr lang="de-DE" err="1"/>
              <a:t>participation</a:t>
            </a:r>
            <a:r>
              <a:rPr lang="de-DE"/>
              <a:t>, Knowledge Networks </a:t>
            </a:r>
            <a:r>
              <a:rPr lang="de-DE" err="1"/>
              <a:t>were</a:t>
            </a:r>
            <a:r>
              <a:rPr lang="de-DE"/>
              <a:t> </a:t>
            </a:r>
            <a:r>
              <a:rPr lang="de-DE" err="1"/>
              <a:t>established</a:t>
            </a:r>
            <a:r>
              <a:rPr lang="de-DE"/>
              <a:t> </a:t>
            </a:r>
            <a:r>
              <a:rPr lang="de-DE" err="1"/>
              <a:t>through</a:t>
            </a:r>
            <a:r>
              <a:rPr lang="de-DE"/>
              <a:t> </a:t>
            </a:r>
            <a:r>
              <a:rPr lang="de-DE" err="1"/>
              <a:t>Ordinance</a:t>
            </a:r>
            <a:r>
              <a:rPr lang="de-DE"/>
              <a:t> </a:t>
            </a:r>
            <a:r>
              <a:rPr lang="de-DE" err="1"/>
              <a:t>No</a:t>
            </a:r>
            <a:r>
              <a:rPr lang="de-DE"/>
              <a:t>. 290 </a:t>
            </a:r>
            <a:r>
              <a:rPr lang="de-DE" err="1"/>
              <a:t>of</a:t>
            </a:r>
            <a:r>
              <a:rPr lang="de-DE"/>
              <a:t> 2016, </a:t>
            </a:r>
            <a:r>
              <a:rPr lang="de-DE" err="1"/>
              <a:t>inviting</a:t>
            </a:r>
            <a:r>
              <a:rPr lang="de-DE"/>
              <a:t> </a:t>
            </a:r>
            <a:r>
              <a:rPr lang="de-DE" err="1"/>
              <a:t>people</a:t>
            </a:r>
            <a:r>
              <a:rPr lang="de-DE"/>
              <a:t>, </a:t>
            </a:r>
            <a:r>
              <a:rPr lang="de-DE" err="1"/>
              <a:t>institutions</a:t>
            </a:r>
            <a:r>
              <a:rPr lang="de-DE"/>
              <a:t> and </a:t>
            </a:r>
            <a:r>
              <a:rPr lang="de-DE" err="1"/>
              <a:t>communities</a:t>
            </a:r>
            <a:r>
              <a:rPr lang="de-DE"/>
              <a:t> </a:t>
            </a:r>
            <a:r>
              <a:rPr lang="de-DE" err="1"/>
              <a:t>to</a:t>
            </a:r>
            <a:r>
              <a:rPr lang="de-DE"/>
              <a:t> </a:t>
            </a:r>
            <a:r>
              <a:rPr lang="de-DE" err="1"/>
              <a:t>become</a:t>
            </a:r>
            <a:r>
              <a:rPr lang="de-DE"/>
              <a:t> </a:t>
            </a:r>
            <a:r>
              <a:rPr lang="de-DE" err="1"/>
              <a:t>involved</a:t>
            </a:r>
            <a:r>
              <a:rPr lang="de-DE"/>
              <a:t> in </a:t>
            </a:r>
            <a:r>
              <a:rPr lang="de-DE" err="1"/>
              <a:t>thematic</a:t>
            </a:r>
            <a:r>
              <a:rPr lang="de-DE"/>
              <a:t> </a:t>
            </a:r>
            <a:r>
              <a:rPr lang="de-DE" err="1"/>
              <a:t>discussion</a:t>
            </a:r>
            <a:r>
              <a:rPr lang="de-DE"/>
              <a:t> </a:t>
            </a:r>
            <a:r>
              <a:rPr lang="de-DE" err="1"/>
              <a:t>groups</a:t>
            </a:r>
            <a:r>
              <a:rPr lang="de-DE"/>
              <a:t>, in </a:t>
            </a:r>
            <a:r>
              <a:rPr lang="de-DE" err="1"/>
              <a:t>the</a:t>
            </a:r>
            <a:r>
              <a:rPr lang="de-DE"/>
              <a:t> E-Government Portal.</a:t>
            </a:r>
          </a:p>
          <a:p>
            <a:pPr marL="171450" indent="-171450">
              <a:buFont typeface="Arial"/>
              <a:buChar char="•"/>
            </a:pPr>
            <a:r>
              <a:rPr lang="de-DE"/>
              <a:t>Also relevant </a:t>
            </a:r>
            <a:r>
              <a:rPr lang="de-DE" err="1"/>
              <a:t>are</a:t>
            </a:r>
            <a:r>
              <a:rPr lang="de-DE"/>
              <a:t> </a:t>
            </a:r>
            <a:r>
              <a:rPr lang="de-DE" err="1"/>
              <a:t>the</a:t>
            </a:r>
            <a:r>
              <a:rPr lang="de-DE"/>
              <a:t> network </a:t>
            </a:r>
            <a:r>
              <a:rPr lang="de-DE" err="1"/>
              <a:t>collaboration</a:t>
            </a:r>
            <a:r>
              <a:rPr lang="de-DE"/>
              <a:t> </a:t>
            </a:r>
            <a:r>
              <a:rPr lang="de-DE" err="1"/>
              <a:t>between</a:t>
            </a:r>
            <a:r>
              <a:rPr lang="de-DE"/>
              <a:t> </a:t>
            </a:r>
            <a:r>
              <a:rPr lang="de-DE" err="1"/>
              <a:t>government</a:t>
            </a:r>
            <a:r>
              <a:rPr lang="de-DE"/>
              <a:t> and </a:t>
            </a:r>
            <a:r>
              <a:rPr lang="de-DE" err="1"/>
              <a:t>society</a:t>
            </a:r>
            <a:r>
              <a:rPr lang="de-DE"/>
              <a:t> </a:t>
            </a:r>
            <a:r>
              <a:rPr lang="de-DE" err="1"/>
              <a:t>through</a:t>
            </a:r>
            <a:r>
              <a:rPr lang="de-DE"/>
              <a:t> </a:t>
            </a:r>
            <a:r>
              <a:rPr lang="de-DE" err="1"/>
              <a:t>the</a:t>
            </a:r>
            <a:r>
              <a:rPr lang="de-DE"/>
              <a:t> </a:t>
            </a:r>
            <a:r>
              <a:rPr lang="de-DE" err="1"/>
              <a:t>Ombudsman</a:t>
            </a:r>
            <a:r>
              <a:rPr lang="de-DE"/>
              <a:t> System, </a:t>
            </a:r>
            <a:r>
              <a:rPr lang="de-DE" err="1"/>
              <a:t>or</a:t>
            </a:r>
            <a:r>
              <a:rPr lang="de-DE"/>
              <a:t> e-</a:t>
            </a:r>
            <a:r>
              <a:rPr lang="de-DE" err="1"/>
              <a:t>Ouv</a:t>
            </a:r>
            <a:r>
              <a:rPr lang="de-DE"/>
              <a:t>, </a:t>
            </a:r>
            <a:r>
              <a:rPr lang="de-DE" err="1"/>
              <a:t>which</a:t>
            </a:r>
            <a:r>
              <a:rPr lang="de-DE"/>
              <a:t> </a:t>
            </a:r>
            <a:r>
              <a:rPr lang="de-DE" err="1"/>
              <a:t>receives</a:t>
            </a:r>
            <a:r>
              <a:rPr lang="de-DE"/>
              <a:t> </a:t>
            </a:r>
            <a:r>
              <a:rPr lang="de-DE" err="1"/>
              <a:t>information</a:t>
            </a:r>
            <a:r>
              <a:rPr lang="de-DE"/>
              <a:t> </a:t>
            </a:r>
            <a:r>
              <a:rPr lang="de-DE" err="1"/>
              <a:t>through</a:t>
            </a:r>
            <a:r>
              <a:rPr lang="de-DE"/>
              <a:t> a </a:t>
            </a:r>
            <a:r>
              <a:rPr lang="de-DE" err="1"/>
              <a:t>variety</a:t>
            </a:r>
            <a:r>
              <a:rPr lang="de-DE"/>
              <a:t> </a:t>
            </a:r>
            <a:r>
              <a:rPr lang="de-DE" err="1"/>
              <a:t>of</a:t>
            </a:r>
            <a:r>
              <a:rPr lang="de-DE"/>
              <a:t> </a:t>
            </a:r>
            <a:r>
              <a:rPr lang="de-DE" err="1"/>
              <a:t>channels</a:t>
            </a:r>
            <a:r>
              <a:rPr lang="de-DE"/>
              <a:t>; and </a:t>
            </a:r>
            <a:r>
              <a:rPr lang="de-DE" err="1"/>
              <a:t>the</a:t>
            </a:r>
            <a:r>
              <a:rPr lang="de-DE"/>
              <a:t> Consumer Portal, a </a:t>
            </a:r>
            <a:r>
              <a:rPr lang="de-DE" err="1"/>
              <a:t>site</a:t>
            </a:r>
            <a:r>
              <a:rPr lang="de-DE"/>
              <a:t> </a:t>
            </a:r>
            <a:r>
              <a:rPr lang="de-DE" err="1"/>
              <a:t>allowing</a:t>
            </a:r>
            <a:r>
              <a:rPr lang="de-DE"/>
              <a:t> </a:t>
            </a:r>
            <a:r>
              <a:rPr lang="de-DE" err="1"/>
              <a:t>consumers</a:t>
            </a:r>
            <a:r>
              <a:rPr lang="de-DE"/>
              <a:t> </a:t>
            </a:r>
            <a:r>
              <a:rPr lang="de-DE" err="1"/>
              <a:t>to</a:t>
            </a:r>
            <a:r>
              <a:rPr lang="de-DE"/>
              <a:t> </a:t>
            </a:r>
            <a:r>
              <a:rPr lang="de-DE" err="1"/>
              <a:t>evaluate</a:t>
            </a:r>
            <a:r>
              <a:rPr lang="de-DE"/>
              <a:t> </a:t>
            </a:r>
            <a:r>
              <a:rPr lang="de-DE" err="1"/>
              <a:t>services</a:t>
            </a:r>
            <a:r>
              <a:rPr lang="de-DE"/>
              <a:t> </a:t>
            </a:r>
            <a:r>
              <a:rPr lang="de-DE" err="1"/>
              <a:t>provided</a:t>
            </a:r>
            <a:r>
              <a:rPr lang="de-DE"/>
              <a:t> </a:t>
            </a:r>
            <a:r>
              <a:rPr lang="de-DE" err="1"/>
              <a:t>by</a:t>
            </a:r>
            <a:r>
              <a:rPr lang="de-DE"/>
              <a:t> </a:t>
            </a:r>
            <a:r>
              <a:rPr lang="de-DE" err="1"/>
              <a:t>companies</a:t>
            </a:r>
            <a:r>
              <a:rPr lang="de-DE"/>
              <a:t> (https://www.governoeletronico.gov.br/egd).</a:t>
            </a:r>
          </a:p>
          <a:p>
            <a:endParaRPr lang="en-US"/>
          </a:p>
          <a:p>
            <a:r>
              <a:rPr lang="de-DE" sz="1200" b="1"/>
              <a:t>Source:</a:t>
            </a:r>
          </a:p>
          <a:p>
            <a:r>
              <a:rPr lang="en-US" sz="1200"/>
              <a:t>United Nations (2018). United Nations e-Government Survey 2018. Retrieved from </a:t>
            </a:r>
            <a:r>
              <a:rPr lang="en-US" sz="1200">
                <a:hlinkClick r:id="rId3"/>
              </a:rPr>
              <a:t>https://www.unescap.org/sites/default/files/E-Government%20Survey%202018_FINAL.pdf</a:t>
            </a:r>
            <a:r>
              <a:rPr lang="en-US" sz="1200"/>
              <a:t> (last accessed on April 20, 2020). </a:t>
            </a:r>
            <a:endParaRPr lang="en-US"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32</a:t>
            </a:fld>
            <a:endParaRPr lang="en-US"/>
          </a:p>
        </p:txBody>
      </p:sp>
    </p:spTree>
    <p:extLst>
      <p:ext uri="{BB962C8B-B14F-4D97-AF65-F5344CB8AC3E}">
        <p14:creationId xmlns:p14="http://schemas.microsoft.com/office/powerpoint/2010/main" val="4012936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a:solidFill>
                  <a:schemeClr val="tx1"/>
                </a:solidFill>
                <a:effectLst/>
                <a:latin typeface="+mn-lt"/>
                <a:ea typeface="+mn-ea"/>
                <a:cs typeface="+mn-cs"/>
              </a:rPr>
              <a:t>Source:</a:t>
            </a:r>
          </a:p>
          <a:p>
            <a:r>
              <a:rPr lang="en-US" sz="1200" kern="1200">
                <a:solidFill>
                  <a:schemeClr val="tx1"/>
                </a:solidFill>
                <a:effectLst/>
                <a:latin typeface="+mn-lt"/>
                <a:ea typeface="+mn-ea"/>
                <a:cs typeface="+mn-cs"/>
              </a:rPr>
              <a:t>United Nations Department of Economic and Social Affairs (2020). E-Government Survey 2020. Digital Government in the Decade of Action for Sustainable Development. With addendum on COVID-19 Response. Retrieved from </a:t>
            </a:r>
            <a:r>
              <a:rPr lang="en-US" sz="1200" u="sng" kern="1200">
                <a:solidFill>
                  <a:schemeClr val="tx1"/>
                </a:solidFill>
                <a:effectLst/>
                <a:latin typeface="+mn-lt"/>
                <a:ea typeface="+mn-ea"/>
                <a:cs typeface="+mn-cs"/>
                <a:hlinkClick r:id="rId3"/>
              </a:rPr>
              <a:t>https://publicadministration.un.org/egovkb/Portals/egovkb/Documents/un/2020-Survey/2020%20UN%20E-Government%20Survey%20(Full%20Report).pdf</a:t>
            </a:r>
            <a:r>
              <a:rPr lang="de-DE">
                <a:effectLst/>
              </a:rPr>
              <a:t> </a:t>
            </a:r>
            <a:r>
              <a:rPr lang="en-US" sz="1200" kern="1200">
                <a:solidFill>
                  <a:schemeClr val="tx1"/>
                </a:solidFill>
                <a:effectLst/>
                <a:latin typeface="+mn-lt"/>
                <a:ea typeface="+mn-ea"/>
                <a:cs typeface="+mn-cs"/>
              </a:rPr>
              <a:t>(last accessed on September 24, 2020).</a:t>
            </a:r>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33</a:t>
            </a:fld>
            <a:endParaRPr lang="de-DE"/>
          </a:p>
        </p:txBody>
      </p:sp>
    </p:spTree>
    <p:extLst>
      <p:ext uri="{BB962C8B-B14F-4D97-AF65-F5344CB8AC3E}">
        <p14:creationId xmlns:p14="http://schemas.microsoft.com/office/powerpoint/2010/main" val="3413477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a:solidFill>
                  <a:schemeClr val="tx1"/>
                </a:solidFill>
                <a:effectLst/>
                <a:latin typeface="+mn-lt"/>
                <a:ea typeface="+mn-ea"/>
                <a:cs typeface="+mn-cs"/>
              </a:rPr>
              <a:t>Source:</a:t>
            </a:r>
          </a:p>
          <a:p>
            <a:r>
              <a:rPr lang="en-US" sz="1200" kern="1200">
                <a:solidFill>
                  <a:schemeClr val="tx1"/>
                </a:solidFill>
                <a:effectLst/>
                <a:latin typeface="+mn-lt"/>
                <a:ea typeface="+mn-ea"/>
                <a:cs typeface="+mn-cs"/>
              </a:rPr>
              <a:t>United Nations Department of Economic and Social Affairs (2020). E-Government Survey 2020. Digital Government in the Decade of Action for Sustainable Development. With addendum on COVID-19 Response. Retrieved from </a:t>
            </a:r>
            <a:r>
              <a:rPr lang="en-US" sz="1200" u="sng" kern="1200">
                <a:solidFill>
                  <a:schemeClr val="tx1"/>
                </a:solidFill>
                <a:effectLst/>
                <a:latin typeface="+mn-lt"/>
                <a:ea typeface="+mn-ea"/>
                <a:cs typeface="+mn-cs"/>
                <a:hlinkClick r:id="rId3"/>
              </a:rPr>
              <a:t>https://publicadministration.un.org/egovkb/Portals/egovkb/Documents/un/2020-Survey/2020%20UN%20E-Government%20Survey%20(Full%20Report).pdf</a:t>
            </a:r>
            <a:r>
              <a:rPr lang="de-DE">
                <a:effectLst/>
              </a:rPr>
              <a:t> </a:t>
            </a:r>
            <a:r>
              <a:rPr lang="en-US" sz="1200" kern="1200">
                <a:solidFill>
                  <a:schemeClr val="tx1"/>
                </a:solidFill>
                <a:effectLst/>
                <a:latin typeface="+mn-lt"/>
                <a:ea typeface="+mn-ea"/>
                <a:cs typeface="+mn-cs"/>
              </a:rPr>
              <a:t>(last accessed on September 24, 2020).</a:t>
            </a:r>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34</a:t>
            </a:fld>
            <a:endParaRPr lang="de-DE"/>
          </a:p>
        </p:txBody>
      </p:sp>
    </p:spTree>
    <p:extLst>
      <p:ext uri="{BB962C8B-B14F-4D97-AF65-F5344CB8AC3E}">
        <p14:creationId xmlns:p14="http://schemas.microsoft.com/office/powerpoint/2010/main" val="2818606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a:solidFill>
                  <a:srgbClr val="000000"/>
                </a:solidFill>
              </a:rPr>
              <a:t>Israel: Portal for public records data:</a:t>
            </a:r>
            <a:endParaRPr lang="de-DE" b="1"/>
          </a:p>
          <a:p>
            <a:endParaRPr lang="de-DE" b="1"/>
          </a:p>
          <a:p>
            <a:r>
              <a:rPr lang="de-DE" b="1"/>
              <a:t>Features </a:t>
            </a:r>
            <a:r>
              <a:rPr lang="de-DE" b="1" err="1"/>
              <a:t>of</a:t>
            </a:r>
            <a:r>
              <a:rPr lang="de-DE" b="1"/>
              <a:t> </a:t>
            </a:r>
            <a:r>
              <a:rPr lang="de-DE" b="1" err="1"/>
              <a:t>the</a:t>
            </a:r>
            <a:r>
              <a:rPr lang="de-DE" b="1"/>
              <a:t> initiative:</a:t>
            </a:r>
          </a:p>
          <a:p>
            <a:r>
              <a:rPr lang="de-DE"/>
              <a:t>data.gov.il </a:t>
            </a:r>
            <a:r>
              <a:rPr lang="de-DE" err="1"/>
              <a:t>is</a:t>
            </a:r>
            <a:r>
              <a:rPr lang="de-DE"/>
              <a:t> a </a:t>
            </a:r>
            <a:r>
              <a:rPr lang="de-DE" err="1"/>
              <a:t>single</a:t>
            </a:r>
            <a:r>
              <a:rPr lang="de-DE"/>
              <a:t> </a:t>
            </a:r>
            <a:r>
              <a:rPr lang="de-DE" err="1"/>
              <a:t>window</a:t>
            </a:r>
            <a:r>
              <a:rPr lang="de-DE"/>
              <a:t> </a:t>
            </a:r>
            <a:r>
              <a:rPr lang="de-DE" err="1"/>
              <a:t>portal</a:t>
            </a:r>
            <a:r>
              <a:rPr lang="de-DE"/>
              <a:t> </a:t>
            </a:r>
            <a:r>
              <a:rPr lang="de-DE" err="1"/>
              <a:t>that</a:t>
            </a:r>
            <a:r>
              <a:rPr lang="de-DE"/>
              <a:t> </a:t>
            </a:r>
            <a:r>
              <a:rPr lang="de-DE" err="1"/>
              <a:t>aims</a:t>
            </a:r>
            <a:r>
              <a:rPr lang="de-DE"/>
              <a:t> </a:t>
            </a:r>
            <a:r>
              <a:rPr lang="de-DE" err="1"/>
              <a:t>to</a:t>
            </a:r>
            <a:r>
              <a:rPr lang="de-DE"/>
              <a:t> </a:t>
            </a:r>
            <a:r>
              <a:rPr lang="de-DE" err="1"/>
              <a:t>give</a:t>
            </a:r>
            <a:r>
              <a:rPr lang="de-DE"/>
              <a:t> </a:t>
            </a:r>
            <a:r>
              <a:rPr lang="de-DE" err="1"/>
              <a:t>access</a:t>
            </a:r>
            <a:r>
              <a:rPr lang="de-DE"/>
              <a:t> </a:t>
            </a:r>
            <a:r>
              <a:rPr lang="de-DE" err="1"/>
              <a:t>to</a:t>
            </a:r>
            <a:r>
              <a:rPr lang="de-DE"/>
              <a:t> </a:t>
            </a:r>
            <a:r>
              <a:rPr lang="de-DE" err="1"/>
              <a:t>public</a:t>
            </a:r>
            <a:r>
              <a:rPr lang="de-DE"/>
              <a:t> </a:t>
            </a:r>
            <a:r>
              <a:rPr lang="de-DE" err="1"/>
              <a:t>records</a:t>
            </a:r>
            <a:r>
              <a:rPr lang="de-DE"/>
              <a:t> </a:t>
            </a:r>
            <a:r>
              <a:rPr lang="de-DE" err="1"/>
              <a:t>data</a:t>
            </a:r>
            <a:r>
              <a:rPr lang="de-DE"/>
              <a:t> </a:t>
            </a:r>
            <a:r>
              <a:rPr lang="de-DE" err="1"/>
              <a:t>produced</a:t>
            </a:r>
            <a:r>
              <a:rPr lang="de-DE"/>
              <a:t> </a:t>
            </a:r>
            <a:r>
              <a:rPr lang="de-DE" err="1"/>
              <a:t>from</a:t>
            </a:r>
            <a:r>
              <a:rPr lang="de-DE"/>
              <a:t> </a:t>
            </a:r>
            <a:r>
              <a:rPr lang="de-DE" err="1"/>
              <a:t>information</a:t>
            </a:r>
            <a:r>
              <a:rPr lang="de-DE"/>
              <a:t> </a:t>
            </a:r>
            <a:r>
              <a:rPr lang="de-DE" err="1"/>
              <a:t>heldby</a:t>
            </a:r>
            <a:r>
              <a:rPr lang="de-DE"/>
              <a:t> </a:t>
            </a:r>
            <a:r>
              <a:rPr lang="de-DE" err="1"/>
              <a:t>the</a:t>
            </a:r>
            <a:r>
              <a:rPr lang="de-DE"/>
              <a:t> </a:t>
            </a:r>
            <a:r>
              <a:rPr lang="de-DE" err="1"/>
              <a:t>government</a:t>
            </a:r>
            <a:r>
              <a:rPr lang="de-DE"/>
              <a:t>. </a:t>
            </a:r>
            <a:r>
              <a:rPr lang="de-DE" err="1"/>
              <a:t>Being</a:t>
            </a:r>
            <a:r>
              <a:rPr lang="de-DE"/>
              <a:t> a </a:t>
            </a:r>
            <a:r>
              <a:rPr lang="de-DE" err="1"/>
              <a:t>metadata</a:t>
            </a:r>
            <a:r>
              <a:rPr lang="de-DE"/>
              <a:t> </a:t>
            </a:r>
            <a:r>
              <a:rPr lang="de-DE" err="1"/>
              <a:t>site</a:t>
            </a:r>
            <a:r>
              <a:rPr lang="de-DE"/>
              <a:t>, </a:t>
            </a:r>
            <a:r>
              <a:rPr lang="de-DE" err="1"/>
              <a:t>it</a:t>
            </a:r>
            <a:r>
              <a:rPr lang="de-DE"/>
              <a:t> </a:t>
            </a:r>
            <a:r>
              <a:rPr lang="de-DE" err="1"/>
              <a:t>holds</a:t>
            </a:r>
            <a:r>
              <a:rPr lang="de-DE"/>
              <a:t> </a:t>
            </a:r>
            <a:r>
              <a:rPr lang="de-DE" err="1"/>
              <a:t>around</a:t>
            </a:r>
            <a:r>
              <a:rPr lang="de-DE"/>
              <a:t> 250 </a:t>
            </a:r>
            <a:r>
              <a:rPr lang="de-DE" err="1"/>
              <a:t>datasets</a:t>
            </a:r>
            <a:r>
              <a:rPr lang="de-DE"/>
              <a:t> </a:t>
            </a:r>
            <a:r>
              <a:rPr lang="de-DE" err="1"/>
              <a:t>that</a:t>
            </a:r>
            <a:r>
              <a:rPr lang="de-DE"/>
              <a:t> </a:t>
            </a:r>
            <a:r>
              <a:rPr lang="de-DE" err="1"/>
              <a:t>are</a:t>
            </a:r>
            <a:r>
              <a:rPr lang="de-DE"/>
              <a:t> </a:t>
            </a:r>
            <a:r>
              <a:rPr lang="de-DE" err="1"/>
              <a:t>published</a:t>
            </a:r>
            <a:r>
              <a:rPr lang="de-DE"/>
              <a:t> in </a:t>
            </a:r>
            <a:r>
              <a:rPr lang="de-DE" err="1"/>
              <a:t>the</a:t>
            </a:r>
            <a:r>
              <a:rPr lang="de-DE"/>
              <a:t> </a:t>
            </a:r>
            <a:r>
              <a:rPr lang="de-DE" err="1"/>
              <a:t>websites</a:t>
            </a:r>
            <a:r>
              <a:rPr lang="de-DE"/>
              <a:t> </a:t>
            </a:r>
            <a:r>
              <a:rPr lang="de-DE" err="1"/>
              <a:t>of</a:t>
            </a:r>
            <a:r>
              <a:rPr lang="de-DE"/>
              <a:t> different </a:t>
            </a:r>
            <a:r>
              <a:rPr lang="de-DE" err="1"/>
              <a:t>ministries</a:t>
            </a:r>
            <a:r>
              <a:rPr lang="de-DE"/>
              <a:t>. The </a:t>
            </a:r>
            <a:r>
              <a:rPr lang="de-DE" err="1"/>
              <a:t>idea</a:t>
            </a:r>
            <a:r>
              <a:rPr lang="de-DE"/>
              <a:t> </a:t>
            </a:r>
            <a:r>
              <a:rPr lang="de-DE" err="1"/>
              <a:t>is</a:t>
            </a:r>
            <a:r>
              <a:rPr lang="de-DE"/>
              <a:t> </a:t>
            </a:r>
            <a:r>
              <a:rPr lang="de-DE" err="1"/>
              <a:t>to</a:t>
            </a:r>
            <a:r>
              <a:rPr lang="de-DE"/>
              <a:t> </a:t>
            </a:r>
            <a:r>
              <a:rPr lang="de-DE" err="1"/>
              <a:t>encourage</a:t>
            </a:r>
            <a:r>
              <a:rPr lang="de-DE"/>
              <a:t> </a:t>
            </a:r>
            <a:r>
              <a:rPr lang="de-DE" err="1"/>
              <a:t>creative</a:t>
            </a:r>
            <a:r>
              <a:rPr lang="de-DE"/>
              <a:t> </a:t>
            </a:r>
            <a:r>
              <a:rPr lang="de-DE" err="1"/>
              <a:t>use</a:t>
            </a:r>
            <a:r>
              <a:rPr lang="de-DE"/>
              <a:t> </a:t>
            </a:r>
            <a:r>
              <a:rPr lang="de-DE" err="1"/>
              <a:t>of</a:t>
            </a:r>
            <a:r>
              <a:rPr lang="de-DE"/>
              <a:t> </a:t>
            </a:r>
            <a:r>
              <a:rPr lang="de-DE" err="1"/>
              <a:t>the</a:t>
            </a:r>
            <a:r>
              <a:rPr lang="de-DE"/>
              <a:t> </a:t>
            </a:r>
            <a:r>
              <a:rPr lang="de-DE" err="1"/>
              <a:t>data</a:t>
            </a:r>
            <a:r>
              <a:rPr lang="de-DE"/>
              <a:t> </a:t>
            </a:r>
            <a:r>
              <a:rPr lang="de-DE" err="1"/>
              <a:t>by</a:t>
            </a:r>
            <a:r>
              <a:rPr lang="de-DE"/>
              <a:t> </a:t>
            </a:r>
            <a:r>
              <a:rPr lang="de-DE" err="1"/>
              <a:t>civil</a:t>
            </a:r>
            <a:r>
              <a:rPr lang="de-DE"/>
              <a:t> </a:t>
            </a:r>
            <a:r>
              <a:rPr lang="de-DE" err="1"/>
              <a:t>society</a:t>
            </a:r>
            <a:r>
              <a:rPr lang="de-DE"/>
              <a:t> and </a:t>
            </a:r>
            <a:r>
              <a:rPr lang="de-DE" err="1"/>
              <a:t>the</a:t>
            </a:r>
            <a:r>
              <a:rPr lang="de-DE"/>
              <a:t> larger </a:t>
            </a:r>
            <a:r>
              <a:rPr lang="de-DE" err="1"/>
              <a:t>public</a:t>
            </a:r>
            <a:r>
              <a:rPr lang="de-DE"/>
              <a:t> </a:t>
            </a:r>
            <a:r>
              <a:rPr lang="de-DE" err="1"/>
              <a:t>by</a:t>
            </a:r>
            <a:r>
              <a:rPr lang="de-DE"/>
              <a:t> </a:t>
            </a:r>
            <a:r>
              <a:rPr lang="de-DE" err="1"/>
              <a:t>providing</a:t>
            </a:r>
            <a:r>
              <a:rPr lang="de-DE"/>
              <a:t> </a:t>
            </a:r>
            <a:r>
              <a:rPr lang="de-DE" err="1"/>
              <a:t>tools</a:t>
            </a:r>
            <a:r>
              <a:rPr lang="de-DE"/>
              <a:t> </a:t>
            </a:r>
            <a:r>
              <a:rPr lang="de-DE" err="1"/>
              <a:t>for</a:t>
            </a:r>
            <a:r>
              <a:rPr lang="de-DE"/>
              <a:t> </a:t>
            </a:r>
            <a:r>
              <a:rPr lang="de-DE" err="1"/>
              <a:t>information</a:t>
            </a:r>
            <a:r>
              <a:rPr lang="de-DE"/>
              <a:t> </a:t>
            </a:r>
            <a:r>
              <a:rPr lang="de-DE" err="1"/>
              <a:t>presentation</a:t>
            </a:r>
            <a:r>
              <a:rPr lang="de-DE"/>
              <a:t>, </a:t>
            </a:r>
            <a:r>
              <a:rPr lang="de-DE" err="1"/>
              <a:t>standardized</a:t>
            </a:r>
            <a:r>
              <a:rPr lang="de-DE"/>
              <a:t> </a:t>
            </a:r>
            <a:r>
              <a:rPr lang="de-DE" err="1"/>
              <a:t>downloading</a:t>
            </a:r>
            <a:r>
              <a:rPr lang="de-DE"/>
              <a:t> and </a:t>
            </a:r>
            <a:r>
              <a:rPr lang="de-DE" err="1"/>
              <a:t>standard</a:t>
            </a:r>
            <a:r>
              <a:rPr lang="de-DE"/>
              <a:t> APIs. </a:t>
            </a:r>
          </a:p>
          <a:p>
            <a:endParaRPr lang="de-DE">
              <a:cs typeface="Calibri"/>
            </a:endParaRPr>
          </a:p>
          <a:p>
            <a:r>
              <a:rPr lang="de-DE" b="1" err="1"/>
              <a:t>Challenges</a:t>
            </a:r>
            <a:r>
              <a:rPr lang="de-DE" b="1"/>
              <a:t>:</a:t>
            </a:r>
          </a:p>
          <a:p>
            <a:r>
              <a:rPr lang="de-DE" err="1"/>
              <a:t>Surged</a:t>
            </a:r>
            <a:r>
              <a:rPr lang="de-DE"/>
              <a:t> </a:t>
            </a:r>
            <a:r>
              <a:rPr lang="de-DE" err="1"/>
              <a:t>by</a:t>
            </a:r>
            <a:r>
              <a:rPr lang="de-DE"/>
              <a:t> </a:t>
            </a:r>
            <a:r>
              <a:rPr lang="de-DE" err="1"/>
              <a:t>the</a:t>
            </a:r>
            <a:r>
              <a:rPr lang="de-DE"/>
              <a:t> </a:t>
            </a:r>
            <a:r>
              <a:rPr lang="de-DE" err="1"/>
              <a:t>membership</a:t>
            </a:r>
            <a:r>
              <a:rPr lang="de-DE"/>
              <a:t> </a:t>
            </a:r>
            <a:r>
              <a:rPr lang="de-DE" err="1"/>
              <a:t>to</a:t>
            </a:r>
            <a:r>
              <a:rPr lang="de-DE"/>
              <a:t> Open</a:t>
            </a:r>
            <a:r>
              <a:rPr lang="de-DE" baseline="0"/>
              <a:t> Government Partnership (OGP)</a:t>
            </a:r>
            <a:r>
              <a:rPr lang="de-DE"/>
              <a:t>, Minister Michael Eitan, </a:t>
            </a:r>
            <a:r>
              <a:rPr lang="de-DE" err="1"/>
              <a:t>then</a:t>
            </a:r>
            <a:r>
              <a:rPr lang="de-DE"/>
              <a:t> Head </a:t>
            </a:r>
            <a:r>
              <a:rPr lang="de-DE" err="1"/>
              <a:t>of</a:t>
            </a:r>
            <a:r>
              <a:rPr lang="de-DE"/>
              <a:t> </a:t>
            </a:r>
            <a:r>
              <a:rPr lang="de-DE" err="1"/>
              <a:t>the</a:t>
            </a:r>
            <a:r>
              <a:rPr lang="de-DE"/>
              <a:t> Ministerial Committee </a:t>
            </a:r>
            <a:r>
              <a:rPr lang="de-DE" err="1"/>
              <a:t>to</a:t>
            </a:r>
            <a:r>
              <a:rPr lang="de-DE"/>
              <a:t> </a:t>
            </a:r>
            <a:r>
              <a:rPr lang="de-DE" err="1"/>
              <a:t>improve</a:t>
            </a:r>
            <a:r>
              <a:rPr lang="de-DE"/>
              <a:t> </a:t>
            </a:r>
            <a:r>
              <a:rPr lang="de-DE" err="1"/>
              <a:t>government</a:t>
            </a:r>
            <a:r>
              <a:rPr lang="de-DE"/>
              <a:t> </a:t>
            </a:r>
            <a:r>
              <a:rPr lang="de-DE" err="1"/>
              <a:t>services</a:t>
            </a:r>
            <a:r>
              <a:rPr lang="de-DE"/>
              <a:t> </a:t>
            </a:r>
            <a:r>
              <a:rPr lang="de-DE" err="1"/>
              <a:t>to</a:t>
            </a:r>
            <a:r>
              <a:rPr lang="de-DE"/>
              <a:t> </a:t>
            </a:r>
            <a:r>
              <a:rPr lang="de-DE" err="1"/>
              <a:t>the</a:t>
            </a:r>
            <a:r>
              <a:rPr lang="de-DE"/>
              <a:t> </a:t>
            </a:r>
            <a:r>
              <a:rPr lang="de-DE" err="1"/>
              <a:t>public</a:t>
            </a:r>
            <a:r>
              <a:rPr lang="de-DE"/>
              <a:t>, </a:t>
            </a:r>
            <a:r>
              <a:rPr lang="de-DE" err="1"/>
              <a:t>launched</a:t>
            </a:r>
            <a:r>
              <a:rPr lang="de-DE"/>
              <a:t> on </a:t>
            </a:r>
            <a:r>
              <a:rPr lang="de-DE" err="1"/>
              <a:t>the</a:t>
            </a:r>
            <a:r>
              <a:rPr lang="de-DE"/>
              <a:t> </a:t>
            </a:r>
            <a:r>
              <a:rPr lang="de-DE" err="1"/>
              <a:t>challenging</a:t>
            </a:r>
            <a:r>
              <a:rPr lang="de-DE"/>
              <a:t> </a:t>
            </a:r>
            <a:r>
              <a:rPr lang="de-DE" err="1"/>
              <a:t>task</a:t>
            </a:r>
            <a:r>
              <a:rPr lang="de-DE"/>
              <a:t> </a:t>
            </a:r>
            <a:r>
              <a:rPr lang="de-DE" err="1"/>
              <a:t>to</a:t>
            </a:r>
            <a:r>
              <a:rPr lang="de-DE"/>
              <a:t> </a:t>
            </a:r>
            <a:r>
              <a:rPr lang="de-DE" err="1"/>
              <a:t>convince</a:t>
            </a:r>
            <a:r>
              <a:rPr lang="de-DE"/>
              <a:t> </a:t>
            </a:r>
            <a:r>
              <a:rPr lang="de-DE" err="1"/>
              <a:t>ministries</a:t>
            </a:r>
            <a:r>
              <a:rPr lang="de-DE"/>
              <a:t> </a:t>
            </a:r>
            <a:r>
              <a:rPr lang="de-DE" err="1"/>
              <a:t>to</a:t>
            </a:r>
            <a:r>
              <a:rPr lang="de-DE"/>
              <a:t> release </a:t>
            </a:r>
            <a:r>
              <a:rPr lang="de-DE" err="1"/>
              <a:t>datasets</a:t>
            </a:r>
            <a:r>
              <a:rPr lang="de-DE"/>
              <a:t>. “The </a:t>
            </a:r>
            <a:r>
              <a:rPr lang="de-DE" err="1"/>
              <a:t>government</a:t>
            </a:r>
            <a:r>
              <a:rPr lang="de-DE"/>
              <a:t> in </a:t>
            </a:r>
            <a:r>
              <a:rPr lang="de-DE" err="1"/>
              <a:t>its</a:t>
            </a:r>
            <a:r>
              <a:rPr lang="de-DE"/>
              <a:t> traditional </a:t>
            </a:r>
            <a:r>
              <a:rPr lang="de-DE" err="1"/>
              <a:t>way</a:t>
            </a:r>
            <a:r>
              <a:rPr lang="de-DE"/>
              <a:t> </a:t>
            </a:r>
            <a:r>
              <a:rPr lang="de-DE" err="1"/>
              <a:t>of</a:t>
            </a:r>
            <a:r>
              <a:rPr lang="de-DE"/>
              <a:t> </a:t>
            </a:r>
            <a:r>
              <a:rPr lang="de-DE" err="1"/>
              <a:t>thinking</a:t>
            </a:r>
            <a:r>
              <a:rPr lang="de-DE"/>
              <a:t> </a:t>
            </a:r>
            <a:r>
              <a:rPr lang="de-DE" err="1"/>
              <a:t>is</a:t>
            </a:r>
            <a:r>
              <a:rPr lang="de-DE"/>
              <a:t> </a:t>
            </a:r>
            <a:r>
              <a:rPr lang="de-DE" err="1"/>
              <a:t>very</a:t>
            </a:r>
            <a:r>
              <a:rPr lang="de-DE"/>
              <a:t> </a:t>
            </a:r>
            <a:r>
              <a:rPr lang="de-DE" err="1"/>
              <a:t>secretive</a:t>
            </a:r>
            <a:r>
              <a:rPr lang="de-DE"/>
              <a:t>”, </a:t>
            </a:r>
            <a:r>
              <a:rPr lang="de-DE" err="1"/>
              <a:t>says</a:t>
            </a:r>
            <a:r>
              <a:rPr lang="de-DE"/>
              <a:t> </a:t>
            </a:r>
            <a:r>
              <a:rPr lang="de-DE" err="1"/>
              <a:t>head</a:t>
            </a:r>
            <a:r>
              <a:rPr lang="de-DE"/>
              <a:t> </a:t>
            </a:r>
            <a:r>
              <a:rPr lang="de-DE" err="1"/>
              <a:t>of</a:t>
            </a:r>
            <a:r>
              <a:rPr lang="de-DE"/>
              <a:t> data.gov.il. He </a:t>
            </a:r>
            <a:r>
              <a:rPr lang="de-DE" err="1"/>
              <a:t>recalls</a:t>
            </a:r>
            <a:r>
              <a:rPr lang="de-DE"/>
              <a:t> </a:t>
            </a:r>
            <a:r>
              <a:rPr lang="de-DE" err="1"/>
              <a:t>how</a:t>
            </a:r>
            <a:r>
              <a:rPr lang="de-DE"/>
              <a:t> Minister Eitan </a:t>
            </a:r>
            <a:r>
              <a:rPr lang="de-DE" err="1"/>
              <a:t>made</a:t>
            </a:r>
            <a:r>
              <a:rPr lang="de-DE"/>
              <a:t> </a:t>
            </a:r>
            <a:r>
              <a:rPr lang="de-DE" err="1"/>
              <a:t>hundreds</a:t>
            </a:r>
            <a:r>
              <a:rPr lang="de-DE"/>
              <a:t> </a:t>
            </a:r>
            <a:r>
              <a:rPr lang="de-DE" err="1"/>
              <a:t>of</a:t>
            </a:r>
            <a:r>
              <a:rPr lang="de-DE"/>
              <a:t> </a:t>
            </a:r>
            <a:r>
              <a:rPr lang="de-DE" err="1"/>
              <a:t>phone</a:t>
            </a:r>
            <a:r>
              <a:rPr lang="de-DE"/>
              <a:t> </a:t>
            </a:r>
            <a:r>
              <a:rPr lang="de-DE" err="1"/>
              <a:t>calls</a:t>
            </a:r>
            <a:r>
              <a:rPr lang="de-DE"/>
              <a:t> and </a:t>
            </a:r>
            <a:r>
              <a:rPr lang="de-DE" err="1"/>
              <a:t>held</a:t>
            </a:r>
            <a:r>
              <a:rPr lang="de-DE"/>
              <a:t> </a:t>
            </a:r>
            <a:r>
              <a:rPr lang="de-DE" err="1"/>
              <a:t>meetings</a:t>
            </a:r>
            <a:r>
              <a:rPr lang="de-DE"/>
              <a:t> </a:t>
            </a:r>
            <a:r>
              <a:rPr lang="de-DE" err="1"/>
              <a:t>with</a:t>
            </a:r>
            <a:r>
              <a:rPr lang="de-DE"/>
              <a:t> </a:t>
            </a:r>
            <a:r>
              <a:rPr lang="de-DE" err="1"/>
              <a:t>each</a:t>
            </a:r>
            <a:r>
              <a:rPr lang="de-DE"/>
              <a:t> </a:t>
            </a:r>
            <a:r>
              <a:rPr lang="de-DE" err="1"/>
              <a:t>ministry</a:t>
            </a:r>
            <a:r>
              <a:rPr lang="de-DE"/>
              <a:t> </a:t>
            </a:r>
            <a:r>
              <a:rPr lang="de-DE" err="1"/>
              <a:t>to</a:t>
            </a:r>
            <a:r>
              <a:rPr lang="de-DE"/>
              <a:t> </a:t>
            </a:r>
            <a:r>
              <a:rPr lang="de-DE" err="1"/>
              <a:t>secure</a:t>
            </a:r>
            <a:r>
              <a:rPr lang="de-DE"/>
              <a:t> </a:t>
            </a:r>
            <a:r>
              <a:rPr lang="de-DE" err="1"/>
              <a:t>the</a:t>
            </a:r>
            <a:r>
              <a:rPr lang="de-DE"/>
              <a:t> </a:t>
            </a:r>
            <a:r>
              <a:rPr lang="de-DE" err="1"/>
              <a:t>datasets</a:t>
            </a:r>
            <a:r>
              <a:rPr lang="de-DE"/>
              <a:t>. In </a:t>
            </a:r>
            <a:r>
              <a:rPr lang="de-DE" err="1"/>
              <a:t>the</a:t>
            </a:r>
            <a:r>
              <a:rPr lang="de-DE"/>
              <a:t> best-</a:t>
            </a:r>
            <a:r>
              <a:rPr lang="de-DE" err="1"/>
              <a:t>case</a:t>
            </a:r>
            <a:r>
              <a:rPr lang="de-DE"/>
              <a:t> </a:t>
            </a:r>
            <a:r>
              <a:rPr lang="de-DE" err="1"/>
              <a:t>scenarios</a:t>
            </a:r>
            <a:r>
              <a:rPr lang="de-DE"/>
              <a:t> </a:t>
            </a:r>
            <a:r>
              <a:rPr lang="de-DE" err="1"/>
              <a:t>they</a:t>
            </a:r>
            <a:r>
              <a:rPr lang="de-DE"/>
              <a:t> </a:t>
            </a:r>
            <a:r>
              <a:rPr lang="de-DE" err="1"/>
              <a:t>have</a:t>
            </a:r>
            <a:r>
              <a:rPr lang="de-DE"/>
              <a:t> </a:t>
            </a:r>
            <a:r>
              <a:rPr lang="de-DE" err="1"/>
              <a:t>received</a:t>
            </a:r>
            <a:r>
              <a:rPr lang="de-DE"/>
              <a:t> </a:t>
            </a:r>
            <a:r>
              <a:rPr lang="de-DE" err="1"/>
              <a:t>data</a:t>
            </a:r>
            <a:r>
              <a:rPr lang="de-DE"/>
              <a:t> in XML </a:t>
            </a:r>
            <a:r>
              <a:rPr lang="de-DE" err="1"/>
              <a:t>formats</a:t>
            </a:r>
            <a:r>
              <a:rPr lang="de-DE"/>
              <a:t> </a:t>
            </a:r>
            <a:r>
              <a:rPr lang="de-DE" err="1"/>
              <a:t>from</a:t>
            </a:r>
            <a:r>
              <a:rPr lang="de-DE"/>
              <a:t> </a:t>
            </a:r>
            <a:r>
              <a:rPr lang="de-DE" err="1"/>
              <a:t>some</a:t>
            </a:r>
            <a:r>
              <a:rPr lang="de-DE"/>
              <a:t> </a:t>
            </a:r>
            <a:r>
              <a:rPr lang="de-DE" err="1"/>
              <a:t>ministries</a:t>
            </a:r>
            <a:r>
              <a:rPr lang="de-DE"/>
              <a:t> </a:t>
            </a:r>
            <a:r>
              <a:rPr lang="de-DE" err="1"/>
              <a:t>while</a:t>
            </a:r>
            <a:r>
              <a:rPr lang="de-DE"/>
              <a:t> </a:t>
            </a:r>
            <a:r>
              <a:rPr lang="de-DE" err="1"/>
              <a:t>others</a:t>
            </a:r>
            <a:r>
              <a:rPr lang="de-DE"/>
              <a:t> </a:t>
            </a:r>
            <a:r>
              <a:rPr lang="de-DE" err="1"/>
              <a:t>have</a:t>
            </a:r>
            <a:r>
              <a:rPr lang="de-DE"/>
              <a:t> </a:t>
            </a:r>
            <a:r>
              <a:rPr lang="de-DE" err="1"/>
              <a:t>been</a:t>
            </a:r>
            <a:r>
              <a:rPr lang="de-DE"/>
              <a:t> in Excel </a:t>
            </a:r>
            <a:r>
              <a:rPr lang="de-DE" err="1"/>
              <a:t>formats</a:t>
            </a:r>
            <a:r>
              <a:rPr lang="de-DE"/>
              <a:t>. </a:t>
            </a:r>
          </a:p>
          <a:p>
            <a:r>
              <a:rPr lang="de-DE"/>
              <a:t>Just </a:t>
            </a:r>
            <a:r>
              <a:rPr lang="de-DE" err="1"/>
              <a:t>as</a:t>
            </a:r>
            <a:r>
              <a:rPr lang="de-DE"/>
              <a:t> </a:t>
            </a:r>
            <a:r>
              <a:rPr lang="de-DE" err="1"/>
              <a:t>setting</a:t>
            </a:r>
            <a:r>
              <a:rPr lang="de-DE"/>
              <a:t> </a:t>
            </a:r>
            <a:r>
              <a:rPr lang="de-DE" err="1"/>
              <a:t>up</a:t>
            </a:r>
            <a:r>
              <a:rPr lang="de-DE"/>
              <a:t> data.gov.il was a </a:t>
            </a:r>
            <a:r>
              <a:rPr lang="de-DE" err="1"/>
              <a:t>challenging</a:t>
            </a:r>
            <a:r>
              <a:rPr lang="de-DE"/>
              <a:t> </a:t>
            </a:r>
            <a:r>
              <a:rPr lang="de-DE" err="1"/>
              <a:t>process</a:t>
            </a:r>
            <a:r>
              <a:rPr lang="de-DE"/>
              <a:t> </a:t>
            </a:r>
            <a:r>
              <a:rPr lang="de-DE" err="1"/>
              <a:t>for</a:t>
            </a:r>
            <a:r>
              <a:rPr lang="de-DE"/>
              <a:t> </a:t>
            </a:r>
            <a:r>
              <a:rPr lang="de-DE" err="1"/>
              <a:t>the</a:t>
            </a:r>
            <a:r>
              <a:rPr lang="de-DE"/>
              <a:t> e-</a:t>
            </a:r>
            <a:r>
              <a:rPr lang="de-DE" err="1"/>
              <a:t>gov</a:t>
            </a:r>
            <a:r>
              <a:rPr lang="de-DE"/>
              <a:t> </a:t>
            </a:r>
            <a:r>
              <a:rPr lang="de-DE" err="1"/>
              <a:t>unit</a:t>
            </a:r>
            <a:r>
              <a:rPr lang="de-DE"/>
              <a:t>, Google </a:t>
            </a:r>
            <a:r>
              <a:rPr lang="de-DE" err="1"/>
              <a:t>Israel’s</a:t>
            </a:r>
            <a:r>
              <a:rPr lang="de-DE"/>
              <a:t> </a:t>
            </a:r>
            <a:r>
              <a:rPr lang="de-DE" err="1"/>
              <a:t>experience</a:t>
            </a:r>
            <a:r>
              <a:rPr lang="de-DE"/>
              <a:t> </a:t>
            </a:r>
            <a:r>
              <a:rPr lang="de-DE" err="1"/>
              <a:t>setting</a:t>
            </a:r>
            <a:r>
              <a:rPr lang="de-DE"/>
              <a:t> </a:t>
            </a:r>
            <a:r>
              <a:rPr lang="de-DE" err="1"/>
              <a:t>up</a:t>
            </a:r>
            <a:r>
              <a:rPr lang="de-DE"/>
              <a:t> </a:t>
            </a:r>
            <a:r>
              <a:rPr lang="de-DE" err="1"/>
              <a:t>transit</a:t>
            </a:r>
            <a:r>
              <a:rPr lang="de-DE"/>
              <a:t> </a:t>
            </a:r>
            <a:r>
              <a:rPr lang="de-DE" err="1"/>
              <a:t>data</a:t>
            </a:r>
            <a:r>
              <a:rPr lang="de-DE"/>
              <a:t> on </a:t>
            </a:r>
            <a:r>
              <a:rPr lang="de-DE" err="1"/>
              <a:t>their</a:t>
            </a:r>
            <a:r>
              <a:rPr lang="de-DE"/>
              <a:t> </a:t>
            </a:r>
            <a:r>
              <a:rPr lang="de-DE" err="1"/>
              <a:t>maps</a:t>
            </a:r>
            <a:r>
              <a:rPr lang="de-DE"/>
              <a:t> was </a:t>
            </a:r>
            <a:r>
              <a:rPr lang="de-DE" err="1"/>
              <a:t>equally</a:t>
            </a:r>
            <a:r>
              <a:rPr lang="de-DE"/>
              <a:t> </a:t>
            </a:r>
            <a:r>
              <a:rPr lang="de-DE" err="1"/>
              <a:t>tortuous</a:t>
            </a:r>
            <a:r>
              <a:rPr lang="de-DE"/>
              <a:t>. At </a:t>
            </a:r>
            <a:r>
              <a:rPr lang="de-DE" err="1"/>
              <a:t>first</a:t>
            </a:r>
            <a:r>
              <a:rPr lang="de-DE"/>
              <a:t>, </a:t>
            </a:r>
            <a:r>
              <a:rPr lang="de-DE" err="1"/>
              <a:t>they</a:t>
            </a:r>
            <a:r>
              <a:rPr lang="de-DE"/>
              <a:t> </a:t>
            </a:r>
            <a:r>
              <a:rPr lang="de-DE" err="1"/>
              <a:t>directly</a:t>
            </a:r>
            <a:r>
              <a:rPr lang="de-DE"/>
              <a:t> </a:t>
            </a:r>
            <a:r>
              <a:rPr lang="de-DE" err="1"/>
              <a:t>approached</a:t>
            </a:r>
            <a:r>
              <a:rPr lang="de-DE"/>
              <a:t> </a:t>
            </a:r>
            <a:r>
              <a:rPr lang="de-DE" err="1"/>
              <a:t>the</a:t>
            </a:r>
            <a:r>
              <a:rPr lang="de-DE"/>
              <a:t> private </a:t>
            </a:r>
            <a:r>
              <a:rPr lang="de-DE" err="1"/>
              <a:t>railway</a:t>
            </a:r>
            <a:r>
              <a:rPr lang="de-DE"/>
              <a:t> and </a:t>
            </a:r>
            <a:r>
              <a:rPr lang="de-DE" err="1"/>
              <a:t>bus</a:t>
            </a:r>
            <a:r>
              <a:rPr lang="de-DE"/>
              <a:t> </a:t>
            </a:r>
            <a:r>
              <a:rPr lang="de-DE" err="1"/>
              <a:t>companies</a:t>
            </a:r>
            <a:r>
              <a:rPr lang="de-DE"/>
              <a:t> </a:t>
            </a:r>
            <a:r>
              <a:rPr lang="de-DE" err="1"/>
              <a:t>to</a:t>
            </a:r>
            <a:r>
              <a:rPr lang="de-DE"/>
              <a:t> </a:t>
            </a:r>
            <a:r>
              <a:rPr lang="de-DE" err="1"/>
              <a:t>provide</a:t>
            </a:r>
            <a:r>
              <a:rPr lang="de-DE"/>
              <a:t> </a:t>
            </a:r>
            <a:r>
              <a:rPr lang="de-DE" err="1"/>
              <a:t>them</a:t>
            </a:r>
            <a:r>
              <a:rPr lang="de-DE"/>
              <a:t> </a:t>
            </a:r>
            <a:r>
              <a:rPr lang="de-DE" err="1"/>
              <a:t>with</a:t>
            </a:r>
            <a:r>
              <a:rPr lang="de-DE"/>
              <a:t> </a:t>
            </a:r>
            <a:r>
              <a:rPr lang="de-DE" err="1"/>
              <a:t>data</a:t>
            </a:r>
            <a:r>
              <a:rPr lang="de-DE"/>
              <a:t> on </a:t>
            </a:r>
            <a:r>
              <a:rPr lang="de-DE" err="1"/>
              <a:t>departure</a:t>
            </a:r>
            <a:r>
              <a:rPr lang="de-DE"/>
              <a:t> </a:t>
            </a:r>
            <a:r>
              <a:rPr lang="de-DE" err="1"/>
              <a:t>times</a:t>
            </a:r>
            <a:r>
              <a:rPr lang="de-DE"/>
              <a:t>, </a:t>
            </a:r>
            <a:r>
              <a:rPr lang="de-DE" err="1"/>
              <a:t>location</a:t>
            </a:r>
            <a:r>
              <a:rPr lang="de-DE"/>
              <a:t> </a:t>
            </a:r>
            <a:r>
              <a:rPr lang="de-DE" err="1"/>
              <a:t>of</a:t>
            </a:r>
            <a:r>
              <a:rPr lang="de-DE"/>
              <a:t> </a:t>
            </a:r>
            <a:r>
              <a:rPr lang="de-DE" err="1"/>
              <a:t>stations</a:t>
            </a:r>
            <a:r>
              <a:rPr lang="de-DE"/>
              <a:t> and </a:t>
            </a:r>
            <a:r>
              <a:rPr lang="de-DE" err="1"/>
              <a:t>routes</a:t>
            </a:r>
            <a:r>
              <a:rPr lang="de-DE"/>
              <a:t>, </a:t>
            </a:r>
            <a:r>
              <a:rPr lang="de-DE" err="1"/>
              <a:t>to</a:t>
            </a:r>
            <a:r>
              <a:rPr lang="de-DE"/>
              <a:t> </a:t>
            </a:r>
            <a:r>
              <a:rPr lang="de-DE" err="1"/>
              <a:t>name</a:t>
            </a:r>
            <a:r>
              <a:rPr lang="de-DE"/>
              <a:t> a </a:t>
            </a:r>
            <a:r>
              <a:rPr lang="de-DE" err="1"/>
              <a:t>few</a:t>
            </a:r>
            <a:r>
              <a:rPr lang="de-DE"/>
              <a:t>. But </a:t>
            </a:r>
            <a:r>
              <a:rPr lang="de-DE" err="1"/>
              <a:t>cooperation</a:t>
            </a:r>
            <a:r>
              <a:rPr lang="de-DE"/>
              <a:t> </a:t>
            </a:r>
            <a:r>
              <a:rPr lang="de-DE" err="1"/>
              <a:t>from</a:t>
            </a:r>
            <a:r>
              <a:rPr lang="de-DE"/>
              <a:t> </a:t>
            </a:r>
            <a:r>
              <a:rPr lang="de-DE" err="1"/>
              <a:t>these</a:t>
            </a:r>
            <a:r>
              <a:rPr lang="de-DE"/>
              <a:t> </a:t>
            </a:r>
            <a:r>
              <a:rPr lang="de-DE" err="1"/>
              <a:t>companies</a:t>
            </a:r>
            <a:r>
              <a:rPr lang="de-DE"/>
              <a:t> was not </a:t>
            </a:r>
            <a:r>
              <a:rPr lang="de-DE" err="1"/>
              <a:t>forthcoming</a:t>
            </a:r>
            <a:r>
              <a:rPr lang="de-DE"/>
              <a:t>. </a:t>
            </a:r>
            <a:r>
              <a:rPr lang="de-DE" err="1"/>
              <a:t>Since</a:t>
            </a:r>
            <a:r>
              <a:rPr lang="de-DE"/>
              <a:t> Google </a:t>
            </a:r>
            <a:r>
              <a:rPr lang="de-DE" err="1"/>
              <a:t>transit</a:t>
            </a:r>
            <a:r>
              <a:rPr lang="de-DE"/>
              <a:t> </a:t>
            </a:r>
            <a:r>
              <a:rPr lang="de-DE" err="1"/>
              <a:t>would</a:t>
            </a:r>
            <a:r>
              <a:rPr lang="de-DE"/>
              <a:t> </a:t>
            </a:r>
            <a:r>
              <a:rPr lang="de-DE" err="1"/>
              <a:t>collate</a:t>
            </a:r>
            <a:r>
              <a:rPr lang="de-DE"/>
              <a:t> all </a:t>
            </a:r>
            <a:r>
              <a:rPr lang="de-DE" err="1"/>
              <a:t>the</a:t>
            </a:r>
            <a:r>
              <a:rPr lang="de-DE"/>
              <a:t> </a:t>
            </a:r>
            <a:r>
              <a:rPr lang="de-DE" err="1"/>
              <a:t>data</a:t>
            </a:r>
            <a:r>
              <a:rPr lang="de-DE"/>
              <a:t> and </a:t>
            </a:r>
            <a:r>
              <a:rPr lang="de-DE" err="1"/>
              <a:t>decide</a:t>
            </a:r>
            <a:r>
              <a:rPr lang="de-DE"/>
              <a:t> </a:t>
            </a:r>
            <a:r>
              <a:rPr lang="de-DE" err="1"/>
              <a:t>the</a:t>
            </a:r>
            <a:r>
              <a:rPr lang="de-DE"/>
              <a:t> </a:t>
            </a:r>
            <a:r>
              <a:rPr lang="de-DE" err="1"/>
              <a:t>best</a:t>
            </a:r>
            <a:r>
              <a:rPr lang="de-DE"/>
              <a:t> route </a:t>
            </a:r>
            <a:r>
              <a:rPr lang="de-DE" err="1"/>
              <a:t>for</a:t>
            </a:r>
            <a:r>
              <a:rPr lang="de-DE"/>
              <a:t> </a:t>
            </a:r>
            <a:r>
              <a:rPr lang="de-DE" err="1"/>
              <a:t>commuters</a:t>
            </a:r>
            <a:r>
              <a:rPr lang="de-DE"/>
              <a:t>, </a:t>
            </a:r>
            <a:r>
              <a:rPr lang="de-DE" err="1"/>
              <a:t>the</a:t>
            </a:r>
            <a:r>
              <a:rPr lang="de-DE"/>
              <a:t> </a:t>
            </a:r>
            <a:r>
              <a:rPr lang="de-DE" err="1"/>
              <a:t>companies</a:t>
            </a:r>
            <a:r>
              <a:rPr lang="de-DE"/>
              <a:t> </a:t>
            </a:r>
            <a:r>
              <a:rPr lang="de-DE" err="1"/>
              <a:t>felt</a:t>
            </a:r>
            <a:r>
              <a:rPr lang="de-DE"/>
              <a:t> </a:t>
            </a:r>
            <a:r>
              <a:rPr lang="de-DE" err="1"/>
              <a:t>that</a:t>
            </a:r>
            <a:r>
              <a:rPr lang="de-DE"/>
              <a:t> </a:t>
            </a:r>
            <a:r>
              <a:rPr lang="de-DE" err="1"/>
              <a:t>this</a:t>
            </a:r>
            <a:r>
              <a:rPr lang="de-DE"/>
              <a:t> </a:t>
            </a:r>
            <a:r>
              <a:rPr lang="de-DE" err="1"/>
              <a:t>would</a:t>
            </a:r>
            <a:r>
              <a:rPr lang="de-DE"/>
              <a:t> </a:t>
            </a:r>
            <a:r>
              <a:rPr lang="de-DE" err="1"/>
              <a:t>increase</a:t>
            </a:r>
            <a:r>
              <a:rPr lang="de-DE"/>
              <a:t> </a:t>
            </a:r>
            <a:r>
              <a:rPr lang="de-DE" err="1"/>
              <a:t>competition</a:t>
            </a:r>
            <a:r>
              <a:rPr lang="de-DE"/>
              <a:t>. </a:t>
            </a:r>
          </a:p>
          <a:p>
            <a:r>
              <a:rPr lang="de-DE"/>
              <a:t>In </a:t>
            </a:r>
            <a:r>
              <a:rPr lang="de-DE" err="1"/>
              <a:t>the</a:t>
            </a:r>
            <a:r>
              <a:rPr lang="de-DE"/>
              <a:t> </a:t>
            </a:r>
            <a:r>
              <a:rPr lang="de-DE" err="1"/>
              <a:t>process</a:t>
            </a:r>
            <a:r>
              <a:rPr lang="de-DE"/>
              <a:t> </a:t>
            </a:r>
            <a:r>
              <a:rPr lang="de-DE" err="1"/>
              <a:t>of</a:t>
            </a:r>
            <a:r>
              <a:rPr lang="de-DE"/>
              <a:t> </a:t>
            </a:r>
            <a:r>
              <a:rPr lang="de-DE" err="1"/>
              <a:t>collation</a:t>
            </a:r>
            <a:r>
              <a:rPr lang="de-DE"/>
              <a:t> Google Israel </a:t>
            </a:r>
            <a:r>
              <a:rPr lang="de-DE" err="1"/>
              <a:t>identified</a:t>
            </a:r>
            <a:r>
              <a:rPr lang="de-DE"/>
              <a:t> </a:t>
            </a:r>
            <a:r>
              <a:rPr lang="de-DE" err="1"/>
              <a:t>many</a:t>
            </a:r>
            <a:r>
              <a:rPr lang="de-DE"/>
              <a:t> </a:t>
            </a:r>
            <a:r>
              <a:rPr lang="de-DE" err="1"/>
              <a:t>inaccuracies</a:t>
            </a:r>
            <a:r>
              <a:rPr lang="de-DE"/>
              <a:t> </a:t>
            </a:r>
            <a:r>
              <a:rPr lang="de-DE" err="1"/>
              <a:t>with</a:t>
            </a:r>
            <a:r>
              <a:rPr lang="de-DE"/>
              <a:t> </a:t>
            </a:r>
            <a:r>
              <a:rPr lang="de-DE" err="1"/>
              <a:t>the</a:t>
            </a:r>
            <a:r>
              <a:rPr lang="de-DE"/>
              <a:t> </a:t>
            </a:r>
            <a:r>
              <a:rPr lang="de-DE" err="1"/>
              <a:t>datasets</a:t>
            </a:r>
            <a:r>
              <a:rPr lang="de-DE"/>
              <a:t>. </a:t>
            </a:r>
            <a:r>
              <a:rPr lang="de-DE" err="1"/>
              <a:t>For</a:t>
            </a:r>
            <a:r>
              <a:rPr lang="de-DE"/>
              <a:t> </a:t>
            </a:r>
            <a:r>
              <a:rPr lang="de-DE" err="1"/>
              <a:t>example</a:t>
            </a:r>
            <a:r>
              <a:rPr lang="de-DE"/>
              <a:t>, </a:t>
            </a:r>
            <a:r>
              <a:rPr lang="de-DE" err="1"/>
              <a:t>while</a:t>
            </a:r>
            <a:r>
              <a:rPr lang="de-DE"/>
              <a:t> </a:t>
            </a:r>
            <a:r>
              <a:rPr lang="de-DE" err="1"/>
              <a:t>visualizing</a:t>
            </a:r>
            <a:r>
              <a:rPr lang="de-DE"/>
              <a:t> </a:t>
            </a:r>
            <a:r>
              <a:rPr lang="de-DE" err="1"/>
              <a:t>the</a:t>
            </a:r>
            <a:r>
              <a:rPr lang="de-DE"/>
              <a:t> route </a:t>
            </a:r>
            <a:r>
              <a:rPr lang="de-DE" err="1"/>
              <a:t>between</a:t>
            </a:r>
            <a:r>
              <a:rPr lang="de-DE"/>
              <a:t> </a:t>
            </a:r>
            <a:r>
              <a:rPr lang="de-DE" err="1"/>
              <a:t>two</a:t>
            </a:r>
            <a:r>
              <a:rPr lang="de-DE"/>
              <a:t> </a:t>
            </a:r>
            <a:r>
              <a:rPr lang="de-DE" err="1"/>
              <a:t>locations</a:t>
            </a:r>
            <a:r>
              <a:rPr lang="de-DE"/>
              <a:t> in a </a:t>
            </a:r>
            <a:r>
              <a:rPr lang="de-DE" err="1"/>
              <a:t>city</a:t>
            </a:r>
            <a:r>
              <a:rPr lang="de-DE"/>
              <a:t> </a:t>
            </a:r>
            <a:r>
              <a:rPr lang="de-DE" err="1"/>
              <a:t>they</a:t>
            </a:r>
            <a:r>
              <a:rPr lang="de-DE"/>
              <a:t> </a:t>
            </a:r>
            <a:r>
              <a:rPr lang="de-DE" err="1"/>
              <a:t>found</a:t>
            </a:r>
            <a:r>
              <a:rPr lang="de-DE"/>
              <a:t> </a:t>
            </a:r>
            <a:r>
              <a:rPr lang="de-DE" err="1"/>
              <a:t>the</a:t>
            </a:r>
            <a:r>
              <a:rPr lang="de-DE"/>
              <a:t> route </a:t>
            </a:r>
            <a:r>
              <a:rPr lang="de-DE" err="1"/>
              <a:t>passing</a:t>
            </a:r>
            <a:r>
              <a:rPr lang="de-DE"/>
              <a:t> </a:t>
            </a:r>
            <a:r>
              <a:rPr lang="de-DE" err="1"/>
              <a:t>over</a:t>
            </a:r>
            <a:r>
              <a:rPr lang="de-DE"/>
              <a:t> </a:t>
            </a:r>
            <a:r>
              <a:rPr lang="de-DE" err="1"/>
              <a:t>the</a:t>
            </a:r>
            <a:r>
              <a:rPr lang="de-DE"/>
              <a:t> </a:t>
            </a:r>
            <a:r>
              <a:rPr lang="de-DE" err="1"/>
              <a:t>sea</a:t>
            </a:r>
            <a:r>
              <a:rPr lang="de-DE"/>
              <a:t>. Google Israel ran </a:t>
            </a:r>
            <a:r>
              <a:rPr lang="de-DE" err="1"/>
              <a:t>its</a:t>
            </a:r>
            <a:r>
              <a:rPr lang="de-DE"/>
              <a:t> </a:t>
            </a:r>
            <a:r>
              <a:rPr lang="de-DE" err="1"/>
              <a:t>validation</a:t>
            </a:r>
            <a:r>
              <a:rPr lang="de-DE"/>
              <a:t> </a:t>
            </a:r>
            <a:r>
              <a:rPr lang="de-DE" err="1"/>
              <a:t>tools</a:t>
            </a:r>
            <a:r>
              <a:rPr lang="de-DE"/>
              <a:t> </a:t>
            </a:r>
            <a:r>
              <a:rPr lang="de-DE" err="1"/>
              <a:t>over</a:t>
            </a:r>
            <a:r>
              <a:rPr lang="de-DE"/>
              <a:t> </a:t>
            </a:r>
            <a:r>
              <a:rPr lang="de-DE" err="1"/>
              <a:t>the</a:t>
            </a:r>
            <a:r>
              <a:rPr lang="de-DE"/>
              <a:t> </a:t>
            </a:r>
            <a:r>
              <a:rPr lang="de-DE" err="1"/>
              <a:t>government</a:t>
            </a:r>
            <a:r>
              <a:rPr lang="de-DE"/>
              <a:t> </a:t>
            </a:r>
            <a:r>
              <a:rPr lang="de-DE" err="1"/>
              <a:t>database</a:t>
            </a:r>
            <a:r>
              <a:rPr lang="de-DE"/>
              <a:t>, </a:t>
            </a:r>
            <a:r>
              <a:rPr lang="de-DE" err="1"/>
              <a:t>checking</a:t>
            </a:r>
            <a:r>
              <a:rPr lang="de-DE"/>
              <a:t> </a:t>
            </a:r>
            <a:r>
              <a:rPr lang="de-DE" err="1"/>
              <a:t>for</a:t>
            </a:r>
            <a:r>
              <a:rPr lang="de-DE"/>
              <a:t> </a:t>
            </a:r>
            <a:r>
              <a:rPr lang="de-DE" err="1"/>
              <a:t>similar</a:t>
            </a:r>
            <a:r>
              <a:rPr lang="de-DE"/>
              <a:t> </a:t>
            </a:r>
            <a:r>
              <a:rPr lang="de-DE" err="1"/>
              <a:t>inconsistencies</a:t>
            </a:r>
            <a:r>
              <a:rPr lang="de-DE"/>
              <a:t> and </a:t>
            </a:r>
            <a:r>
              <a:rPr lang="de-DE" err="1"/>
              <a:t>making</a:t>
            </a:r>
            <a:r>
              <a:rPr lang="de-DE"/>
              <a:t> </a:t>
            </a:r>
            <a:r>
              <a:rPr lang="de-DE" err="1"/>
              <a:t>recommendations</a:t>
            </a:r>
            <a:r>
              <a:rPr lang="de-DE"/>
              <a:t> </a:t>
            </a:r>
            <a:r>
              <a:rPr lang="de-DE" err="1"/>
              <a:t>to</a:t>
            </a:r>
            <a:r>
              <a:rPr lang="de-DE"/>
              <a:t> </a:t>
            </a:r>
            <a:r>
              <a:rPr lang="de-DE" err="1"/>
              <a:t>address</a:t>
            </a:r>
            <a:r>
              <a:rPr lang="de-DE"/>
              <a:t> </a:t>
            </a:r>
            <a:r>
              <a:rPr lang="de-DE" err="1"/>
              <a:t>them</a:t>
            </a:r>
            <a:r>
              <a:rPr lang="de-DE"/>
              <a:t>. “</a:t>
            </a:r>
            <a:r>
              <a:rPr lang="de-DE" err="1"/>
              <a:t>We</a:t>
            </a:r>
            <a:r>
              <a:rPr lang="de-DE"/>
              <a:t> </a:t>
            </a:r>
            <a:r>
              <a:rPr lang="de-DE" err="1"/>
              <a:t>found</a:t>
            </a:r>
            <a:r>
              <a:rPr lang="de-DE"/>
              <a:t> </a:t>
            </a:r>
            <a:r>
              <a:rPr lang="de-DE" err="1"/>
              <a:t>the</a:t>
            </a:r>
            <a:r>
              <a:rPr lang="de-DE"/>
              <a:t> e-</a:t>
            </a:r>
            <a:r>
              <a:rPr lang="de-DE" err="1"/>
              <a:t>gov</a:t>
            </a:r>
            <a:r>
              <a:rPr lang="de-DE"/>
              <a:t> </a:t>
            </a:r>
            <a:r>
              <a:rPr lang="de-DE" err="1"/>
              <a:t>team</a:t>
            </a:r>
            <a:r>
              <a:rPr lang="de-DE"/>
              <a:t> </a:t>
            </a:r>
            <a:r>
              <a:rPr lang="de-DE" err="1"/>
              <a:t>very</a:t>
            </a:r>
            <a:r>
              <a:rPr lang="de-DE"/>
              <a:t> open </a:t>
            </a:r>
            <a:r>
              <a:rPr lang="de-DE" err="1"/>
              <a:t>to</a:t>
            </a:r>
            <a:r>
              <a:rPr lang="de-DE"/>
              <a:t> </a:t>
            </a:r>
            <a:r>
              <a:rPr lang="de-DE" err="1"/>
              <a:t>the</a:t>
            </a:r>
            <a:r>
              <a:rPr lang="de-DE"/>
              <a:t> </a:t>
            </a:r>
            <a:r>
              <a:rPr lang="de-DE" err="1"/>
              <a:t>process</a:t>
            </a:r>
            <a:r>
              <a:rPr lang="de-DE"/>
              <a:t> </a:t>
            </a:r>
            <a:r>
              <a:rPr lang="de-DE" err="1"/>
              <a:t>of</a:t>
            </a:r>
            <a:r>
              <a:rPr lang="de-DE"/>
              <a:t> </a:t>
            </a:r>
            <a:r>
              <a:rPr lang="de-DE" err="1"/>
              <a:t>validation</a:t>
            </a:r>
            <a:r>
              <a:rPr lang="de-DE"/>
              <a:t> and </a:t>
            </a:r>
            <a:r>
              <a:rPr lang="de-DE" err="1"/>
              <a:t>improvement</a:t>
            </a:r>
            <a:r>
              <a:rPr lang="de-DE"/>
              <a:t>. </a:t>
            </a:r>
            <a:r>
              <a:rPr lang="de-DE" err="1"/>
              <a:t>It</a:t>
            </a:r>
            <a:r>
              <a:rPr lang="de-DE"/>
              <a:t> </a:t>
            </a:r>
            <a:r>
              <a:rPr lang="de-DE" err="1"/>
              <a:t>took</a:t>
            </a:r>
            <a:r>
              <a:rPr lang="de-DE"/>
              <a:t> 6-10 </a:t>
            </a:r>
            <a:r>
              <a:rPr lang="de-DE" err="1"/>
              <a:t>months</a:t>
            </a:r>
            <a:r>
              <a:rPr lang="de-DE"/>
              <a:t> </a:t>
            </a:r>
            <a:r>
              <a:rPr lang="de-DE" err="1"/>
              <a:t>of</a:t>
            </a:r>
            <a:r>
              <a:rPr lang="de-DE"/>
              <a:t> </a:t>
            </a:r>
            <a:r>
              <a:rPr lang="de-DE" err="1"/>
              <a:t>iteration</a:t>
            </a:r>
            <a:r>
              <a:rPr lang="de-DE"/>
              <a:t> </a:t>
            </a:r>
            <a:r>
              <a:rPr lang="de-DE" err="1"/>
              <a:t>with</a:t>
            </a:r>
            <a:r>
              <a:rPr lang="de-DE"/>
              <a:t> </a:t>
            </a:r>
            <a:r>
              <a:rPr lang="de-DE" err="1"/>
              <a:t>the</a:t>
            </a:r>
            <a:r>
              <a:rPr lang="de-DE"/>
              <a:t> </a:t>
            </a:r>
            <a:r>
              <a:rPr lang="de-DE" err="1"/>
              <a:t>government</a:t>
            </a:r>
            <a:r>
              <a:rPr lang="de-DE"/>
              <a:t> </a:t>
            </a:r>
            <a:r>
              <a:rPr lang="de-DE" err="1"/>
              <a:t>until</a:t>
            </a:r>
            <a:r>
              <a:rPr lang="de-DE"/>
              <a:t> </a:t>
            </a:r>
            <a:r>
              <a:rPr lang="de-DE" err="1"/>
              <a:t>we</a:t>
            </a:r>
            <a:r>
              <a:rPr lang="de-DE"/>
              <a:t> </a:t>
            </a:r>
            <a:r>
              <a:rPr lang="de-DE" err="1"/>
              <a:t>were</a:t>
            </a:r>
            <a:r>
              <a:rPr lang="de-DE"/>
              <a:t> </a:t>
            </a:r>
            <a:r>
              <a:rPr lang="de-DE" err="1"/>
              <a:t>able</a:t>
            </a:r>
            <a:r>
              <a:rPr lang="de-DE"/>
              <a:t> </a:t>
            </a:r>
            <a:r>
              <a:rPr lang="de-DE" err="1"/>
              <a:t>to</a:t>
            </a:r>
            <a:r>
              <a:rPr lang="de-DE"/>
              <a:t> </a:t>
            </a:r>
            <a:r>
              <a:rPr lang="de-DE" err="1"/>
              <a:t>create</a:t>
            </a:r>
            <a:r>
              <a:rPr lang="de-DE"/>
              <a:t> </a:t>
            </a:r>
            <a:r>
              <a:rPr lang="de-DE" err="1"/>
              <a:t>the</a:t>
            </a:r>
            <a:r>
              <a:rPr lang="de-DE"/>
              <a:t> </a:t>
            </a:r>
            <a:r>
              <a:rPr lang="de-DE" err="1"/>
              <a:t>transit</a:t>
            </a:r>
            <a:r>
              <a:rPr lang="de-DE"/>
              <a:t> </a:t>
            </a:r>
            <a:r>
              <a:rPr lang="de-DE" err="1"/>
              <a:t>map</a:t>
            </a:r>
            <a:r>
              <a:rPr lang="de-DE"/>
              <a:t> </a:t>
            </a:r>
            <a:r>
              <a:rPr lang="de-DE" err="1"/>
              <a:t>for</a:t>
            </a:r>
            <a:r>
              <a:rPr lang="de-DE"/>
              <a:t> 25,000 </a:t>
            </a:r>
            <a:r>
              <a:rPr lang="de-DE" err="1"/>
              <a:t>bus</a:t>
            </a:r>
            <a:r>
              <a:rPr lang="de-DE"/>
              <a:t> </a:t>
            </a:r>
            <a:r>
              <a:rPr lang="de-DE" err="1"/>
              <a:t>stations</a:t>
            </a:r>
            <a:r>
              <a:rPr lang="de-DE"/>
              <a:t> and 53 </a:t>
            </a:r>
            <a:r>
              <a:rPr lang="de-DE" err="1"/>
              <a:t>train</a:t>
            </a:r>
            <a:r>
              <a:rPr lang="de-DE"/>
              <a:t> </a:t>
            </a:r>
            <a:r>
              <a:rPr lang="de-DE" err="1"/>
              <a:t>stations</a:t>
            </a:r>
            <a:r>
              <a:rPr lang="de-DE"/>
              <a:t> </a:t>
            </a:r>
            <a:r>
              <a:rPr lang="de-DE" err="1"/>
              <a:t>across</a:t>
            </a:r>
            <a:r>
              <a:rPr lang="de-DE"/>
              <a:t> </a:t>
            </a:r>
            <a:r>
              <a:rPr lang="de-DE" err="1"/>
              <a:t>the</a:t>
            </a:r>
            <a:r>
              <a:rPr lang="de-DE"/>
              <a:t> </a:t>
            </a:r>
            <a:r>
              <a:rPr lang="de-DE" err="1"/>
              <a:t>country</a:t>
            </a:r>
            <a:r>
              <a:rPr lang="de-DE"/>
              <a:t>“.</a:t>
            </a:r>
          </a:p>
          <a:p>
            <a:endParaRPr lang="de-DE" b="1"/>
          </a:p>
          <a:p>
            <a:r>
              <a:rPr lang="de-DE" b="1"/>
              <a:t>Early </a:t>
            </a:r>
            <a:r>
              <a:rPr lang="de-DE" b="1" err="1"/>
              <a:t>results</a:t>
            </a:r>
            <a:r>
              <a:rPr lang="de-DE" b="1"/>
              <a:t>:</a:t>
            </a:r>
          </a:p>
          <a:p>
            <a:r>
              <a:rPr lang="de-DE"/>
              <a:t>In April </a:t>
            </a:r>
            <a:r>
              <a:rPr lang="de-DE" err="1"/>
              <a:t>this</a:t>
            </a:r>
            <a:r>
              <a:rPr lang="de-DE"/>
              <a:t> </a:t>
            </a:r>
            <a:r>
              <a:rPr lang="de-DE" err="1"/>
              <a:t>year</a:t>
            </a:r>
            <a:r>
              <a:rPr lang="de-DE"/>
              <a:t>, Google </a:t>
            </a:r>
            <a:r>
              <a:rPr lang="de-DE" err="1"/>
              <a:t>launched</a:t>
            </a:r>
            <a:r>
              <a:rPr lang="de-DE"/>
              <a:t> </a:t>
            </a:r>
            <a:r>
              <a:rPr lang="de-DE" err="1"/>
              <a:t>the</a:t>
            </a:r>
            <a:r>
              <a:rPr lang="de-DE"/>
              <a:t> </a:t>
            </a:r>
            <a:r>
              <a:rPr lang="de-DE" err="1"/>
              <a:t>service</a:t>
            </a:r>
            <a:r>
              <a:rPr lang="de-DE"/>
              <a:t> </a:t>
            </a:r>
            <a:r>
              <a:rPr lang="de-DE" err="1"/>
              <a:t>covering</a:t>
            </a:r>
            <a:r>
              <a:rPr lang="de-DE"/>
              <a:t> </a:t>
            </a:r>
            <a:r>
              <a:rPr lang="de-DE" err="1"/>
              <a:t>routes</a:t>
            </a:r>
            <a:r>
              <a:rPr lang="de-DE"/>
              <a:t> </a:t>
            </a:r>
            <a:r>
              <a:rPr lang="de-DE" err="1"/>
              <a:t>by</a:t>
            </a:r>
            <a:r>
              <a:rPr lang="de-DE"/>
              <a:t> </a:t>
            </a:r>
            <a:r>
              <a:rPr lang="de-DE" err="1"/>
              <a:t>bus</a:t>
            </a:r>
            <a:r>
              <a:rPr lang="de-DE"/>
              <a:t>, </a:t>
            </a:r>
            <a:r>
              <a:rPr lang="de-DE" err="1"/>
              <a:t>train</a:t>
            </a:r>
            <a:r>
              <a:rPr lang="de-DE"/>
              <a:t> and </a:t>
            </a:r>
            <a:r>
              <a:rPr lang="de-DE" err="1"/>
              <a:t>the</a:t>
            </a:r>
            <a:r>
              <a:rPr lang="de-DE"/>
              <a:t> light </a:t>
            </a:r>
            <a:r>
              <a:rPr lang="de-DE" err="1"/>
              <a:t>rail</a:t>
            </a:r>
            <a:r>
              <a:rPr lang="de-DE"/>
              <a:t> </a:t>
            </a:r>
            <a:r>
              <a:rPr lang="de-DE" err="1"/>
              <a:t>to</a:t>
            </a:r>
            <a:r>
              <a:rPr lang="de-DE"/>
              <a:t> </a:t>
            </a:r>
            <a:r>
              <a:rPr lang="de-DE" err="1"/>
              <a:t>reach</a:t>
            </a:r>
            <a:r>
              <a:rPr lang="de-DE"/>
              <a:t> </a:t>
            </a:r>
            <a:r>
              <a:rPr lang="de-DE" err="1"/>
              <a:t>destinations</a:t>
            </a:r>
            <a:r>
              <a:rPr lang="de-DE"/>
              <a:t>. </a:t>
            </a:r>
            <a:r>
              <a:rPr lang="de-DE" err="1"/>
              <a:t>It</a:t>
            </a:r>
            <a:r>
              <a:rPr lang="de-DE"/>
              <a:t> </a:t>
            </a:r>
            <a:r>
              <a:rPr lang="de-DE" err="1"/>
              <a:t>is</a:t>
            </a:r>
            <a:r>
              <a:rPr lang="de-DE"/>
              <a:t> </a:t>
            </a:r>
            <a:r>
              <a:rPr lang="de-DE" err="1"/>
              <a:t>available</a:t>
            </a:r>
            <a:r>
              <a:rPr lang="de-DE"/>
              <a:t> in English, </a:t>
            </a:r>
            <a:r>
              <a:rPr lang="de-DE" err="1"/>
              <a:t>Hebrew</a:t>
            </a:r>
            <a:r>
              <a:rPr lang="de-DE"/>
              <a:t> and </a:t>
            </a:r>
            <a:r>
              <a:rPr lang="de-DE" err="1"/>
              <a:t>Arabic</a:t>
            </a:r>
            <a:r>
              <a:rPr lang="de-DE"/>
              <a:t> and </a:t>
            </a:r>
            <a:r>
              <a:rPr lang="de-DE" err="1"/>
              <a:t>uses</a:t>
            </a:r>
            <a:r>
              <a:rPr lang="de-DE"/>
              <a:t> </a:t>
            </a:r>
            <a:r>
              <a:rPr lang="de-DE" err="1"/>
              <a:t>information</a:t>
            </a:r>
            <a:r>
              <a:rPr lang="de-DE"/>
              <a:t> </a:t>
            </a:r>
            <a:r>
              <a:rPr lang="de-DE" err="1"/>
              <a:t>from</a:t>
            </a:r>
            <a:r>
              <a:rPr lang="de-DE"/>
              <a:t> 21 </a:t>
            </a:r>
            <a:r>
              <a:rPr lang="de-DE" err="1"/>
              <a:t>service</a:t>
            </a:r>
            <a:r>
              <a:rPr lang="de-DE"/>
              <a:t> </a:t>
            </a:r>
            <a:r>
              <a:rPr lang="de-DE" err="1"/>
              <a:t>providers</a:t>
            </a:r>
            <a:r>
              <a:rPr lang="de-DE"/>
              <a:t>. </a:t>
            </a:r>
            <a:r>
              <a:rPr lang="de-DE" err="1"/>
              <a:t>It</a:t>
            </a:r>
            <a:r>
              <a:rPr lang="de-DE"/>
              <a:t> </a:t>
            </a:r>
            <a:r>
              <a:rPr lang="de-DE" err="1"/>
              <a:t>is</a:t>
            </a:r>
            <a:r>
              <a:rPr lang="de-DE"/>
              <a:t> not </a:t>
            </a:r>
            <a:r>
              <a:rPr lang="de-DE" err="1"/>
              <a:t>the</a:t>
            </a:r>
            <a:r>
              <a:rPr lang="de-DE"/>
              <a:t> </a:t>
            </a:r>
            <a:r>
              <a:rPr lang="de-DE" err="1"/>
              <a:t>first</a:t>
            </a:r>
            <a:r>
              <a:rPr lang="de-DE"/>
              <a:t> </a:t>
            </a:r>
            <a:r>
              <a:rPr lang="de-DE" err="1"/>
              <a:t>service</a:t>
            </a:r>
            <a:r>
              <a:rPr lang="de-DE"/>
              <a:t> </a:t>
            </a:r>
            <a:r>
              <a:rPr lang="de-DE" err="1"/>
              <a:t>that</a:t>
            </a:r>
            <a:r>
              <a:rPr lang="de-DE"/>
              <a:t> </a:t>
            </a:r>
            <a:r>
              <a:rPr lang="de-DE" err="1"/>
              <a:t>provides</a:t>
            </a:r>
            <a:r>
              <a:rPr lang="de-DE"/>
              <a:t> </a:t>
            </a:r>
            <a:r>
              <a:rPr lang="de-DE" err="1"/>
              <a:t>information</a:t>
            </a:r>
            <a:r>
              <a:rPr lang="de-DE"/>
              <a:t> on </a:t>
            </a:r>
            <a:r>
              <a:rPr lang="de-DE" err="1"/>
              <a:t>public</a:t>
            </a:r>
            <a:r>
              <a:rPr lang="de-DE"/>
              <a:t> </a:t>
            </a:r>
            <a:r>
              <a:rPr lang="de-DE" err="1"/>
              <a:t>transportation</a:t>
            </a:r>
            <a:r>
              <a:rPr lang="de-DE"/>
              <a:t>. </a:t>
            </a:r>
            <a:r>
              <a:rPr lang="de-DE" err="1"/>
              <a:t>There</a:t>
            </a:r>
            <a:r>
              <a:rPr lang="de-DE"/>
              <a:t> </a:t>
            </a:r>
            <a:r>
              <a:rPr lang="de-DE" err="1"/>
              <a:t>are</a:t>
            </a:r>
            <a:r>
              <a:rPr lang="de-DE"/>
              <a:t> </a:t>
            </a:r>
            <a:r>
              <a:rPr lang="de-DE" err="1"/>
              <a:t>other</a:t>
            </a:r>
            <a:r>
              <a:rPr lang="de-DE"/>
              <a:t> mobile </a:t>
            </a:r>
            <a:r>
              <a:rPr lang="de-DE" err="1"/>
              <a:t>services</a:t>
            </a:r>
            <a:r>
              <a:rPr lang="de-DE"/>
              <a:t> and </a:t>
            </a:r>
            <a:r>
              <a:rPr lang="de-DE" err="1"/>
              <a:t>applications</a:t>
            </a:r>
            <a:r>
              <a:rPr lang="de-DE"/>
              <a:t> </a:t>
            </a:r>
            <a:r>
              <a:rPr lang="de-DE" err="1"/>
              <a:t>that</a:t>
            </a:r>
            <a:r>
              <a:rPr lang="de-DE"/>
              <a:t> </a:t>
            </a:r>
            <a:r>
              <a:rPr lang="de-DE" err="1"/>
              <a:t>have</a:t>
            </a:r>
            <a:r>
              <a:rPr lang="de-DE"/>
              <a:t> </a:t>
            </a:r>
            <a:r>
              <a:rPr lang="de-DE" err="1"/>
              <a:t>crowded</a:t>
            </a:r>
            <a:r>
              <a:rPr lang="de-DE"/>
              <a:t> </a:t>
            </a:r>
            <a:r>
              <a:rPr lang="de-DE" err="1"/>
              <a:t>the</a:t>
            </a:r>
            <a:r>
              <a:rPr lang="de-DE"/>
              <a:t> </a:t>
            </a:r>
            <a:r>
              <a:rPr lang="de-DE" err="1"/>
              <a:t>market</a:t>
            </a:r>
            <a:r>
              <a:rPr lang="de-DE"/>
              <a:t> </a:t>
            </a:r>
            <a:r>
              <a:rPr lang="de-DE" err="1"/>
              <a:t>before</a:t>
            </a:r>
            <a:r>
              <a:rPr lang="de-DE"/>
              <a:t>. </a:t>
            </a:r>
            <a:r>
              <a:rPr lang="de-DE" err="1"/>
              <a:t>However</a:t>
            </a:r>
            <a:r>
              <a:rPr lang="de-DE"/>
              <a:t>, </a:t>
            </a:r>
            <a:r>
              <a:rPr lang="de-DE" err="1"/>
              <a:t>the</a:t>
            </a:r>
            <a:r>
              <a:rPr lang="de-DE"/>
              <a:t> </a:t>
            </a:r>
            <a:r>
              <a:rPr lang="de-DE" err="1"/>
              <a:t>transit</a:t>
            </a:r>
            <a:r>
              <a:rPr lang="de-DE"/>
              <a:t> </a:t>
            </a:r>
            <a:r>
              <a:rPr lang="de-DE" err="1"/>
              <a:t>app</a:t>
            </a:r>
            <a:r>
              <a:rPr lang="de-DE"/>
              <a:t> </a:t>
            </a:r>
            <a:r>
              <a:rPr lang="de-DE" err="1"/>
              <a:t>offers</a:t>
            </a:r>
            <a:r>
              <a:rPr lang="de-DE"/>
              <a:t> additional </a:t>
            </a:r>
            <a:r>
              <a:rPr lang="de-DE" err="1"/>
              <a:t>features</a:t>
            </a:r>
            <a:r>
              <a:rPr lang="de-DE"/>
              <a:t> such </a:t>
            </a:r>
            <a:r>
              <a:rPr lang="de-DE" err="1"/>
              <a:t>as</a:t>
            </a:r>
            <a:r>
              <a:rPr lang="de-DE"/>
              <a:t> </a:t>
            </a:r>
            <a:r>
              <a:rPr lang="de-DE" err="1"/>
              <a:t>complementary</a:t>
            </a:r>
            <a:r>
              <a:rPr lang="de-DE"/>
              <a:t> </a:t>
            </a:r>
            <a:r>
              <a:rPr lang="de-DE" err="1"/>
              <a:t>navigation</a:t>
            </a:r>
            <a:r>
              <a:rPr lang="de-DE"/>
              <a:t> </a:t>
            </a:r>
            <a:r>
              <a:rPr lang="de-DE" err="1"/>
              <a:t>services</a:t>
            </a:r>
            <a:r>
              <a:rPr lang="de-DE"/>
              <a:t> and </a:t>
            </a:r>
            <a:r>
              <a:rPr lang="de-DE" err="1"/>
              <a:t>alerts</a:t>
            </a:r>
            <a:r>
              <a:rPr lang="de-DE"/>
              <a:t> </a:t>
            </a:r>
            <a:r>
              <a:rPr lang="de-DE" err="1"/>
              <a:t>that</a:t>
            </a:r>
            <a:r>
              <a:rPr lang="de-DE"/>
              <a:t> </a:t>
            </a:r>
            <a:r>
              <a:rPr lang="de-DE" err="1"/>
              <a:t>display</a:t>
            </a:r>
            <a:r>
              <a:rPr lang="de-DE"/>
              <a:t> </a:t>
            </a:r>
            <a:r>
              <a:rPr lang="de-DE" err="1"/>
              <a:t>when</a:t>
            </a:r>
            <a:r>
              <a:rPr lang="de-DE"/>
              <a:t> </a:t>
            </a:r>
            <a:r>
              <a:rPr lang="de-DE" err="1"/>
              <a:t>the</a:t>
            </a:r>
            <a:r>
              <a:rPr lang="de-DE"/>
              <a:t> </a:t>
            </a:r>
            <a:r>
              <a:rPr lang="de-DE" err="1"/>
              <a:t>user</a:t>
            </a:r>
            <a:r>
              <a:rPr lang="de-DE"/>
              <a:t> </a:t>
            </a:r>
            <a:r>
              <a:rPr lang="de-DE" err="1"/>
              <a:t>needs</a:t>
            </a:r>
            <a:r>
              <a:rPr lang="de-DE"/>
              <a:t> </a:t>
            </a:r>
            <a:r>
              <a:rPr lang="de-DE" err="1"/>
              <a:t>to</a:t>
            </a:r>
            <a:r>
              <a:rPr lang="de-DE"/>
              <a:t> </a:t>
            </a:r>
            <a:r>
              <a:rPr lang="de-DE" err="1"/>
              <a:t>leave</a:t>
            </a:r>
            <a:r>
              <a:rPr lang="de-DE"/>
              <a:t> </a:t>
            </a:r>
            <a:r>
              <a:rPr lang="de-DE" err="1"/>
              <a:t>home</a:t>
            </a:r>
            <a:r>
              <a:rPr lang="de-DE"/>
              <a:t> </a:t>
            </a:r>
            <a:r>
              <a:rPr lang="de-DE" err="1"/>
              <a:t>or</a:t>
            </a:r>
            <a:r>
              <a:rPr lang="de-DE"/>
              <a:t> </a:t>
            </a:r>
            <a:r>
              <a:rPr lang="de-DE" err="1"/>
              <a:t>office</a:t>
            </a:r>
            <a:r>
              <a:rPr lang="de-DE"/>
              <a:t> </a:t>
            </a:r>
            <a:r>
              <a:rPr lang="de-DE" err="1"/>
              <a:t>to</a:t>
            </a:r>
            <a:r>
              <a:rPr lang="de-DE"/>
              <a:t> </a:t>
            </a:r>
            <a:r>
              <a:rPr lang="de-DE" err="1"/>
              <a:t>attend</a:t>
            </a:r>
            <a:r>
              <a:rPr lang="de-DE"/>
              <a:t> a </a:t>
            </a:r>
            <a:r>
              <a:rPr lang="de-DE" err="1"/>
              <a:t>meeting</a:t>
            </a:r>
            <a:r>
              <a:rPr lang="de-DE"/>
              <a:t> </a:t>
            </a:r>
            <a:r>
              <a:rPr lang="de-DE" err="1"/>
              <a:t>for</a:t>
            </a:r>
            <a:r>
              <a:rPr lang="de-DE"/>
              <a:t> </a:t>
            </a:r>
            <a:r>
              <a:rPr lang="de-DE" err="1"/>
              <a:t>example</a:t>
            </a:r>
            <a:r>
              <a:rPr lang="de-DE"/>
              <a:t>. </a:t>
            </a:r>
            <a:r>
              <a:rPr lang="de-DE" err="1"/>
              <a:t>That</a:t>
            </a:r>
            <a:r>
              <a:rPr lang="de-DE"/>
              <a:t> </a:t>
            </a:r>
            <a:r>
              <a:rPr lang="de-DE" err="1"/>
              <a:t>both</a:t>
            </a:r>
            <a:r>
              <a:rPr lang="de-DE"/>
              <a:t> </a:t>
            </a:r>
            <a:r>
              <a:rPr lang="de-DE" err="1"/>
              <a:t>the</a:t>
            </a:r>
            <a:r>
              <a:rPr lang="de-DE"/>
              <a:t> </a:t>
            </a:r>
            <a:r>
              <a:rPr lang="de-DE" err="1"/>
              <a:t>technological</a:t>
            </a:r>
            <a:r>
              <a:rPr lang="de-DE"/>
              <a:t> </a:t>
            </a:r>
            <a:r>
              <a:rPr lang="de-DE" err="1"/>
              <a:t>platforms</a:t>
            </a:r>
            <a:r>
              <a:rPr lang="de-DE"/>
              <a:t> data.gov.il and Google </a:t>
            </a:r>
            <a:r>
              <a:rPr lang="de-DE" err="1"/>
              <a:t>transit</a:t>
            </a:r>
            <a:r>
              <a:rPr lang="de-DE"/>
              <a:t> </a:t>
            </a:r>
            <a:r>
              <a:rPr lang="de-DE" err="1"/>
              <a:t>are</a:t>
            </a:r>
            <a:r>
              <a:rPr lang="de-DE"/>
              <a:t> open source, and </a:t>
            </a:r>
            <a:r>
              <a:rPr lang="de-DE" err="1"/>
              <a:t>therefore</a:t>
            </a:r>
            <a:r>
              <a:rPr lang="de-DE"/>
              <a:t> </a:t>
            </a:r>
            <a:r>
              <a:rPr lang="de-DE" err="1"/>
              <a:t>publicly</a:t>
            </a:r>
            <a:r>
              <a:rPr lang="de-DE"/>
              <a:t> </a:t>
            </a:r>
            <a:r>
              <a:rPr lang="de-DE" err="1"/>
              <a:t>available</a:t>
            </a:r>
            <a:r>
              <a:rPr lang="de-DE"/>
              <a:t> </a:t>
            </a:r>
            <a:r>
              <a:rPr lang="de-DE" err="1"/>
              <a:t>for</a:t>
            </a:r>
            <a:r>
              <a:rPr lang="de-DE"/>
              <a:t> </a:t>
            </a:r>
            <a:r>
              <a:rPr lang="de-DE" err="1"/>
              <a:t>anyone</a:t>
            </a:r>
            <a:r>
              <a:rPr lang="de-DE"/>
              <a:t> </a:t>
            </a:r>
            <a:r>
              <a:rPr lang="de-DE" err="1"/>
              <a:t>to</a:t>
            </a:r>
            <a:r>
              <a:rPr lang="de-DE"/>
              <a:t> </a:t>
            </a:r>
            <a:r>
              <a:rPr lang="de-DE" err="1"/>
              <a:t>download</a:t>
            </a:r>
            <a:r>
              <a:rPr lang="de-DE"/>
              <a:t> and </a:t>
            </a:r>
            <a:r>
              <a:rPr lang="de-DE" err="1"/>
              <a:t>improve</a:t>
            </a:r>
            <a:r>
              <a:rPr lang="de-DE"/>
              <a:t> upon </a:t>
            </a:r>
            <a:r>
              <a:rPr lang="de-DE" err="1"/>
              <a:t>is</a:t>
            </a:r>
            <a:r>
              <a:rPr lang="de-DE"/>
              <a:t> </a:t>
            </a:r>
            <a:r>
              <a:rPr lang="de-DE" err="1"/>
              <a:t>very</a:t>
            </a:r>
            <a:r>
              <a:rPr lang="de-DE"/>
              <a:t> </a:t>
            </a:r>
            <a:r>
              <a:rPr lang="de-DE" err="1"/>
              <a:t>important</a:t>
            </a:r>
            <a:r>
              <a:rPr lang="de-DE"/>
              <a:t> </a:t>
            </a:r>
            <a:r>
              <a:rPr lang="de-DE" err="1"/>
              <a:t>to</a:t>
            </a:r>
            <a:r>
              <a:rPr lang="de-DE"/>
              <a:t> </a:t>
            </a:r>
            <a:r>
              <a:rPr lang="de-DE" err="1"/>
              <a:t>promoting</a:t>
            </a:r>
            <a:r>
              <a:rPr lang="de-DE"/>
              <a:t> </a:t>
            </a:r>
            <a:r>
              <a:rPr lang="de-DE" err="1"/>
              <a:t>creativity</a:t>
            </a:r>
            <a:r>
              <a:rPr lang="de-DE"/>
              <a:t> and </a:t>
            </a:r>
            <a:r>
              <a:rPr lang="de-DE" err="1"/>
              <a:t>innovation</a:t>
            </a:r>
            <a:r>
              <a:rPr lang="de-DE"/>
              <a:t>. These </a:t>
            </a:r>
            <a:r>
              <a:rPr lang="de-DE" err="1"/>
              <a:t>are</a:t>
            </a:r>
            <a:r>
              <a:rPr lang="de-DE"/>
              <a:t> </a:t>
            </a:r>
            <a:r>
              <a:rPr lang="de-DE" err="1"/>
              <a:t>the</a:t>
            </a:r>
            <a:r>
              <a:rPr lang="de-DE"/>
              <a:t> </a:t>
            </a:r>
            <a:r>
              <a:rPr lang="de-DE" err="1"/>
              <a:t>principles</a:t>
            </a:r>
            <a:r>
              <a:rPr lang="de-DE"/>
              <a:t> upon </a:t>
            </a:r>
            <a:r>
              <a:rPr lang="de-DE" err="1"/>
              <a:t>which</a:t>
            </a:r>
            <a:r>
              <a:rPr lang="de-DE"/>
              <a:t> OGP </a:t>
            </a:r>
            <a:r>
              <a:rPr lang="de-DE" err="1"/>
              <a:t>thrives</a:t>
            </a:r>
            <a:r>
              <a:rPr lang="de-DE"/>
              <a:t> and </a:t>
            </a:r>
            <a:r>
              <a:rPr lang="de-DE" err="1"/>
              <a:t>to</a:t>
            </a:r>
            <a:r>
              <a:rPr lang="de-DE"/>
              <a:t> </a:t>
            </a:r>
            <a:r>
              <a:rPr lang="de-DE" err="1"/>
              <a:t>which</a:t>
            </a:r>
            <a:r>
              <a:rPr lang="de-DE"/>
              <a:t> Israel </a:t>
            </a:r>
            <a:r>
              <a:rPr lang="de-DE" err="1"/>
              <a:t>has</a:t>
            </a:r>
            <a:r>
              <a:rPr lang="de-DE"/>
              <a:t> </a:t>
            </a:r>
            <a:r>
              <a:rPr lang="de-DE" err="1"/>
              <a:t>committed</a:t>
            </a:r>
            <a:r>
              <a:rPr lang="de-DE"/>
              <a:t>. </a:t>
            </a:r>
          </a:p>
          <a:p>
            <a:r>
              <a:rPr lang="de-DE" err="1"/>
              <a:t>It</a:t>
            </a:r>
            <a:r>
              <a:rPr lang="de-DE"/>
              <a:t> also </a:t>
            </a:r>
            <a:r>
              <a:rPr lang="de-DE" err="1"/>
              <a:t>helped</a:t>
            </a:r>
            <a:r>
              <a:rPr lang="de-DE"/>
              <a:t> </a:t>
            </a:r>
            <a:r>
              <a:rPr lang="de-DE" err="1"/>
              <a:t>that</a:t>
            </a:r>
            <a:r>
              <a:rPr lang="de-DE"/>
              <a:t> </a:t>
            </a:r>
            <a:r>
              <a:rPr lang="de-DE" err="1"/>
              <a:t>the</a:t>
            </a:r>
            <a:r>
              <a:rPr lang="de-DE"/>
              <a:t> e-</a:t>
            </a:r>
            <a:r>
              <a:rPr lang="de-DE" err="1"/>
              <a:t>gov</a:t>
            </a:r>
            <a:r>
              <a:rPr lang="de-DE"/>
              <a:t> </a:t>
            </a:r>
            <a:r>
              <a:rPr lang="de-DE" err="1"/>
              <a:t>team</a:t>
            </a:r>
            <a:r>
              <a:rPr lang="de-DE"/>
              <a:t> </a:t>
            </a:r>
            <a:r>
              <a:rPr lang="de-DE" err="1"/>
              <a:t>is</a:t>
            </a:r>
            <a:r>
              <a:rPr lang="de-DE"/>
              <a:t> </a:t>
            </a:r>
            <a:r>
              <a:rPr lang="de-DE" err="1"/>
              <a:t>small</a:t>
            </a:r>
            <a:r>
              <a:rPr lang="de-DE"/>
              <a:t> and </a:t>
            </a:r>
            <a:r>
              <a:rPr lang="de-DE" err="1"/>
              <a:t>consists</a:t>
            </a:r>
            <a:r>
              <a:rPr lang="de-DE"/>
              <a:t> </a:t>
            </a:r>
            <a:r>
              <a:rPr lang="de-DE" err="1"/>
              <a:t>of</a:t>
            </a:r>
            <a:r>
              <a:rPr lang="de-DE"/>
              <a:t> </a:t>
            </a:r>
            <a:r>
              <a:rPr lang="de-DE" err="1"/>
              <a:t>five</a:t>
            </a:r>
            <a:r>
              <a:rPr lang="de-DE"/>
              <a:t> </a:t>
            </a:r>
            <a:r>
              <a:rPr lang="de-DE" err="1"/>
              <a:t>people</a:t>
            </a:r>
            <a:r>
              <a:rPr lang="de-DE"/>
              <a:t> </a:t>
            </a:r>
            <a:r>
              <a:rPr lang="de-DE" err="1"/>
              <a:t>who</a:t>
            </a:r>
            <a:r>
              <a:rPr lang="de-DE"/>
              <a:t> </a:t>
            </a:r>
            <a:r>
              <a:rPr lang="de-DE" err="1"/>
              <a:t>were</a:t>
            </a:r>
            <a:r>
              <a:rPr lang="de-DE"/>
              <a:t> </a:t>
            </a:r>
            <a:r>
              <a:rPr lang="de-DE" err="1"/>
              <a:t>highly</a:t>
            </a:r>
            <a:r>
              <a:rPr lang="de-DE"/>
              <a:t> </a:t>
            </a:r>
            <a:r>
              <a:rPr lang="de-DE" err="1"/>
              <a:t>conversant</a:t>
            </a:r>
            <a:r>
              <a:rPr lang="de-DE"/>
              <a:t> </a:t>
            </a:r>
            <a:r>
              <a:rPr lang="de-DE" err="1"/>
              <a:t>with</a:t>
            </a:r>
            <a:r>
              <a:rPr lang="de-DE"/>
              <a:t> modern </a:t>
            </a:r>
            <a:r>
              <a:rPr lang="de-DE" err="1"/>
              <a:t>technology</a:t>
            </a:r>
            <a:r>
              <a:rPr lang="de-DE"/>
              <a:t> </a:t>
            </a:r>
            <a:r>
              <a:rPr lang="de-DE" err="1"/>
              <a:t>to</a:t>
            </a:r>
            <a:r>
              <a:rPr lang="de-DE"/>
              <a:t> </a:t>
            </a:r>
            <a:r>
              <a:rPr lang="de-DE" err="1"/>
              <a:t>be</a:t>
            </a:r>
            <a:r>
              <a:rPr lang="de-DE"/>
              <a:t> </a:t>
            </a:r>
            <a:r>
              <a:rPr lang="de-DE" err="1"/>
              <a:t>able</a:t>
            </a:r>
            <a:r>
              <a:rPr lang="de-DE"/>
              <a:t> </a:t>
            </a:r>
            <a:r>
              <a:rPr lang="de-DE" err="1"/>
              <a:t>to</a:t>
            </a:r>
            <a:r>
              <a:rPr lang="de-DE"/>
              <a:t> </a:t>
            </a:r>
            <a:r>
              <a:rPr lang="de-DE" err="1"/>
              <a:t>set</a:t>
            </a:r>
            <a:r>
              <a:rPr lang="de-DE"/>
              <a:t> </a:t>
            </a:r>
            <a:r>
              <a:rPr lang="de-DE" err="1"/>
              <a:t>up</a:t>
            </a:r>
            <a:r>
              <a:rPr lang="de-DE"/>
              <a:t> data.gov.il </a:t>
            </a:r>
            <a:r>
              <a:rPr lang="de-DE" err="1"/>
              <a:t>fairly</a:t>
            </a:r>
            <a:r>
              <a:rPr lang="de-DE"/>
              <a:t> </a:t>
            </a:r>
            <a:r>
              <a:rPr lang="de-DE" err="1"/>
              <a:t>quickly</a:t>
            </a:r>
            <a:r>
              <a:rPr lang="de-DE"/>
              <a:t> and </a:t>
            </a:r>
            <a:r>
              <a:rPr lang="de-DE" err="1"/>
              <a:t>without</a:t>
            </a:r>
            <a:r>
              <a:rPr lang="de-DE"/>
              <a:t> extra </a:t>
            </a:r>
            <a:r>
              <a:rPr lang="de-DE" err="1"/>
              <a:t>resources</a:t>
            </a:r>
            <a:r>
              <a:rPr lang="de-DE"/>
              <a:t>. but </a:t>
            </a:r>
            <a:r>
              <a:rPr lang="de-DE" err="1"/>
              <a:t>lastly</a:t>
            </a:r>
            <a:r>
              <a:rPr lang="de-DE" baseline="0"/>
              <a:t> </a:t>
            </a:r>
            <a:r>
              <a:rPr lang="de-DE"/>
              <a:t>and </a:t>
            </a:r>
            <a:r>
              <a:rPr lang="de-DE" err="1"/>
              <a:t>most</a:t>
            </a:r>
            <a:r>
              <a:rPr lang="de-DE"/>
              <a:t> </a:t>
            </a:r>
            <a:r>
              <a:rPr lang="de-DE" err="1"/>
              <a:t>importantly</a:t>
            </a:r>
            <a:r>
              <a:rPr lang="de-DE"/>
              <a:t>, </a:t>
            </a:r>
            <a:r>
              <a:rPr lang="de-DE" err="1"/>
              <a:t>it</a:t>
            </a:r>
            <a:r>
              <a:rPr lang="de-DE"/>
              <a:t> </a:t>
            </a:r>
            <a:r>
              <a:rPr lang="de-DE" err="1"/>
              <a:t>is</a:t>
            </a:r>
            <a:r>
              <a:rPr lang="de-DE"/>
              <a:t> </a:t>
            </a:r>
            <a:r>
              <a:rPr lang="de-DE" err="1"/>
              <a:t>the</a:t>
            </a:r>
            <a:r>
              <a:rPr lang="de-DE"/>
              <a:t> </a:t>
            </a:r>
            <a:r>
              <a:rPr lang="de-DE" err="1"/>
              <a:t>team’s</a:t>
            </a:r>
            <a:r>
              <a:rPr lang="de-DE"/>
              <a:t> </a:t>
            </a:r>
            <a:r>
              <a:rPr lang="de-DE" err="1"/>
              <a:t>relentless</a:t>
            </a:r>
            <a:r>
              <a:rPr lang="de-DE"/>
              <a:t> </a:t>
            </a:r>
            <a:r>
              <a:rPr lang="de-DE" err="1"/>
              <a:t>daily</a:t>
            </a:r>
            <a:r>
              <a:rPr lang="de-DE"/>
              <a:t> </a:t>
            </a:r>
            <a:r>
              <a:rPr lang="de-DE" err="1"/>
              <a:t>work</a:t>
            </a:r>
            <a:r>
              <a:rPr lang="de-DE"/>
              <a:t> in </a:t>
            </a:r>
            <a:r>
              <a:rPr lang="de-DE" err="1"/>
              <a:t>persuading</a:t>
            </a:r>
            <a:r>
              <a:rPr lang="de-DE"/>
              <a:t> </a:t>
            </a:r>
            <a:r>
              <a:rPr lang="de-DE" err="1"/>
              <a:t>ministries</a:t>
            </a:r>
            <a:r>
              <a:rPr lang="de-DE"/>
              <a:t> </a:t>
            </a:r>
            <a:r>
              <a:rPr lang="de-DE" err="1"/>
              <a:t>to</a:t>
            </a:r>
            <a:r>
              <a:rPr lang="de-DE"/>
              <a:t> </a:t>
            </a:r>
            <a:r>
              <a:rPr lang="de-DE" err="1"/>
              <a:t>comply</a:t>
            </a:r>
            <a:r>
              <a:rPr lang="de-DE"/>
              <a:t> </a:t>
            </a:r>
            <a:r>
              <a:rPr lang="de-DE" err="1"/>
              <a:t>with</a:t>
            </a:r>
            <a:r>
              <a:rPr lang="de-DE"/>
              <a:t> </a:t>
            </a:r>
            <a:r>
              <a:rPr lang="de-DE" err="1"/>
              <a:t>the</a:t>
            </a:r>
            <a:r>
              <a:rPr lang="de-DE"/>
              <a:t> Freedom </a:t>
            </a:r>
            <a:r>
              <a:rPr lang="de-DE" err="1"/>
              <a:t>of</a:t>
            </a:r>
            <a:r>
              <a:rPr lang="de-DE"/>
              <a:t> Information </a:t>
            </a:r>
            <a:r>
              <a:rPr lang="de-DE" err="1"/>
              <a:t>law</a:t>
            </a:r>
            <a:r>
              <a:rPr lang="de-DE"/>
              <a:t> and </a:t>
            </a:r>
            <a:r>
              <a:rPr lang="de-DE" err="1"/>
              <a:t>recognize</a:t>
            </a:r>
            <a:r>
              <a:rPr lang="de-DE"/>
              <a:t> </a:t>
            </a:r>
            <a:r>
              <a:rPr lang="de-DE" err="1"/>
              <a:t>the</a:t>
            </a:r>
            <a:r>
              <a:rPr lang="de-DE"/>
              <a:t> </a:t>
            </a:r>
            <a:r>
              <a:rPr lang="de-DE" err="1"/>
              <a:t>benefits</a:t>
            </a:r>
            <a:r>
              <a:rPr lang="de-DE"/>
              <a:t> </a:t>
            </a:r>
            <a:r>
              <a:rPr lang="de-DE" err="1"/>
              <a:t>of</a:t>
            </a:r>
            <a:r>
              <a:rPr lang="de-DE"/>
              <a:t> </a:t>
            </a:r>
            <a:r>
              <a:rPr lang="de-DE" err="1"/>
              <a:t>promoting</a:t>
            </a:r>
            <a:r>
              <a:rPr lang="de-DE"/>
              <a:t> </a:t>
            </a:r>
            <a:r>
              <a:rPr lang="de-DE" err="1"/>
              <a:t>the</a:t>
            </a:r>
            <a:r>
              <a:rPr lang="de-DE"/>
              <a:t> </a:t>
            </a:r>
            <a:r>
              <a:rPr lang="de-DE" err="1"/>
              <a:t>information</a:t>
            </a:r>
            <a:r>
              <a:rPr lang="de-DE"/>
              <a:t> </a:t>
            </a:r>
            <a:r>
              <a:rPr lang="de-DE" err="1"/>
              <a:t>economy</a:t>
            </a:r>
            <a:r>
              <a:rPr lang="de-DE"/>
              <a:t> </a:t>
            </a:r>
            <a:r>
              <a:rPr lang="de-DE" err="1"/>
              <a:t>that</a:t>
            </a:r>
            <a:r>
              <a:rPr lang="de-DE"/>
              <a:t> </a:t>
            </a:r>
            <a:r>
              <a:rPr lang="de-DE" err="1"/>
              <a:t>really</a:t>
            </a:r>
            <a:r>
              <a:rPr lang="de-DE"/>
              <a:t> </a:t>
            </a:r>
            <a:r>
              <a:rPr lang="de-DE" err="1"/>
              <a:t>fuels</a:t>
            </a:r>
            <a:r>
              <a:rPr lang="de-DE"/>
              <a:t> </a:t>
            </a:r>
            <a:r>
              <a:rPr lang="de-DE" err="1"/>
              <a:t>the</a:t>
            </a:r>
            <a:r>
              <a:rPr lang="de-DE"/>
              <a:t> potential </a:t>
            </a:r>
            <a:r>
              <a:rPr lang="de-DE" err="1"/>
              <a:t>of</a:t>
            </a:r>
            <a:r>
              <a:rPr lang="de-DE"/>
              <a:t> data.gov.il . </a:t>
            </a:r>
          </a:p>
          <a:p>
            <a:endParaRPr lang="de-DE"/>
          </a:p>
          <a:p>
            <a:r>
              <a:rPr lang="de-DE" sz="1200" b="1"/>
              <a:t>Source:</a:t>
            </a:r>
          </a:p>
          <a:p>
            <a:r>
              <a:rPr lang="de-DE" sz="1200"/>
              <a:t>Hasan, M.</a:t>
            </a:r>
            <a:r>
              <a:rPr lang="de-DE" sz="1200" baseline="0"/>
              <a:t> </a:t>
            </a:r>
            <a:r>
              <a:rPr lang="de-DE" sz="1200"/>
              <a:t>(</a:t>
            </a:r>
            <a:r>
              <a:rPr lang="de-DE" sz="1200" err="1"/>
              <a:t>October</a:t>
            </a:r>
            <a:r>
              <a:rPr lang="de-DE" sz="1200"/>
              <a:t> 2013). Israel. </a:t>
            </a:r>
            <a:r>
              <a:rPr lang="de-DE" sz="1200" err="1"/>
              <a:t>Finding</a:t>
            </a:r>
            <a:r>
              <a:rPr lang="de-DE" sz="1200"/>
              <a:t> Creative Use </a:t>
            </a:r>
            <a:r>
              <a:rPr lang="de-DE" sz="1200" err="1"/>
              <a:t>for</a:t>
            </a:r>
            <a:r>
              <a:rPr lang="de-DE" sz="1200"/>
              <a:t> Public Data. Open Government Partnership. </a:t>
            </a:r>
            <a:r>
              <a:rPr lang="de-DE" sz="1200" err="1"/>
              <a:t>Retrieved</a:t>
            </a:r>
            <a:r>
              <a:rPr lang="de-DE" sz="1200"/>
              <a:t> </a:t>
            </a:r>
            <a:r>
              <a:rPr lang="de-DE" sz="1200" err="1"/>
              <a:t>from</a:t>
            </a:r>
            <a:r>
              <a:rPr lang="de-DE" sz="1200"/>
              <a:t> </a:t>
            </a:r>
            <a:r>
              <a:rPr lang="de-DE" sz="1200">
                <a:hlinkClick r:id="rId3"/>
              </a:rPr>
              <a:t>https://www.opengovpartnership.org/wp-content/uploads/2001/01/Israel_0.pdf</a:t>
            </a:r>
            <a:r>
              <a:rPr lang="de-DE" sz="1200"/>
              <a:t> (last </a:t>
            </a:r>
            <a:r>
              <a:rPr lang="de-DE" sz="1200" err="1"/>
              <a:t>accessed</a:t>
            </a:r>
            <a:r>
              <a:rPr lang="de-DE" sz="1200"/>
              <a:t> on April 20, 2020).</a:t>
            </a:r>
            <a:endParaRPr lang="de-DE"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35</a:t>
            </a:fld>
            <a:endParaRPr lang="en-US"/>
          </a:p>
        </p:txBody>
      </p:sp>
    </p:spTree>
    <p:extLst>
      <p:ext uri="{BB962C8B-B14F-4D97-AF65-F5344CB8AC3E}">
        <p14:creationId xmlns:p14="http://schemas.microsoft.com/office/powerpoint/2010/main" val="636316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000000"/>
                </a:solidFill>
              </a:rPr>
              <a:t>Kenya: Open data portal:</a:t>
            </a:r>
            <a:endParaRPr lang="de-DE" b="1"/>
          </a:p>
          <a:p>
            <a:endParaRPr lang="de-DE" b="1"/>
          </a:p>
          <a:p>
            <a:r>
              <a:rPr lang="de-DE" b="1"/>
              <a:t>In </a:t>
            </a:r>
            <a:r>
              <a:rPr lang="de-DE" b="1" err="1"/>
              <a:t>brief</a:t>
            </a:r>
            <a:r>
              <a:rPr lang="de-DE" b="1"/>
              <a:t>:</a:t>
            </a:r>
          </a:p>
          <a:p>
            <a:r>
              <a:rPr lang="de-DE"/>
              <a:t>In 2010, </a:t>
            </a:r>
            <a:r>
              <a:rPr lang="de-DE" err="1"/>
              <a:t>Kenya</a:t>
            </a:r>
            <a:r>
              <a:rPr lang="de-DE"/>
              <a:t> </a:t>
            </a:r>
            <a:r>
              <a:rPr lang="de-DE" err="1"/>
              <a:t>revised</a:t>
            </a:r>
            <a:r>
              <a:rPr lang="de-DE"/>
              <a:t> </a:t>
            </a:r>
            <a:r>
              <a:rPr lang="de-DE" err="1"/>
              <a:t>its</a:t>
            </a:r>
            <a:r>
              <a:rPr lang="de-DE"/>
              <a:t> </a:t>
            </a:r>
            <a:r>
              <a:rPr lang="de-DE" err="1"/>
              <a:t>constitution</a:t>
            </a:r>
            <a:r>
              <a:rPr lang="de-DE"/>
              <a:t>, </a:t>
            </a:r>
            <a:r>
              <a:rPr lang="de-DE" err="1"/>
              <a:t>which</a:t>
            </a:r>
            <a:r>
              <a:rPr lang="de-DE"/>
              <a:t> </a:t>
            </a:r>
            <a:r>
              <a:rPr lang="de-DE" err="1"/>
              <a:t>included</a:t>
            </a:r>
            <a:r>
              <a:rPr lang="de-DE"/>
              <a:t> a </a:t>
            </a:r>
            <a:r>
              <a:rPr lang="de-DE" err="1"/>
              <a:t>section</a:t>
            </a:r>
            <a:r>
              <a:rPr lang="de-DE"/>
              <a:t> </a:t>
            </a:r>
            <a:r>
              <a:rPr lang="de-DE" err="1"/>
              <a:t>giving</a:t>
            </a:r>
            <a:r>
              <a:rPr lang="de-DE"/>
              <a:t> </a:t>
            </a:r>
            <a:r>
              <a:rPr lang="de-DE" err="1"/>
              <a:t>people</a:t>
            </a:r>
            <a:r>
              <a:rPr lang="de-DE"/>
              <a:t> a </a:t>
            </a:r>
            <a:r>
              <a:rPr lang="de-DE" err="1"/>
              <a:t>right</a:t>
            </a:r>
            <a:r>
              <a:rPr lang="de-DE"/>
              <a:t> </a:t>
            </a:r>
            <a:r>
              <a:rPr lang="de-DE" err="1"/>
              <a:t>to</a:t>
            </a:r>
            <a:r>
              <a:rPr lang="de-DE"/>
              <a:t> </a:t>
            </a:r>
            <a:r>
              <a:rPr lang="de-DE" err="1"/>
              <a:t>government</a:t>
            </a:r>
            <a:r>
              <a:rPr lang="de-DE"/>
              <a:t> </a:t>
            </a:r>
            <a:r>
              <a:rPr lang="de-DE" err="1"/>
              <a:t>information</a:t>
            </a:r>
            <a:r>
              <a:rPr lang="de-DE"/>
              <a:t>. This was </a:t>
            </a:r>
            <a:r>
              <a:rPr lang="de-DE" err="1"/>
              <a:t>made</a:t>
            </a:r>
            <a:r>
              <a:rPr lang="de-DE"/>
              <a:t> </a:t>
            </a:r>
            <a:r>
              <a:rPr lang="de-DE" err="1"/>
              <a:t>available</a:t>
            </a:r>
            <a:r>
              <a:rPr lang="de-DE"/>
              <a:t> online </a:t>
            </a:r>
            <a:r>
              <a:rPr lang="de-DE" err="1"/>
              <a:t>through</a:t>
            </a:r>
            <a:r>
              <a:rPr lang="de-DE"/>
              <a:t> </a:t>
            </a:r>
            <a:r>
              <a:rPr lang="de-DE" err="1"/>
              <a:t>the</a:t>
            </a:r>
            <a:r>
              <a:rPr lang="de-DE"/>
              <a:t> 2011 </a:t>
            </a:r>
            <a:r>
              <a:rPr lang="de-DE" err="1"/>
              <a:t>Kenya</a:t>
            </a:r>
            <a:r>
              <a:rPr lang="de-DE"/>
              <a:t> Open Data Initiative, </a:t>
            </a:r>
            <a:r>
              <a:rPr lang="de-DE" err="1"/>
              <a:t>the</a:t>
            </a:r>
            <a:r>
              <a:rPr lang="de-DE"/>
              <a:t> </a:t>
            </a:r>
            <a:r>
              <a:rPr lang="de-DE" err="1"/>
              <a:t>first</a:t>
            </a:r>
            <a:r>
              <a:rPr lang="de-DE"/>
              <a:t> such </a:t>
            </a:r>
            <a:r>
              <a:rPr lang="de-DE" err="1"/>
              <a:t>programme</a:t>
            </a:r>
            <a:r>
              <a:rPr lang="de-DE"/>
              <a:t> in sub-</a:t>
            </a:r>
            <a:r>
              <a:rPr lang="de-DE" err="1"/>
              <a:t>Saharan</a:t>
            </a:r>
            <a:r>
              <a:rPr lang="de-DE"/>
              <a:t> </a:t>
            </a:r>
            <a:r>
              <a:rPr lang="de-DE" err="1"/>
              <a:t>Africa</a:t>
            </a:r>
            <a:r>
              <a:rPr lang="de-DE"/>
              <a:t>. Over 800 </a:t>
            </a:r>
            <a:r>
              <a:rPr lang="de-DE" err="1"/>
              <a:t>datasets</a:t>
            </a:r>
            <a:r>
              <a:rPr lang="de-DE"/>
              <a:t> </a:t>
            </a:r>
            <a:r>
              <a:rPr lang="de-DE" err="1"/>
              <a:t>have</a:t>
            </a:r>
            <a:r>
              <a:rPr lang="de-DE"/>
              <a:t> so </a:t>
            </a:r>
            <a:r>
              <a:rPr lang="de-DE" err="1"/>
              <a:t>far</a:t>
            </a:r>
            <a:r>
              <a:rPr lang="de-DE"/>
              <a:t> </a:t>
            </a:r>
            <a:r>
              <a:rPr lang="de-DE" err="1"/>
              <a:t>been</a:t>
            </a:r>
            <a:r>
              <a:rPr lang="de-DE"/>
              <a:t> </a:t>
            </a:r>
            <a:r>
              <a:rPr lang="de-DE" err="1"/>
              <a:t>made</a:t>
            </a:r>
            <a:r>
              <a:rPr lang="de-DE"/>
              <a:t> </a:t>
            </a:r>
            <a:r>
              <a:rPr lang="de-DE" err="1"/>
              <a:t>available</a:t>
            </a:r>
            <a:r>
              <a:rPr lang="de-DE"/>
              <a:t> on </a:t>
            </a:r>
            <a:r>
              <a:rPr lang="de-DE" err="1"/>
              <a:t>government</a:t>
            </a:r>
            <a:r>
              <a:rPr lang="de-DE"/>
              <a:t> </a:t>
            </a:r>
            <a:r>
              <a:rPr lang="de-DE" err="1"/>
              <a:t>sectors</a:t>
            </a:r>
            <a:r>
              <a:rPr lang="de-DE"/>
              <a:t> such </a:t>
            </a:r>
            <a:r>
              <a:rPr lang="de-DE" err="1"/>
              <a:t>as</a:t>
            </a:r>
            <a:r>
              <a:rPr lang="de-DE"/>
              <a:t> </a:t>
            </a:r>
            <a:r>
              <a:rPr lang="de-DE" err="1"/>
              <a:t>health</a:t>
            </a:r>
            <a:r>
              <a:rPr lang="de-DE"/>
              <a:t>, </a:t>
            </a:r>
            <a:r>
              <a:rPr lang="de-DE" err="1"/>
              <a:t>education</a:t>
            </a:r>
            <a:r>
              <a:rPr lang="de-DE"/>
              <a:t> </a:t>
            </a:r>
            <a:r>
              <a:rPr lang="de-DE" err="1"/>
              <a:t>and</a:t>
            </a:r>
            <a:r>
              <a:rPr lang="de-DE"/>
              <a:t> </a:t>
            </a:r>
            <a:r>
              <a:rPr lang="de-DE" err="1"/>
              <a:t>infrastructure</a:t>
            </a:r>
            <a:r>
              <a:rPr lang="de-DE"/>
              <a:t>.</a:t>
            </a:r>
          </a:p>
          <a:p>
            <a:endParaRPr lang="de-DE" b="1"/>
          </a:p>
          <a:p>
            <a:r>
              <a:rPr lang="de-DE" b="1"/>
              <a:t>The </a:t>
            </a:r>
            <a:r>
              <a:rPr lang="de-DE" b="1" err="1"/>
              <a:t>challenge</a:t>
            </a:r>
            <a:r>
              <a:rPr lang="de-DE" b="1"/>
              <a:t>:</a:t>
            </a:r>
          </a:p>
          <a:p>
            <a:r>
              <a:rPr lang="de-DE" err="1"/>
              <a:t>Since</a:t>
            </a:r>
            <a:r>
              <a:rPr lang="de-DE"/>
              <a:t> </a:t>
            </a:r>
            <a:r>
              <a:rPr lang="de-DE" err="1"/>
              <a:t>the</a:t>
            </a:r>
            <a:r>
              <a:rPr lang="de-DE"/>
              <a:t> turn </a:t>
            </a:r>
            <a:r>
              <a:rPr lang="de-DE" err="1"/>
              <a:t>of</a:t>
            </a:r>
            <a:r>
              <a:rPr lang="de-DE"/>
              <a:t> </a:t>
            </a:r>
            <a:r>
              <a:rPr lang="de-DE" err="1"/>
              <a:t>the</a:t>
            </a:r>
            <a:r>
              <a:rPr lang="de-DE"/>
              <a:t> </a:t>
            </a:r>
            <a:r>
              <a:rPr lang="de-DE" err="1"/>
              <a:t>century</a:t>
            </a:r>
            <a:r>
              <a:rPr lang="de-DE"/>
              <a:t>, </a:t>
            </a:r>
            <a:r>
              <a:rPr lang="de-DE" err="1"/>
              <a:t>civil</a:t>
            </a:r>
            <a:r>
              <a:rPr lang="de-DE"/>
              <a:t> </a:t>
            </a:r>
            <a:r>
              <a:rPr lang="de-DE" err="1"/>
              <a:t>society</a:t>
            </a:r>
            <a:r>
              <a:rPr lang="de-DE"/>
              <a:t> in </a:t>
            </a:r>
            <a:r>
              <a:rPr lang="de-DE" err="1"/>
              <a:t>Kenya</a:t>
            </a:r>
            <a:r>
              <a:rPr lang="de-DE"/>
              <a:t> </a:t>
            </a:r>
            <a:r>
              <a:rPr lang="de-DE" err="1"/>
              <a:t>had</a:t>
            </a:r>
            <a:r>
              <a:rPr lang="de-DE"/>
              <a:t> </a:t>
            </a:r>
            <a:r>
              <a:rPr lang="de-DE" err="1"/>
              <a:t>been</a:t>
            </a:r>
            <a:r>
              <a:rPr lang="de-DE"/>
              <a:t> </a:t>
            </a:r>
            <a:r>
              <a:rPr lang="de-DE" err="1"/>
              <a:t>trying</a:t>
            </a:r>
            <a:r>
              <a:rPr lang="de-DE"/>
              <a:t> </a:t>
            </a:r>
            <a:r>
              <a:rPr lang="de-DE" err="1"/>
              <a:t>to</a:t>
            </a:r>
            <a:r>
              <a:rPr lang="de-DE"/>
              <a:t> </a:t>
            </a:r>
            <a:r>
              <a:rPr lang="de-DE" err="1"/>
              <a:t>get</a:t>
            </a:r>
            <a:r>
              <a:rPr lang="de-DE"/>
              <a:t> </a:t>
            </a:r>
            <a:r>
              <a:rPr lang="de-DE" err="1"/>
              <a:t>data</a:t>
            </a:r>
            <a:r>
              <a:rPr lang="de-DE"/>
              <a:t> </a:t>
            </a:r>
            <a:r>
              <a:rPr lang="de-DE" err="1"/>
              <a:t>held</a:t>
            </a:r>
            <a:r>
              <a:rPr lang="de-DE"/>
              <a:t> in </a:t>
            </a:r>
            <a:r>
              <a:rPr lang="de-DE" err="1"/>
              <a:t>government</a:t>
            </a:r>
            <a:r>
              <a:rPr lang="de-DE"/>
              <a:t> </a:t>
            </a:r>
            <a:r>
              <a:rPr lang="de-DE" err="1"/>
              <a:t>ministries</a:t>
            </a:r>
            <a:r>
              <a:rPr lang="de-DE"/>
              <a:t> </a:t>
            </a:r>
            <a:r>
              <a:rPr lang="de-DE" err="1"/>
              <a:t>made</a:t>
            </a:r>
            <a:r>
              <a:rPr lang="de-DE"/>
              <a:t> </a:t>
            </a:r>
            <a:r>
              <a:rPr lang="de-DE" err="1"/>
              <a:t>available</a:t>
            </a:r>
            <a:r>
              <a:rPr lang="de-DE"/>
              <a:t> </a:t>
            </a:r>
            <a:r>
              <a:rPr lang="de-DE" err="1"/>
              <a:t>to</a:t>
            </a:r>
            <a:r>
              <a:rPr lang="de-DE"/>
              <a:t> </a:t>
            </a:r>
            <a:r>
              <a:rPr lang="de-DE" err="1"/>
              <a:t>people</a:t>
            </a:r>
            <a:r>
              <a:rPr lang="de-DE"/>
              <a:t>. “In </a:t>
            </a:r>
            <a:r>
              <a:rPr lang="de-DE" err="1"/>
              <a:t>Kenya</a:t>
            </a:r>
            <a:r>
              <a:rPr lang="de-DE"/>
              <a:t>, </a:t>
            </a:r>
            <a:r>
              <a:rPr lang="de-DE" err="1"/>
              <a:t>government</a:t>
            </a:r>
            <a:r>
              <a:rPr lang="de-DE"/>
              <a:t> </a:t>
            </a:r>
            <a:r>
              <a:rPr lang="de-DE" err="1"/>
              <a:t>institutions</a:t>
            </a:r>
            <a:r>
              <a:rPr lang="de-DE"/>
              <a:t> </a:t>
            </a:r>
            <a:r>
              <a:rPr lang="de-DE" err="1"/>
              <a:t>are</a:t>
            </a:r>
            <a:r>
              <a:rPr lang="de-DE"/>
              <a:t> </a:t>
            </a:r>
            <a:r>
              <a:rPr lang="de-DE" err="1"/>
              <a:t>charged</a:t>
            </a:r>
            <a:r>
              <a:rPr lang="de-DE"/>
              <a:t> </a:t>
            </a:r>
            <a:r>
              <a:rPr lang="de-DE" err="1"/>
              <a:t>with</a:t>
            </a:r>
            <a:r>
              <a:rPr lang="de-DE"/>
              <a:t> </a:t>
            </a:r>
            <a:r>
              <a:rPr lang="de-DE" err="1"/>
              <a:t>collecting</a:t>
            </a:r>
            <a:r>
              <a:rPr lang="de-DE"/>
              <a:t> </a:t>
            </a:r>
            <a:r>
              <a:rPr lang="de-DE" err="1"/>
              <a:t>and</a:t>
            </a:r>
            <a:r>
              <a:rPr lang="de-DE"/>
              <a:t> </a:t>
            </a:r>
            <a:r>
              <a:rPr lang="de-DE" err="1"/>
              <a:t>storing</a:t>
            </a:r>
            <a:r>
              <a:rPr lang="de-DE"/>
              <a:t> </a:t>
            </a:r>
            <a:r>
              <a:rPr lang="de-DE" err="1"/>
              <a:t>data</a:t>
            </a:r>
            <a:r>
              <a:rPr lang="de-DE"/>
              <a:t> </a:t>
            </a:r>
            <a:r>
              <a:rPr lang="de-DE" err="1"/>
              <a:t>that</a:t>
            </a:r>
            <a:r>
              <a:rPr lang="de-DE"/>
              <a:t> </a:t>
            </a:r>
            <a:r>
              <a:rPr lang="de-DE" err="1"/>
              <a:t>relates</a:t>
            </a:r>
            <a:r>
              <a:rPr lang="de-DE"/>
              <a:t> </a:t>
            </a:r>
            <a:r>
              <a:rPr lang="de-DE" err="1"/>
              <a:t>to</a:t>
            </a:r>
            <a:r>
              <a:rPr lang="de-DE"/>
              <a:t> </a:t>
            </a:r>
            <a:r>
              <a:rPr lang="de-DE" err="1"/>
              <a:t>their</a:t>
            </a:r>
            <a:r>
              <a:rPr lang="de-DE"/>
              <a:t> </a:t>
            </a:r>
            <a:r>
              <a:rPr lang="de-DE" err="1"/>
              <a:t>mandates</a:t>
            </a:r>
            <a:r>
              <a:rPr lang="de-DE"/>
              <a:t>. </a:t>
            </a:r>
            <a:r>
              <a:rPr lang="de-DE" err="1"/>
              <a:t>Unfortunately</a:t>
            </a:r>
            <a:r>
              <a:rPr lang="de-DE"/>
              <a:t> ... </a:t>
            </a:r>
            <a:r>
              <a:rPr lang="de-DE" err="1"/>
              <a:t>most</a:t>
            </a:r>
            <a:r>
              <a:rPr lang="de-DE"/>
              <a:t> </a:t>
            </a:r>
            <a:r>
              <a:rPr lang="de-DE" err="1"/>
              <a:t>of</a:t>
            </a:r>
            <a:r>
              <a:rPr lang="de-DE"/>
              <a:t> </a:t>
            </a:r>
            <a:r>
              <a:rPr lang="de-DE" err="1"/>
              <a:t>this</a:t>
            </a:r>
            <a:r>
              <a:rPr lang="de-DE"/>
              <a:t> </a:t>
            </a:r>
            <a:r>
              <a:rPr lang="de-DE" err="1"/>
              <a:t>information</a:t>
            </a:r>
            <a:r>
              <a:rPr lang="de-DE"/>
              <a:t> was ‘</a:t>
            </a:r>
            <a:r>
              <a:rPr lang="de-DE" err="1"/>
              <a:t>siloed</a:t>
            </a:r>
            <a:r>
              <a:rPr lang="de-DE"/>
              <a:t>’ ... </a:t>
            </a:r>
            <a:r>
              <a:rPr lang="de-DE" err="1"/>
              <a:t>and</a:t>
            </a:r>
            <a:r>
              <a:rPr lang="de-DE"/>
              <a:t> was </a:t>
            </a:r>
            <a:r>
              <a:rPr lang="de-DE" err="1"/>
              <a:t>rarely</a:t>
            </a:r>
            <a:r>
              <a:rPr lang="de-DE"/>
              <a:t> </a:t>
            </a:r>
            <a:r>
              <a:rPr lang="de-DE" err="1"/>
              <a:t>shared</a:t>
            </a:r>
            <a:r>
              <a:rPr lang="de-DE"/>
              <a:t>, </a:t>
            </a:r>
            <a:r>
              <a:rPr lang="de-DE" err="1"/>
              <a:t>even</a:t>
            </a:r>
            <a:r>
              <a:rPr lang="de-DE"/>
              <a:t> </a:t>
            </a:r>
            <a:r>
              <a:rPr lang="de-DE" err="1"/>
              <a:t>with</a:t>
            </a:r>
            <a:r>
              <a:rPr lang="de-DE"/>
              <a:t> </a:t>
            </a:r>
            <a:r>
              <a:rPr lang="de-DE" err="1"/>
              <a:t>other</a:t>
            </a:r>
            <a:r>
              <a:rPr lang="de-DE"/>
              <a:t> </a:t>
            </a:r>
            <a:r>
              <a:rPr lang="de-DE" err="1"/>
              <a:t>government</a:t>
            </a:r>
            <a:r>
              <a:rPr lang="de-DE"/>
              <a:t> </a:t>
            </a:r>
            <a:r>
              <a:rPr lang="de-DE" err="1"/>
              <a:t>institutions</a:t>
            </a:r>
            <a:r>
              <a:rPr lang="de-DE"/>
              <a:t>. </a:t>
            </a:r>
            <a:r>
              <a:rPr lang="de-DE" err="1"/>
              <a:t>Corrupt</a:t>
            </a:r>
            <a:r>
              <a:rPr lang="de-DE"/>
              <a:t> </a:t>
            </a:r>
            <a:r>
              <a:rPr lang="de-DE" err="1"/>
              <a:t>networks</a:t>
            </a:r>
            <a:r>
              <a:rPr lang="de-DE"/>
              <a:t> in </a:t>
            </a:r>
            <a:r>
              <a:rPr lang="de-DE" err="1"/>
              <a:t>public</a:t>
            </a:r>
            <a:r>
              <a:rPr lang="de-DE"/>
              <a:t> </a:t>
            </a:r>
            <a:r>
              <a:rPr lang="de-DE" err="1"/>
              <a:t>institutions</a:t>
            </a:r>
            <a:r>
              <a:rPr lang="de-DE"/>
              <a:t> </a:t>
            </a:r>
            <a:r>
              <a:rPr lang="de-DE" err="1"/>
              <a:t>benefited</a:t>
            </a:r>
            <a:r>
              <a:rPr lang="de-DE"/>
              <a:t> </a:t>
            </a:r>
            <a:r>
              <a:rPr lang="de-DE" err="1"/>
              <a:t>greatly</a:t>
            </a:r>
            <a:r>
              <a:rPr lang="de-DE"/>
              <a:t> </a:t>
            </a:r>
            <a:r>
              <a:rPr lang="de-DE" err="1"/>
              <a:t>from</a:t>
            </a:r>
            <a:r>
              <a:rPr lang="de-DE"/>
              <a:t> </a:t>
            </a:r>
            <a:r>
              <a:rPr lang="de-DE" err="1"/>
              <a:t>this</a:t>
            </a:r>
            <a:r>
              <a:rPr lang="de-DE"/>
              <a:t> </a:t>
            </a:r>
            <a:r>
              <a:rPr lang="de-DE" err="1"/>
              <a:t>culture</a:t>
            </a:r>
            <a:r>
              <a:rPr lang="de-DE"/>
              <a:t> </a:t>
            </a:r>
            <a:r>
              <a:rPr lang="de-DE" err="1"/>
              <a:t>of</a:t>
            </a:r>
            <a:r>
              <a:rPr lang="de-DE"/>
              <a:t> </a:t>
            </a:r>
            <a:r>
              <a:rPr lang="de-DE" err="1"/>
              <a:t>monopolizing</a:t>
            </a:r>
            <a:r>
              <a:rPr lang="de-DE"/>
              <a:t> </a:t>
            </a:r>
            <a:r>
              <a:rPr lang="de-DE" err="1"/>
              <a:t>access</a:t>
            </a:r>
            <a:r>
              <a:rPr lang="de-DE"/>
              <a:t> </a:t>
            </a:r>
            <a:r>
              <a:rPr lang="de-DE" err="1"/>
              <a:t>to</a:t>
            </a:r>
            <a:r>
              <a:rPr lang="de-DE"/>
              <a:t> </a:t>
            </a:r>
            <a:r>
              <a:rPr lang="de-DE" err="1"/>
              <a:t>information</a:t>
            </a:r>
            <a:r>
              <a:rPr lang="de-DE"/>
              <a:t>, </a:t>
            </a:r>
            <a:r>
              <a:rPr lang="de-DE" err="1"/>
              <a:t>and</a:t>
            </a:r>
            <a:r>
              <a:rPr lang="de-DE"/>
              <a:t> </a:t>
            </a:r>
            <a:r>
              <a:rPr lang="de-DE" err="1"/>
              <a:t>used</a:t>
            </a:r>
            <a:r>
              <a:rPr lang="de-DE"/>
              <a:t> </a:t>
            </a:r>
            <a:r>
              <a:rPr lang="de-DE" err="1"/>
              <a:t>this</a:t>
            </a:r>
            <a:r>
              <a:rPr lang="de-DE"/>
              <a:t> power </a:t>
            </a:r>
            <a:r>
              <a:rPr lang="de-DE" err="1"/>
              <a:t>to</a:t>
            </a:r>
            <a:r>
              <a:rPr lang="de-DE"/>
              <a:t> </a:t>
            </a:r>
            <a:r>
              <a:rPr lang="de-DE" err="1"/>
              <a:t>advance</a:t>
            </a:r>
            <a:r>
              <a:rPr lang="de-DE"/>
              <a:t> </a:t>
            </a:r>
            <a:r>
              <a:rPr lang="de-DE" err="1"/>
              <a:t>their</a:t>
            </a:r>
            <a:r>
              <a:rPr lang="de-DE"/>
              <a:t> personal </a:t>
            </a:r>
            <a:r>
              <a:rPr lang="de-DE" err="1"/>
              <a:t>interest</a:t>
            </a:r>
            <a:r>
              <a:rPr lang="de-DE"/>
              <a:t>, </a:t>
            </a:r>
            <a:r>
              <a:rPr lang="de-DE" err="1"/>
              <a:t>usually</a:t>
            </a:r>
            <a:r>
              <a:rPr lang="de-DE"/>
              <a:t> at </a:t>
            </a:r>
            <a:r>
              <a:rPr lang="de-DE" err="1"/>
              <a:t>the</a:t>
            </a:r>
            <a:r>
              <a:rPr lang="de-DE"/>
              <a:t> </a:t>
            </a:r>
            <a:r>
              <a:rPr lang="de-DE" err="1"/>
              <a:t>expense</a:t>
            </a:r>
            <a:r>
              <a:rPr lang="de-DE"/>
              <a:t> </a:t>
            </a:r>
            <a:r>
              <a:rPr lang="de-DE" err="1"/>
              <a:t>of</a:t>
            </a:r>
            <a:r>
              <a:rPr lang="de-DE"/>
              <a:t> </a:t>
            </a:r>
            <a:r>
              <a:rPr lang="de-DE" err="1"/>
              <a:t>the</a:t>
            </a:r>
            <a:r>
              <a:rPr lang="de-DE"/>
              <a:t> </a:t>
            </a:r>
            <a:r>
              <a:rPr lang="de-DE" err="1"/>
              <a:t>citizens</a:t>
            </a:r>
            <a:r>
              <a:rPr lang="de-DE"/>
              <a:t>. ... These </a:t>
            </a:r>
            <a:r>
              <a:rPr lang="de-DE" err="1"/>
              <a:t>corrupt</a:t>
            </a:r>
            <a:r>
              <a:rPr lang="de-DE"/>
              <a:t> </a:t>
            </a:r>
            <a:r>
              <a:rPr lang="de-DE" err="1"/>
              <a:t>networks</a:t>
            </a:r>
            <a:r>
              <a:rPr lang="de-DE"/>
              <a:t> </a:t>
            </a:r>
            <a:r>
              <a:rPr lang="de-DE" err="1"/>
              <a:t>put</a:t>
            </a:r>
            <a:r>
              <a:rPr lang="de-DE"/>
              <a:t> </a:t>
            </a:r>
            <a:r>
              <a:rPr lang="de-DE" err="1"/>
              <a:t>up</a:t>
            </a:r>
            <a:r>
              <a:rPr lang="de-DE"/>
              <a:t> a </a:t>
            </a:r>
            <a:r>
              <a:rPr lang="de-DE" err="1"/>
              <a:t>spirited</a:t>
            </a:r>
            <a:r>
              <a:rPr lang="de-DE"/>
              <a:t> </a:t>
            </a:r>
            <a:r>
              <a:rPr lang="de-DE" err="1"/>
              <a:t>fight</a:t>
            </a:r>
            <a:r>
              <a:rPr lang="de-DE"/>
              <a:t> </a:t>
            </a:r>
            <a:r>
              <a:rPr lang="de-DE" err="1"/>
              <a:t>against</a:t>
            </a:r>
            <a:r>
              <a:rPr lang="de-DE"/>
              <a:t> </a:t>
            </a:r>
            <a:r>
              <a:rPr lang="de-DE" err="1"/>
              <a:t>any</a:t>
            </a:r>
            <a:r>
              <a:rPr lang="de-DE"/>
              <a:t> </a:t>
            </a:r>
            <a:r>
              <a:rPr lang="de-DE" err="1"/>
              <a:t>and</a:t>
            </a:r>
            <a:r>
              <a:rPr lang="de-DE"/>
              <a:t> all </a:t>
            </a:r>
            <a:r>
              <a:rPr lang="de-DE" err="1"/>
              <a:t>attempts</a:t>
            </a:r>
            <a:r>
              <a:rPr lang="de-DE"/>
              <a:t> </a:t>
            </a:r>
            <a:r>
              <a:rPr lang="de-DE" err="1"/>
              <a:t>to</a:t>
            </a:r>
            <a:r>
              <a:rPr lang="de-DE"/>
              <a:t> </a:t>
            </a:r>
            <a:r>
              <a:rPr lang="de-DE" err="1"/>
              <a:t>release</a:t>
            </a:r>
            <a:r>
              <a:rPr lang="de-DE"/>
              <a:t> </a:t>
            </a:r>
            <a:r>
              <a:rPr lang="de-DE" err="1"/>
              <a:t>data</a:t>
            </a:r>
            <a:r>
              <a:rPr lang="de-DE"/>
              <a:t> </a:t>
            </a:r>
            <a:r>
              <a:rPr lang="de-DE" err="1"/>
              <a:t>that</a:t>
            </a:r>
            <a:r>
              <a:rPr lang="de-DE"/>
              <a:t> </a:t>
            </a:r>
            <a:r>
              <a:rPr lang="de-DE" err="1"/>
              <a:t>would</a:t>
            </a:r>
            <a:r>
              <a:rPr lang="de-DE"/>
              <a:t> </a:t>
            </a:r>
            <a:r>
              <a:rPr lang="de-DE" err="1"/>
              <a:t>have</a:t>
            </a:r>
            <a:r>
              <a:rPr lang="de-DE"/>
              <a:t> </a:t>
            </a:r>
            <a:r>
              <a:rPr lang="de-DE" err="1"/>
              <a:t>made</a:t>
            </a:r>
            <a:r>
              <a:rPr lang="de-DE"/>
              <a:t> </a:t>
            </a:r>
            <a:r>
              <a:rPr lang="de-DE" err="1"/>
              <a:t>them</a:t>
            </a:r>
            <a:r>
              <a:rPr lang="de-DE"/>
              <a:t> </a:t>
            </a:r>
            <a:r>
              <a:rPr lang="de-DE" err="1"/>
              <a:t>accountable</a:t>
            </a:r>
            <a:r>
              <a:rPr lang="de-DE"/>
              <a:t>.”</a:t>
            </a:r>
          </a:p>
          <a:p>
            <a:endParaRPr lang="de-DE" b="1"/>
          </a:p>
          <a:p>
            <a:r>
              <a:rPr lang="de-DE" b="1"/>
              <a:t>The initiative:</a:t>
            </a:r>
          </a:p>
          <a:p>
            <a:r>
              <a:rPr lang="de-DE"/>
              <a:t>In 2010, a </a:t>
            </a:r>
            <a:r>
              <a:rPr lang="de-DE" err="1"/>
              <a:t>new</a:t>
            </a:r>
            <a:r>
              <a:rPr lang="de-DE"/>
              <a:t> </a:t>
            </a:r>
            <a:r>
              <a:rPr lang="de-DE" err="1"/>
              <a:t>Kenyan</a:t>
            </a:r>
            <a:r>
              <a:rPr lang="de-DE"/>
              <a:t> </a:t>
            </a:r>
            <a:r>
              <a:rPr lang="de-DE" err="1"/>
              <a:t>constitution</a:t>
            </a:r>
            <a:r>
              <a:rPr lang="de-DE"/>
              <a:t> was </a:t>
            </a:r>
            <a:r>
              <a:rPr lang="de-DE" err="1"/>
              <a:t>codified</a:t>
            </a:r>
            <a:r>
              <a:rPr lang="de-DE"/>
              <a:t>. </a:t>
            </a:r>
            <a:r>
              <a:rPr lang="de-DE" err="1"/>
              <a:t>It</a:t>
            </a:r>
            <a:r>
              <a:rPr lang="de-DE"/>
              <a:t> </a:t>
            </a:r>
            <a:r>
              <a:rPr lang="de-DE" err="1"/>
              <a:t>included</a:t>
            </a:r>
            <a:r>
              <a:rPr lang="de-DE"/>
              <a:t> </a:t>
            </a:r>
            <a:r>
              <a:rPr lang="de-DE" err="1"/>
              <a:t>access</a:t>
            </a:r>
            <a:r>
              <a:rPr lang="de-DE"/>
              <a:t> </a:t>
            </a:r>
            <a:r>
              <a:rPr lang="de-DE" err="1"/>
              <a:t>to</a:t>
            </a:r>
            <a:r>
              <a:rPr lang="de-DE"/>
              <a:t> </a:t>
            </a:r>
            <a:r>
              <a:rPr lang="de-DE" err="1"/>
              <a:t>information</a:t>
            </a:r>
            <a:r>
              <a:rPr lang="de-DE"/>
              <a:t> </a:t>
            </a:r>
            <a:r>
              <a:rPr lang="de-DE" err="1"/>
              <a:t>obligations</a:t>
            </a:r>
            <a:r>
              <a:rPr lang="de-DE"/>
              <a:t>, </a:t>
            </a:r>
            <a:r>
              <a:rPr lang="de-DE" err="1"/>
              <a:t>which</a:t>
            </a:r>
            <a:r>
              <a:rPr lang="de-DE"/>
              <a:t> </a:t>
            </a:r>
            <a:r>
              <a:rPr lang="de-DE" err="1"/>
              <a:t>required</a:t>
            </a:r>
            <a:r>
              <a:rPr lang="de-DE"/>
              <a:t> </a:t>
            </a:r>
            <a:r>
              <a:rPr lang="de-DE" err="1"/>
              <a:t>the</a:t>
            </a:r>
            <a:r>
              <a:rPr lang="de-DE"/>
              <a:t> </a:t>
            </a:r>
            <a:r>
              <a:rPr lang="de-DE" err="1"/>
              <a:t>government</a:t>
            </a:r>
            <a:r>
              <a:rPr lang="de-DE"/>
              <a:t> </a:t>
            </a:r>
            <a:r>
              <a:rPr lang="de-DE" err="1"/>
              <a:t>to</a:t>
            </a:r>
            <a:r>
              <a:rPr lang="de-DE"/>
              <a:t> </a:t>
            </a:r>
            <a:r>
              <a:rPr lang="de-DE" err="1"/>
              <a:t>publish</a:t>
            </a:r>
            <a:r>
              <a:rPr lang="de-DE"/>
              <a:t> </a:t>
            </a:r>
            <a:r>
              <a:rPr lang="de-DE" err="1"/>
              <a:t>and</a:t>
            </a:r>
            <a:r>
              <a:rPr lang="de-DE"/>
              <a:t> </a:t>
            </a:r>
            <a:r>
              <a:rPr lang="de-DE" err="1"/>
              <a:t>publicise</a:t>
            </a:r>
            <a:r>
              <a:rPr lang="de-DE"/>
              <a:t> </a:t>
            </a:r>
            <a:r>
              <a:rPr lang="de-DE" err="1"/>
              <a:t>any</a:t>
            </a:r>
            <a:r>
              <a:rPr lang="de-DE"/>
              <a:t> </a:t>
            </a:r>
            <a:r>
              <a:rPr lang="de-DE" err="1"/>
              <a:t>important</a:t>
            </a:r>
            <a:r>
              <a:rPr lang="de-DE"/>
              <a:t> </a:t>
            </a:r>
            <a:r>
              <a:rPr lang="de-DE" err="1"/>
              <a:t>information</a:t>
            </a:r>
            <a:r>
              <a:rPr lang="de-DE"/>
              <a:t> </a:t>
            </a:r>
            <a:r>
              <a:rPr lang="de-DE" err="1"/>
              <a:t>affecting</a:t>
            </a:r>
            <a:r>
              <a:rPr lang="de-DE"/>
              <a:t> </a:t>
            </a:r>
            <a:r>
              <a:rPr lang="de-DE" err="1"/>
              <a:t>the</a:t>
            </a:r>
            <a:r>
              <a:rPr lang="de-DE"/>
              <a:t> </a:t>
            </a:r>
            <a:r>
              <a:rPr lang="de-DE" err="1"/>
              <a:t>country</a:t>
            </a:r>
            <a:r>
              <a:rPr lang="de-DE"/>
              <a:t>. The </a:t>
            </a:r>
            <a:r>
              <a:rPr lang="de-DE" err="1"/>
              <a:t>citizens</a:t>
            </a:r>
            <a:r>
              <a:rPr lang="de-DE"/>
              <a:t>’ </a:t>
            </a:r>
            <a:r>
              <a:rPr lang="de-DE" err="1"/>
              <a:t>rights</a:t>
            </a:r>
            <a:r>
              <a:rPr lang="de-DE"/>
              <a:t> </a:t>
            </a:r>
            <a:r>
              <a:rPr lang="de-DE" err="1"/>
              <a:t>to</a:t>
            </a:r>
            <a:r>
              <a:rPr lang="de-DE"/>
              <a:t> </a:t>
            </a:r>
            <a:r>
              <a:rPr lang="de-DE" err="1"/>
              <a:t>information</a:t>
            </a:r>
            <a:r>
              <a:rPr lang="de-DE"/>
              <a:t> </a:t>
            </a:r>
            <a:r>
              <a:rPr lang="de-DE" err="1"/>
              <a:t>are</a:t>
            </a:r>
            <a:r>
              <a:rPr lang="de-DE"/>
              <a:t> </a:t>
            </a:r>
            <a:r>
              <a:rPr lang="de-DE" err="1"/>
              <a:t>set</a:t>
            </a:r>
            <a:r>
              <a:rPr lang="de-DE"/>
              <a:t> out in </a:t>
            </a:r>
            <a:r>
              <a:rPr lang="de-DE" err="1"/>
              <a:t>Article</a:t>
            </a:r>
            <a:r>
              <a:rPr lang="de-DE"/>
              <a:t> 35, Access </a:t>
            </a:r>
            <a:r>
              <a:rPr lang="de-DE" err="1"/>
              <a:t>to</a:t>
            </a:r>
            <a:r>
              <a:rPr lang="de-DE"/>
              <a:t> </a:t>
            </a:r>
            <a:r>
              <a:rPr lang="de-DE" err="1"/>
              <a:t>information</a:t>
            </a:r>
            <a:r>
              <a:rPr lang="de-DE"/>
              <a:t>. “35.(1) Every </a:t>
            </a:r>
            <a:r>
              <a:rPr lang="de-DE" err="1"/>
              <a:t>citizen</a:t>
            </a:r>
            <a:r>
              <a:rPr lang="de-DE"/>
              <a:t> </a:t>
            </a:r>
            <a:r>
              <a:rPr lang="de-DE" err="1"/>
              <a:t>has</a:t>
            </a:r>
            <a:r>
              <a:rPr lang="de-DE"/>
              <a:t> </a:t>
            </a:r>
            <a:r>
              <a:rPr lang="de-DE" err="1"/>
              <a:t>the</a:t>
            </a:r>
            <a:r>
              <a:rPr lang="de-DE"/>
              <a:t> </a:t>
            </a:r>
            <a:r>
              <a:rPr lang="de-DE" err="1"/>
              <a:t>right</a:t>
            </a:r>
            <a:r>
              <a:rPr lang="de-DE"/>
              <a:t> </a:t>
            </a:r>
            <a:r>
              <a:rPr lang="de-DE" err="1"/>
              <a:t>of</a:t>
            </a:r>
            <a:r>
              <a:rPr lang="de-DE"/>
              <a:t> </a:t>
            </a:r>
            <a:r>
              <a:rPr lang="de-DE" err="1"/>
              <a:t>access</a:t>
            </a:r>
            <a:r>
              <a:rPr lang="de-DE"/>
              <a:t> </a:t>
            </a:r>
            <a:r>
              <a:rPr lang="de-DE" err="1"/>
              <a:t>to</a:t>
            </a:r>
            <a:r>
              <a:rPr lang="de-DE"/>
              <a:t> — (a) </a:t>
            </a:r>
            <a:r>
              <a:rPr lang="de-DE" err="1"/>
              <a:t>information</a:t>
            </a:r>
            <a:r>
              <a:rPr lang="de-DE"/>
              <a:t> </a:t>
            </a:r>
            <a:r>
              <a:rPr lang="de-DE" err="1"/>
              <a:t>held</a:t>
            </a:r>
            <a:r>
              <a:rPr lang="de-DE"/>
              <a:t> </a:t>
            </a:r>
            <a:r>
              <a:rPr lang="de-DE" err="1"/>
              <a:t>by</a:t>
            </a:r>
            <a:r>
              <a:rPr lang="de-DE"/>
              <a:t> </a:t>
            </a:r>
            <a:r>
              <a:rPr lang="de-DE" err="1"/>
              <a:t>the</a:t>
            </a:r>
            <a:r>
              <a:rPr lang="de-DE"/>
              <a:t> State; </a:t>
            </a:r>
            <a:r>
              <a:rPr lang="de-DE" err="1"/>
              <a:t>and</a:t>
            </a:r>
            <a:r>
              <a:rPr lang="de-DE"/>
              <a:t> (b) </a:t>
            </a:r>
            <a:r>
              <a:rPr lang="de-DE" err="1"/>
              <a:t>information</a:t>
            </a:r>
            <a:r>
              <a:rPr lang="de-DE"/>
              <a:t> </a:t>
            </a:r>
            <a:r>
              <a:rPr lang="de-DE" err="1"/>
              <a:t>held</a:t>
            </a:r>
            <a:r>
              <a:rPr lang="de-DE"/>
              <a:t> </a:t>
            </a:r>
            <a:r>
              <a:rPr lang="de-DE" err="1"/>
              <a:t>by</a:t>
            </a:r>
            <a:r>
              <a:rPr lang="de-DE"/>
              <a:t> </a:t>
            </a:r>
            <a:r>
              <a:rPr lang="de-DE" err="1"/>
              <a:t>another</a:t>
            </a:r>
            <a:r>
              <a:rPr lang="de-DE"/>
              <a:t> </a:t>
            </a:r>
            <a:r>
              <a:rPr lang="de-DE" err="1"/>
              <a:t>person</a:t>
            </a:r>
            <a:r>
              <a:rPr lang="de-DE"/>
              <a:t> </a:t>
            </a:r>
            <a:r>
              <a:rPr lang="de-DE" err="1"/>
              <a:t>and</a:t>
            </a:r>
            <a:r>
              <a:rPr lang="de-DE"/>
              <a:t> </a:t>
            </a:r>
            <a:r>
              <a:rPr lang="de-DE" err="1"/>
              <a:t>required</a:t>
            </a:r>
            <a:r>
              <a:rPr lang="de-DE"/>
              <a:t> </a:t>
            </a:r>
            <a:r>
              <a:rPr lang="de-DE" err="1"/>
              <a:t>for</a:t>
            </a:r>
            <a:r>
              <a:rPr lang="de-DE"/>
              <a:t> </a:t>
            </a:r>
            <a:r>
              <a:rPr lang="de-DE" err="1"/>
              <a:t>the</a:t>
            </a:r>
            <a:r>
              <a:rPr lang="de-DE"/>
              <a:t> </a:t>
            </a:r>
            <a:r>
              <a:rPr lang="de-DE" err="1"/>
              <a:t>exercise</a:t>
            </a:r>
            <a:r>
              <a:rPr lang="de-DE"/>
              <a:t> </a:t>
            </a:r>
            <a:r>
              <a:rPr lang="de-DE" err="1"/>
              <a:t>or</a:t>
            </a:r>
            <a:r>
              <a:rPr lang="de-DE"/>
              <a:t> </a:t>
            </a:r>
            <a:r>
              <a:rPr lang="de-DE" err="1"/>
              <a:t>protection</a:t>
            </a:r>
            <a:r>
              <a:rPr lang="de-DE"/>
              <a:t> </a:t>
            </a:r>
            <a:r>
              <a:rPr lang="de-DE" err="1"/>
              <a:t>of</a:t>
            </a:r>
            <a:r>
              <a:rPr lang="de-DE"/>
              <a:t> </a:t>
            </a:r>
            <a:r>
              <a:rPr lang="de-DE" err="1"/>
              <a:t>any</a:t>
            </a:r>
            <a:r>
              <a:rPr lang="de-DE"/>
              <a:t> </a:t>
            </a:r>
            <a:r>
              <a:rPr lang="de-DE" err="1"/>
              <a:t>right</a:t>
            </a:r>
            <a:r>
              <a:rPr lang="de-DE"/>
              <a:t> </a:t>
            </a:r>
            <a:r>
              <a:rPr lang="de-DE" err="1"/>
              <a:t>or</a:t>
            </a:r>
            <a:r>
              <a:rPr lang="de-DE"/>
              <a:t> fundamental </a:t>
            </a:r>
            <a:r>
              <a:rPr lang="de-DE" err="1"/>
              <a:t>freedom</a:t>
            </a:r>
            <a:r>
              <a:rPr lang="de-DE"/>
              <a:t> ... (3) The State </a:t>
            </a:r>
            <a:r>
              <a:rPr lang="de-DE" err="1"/>
              <a:t>shall</a:t>
            </a:r>
            <a:r>
              <a:rPr lang="de-DE"/>
              <a:t> </a:t>
            </a:r>
            <a:r>
              <a:rPr lang="de-DE" err="1"/>
              <a:t>publish</a:t>
            </a:r>
            <a:r>
              <a:rPr lang="de-DE"/>
              <a:t> </a:t>
            </a:r>
            <a:r>
              <a:rPr lang="de-DE" err="1"/>
              <a:t>and</a:t>
            </a:r>
            <a:r>
              <a:rPr lang="de-DE"/>
              <a:t> </a:t>
            </a:r>
            <a:r>
              <a:rPr lang="de-DE" err="1"/>
              <a:t>publicise</a:t>
            </a:r>
            <a:r>
              <a:rPr lang="de-DE"/>
              <a:t> </a:t>
            </a:r>
            <a:r>
              <a:rPr lang="de-DE" err="1"/>
              <a:t>any</a:t>
            </a:r>
            <a:r>
              <a:rPr lang="de-DE"/>
              <a:t> </a:t>
            </a:r>
            <a:r>
              <a:rPr lang="de-DE" err="1"/>
              <a:t>important</a:t>
            </a:r>
            <a:r>
              <a:rPr lang="de-DE"/>
              <a:t> </a:t>
            </a:r>
            <a:r>
              <a:rPr lang="de-DE" err="1"/>
              <a:t>information</a:t>
            </a:r>
            <a:r>
              <a:rPr lang="de-DE"/>
              <a:t> </a:t>
            </a:r>
            <a:r>
              <a:rPr lang="de-DE" err="1"/>
              <a:t>affecting</a:t>
            </a:r>
            <a:r>
              <a:rPr lang="de-DE"/>
              <a:t> </a:t>
            </a:r>
            <a:r>
              <a:rPr lang="de-DE" err="1"/>
              <a:t>the</a:t>
            </a:r>
            <a:r>
              <a:rPr lang="de-DE"/>
              <a:t> </a:t>
            </a:r>
            <a:r>
              <a:rPr lang="de-DE" err="1"/>
              <a:t>nation</a:t>
            </a:r>
            <a:r>
              <a:rPr lang="de-DE"/>
              <a:t>.”</a:t>
            </a:r>
          </a:p>
          <a:p>
            <a:r>
              <a:rPr lang="de-DE"/>
              <a:t>In 2011, </a:t>
            </a:r>
            <a:r>
              <a:rPr lang="de-DE" err="1"/>
              <a:t>Mzalendo</a:t>
            </a:r>
            <a:r>
              <a:rPr lang="de-DE"/>
              <a:t>, a </a:t>
            </a:r>
            <a:r>
              <a:rPr lang="de-DE" err="1"/>
              <a:t>civil</a:t>
            </a:r>
            <a:r>
              <a:rPr lang="de-DE"/>
              <a:t> </a:t>
            </a:r>
            <a:r>
              <a:rPr lang="de-DE" err="1"/>
              <a:t>society</a:t>
            </a:r>
            <a:r>
              <a:rPr lang="de-DE"/>
              <a:t> </a:t>
            </a:r>
            <a:r>
              <a:rPr lang="de-DE" err="1"/>
              <a:t>group</a:t>
            </a:r>
            <a:r>
              <a:rPr lang="de-DE"/>
              <a:t> </a:t>
            </a:r>
            <a:r>
              <a:rPr lang="de-DE" err="1"/>
              <a:t>that</a:t>
            </a:r>
            <a:r>
              <a:rPr lang="de-DE"/>
              <a:t> </a:t>
            </a:r>
            <a:r>
              <a:rPr lang="de-DE" err="1"/>
              <a:t>aimed</a:t>
            </a:r>
            <a:r>
              <a:rPr lang="de-DE"/>
              <a:t> </a:t>
            </a:r>
            <a:r>
              <a:rPr lang="de-DE" err="1"/>
              <a:t>to</a:t>
            </a:r>
            <a:r>
              <a:rPr lang="de-DE"/>
              <a:t> </a:t>
            </a:r>
            <a:r>
              <a:rPr lang="de-DE" err="1"/>
              <a:t>increase</a:t>
            </a:r>
            <a:r>
              <a:rPr lang="de-DE"/>
              <a:t> </a:t>
            </a:r>
            <a:r>
              <a:rPr lang="de-DE" err="1"/>
              <a:t>public</a:t>
            </a:r>
            <a:r>
              <a:rPr lang="de-DE"/>
              <a:t> </a:t>
            </a:r>
            <a:r>
              <a:rPr lang="de-DE" err="1"/>
              <a:t>participation</a:t>
            </a:r>
            <a:r>
              <a:rPr lang="de-DE"/>
              <a:t> in </a:t>
            </a:r>
            <a:r>
              <a:rPr lang="de-DE" err="1"/>
              <a:t>government</a:t>
            </a:r>
            <a:r>
              <a:rPr lang="de-DE"/>
              <a:t>, </a:t>
            </a:r>
            <a:r>
              <a:rPr lang="de-DE" err="1"/>
              <a:t>advocated</a:t>
            </a:r>
            <a:r>
              <a:rPr lang="de-DE"/>
              <a:t> </a:t>
            </a:r>
            <a:r>
              <a:rPr lang="de-DE" err="1"/>
              <a:t>for</a:t>
            </a:r>
            <a:r>
              <a:rPr lang="de-DE"/>
              <a:t> </a:t>
            </a:r>
            <a:r>
              <a:rPr lang="de-DE" err="1"/>
              <a:t>the</a:t>
            </a:r>
            <a:r>
              <a:rPr lang="de-DE"/>
              <a:t> </a:t>
            </a:r>
            <a:r>
              <a:rPr lang="de-DE" err="1"/>
              <a:t>release</a:t>
            </a:r>
            <a:r>
              <a:rPr lang="de-DE"/>
              <a:t> </a:t>
            </a:r>
            <a:r>
              <a:rPr lang="de-DE" err="1"/>
              <a:t>of</a:t>
            </a:r>
            <a:r>
              <a:rPr lang="de-DE"/>
              <a:t> </a:t>
            </a:r>
            <a:r>
              <a:rPr lang="de-DE" err="1"/>
              <a:t>financial</a:t>
            </a:r>
            <a:r>
              <a:rPr lang="de-DE"/>
              <a:t> </a:t>
            </a:r>
            <a:r>
              <a:rPr lang="de-DE" err="1"/>
              <a:t>data</a:t>
            </a:r>
            <a:r>
              <a:rPr lang="de-DE"/>
              <a:t> </a:t>
            </a:r>
            <a:r>
              <a:rPr lang="de-DE" err="1"/>
              <a:t>to</a:t>
            </a:r>
            <a:r>
              <a:rPr lang="de-DE"/>
              <a:t> </a:t>
            </a:r>
            <a:r>
              <a:rPr lang="de-DE" err="1"/>
              <a:t>allow</a:t>
            </a:r>
            <a:r>
              <a:rPr lang="de-DE"/>
              <a:t> </a:t>
            </a:r>
            <a:r>
              <a:rPr lang="de-DE" err="1"/>
              <a:t>citizens</a:t>
            </a:r>
            <a:r>
              <a:rPr lang="de-DE"/>
              <a:t> </a:t>
            </a:r>
            <a:r>
              <a:rPr lang="de-DE" err="1"/>
              <a:t>to</a:t>
            </a:r>
            <a:r>
              <a:rPr lang="de-DE"/>
              <a:t> </a:t>
            </a:r>
            <a:r>
              <a:rPr lang="de-DE" err="1"/>
              <a:t>scrutinise</a:t>
            </a:r>
            <a:r>
              <a:rPr lang="de-DE"/>
              <a:t> </a:t>
            </a:r>
            <a:r>
              <a:rPr lang="de-DE" err="1"/>
              <a:t>the</a:t>
            </a:r>
            <a:r>
              <a:rPr lang="de-DE"/>
              <a:t> </a:t>
            </a:r>
            <a:r>
              <a:rPr lang="de-DE" err="1"/>
              <a:t>government’s</a:t>
            </a:r>
            <a:r>
              <a:rPr lang="de-DE"/>
              <a:t> </a:t>
            </a:r>
            <a:r>
              <a:rPr lang="de-DE" err="1"/>
              <a:t>management</a:t>
            </a:r>
            <a:r>
              <a:rPr lang="de-DE"/>
              <a:t> </a:t>
            </a:r>
            <a:r>
              <a:rPr lang="de-DE" err="1"/>
              <a:t>of</a:t>
            </a:r>
            <a:r>
              <a:rPr lang="de-DE"/>
              <a:t> </a:t>
            </a:r>
            <a:r>
              <a:rPr lang="de-DE" err="1"/>
              <a:t>public</a:t>
            </a:r>
            <a:r>
              <a:rPr lang="de-DE"/>
              <a:t> </a:t>
            </a:r>
            <a:r>
              <a:rPr lang="de-DE" err="1"/>
              <a:t>resources</a:t>
            </a:r>
            <a:r>
              <a:rPr lang="de-DE"/>
              <a:t>. In a </a:t>
            </a:r>
            <a:r>
              <a:rPr lang="de-DE" err="1"/>
              <a:t>response</a:t>
            </a:r>
            <a:r>
              <a:rPr lang="de-DE"/>
              <a:t> </a:t>
            </a:r>
            <a:r>
              <a:rPr lang="de-DE" err="1"/>
              <a:t>to</a:t>
            </a:r>
            <a:r>
              <a:rPr lang="de-DE"/>
              <a:t> </a:t>
            </a:r>
            <a:r>
              <a:rPr lang="de-DE" err="1"/>
              <a:t>increasing</a:t>
            </a:r>
            <a:r>
              <a:rPr lang="de-DE"/>
              <a:t> </a:t>
            </a:r>
            <a:r>
              <a:rPr lang="de-DE" err="1"/>
              <a:t>pressure</a:t>
            </a:r>
            <a:r>
              <a:rPr lang="de-DE"/>
              <a:t>, </a:t>
            </a:r>
            <a:r>
              <a:rPr lang="de-DE" err="1"/>
              <a:t>President</a:t>
            </a:r>
            <a:r>
              <a:rPr lang="de-DE"/>
              <a:t> </a:t>
            </a:r>
            <a:r>
              <a:rPr lang="de-DE" err="1"/>
              <a:t>Mwai</a:t>
            </a:r>
            <a:r>
              <a:rPr lang="de-DE"/>
              <a:t> </a:t>
            </a:r>
            <a:r>
              <a:rPr lang="de-DE" err="1"/>
              <a:t>Kibaki</a:t>
            </a:r>
            <a:r>
              <a:rPr lang="de-DE"/>
              <a:t> </a:t>
            </a:r>
            <a:r>
              <a:rPr lang="de-DE" err="1"/>
              <a:t>launched</a:t>
            </a:r>
            <a:r>
              <a:rPr lang="de-DE"/>
              <a:t> </a:t>
            </a:r>
            <a:r>
              <a:rPr lang="de-DE" err="1"/>
              <a:t>the</a:t>
            </a:r>
            <a:r>
              <a:rPr lang="de-DE"/>
              <a:t> </a:t>
            </a:r>
            <a:r>
              <a:rPr lang="de-DE" err="1"/>
              <a:t>Kenya</a:t>
            </a:r>
            <a:r>
              <a:rPr lang="de-DE"/>
              <a:t> Open Data Initiative (KODI), </a:t>
            </a:r>
            <a:r>
              <a:rPr lang="de-DE" err="1"/>
              <a:t>making</a:t>
            </a:r>
            <a:r>
              <a:rPr lang="de-DE"/>
              <a:t> </a:t>
            </a:r>
            <a:r>
              <a:rPr lang="de-DE" err="1"/>
              <a:t>key</a:t>
            </a:r>
            <a:r>
              <a:rPr lang="de-DE"/>
              <a:t> </a:t>
            </a:r>
            <a:r>
              <a:rPr lang="de-DE" err="1"/>
              <a:t>government</a:t>
            </a:r>
            <a:r>
              <a:rPr lang="de-DE"/>
              <a:t> </a:t>
            </a:r>
            <a:r>
              <a:rPr lang="de-DE" err="1"/>
              <a:t>data</a:t>
            </a:r>
            <a:r>
              <a:rPr lang="de-DE"/>
              <a:t> </a:t>
            </a:r>
            <a:r>
              <a:rPr lang="de-DE" err="1"/>
              <a:t>freely</a:t>
            </a:r>
            <a:r>
              <a:rPr lang="de-DE"/>
              <a:t> </a:t>
            </a:r>
            <a:r>
              <a:rPr lang="de-DE" err="1"/>
              <a:t>available</a:t>
            </a:r>
            <a:r>
              <a:rPr lang="de-DE"/>
              <a:t> </a:t>
            </a:r>
            <a:r>
              <a:rPr lang="de-DE" err="1"/>
              <a:t>to</a:t>
            </a:r>
            <a:r>
              <a:rPr lang="de-DE"/>
              <a:t> </a:t>
            </a:r>
            <a:r>
              <a:rPr lang="de-DE" err="1"/>
              <a:t>the</a:t>
            </a:r>
            <a:r>
              <a:rPr lang="de-DE"/>
              <a:t> </a:t>
            </a:r>
            <a:r>
              <a:rPr lang="de-DE" err="1"/>
              <a:t>public</a:t>
            </a:r>
            <a:r>
              <a:rPr lang="de-DE"/>
              <a:t> </a:t>
            </a:r>
            <a:r>
              <a:rPr lang="de-DE" err="1"/>
              <a:t>through</a:t>
            </a:r>
            <a:r>
              <a:rPr lang="de-DE"/>
              <a:t> a </a:t>
            </a:r>
            <a:r>
              <a:rPr lang="de-DE" err="1"/>
              <a:t>single</a:t>
            </a:r>
            <a:r>
              <a:rPr lang="de-DE"/>
              <a:t> online </a:t>
            </a:r>
            <a:r>
              <a:rPr lang="de-DE" err="1"/>
              <a:t>portal</a:t>
            </a:r>
            <a:r>
              <a:rPr lang="de-DE"/>
              <a:t>. </a:t>
            </a:r>
            <a:r>
              <a:rPr lang="de-DE" err="1"/>
              <a:t>Under</a:t>
            </a:r>
            <a:r>
              <a:rPr lang="de-DE"/>
              <a:t> </a:t>
            </a:r>
            <a:r>
              <a:rPr lang="de-DE" err="1"/>
              <a:t>the</a:t>
            </a:r>
            <a:r>
              <a:rPr lang="de-DE"/>
              <a:t> </a:t>
            </a:r>
            <a:r>
              <a:rPr lang="de-DE" err="1"/>
              <a:t>programme</a:t>
            </a:r>
            <a:r>
              <a:rPr lang="de-DE"/>
              <a:t>, </a:t>
            </a:r>
            <a:r>
              <a:rPr lang="de-DE" err="1"/>
              <a:t>the</a:t>
            </a:r>
            <a:r>
              <a:rPr lang="de-DE"/>
              <a:t> 2009 </a:t>
            </a:r>
            <a:r>
              <a:rPr lang="de-DE" err="1"/>
              <a:t>census</a:t>
            </a:r>
            <a:r>
              <a:rPr lang="de-DE"/>
              <a:t>, national </a:t>
            </a:r>
            <a:r>
              <a:rPr lang="de-DE" err="1"/>
              <a:t>and</a:t>
            </a:r>
            <a:r>
              <a:rPr lang="de-DE"/>
              <a:t> regional </a:t>
            </a:r>
            <a:r>
              <a:rPr lang="de-DE" err="1"/>
              <a:t>expenditure</a:t>
            </a:r>
            <a:r>
              <a:rPr lang="de-DE"/>
              <a:t>, </a:t>
            </a:r>
            <a:r>
              <a:rPr lang="de-DE" err="1"/>
              <a:t>and</a:t>
            </a:r>
            <a:r>
              <a:rPr lang="de-DE"/>
              <a:t> </a:t>
            </a:r>
            <a:r>
              <a:rPr lang="de-DE" err="1"/>
              <a:t>information</a:t>
            </a:r>
            <a:r>
              <a:rPr lang="de-DE"/>
              <a:t> on </a:t>
            </a:r>
            <a:r>
              <a:rPr lang="de-DE" err="1"/>
              <a:t>key</a:t>
            </a:r>
            <a:r>
              <a:rPr lang="de-DE"/>
              <a:t> </a:t>
            </a:r>
            <a:r>
              <a:rPr lang="de-DE" err="1"/>
              <a:t>public</a:t>
            </a:r>
            <a:r>
              <a:rPr lang="de-DE"/>
              <a:t> </a:t>
            </a:r>
            <a:r>
              <a:rPr lang="de-DE" err="1"/>
              <a:t>services</a:t>
            </a:r>
            <a:r>
              <a:rPr lang="de-DE"/>
              <a:t> </a:t>
            </a:r>
            <a:r>
              <a:rPr lang="de-DE" err="1"/>
              <a:t>were</a:t>
            </a:r>
            <a:r>
              <a:rPr lang="de-DE"/>
              <a:t> </a:t>
            </a:r>
            <a:r>
              <a:rPr lang="de-DE" err="1"/>
              <a:t>some</a:t>
            </a:r>
            <a:r>
              <a:rPr lang="de-DE"/>
              <a:t> </a:t>
            </a:r>
            <a:r>
              <a:rPr lang="de-DE" err="1"/>
              <a:t>of</a:t>
            </a:r>
            <a:r>
              <a:rPr lang="de-DE"/>
              <a:t> </a:t>
            </a:r>
            <a:r>
              <a:rPr lang="de-DE" err="1"/>
              <a:t>the</a:t>
            </a:r>
            <a:r>
              <a:rPr lang="de-DE"/>
              <a:t> </a:t>
            </a:r>
            <a:r>
              <a:rPr lang="de-DE" err="1"/>
              <a:t>first</a:t>
            </a:r>
            <a:r>
              <a:rPr lang="de-DE"/>
              <a:t> </a:t>
            </a:r>
            <a:r>
              <a:rPr lang="de-DE" err="1"/>
              <a:t>datasets</a:t>
            </a:r>
            <a:r>
              <a:rPr lang="de-DE"/>
              <a:t> </a:t>
            </a:r>
            <a:r>
              <a:rPr lang="de-DE" err="1"/>
              <a:t>released</a:t>
            </a:r>
            <a:r>
              <a:rPr lang="de-DE"/>
              <a:t> on </a:t>
            </a:r>
            <a:r>
              <a:rPr lang="de-DE" err="1"/>
              <a:t>the</a:t>
            </a:r>
            <a:r>
              <a:rPr lang="de-DE"/>
              <a:t> </a:t>
            </a:r>
            <a:r>
              <a:rPr lang="de-DE" err="1"/>
              <a:t>portal</a:t>
            </a:r>
            <a:r>
              <a:rPr lang="de-DE"/>
              <a:t>. </a:t>
            </a:r>
            <a:r>
              <a:rPr lang="de-DE" err="1"/>
              <a:t>Kenya</a:t>
            </a:r>
            <a:r>
              <a:rPr lang="de-DE"/>
              <a:t> was </a:t>
            </a:r>
            <a:r>
              <a:rPr lang="de-DE" err="1"/>
              <a:t>the</a:t>
            </a:r>
            <a:r>
              <a:rPr lang="de-DE"/>
              <a:t> </a:t>
            </a:r>
            <a:r>
              <a:rPr lang="de-DE" err="1"/>
              <a:t>first</a:t>
            </a:r>
            <a:r>
              <a:rPr lang="de-DE"/>
              <a:t> </a:t>
            </a:r>
            <a:r>
              <a:rPr lang="de-DE" err="1"/>
              <a:t>country</a:t>
            </a:r>
            <a:r>
              <a:rPr lang="de-DE"/>
              <a:t> in sub-</a:t>
            </a:r>
            <a:r>
              <a:rPr lang="de-DE" err="1"/>
              <a:t>Saharan</a:t>
            </a:r>
            <a:r>
              <a:rPr lang="de-DE"/>
              <a:t> </a:t>
            </a:r>
            <a:r>
              <a:rPr lang="de-DE" err="1"/>
              <a:t>Africa</a:t>
            </a:r>
            <a:r>
              <a:rPr lang="de-DE"/>
              <a:t>, </a:t>
            </a:r>
            <a:r>
              <a:rPr lang="de-DE" err="1"/>
              <a:t>and</a:t>
            </a:r>
            <a:r>
              <a:rPr lang="de-DE"/>
              <a:t> </a:t>
            </a:r>
            <a:r>
              <a:rPr lang="de-DE" err="1"/>
              <a:t>second</a:t>
            </a:r>
            <a:r>
              <a:rPr lang="de-DE"/>
              <a:t> on </a:t>
            </a:r>
            <a:r>
              <a:rPr lang="de-DE" err="1"/>
              <a:t>the</a:t>
            </a:r>
            <a:r>
              <a:rPr lang="de-DE"/>
              <a:t> </a:t>
            </a:r>
            <a:r>
              <a:rPr lang="de-DE" err="1"/>
              <a:t>continent</a:t>
            </a:r>
            <a:r>
              <a:rPr lang="de-DE"/>
              <a:t> after </a:t>
            </a:r>
            <a:r>
              <a:rPr lang="de-DE" err="1"/>
              <a:t>Morocco</a:t>
            </a:r>
            <a:r>
              <a:rPr lang="de-DE"/>
              <a:t>, </a:t>
            </a:r>
            <a:r>
              <a:rPr lang="de-DE" err="1"/>
              <a:t>to</a:t>
            </a:r>
            <a:r>
              <a:rPr lang="de-DE"/>
              <a:t> </a:t>
            </a:r>
            <a:r>
              <a:rPr lang="de-DE" err="1"/>
              <a:t>undertake</a:t>
            </a:r>
            <a:r>
              <a:rPr lang="de-DE"/>
              <a:t> such an initiative.</a:t>
            </a:r>
          </a:p>
          <a:p>
            <a:endParaRPr lang="de-DE" b="1"/>
          </a:p>
          <a:p>
            <a:r>
              <a:rPr lang="de-DE" b="1"/>
              <a:t>The </a:t>
            </a:r>
            <a:r>
              <a:rPr lang="de-DE" b="1" err="1"/>
              <a:t>public</a:t>
            </a:r>
            <a:r>
              <a:rPr lang="de-DE" b="1"/>
              <a:t> </a:t>
            </a:r>
            <a:r>
              <a:rPr lang="de-DE" b="1" err="1"/>
              <a:t>impact</a:t>
            </a:r>
            <a:r>
              <a:rPr lang="de-DE" b="1"/>
              <a:t>:</a:t>
            </a:r>
          </a:p>
          <a:p>
            <a:r>
              <a:rPr lang="de-DE"/>
              <a:t>The KODI </a:t>
            </a:r>
            <a:r>
              <a:rPr lang="de-DE" err="1"/>
              <a:t>helped</a:t>
            </a:r>
            <a:r>
              <a:rPr lang="de-DE"/>
              <a:t> </a:t>
            </a:r>
            <a:r>
              <a:rPr lang="de-DE" err="1"/>
              <a:t>citizens</a:t>
            </a:r>
            <a:r>
              <a:rPr lang="de-DE"/>
              <a:t> </a:t>
            </a:r>
            <a:r>
              <a:rPr lang="de-DE" err="1"/>
              <a:t>to</a:t>
            </a:r>
            <a:r>
              <a:rPr lang="de-DE"/>
              <a:t> </a:t>
            </a:r>
            <a:r>
              <a:rPr lang="de-DE" err="1"/>
              <a:t>acquire</a:t>
            </a:r>
            <a:r>
              <a:rPr lang="de-DE"/>
              <a:t> </a:t>
            </a:r>
            <a:r>
              <a:rPr lang="de-DE" err="1"/>
              <a:t>information</a:t>
            </a:r>
            <a:r>
              <a:rPr lang="de-DE"/>
              <a:t> </a:t>
            </a:r>
            <a:r>
              <a:rPr lang="de-DE" err="1"/>
              <a:t>about</a:t>
            </a:r>
            <a:r>
              <a:rPr lang="de-DE"/>
              <a:t> </a:t>
            </a:r>
            <a:r>
              <a:rPr lang="de-DE" err="1"/>
              <a:t>government</a:t>
            </a:r>
            <a:r>
              <a:rPr lang="de-DE"/>
              <a:t> </a:t>
            </a:r>
            <a:r>
              <a:rPr lang="de-DE" err="1"/>
              <a:t>job</a:t>
            </a:r>
            <a:r>
              <a:rPr lang="de-DE"/>
              <a:t> </a:t>
            </a:r>
            <a:r>
              <a:rPr lang="de-DE" err="1"/>
              <a:t>vacancies</a:t>
            </a:r>
            <a:r>
              <a:rPr lang="de-DE"/>
              <a:t>, </a:t>
            </a:r>
            <a:r>
              <a:rPr lang="de-DE" err="1"/>
              <a:t>government</a:t>
            </a:r>
            <a:r>
              <a:rPr lang="de-DE"/>
              <a:t> </a:t>
            </a:r>
            <a:r>
              <a:rPr lang="de-DE" err="1"/>
              <a:t>tenders</a:t>
            </a:r>
            <a:r>
              <a:rPr lang="de-DE"/>
              <a:t>, </a:t>
            </a:r>
            <a:r>
              <a:rPr lang="de-DE" err="1"/>
              <a:t>and</a:t>
            </a:r>
            <a:r>
              <a:rPr lang="de-DE"/>
              <a:t> </a:t>
            </a:r>
            <a:r>
              <a:rPr lang="de-DE" err="1"/>
              <a:t>other</a:t>
            </a:r>
            <a:r>
              <a:rPr lang="de-DE"/>
              <a:t> </a:t>
            </a:r>
            <a:r>
              <a:rPr lang="de-DE" err="1"/>
              <a:t>government</a:t>
            </a:r>
            <a:r>
              <a:rPr lang="de-DE"/>
              <a:t> </a:t>
            </a:r>
            <a:r>
              <a:rPr lang="de-DE" err="1"/>
              <a:t>procedures</a:t>
            </a:r>
            <a:r>
              <a:rPr lang="de-DE"/>
              <a:t>. </a:t>
            </a:r>
            <a:r>
              <a:rPr lang="de-DE" err="1"/>
              <a:t>There</a:t>
            </a:r>
            <a:r>
              <a:rPr lang="de-DE"/>
              <a:t> </a:t>
            </a:r>
            <a:r>
              <a:rPr lang="de-DE" err="1"/>
              <a:t>were</a:t>
            </a:r>
            <a:r>
              <a:rPr lang="de-DE"/>
              <a:t> </a:t>
            </a:r>
            <a:r>
              <a:rPr lang="de-DE" err="1"/>
              <a:t>over</a:t>
            </a:r>
            <a:r>
              <a:rPr lang="de-DE"/>
              <a:t> 200 </a:t>
            </a:r>
            <a:r>
              <a:rPr lang="de-DE" err="1"/>
              <a:t>datasets</a:t>
            </a:r>
            <a:r>
              <a:rPr lang="de-DE"/>
              <a:t> </a:t>
            </a:r>
            <a:r>
              <a:rPr lang="de-DE" err="1"/>
              <a:t>released</a:t>
            </a:r>
            <a:r>
              <a:rPr lang="de-DE"/>
              <a:t> at </a:t>
            </a:r>
            <a:r>
              <a:rPr lang="de-DE" err="1"/>
              <a:t>the</a:t>
            </a:r>
            <a:r>
              <a:rPr lang="de-DE"/>
              <a:t> time </a:t>
            </a:r>
            <a:r>
              <a:rPr lang="de-DE" err="1"/>
              <a:t>of</a:t>
            </a:r>
            <a:r>
              <a:rPr lang="de-DE"/>
              <a:t> </a:t>
            </a:r>
            <a:r>
              <a:rPr lang="de-DE" err="1"/>
              <a:t>launch</a:t>
            </a:r>
            <a:r>
              <a:rPr lang="de-DE"/>
              <a:t>. As </a:t>
            </a:r>
            <a:r>
              <a:rPr lang="de-DE" err="1"/>
              <a:t>of</a:t>
            </a:r>
            <a:r>
              <a:rPr lang="de-DE"/>
              <a:t> June 2016, </a:t>
            </a:r>
            <a:r>
              <a:rPr lang="de-DE" err="1"/>
              <a:t>there</a:t>
            </a:r>
            <a:r>
              <a:rPr lang="de-DE"/>
              <a:t> </a:t>
            </a:r>
            <a:r>
              <a:rPr lang="de-DE" err="1"/>
              <a:t>were</a:t>
            </a:r>
            <a:r>
              <a:rPr lang="de-DE"/>
              <a:t> 849 </a:t>
            </a:r>
            <a:r>
              <a:rPr lang="de-DE" err="1"/>
              <a:t>datasets</a:t>
            </a:r>
            <a:r>
              <a:rPr lang="de-DE"/>
              <a:t> </a:t>
            </a:r>
            <a:r>
              <a:rPr lang="de-DE" err="1"/>
              <a:t>that</a:t>
            </a:r>
            <a:r>
              <a:rPr lang="de-DE"/>
              <a:t> </a:t>
            </a:r>
            <a:r>
              <a:rPr lang="de-DE" err="1"/>
              <a:t>had</a:t>
            </a:r>
            <a:r>
              <a:rPr lang="de-DE"/>
              <a:t> </a:t>
            </a:r>
            <a:r>
              <a:rPr lang="de-DE" err="1"/>
              <a:t>been</a:t>
            </a:r>
            <a:r>
              <a:rPr lang="de-DE"/>
              <a:t> </a:t>
            </a:r>
            <a:r>
              <a:rPr lang="de-DE" err="1"/>
              <a:t>uploaded</a:t>
            </a:r>
            <a:r>
              <a:rPr lang="de-DE"/>
              <a:t> </a:t>
            </a:r>
            <a:r>
              <a:rPr lang="de-DE" err="1"/>
              <a:t>to</a:t>
            </a:r>
            <a:r>
              <a:rPr lang="de-DE"/>
              <a:t> </a:t>
            </a:r>
            <a:r>
              <a:rPr lang="de-DE" err="1"/>
              <a:t>the</a:t>
            </a:r>
            <a:r>
              <a:rPr lang="de-DE"/>
              <a:t> </a:t>
            </a:r>
            <a:r>
              <a:rPr lang="de-DE" err="1"/>
              <a:t>site</a:t>
            </a:r>
            <a:r>
              <a:rPr lang="de-DE"/>
              <a:t>. The </a:t>
            </a:r>
            <a:r>
              <a:rPr lang="de-DE" err="1"/>
              <a:t>portal</a:t>
            </a:r>
            <a:r>
              <a:rPr lang="de-DE"/>
              <a:t> </a:t>
            </a:r>
            <a:r>
              <a:rPr lang="de-DE" err="1"/>
              <a:t>received</a:t>
            </a:r>
            <a:r>
              <a:rPr lang="de-DE"/>
              <a:t> </a:t>
            </a:r>
            <a:r>
              <a:rPr lang="de-DE" err="1"/>
              <a:t>approximately</a:t>
            </a:r>
            <a:r>
              <a:rPr lang="de-DE"/>
              <a:t> 1.1 </a:t>
            </a:r>
            <a:r>
              <a:rPr lang="de-DE" err="1"/>
              <a:t>million</a:t>
            </a:r>
            <a:r>
              <a:rPr lang="de-DE"/>
              <a:t> </a:t>
            </a:r>
            <a:r>
              <a:rPr lang="de-DE" err="1"/>
              <a:t>unique</a:t>
            </a:r>
            <a:r>
              <a:rPr lang="de-DE"/>
              <a:t> </a:t>
            </a:r>
            <a:r>
              <a:rPr lang="de-DE" err="1"/>
              <a:t>visits</a:t>
            </a:r>
            <a:r>
              <a:rPr lang="de-DE"/>
              <a:t> in 2013, </a:t>
            </a:r>
            <a:r>
              <a:rPr lang="de-DE" err="1"/>
              <a:t>while</a:t>
            </a:r>
            <a:r>
              <a:rPr lang="de-DE"/>
              <a:t> </a:t>
            </a:r>
            <a:r>
              <a:rPr lang="de-DE" err="1"/>
              <a:t>more</a:t>
            </a:r>
            <a:r>
              <a:rPr lang="de-DE"/>
              <a:t> </a:t>
            </a:r>
            <a:r>
              <a:rPr lang="de-DE" err="1"/>
              <a:t>than</a:t>
            </a:r>
            <a:r>
              <a:rPr lang="de-DE"/>
              <a:t> 5,500 </a:t>
            </a:r>
            <a:r>
              <a:rPr lang="de-DE" err="1"/>
              <a:t>datasets</a:t>
            </a:r>
            <a:r>
              <a:rPr lang="de-DE"/>
              <a:t> </a:t>
            </a:r>
            <a:r>
              <a:rPr lang="de-DE" err="1"/>
              <a:t>were</a:t>
            </a:r>
            <a:r>
              <a:rPr lang="de-DE"/>
              <a:t> </a:t>
            </a:r>
            <a:r>
              <a:rPr lang="de-DE" err="1"/>
              <a:t>downloaded</a:t>
            </a:r>
            <a:r>
              <a:rPr lang="de-DE"/>
              <a:t> </a:t>
            </a:r>
            <a:r>
              <a:rPr lang="de-DE" err="1"/>
              <a:t>and</a:t>
            </a:r>
            <a:r>
              <a:rPr lang="de-DE"/>
              <a:t> </a:t>
            </a:r>
            <a:r>
              <a:rPr lang="de-DE" err="1"/>
              <a:t>embedded</a:t>
            </a:r>
            <a:r>
              <a:rPr lang="de-DE"/>
              <a:t> </a:t>
            </a:r>
            <a:r>
              <a:rPr lang="de-DE" err="1"/>
              <a:t>into</a:t>
            </a:r>
            <a:r>
              <a:rPr lang="de-DE"/>
              <a:t> </a:t>
            </a:r>
            <a:r>
              <a:rPr lang="de-DE" err="1"/>
              <a:t>various</a:t>
            </a:r>
            <a:r>
              <a:rPr lang="de-DE"/>
              <a:t> </a:t>
            </a:r>
            <a:r>
              <a:rPr lang="de-DE" err="1"/>
              <a:t>websites</a:t>
            </a:r>
            <a:r>
              <a:rPr lang="de-DE"/>
              <a:t> </a:t>
            </a:r>
            <a:r>
              <a:rPr lang="de-DE" err="1"/>
              <a:t>and</a:t>
            </a:r>
            <a:r>
              <a:rPr lang="de-DE"/>
              <a:t> </a:t>
            </a:r>
            <a:r>
              <a:rPr lang="de-DE" err="1"/>
              <a:t>blogs</a:t>
            </a:r>
            <a:r>
              <a:rPr lang="de-DE"/>
              <a:t>.</a:t>
            </a:r>
          </a:p>
          <a:p>
            <a:r>
              <a:rPr lang="de-DE"/>
              <a:t>The initiative </a:t>
            </a:r>
            <a:r>
              <a:rPr lang="de-DE" err="1"/>
              <a:t>has</a:t>
            </a:r>
            <a:r>
              <a:rPr lang="de-DE"/>
              <a:t> </a:t>
            </a:r>
            <a:r>
              <a:rPr lang="de-DE" err="1"/>
              <a:t>been</a:t>
            </a:r>
            <a:r>
              <a:rPr lang="de-DE"/>
              <a:t> </a:t>
            </a:r>
            <a:r>
              <a:rPr lang="de-DE" err="1"/>
              <a:t>widely</a:t>
            </a:r>
            <a:r>
              <a:rPr lang="de-DE"/>
              <a:t> </a:t>
            </a:r>
            <a:r>
              <a:rPr lang="de-DE" err="1"/>
              <a:t>acclaimed</a:t>
            </a:r>
            <a:r>
              <a:rPr lang="de-DE"/>
              <a:t> </a:t>
            </a:r>
            <a:r>
              <a:rPr lang="de-DE" err="1"/>
              <a:t>globally</a:t>
            </a:r>
            <a:r>
              <a:rPr lang="de-DE"/>
              <a:t> </a:t>
            </a:r>
            <a:r>
              <a:rPr lang="de-DE" err="1"/>
              <a:t>as</a:t>
            </a:r>
            <a:r>
              <a:rPr lang="de-DE"/>
              <a:t> </a:t>
            </a:r>
            <a:r>
              <a:rPr lang="de-DE" err="1"/>
              <a:t>one</a:t>
            </a:r>
            <a:r>
              <a:rPr lang="de-DE"/>
              <a:t> </a:t>
            </a:r>
            <a:r>
              <a:rPr lang="de-DE" err="1"/>
              <a:t>of</a:t>
            </a:r>
            <a:r>
              <a:rPr lang="de-DE"/>
              <a:t> </a:t>
            </a:r>
            <a:r>
              <a:rPr lang="de-DE" err="1"/>
              <a:t>the</a:t>
            </a:r>
            <a:r>
              <a:rPr lang="de-DE"/>
              <a:t> </a:t>
            </a:r>
            <a:r>
              <a:rPr lang="de-DE" err="1"/>
              <a:t>most</a:t>
            </a:r>
            <a:r>
              <a:rPr lang="de-DE"/>
              <a:t> </a:t>
            </a:r>
            <a:r>
              <a:rPr lang="de-DE" err="1"/>
              <a:t>significant</a:t>
            </a:r>
            <a:r>
              <a:rPr lang="de-DE"/>
              <a:t> </a:t>
            </a:r>
            <a:r>
              <a:rPr lang="de-DE" err="1"/>
              <a:t>steps</a:t>
            </a:r>
            <a:r>
              <a:rPr lang="de-DE"/>
              <a:t> </a:t>
            </a:r>
            <a:r>
              <a:rPr lang="de-DE" err="1"/>
              <a:t>Kenya</a:t>
            </a:r>
            <a:r>
              <a:rPr lang="de-DE"/>
              <a:t> </a:t>
            </a:r>
            <a:r>
              <a:rPr lang="de-DE" err="1"/>
              <a:t>has</a:t>
            </a:r>
            <a:r>
              <a:rPr lang="de-DE"/>
              <a:t> </a:t>
            </a:r>
            <a:r>
              <a:rPr lang="de-DE" err="1"/>
              <a:t>made</a:t>
            </a:r>
            <a:r>
              <a:rPr lang="de-DE"/>
              <a:t> </a:t>
            </a:r>
            <a:r>
              <a:rPr lang="de-DE" err="1"/>
              <a:t>to</a:t>
            </a:r>
            <a:r>
              <a:rPr lang="de-DE"/>
              <a:t> </a:t>
            </a:r>
            <a:r>
              <a:rPr lang="de-DE" err="1"/>
              <a:t>improve</a:t>
            </a:r>
            <a:r>
              <a:rPr lang="de-DE"/>
              <a:t> </a:t>
            </a:r>
            <a:r>
              <a:rPr lang="de-DE" err="1"/>
              <a:t>governance</a:t>
            </a:r>
            <a:r>
              <a:rPr lang="de-DE"/>
              <a:t> </a:t>
            </a:r>
            <a:r>
              <a:rPr lang="de-DE" err="1"/>
              <a:t>and</a:t>
            </a:r>
            <a:r>
              <a:rPr lang="de-DE"/>
              <a:t> </a:t>
            </a:r>
            <a:r>
              <a:rPr lang="de-DE" err="1"/>
              <a:t>implement</a:t>
            </a:r>
            <a:r>
              <a:rPr lang="de-DE"/>
              <a:t> </a:t>
            </a:r>
            <a:r>
              <a:rPr lang="de-DE" err="1"/>
              <a:t>the</a:t>
            </a:r>
            <a:r>
              <a:rPr lang="de-DE"/>
              <a:t> </a:t>
            </a:r>
            <a:r>
              <a:rPr lang="de-DE" err="1"/>
              <a:t>new</a:t>
            </a:r>
            <a:r>
              <a:rPr lang="de-DE"/>
              <a:t> </a:t>
            </a:r>
            <a:r>
              <a:rPr lang="de-DE" err="1"/>
              <a:t>Constitution’s</a:t>
            </a:r>
            <a:r>
              <a:rPr lang="de-DE"/>
              <a:t> </a:t>
            </a:r>
            <a:r>
              <a:rPr lang="de-DE" err="1"/>
              <a:t>provisions</a:t>
            </a:r>
            <a:r>
              <a:rPr lang="de-DE"/>
              <a:t> on </a:t>
            </a:r>
            <a:r>
              <a:rPr lang="de-DE" err="1"/>
              <a:t>access</a:t>
            </a:r>
            <a:r>
              <a:rPr lang="de-DE"/>
              <a:t> </a:t>
            </a:r>
            <a:r>
              <a:rPr lang="de-DE" err="1"/>
              <a:t>to</a:t>
            </a:r>
            <a:r>
              <a:rPr lang="de-DE"/>
              <a:t> </a:t>
            </a:r>
            <a:r>
              <a:rPr lang="de-DE" err="1"/>
              <a:t>information</a:t>
            </a:r>
            <a:r>
              <a:rPr lang="de-DE"/>
              <a:t>.</a:t>
            </a:r>
          </a:p>
          <a:p>
            <a:endParaRPr lang="de-DE"/>
          </a:p>
          <a:p>
            <a:r>
              <a:rPr lang="de-DE" sz="1200" b="1"/>
              <a:t>Source:</a:t>
            </a:r>
          </a:p>
          <a:p>
            <a:r>
              <a:rPr lang="en-US" sz="1200"/>
              <a:t>Centre for Public Impact </a:t>
            </a:r>
            <a:r>
              <a:rPr lang="mr-IN" sz="1200"/>
              <a:t>–</a:t>
            </a:r>
            <a:r>
              <a:rPr lang="en-US" sz="1200"/>
              <a:t> A BCG Foundation (April 2016). Case study: The Kenya Open Data Initiative. Retrieved from </a:t>
            </a:r>
            <a:r>
              <a:rPr lang="en-US" sz="1200">
                <a:hlinkClick r:id="rId3"/>
              </a:rPr>
              <a:t>https://www.centreforpublicimpact.org/case-study/open-data-kenya/</a:t>
            </a:r>
            <a:r>
              <a:rPr lang="en-US" sz="1200"/>
              <a:t> (last accessed on April 20, 2020). </a:t>
            </a: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36</a:t>
            </a:fld>
            <a:endParaRPr lang="en-US"/>
          </a:p>
        </p:txBody>
      </p:sp>
    </p:spTree>
    <p:extLst>
      <p:ext uri="{BB962C8B-B14F-4D97-AF65-F5344CB8AC3E}">
        <p14:creationId xmlns:p14="http://schemas.microsoft.com/office/powerpoint/2010/main" val="64401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7301" eaLnBrk="0" fontAlgn="base" hangingPunct="0">
              <a:spcBef>
                <a:spcPct val="30000"/>
              </a:spcBef>
              <a:spcAft>
                <a:spcPct val="0"/>
              </a:spcAft>
              <a:buFont typeface="Arial"/>
              <a:buNone/>
              <a:defRPr/>
            </a:pPr>
            <a:r>
              <a:rPr lang="en-US" sz="1200" b="1">
                <a:solidFill>
                  <a:srgbClr val="000000"/>
                </a:solidFill>
              </a:rPr>
              <a:t>India: Spending portal:</a:t>
            </a:r>
            <a:endParaRPr lang="de-DE"/>
          </a:p>
          <a:p>
            <a:pPr marL="171450" indent="-171450" defTabSz="897301" eaLnBrk="0" fontAlgn="base" hangingPunct="0">
              <a:spcBef>
                <a:spcPct val="30000"/>
              </a:spcBef>
              <a:spcAft>
                <a:spcPct val="0"/>
              </a:spcAft>
              <a:buFont typeface="Arial"/>
              <a:buChar char="•"/>
              <a:defRPr/>
            </a:pPr>
            <a:endParaRPr lang="de-DE"/>
          </a:p>
          <a:p>
            <a:pPr marL="171450" indent="-171450" defTabSz="897301" eaLnBrk="0" fontAlgn="base" hangingPunct="0">
              <a:spcBef>
                <a:spcPct val="30000"/>
              </a:spcBef>
              <a:spcAft>
                <a:spcPct val="0"/>
              </a:spcAft>
              <a:buFont typeface="Arial"/>
              <a:buChar char="•"/>
              <a:defRPr/>
            </a:pPr>
            <a:r>
              <a:rPr lang="de-DE" err="1"/>
              <a:t>India’s</a:t>
            </a:r>
            <a:r>
              <a:rPr lang="de-DE"/>
              <a:t> </a:t>
            </a:r>
            <a:r>
              <a:rPr lang="de-DE" err="1"/>
              <a:t>Direct</a:t>
            </a:r>
            <a:r>
              <a:rPr lang="de-DE"/>
              <a:t> Benefit Transfer (DBT) </a:t>
            </a:r>
            <a:r>
              <a:rPr lang="de-DE" err="1"/>
              <a:t>platform</a:t>
            </a:r>
            <a:r>
              <a:rPr lang="de-DE"/>
              <a:t> </a:t>
            </a:r>
            <a:r>
              <a:rPr lang="de-DE" err="1"/>
              <a:t>provides</a:t>
            </a:r>
            <a:r>
              <a:rPr lang="de-DE"/>
              <a:t> an </a:t>
            </a:r>
            <a:r>
              <a:rPr lang="de-DE" err="1"/>
              <a:t>example</a:t>
            </a:r>
            <a:r>
              <a:rPr lang="de-DE"/>
              <a:t> on </a:t>
            </a:r>
            <a:r>
              <a:rPr lang="de-DE" err="1"/>
              <a:t>how</a:t>
            </a:r>
            <a:r>
              <a:rPr lang="de-DE"/>
              <a:t> </a:t>
            </a:r>
            <a:r>
              <a:rPr lang="de-DE" err="1"/>
              <a:t>the</a:t>
            </a:r>
            <a:r>
              <a:rPr lang="de-DE"/>
              <a:t> </a:t>
            </a:r>
            <a:r>
              <a:rPr lang="de-DE" err="1"/>
              <a:t>publication</a:t>
            </a:r>
            <a:r>
              <a:rPr lang="de-DE"/>
              <a:t> </a:t>
            </a:r>
            <a:r>
              <a:rPr lang="de-DE" err="1"/>
              <a:t>of</a:t>
            </a:r>
            <a:r>
              <a:rPr lang="de-DE"/>
              <a:t> </a:t>
            </a:r>
            <a:r>
              <a:rPr lang="de-DE" err="1"/>
              <a:t>public</a:t>
            </a:r>
            <a:r>
              <a:rPr lang="de-DE"/>
              <a:t> </a:t>
            </a:r>
            <a:r>
              <a:rPr lang="de-DE" err="1"/>
              <a:t>sector</a:t>
            </a:r>
            <a:r>
              <a:rPr lang="de-DE"/>
              <a:t> </a:t>
            </a:r>
            <a:r>
              <a:rPr lang="de-DE" err="1"/>
              <a:t>information</a:t>
            </a:r>
            <a:r>
              <a:rPr lang="de-DE"/>
              <a:t> </a:t>
            </a:r>
            <a:r>
              <a:rPr lang="de-DE" err="1"/>
              <a:t>can</a:t>
            </a:r>
            <a:r>
              <a:rPr lang="de-DE"/>
              <a:t> bring </a:t>
            </a:r>
            <a:r>
              <a:rPr lang="de-DE" err="1"/>
              <a:t>further</a:t>
            </a:r>
            <a:r>
              <a:rPr lang="de-DE"/>
              <a:t> light </a:t>
            </a:r>
            <a:r>
              <a:rPr lang="de-DE" err="1"/>
              <a:t>to</a:t>
            </a:r>
            <a:r>
              <a:rPr lang="de-DE"/>
              <a:t> </a:t>
            </a:r>
            <a:r>
              <a:rPr lang="de-DE" err="1"/>
              <a:t>governments</a:t>
            </a:r>
            <a:r>
              <a:rPr lang="de-DE"/>
              <a:t>’ </a:t>
            </a:r>
            <a:r>
              <a:rPr lang="de-DE" err="1"/>
              <a:t>use</a:t>
            </a:r>
            <a:r>
              <a:rPr lang="de-DE"/>
              <a:t> and </a:t>
            </a:r>
            <a:r>
              <a:rPr lang="de-DE" err="1"/>
              <a:t>transfer</a:t>
            </a:r>
            <a:r>
              <a:rPr lang="de-DE"/>
              <a:t> </a:t>
            </a:r>
            <a:r>
              <a:rPr lang="de-DE" err="1"/>
              <a:t>of</a:t>
            </a:r>
            <a:r>
              <a:rPr lang="de-DE"/>
              <a:t> </a:t>
            </a:r>
            <a:r>
              <a:rPr lang="de-DE" err="1"/>
              <a:t>financial</a:t>
            </a:r>
            <a:r>
              <a:rPr lang="de-DE"/>
              <a:t> </a:t>
            </a:r>
            <a:r>
              <a:rPr lang="de-DE" err="1"/>
              <a:t>resources</a:t>
            </a:r>
            <a:r>
              <a:rPr lang="de-DE"/>
              <a:t> </a:t>
            </a:r>
            <a:r>
              <a:rPr lang="de-DE" err="1"/>
              <a:t>to</a:t>
            </a:r>
            <a:r>
              <a:rPr lang="de-DE"/>
              <a:t> </a:t>
            </a:r>
            <a:r>
              <a:rPr lang="de-DE" err="1"/>
              <a:t>fight</a:t>
            </a:r>
            <a:r>
              <a:rPr lang="de-DE"/>
              <a:t> </a:t>
            </a:r>
            <a:r>
              <a:rPr lang="de-DE" err="1"/>
              <a:t>poverty</a:t>
            </a:r>
            <a:r>
              <a:rPr lang="de-DE"/>
              <a:t>.</a:t>
            </a:r>
            <a:endParaRPr lang="de-DE">
              <a:cs typeface="Calibri"/>
            </a:endParaRPr>
          </a:p>
          <a:p>
            <a:pPr marL="171450" indent="-171450" defTabSz="897301" eaLnBrk="0" fontAlgn="base" hangingPunct="0">
              <a:spcBef>
                <a:spcPct val="30000"/>
              </a:spcBef>
              <a:spcAft>
                <a:spcPct val="0"/>
              </a:spcAft>
              <a:buFont typeface="Arial"/>
              <a:buChar char="•"/>
              <a:defRPr/>
            </a:pPr>
            <a:r>
              <a:rPr lang="de-DE"/>
              <a:t>The DBT </a:t>
            </a:r>
            <a:r>
              <a:rPr lang="de-DE" err="1"/>
              <a:t>platform</a:t>
            </a:r>
            <a:r>
              <a:rPr lang="de-DE"/>
              <a:t> (</a:t>
            </a:r>
            <a:r>
              <a:rPr lang="de-DE" err="1"/>
              <a:t>available</a:t>
            </a:r>
            <a:r>
              <a:rPr lang="de-DE"/>
              <a:t> at dbtbharat.gov.in ) was </a:t>
            </a:r>
            <a:r>
              <a:rPr lang="de-DE" err="1"/>
              <a:t>created</a:t>
            </a:r>
            <a:r>
              <a:rPr lang="de-DE"/>
              <a:t> </a:t>
            </a:r>
            <a:r>
              <a:rPr lang="de-DE" err="1"/>
              <a:t>as</a:t>
            </a:r>
            <a:r>
              <a:rPr lang="de-DE"/>
              <a:t> an online </a:t>
            </a:r>
            <a:r>
              <a:rPr lang="de-DE" err="1"/>
              <a:t>tool</a:t>
            </a:r>
            <a:r>
              <a:rPr lang="de-DE"/>
              <a:t> </a:t>
            </a:r>
            <a:r>
              <a:rPr lang="de-DE" err="1"/>
              <a:t>to</a:t>
            </a:r>
            <a:r>
              <a:rPr lang="de-DE"/>
              <a:t> support </a:t>
            </a:r>
            <a:r>
              <a:rPr lang="de-DE" err="1"/>
              <a:t>the</a:t>
            </a:r>
            <a:r>
              <a:rPr lang="de-DE"/>
              <a:t> </a:t>
            </a:r>
            <a:r>
              <a:rPr lang="de-DE" err="1"/>
              <a:t>DBT’s</a:t>
            </a:r>
            <a:r>
              <a:rPr lang="de-DE"/>
              <a:t> Mission in India - </a:t>
            </a:r>
            <a:r>
              <a:rPr lang="de-DE" err="1"/>
              <a:t>currently</a:t>
            </a:r>
            <a:r>
              <a:rPr lang="de-DE"/>
              <a:t> </a:t>
            </a:r>
            <a:r>
              <a:rPr lang="de-DE" err="1"/>
              <a:t>under</a:t>
            </a:r>
            <a:r>
              <a:rPr lang="de-DE"/>
              <a:t> </a:t>
            </a:r>
            <a:r>
              <a:rPr lang="de-DE" err="1"/>
              <a:t>the</a:t>
            </a:r>
            <a:r>
              <a:rPr lang="de-DE"/>
              <a:t> </a:t>
            </a:r>
            <a:r>
              <a:rPr lang="de-DE" err="1"/>
              <a:t>leadership</a:t>
            </a:r>
            <a:r>
              <a:rPr lang="de-DE"/>
              <a:t> </a:t>
            </a:r>
            <a:r>
              <a:rPr lang="de-DE" err="1"/>
              <a:t>of</a:t>
            </a:r>
            <a:r>
              <a:rPr lang="de-DE"/>
              <a:t> </a:t>
            </a:r>
            <a:r>
              <a:rPr lang="de-DE" err="1"/>
              <a:t>the</a:t>
            </a:r>
            <a:r>
              <a:rPr lang="de-DE"/>
              <a:t> Indian Cabinet </a:t>
            </a:r>
            <a:r>
              <a:rPr lang="de-DE" err="1"/>
              <a:t>Secretary</a:t>
            </a:r>
            <a:r>
              <a:rPr lang="de-DE"/>
              <a:t> at </a:t>
            </a:r>
            <a:r>
              <a:rPr lang="de-DE" err="1"/>
              <a:t>the</a:t>
            </a:r>
            <a:r>
              <a:rPr lang="de-DE"/>
              <a:t> Prime </a:t>
            </a:r>
            <a:r>
              <a:rPr lang="de-DE" err="1"/>
              <a:t>Minister’s</a:t>
            </a:r>
            <a:r>
              <a:rPr lang="de-DE"/>
              <a:t> Office. </a:t>
            </a:r>
            <a:r>
              <a:rPr lang="de-DE" err="1"/>
              <a:t>Created</a:t>
            </a:r>
            <a:r>
              <a:rPr lang="de-DE"/>
              <a:t> in 2013, </a:t>
            </a:r>
            <a:r>
              <a:rPr lang="de-DE" err="1"/>
              <a:t>the</a:t>
            </a:r>
            <a:r>
              <a:rPr lang="de-DE"/>
              <a:t> DBT Mission </a:t>
            </a:r>
            <a:r>
              <a:rPr lang="de-DE" err="1"/>
              <a:t>aims</a:t>
            </a:r>
            <a:r>
              <a:rPr lang="de-DE"/>
              <a:t> </a:t>
            </a:r>
            <a:r>
              <a:rPr lang="de-DE" err="1"/>
              <a:t>to</a:t>
            </a:r>
            <a:r>
              <a:rPr lang="de-DE"/>
              <a:t> </a:t>
            </a:r>
            <a:r>
              <a:rPr lang="de-DE" err="1"/>
              <a:t>reduce</a:t>
            </a:r>
            <a:r>
              <a:rPr lang="de-DE"/>
              <a:t> </a:t>
            </a:r>
            <a:r>
              <a:rPr lang="de-DE" err="1"/>
              <a:t>poverty</a:t>
            </a:r>
            <a:r>
              <a:rPr lang="de-DE"/>
              <a:t> and </a:t>
            </a:r>
            <a:r>
              <a:rPr lang="de-DE" err="1"/>
              <a:t>inequality</a:t>
            </a:r>
            <a:r>
              <a:rPr lang="de-DE"/>
              <a:t> in India </a:t>
            </a:r>
            <a:r>
              <a:rPr lang="de-DE" err="1"/>
              <a:t>by</a:t>
            </a:r>
            <a:r>
              <a:rPr lang="de-DE"/>
              <a:t> “</a:t>
            </a:r>
            <a:r>
              <a:rPr lang="de-DE" err="1"/>
              <a:t>delivering</a:t>
            </a:r>
            <a:r>
              <a:rPr lang="de-DE"/>
              <a:t> </a:t>
            </a:r>
            <a:r>
              <a:rPr lang="de-DE" err="1"/>
              <a:t>government</a:t>
            </a:r>
            <a:r>
              <a:rPr lang="de-DE"/>
              <a:t> </a:t>
            </a:r>
            <a:r>
              <a:rPr lang="de-DE" err="1"/>
              <a:t>benefits</a:t>
            </a:r>
            <a:r>
              <a:rPr lang="de-DE"/>
              <a:t> like wage </a:t>
            </a:r>
            <a:r>
              <a:rPr lang="de-DE" err="1"/>
              <a:t>payments</a:t>
            </a:r>
            <a:r>
              <a:rPr lang="de-DE"/>
              <a:t>, </a:t>
            </a:r>
            <a:r>
              <a:rPr lang="de-DE" err="1"/>
              <a:t>fuel</a:t>
            </a:r>
            <a:r>
              <a:rPr lang="de-DE"/>
              <a:t> and </a:t>
            </a:r>
            <a:r>
              <a:rPr lang="de-DE" err="1"/>
              <a:t>food</a:t>
            </a:r>
            <a:r>
              <a:rPr lang="de-DE"/>
              <a:t> </a:t>
            </a:r>
            <a:r>
              <a:rPr lang="de-DE" err="1"/>
              <a:t>grain</a:t>
            </a:r>
            <a:r>
              <a:rPr lang="de-DE"/>
              <a:t> </a:t>
            </a:r>
            <a:r>
              <a:rPr lang="de-DE" err="1"/>
              <a:t>subsides</a:t>
            </a:r>
            <a:r>
              <a:rPr lang="de-DE"/>
              <a:t> </a:t>
            </a:r>
            <a:r>
              <a:rPr lang="de-DE" err="1"/>
              <a:t>to</a:t>
            </a:r>
            <a:r>
              <a:rPr lang="de-DE"/>
              <a:t> </a:t>
            </a:r>
            <a:r>
              <a:rPr lang="de-DE" err="1"/>
              <a:t>beneficiaries</a:t>
            </a:r>
            <a:r>
              <a:rPr lang="de-DE"/>
              <a:t>” on a </a:t>
            </a:r>
            <a:r>
              <a:rPr lang="de-DE" err="1"/>
              <a:t>timely</a:t>
            </a:r>
            <a:r>
              <a:rPr lang="de-DE"/>
              <a:t> and transparent </a:t>
            </a:r>
            <a:r>
              <a:rPr lang="de-DE" err="1"/>
              <a:t>fashion</a:t>
            </a:r>
            <a:r>
              <a:rPr lang="de-DE"/>
              <a:t>.</a:t>
            </a:r>
            <a:r>
              <a:rPr lang="de-DE" baseline="0"/>
              <a:t> </a:t>
            </a:r>
            <a:r>
              <a:rPr lang="de-DE"/>
              <a:t>The DBT </a:t>
            </a:r>
            <a:r>
              <a:rPr lang="de-DE" err="1"/>
              <a:t>Platform</a:t>
            </a:r>
            <a:r>
              <a:rPr lang="de-DE"/>
              <a:t> </a:t>
            </a:r>
            <a:r>
              <a:rPr lang="de-DE" err="1"/>
              <a:t>provides</a:t>
            </a:r>
            <a:r>
              <a:rPr lang="de-DE"/>
              <a:t> </a:t>
            </a:r>
            <a:r>
              <a:rPr lang="de-DE" err="1"/>
              <a:t>general</a:t>
            </a:r>
            <a:r>
              <a:rPr lang="de-DE"/>
              <a:t> </a:t>
            </a:r>
            <a:r>
              <a:rPr lang="de-DE" err="1"/>
              <a:t>information</a:t>
            </a:r>
            <a:r>
              <a:rPr lang="de-DE"/>
              <a:t> on </a:t>
            </a:r>
            <a:r>
              <a:rPr lang="de-DE" err="1"/>
              <a:t>the</a:t>
            </a:r>
            <a:r>
              <a:rPr lang="de-DE"/>
              <a:t> DBT </a:t>
            </a:r>
            <a:r>
              <a:rPr lang="de-DE" err="1"/>
              <a:t>mission</a:t>
            </a:r>
            <a:r>
              <a:rPr lang="de-DE"/>
              <a:t>, </a:t>
            </a:r>
            <a:r>
              <a:rPr lang="de-DE" err="1"/>
              <a:t>up</a:t>
            </a:r>
            <a:r>
              <a:rPr lang="de-DE"/>
              <a:t>-</a:t>
            </a:r>
            <a:r>
              <a:rPr lang="de-DE" err="1"/>
              <a:t>to</a:t>
            </a:r>
            <a:r>
              <a:rPr lang="de-DE"/>
              <a:t>-date </a:t>
            </a:r>
            <a:r>
              <a:rPr lang="de-DE" err="1"/>
              <a:t>financial</a:t>
            </a:r>
            <a:r>
              <a:rPr lang="de-DE"/>
              <a:t> </a:t>
            </a:r>
            <a:r>
              <a:rPr lang="de-DE" err="1"/>
              <a:t>figures</a:t>
            </a:r>
            <a:r>
              <a:rPr lang="de-DE"/>
              <a:t>, </a:t>
            </a:r>
            <a:r>
              <a:rPr lang="de-DE" err="1"/>
              <a:t>monthly</a:t>
            </a:r>
            <a:r>
              <a:rPr lang="de-DE"/>
              <a:t> </a:t>
            </a:r>
            <a:r>
              <a:rPr lang="de-DE" err="1"/>
              <a:t>reports</a:t>
            </a:r>
            <a:r>
              <a:rPr lang="de-DE"/>
              <a:t> and </a:t>
            </a:r>
            <a:r>
              <a:rPr lang="de-DE" err="1"/>
              <a:t>visualisation</a:t>
            </a:r>
            <a:r>
              <a:rPr lang="de-DE"/>
              <a:t> </a:t>
            </a:r>
            <a:r>
              <a:rPr lang="de-DE" err="1"/>
              <a:t>tools</a:t>
            </a:r>
            <a:r>
              <a:rPr lang="de-DE"/>
              <a:t> </a:t>
            </a:r>
            <a:r>
              <a:rPr lang="de-DE" err="1"/>
              <a:t>for</a:t>
            </a:r>
            <a:r>
              <a:rPr lang="de-DE"/>
              <a:t> </a:t>
            </a:r>
            <a:r>
              <a:rPr lang="de-DE" err="1"/>
              <a:t>users</a:t>
            </a:r>
            <a:r>
              <a:rPr lang="de-DE"/>
              <a:t>.</a:t>
            </a:r>
            <a:endParaRPr lang="de-DE">
              <a:cs typeface="Calibri"/>
            </a:endParaRPr>
          </a:p>
          <a:p>
            <a:pPr marL="171450" indent="-171450" defTabSz="897301" eaLnBrk="0" fontAlgn="base" hangingPunct="0">
              <a:spcBef>
                <a:spcPct val="30000"/>
              </a:spcBef>
              <a:spcAft>
                <a:spcPct val="0"/>
              </a:spcAft>
              <a:buFont typeface="Arial"/>
              <a:buChar char="•"/>
              <a:defRPr/>
            </a:pPr>
            <a:r>
              <a:rPr lang="de-DE"/>
              <a:t>The </a:t>
            </a:r>
            <a:r>
              <a:rPr lang="de-DE" err="1"/>
              <a:t>digitalization</a:t>
            </a:r>
            <a:r>
              <a:rPr lang="de-DE"/>
              <a:t> </a:t>
            </a:r>
            <a:r>
              <a:rPr lang="de-DE" err="1"/>
              <a:t>of</a:t>
            </a:r>
            <a:r>
              <a:rPr lang="de-DE"/>
              <a:t> </a:t>
            </a:r>
            <a:r>
              <a:rPr lang="de-DE" err="1"/>
              <a:t>processes</a:t>
            </a:r>
            <a:r>
              <a:rPr lang="de-DE"/>
              <a:t> (e.g. online </a:t>
            </a:r>
            <a:r>
              <a:rPr lang="de-DE" err="1"/>
              <a:t>data</a:t>
            </a:r>
            <a:r>
              <a:rPr lang="de-DE"/>
              <a:t> </a:t>
            </a:r>
            <a:r>
              <a:rPr lang="de-DE" err="1"/>
              <a:t>exchange</a:t>
            </a:r>
            <a:r>
              <a:rPr lang="de-DE"/>
              <a:t> </a:t>
            </a:r>
            <a:r>
              <a:rPr lang="de-DE" err="1"/>
              <a:t>mechanisms</a:t>
            </a:r>
            <a:r>
              <a:rPr lang="de-DE"/>
              <a:t>) and </a:t>
            </a:r>
            <a:r>
              <a:rPr lang="de-DE" err="1"/>
              <a:t>information</a:t>
            </a:r>
            <a:r>
              <a:rPr lang="de-DE"/>
              <a:t> </a:t>
            </a:r>
            <a:r>
              <a:rPr lang="de-DE" err="1"/>
              <a:t>management</a:t>
            </a:r>
            <a:r>
              <a:rPr lang="de-DE"/>
              <a:t> (e.g. </a:t>
            </a:r>
            <a:r>
              <a:rPr lang="de-DE" err="1"/>
              <a:t>digitized</a:t>
            </a:r>
            <a:r>
              <a:rPr lang="de-DE"/>
              <a:t> </a:t>
            </a:r>
            <a:r>
              <a:rPr lang="de-DE" err="1"/>
              <a:t>list</a:t>
            </a:r>
            <a:r>
              <a:rPr lang="de-DE"/>
              <a:t> </a:t>
            </a:r>
            <a:r>
              <a:rPr lang="de-DE" err="1"/>
              <a:t>of</a:t>
            </a:r>
            <a:r>
              <a:rPr lang="de-DE"/>
              <a:t> </a:t>
            </a:r>
            <a:r>
              <a:rPr lang="de-DE" err="1"/>
              <a:t>recipients</a:t>
            </a:r>
            <a:r>
              <a:rPr lang="de-DE"/>
              <a:t>) </a:t>
            </a:r>
            <a:r>
              <a:rPr lang="de-DE" err="1"/>
              <a:t>helps</a:t>
            </a:r>
            <a:r>
              <a:rPr lang="de-DE"/>
              <a:t> </a:t>
            </a:r>
            <a:r>
              <a:rPr lang="de-DE" err="1"/>
              <a:t>beneficiaries</a:t>
            </a:r>
            <a:r>
              <a:rPr lang="de-DE"/>
              <a:t> </a:t>
            </a:r>
            <a:r>
              <a:rPr lang="de-DE" err="1"/>
              <a:t>to</a:t>
            </a:r>
            <a:r>
              <a:rPr lang="de-DE"/>
              <a:t> </a:t>
            </a:r>
            <a:r>
              <a:rPr lang="de-DE" err="1"/>
              <a:t>stay</a:t>
            </a:r>
            <a:r>
              <a:rPr lang="de-DE"/>
              <a:t> </a:t>
            </a:r>
            <a:r>
              <a:rPr lang="de-DE" err="1"/>
              <a:t>informed</a:t>
            </a:r>
            <a:r>
              <a:rPr lang="de-DE"/>
              <a:t> on </a:t>
            </a:r>
            <a:r>
              <a:rPr lang="de-DE" err="1"/>
              <a:t>the</a:t>
            </a:r>
            <a:r>
              <a:rPr lang="de-DE"/>
              <a:t> </a:t>
            </a:r>
            <a:r>
              <a:rPr lang="de-DE" err="1"/>
              <a:t>program</a:t>
            </a:r>
            <a:r>
              <a:rPr lang="de-DE"/>
              <a:t> and </a:t>
            </a:r>
            <a:r>
              <a:rPr lang="de-DE" err="1"/>
              <a:t>work</a:t>
            </a:r>
            <a:r>
              <a:rPr lang="de-DE"/>
              <a:t> </a:t>
            </a:r>
            <a:r>
              <a:rPr lang="de-DE" err="1"/>
              <a:t>of</a:t>
            </a:r>
            <a:r>
              <a:rPr lang="de-DE"/>
              <a:t> </a:t>
            </a:r>
            <a:r>
              <a:rPr lang="de-DE" err="1"/>
              <a:t>government</a:t>
            </a:r>
            <a:r>
              <a:rPr lang="de-DE"/>
              <a:t> </a:t>
            </a:r>
            <a:r>
              <a:rPr lang="de-DE" err="1"/>
              <a:t>institutions</a:t>
            </a:r>
            <a:r>
              <a:rPr lang="de-DE"/>
              <a:t> </a:t>
            </a:r>
            <a:r>
              <a:rPr lang="de-DE" err="1"/>
              <a:t>to</a:t>
            </a:r>
            <a:r>
              <a:rPr lang="de-DE"/>
              <a:t> </a:t>
            </a:r>
            <a:r>
              <a:rPr lang="de-DE" err="1"/>
              <a:t>improve</a:t>
            </a:r>
            <a:r>
              <a:rPr lang="de-DE"/>
              <a:t> </a:t>
            </a:r>
            <a:r>
              <a:rPr lang="de-DE" err="1"/>
              <a:t>the</a:t>
            </a:r>
            <a:r>
              <a:rPr lang="de-DE"/>
              <a:t> </a:t>
            </a:r>
            <a:r>
              <a:rPr lang="de-DE" err="1"/>
              <a:t>overall</a:t>
            </a:r>
            <a:r>
              <a:rPr lang="de-DE"/>
              <a:t> </a:t>
            </a:r>
            <a:r>
              <a:rPr lang="de-DE" err="1"/>
              <a:t>management</a:t>
            </a:r>
            <a:r>
              <a:rPr lang="de-DE"/>
              <a:t> </a:t>
            </a:r>
            <a:r>
              <a:rPr lang="de-DE" err="1"/>
              <a:t>process</a:t>
            </a:r>
            <a:r>
              <a:rPr lang="de-DE"/>
              <a:t> </a:t>
            </a:r>
            <a:r>
              <a:rPr lang="de-DE" err="1"/>
              <a:t>of</a:t>
            </a:r>
            <a:r>
              <a:rPr lang="de-DE"/>
              <a:t> </a:t>
            </a:r>
            <a:r>
              <a:rPr lang="de-DE" err="1"/>
              <a:t>the</a:t>
            </a:r>
            <a:r>
              <a:rPr lang="de-DE"/>
              <a:t> DBT Mission.</a:t>
            </a:r>
            <a:endParaRPr lang="de-DE">
              <a:cs typeface="Calibri"/>
            </a:endParaRPr>
          </a:p>
          <a:p>
            <a:pPr marL="171450" indent="-171450" defTabSz="897301" eaLnBrk="0" fontAlgn="base" hangingPunct="0">
              <a:spcBef>
                <a:spcPct val="30000"/>
              </a:spcBef>
              <a:spcAft>
                <a:spcPct val="0"/>
              </a:spcAft>
              <a:buFont typeface="Arial"/>
              <a:buChar char="•"/>
              <a:defRPr/>
            </a:pPr>
            <a:r>
              <a:rPr lang="de-DE" err="1"/>
              <a:t>While</a:t>
            </a:r>
            <a:r>
              <a:rPr lang="de-DE"/>
              <a:t> </a:t>
            </a:r>
            <a:r>
              <a:rPr lang="de-DE" err="1"/>
              <a:t>there</a:t>
            </a:r>
            <a:r>
              <a:rPr lang="de-DE"/>
              <a:t> </a:t>
            </a:r>
            <a:r>
              <a:rPr lang="de-DE" err="1"/>
              <a:t>is</a:t>
            </a:r>
            <a:r>
              <a:rPr lang="de-DE"/>
              <a:t> still </a:t>
            </a:r>
            <a:r>
              <a:rPr lang="de-DE" err="1"/>
              <a:t>room</a:t>
            </a:r>
            <a:r>
              <a:rPr lang="de-DE"/>
              <a:t> </a:t>
            </a:r>
            <a:r>
              <a:rPr lang="de-DE" err="1"/>
              <a:t>for</a:t>
            </a:r>
            <a:r>
              <a:rPr lang="de-DE"/>
              <a:t> </a:t>
            </a:r>
            <a:r>
              <a:rPr lang="de-DE" err="1"/>
              <a:t>improvement</a:t>
            </a:r>
            <a:r>
              <a:rPr lang="de-DE"/>
              <a:t> </a:t>
            </a:r>
            <a:r>
              <a:rPr lang="de-DE" err="1"/>
              <a:t>to</a:t>
            </a:r>
            <a:r>
              <a:rPr lang="de-DE"/>
              <a:t> fully </a:t>
            </a:r>
            <a:r>
              <a:rPr lang="de-DE" err="1"/>
              <a:t>reap</a:t>
            </a:r>
            <a:r>
              <a:rPr lang="de-DE"/>
              <a:t> </a:t>
            </a:r>
            <a:r>
              <a:rPr lang="de-DE" err="1"/>
              <a:t>the</a:t>
            </a:r>
            <a:r>
              <a:rPr lang="de-DE"/>
              <a:t> potential </a:t>
            </a:r>
            <a:r>
              <a:rPr lang="de-DE" err="1"/>
              <a:t>of</a:t>
            </a:r>
            <a:r>
              <a:rPr lang="de-DE"/>
              <a:t> open </a:t>
            </a:r>
            <a:r>
              <a:rPr lang="de-DE" err="1"/>
              <a:t>data</a:t>
            </a:r>
            <a:r>
              <a:rPr lang="de-DE"/>
              <a:t> </a:t>
            </a:r>
            <a:r>
              <a:rPr lang="de-DE" err="1"/>
              <a:t>for</a:t>
            </a:r>
            <a:r>
              <a:rPr lang="de-DE"/>
              <a:t> DBT </a:t>
            </a:r>
            <a:r>
              <a:rPr lang="de-DE" err="1"/>
              <a:t>Mission’s</a:t>
            </a:r>
            <a:r>
              <a:rPr lang="de-DE"/>
              <a:t> </a:t>
            </a:r>
            <a:r>
              <a:rPr lang="de-DE" err="1"/>
              <a:t>activities</a:t>
            </a:r>
            <a:r>
              <a:rPr lang="de-DE"/>
              <a:t>, </a:t>
            </a:r>
            <a:r>
              <a:rPr lang="de-DE" err="1"/>
              <a:t>the</a:t>
            </a:r>
            <a:r>
              <a:rPr lang="de-DE"/>
              <a:t> </a:t>
            </a:r>
            <a:r>
              <a:rPr lang="de-DE" err="1"/>
              <a:t>work</a:t>
            </a:r>
            <a:r>
              <a:rPr lang="de-DE"/>
              <a:t> </a:t>
            </a:r>
            <a:r>
              <a:rPr lang="de-DE" err="1"/>
              <a:t>of</a:t>
            </a:r>
            <a:r>
              <a:rPr lang="de-DE"/>
              <a:t> </a:t>
            </a:r>
            <a:r>
              <a:rPr lang="de-DE" err="1"/>
              <a:t>the</a:t>
            </a:r>
            <a:r>
              <a:rPr lang="de-DE"/>
              <a:t> Mission </a:t>
            </a:r>
            <a:r>
              <a:rPr lang="de-DE" err="1"/>
              <a:t>has</a:t>
            </a:r>
            <a:r>
              <a:rPr lang="de-DE"/>
              <a:t> </a:t>
            </a:r>
            <a:r>
              <a:rPr lang="de-DE" err="1"/>
              <a:t>built</a:t>
            </a:r>
            <a:r>
              <a:rPr lang="de-DE"/>
              <a:t> a </a:t>
            </a:r>
            <a:r>
              <a:rPr lang="de-DE" err="1"/>
              <a:t>basis</a:t>
            </a:r>
            <a:r>
              <a:rPr lang="de-DE"/>
              <a:t> </a:t>
            </a:r>
            <a:r>
              <a:rPr lang="de-DE" err="1"/>
              <a:t>to</a:t>
            </a:r>
            <a:r>
              <a:rPr lang="de-DE"/>
              <a:t> </a:t>
            </a:r>
            <a:r>
              <a:rPr lang="de-DE" err="1"/>
              <a:t>achieve</a:t>
            </a:r>
            <a:r>
              <a:rPr lang="de-DE"/>
              <a:t> so. Open </a:t>
            </a:r>
            <a:r>
              <a:rPr lang="de-DE" err="1"/>
              <a:t>data</a:t>
            </a:r>
            <a:r>
              <a:rPr lang="de-DE"/>
              <a:t> </a:t>
            </a:r>
            <a:r>
              <a:rPr lang="de-DE" err="1"/>
              <a:t>is</a:t>
            </a:r>
            <a:r>
              <a:rPr lang="de-DE"/>
              <a:t> not </a:t>
            </a:r>
            <a:r>
              <a:rPr lang="de-DE" err="1"/>
              <a:t>directly</a:t>
            </a:r>
            <a:r>
              <a:rPr lang="de-DE"/>
              <a:t> </a:t>
            </a:r>
            <a:r>
              <a:rPr lang="de-DE" err="1"/>
              <a:t>available</a:t>
            </a:r>
            <a:r>
              <a:rPr lang="de-DE"/>
              <a:t> on </a:t>
            </a:r>
            <a:r>
              <a:rPr lang="de-DE" err="1"/>
              <a:t>the</a:t>
            </a:r>
            <a:r>
              <a:rPr lang="de-DE"/>
              <a:t> </a:t>
            </a:r>
            <a:r>
              <a:rPr lang="de-DE" err="1"/>
              <a:t>portal</a:t>
            </a:r>
            <a:r>
              <a:rPr lang="de-DE"/>
              <a:t>, but </a:t>
            </a:r>
            <a:r>
              <a:rPr lang="de-DE" err="1"/>
              <a:t>the</a:t>
            </a:r>
            <a:r>
              <a:rPr lang="de-DE"/>
              <a:t> </a:t>
            </a:r>
            <a:r>
              <a:rPr lang="de-DE" err="1"/>
              <a:t>website</a:t>
            </a:r>
            <a:r>
              <a:rPr lang="de-DE"/>
              <a:t> </a:t>
            </a:r>
            <a:r>
              <a:rPr lang="de-DE" err="1"/>
              <a:t>is</a:t>
            </a:r>
            <a:r>
              <a:rPr lang="de-DE"/>
              <a:t> </a:t>
            </a:r>
            <a:r>
              <a:rPr lang="de-DE" err="1"/>
              <a:t>connected</a:t>
            </a:r>
            <a:r>
              <a:rPr lang="de-DE"/>
              <a:t> </a:t>
            </a:r>
            <a:r>
              <a:rPr lang="de-DE" err="1"/>
              <a:t>to</a:t>
            </a:r>
            <a:r>
              <a:rPr lang="de-DE"/>
              <a:t> </a:t>
            </a:r>
            <a:r>
              <a:rPr lang="de-DE" err="1"/>
              <a:t>the</a:t>
            </a:r>
            <a:r>
              <a:rPr lang="de-DE"/>
              <a:t> Indian Open Data Portal, </a:t>
            </a:r>
            <a:r>
              <a:rPr lang="de-DE" err="1"/>
              <a:t>which</a:t>
            </a:r>
            <a:r>
              <a:rPr lang="de-DE"/>
              <a:t> </a:t>
            </a:r>
            <a:r>
              <a:rPr lang="de-DE" err="1"/>
              <a:t>provides</a:t>
            </a:r>
            <a:r>
              <a:rPr lang="de-DE"/>
              <a:t> </a:t>
            </a:r>
            <a:r>
              <a:rPr lang="de-DE" err="1"/>
              <a:t>some</a:t>
            </a:r>
            <a:r>
              <a:rPr lang="de-DE"/>
              <a:t> </a:t>
            </a:r>
            <a:r>
              <a:rPr lang="de-DE" err="1"/>
              <a:t>information</a:t>
            </a:r>
            <a:r>
              <a:rPr lang="de-DE"/>
              <a:t> on </a:t>
            </a:r>
            <a:r>
              <a:rPr lang="de-DE" err="1"/>
              <a:t>direct</a:t>
            </a:r>
            <a:r>
              <a:rPr lang="de-DE"/>
              <a:t> </a:t>
            </a:r>
            <a:r>
              <a:rPr lang="de-DE" err="1"/>
              <a:t>benefit</a:t>
            </a:r>
            <a:r>
              <a:rPr lang="de-DE"/>
              <a:t> </a:t>
            </a:r>
            <a:r>
              <a:rPr lang="de-DE" err="1"/>
              <a:t>transfers</a:t>
            </a:r>
            <a:r>
              <a:rPr lang="de-DE"/>
              <a:t> (</a:t>
            </a:r>
            <a:r>
              <a:rPr lang="de-DE" err="1"/>
              <a:t>namely</a:t>
            </a:r>
            <a:r>
              <a:rPr lang="de-DE"/>
              <a:t>, </a:t>
            </a:r>
            <a:r>
              <a:rPr lang="de-DE" err="1"/>
              <a:t>two</a:t>
            </a:r>
            <a:r>
              <a:rPr lang="de-DE"/>
              <a:t> </a:t>
            </a:r>
            <a:r>
              <a:rPr lang="de-DE" err="1"/>
              <a:t>datasets</a:t>
            </a:r>
            <a:r>
              <a:rPr lang="de-DE"/>
              <a:t>) in open </a:t>
            </a:r>
            <a:r>
              <a:rPr lang="de-DE" err="1"/>
              <a:t>formats</a:t>
            </a:r>
            <a:r>
              <a:rPr lang="de-DE"/>
              <a:t> (e.g. CSV, JSON, ODS), </a:t>
            </a:r>
            <a:r>
              <a:rPr lang="de-DE" err="1"/>
              <a:t>information</a:t>
            </a:r>
            <a:r>
              <a:rPr lang="de-DE"/>
              <a:t> on </a:t>
            </a:r>
            <a:r>
              <a:rPr lang="de-DE" err="1"/>
              <a:t>the</a:t>
            </a:r>
            <a:r>
              <a:rPr lang="de-DE"/>
              <a:t> </a:t>
            </a:r>
            <a:r>
              <a:rPr lang="de-DE" err="1"/>
              <a:t>institutional</a:t>
            </a:r>
            <a:r>
              <a:rPr lang="de-DE"/>
              <a:t> Chief Data Officer in </a:t>
            </a:r>
            <a:r>
              <a:rPr lang="de-DE" err="1"/>
              <a:t>charge</a:t>
            </a:r>
            <a:r>
              <a:rPr lang="de-DE"/>
              <a:t> </a:t>
            </a:r>
            <a:r>
              <a:rPr lang="de-DE" err="1"/>
              <a:t>of</a:t>
            </a:r>
            <a:r>
              <a:rPr lang="de-DE"/>
              <a:t> </a:t>
            </a:r>
            <a:r>
              <a:rPr lang="de-DE" err="1"/>
              <a:t>managing</a:t>
            </a:r>
            <a:r>
              <a:rPr lang="de-DE"/>
              <a:t> </a:t>
            </a:r>
            <a:r>
              <a:rPr lang="de-DE" err="1"/>
              <a:t>those</a:t>
            </a:r>
            <a:r>
              <a:rPr lang="de-DE"/>
              <a:t> </a:t>
            </a:r>
            <a:r>
              <a:rPr lang="de-DE" err="1"/>
              <a:t>datasets</a:t>
            </a:r>
            <a:r>
              <a:rPr lang="de-DE"/>
              <a:t> (</a:t>
            </a:r>
            <a:r>
              <a:rPr lang="de-DE" err="1"/>
              <a:t>name</a:t>
            </a:r>
            <a:r>
              <a:rPr lang="de-DE"/>
              <a:t>, </a:t>
            </a:r>
            <a:r>
              <a:rPr lang="de-DE" err="1"/>
              <a:t>ministry</a:t>
            </a:r>
            <a:r>
              <a:rPr lang="de-DE"/>
              <a:t>, </a:t>
            </a:r>
            <a:r>
              <a:rPr lang="de-DE" err="1"/>
              <a:t>job</a:t>
            </a:r>
            <a:r>
              <a:rPr lang="de-DE"/>
              <a:t> </a:t>
            </a:r>
            <a:r>
              <a:rPr lang="de-DE" err="1"/>
              <a:t>position</a:t>
            </a:r>
            <a:r>
              <a:rPr lang="de-DE"/>
              <a:t>, email, </a:t>
            </a:r>
            <a:r>
              <a:rPr lang="de-DE" err="1"/>
              <a:t>phone</a:t>
            </a:r>
            <a:r>
              <a:rPr lang="de-DE"/>
              <a:t> </a:t>
            </a:r>
            <a:r>
              <a:rPr lang="de-DE" err="1"/>
              <a:t>number</a:t>
            </a:r>
            <a:r>
              <a:rPr lang="de-DE"/>
              <a:t>), </a:t>
            </a:r>
            <a:r>
              <a:rPr lang="de-DE" err="1"/>
              <a:t>the</a:t>
            </a:r>
            <a:r>
              <a:rPr lang="de-DE"/>
              <a:t> </a:t>
            </a:r>
            <a:r>
              <a:rPr lang="de-DE" err="1"/>
              <a:t>possibilities</a:t>
            </a:r>
            <a:r>
              <a:rPr lang="de-DE"/>
              <a:t> </a:t>
            </a:r>
            <a:r>
              <a:rPr lang="de-DE" err="1"/>
              <a:t>for</a:t>
            </a:r>
            <a:r>
              <a:rPr lang="de-DE"/>
              <a:t> </a:t>
            </a:r>
            <a:r>
              <a:rPr lang="de-DE" err="1"/>
              <a:t>users</a:t>
            </a:r>
            <a:r>
              <a:rPr lang="de-DE"/>
              <a:t> </a:t>
            </a:r>
            <a:r>
              <a:rPr lang="de-DE" err="1"/>
              <a:t>to</a:t>
            </a:r>
            <a:r>
              <a:rPr lang="de-DE"/>
              <a:t> vote API </a:t>
            </a:r>
            <a:r>
              <a:rPr lang="de-DE" err="1"/>
              <a:t>provision</a:t>
            </a:r>
            <a:r>
              <a:rPr lang="de-DE"/>
              <a:t> </a:t>
            </a:r>
            <a:r>
              <a:rPr lang="de-DE" err="1"/>
              <a:t>for</a:t>
            </a:r>
            <a:r>
              <a:rPr lang="de-DE"/>
              <a:t> </a:t>
            </a:r>
            <a:r>
              <a:rPr lang="de-DE" err="1"/>
              <a:t>the</a:t>
            </a:r>
            <a:r>
              <a:rPr lang="de-DE"/>
              <a:t> </a:t>
            </a:r>
            <a:r>
              <a:rPr lang="de-DE" err="1"/>
              <a:t>datasets</a:t>
            </a:r>
            <a:r>
              <a:rPr lang="de-DE"/>
              <a:t>, and </a:t>
            </a:r>
            <a:r>
              <a:rPr lang="de-DE" err="1"/>
              <a:t>number</a:t>
            </a:r>
            <a:r>
              <a:rPr lang="de-DE"/>
              <a:t> </a:t>
            </a:r>
            <a:r>
              <a:rPr lang="de-DE" err="1"/>
              <a:t>of</a:t>
            </a:r>
            <a:r>
              <a:rPr lang="de-DE"/>
              <a:t> </a:t>
            </a:r>
            <a:r>
              <a:rPr lang="de-DE" err="1"/>
              <a:t>downloads</a:t>
            </a:r>
            <a:r>
              <a:rPr lang="de-DE"/>
              <a:t>. </a:t>
            </a:r>
            <a:endParaRPr lang="de-DE">
              <a:cs typeface="Calibri"/>
            </a:endParaRPr>
          </a:p>
          <a:p>
            <a:endParaRPr lang="en-US"/>
          </a:p>
          <a:p>
            <a:r>
              <a:rPr lang="de-DE" sz="1200" b="1"/>
              <a:t>Source:</a:t>
            </a:r>
            <a:endParaRPr lang="de-DE" sz="1200" b="1">
              <a:cs typeface="Calibri"/>
            </a:endParaRPr>
          </a:p>
          <a:p>
            <a:r>
              <a:rPr lang="en-US" sz="1200"/>
              <a:t>OECD (2017). Compendium of good practices on the use of open data for Anti-corruption: Towards data-driven public sector integrity and civic auditing</a:t>
            </a:r>
            <a:r>
              <a:rPr lang="en-US"/>
              <a:t>.</a:t>
            </a:r>
            <a:r>
              <a:rPr lang="en-US" sz="1200"/>
              <a:t> Retrieved from </a:t>
            </a:r>
            <a:r>
              <a:rPr lang="en-US" sz="1200">
                <a:hlinkClick r:id="rId3"/>
              </a:rPr>
              <a:t>https://www.oecd.org/gov/digital-government/g20-oecd-compendium.pdf</a:t>
            </a:r>
            <a:r>
              <a:rPr lang="en-US" sz="1200"/>
              <a:t> (last accessed on April 20, 2020).</a:t>
            </a:r>
            <a:r>
              <a:rPr lang="en-US"/>
              <a:t> </a:t>
            </a:r>
            <a:endParaRPr lang="en-US" sz="1200">
              <a:cs typeface="Calibri"/>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37</a:t>
            </a:fld>
            <a:endParaRPr lang="en-US"/>
          </a:p>
        </p:txBody>
      </p:sp>
    </p:spTree>
    <p:extLst>
      <p:ext uri="{BB962C8B-B14F-4D97-AF65-F5344CB8AC3E}">
        <p14:creationId xmlns:p14="http://schemas.microsoft.com/office/powerpoint/2010/main" val="292916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a:solidFill>
                  <a:schemeClr val="tx1"/>
                </a:solidFill>
                <a:effectLst/>
                <a:latin typeface="Calibri"/>
                <a:cs typeface="Calibri"/>
              </a:rPr>
              <a:t>Openness check:</a:t>
            </a:r>
          </a:p>
          <a:p>
            <a:endParaRPr lang="en-US" sz="1200" kern="1200">
              <a:solidFill>
                <a:schemeClr val="tx1"/>
              </a:solidFill>
              <a:effectLst/>
              <a:latin typeface="Calibri" panose="020F0502020204030204" pitchFamily="34" charset="0"/>
              <a:ea typeface="+mn-ea"/>
              <a:cs typeface="Calibri" panose="020F0502020204030204" pitchFamily="34" charset="0"/>
            </a:endParaRPr>
          </a:p>
          <a:p>
            <a:pPr marL="0" lvl="0" indent="0" algn="l" defTabSz="400050">
              <a:lnSpc>
                <a:spcPct val="90000"/>
              </a:lnSpc>
              <a:spcBef>
                <a:spcPct val="0"/>
              </a:spcBef>
              <a:spcAft>
                <a:spcPct val="35000"/>
              </a:spcAft>
              <a:buNone/>
            </a:pPr>
            <a:r>
              <a:rPr lang="de-DE" sz="1200" b="1" kern="1200" err="1">
                <a:solidFill>
                  <a:schemeClr val="tx1"/>
                </a:solidFill>
                <a:latin typeface="Calibri"/>
                <a:cs typeface="Calibri"/>
              </a:rPr>
              <a:t>Why</a:t>
            </a:r>
            <a:r>
              <a:rPr lang="de-DE" sz="1200" b="1" kern="1200">
                <a:solidFill>
                  <a:schemeClr val="tx1"/>
                </a:solidFill>
                <a:latin typeface="Calibri"/>
                <a:cs typeface="Calibri"/>
              </a:rPr>
              <a:t>?</a:t>
            </a:r>
            <a:endParaRPr lang="de-DE" sz="1200" b="1" i="0" u="none" strike="noStrike" kern="1200" cap="none" baseline="0" noProof="0">
              <a:solidFill>
                <a:srgbClr val="010000"/>
              </a:solidFill>
              <a:latin typeface="Calibri"/>
              <a:cs typeface="Calibri"/>
            </a:endParaRPr>
          </a:p>
          <a:p>
            <a:pPr defTabSz="400050">
              <a:lnSpc>
                <a:spcPct val="90000"/>
              </a:lnSpc>
              <a:spcBef>
                <a:spcPct val="0"/>
              </a:spcBef>
              <a:spcAft>
                <a:spcPct val="35000"/>
              </a:spcAft>
            </a:pPr>
            <a:r>
              <a:rPr lang="en-US" sz="1200" kern="1200">
                <a:solidFill>
                  <a:schemeClr val="tx1"/>
                </a:solidFill>
                <a:effectLst/>
                <a:latin typeface="Calibri"/>
                <a:cs typeface="Calibri"/>
              </a:rPr>
              <a:t>The purpose of this </a:t>
            </a:r>
            <a:r>
              <a:rPr lang="en-US">
                <a:latin typeface="Calibri"/>
                <a:cs typeface="Calibri"/>
              </a:rPr>
              <a:t>activity </a:t>
            </a:r>
            <a:r>
              <a:rPr lang="en-US" sz="1200" kern="1200">
                <a:solidFill>
                  <a:schemeClr val="tx1"/>
                </a:solidFill>
                <a:effectLst/>
                <a:latin typeface="Calibri"/>
                <a:cs typeface="Calibri"/>
              </a:rPr>
              <a:t>is to:</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a:solidFill>
                  <a:schemeClr val="tx1"/>
                </a:solidFill>
                <a:effectLst/>
                <a:latin typeface="Calibri"/>
                <a:cs typeface="Calibri"/>
              </a:rPr>
              <a:t>Familiarize participants with open government standards and expectations;</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a:solidFill>
                  <a:schemeClr val="tx1"/>
                </a:solidFill>
                <a:effectLst/>
                <a:latin typeface="Calibri"/>
                <a:cs typeface="Calibri"/>
              </a:rPr>
              <a:t>Indicate room for improvement in specific organizations, e.g. on how easy (or not) </a:t>
            </a:r>
            <a:r>
              <a:rPr lang="en-US">
                <a:latin typeface="Calibri"/>
                <a:cs typeface="Calibri"/>
              </a:rPr>
              <a:t>it</a:t>
            </a:r>
            <a:r>
              <a:rPr lang="en-US" sz="1200" kern="1200">
                <a:solidFill>
                  <a:schemeClr val="tx1"/>
                </a:solidFill>
                <a:effectLst/>
                <a:latin typeface="Calibri"/>
                <a:cs typeface="Calibri"/>
              </a:rPr>
              <a:t> is to find specific information;</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a:solidFill>
                  <a:schemeClr val="tx1"/>
                </a:solidFill>
                <a:effectLst/>
                <a:latin typeface="Calibri"/>
                <a:cs typeface="Calibri"/>
              </a:rPr>
              <a:t>Provide for interesting comparisons between different organizations.</a:t>
            </a:r>
            <a:endParaRPr lang="de-DE" sz="1200" kern="1200">
              <a:solidFill>
                <a:schemeClr val="tx1"/>
              </a:solidFill>
              <a:latin typeface="Calibri"/>
              <a:cs typeface="Calibri"/>
            </a:endParaRPr>
          </a:p>
          <a:p>
            <a:endParaRPr lang="de-DE" sz="1200" kern="1200">
              <a:solidFill>
                <a:schemeClr val="tx1"/>
              </a:solidFill>
              <a:effectLst/>
              <a:latin typeface="Calibri" panose="020F0502020204030204" pitchFamily="34" charset="0"/>
              <a:ea typeface="+mn-ea"/>
              <a:cs typeface="Calibri" panose="020F0502020204030204" pitchFamily="34" charset="0"/>
            </a:endParaRPr>
          </a:p>
          <a:p>
            <a:pPr marL="0" lvl="0" indent="0" algn="l" defTabSz="400050">
              <a:lnSpc>
                <a:spcPct val="90000"/>
              </a:lnSpc>
              <a:spcBef>
                <a:spcPct val="0"/>
              </a:spcBef>
              <a:spcAft>
                <a:spcPct val="35000"/>
              </a:spcAft>
              <a:buNone/>
            </a:pPr>
            <a:r>
              <a:rPr lang="de-DE" sz="1200" b="1" kern="1200" err="1">
                <a:latin typeface="Calibri"/>
                <a:cs typeface="Calibri"/>
              </a:rPr>
              <a:t>What</a:t>
            </a:r>
            <a:r>
              <a:rPr lang="de-DE" sz="1200" b="1" kern="1200">
                <a:latin typeface="Calibri"/>
                <a:cs typeface="Calibri"/>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err="1">
                <a:latin typeface="Calibri"/>
                <a:cs typeface="Calibri"/>
              </a:rPr>
              <a:t>Participants</a:t>
            </a:r>
            <a:r>
              <a:rPr lang="de-DE" sz="1200" kern="1200">
                <a:latin typeface="Calibri"/>
                <a:cs typeface="Calibri"/>
              </a:rPr>
              <a:t> check via a web </a:t>
            </a:r>
            <a:r>
              <a:rPr lang="de-DE" sz="1200" kern="1200" err="1">
                <a:latin typeface="Calibri"/>
                <a:cs typeface="Calibri"/>
              </a:rPr>
              <a:t>research</a:t>
            </a:r>
            <a:r>
              <a:rPr lang="de-DE" sz="1200" kern="1200">
                <a:latin typeface="Calibri"/>
                <a:cs typeface="Calibri"/>
              </a:rPr>
              <a:t> </a:t>
            </a:r>
            <a:r>
              <a:rPr lang="de-DE" sz="1200" kern="1200" err="1">
                <a:latin typeface="Calibri"/>
                <a:cs typeface="Calibri"/>
              </a:rPr>
              <a:t>whether</a:t>
            </a:r>
            <a:r>
              <a:rPr lang="de-DE" sz="1200" kern="1200">
                <a:latin typeface="Calibri"/>
                <a:cs typeface="Calibri"/>
              </a:rPr>
              <a:t> </a:t>
            </a:r>
            <a:r>
              <a:rPr lang="de-DE" sz="1200" kern="1200" err="1">
                <a:latin typeface="Calibri"/>
                <a:cs typeface="Calibri"/>
              </a:rPr>
              <a:t>their</a:t>
            </a:r>
            <a:r>
              <a:rPr lang="de-DE" sz="1200" kern="1200">
                <a:latin typeface="Calibri"/>
                <a:cs typeface="Calibri"/>
              </a:rPr>
              <a:t> </a:t>
            </a:r>
            <a:r>
              <a:rPr lang="de-DE" sz="1200" kern="1200" err="1">
                <a:latin typeface="Calibri"/>
                <a:cs typeface="Calibri"/>
              </a:rPr>
              <a:t>selected</a:t>
            </a:r>
            <a:r>
              <a:rPr lang="de-DE" sz="1200" kern="1200">
                <a:latin typeface="Calibri"/>
                <a:cs typeface="Calibri"/>
              </a:rPr>
              <a:t> </a:t>
            </a:r>
            <a:r>
              <a:rPr lang="de-DE" sz="1200" kern="1200" err="1">
                <a:latin typeface="Calibri"/>
                <a:cs typeface="Calibri"/>
              </a:rPr>
              <a:t>organization</a:t>
            </a:r>
            <a:r>
              <a:rPr lang="de-DE" sz="1200" kern="1200">
                <a:latin typeface="Calibri"/>
                <a:cs typeface="Calibri"/>
              </a:rPr>
              <a:t> </a:t>
            </a:r>
            <a:r>
              <a:rPr lang="de-DE" sz="1200" kern="1200" err="1">
                <a:latin typeface="Calibri"/>
                <a:cs typeface="Calibri"/>
              </a:rPr>
              <a:t>meets</a:t>
            </a:r>
            <a:r>
              <a:rPr lang="de-DE" sz="1200" kern="1200">
                <a:latin typeface="Calibri"/>
                <a:cs typeface="Calibri"/>
              </a:rPr>
              <a:t> </a:t>
            </a:r>
            <a:r>
              <a:rPr lang="de-DE" sz="1200" kern="1200" err="1">
                <a:latin typeface="Calibri"/>
                <a:cs typeface="Calibri"/>
              </a:rPr>
              <a:t>standards</a:t>
            </a:r>
            <a:r>
              <a:rPr lang="de-DE" sz="1200" kern="1200">
                <a:latin typeface="Calibri"/>
                <a:cs typeface="Calibri"/>
              </a:rPr>
              <a:t> </a:t>
            </a:r>
            <a:r>
              <a:rPr lang="de-DE" sz="1200" kern="1200" err="1">
                <a:latin typeface="Calibri"/>
                <a:cs typeface="Calibri"/>
              </a:rPr>
              <a:t>of</a:t>
            </a:r>
            <a:r>
              <a:rPr lang="de-DE" sz="1200" kern="1200">
                <a:latin typeface="Calibri"/>
                <a:cs typeface="Calibri"/>
              </a:rPr>
              <a:t> </a:t>
            </a:r>
            <a:r>
              <a:rPr lang="de-DE" sz="1200" kern="1200" err="1">
                <a:latin typeface="Calibri"/>
                <a:cs typeface="Calibri"/>
              </a:rPr>
              <a:t>types</a:t>
            </a:r>
            <a:r>
              <a:rPr lang="de-DE" sz="1200" kern="1200">
                <a:latin typeface="Calibri"/>
                <a:cs typeface="Calibri"/>
              </a:rPr>
              <a:t> </a:t>
            </a:r>
            <a:r>
              <a:rPr lang="de-DE" sz="1200" kern="1200" err="1">
                <a:latin typeface="Calibri"/>
                <a:cs typeface="Calibri"/>
              </a:rPr>
              <a:t>of</a:t>
            </a:r>
            <a:r>
              <a:rPr lang="de-DE" sz="1200" kern="1200">
                <a:latin typeface="Calibri"/>
                <a:cs typeface="Calibri"/>
              </a:rPr>
              <a:t> </a:t>
            </a:r>
            <a:r>
              <a:rPr lang="de-DE" sz="1200" kern="1200" err="1">
                <a:latin typeface="Calibri"/>
                <a:cs typeface="Calibri"/>
              </a:rPr>
              <a:t>documentation</a:t>
            </a:r>
            <a:r>
              <a:rPr lang="de-DE" sz="1200" kern="1200">
                <a:latin typeface="Calibri"/>
                <a:cs typeface="Calibri"/>
              </a:rPr>
              <a:t>/Information </a:t>
            </a:r>
            <a:r>
              <a:rPr lang="de-DE" sz="1200" kern="1200" err="1">
                <a:latin typeface="Calibri"/>
                <a:cs typeface="Calibri"/>
              </a:rPr>
              <a:t>that</a:t>
            </a:r>
            <a:r>
              <a:rPr lang="de-DE" sz="1200" kern="1200">
                <a:latin typeface="Calibri"/>
                <a:cs typeface="Calibri"/>
              </a:rPr>
              <a:t> </a:t>
            </a:r>
            <a:r>
              <a:rPr lang="de-DE" sz="1200" kern="1200" err="1">
                <a:latin typeface="Calibri"/>
                <a:cs typeface="Calibri"/>
              </a:rPr>
              <a:t>should</a:t>
            </a:r>
            <a:r>
              <a:rPr lang="de-DE" sz="1200" kern="1200">
                <a:latin typeface="Calibri"/>
                <a:cs typeface="Calibri"/>
              </a:rPr>
              <a:t> </a:t>
            </a:r>
            <a:r>
              <a:rPr lang="de-DE" sz="1200" kern="1200" err="1">
                <a:latin typeface="Calibri"/>
                <a:cs typeface="Calibri"/>
              </a:rPr>
              <a:t>be</a:t>
            </a:r>
            <a:r>
              <a:rPr lang="de-DE" sz="1200" kern="1200">
                <a:latin typeface="Calibri"/>
                <a:cs typeface="Calibri"/>
              </a:rPr>
              <a:t> </a:t>
            </a:r>
            <a:r>
              <a:rPr lang="de-DE" sz="1200" kern="1200" err="1">
                <a:latin typeface="Calibri"/>
                <a:cs typeface="Calibri"/>
              </a:rPr>
              <a:t>accessible</a:t>
            </a:r>
            <a:r>
              <a:rPr lang="de-DE" sz="1200" kern="1200">
                <a:latin typeface="Calibri"/>
                <a:cs typeface="Calibri"/>
              </a:rPr>
              <a:t> </a:t>
            </a:r>
            <a:r>
              <a:rPr lang="de-DE" sz="1200" kern="1200" err="1">
                <a:latin typeface="Calibri"/>
                <a:cs typeface="Calibri"/>
              </a:rPr>
              <a:t>through</a:t>
            </a:r>
            <a:r>
              <a:rPr lang="de-DE" sz="1200" kern="1200">
                <a:latin typeface="Calibri"/>
                <a:cs typeface="Calibri"/>
              </a:rPr>
              <a:t> </a:t>
            </a:r>
            <a:r>
              <a:rPr lang="de-DE" sz="1200" kern="1200" err="1">
                <a:latin typeface="Calibri"/>
                <a:cs typeface="Calibri"/>
              </a:rPr>
              <a:t>websites</a:t>
            </a:r>
            <a:r>
              <a:rPr lang="de-DE" sz="1200" kern="1200">
                <a:latin typeface="Calibri"/>
                <a:cs typeface="Calibri"/>
              </a:rPr>
              <a:t> </a:t>
            </a:r>
            <a:r>
              <a:rPr lang="de-DE" sz="1200" kern="1200" err="1">
                <a:latin typeface="Calibri"/>
                <a:cs typeface="Calibri"/>
              </a:rPr>
              <a:t>of</a:t>
            </a:r>
            <a:r>
              <a:rPr lang="de-DE" sz="1200" kern="1200">
                <a:latin typeface="Calibri"/>
                <a:cs typeface="Calibri"/>
              </a:rPr>
              <a:t> </a:t>
            </a:r>
            <a:r>
              <a:rPr lang="de-DE" sz="1200" kern="1200" err="1">
                <a:latin typeface="Calibri"/>
                <a:cs typeface="Calibri"/>
              </a:rPr>
              <a:t>government</a:t>
            </a:r>
            <a:r>
              <a:rPr lang="de-DE" sz="1200" kern="1200">
                <a:latin typeface="Calibri"/>
                <a:cs typeface="Calibri"/>
              </a:rPr>
              <a:t> </a:t>
            </a:r>
            <a:r>
              <a:rPr lang="de-DE" sz="1200" kern="1200" err="1">
                <a:latin typeface="Calibri"/>
                <a:cs typeface="Calibri"/>
              </a:rPr>
              <a:t>organizations</a:t>
            </a:r>
            <a:r>
              <a:rPr lang="de-DE" sz="1200" kern="1200">
                <a:latin typeface="Calibri"/>
                <a:cs typeface="Calibri"/>
              </a:rPr>
              <a:t>.</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a:solidFill>
                  <a:schemeClr val="tx1"/>
                </a:solidFill>
                <a:effectLst/>
                <a:latin typeface="Calibri"/>
                <a:cs typeface="Calibri"/>
              </a:rPr>
              <a:t>Organize findings in a comparative table displaying  divergence/convergence and present them to the group.</a:t>
            </a:r>
          </a:p>
          <a:p>
            <a:pPr marL="171450" lvl="0" indent="-171450" algn="l" defTabSz="400050" rtl="0">
              <a:lnSpc>
                <a:spcPct val="90000"/>
              </a:lnSpc>
              <a:spcBef>
                <a:spcPct val="0"/>
              </a:spcBef>
              <a:spcAft>
                <a:spcPct val="35000"/>
              </a:spcAft>
              <a:buFontTx/>
              <a:buChar char="-"/>
            </a:pPr>
            <a:endParaRPr lang="en-US" sz="1200" kern="1200">
              <a:solidFill>
                <a:schemeClr val="tx1"/>
              </a:solidFill>
              <a:effectLst/>
              <a:latin typeface="Calibri" panose="020F0502020204030204" pitchFamily="34" charset="0"/>
              <a:ea typeface="+mn-ea"/>
              <a:cs typeface="Calibri" panose="020F0502020204030204" pitchFamily="34" charset="0"/>
            </a:endParaRPr>
          </a:p>
          <a:p>
            <a:pPr marL="0" lvl="0" indent="0" algn="l" defTabSz="400050">
              <a:lnSpc>
                <a:spcPct val="90000"/>
              </a:lnSpc>
              <a:spcBef>
                <a:spcPct val="0"/>
              </a:spcBef>
              <a:spcAft>
                <a:spcPct val="35000"/>
              </a:spcAft>
              <a:buNone/>
            </a:pPr>
            <a:r>
              <a:rPr lang="de-DE" sz="1200" b="1" kern="1200">
                <a:latin typeface="Calibri"/>
                <a:cs typeface="Calibri"/>
              </a:rPr>
              <a:t>Time:</a:t>
            </a:r>
          </a:p>
          <a:p>
            <a:pPr marL="0" lvl="0" indent="0" algn="l" defTabSz="400050">
              <a:lnSpc>
                <a:spcPct val="90000"/>
              </a:lnSpc>
              <a:spcBef>
                <a:spcPct val="0"/>
              </a:spcBef>
              <a:spcAft>
                <a:spcPct val="35000"/>
              </a:spcAft>
              <a:buNone/>
            </a:pPr>
            <a:r>
              <a:rPr lang="en-US" sz="1200" kern="1200">
                <a:solidFill>
                  <a:schemeClr val="tx1"/>
                </a:solidFill>
                <a:effectLst/>
                <a:latin typeface="Calibri"/>
                <a:cs typeface="Calibri"/>
              </a:rPr>
              <a:t>Participants can take 15-25 minutes for the research on the web and should then take some additional minutes to present their findings to the group.</a:t>
            </a:r>
            <a:endParaRPr lang="de-DE" sz="1200" kern="1200">
              <a:latin typeface="Calibri"/>
              <a:cs typeface="Calibri"/>
            </a:endParaRPr>
          </a:p>
          <a:p>
            <a:pPr marL="0" lvl="0" indent="0" algn="l" defTabSz="400050" rtl="0">
              <a:lnSpc>
                <a:spcPct val="90000"/>
              </a:lnSpc>
              <a:spcBef>
                <a:spcPct val="0"/>
              </a:spcBef>
              <a:spcAft>
                <a:spcPct val="35000"/>
              </a:spcAft>
              <a:buFontTx/>
              <a:buNone/>
            </a:pPr>
            <a:endParaRPr lang="de-DE" sz="1200" kern="1200">
              <a:latin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de-DE" sz="1200" b="1" kern="1200">
                <a:latin typeface="Calibri"/>
                <a:cs typeface="Calibri"/>
              </a:rPr>
              <a:t>Resources:</a:t>
            </a:r>
          </a:p>
          <a:p>
            <a:pPr marL="0" lvl="0" indent="0" algn="l" defTabSz="400050">
              <a:lnSpc>
                <a:spcPct val="90000"/>
              </a:lnSpc>
              <a:spcBef>
                <a:spcPct val="0"/>
              </a:spcBef>
              <a:spcAft>
                <a:spcPct val="35000"/>
              </a:spcAft>
              <a:buNone/>
            </a:pPr>
            <a:r>
              <a:rPr lang="de-DE" sz="1200" kern="1200">
                <a:latin typeface="Calibri"/>
                <a:cs typeface="Calibri"/>
              </a:rPr>
              <a:t>A non-exhaustive </a:t>
            </a:r>
            <a:r>
              <a:rPr lang="de-DE" sz="1200" kern="1200" err="1">
                <a:latin typeface="Calibri"/>
                <a:cs typeface="Calibri"/>
              </a:rPr>
              <a:t>list</a:t>
            </a:r>
            <a:r>
              <a:rPr lang="de-DE" sz="1200" kern="1200">
                <a:latin typeface="Calibri"/>
                <a:cs typeface="Calibri"/>
              </a:rPr>
              <a:t> </a:t>
            </a:r>
            <a:r>
              <a:rPr lang="de-DE" sz="1200" kern="1200" err="1">
                <a:latin typeface="Calibri"/>
                <a:cs typeface="Calibri"/>
              </a:rPr>
              <a:t>of</a:t>
            </a:r>
            <a:r>
              <a:rPr lang="de-DE" sz="1200" kern="1200">
                <a:latin typeface="Calibri"/>
                <a:cs typeface="Calibri"/>
              </a:rPr>
              <a:t> </a:t>
            </a:r>
            <a:r>
              <a:rPr lang="de-DE" sz="1200" kern="1200" err="1">
                <a:latin typeface="Calibri"/>
                <a:cs typeface="Calibri"/>
              </a:rPr>
              <a:t>types</a:t>
            </a:r>
            <a:r>
              <a:rPr lang="de-DE" sz="1200" kern="1200">
                <a:latin typeface="Calibri"/>
                <a:cs typeface="Calibri"/>
              </a:rPr>
              <a:t> </a:t>
            </a:r>
            <a:r>
              <a:rPr lang="de-DE" sz="1200" kern="1200" err="1">
                <a:latin typeface="Calibri"/>
                <a:cs typeface="Calibri"/>
              </a:rPr>
              <a:t>of</a:t>
            </a:r>
            <a:r>
              <a:rPr lang="de-DE" sz="1200" kern="1200">
                <a:latin typeface="Calibri"/>
                <a:cs typeface="Calibri"/>
              </a:rPr>
              <a:t> </a:t>
            </a:r>
            <a:r>
              <a:rPr lang="de-DE" sz="1200" kern="1200" err="1">
                <a:latin typeface="Calibri"/>
                <a:cs typeface="Calibri"/>
              </a:rPr>
              <a:t>documentation</a:t>
            </a:r>
            <a:r>
              <a:rPr lang="de-DE" sz="1200" kern="1200">
                <a:latin typeface="Calibri"/>
                <a:cs typeface="Calibri"/>
              </a:rPr>
              <a:t>/</a:t>
            </a:r>
            <a:r>
              <a:rPr lang="de-DE" sz="1200" kern="1200" err="1">
                <a:latin typeface="Calibri"/>
                <a:cs typeface="Calibri"/>
              </a:rPr>
              <a:t>information</a:t>
            </a:r>
            <a:r>
              <a:rPr lang="de-DE" sz="1200" kern="1200">
                <a:latin typeface="Calibri"/>
                <a:cs typeface="Calibri"/>
              </a:rPr>
              <a:t> </a:t>
            </a:r>
            <a:r>
              <a:rPr lang="de-DE" sz="1200" kern="1200" err="1">
                <a:latin typeface="Calibri"/>
                <a:cs typeface="Calibri"/>
              </a:rPr>
              <a:t>that</a:t>
            </a:r>
            <a:r>
              <a:rPr lang="de-DE" sz="1200" kern="1200">
                <a:latin typeface="Calibri"/>
                <a:cs typeface="Calibri"/>
              </a:rPr>
              <a:t> </a:t>
            </a:r>
            <a:r>
              <a:rPr lang="de-DE" sz="1200" kern="1200" err="1">
                <a:latin typeface="Calibri"/>
                <a:cs typeface="Calibri"/>
              </a:rPr>
              <a:t>should</a:t>
            </a:r>
            <a:r>
              <a:rPr lang="de-DE" sz="1200" kern="1200">
                <a:latin typeface="Calibri"/>
                <a:cs typeface="Calibri"/>
              </a:rPr>
              <a:t> </a:t>
            </a:r>
            <a:r>
              <a:rPr lang="de-DE" sz="1200" kern="1200" err="1">
                <a:latin typeface="Calibri"/>
                <a:cs typeface="Calibri"/>
              </a:rPr>
              <a:t>be</a:t>
            </a:r>
            <a:r>
              <a:rPr lang="de-DE" sz="1200" kern="1200">
                <a:latin typeface="Calibri"/>
                <a:cs typeface="Calibri"/>
              </a:rPr>
              <a:t> </a:t>
            </a:r>
            <a:r>
              <a:rPr lang="de-DE" sz="1200" kern="1200" err="1">
                <a:latin typeface="Calibri"/>
                <a:cs typeface="Calibri"/>
              </a:rPr>
              <a:t>accessible</a:t>
            </a:r>
            <a:r>
              <a:rPr lang="de-DE" sz="1200" kern="1200">
                <a:latin typeface="Calibri"/>
                <a:cs typeface="Calibri"/>
              </a:rPr>
              <a:t> </a:t>
            </a:r>
            <a:r>
              <a:rPr lang="de-DE" sz="1200" kern="1200" err="1">
                <a:latin typeface="Calibri"/>
                <a:cs typeface="Calibri"/>
              </a:rPr>
              <a:t>through</a:t>
            </a:r>
            <a:r>
              <a:rPr lang="de-DE" sz="1200" kern="1200">
                <a:latin typeface="Calibri"/>
                <a:cs typeface="Calibri"/>
              </a:rPr>
              <a:t> </a:t>
            </a:r>
            <a:r>
              <a:rPr lang="de-DE" sz="1200" kern="1200" err="1">
                <a:latin typeface="Calibri"/>
                <a:cs typeface="Calibri"/>
              </a:rPr>
              <a:t>the</a:t>
            </a:r>
            <a:r>
              <a:rPr lang="de-DE" sz="1200" kern="1200">
                <a:latin typeface="Calibri"/>
                <a:cs typeface="Calibri"/>
              </a:rPr>
              <a:t> </a:t>
            </a:r>
            <a:r>
              <a:rPr lang="de-DE" sz="1200" kern="1200" err="1">
                <a:latin typeface="Calibri"/>
                <a:cs typeface="Calibri"/>
              </a:rPr>
              <a:t>website</a:t>
            </a:r>
            <a:r>
              <a:rPr lang="de-DE" sz="1200" kern="1200">
                <a:latin typeface="Calibri"/>
                <a:cs typeface="Calibri"/>
              </a:rPr>
              <a:t> </a:t>
            </a:r>
            <a:r>
              <a:rPr lang="de-DE" sz="1200" kern="1200" err="1">
                <a:latin typeface="Calibri"/>
                <a:cs typeface="Calibri"/>
              </a:rPr>
              <a:t>of</a:t>
            </a:r>
            <a:r>
              <a:rPr lang="de-DE" sz="1200" kern="1200">
                <a:latin typeface="Calibri"/>
                <a:cs typeface="Calibri"/>
              </a:rPr>
              <a:t> </a:t>
            </a:r>
            <a:r>
              <a:rPr lang="de-DE" sz="1200" kern="1200" err="1">
                <a:latin typeface="Calibri"/>
                <a:cs typeface="Calibri"/>
              </a:rPr>
              <a:t>the</a:t>
            </a:r>
            <a:r>
              <a:rPr lang="de-DE" sz="1200" kern="1200">
                <a:latin typeface="Calibri"/>
                <a:cs typeface="Calibri"/>
              </a:rPr>
              <a:t> </a:t>
            </a:r>
            <a:r>
              <a:rPr lang="de-DE" sz="1200" kern="1200" err="1">
                <a:latin typeface="Calibri"/>
                <a:cs typeface="Calibri"/>
              </a:rPr>
              <a:t>selected</a:t>
            </a:r>
            <a:r>
              <a:rPr lang="de-DE" sz="1200" kern="1200">
                <a:latin typeface="Calibri"/>
                <a:cs typeface="Calibri"/>
              </a:rPr>
              <a:t> </a:t>
            </a:r>
            <a:r>
              <a:rPr lang="de-DE" sz="1200" kern="1200" err="1">
                <a:latin typeface="Calibri"/>
                <a:cs typeface="Calibri"/>
              </a:rPr>
              <a:t>government</a:t>
            </a:r>
            <a:r>
              <a:rPr lang="de-DE" sz="1200" kern="1200">
                <a:latin typeface="Calibri"/>
                <a:cs typeface="Calibri"/>
              </a:rPr>
              <a:t> </a:t>
            </a:r>
            <a:r>
              <a:rPr lang="de-DE" sz="1200" kern="1200" err="1">
                <a:latin typeface="Calibri"/>
                <a:cs typeface="Calibri"/>
              </a:rPr>
              <a:t>organization</a:t>
            </a:r>
            <a:r>
              <a:rPr lang="de-DE" sz="1200" kern="1200">
                <a:latin typeface="Calibri"/>
                <a:cs typeface="Calibri"/>
              </a:rPr>
              <a:t> </a:t>
            </a:r>
            <a:r>
              <a:rPr lang="de-DE" sz="1200" kern="1200" err="1">
                <a:latin typeface="Calibri"/>
                <a:cs typeface="Calibri"/>
              </a:rPr>
              <a:t>can</a:t>
            </a:r>
            <a:r>
              <a:rPr lang="de-DE" sz="1200" kern="1200">
                <a:latin typeface="Calibri"/>
                <a:cs typeface="Calibri"/>
              </a:rPr>
              <a:t> </a:t>
            </a:r>
            <a:r>
              <a:rPr lang="de-DE" sz="1200" kern="1200" err="1">
                <a:latin typeface="Calibri"/>
                <a:cs typeface="Calibri"/>
              </a:rPr>
              <a:t>be</a:t>
            </a:r>
            <a:r>
              <a:rPr lang="de-DE" sz="1200" kern="1200">
                <a:latin typeface="Calibri"/>
                <a:cs typeface="Calibri"/>
              </a:rPr>
              <a:t> </a:t>
            </a:r>
            <a:r>
              <a:rPr lang="de-DE" sz="1200" kern="1200" err="1">
                <a:latin typeface="Calibri"/>
                <a:cs typeface="Calibri"/>
              </a:rPr>
              <a:t>found</a:t>
            </a:r>
            <a:r>
              <a:rPr lang="de-DE" sz="1200" kern="1200">
                <a:latin typeface="Calibri"/>
                <a:cs typeface="Calibri"/>
              </a:rPr>
              <a:t> on </a:t>
            </a:r>
            <a:r>
              <a:rPr lang="de-DE" sz="1200" kern="1200" err="1">
                <a:latin typeface="Calibri"/>
                <a:cs typeface="Calibri"/>
              </a:rPr>
              <a:t>the</a:t>
            </a:r>
            <a:r>
              <a:rPr lang="de-DE" sz="1200" kern="1200">
                <a:latin typeface="Calibri"/>
                <a:cs typeface="Calibri"/>
              </a:rPr>
              <a:t> </a:t>
            </a:r>
            <a:r>
              <a:rPr lang="de-DE" sz="1200" kern="1200" err="1">
                <a:latin typeface="Calibri"/>
                <a:cs typeface="Calibri"/>
              </a:rPr>
              <a:t>following</a:t>
            </a:r>
            <a:r>
              <a:rPr lang="de-DE" sz="1200" kern="1200">
                <a:latin typeface="Calibri"/>
                <a:cs typeface="Calibri"/>
              </a:rPr>
              <a:t> </a:t>
            </a:r>
            <a:r>
              <a:rPr lang="de-DE" sz="1200" kern="1200" err="1">
                <a:latin typeface="Calibri"/>
                <a:cs typeface="Calibri"/>
              </a:rPr>
              <a:t>slide</a:t>
            </a:r>
            <a:r>
              <a:rPr lang="de-DE" sz="1200" kern="1200">
                <a:latin typeface="Calibri"/>
                <a:cs typeface="Calibri"/>
              </a:rPr>
              <a:t>.</a:t>
            </a:r>
          </a:p>
        </p:txBody>
      </p:sp>
      <p:sp>
        <p:nvSpPr>
          <p:cNvPr id="4" name="Foliennummernplatzhalter 3"/>
          <p:cNvSpPr>
            <a:spLocks noGrp="1"/>
          </p:cNvSpPr>
          <p:nvPr>
            <p:ph type="sldNum" sz="quarter" idx="10"/>
          </p:nvPr>
        </p:nvSpPr>
        <p:spPr/>
        <p:txBody>
          <a:bodyPr/>
          <a:lstStyle/>
          <a:p>
            <a:fld id="{E9032092-6271-034C-A373-FC28AFF6325A}" type="slidenum">
              <a:rPr lang="de-DE" smtClean="0"/>
              <a:t>40</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a:solidFill>
                  <a:prstClr val="black"/>
                </a:solidFill>
                <a:ea typeface="+mn-ea"/>
              </a:rPr>
              <a:t>Which of this documentation/information can be found on your organization’s website?</a:t>
            </a:r>
          </a:p>
          <a:p>
            <a:endParaRPr lang="en-US" sz="1200" b="1" kern="1200">
              <a:solidFill>
                <a:prstClr val="black"/>
              </a:solidFill>
              <a:effectLst/>
              <a:latin typeface="+mn-lt"/>
              <a:ea typeface="+mn-ea"/>
              <a:cs typeface="+mn-cs"/>
            </a:endParaRPr>
          </a:p>
          <a:p>
            <a:pPr marL="171450" lvl="0" indent="-171450">
              <a:buFont typeface="Arial" panose="020B0604020202020204" pitchFamily="34" charset="0"/>
              <a:buChar char="•"/>
            </a:pPr>
            <a:r>
              <a:rPr lang="de-DE" sz="1200" kern="1200">
                <a:solidFill>
                  <a:schemeClr val="tx1"/>
                </a:solidFill>
                <a:effectLst/>
                <a:latin typeface="+mn-lt"/>
                <a:ea typeface="+mn-ea"/>
                <a:cs typeface="+mn-cs"/>
              </a:rPr>
              <a:t>Budget </a:t>
            </a:r>
            <a:r>
              <a:rPr lang="de-DE" sz="1200" kern="1200" err="1">
                <a:solidFill>
                  <a:schemeClr val="tx1"/>
                </a:solidFill>
                <a:effectLst/>
                <a:latin typeface="+mn-lt"/>
                <a:ea typeface="+mn-ea"/>
                <a:cs typeface="+mn-cs"/>
              </a:rPr>
              <a:t>documents</a:t>
            </a:r>
            <a:r>
              <a:rPr lang="de-DE"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Annual ministry reports, including accounts;</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Audit reports;</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All government policy reports;</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Commercial contracts over a stipulated threshold;</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List of salaries by grade;</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Data sets;</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Information on internal procedures, manuals and guidelines;</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Description of the structure and function of government institutions;</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Annual report on freedom of information law;</a:t>
            </a:r>
            <a:endParaRPr lang="de-DE"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Freedom of information procedural information.</a:t>
            </a:r>
            <a:endParaRPr lang="de-DE"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41</a:t>
            </a:fld>
            <a:endParaRPr lang="de-DE"/>
          </a:p>
        </p:txBody>
      </p:sp>
    </p:spTree>
    <p:extLst>
      <p:ext uri="{BB962C8B-B14F-4D97-AF65-F5344CB8AC3E}">
        <p14:creationId xmlns:p14="http://schemas.microsoft.com/office/powerpoint/2010/main" val="1611811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42</a:t>
            </a:fld>
            <a:endParaRPr lang="de-DE"/>
          </a:p>
        </p:txBody>
      </p:sp>
    </p:spTree>
    <p:extLst>
      <p:ext uri="{BB962C8B-B14F-4D97-AF65-F5344CB8AC3E}">
        <p14:creationId xmlns:p14="http://schemas.microsoft.com/office/powerpoint/2010/main" val="128655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effectLst/>
            </a:endParaRPr>
          </a:p>
        </p:txBody>
      </p:sp>
      <p:sp>
        <p:nvSpPr>
          <p:cNvPr id="4" name="Slide Number Placeholder 3"/>
          <p:cNvSpPr>
            <a:spLocks noGrp="1"/>
          </p:cNvSpPr>
          <p:nvPr>
            <p:ph type="sldNum" sz="quarter" idx="10"/>
          </p:nvPr>
        </p:nvSpPr>
        <p:spPr/>
        <p:txBody>
          <a:bodyPr/>
          <a:lstStyle/>
          <a:p>
            <a:pPr>
              <a:defRPr/>
            </a:pPr>
            <a:fld id="{EED00A47-57B4-3F43-BD9E-EAF2ABA24DEB}" type="slidenum">
              <a:rPr lang="en-US" smtClean="0"/>
              <a:pPr>
                <a:defRPr/>
              </a:pPr>
              <a:t>6</a:t>
            </a:fld>
            <a:endParaRPr lang="en-US"/>
          </a:p>
        </p:txBody>
      </p:sp>
    </p:spTree>
    <p:extLst>
      <p:ext uri="{BB962C8B-B14F-4D97-AF65-F5344CB8AC3E}">
        <p14:creationId xmlns:p14="http://schemas.microsoft.com/office/powerpoint/2010/main" val="164450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43</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44</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45</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pPr>
            <a:r>
              <a:rPr lang="de-DE" b="1" err="1"/>
              <a:t>Principal</a:t>
            </a:r>
            <a:r>
              <a:rPr lang="de-DE" b="1"/>
              <a:t>-agent </a:t>
            </a:r>
            <a:r>
              <a:rPr lang="de-DE" b="1" err="1"/>
              <a:t>theorem</a:t>
            </a:r>
            <a:r>
              <a:rPr lang="de-DE" b="1"/>
              <a:t>:</a:t>
            </a:r>
          </a:p>
          <a:p>
            <a:pPr marL="171450" indent="-171450">
              <a:buFont typeface="Arial"/>
              <a:buChar char="•"/>
            </a:pPr>
            <a:endParaRPr lang="de-DE"/>
          </a:p>
          <a:p>
            <a:pPr marL="171450" indent="-171450">
              <a:buFont typeface="Arial"/>
              <a:buChar char="•"/>
            </a:pPr>
            <a:r>
              <a:rPr lang="de-DE" err="1"/>
              <a:t>Opacity</a:t>
            </a:r>
            <a:r>
              <a:rPr lang="de-DE"/>
              <a:t> in </a:t>
            </a:r>
            <a:r>
              <a:rPr lang="de-DE" err="1"/>
              <a:t>public</a:t>
            </a:r>
            <a:r>
              <a:rPr lang="de-DE"/>
              <a:t> </a:t>
            </a:r>
            <a:r>
              <a:rPr lang="de-DE" err="1"/>
              <a:t>affairs</a:t>
            </a:r>
            <a:r>
              <a:rPr lang="de-DE"/>
              <a:t> </a:t>
            </a:r>
            <a:r>
              <a:rPr lang="de-DE" err="1"/>
              <a:t>is</a:t>
            </a:r>
            <a:r>
              <a:rPr lang="de-DE"/>
              <a:t> </a:t>
            </a:r>
            <a:r>
              <a:rPr lang="de-DE" err="1"/>
              <a:t>assumed</a:t>
            </a:r>
            <a:r>
              <a:rPr lang="de-DE"/>
              <a:t> </a:t>
            </a:r>
            <a:r>
              <a:rPr lang="de-DE" err="1"/>
              <a:t>to</a:t>
            </a:r>
            <a:r>
              <a:rPr lang="de-DE"/>
              <a:t> </a:t>
            </a:r>
            <a:r>
              <a:rPr lang="de-DE" err="1"/>
              <a:t>provide</a:t>
            </a:r>
            <a:r>
              <a:rPr lang="de-DE"/>
              <a:t> a fertile </a:t>
            </a:r>
            <a:r>
              <a:rPr lang="de-DE" err="1"/>
              <a:t>ground</a:t>
            </a:r>
            <a:r>
              <a:rPr lang="de-DE"/>
              <a:t> </a:t>
            </a:r>
            <a:r>
              <a:rPr lang="de-DE" err="1"/>
              <a:t>for</a:t>
            </a:r>
            <a:r>
              <a:rPr lang="de-DE"/>
              <a:t> </a:t>
            </a:r>
            <a:r>
              <a:rPr lang="de-DE" err="1"/>
              <a:t>abuse</a:t>
            </a:r>
            <a:r>
              <a:rPr lang="de-DE"/>
              <a:t> </a:t>
            </a:r>
            <a:r>
              <a:rPr lang="de-DE" err="1"/>
              <a:t>of</a:t>
            </a:r>
            <a:r>
              <a:rPr lang="de-DE"/>
              <a:t> </a:t>
            </a:r>
            <a:r>
              <a:rPr lang="de-DE" err="1"/>
              <a:t>entrusted</a:t>
            </a:r>
            <a:r>
              <a:rPr lang="de-DE"/>
              <a:t> power.</a:t>
            </a:r>
          </a:p>
          <a:p>
            <a:pPr marL="171450" indent="-171450">
              <a:buFont typeface="Arial"/>
              <a:buChar char="•"/>
            </a:pPr>
            <a:r>
              <a:rPr lang="de-DE"/>
              <a:t>The rationale </a:t>
            </a:r>
            <a:r>
              <a:rPr lang="de-DE" err="1"/>
              <a:t>has</a:t>
            </a:r>
            <a:r>
              <a:rPr lang="de-DE"/>
              <a:t> </a:t>
            </a:r>
            <a:r>
              <a:rPr lang="de-DE" err="1"/>
              <a:t>frequently</a:t>
            </a:r>
            <a:r>
              <a:rPr lang="de-DE"/>
              <a:t> </a:t>
            </a:r>
            <a:r>
              <a:rPr lang="de-DE" err="1"/>
              <a:t>been</a:t>
            </a:r>
            <a:r>
              <a:rPr lang="de-DE"/>
              <a:t> </a:t>
            </a:r>
            <a:r>
              <a:rPr lang="de-DE" err="1"/>
              <a:t>explained</a:t>
            </a:r>
            <a:r>
              <a:rPr lang="de-DE"/>
              <a:t> </a:t>
            </a:r>
            <a:r>
              <a:rPr lang="de-DE" err="1"/>
              <a:t>through</a:t>
            </a:r>
            <a:r>
              <a:rPr lang="de-DE"/>
              <a:t> </a:t>
            </a:r>
            <a:r>
              <a:rPr lang="de-DE" err="1"/>
              <a:t>the</a:t>
            </a:r>
            <a:r>
              <a:rPr lang="de-DE"/>
              <a:t> </a:t>
            </a:r>
            <a:r>
              <a:rPr lang="de-DE" err="1"/>
              <a:t>principal</a:t>
            </a:r>
            <a:r>
              <a:rPr lang="de-DE"/>
              <a:t>-agent </a:t>
            </a:r>
            <a:r>
              <a:rPr lang="de-DE" err="1"/>
              <a:t>theorem</a:t>
            </a:r>
            <a:r>
              <a:rPr lang="de-DE"/>
              <a:t>: </a:t>
            </a:r>
            <a:r>
              <a:rPr lang="de-DE" err="1"/>
              <a:t>agents</a:t>
            </a:r>
            <a:r>
              <a:rPr lang="de-DE"/>
              <a:t> (</a:t>
            </a:r>
            <a:r>
              <a:rPr lang="de-DE" err="1"/>
              <a:t>officials</a:t>
            </a:r>
            <a:r>
              <a:rPr lang="de-DE"/>
              <a:t>, </a:t>
            </a:r>
            <a:r>
              <a:rPr lang="de-DE" err="1"/>
              <a:t>elected</a:t>
            </a:r>
            <a:r>
              <a:rPr lang="de-DE"/>
              <a:t> </a:t>
            </a:r>
            <a:r>
              <a:rPr lang="de-DE" err="1"/>
              <a:t>and</a:t>
            </a:r>
            <a:r>
              <a:rPr lang="de-DE"/>
              <a:t> non-</a:t>
            </a:r>
            <a:r>
              <a:rPr lang="de-DE" err="1"/>
              <a:t>elected</a:t>
            </a:r>
            <a:r>
              <a:rPr lang="de-DE"/>
              <a:t>) </a:t>
            </a:r>
            <a:r>
              <a:rPr lang="de-DE" err="1"/>
              <a:t>would</a:t>
            </a:r>
            <a:r>
              <a:rPr lang="de-DE"/>
              <a:t> </a:t>
            </a:r>
            <a:r>
              <a:rPr lang="de-DE" err="1"/>
              <a:t>fail</a:t>
            </a:r>
            <a:r>
              <a:rPr lang="de-DE"/>
              <a:t> </a:t>
            </a:r>
            <a:r>
              <a:rPr lang="de-DE" err="1"/>
              <a:t>too</a:t>
            </a:r>
            <a:r>
              <a:rPr lang="de-DE"/>
              <a:t> </a:t>
            </a:r>
            <a:r>
              <a:rPr lang="de-DE" err="1"/>
              <a:t>meet</a:t>
            </a:r>
            <a:r>
              <a:rPr lang="de-DE"/>
              <a:t> </a:t>
            </a:r>
            <a:r>
              <a:rPr lang="de-DE" err="1"/>
              <a:t>the</a:t>
            </a:r>
            <a:r>
              <a:rPr lang="de-DE"/>
              <a:t> </a:t>
            </a:r>
            <a:r>
              <a:rPr lang="de-DE" err="1"/>
              <a:t>public</a:t>
            </a:r>
            <a:r>
              <a:rPr lang="de-DE"/>
              <a:t> </a:t>
            </a:r>
            <a:r>
              <a:rPr lang="de-DE" err="1"/>
              <a:t>interest</a:t>
            </a:r>
            <a:r>
              <a:rPr lang="de-DE"/>
              <a:t> </a:t>
            </a:r>
            <a:r>
              <a:rPr lang="de-DE" err="1"/>
              <a:t>if</a:t>
            </a:r>
            <a:r>
              <a:rPr lang="de-DE"/>
              <a:t> </a:t>
            </a:r>
            <a:r>
              <a:rPr lang="de-DE" err="1"/>
              <a:t>they</a:t>
            </a:r>
            <a:r>
              <a:rPr lang="de-DE"/>
              <a:t> </a:t>
            </a:r>
            <a:r>
              <a:rPr lang="de-DE" err="1"/>
              <a:t>can</a:t>
            </a:r>
            <a:r>
              <a:rPr lang="de-DE"/>
              <a:t> (</a:t>
            </a:r>
            <a:r>
              <a:rPr lang="de-DE" err="1"/>
              <a:t>self-serving</a:t>
            </a:r>
            <a:r>
              <a:rPr lang="de-DE"/>
              <a:t> </a:t>
            </a:r>
            <a:r>
              <a:rPr lang="de-DE" err="1"/>
              <a:t>conception</a:t>
            </a:r>
            <a:r>
              <a:rPr lang="de-DE"/>
              <a:t> </a:t>
            </a:r>
            <a:r>
              <a:rPr lang="de-DE" err="1"/>
              <a:t>of</a:t>
            </a:r>
            <a:r>
              <a:rPr lang="de-DE"/>
              <a:t> human </a:t>
            </a:r>
            <a:r>
              <a:rPr lang="de-DE" err="1"/>
              <a:t>behavior</a:t>
            </a:r>
            <a:r>
              <a:rPr lang="de-DE"/>
              <a:t>). Thus, </a:t>
            </a:r>
            <a:r>
              <a:rPr lang="de-DE" err="1"/>
              <a:t>principals</a:t>
            </a:r>
            <a:r>
              <a:rPr lang="de-DE"/>
              <a:t> (</a:t>
            </a:r>
            <a:r>
              <a:rPr lang="de-DE" err="1"/>
              <a:t>people</a:t>
            </a:r>
            <a:r>
              <a:rPr lang="de-DE"/>
              <a:t>) </a:t>
            </a:r>
            <a:r>
              <a:rPr lang="de-DE" err="1"/>
              <a:t>seek</a:t>
            </a:r>
            <a:r>
              <a:rPr lang="de-DE"/>
              <a:t> </a:t>
            </a:r>
            <a:r>
              <a:rPr lang="de-DE" err="1"/>
              <a:t>to</a:t>
            </a:r>
            <a:r>
              <a:rPr lang="de-DE"/>
              <a:t> </a:t>
            </a:r>
            <a:r>
              <a:rPr lang="de-DE" err="1"/>
              <a:t>scrutinize</a:t>
            </a:r>
            <a:r>
              <a:rPr lang="de-DE"/>
              <a:t> </a:t>
            </a:r>
            <a:r>
              <a:rPr lang="de-DE" err="1"/>
              <a:t>and</a:t>
            </a:r>
            <a:r>
              <a:rPr lang="de-DE"/>
              <a:t> </a:t>
            </a:r>
            <a:r>
              <a:rPr lang="de-DE" err="1"/>
              <a:t>possibly</a:t>
            </a:r>
            <a:r>
              <a:rPr lang="de-DE"/>
              <a:t> </a:t>
            </a:r>
            <a:r>
              <a:rPr lang="de-DE" err="1"/>
              <a:t>sanction</a:t>
            </a:r>
            <a:r>
              <a:rPr lang="de-DE"/>
              <a:t> </a:t>
            </a:r>
            <a:r>
              <a:rPr lang="de-DE" err="1"/>
              <a:t>the</a:t>
            </a:r>
            <a:r>
              <a:rPr lang="de-DE"/>
              <a:t> </a:t>
            </a:r>
            <a:r>
              <a:rPr lang="de-DE" err="1"/>
              <a:t>behavior</a:t>
            </a:r>
            <a:r>
              <a:rPr lang="de-DE"/>
              <a:t> </a:t>
            </a:r>
            <a:r>
              <a:rPr lang="de-DE" err="1"/>
              <a:t>of</a:t>
            </a:r>
            <a:r>
              <a:rPr lang="de-DE"/>
              <a:t> </a:t>
            </a:r>
            <a:r>
              <a:rPr lang="de-DE" err="1"/>
              <a:t>potentially</a:t>
            </a:r>
            <a:r>
              <a:rPr lang="de-DE"/>
              <a:t> </a:t>
            </a:r>
            <a:r>
              <a:rPr lang="de-DE" err="1"/>
              <a:t>shirking</a:t>
            </a:r>
            <a:r>
              <a:rPr lang="de-DE"/>
              <a:t> </a:t>
            </a:r>
            <a:r>
              <a:rPr lang="de-DE" err="1"/>
              <a:t>agents</a:t>
            </a:r>
            <a:r>
              <a:rPr lang="de-DE"/>
              <a:t>.</a:t>
            </a:r>
          </a:p>
          <a:p>
            <a:pPr marL="171450" indent="-171450">
              <a:buFont typeface="Arial"/>
              <a:buChar char="•"/>
            </a:pPr>
            <a:r>
              <a:rPr lang="de-DE"/>
              <a:t>The fundamental </a:t>
            </a:r>
            <a:r>
              <a:rPr lang="de-DE" err="1"/>
              <a:t>problem</a:t>
            </a:r>
            <a:r>
              <a:rPr lang="de-DE"/>
              <a:t> </a:t>
            </a:r>
            <a:r>
              <a:rPr lang="de-DE" err="1"/>
              <a:t>underlying</a:t>
            </a:r>
            <a:r>
              <a:rPr lang="de-DE"/>
              <a:t> </a:t>
            </a:r>
            <a:r>
              <a:rPr lang="de-DE" err="1"/>
              <a:t>the</a:t>
            </a:r>
            <a:r>
              <a:rPr lang="de-DE"/>
              <a:t> </a:t>
            </a:r>
            <a:r>
              <a:rPr lang="de-DE" err="1"/>
              <a:t>principal</a:t>
            </a:r>
            <a:r>
              <a:rPr lang="de-DE"/>
              <a:t>-agent </a:t>
            </a:r>
            <a:r>
              <a:rPr lang="de-DE" err="1"/>
              <a:t>dilemma</a:t>
            </a:r>
            <a:r>
              <a:rPr lang="de-DE"/>
              <a:t> </a:t>
            </a:r>
            <a:r>
              <a:rPr lang="de-DE" err="1"/>
              <a:t>is</a:t>
            </a:r>
            <a:r>
              <a:rPr lang="de-DE"/>
              <a:t> </a:t>
            </a:r>
            <a:r>
              <a:rPr lang="de-DE" err="1"/>
              <a:t>the</a:t>
            </a:r>
            <a:r>
              <a:rPr lang="de-DE"/>
              <a:t> </a:t>
            </a:r>
            <a:r>
              <a:rPr lang="de-DE" err="1"/>
              <a:t>asymmetry</a:t>
            </a:r>
            <a:r>
              <a:rPr lang="de-DE"/>
              <a:t> </a:t>
            </a:r>
            <a:r>
              <a:rPr lang="de-DE" err="1"/>
              <a:t>of</a:t>
            </a:r>
            <a:r>
              <a:rPr lang="de-DE"/>
              <a:t> </a:t>
            </a:r>
            <a:r>
              <a:rPr lang="de-DE" err="1"/>
              <a:t>information</a:t>
            </a:r>
            <a:r>
              <a:rPr lang="de-DE"/>
              <a:t> in </a:t>
            </a:r>
            <a:r>
              <a:rPr lang="de-DE" err="1"/>
              <a:t>favor</a:t>
            </a:r>
            <a:r>
              <a:rPr lang="de-DE"/>
              <a:t> </a:t>
            </a:r>
            <a:r>
              <a:rPr lang="de-DE" err="1"/>
              <a:t>of</a:t>
            </a:r>
            <a:r>
              <a:rPr lang="de-DE"/>
              <a:t> </a:t>
            </a:r>
            <a:r>
              <a:rPr lang="de-DE" err="1"/>
              <a:t>agents</a:t>
            </a:r>
            <a:r>
              <a:rPr lang="de-DE"/>
              <a:t> </a:t>
            </a:r>
            <a:r>
              <a:rPr lang="de-DE" err="1"/>
              <a:t>providing</a:t>
            </a:r>
            <a:r>
              <a:rPr lang="de-DE"/>
              <a:t> </a:t>
            </a:r>
            <a:r>
              <a:rPr lang="de-DE" err="1"/>
              <a:t>incentives</a:t>
            </a:r>
            <a:r>
              <a:rPr lang="de-DE"/>
              <a:t> </a:t>
            </a:r>
            <a:r>
              <a:rPr lang="de-DE" err="1"/>
              <a:t>for</a:t>
            </a:r>
            <a:r>
              <a:rPr lang="de-DE"/>
              <a:t> </a:t>
            </a:r>
            <a:r>
              <a:rPr lang="de-DE" err="1"/>
              <a:t>hidden</a:t>
            </a:r>
            <a:r>
              <a:rPr lang="de-DE"/>
              <a:t> </a:t>
            </a:r>
            <a:r>
              <a:rPr lang="de-DE" err="1"/>
              <a:t>action</a:t>
            </a:r>
            <a:r>
              <a:rPr lang="de-DE"/>
              <a:t> </a:t>
            </a:r>
            <a:r>
              <a:rPr lang="de-DE" err="1"/>
              <a:t>and</a:t>
            </a:r>
            <a:r>
              <a:rPr lang="de-DE"/>
              <a:t> </a:t>
            </a:r>
            <a:r>
              <a:rPr lang="de-DE" err="1"/>
              <a:t>moral</a:t>
            </a:r>
            <a:r>
              <a:rPr lang="de-DE"/>
              <a:t> </a:t>
            </a:r>
            <a:r>
              <a:rPr lang="de-DE" err="1"/>
              <a:t>hazard</a:t>
            </a:r>
            <a:r>
              <a:rPr lang="de-DE"/>
              <a:t>. </a:t>
            </a:r>
            <a:r>
              <a:rPr lang="de-DE" err="1"/>
              <a:t>Principal’s</a:t>
            </a:r>
            <a:r>
              <a:rPr lang="de-DE"/>
              <a:t> </a:t>
            </a:r>
            <a:r>
              <a:rPr lang="de-DE" err="1"/>
              <a:t>monitoring</a:t>
            </a:r>
            <a:r>
              <a:rPr lang="de-DE"/>
              <a:t> </a:t>
            </a:r>
            <a:r>
              <a:rPr lang="de-DE" err="1"/>
              <a:t>of</a:t>
            </a:r>
            <a:r>
              <a:rPr lang="de-DE"/>
              <a:t> </a:t>
            </a:r>
            <a:r>
              <a:rPr lang="de-DE" err="1"/>
              <a:t>agents</a:t>
            </a:r>
            <a:r>
              <a:rPr lang="de-DE"/>
              <a:t>’ </a:t>
            </a:r>
            <a:r>
              <a:rPr lang="de-DE" err="1"/>
              <a:t>actions</a:t>
            </a:r>
            <a:r>
              <a:rPr lang="de-DE"/>
              <a:t> </a:t>
            </a:r>
            <a:r>
              <a:rPr lang="de-DE" err="1"/>
              <a:t>is</a:t>
            </a:r>
            <a:r>
              <a:rPr lang="de-DE"/>
              <a:t> </a:t>
            </a:r>
            <a:r>
              <a:rPr lang="de-DE" err="1"/>
              <a:t>one</a:t>
            </a:r>
            <a:r>
              <a:rPr lang="de-DE"/>
              <a:t> </a:t>
            </a:r>
            <a:r>
              <a:rPr lang="de-DE" err="1"/>
              <a:t>way</a:t>
            </a:r>
            <a:r>
              <a:rPr lang="de-DE"/>
              <a:t> </a:t>
            </a:r>
            <a:r>
              <a:rPr lang="de-DE" err="1"/>
              <a:t>to</a:t>
            </a:r>
            <a:r>
              <a:rPr lang="de-DE"/>
              <a:t> </a:t>
            </a:r>
            <a:r>
              <a:rPr lang="de-DE" err="1"/>
              <a:t>reduce</a:t>
            </a:r>
            <a:r>
              <a:rPr lang="de-DE"/>
              <a:t> </a:t>
            </a:r>
            <a:r>
              <a:rPr lang="de-DE" err="1"/>
              <a:t>information</a:t>
            </a:r>
            <a:r>
              <a:rPr lang="de-DE"/>
              <a:t> </a:t>
            </a:r>
            <a:r>
              <a:rPr lang="de-DE" err="1"/>
              <a:t>asymmetry</a:t>
            </a:r>
            <a:r>
              <a:rPr lang="de-DE"/>
              <a:t> </a:t>
            </a:r>
            <a:r>
              <a:rPr lang="de-DE" err="1"/>
              <a:t>and</a:t>
            </a:r>
            <a:r>
              <a:rPr lang="de-DE"/>
              <a:t> </a:t>
            </a:r>
            <a:r>
              <a:rPr lang="de-DE" err="1"/>
              <a:t>thus</a:t>
            </a:r>
            <a:r>
              <a:rPr lang="de-DE"/>
              <a:t>, </a:t>
            </a:r>
            <a:r>
              <a:rPr lang="de-DE" err="1"/>
              <a:t>circumvent</a:t>
            </a:r>
            <a:r>
              <a:rPr lang="de-DE"/>
              <a:t> </a:t>
            </a:r>
            <a:r>
              <a:rPr lang="de-DE" err="1"/>
              <a:t>obstruction</a:t>
            </a:r>
            <a:r>
              <a:rPr lang="de-DE"/>
              <a:t> </a:t>
            </a:r>
            <a:r>
              <a:rPr lang="de-DE" err="1"/>
              <a:t>as</a:t>
            </a:r>
            <a:r>
              <a:rPr lang="de-DE"/>
              <a:t> </a:t>
            </a:r>
            <a:r>
              <a:rPr lang="de-DE" err="1"/>
              <a:t>well</a:t>
            </a:r>
            <a:r>
              <a:rPr lang="de-DE"/>
              <a:t> </a:t>
            </a:r>
            <a:r>
              <a:rPr lang="de-DE" err="1"/>
              <a:t>as</a:t>
            </a:r>
            <a:r>
              <a:rPr lang="de-DE"/>
              <a:t> </a:t>
            </a:r>
            <a:r>
              <a:rPr lang="de-DE" err="1"/>
              <a:t>facilitating</a:t>
            </a:r>
            <a:r>
              <a:rPr lang="de-DE"/>
              <a:t> </a:t>
            </a:r>
            <a:r>
              <a:rPr lang="de-DE" err="1"/>
              <a:t>agent’s</a:t>
            </a:r>
            <a:r>
              <a:rPr lang="de-DE"/>
              <a:t> </a:t>
            </a:r>
            <a:r>
              <a:rPr lang="de-DE" err="1"/>
              <a:t>action</a:t>
            </a:r>
            <a:r>
              <a:rPr lang="de-DE"/>
              <a:t> in </a:t>
            </a:r>
            <a:r>
              <a:rPr lang="de-DE" err="1"/>
              <a:t>line</a:t>
            </a:r>
            <a:r>
              <a:rPr lang="de-DE"/>
              <a:t> </a:t>
            </a:r>
            <a:r>
              <a:rPr lang="de-DE" err="1"/>
              <a:t>with</a:t>
            </a:r>
            <a:r>
              <a:rPr lang="de-DE"/>
              <a:t> </a:t>
            </a:r>
            <a:r>
              <a:rPr lang="de-DE" err="1"/>
              <a:t>principals</a:t>
            </a:r>
            <a:r>
              <a:rPr lang="de-DE"/>
              <a:t>’ </a:t>
            </a:r>
            <a:r>
              <a:rPr lang="de-DE" err="1"/>
              <a:t>interests</a:t>
            </a:r>
            <a:r>
              <a:rPr lang="de-DE"/>
              <a:t>.</a:t>
            </a:r>
          </a:p>
          <a:p>
            <a:pPr marL="171450" indent="-171450">
              <a:buFont typeface="Arial"/>
              <a:buChar char="•"/>
            </a:pPr>
            <a:r>
              <a:rPr lang="de-DE" err="1"/>
              <a:t>Against</a:t>
            </a:r>
            <a:r>
              <a:rPr lang="de-DE"/>
              <a:t> </a:t>
            </a:r>
            <a:r>
              <a:rPr lang="de-DE" err="1"/>
              <a:t>this</a:t>
            </a:r>
            <a:r>
              <a:rPr lang="de-DE"/>
              <a:t> </a:t>
            </a:r>
            <a:r>
              <a:rPr lang="de-DE" err="1"/>
              <a:t>theoretical</a:t>
            </a:r>
            <a:r>
              <a:rPr lang="de-DE"/>
              <a:t> </a:t>
            </a:r>
            <a:r>
              <a:rPr lang="de-DE" err="1"/>
              <a:t>background</a:t>
            </a:r>
            <a:r>
              <a:rPr lang="de-DE"/>
              <a:t>, </a:t>
            </a:r>
            <a:r>
              <a:rPr lang="de-DE" err="1"/>
              <a:t>it</a:t>
            </a:r>
            <a:r>
              <a:rPr lang="de-DE"/>
              <a:t> </a:t>
            </a:r>
            <a:r>
              <a:rPr lang="de-DE" err="1"/>
              <a:t>becomes</a:t>
            </a:r>
            <a:r>
              <a:rPr lang="de-DE"/>
              <a:t> </a:t>
            </a:r>
            <a:r>
              <a:rPr lang="de-DE" err="1"/>
              <a:t>clear</a:t>
            </a:r>
            <a:r>
              <a:rPr lang="de-DE"/>
              <a:t> </a:t>
            </a:r>
            <a:r>
              <a:rPr lang="de-DE" err="1"/>
              <a:t>that</a:t>
            </a:r>
            <a:r>
              <a:rPr lang="de-DE"/>
              <a:t> </a:t>
            </a:r>
            <a:r>
              <a:rPr lang="de-DE" err="1"/>
              <a:t>the</a:t>
            </a:r>
            <a:r>
              <a:rPr lang="de-DE"/>
              <a:t> </a:t>
            </a:r>
            <a:r>
              <a:rPr lang="de-DE" err="1"/>
              <a:t>level</a:t>
            </a:r>
            <a:r>
              <a:rPr lang="de-DE"/>
              <a:t> </a:t>
            </a:r>
            <a:r>
              <a:rPr lang="de-DE" err="1"/>
              <a:t>of</a:t>
            </a:r>
            <a:r>
              <a:rPr lang="de-DE"/>
              <a:t> </a:t>
            </a:r>
            <a:r>
              <a:rPr lang="de-DE" err="1"/>
              <a:t>transparency</a:t>
            </a:r>
            <a:r>
              <a:rPr lang="de-DE"/>
              <a:t> </a:t>
            </a:r>
            <a:r>
              <a:rPr lang="de-DE" err="1"/>
              <a:t>or</a:t>
            </a:r>
            <a:r>
              <a:rPr lang="de-DE"/>
              <a:t> </a:t>
            </a:r>
            <a:r>
              <a:rPr lang="de-DE" err="1"/>
              <a:t>opacity</a:t>
            </a:r>
            <a:r>
              <a:rPr lang="de-DE"/>
              <a:t> in </a:t>
            </a:r>
            <a:r>
              <a:rPr lang="de-DE" err="1"/>
              <a:t>the</a:t>
            </a:r>
            <a:r>
              <a:rPr lang="de-DE"/>
              <a:t> </a:t>
            </a:r>
            <a:r>
              <a:rPr lang="de-DE" err="1"/>
              <a:t>public</a:t>
            </a:r>
            <a:r>
              <a:rPr lang="de-DE"/>
              <a:t> </a:t>
            </a:r>
            <a:r>
              <a:rPr lang="de-DE" err="1"/>
              <a:t>sphere</a:t>
            </a:r>
            <a:r>
              <a:rPr lang="de-DE"/>
              <a:t> </a:t>
            </a:r>
            <a:r>
              <a:rPr lang="de-DE" err="1"/>
              <a:t>can</a:t>
            </a:r>
            <a:r>
              <a:rPr lang="de-DE"/>
              <a:t> </a:t>
            </a:r>
            <a:r>
              <a:rPr lang="de-DE" err="1"/>
              <a:t>change</a:t>
            </a:r>
            <a:r>
              <a:rPr lang="de-DE"/>
              <a:t> </a:t>
            </a:r>
            <a:r>
              <a:rPr lang="de-DE" err="1"/>
              <a:t>the</a:t>
            </a:r>
            <a:r>
              <a:rPr lang="de-DE"/>
              <a:t> </a:t>
            </a:r>
            <a:r>
              <a:rPr lang="de-DE" err="1"/>
              <a:t>nature</a:t>
            </a:r>
            <a:r>
              <a:rPr lang="de-DE"/>
              <a:t> </a:t>
            </a:r>
            <a:r>
              <a:rPr lang="de-DE" err="1"/>
              <a:t>of</a:t>
            </a:r>
            <a:r>
              <a:rPr lang="de-DE"/>
              <a:t> </a:t>
            </a:r>
            <a:r>
              <a:rPr lang="de-DE" err="1"/>
              <a:t>the</a:t>
            </a:r>
            <a:r>
              <a:rPr lang="de-DE"/>
              <a:t> </a:t>
            </a:r>
            <a:r>
              <a:rPr lang="de-DE" err="1"/>
              <a:t>public</a:t>
            </a:r>
            <a:r>
              <a:rPr lang="de-DE"/>
              <a:t> power </a:t>
            </a:r>
            <a:r>
              <a:rPr lang="de-DE" err="1"/>
              <a:t>relation</a:t>
            </a:r>
            <a:r>
              <a:rPr lang="de-DE"/>
              <a:t> </a:t>
            </a:r>
            <a:r>
              <a:rPr lang="de-DE" err="1"/>
              <a:t>between</a:t>
            </a:r>
            <a:r>
              <a:rPr lang="de-DE"/>
              <a:t> </a:t>
            </a:r>
            <a:r>
              <a:rPr lang="de-DE" err="1"/>
              <a:t>public</a:t>
            </a:r>
            <a:r>
              <a:rPr lang="de-DE"/>
              <a:t> </a:t>
            </a:r>
            <a:r>
              <a:rPr lang="de-DE" err="1"/>
              <a:t>servants</a:t>
            </a:r>
            <a:r>
              <a:rPr lang="de-DE"/>
              <a:t> </a:t>
            </a:r>
            <a:r>
              <a:rPr lang="de-DE" err="1"/>
              <a:t>and</a:t>
            </a:r>
            <a:r>
              <a:rPr lang="de-DE"/>
              <a:t> </a:t>
            </a:r>
            <a:r>
              <a:rPr lang="de-DE" err="1"/>
              <a:t>people</a:t>
            </a:r>
            <a:r>
              <a:rPr lang="de-DE"/>
              <a:t> </a:t>
            </a:r>
            <a:r>
              <a:rPr lang="de-DE" err="1"/>
              <a:t>fundamentally</a:t>
            </a:r>
            <a:r>
              <a:rPr lang="de-DE"/>
              <a:t>.</a:t>
            </a:r>
          </a:p>
          <a:p>
            <a:pPr marL="171450" indent="-171450">
              <a:buFont typeface="Arial"/>
              <a:buChar char="•"/>
            </a:pPr>
            <a:endParaRPr lang="de-DE">
              <a:effectLst/>
            </a:endParaRPr>
          </a:p>
          <a:p>
            <a:pPr marL="0" indent="0">
              <a:buFont typeface="Arial"/>
              <a:buNone/>
            </a:pPr>
            <a:r>
              <a:rPr lang="de-DE" b="1">
                <a:effectLst/>
              </a:rPr>
              <a:t>Source:</a:t>
            </a:r>
          </a:p>
          <a:p>
            <a:r>
              <a:rPr lang="de-DE" i="0"/>
              <a:t>Jensen, M. C.</a:t>
            </a:r>
            <a:r>
              <a:rPr lang="de-DE" i="0" baseline="0"/>
              <a:t> &amp;</a:t>
            </a:r>
            <a:r>
              <a:rPr lang="de-DE" i="0"/>
              <a:t> </a:t>
            </a:r>
            <a:r>
              <a:rPr lang="de-DE" i="0" err="1"/>
              <a:t>Meckling</a:t>
            </a:r>
            <a:r>
              <a:rPr lang="de-DE" i="0"/>
              <a:t>, W. H. (1976). </a:t>
            </a:r>
            <a:r>
              <a:rPr lang="de-DE" i="0" err="1"/>
              <a:t>Theory</a:t>
            </a:r>
            <a:r>
              <a:rPr lang="de-DE" i="0"/>
              <a:t> </a:t>
            </a:r>
            <a:r>
              <a:rPr lang="de-DE" i="0" err="1"/>
              <a:t>of</a:t>
            </a:r>
            <a:r>
              <a:rPr lang="de-DE" i="0"/>
              <a:t> </a:t>
            </a:r>
            <a:r>
              <a:rPr lang="de-DE" i="0" err="1"/>
              <a:t>the</a:t>
            </a:r>
            <a:r>
              <a:rPr lang="de-DE" i="0"/>
              <a:t> firm: </a:t>
            </a:r>
            <a:r>
              <a:rPr lang="de-DE" i="0" err="1"/>
              <a:t>Managerial</a:t>
            </a:r>
            <a:r>
              <a:rPr lang="de-DE" i="0"/>
              <a:t> </a:t>
            </a:r>
            <a:r>
              <a:rPr lang="de-DE" i="0" err="1"/>
              <a:t>behavior</a:t>
            </a:r>
            <a:r>
              <a:rPr lang="de-DE" i="0"/>
              <a:t>, </a:t>
            </a:r>
            <a:r>
              <a:rPr lang="de-DE" i="0" err="1"/>
              <a:t>agency</a:t>
            </a:r>
            <a:r>
              <a:rPr lang="de-DE" i="0"/>
              <a:t> </a:t>
            </a:r>
            <a:r>
              <a:rPr lang="de-DE" i="0" err="1"/>
              <a:t>costs</a:t>
            </a:r>
            <a:r>
              <a:rPr lang="de-DE" i="0"/>
              <a:t> </a:t>
            </a:r>
            <a:r>
              <a:rPr lang="de-DE" i="0" err="1"/>
              <a:t>and</a:t>
            </a:r>
            <a:r>
              <a:rPr lang="de-DE" i="0"/>
              <a:t> </a:t>
            </a:r>
            <a:r>
              <a:rPr lang="de-DE" i="0" err="1"/>
              <a:t>owernship</a:t>
            </a:r>
            <a:r>
              <a:rPr lang="de-DE" i="0"/>
              <a:t> </a:t>
            </a:r>
            <a:r>
              <a:rPr lang="de-DE" i="0" err="1"/>
              <a:t>structure</a:t>
            </a:r>
            <a:r>
              <a:rPr lang="de-DE" i="0"/>
              <a:t>. Journal</a:t>
            </a:r>
            <a:r>
              <a:rPr lang="de-DE" i="0" baseline="0"/>
              <a:t> </a:t>
            </a:r>
            <a:r>
              <a:rPr lang="de-DE" i="0" baseline="0" err="1"/>
              <a:t>of</a:t>
            </a:r>
            <a:r>
              <a:rPr lang="de-DE" i="0" baseline="0"/>
              <a:t> Financial Economics, 3(4), 305-360.</a:t>
            </a:r>
            <a:endParaRPr lang="de-DE" i="0">
              <a:effectLst/>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255620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D55CF80-CA73-394A-94C0-88E96DE62B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346596E1-98BB-6042-8AE4-3401BD428BDC}"/>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7301" eaLnBrk="0" fontAlgn="base" hangingPunct="0">
              <a:spcBef>
                <a:spcPct val="30000"/>
              </a:spcBef>
              <a:spcAft>
                <a:spcPct val="0"/>
              </a:spcAft>
              <a:defRPr/>
            </a:pPr>
            <a:r>
              <a:rPr lang="en-US" altLang="en-US" sz="1200" b="1">
                <a:solidFill>
                  <a:srgbClr val="000000"/>
                </a:solidFill>
              </a:rPr>
              <a:t>Transparency as a panacea?</a:t>
            </a:r>
            <a:endParaRPr lang="en-US" b="1" u="none"/>
          </a:p>
          <a:p>
            <a:pPr defTabSz="897301" eaLnBrk="0" fontAlgn="base" hangingPunct="0">
              <a:spcBef>
                <a:spcPct val="30000"/>
              </a:spcBef>
              <a:spcAft>
                <a:spcPct val="0"/>
              </a:spcAft>
              <a:defRPr/>
            </a:pPr>
            <a:endParaRPr lang="en-US" b="1" u="none"/>
          </a:p>
          <a:p>
            <a:pPr defTabSz="897301" eaLnBrk="0" fontAlgn="base" hangingPunct="0">
              <a:spcBef>
                <a:spcPct val="30000"/>
              </a:spcBef>
              <a:spcAft>
                <a:spcPct val="0"/>
              </a:spcAft>
              <a:defRPr/>
            </a:pPr>
            <a:r>
              <a:rPr lang="en-US" b="1" u="none"/>
              <a:t>Definition:</a:t>
            </a:r>
            <a:r>
              <a:rPr lang="en-US" b="1"/>
              <a:t> </a:t>
            </a:r>
            <a:r>
              <a:rPr lang="en-US" b="0"/>
              <a:t>Transparency is generally defined as the principle of enabling the public to gain information about the operations and structures of a given entity (Heald 2006: 26).</a:t>
            </a:r>
            <a:endParaRPr lang="en-US" b="0">
              <a:cs typeface="Calibri"/>
            </a:endParaRPr>
          </a:p>
          <a:p>
            <a:pPr defTabSz="897301" eaLnBrk="0" fontAlgn="base" hangingPunct="0">
              <a:spcBef>
                <a:spcPct val="30000"/>
              </a:spcBef>
              <a:spcAft>
                <a:spcPct val="0"/>
              </a:spcAft>
              <a:defRPr/>
            </a:pPr>
            <a:endParaRPr lang="en-US" b="1"/>
          </a:p>
          <a:p>
            <a:pPr defTabSz="897301" eaLnBrk="0" fontAlgn="base" hangingPunct="0">
              <a:spcBef>
                <a:spcPct val="30000"/>
              </a:spcBef>
              <a:spcAft>
                <a:spcPct val="0"/>
              </a:spcAft>
              <a:defRPr/>
            </a:pPr>
            <a:r>
              <a:rPr lang="en-US" b="1" u="none"/>
              <a:t>Functions:</a:t>
            </a:r>
          </a:p>
          <a:p>
            <a:pPr marL="171450" indent="-171450" defTabSz="897301" eaLnBrk="0" fontAlgn="base" hangingPunct="0">
              <a:spcBef>
                <a:spcPct val="30000"/>
              </a:spcBef>
              <a:spcAft>
                <a:spcPct val="0"/>
              </a:spcAft>
              <a:buFont typeface="Arial"/>
              <a:buChar char="•"/>
              <a:defRPr/>
            </a:pPr>
            <a:r>
              <a:rPr lang="en-US" b="1"/>
              <a:t>Transparency as a precondition for vertical accountability: </a:t>
            </a:r>
            <a:r>
              <a:rPr lang="en-US" b="0"/>
              <a:t>Scrutiny and monitoring of public institutions and processes by the media, civil</a:t>
            </a:r>
            <a:r>
              <a:rPr lang="en-US" b="0" baseline="0"/>
              <a:t> society organization</a:t>
            </a:r>
            <a:r>
              <a:rPr lang="en-US" b="0"/>
              <a:t>s or people is fundamentally based on access to information.</a:t>
            </a:r>
            <a:endParaRPr lang="en-US" b="1"/>
          </a:p>
          <a:p>
            <a:pPr marL="171450" indent="-171450" defTabSz="897301" eaLnBrk="0" fontAlgn="base" hangingPunct="0">
              <a:spcBef>
                <a:spcPct val="30000"/>
              </a:spcBef>
              <a:spcAft>
                <a:spcPct val="0"/>
              </a:spcAft>
              <a:buFont typeface="Arial"/>
              <a:buChar char="•"/>
              <a:defRPr/>
            </a:pPr>
            <a:r>
              <a:rPr lang="en-US" b="1"/>
              <a:t>Transparency as a precondition for people participation: </a:t>
            </a:r>
            <a:r>
              <a:rPr lang="en-US"/>
              <a:t>Information availability has been frequently described as the oxygen of democracy, allowing people to form opinions, weigh political options or become active participants in democratic processes.</a:t>
            </a:r>
          </a:p>
          <a:p>
            <a:pPr marL="171450" indent="-171450" defTabSz="897301" eaLnBrk="0" fontAlgn="base" hangingPunct="0">
              <a:spcBef>
                <a:spcPct val="30000"/>
              </a:spcBef>
              <a:spcAft>
                <a:spcPct val="0"/>
              </a:spcAft>
              <a:buFont typeface="Arial"/>
              <a:buChar char="•"/>
              <a:defRPr/>
            </a:pPr>
            <a:r>
              <a:rPr lang="en-US" b="1"/>
              <a:t>Transparency as a driver for public sector performance: </a:t>
            </a:r>
            <a:r>
              <a:rPr lang="en-US" b="0"/>
              <a:t>Based on the idea of the principal-agent theorem, it is assumed that visibility of actions would deter</a:t>
            </a:r>
            <a:r>
              <a:rPr lang="en-US" b="0" baseline="0"/>
              <a:t> </a:t>
            </a:r>
            <a:r>
              <a:rPr lang="en-US" b="0"/>
              <a:t>deviant behavior of public servants. This way, decisions would be more sound,</a:t>
            </a:r>
            <a:r>
              <a:rPr lang="en-US" b="0" baseline="0"/>
              <a:t> </a:t>
            </a:r>
            <a:r>
              <a:rPr lang="en-US" b="0"/>
              <a:t>ethical and closer to the public interest.</a:t>
            </a:r>
          </a:p>
          <a:p>
            <a:pPr marL="171450" indent="-171450" defTabSz="897301" eaLnBrk="0" fontAlgn="base" hangingPunct="0">
              <a:spcBef>
                <a:spcPct val="30000"/>
              </a:spcBef>
              <a:spcAft>
                <a:spcPct val="0"/>
              </a:spcAft>
              <a:buFont typeface="Arial"/>
              <a:buChar char="•"/>
              <a:defRPr/>
            </a:pPr>
            <a:r>
              <a:rPr lang="en-US" b="1"/>
              <a:t>Transparency for enhancing trust in government: </a:t>
            </a:r>
            <a:r>
              <a:rPr lang="en-US" b="0"/>
              <a:t>Tr</a:t>
            </a:r>
            <a:r>
              <a:rPr lang="en-US"/>
              <a:t>ansparency reforms have been frequently perpetuated by the idea that if only the public could see the workings of the administrative apparatus, confidence in and thus legitimacy of administrations would be restored.</a:t>
            </a:r>
            <a:r>
              <a:rPr lang="de-DE">
                <a:effectLst/>
              </a:rPr>
              <a:t> </a:t>
            </a:r>
          </a:p>
          <a:p>
            <a:pPr defTabSz="897301" eaLnBrk="0" fontAlgn="base" hangingPunct="0">
              <a:spcBef>
                <a:spcPct val="30000"/>
              </a:spcBef>
              <a:spcAft>
                <a:spcPct val="0"/>
              </a:spcAft>
              <a:defRPr/>
            </a:pPr>
            <a:endParaRPr lang="de-DE" b="1">
              <a:effectLst/>
            </a:endParaRPr>
          </a:p>
          <a:p>
            <a:r>
              <a:rPr lang="de-DE" sz="1200" b="1"/>
              <a:t>Source:</a:t>
            </a:r>
          </a:p>
          <a:p>
            <a:r>
              <a:rPr lang="de-DE" sz="1200" kern="1200" err="1">
                <a:solidFill>
                  <a:schemeClr val="tx1"/>
                </a:solidFill>
                <a:effectLst/>
                <a:latin typeface="+mn-lt"/>
                <a:ea typeface="+mn-ea"/>
                <a:cs typeface="+mn-cs"/>
              </a:rPr>
              <a:t>Heald</a:t>
            </a:r>
            <a:r>
              <a:rPr lang="de-DE" sz="1200" kern="1200">
                <a:solidFill>
                  <a:schemeClr val="tx1"/>
                </a:solidFill>
                <a:effectLst/>
                <a:latin typeface="+mn-lt"/>
                <a:ea typeface="+mn-ea"/>
                <a:cs typeface="+mn-cs"/>
              </a:rPr>
              <a:t>, D. (2006).</a:t>
            </a:r>
            <a:r>
              <a:rPr lang="de-DE" sz="1200" kern="1200" baseline="0">
                <a:solidFill>
                  <a:schemeClr val="tx1"/>
                </a:solidFill>
                <a:effectLst/>
                <a:latin typeface="+mn-lt"/>
                <a:ea typeface="+mn-ea"/>
                <a:cs typeface="+mn-cs"/>
              </a:rPr>
              <a:t> </a:t>
            </a:r>
            <a:r>
              <a:rPr lang="de-DE" sz="1200" kern="1200" err="1">
                <a:solidFill>
                  <a:schemeClr val="tx1"/>
                </a:solidFill>
                <a:effectLst/>
                <a:latin typeface="+mn-lt"/>
                <a:ea typeface="+mn-ea"/>
                <a:cs typeface="+mn-cs"/>
              </a:rPr>
              <a:t>Varieties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transparency</a:t>
            </a:r>
            <a:r>
              <a:rPr lang="de-DE" sz="1200" kern="1200">
                <a:solidFill>
                  <a:schemeClr val="tx1"/>
                </a:solidFill>
                <a:effectLst/>
                <a:latin typeface="+mn-lt"/>
                <a:ea typeface="+mn-ea"/>
                <a:cs typeface="+mn-cs"/>
              </a:rPr>
              <a:t>.</a:t>
            </a:r>
            <a:r>
              <a:rPr lang="de-DE" sz="1200" kern="1200" baseline="0">
                <a:solidFill>
                  <a:schemeClr val="tx1"/>
                </a:solidFill>
                <a:effectLst/>
                <a:latin typeface="+mn-lt"/>
                <a:ea typeface="+mn-ea"/>
                <a:cs typeface="+mn-cs"/>
              </a:rPr>
              <a:t> In Hood, C. &amp; </a:t>
            </a:r>
            <a:r>
              <a:rPr lang="de-DE" sz="1200" kern="1200" baseline="0" err="1">
                <a:solidFill>
                  <a:schemeClr val="tx1"/>
                </a:solidFill>
                <a:effectLst/>
                <a:latin typeface="+mn-lt"/>
                <a:ea typeface="+mn-ea"/>
                <a:cs typeface="+mn-cs"/>
              </a:rPr>
              <a:t>Heald</a:t>
            </a:r>
            <a:r>
              <a:rPr lang="de-DE" sz="1200" kern="1200" baseline="0">
                <a:solidFill>
                  <a:schemeClr val="tx1"/>
                </a:solidFill>
                <a:effectLst/>
                <a:latin typeface="+mn-lt"/>
                <a:ea typeface="+mn-ea"/>
                <a:cs typeface="+mn-cs"/>
              </a:rPr>
              <a:t>, D. (</a:t>
            </a:r>
            <a:r>
              <a:rPr lang="de-DE" sz="1200" kern="1200" baseline="0" err="1">
                <a:solidFill>
                  <a:schemeClr val="tx1"/>
                </a:solidFill>
                <a:effectLst/>
                <a:latin typeface="+mn-lt"/>
                <a:ea typeface="+mn-ea"/>
                <a:cs typeface="+mn-cs"/>
              </a:rPr>
              <a:t>eds</a:t>
            </a:r>
            <a:r>
              <a:rPr lang="de-DE" sz="1200" kern="1200" baseline="0">
                <a:solidFill>
                  <a:schemeClr val="tx1"/>
                </a:solidFill>
                <a:effectLst/>
                <a:latin typeface="+mn-lt"/>
                <a:ea typeface="+mn-ea"/>
                <a:cs typeface="+mn-cs"/>
              </a:rPr>
              <a:t>.). </a:t>
            </a:r>
            <a:r>
              <a:rPr lang="de-DE" sz="1200" kern="1200">
                <a:solidFill>
                  <a:schemeClr val="tx1"/>
                </a:solidFill>
                <a:effectLst/>
                <a:latin typeface="+mn-lt"/>
                <a:ea typeface="+mn-ea"/>
                <a:cs typeface="+mn-cs"/>
              </a:rPr>
              <a:t>Transparency: The Key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Better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Governance</a:t>
            </a:r>
            <a:r>
              <a:rPr lang="de-DE" sz="1200" kern="1200">
                <a:solidFill>
                  <a:schemeClr val="tx1"/>
                </a:solidFill>
                <a:effectLst/>
                <a:latin typeface="+mn-lt"/>
                <a:ea typeface="+mn-ea"/>
                <a:cs typeface="+mn-cs"/>
              </a:rPr>
              <a:t>?</a:t>
            </a:r>
            <a:r>
              <a:rPr lang="de-DE" sz="1200" kern="1200" baseline="0">
                <a:solidFill>
                  <a:schemeClr val="tx1"/>
                </a:solidFill>
                <a:effectLst/>
                <a:latin typeface="+mn-lt"/>
                <a:ea typeface="+mn-ea"/>
                <a:cs typeface="+mn-cs"/>
              </a:rPr>
              <a:t> (pp. 23-45). </a:t>
            </a:r>
            <a:r>
              <a:rPr lang="de-DE" sz="1200" kern="1200">
                <a:solidFill>
                  <a:schemeClr val="tx1"/>
                </a:solidFill>
                <a:effectLst/>
                <a:latin typeface="+mn-lt"/>
                <a:ea typeface="+mn-ea"/>
                <a:cs typeface="+mn-cs"/>
              </a:rPr>
              <a:t>Oxford: Oxford University Press.</a:t>
            </a:r>
            <a:endParaRPr lang="de-DE" sz="1200"/>
          </a:p>
        </p:txBody>
      </p:sp>
      <p:sp>
        <p:nvSpPr>
          <p:cNvPr id="66563" name="Slide Number Placeholder 3">
            <a:extLst>
              <a:ext uri="{FF2B5EF4-FFF2-40B4-BE49-F238E27FC236}">
                <a16:creationId xmlns:a16="http://schemas.microsoft.com/office/drawing/2014/main" id="{F3F67271-1730-2349-B3B3-A59D6169140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7C2BED12-9D76-5949-8441-DB413395C55D}" type="slidenum">
              <a:rPr lang="en-US" altLang="de-DE" smtClean="0"/>
              <a:pPr/>
              <a:t>9</a:t>
            </a:fld>
            <a:endParaRPr lang="en-US"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7E901298-4C90-484F-8A73-85102EAD0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8E9DC58-2633-3E4B-9BE8-C809E0B6A3F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de-DE" b="1" err="1"/>
              <a:t>Types</a:t>
            </a:r>
            <a:r>
              <a:rPr lang="de-DE" b="1"/>
              <a:t> </a:t>
            </a:r>
            <a:r>
              <a:rPr lang="de-DE" b="1" err="1"/>
              <a:t>of</a:t>
            </a:r>
            <a:r>
              <a:rPr lang="de-DE" b="1"/>
              <a:t> </a:t>
            </a:r>
            <a:r>
              <a:rPr lang="de-DE" b="1" err="1"/>
              <a:t>transparency</a:t>
            </a:r>
            <a:r>
              <a:rPr lang="de-DE" b="1"/>
              <a:t>:</a:t>
            </a:r>
            <a:endParaRPr lang="en-US" altLang="it-CH"/>
          </a:p>
          <a:p>
            <a:pPr marL="171450" indent="-171450">
              <a:buFont typeface="Arial"/>
              <a:buChar char="•"/>
            </a:pPr>
            <a:endParaRPr lang="en-US" altLang="it-CH"/>
          </a:p>
          <a:p>
            <a:pPr marL="171450" indent="-171450">
              <a:buFont typeface="Arial"/>
              <a:buChar char="•"/>
            </a:pPr>
            <a:r>
              <a:rPr lang="en-US" altLang="it-CH"/>
              <a:t>Transparency has to be understood as an umbrella term. While is generally entails public access to information, such access can be realized in different ways: from the simple disclosure of documents to open meetings, in which people can ask detailed questions.</a:t>
            </a:r>
          </a:p>
          <a:p>
            <a:pPr marL="171450" indent="-171450">
              <a:buFont typeface="Arial"/>
              <a:buChar char="•"/>
            </a:pPr>
            <a:r>
              <a:rPr lang="en-US" altLang="it-CH"/>
              <a:t>Also, different actors might have a different perspective on what constitutes transparency, making it a contested and politicized concept.</a:t>
            </a:r>
          </a:p>
          <a:p>
            <a:pPr marL="171450" indent="-171450">
              <a:buFont typeface="Arial"/>
              <a:buChar char="•"/>
            </a:pPr>
            <a:r>
              <a:rPr lang="en-US" altLang="it-CH"/>
              <a:t>This notion is concisely captured through the following observation:</a:t>
            </a:r>
            <a:r>
              <a:rPr lang="en-US" altLang="it-CH" baseline="0"/>
              <a:t> </a:t>
            </a:r>
            <a:r>
              <a:rPr lang="en-US" altLang="it-CH"/>
              <a:t>“There is rarely a clear distinction on what transparency is produced by e.g. is it through an FOI, a leak or whistleblowing? Transparency can be seen as a continuum or spectrum with government press releases at one end and Snowden at the other. It is most often government that delineates what it sees as the legal ‘limits’ around openness on the borders, for example, of FOI laws or secrecy legislation. (</a:t>
            </a:r>
            <a:r>
              <a:rPr lang="is-IS" altLang="it-CH"/>
              <a:t>….) </a:t>
            </a:r>
            <a:r>
              <a:rPr lang="en-US" altLang="it-CH"/>
              <a:t>Yet the exact limitations are constantly moving. Disclosures through leaks, semi-authorized disclosures and ‘plants’, innovations such as Open Data, and ‘radical’ actions like Wikileaks can all kickstart transparency and gradually shift where the border lies between ‘open’ and ‘closed’ or ‘legal’ and ‘illegal’” (Worthy 2015).</a:t>
            </a:r>
          </a:p>
          <a:p>
            <a:pPr marL="0" indent="0">
              <a:buFont typeface="Arial"/>
              <a:buNone/>
            </a:pPr>
            <a:endParaRPr lang="en-US" altLang="it-CH"/>
          </a:p>
          <a:p>
            <a:pPr marL="0" indent="0">
              <a:buFont typeface="Arial"/>
              <a:buNone/>
            </a:pPr>
            <a:r>
              <a:rPr lang="en-US" altLang="it-CH" b="1"/>
              <a:t>Source:</a:t>
            </a:r>
          </a:p>
          <a:p>
            <a:pPr marL="0" indent="0">
              <a:buFont typeface="Arial"/>
              <a:buNone/>
            </a:pPr>
            <a:r>
              <a:rPr lang="en-US" altLang="it-CH"/>
              <a:t>Worthy, B. (September 14, 2015). What Is Transparency? OPENDATASTUDY. Research</a:t>
            </a:r>
            <a:r>
              <a:rPr lang="en-US" altLang="it-CH" baseline="0"/>
              <a:t> on Open Data and Transparency. </a:t>
            </a:r>
            <a:r>
              <a:rPr lang="en-US" altLang="it-CH"/>
              <a:t>Retrieved from https://</a:t>
            </a:r>
            <a:r>
              <a:rPr lang="en-US" altLang="it-CH" err="1"/>
              <a:t>opendatastudy.wordpress.com</a:t>
            </a:r>
            <a:r>
              <a:rPr lang="en-US" altLang="it-CH"/>
              <a:t>/2015/09/14/what-is-transparency-2/ (last accessed on July 6, 2020).</a:t>
            </a:r>
          </a:p>
        </p:txBody>
      </p:sp>
      <p:sp>
        <p:nvSpPr>
          <p:cNvPr id="23555" name="Slide Number Placeholder 3">
            <a:extLst>
              <a:ext uri="{FF2B5EF4-FFF2-40B4-BE49-F238E27FC236}">
                <a16:creationId xmlns:a16="http://schemas.microsoft.com/office/drawing/2014/main" id="{F29F7C48-B6D0-224E-8859-C3B836FF6B3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97DAC970-8C81-6D4C-87F1-3B21C7BD24C9}" type="slidenum">
              <a:rPr lang="en-US" altLang="it-CH" smtClean="0"/>
              <a:pPr/>
              <a:t>10</a:t>
            </a:fld>
            <a:endParaRPr lang="en-US" altLang="it-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pPr>
            <a:r>
              <a:rPr lang="de-DE" sz="1200" b="1" err="1"/>
              <a:t>Necessary</a:t>
            </a:r>
            <a:r>
              <a:rPr lang="de-DE" sz="1200" b="1"/>
              <a:t> </a:t>
            </a:r>
            <a:r>
              <a:rPr lang="de-DE" sz="1200" b="1" err="1"/>
              <a:t>conditions</a:t>
            </a:r>
            <a:r>
              <a:rPr lang="de-DE" sz="1200" b="1"/>
              <a:t> </a:t>
            </a:r>
            <a:r>
              <a:rPr lang="de-DE" sz="1200" b="1" err="1"/>
              <a:t>for</a:t>
            </a:r>
            <a:r>
              <a:rPr lang="de-DE" sz="1200" b="1"/>
              <a:t> </a:t>
            </a:r>
            <a:r>
              <a:rPr lang="de-DE" sz="1200" b="1" err="1"/>
              <a:t>achieving</a:t>
            </a:r>
            <a:r>
              <a:rPr lang="de-DE" sz="1200" b="1"/>
              <a:t> </a:t>
            </a:r>
            <a:r>
              <a:rPr lang="de-DE" sz="1200" b="1" err="1"/>
              <a:t>transparency</a:t>
            </a:r>
            <a:r>
              <a:rPr lang="de-DE" sz="1200" b="1"/>
              <a:t> (1):</a:t>
            </a:r>
            <a:endParaRPr lang="en-US"/>
          </a:p>
          <a:p>
            <a:pPr marL="171450" indent="-171450">
              <a:buFont typeface="Arial"/>
              <a:buChar char="•"/>
            </a:pPr>
            <a:endParaRPr lang="en-US"/>
          </a:p>
          <a:p>
            <a:pPr marL="171450" indent="-171450">
              <a:buFont typeface="Arial"/>
              <a:buChar char="•"/>
            </a:pPr>
            <a:r>
              <a:rPr lang="en-US"/>
              <a:t>In practice, the benefits of transparency appear to be diminished by the usage of available information. The </a:t>
            </a:r>
            <a:r>
              <a:rPr lang="en-US" i="1"/>
              <a:t>de facto</a:t>
            </a:r>
            <a:r>
              <a:rPr lang="en-US"/>
              <a:t> uptake of transparency by people, however, appears to be limited.</a:t>
            </a:r>
            <a:r>
              <a:rPr lang="en-US" baseline="0"/>
              <a:t> </a:t>
            </a:r>
            <a:r>
              <a:rPr lang="en-US"/>
              <a:t>Yet, not all people might be equally empowered by transparency, some might be better prepared to make use of information than others.</a:t>
            </a:r>
          </a:p>
          <a:p>
            <a:pPr marL="171450" indent="-171450">
              <a:buFont typeface="Arial"/>
              <a:buChar char="•"/>
            </a:pPr>
            <a:r>
              <a:rPr lang="en-US"/>
              <a:t>For the case of the United Kingdom, Worthy reports that “Very few people use FOI, so only a few people’s understanding of government can be directly affected. Requests are rarely for information that would disclose the reasoning behind a decision or process through which it goes: One official described FOI requests as being used in to obtain facts rather than learn about processes” (2010: 572).</a:t>
            </a:r>
          </a:p>
          <a:p>
            <a:pPr marL="171450" indent="-171450">
              <a:buFont typeface="Arial"/>
              <a:buChar char="•"/>
            </a:pPr>
            <a:r>
              <a:rPr lang="en-US"/>
              <a:t>It appears that there is a lack of knowledge on the side of people regarding freedom of information laws or make use of published information. This effect might be amplified through e-transparency / e-participation, inasmuch as it excludes people with limited skills on how to use digital systems.</a:t>
            </a:r>
          </a:p>
          <a:p>
            <a:pPr marL="171450" indent="-171450">
              <a:buFont typeface="Arial"/>
              <a:buChar char="•"/>
            </a:pPr>
            <a:r>
              <a:rPr lang="en-US"/>
              <a:t>Some authors relate the failure of an effective use of transparency as a collective action dilemma (</a:t>
            </a:r>
            <a:r>
              <a:rPr lang="en-US" err="1"/>
              <a:t>Bauhr</a:t>
            </a:r>
            <a:r>
              <a:rPr lang="en-US"/>
              <a:t> &amp; Grimes 2013 or </a:t>
            </a:r>
            <a:r>
              <a:rPr lang="en-US" err="1"/>
              <a:t>Kosack</a:t>
            </a:r>
            <a:r>
              <a:rPr lang="en-US"/>
              <a:t> &amp; Fung 2014). It appears that other power actors, instead of people are the ones making use of government openness and freedom of information. Journalists, lobby groups or private firms the main users of access laws are the primary users of access laws. Within civil society, transparency does not empower the powerless, but resonates with those people, who appears to be already engaged (Worthy). It appears that transparency might primarily benefit specific audiences; those elites that might either have the means, resources and information level to partake in decision-making or those with vested interests in the outcome of a policy process.</a:t>
            </a:r>
            <a:endParaRPr lang="en-US" baseline="0"/>
          </a:p>
          <a:p>
            <a:pPr marL="171450" indent="-171450">
              <a:buFont typeface="Arial"/>
              <a:buChar char="•"/>
            </a:pPr>
            <a:r>
              <a:rPr lang="en-US"/>
              <a:t>Thus, “transparency might empower the powerful, thus further perpetuating inequality and failing to live up to its emancipatory promise” (REF). Democratic opportunities to observe and participate can be captured by self-interested and well-resourced interest groups and individuals. For those, information is of concrete strategic use and transparency might be abused in their ongoing power-struggle.</a:t>
            </a:r>
            <a:r>
              <a:rPr lang="en-US" baseline="0"/>
              <a:t> </a:t>
            </a:r>
            <a:r>
              <a:rPr lang="en-US"/>
              <a:t>The influence of interest groups in the decision-making process, enabled by transparency regimes does not necessarily benefit the wider society. It rather creates new asymmetries of power and knowledge within societies. Thus, instead of a distribution of power, “transparency can also empower the powerful and thus become an instrument in furthering inequality” (Mol 2010: 137).</a:t>
            </a:r>
          </a:p>
          <a:p>
            <a:pPr marL="171450" indent="-171450">
              <a:buFont typeface="Arial"/>
              <a:buChar char="•"/>
            </a:pPr>
            <a:r>
              <a:rPr lang="en-US"/>
              <a:t>The reason for ‘transparency capture’ is directly connected with the ability and capacity to make effective use of transparency. Cain notes that “Interested parties, not the general public, monitor the public sessions of agencies in order to influence outcomes. (…) The problem is the capture of transparency policies by those with the greatest resource advantages and self-interested motives” (2016: 2).</a:t>
            </a:r>
            <a:endParaRPr lang="de-DE"/>
          </a:p>
          <a:p>
            <a:pPr marL="171450" indent="-171450">
              <a:buFont typeface="Arial"/>
              <a:buChar char="•"/>
            </a:pPr>
            <a:r>
              <a:rPr lang="en-US"/>
              <a:t>The expectation that transparency might restore people’s trust in their representatives turned out to be likewise too optimistic. The availability of information renders public sector institutions vulnerable to criticism since critical information is now being available to a public. Several factors seem to be influencing this trend. First, it appears that the pre-disposition towards government has an influence on how information is received favorable or not (</a:t>
            </a:r>
            <a:r>
              <a:rPr lang="en-US" err="1"/>
              <a:t>Grimmelikhuijsen</a:t>
            </a:r>
            <a:r>
              <a:rPr lang="en-US"/>
              <a:t> et al. 2013). Secondly, the transparency of policy-making processes might face different levels of legitimacy than the transparency of outcomes (De Fine Licht 2011). This might be attributed to the fact that policy making is rarely rational or close to the deliberative ideal, thus rather leading to a demystification of government.</a:t>
            </a:r>
          </a:p>
          <a:p>
            <a:pPr marL="171450" indent="-171450">
              <a:buFont typeface="Arial"/>
              <a:buChar char="•"/>
            </a:pPr>
            <a:r>
              <a:rPr lang="en-US"/>
              <a:t>While transparency might not increase trust levels towards governments, it might in fact contribute to civic resignation. It might be due to the exposure of government, that people become disillusioned with public affairs.</a:t>
            </a:r>
            <a:r>
              <a:rPr lang="en-US" baseline="0"/>
              <a:t> </a:t>
            </a:r>
            <a:r>
              <a:rPr lang="en-US"/>
              <a:t>The observability of political processes can reduce the perceived competence and honesty of officials and even amplify people’s dissatisfaction with service provision. This dynamic would be perpetuated by the negativity reporting by the media. Further, the exposure of corruption might demotivate the demos rather than enhance accountability. This might need to be seen in relation to a lack of sanctioning mechanisms to address exposed wrong-doings. Thus, people, instead of being empowered might withdraw from the political process. </a:t>
            </a:r>
            <a:endParaRPr lang="de-DE"/>
          </a:p>
          <a:p>
            <a:pPr marL="171450" indent="-171450">
              <a:buFont typeface="Arial"/>
              <a:buChar char="•"/>
            </a:pPr>
            <a:r>
              <a:rPr lang="en-US"/>
              <a:t>The mere fact that transparency is not in fact delivering on its democratic promises might have negative consequences; while transparency proves to be a strong rhetorical means for initiating and promoting changes in the public sector, it appears that an overly optimistic transparency message might raise expectations that cannot be fulfilled. “Reformers who trumpet transparency at nearly every turn, or who suggest that transparency can cure all that ails public policy, raise public expectations of a much too extreme openness. As meeting such high expectations is neither realistic nor wise, raising these expectations poses political risks” (</a:t>
            </a:r>
            <a:r>
              <a:rPr lang="en-US" err="1"/>
              <a:t>Coglianese</a:t>
            </a:r>
            <a:r>
              <a:rPr lang="en-US"/>
              <a:t> 2009: 530). The overstated promises of transparency might raise unrealistic expectations and weaken leaders.</a:t>
            </a:r>
            <a:endParaRPr lang="de-DE"/>
          </a:p>
          <a:p>
            <a:endParaRPr lang="en-US"/>
          </a:p>
          <a:p>
            <a:r>
              <a:rPr lang="de-DE" sz="1200" b="1" err="1"/>
              <a:t>Sources</a:t>
            </a:r>
            <a:r>
              <a:rPr lang="de-DE" sz="1200" b="1"/>
              <a:t>:</a:t>
            </a:r>
          </a:p>
          <a:p>
            <a:pPr marL="171450" indent="-171450">
              <a:buFont typeface="Arial"/>
              <a:buChar char="•"/>
            </a:pPr>
            <a:r>
              <a:rPr lang="en-US" sz="1200" err="1"/>
              <a:t>Bauhr</a:t>
            </a:r>
            <a:r>
              <a:rPr lang="en-US" sz="1200"/>
              <a:t>, M., &amp; Grimes, M. (2012). What Is Government Transparency? New Measures And Relevance For Quality Of Government [Working Paper Series 2012:16]. Sweden: QOG The Quality Of Government Institute. Retrieved from </a:t>
            </a:r>
            <a:r>
              <a:rPr lang="en-US" sz="1200" u="sng">
                <a:hlinkClick r:id="rId3"/>
              </a:rPr>
              <a:t>https://qog.pol.gu.se/digitalAssets/1418/1418047_2012_16_bauhr_grimes.pdf</a:t>
            </a:r>
            <a:r>
              <a:rPr lang="en-US" sz="1200" u="sng"/>
              <a:t> </a:t>
            </a:r>
            <a:r>
              <a:rPr lang="en-US" sz="1200"/>
              <a:t>(last accessed on April 20, 2020).</a:t>
            </a:r>
          </a:p>
          <a:p>
            <a:pPr marL="171450" indent="-171450">
              <a:buFont typeface="Arial"/>
              <a:buChar char="•"/>
            </a:pPr>
            <a:r>
              <a:rPr lang="en-US" sz="1200"/>
              <a:t>Cain, B. (2016). Yes, American Government is Too Open. Governance, 29(3), 295-297. Retrieved from </a:t>
            </a:r>
            <a:r>
              <a:rPr lang="en-US" sz="1200">
                <a:hlinkClick r:id="rId4"/>
              </a:rPr>
              <a:t>https://onlinelibrary.wiley.com/doi/abs/10.1111/gove.12205</a:t>
            </a:r>
            <a:r>
              <a:rPr lang="en-US" sz="1200"/>
              <a:t> (last accessed on April 20, 2020).</a:t>
            </a:r>
          </a:p>
          <a:p>
            <a:pPr marL="171450" indent="-171450">
              <a:buFont typeface="Arial"/>
              <a:buChar char="•"/>
            </a:pPr>
            <a:r>
              <a:rPr lang="en-US" sz="1200" err="1"/>
              <a:t>Coglianese</a:t>
            </a:r>
            <a:r>
              <a:rPr lang="en-US" sz="1200"/>
              <a:t>, C. (2009). The transparency president? The Obama administration and open government. Governance, 22(4), 529-544. Retrieved from </a:t>
            </a:r>
            <a:r>
              <a:rPr lang="en-US" sz="1200" u="sng">
                <a:hlinkClick r:id="rId5"/>
              </a:rPr>
              <a:t>https://doi.org/10.1111/j.1468-0491.2009.01451.x</a:t>
            </a:r>
            <a:r>
              <a:rPr lang="en-US" sz="1200"/>
              <a:t> (last accessed on April 20, 2020).</a:t>
            </a:r>
          </a:p>
          <a:p>
            <a:pPr marL="171450" indent="-171450">
              <a:buFont typeface="Arial"/>
              <a:buChar char="•"/>
            </a:pPr>
            <a:r>
              <a:rPr lang="en-US" sz="1200"/>
              <a:t>De Fine Licht, J. (2011). Do we really want to know? The potentially negative effect of transparency in decision making on perceived legitimacy. Scandinavian Political Studies, 34(3),</a:t>
            </a:r>
            <a:r>
              <a:rPr lang="en-US" sz="1200" baseline="0"/>
              <a:t> </a:t>
            </a:r>
            <a:r>
              <a:rPr lang="en-US" sz="1200"/>
              <a:t>183-201. Retrieved from </a:t>
            </a:r>
            <a:r>
              <a:rPr lang="en-US" sz="1200" u="sng">
                <a:hlinkClick r:id="rId6"/>
              </a:rPr>
              <a:t>https://doi.org/10.1111/j.1467-9477.2011.00268.x</a:t>
            </a:r>
            <a:r>
              <a:rPr lang="en-US" sz="1200"/>
              <a:t> (last accessed on April 20, 2020).</a:t>
            </a:r>
          </a:p>
          <a:p>
            <a:pPr marL="171450" indent="-171450">
              <a:buFont typeface="Arial"/>
              <a:buChar char="•"/>
            </a:pPr>
            <a:r>
              <a:rPr lang="en-US" sz="1200" err="1"/>
              <a:t>Grimmelikhuijsen</a:t>
            </a:r>
            <a:r>
              <a:rPr lang="en-US" sz="1200"/>
              <a:t>, S., </a:t>
            </a:r>
            <a:r>
              <a:rPr lang="en-US" sz="1200" err="1"/>
              <a:t>Porumbescu</a:t>
            </a:r>
            <a:r>
              <a:rPr lang="en-US" sz="1200"/>
              <a:t>, G., Hong, B., &amp; </a:t>
            </a:r>
            <a:r>
              <a:rPr lang="en-US" sz="1200" err="1"/>
              <a:t>Im</a:t>
            </a:r>
            <a:r>
              <a:rPr lang="en-US" sz="1200"/>
              <a:t>, T. (2013). The Effect of Transparency on Trust in Government: A Cross-National Comparative Experiment. Public Administration Review, 73(4), 575-586. Retrieved from </a:t>
            </a:r>
            <a:r>
              <a:rPr lang="en-US" sz="1200" u="sng">
                <a:hlinkClick r:id="rId7"/>
              </a:rPr>
              <a:t>https://doi.org/10.1111/puar.12047</a:t>
            </a:r>
            <a:r>
              <a:rPr lang="de-DE" sz="1200"/>
              <a:t> </a:t>
            </a:r>
            <a:r>
              <a:rPr lang="en-US" sz="1200"/>
              <a:t>(last accessed on April 20, 2020).</a:t>
            </a:r>
          </a:p>
          <a:p>
            <a:pPr marL="171450" indent="-171450">
              <a:buFont typeface="Arial"/>
              <a:buChar char="•"/>
            </a:pPr>
            <a:r>
              <a:rPr lang="en-US" sz="1200" err="1"/>
              <a:t>Kosack</a:t>
            </a:r>
            <a:r>
              <a:rPr lang="en-US" sz="1200"/>
              <a:t>, S. &amp; Fung, A. (2014). Does transparency improve governance? Annual Review of Political Science, 17, 65-87</a:t>
            </a:r>
            <a:r>
              <a:rPr lang="de-DE" sz="1200"/>
              <a:t>. </a:t>
            </a:r>
            <a:r>
              <a:rPr lang="de-DE" sz="1200" err="1"/>
              <a:t>Retrieved</a:t>
            </a:r>
            <a:r>
              <a:rPr lang="de-DE" sz="1200"/>
              <a:t> </a:t>
            </a:r>
            <a:r>
              <a:rPr lang="de-DE" sz="1200" err="1"/>
              <a:t>from</a:t>
            </a:r>
            <a:r>
              <a:rPr lang="de-DE" sz="1200"/>
              <a:t> </a:t>
            </a:r>
            <a:r>
              <a:rPr lang="de-DE" sz="1200">
                <a:hlinkClick r:id="rId8"/>
              </a:rPr>
              <a:t>https://www.annualreviews.org/doi/10.1146/annurev-polisci-032210-144356</a:t>
            </a:r>
            <a:r>
              <a:rPr lang="de-DE" sz="1200"/>
              <a:t> </a:t>
            </a:r>
            <a:r>
              <a:rPr lang="en-US" sz="1200"/>
              <a:t>(last accessed on April 20, 2020).</a:t>
            </a:r>
          </a:p>
          <a:p>
            <a:pPr marL="171450" indent="-171450">
              <a:buFont typeface="Arial"/>
              <a:buChar char="•"/>
            </a:pPr>
            <a:r>
              <a:rPr lang="en-US" sz="1200"/>
              <a:t>Mol, A. P. (2010). The future of transparency: Power, pitfalls and promises. Global Environmental Politics, 10(3),</a:t>
            </a:r>
            <a:r>
              <a:rPr lang="en-US" sz="1200" baseline="0"/>
              <a:t> </a:t>
            </a:r>
            <a:r>
              <a:rPr lang="en-US" sz="1200"/>
              <a:t>132-143.</a:t>
            </a:r>
            <a:r>
              <a:rPr lang="de-DE" sz="1200"/>
              <a:t> </a:t>
            </a:r>
            <a:r>
              <a:rPr lang="de-DE" sz="1200" err="1"/>
              <a:t>Retrieved</a:t>
            </a:r>
            <a:r>
              <a:rPr lang="de-DE" sz="1200"/>
              <a:t> </a:t>
            </a:r>
            <a:r>
              <a:rPr lang="de-DE" sz="1200" err="1"/>
              <a:t>from</a:t>
            </a:r>
            <a:r>
              <a:rPr lang="de-DE" sz="1200"/>
              <a:t> </a:t>
            </a:r>
            <a:r>
              <a:rPr lang="de-DE" sz="1200">
                <a:hlinkClick r:id="rId9"/>
              </a:rPr>
              <a:t>https://www.mitpressjournals.org/doi/abs/10.1162/GLEP_a_00018?journalCode=glep</a:t>
            </a:r>
            <a:r>
              <a:rPr lang="de-DE" sz="1200"/>
              <a:t> </a:t>
            </a:r>
            <a:r>
              <a:rPr lang="en-US" sz="1200"/>
              <a:t>(last accessed on April 20, 2020).</a:t>
            </a:r>
          </a:p>
          <a:p>
            <a:pPr marL="171450" indent="-171450">
              <a:buFont typeface="Arial"/>
              <a:buChar char="•"/>
            </a:pPr>
            <a:r>
              <a:rPr lang="en-US" sz="1200"/>
              <a:t>Worthy, B. (2010). More Open but Not More Trusted? The Effect of the Freedom of Information Act 2000 on the United Kingdom Central Government. Governance, </a:t>
            </a:r>
            <a:r>
              <a:rPr lang="en-US" sz="1200" i="1"/>
              <a:t>23</a:t>
            </a:r>
            <a:r>
              <a:rPr lang="en-US" sz="1200"/>
              <a:t>(4), 561-582. Retrieved from </a:t>
            </a:r>
            <a:r>
              <a:rPr lang="en-US" sz="1200">
                <a:hlinkClick r:id="rId10"/>
              </a:rPr>
              <a:t>https://onlinelibrary.wiley.com/doi/abs/10.1111/j.1468-0491.2010.01498.x</a:t>
            </a:r>
            <a:r>
              <a:rPr lang="en-US" sz="1200"/>
              <a:t> (last accessed on April 20,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13326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97301" eaLnBrk="0" fontAlgn="base" hangingPunct="0">
              <a:spcBef>
                <a:spcPct val="30000"/>
              </a:spcBef>
              <a:spcAft>
                <a:spcPct val="0"/>
              </a:spcAft>
              <a:buFont typeface="Arial"/>
              <a:buNone/>
              <a:defRPr/>
            </a:pPr>
            <a:r>
              <a:rPr lang="de-DE" sz="1200" b="1" err="1"/>
              <a:t>Necessary</a:t>
            </a:r>
            <a:r>
              <a:rPr lang="de-DE" sz="1200" b="1"/>
              <a:t> </a:t>
            </a:r>
            <a:r>
              <a:rPr lang="de-DE" sz="1200" b="1" err="1"/>
              <a:t>conditions</a:t>
            </a:r>
            <a:r>
              <a:rPr lang="de-DE" sz="1200" b="1"/>
              <a:t> </a:t>
            </a:r>
            <a:r>
              <a:rPr lang="de-DE" sz="1200" b="1" err="1"/>
              <a:t>for</a:t>
            </a:r>
            <a:r>
              <a:rPr lang="de-DE" sz="1200" b="1"/>
              <a:t> </a:t>
            </a:r>
            <a:r>
              <a:rPr lang="de-DE" sz="1200" b="1" err="1"/>
              <a:t>achieving</a:t>
            </a:r>
            <a:r>
              <a:rPr lang="de-DE" sz="1200" b="1"/>
              <a:t> </a:t>
            </a:r>
            <a:r>
              <a:rPr lang="de-DE" sz="1200" b="1" err="1"/>
              <a:t>transparency</a:t>
            </a:r>
            <a:r>
              <a:rPr lang="de-DE" sz="1200" b="1"/>
              <a:t> (2):</a:t>
            </a:r>
            <a:endParaRPr lang="en-US"/>
          </a:p>
          <a:p>
            <a:pPr marL="171450" indent="-171450" defTabSz="897301" eaLnBrk="0" fontAlgn="base" hangingPunct="0">
              <a:spcBef>
                <a:spcPct val="30000"/>
              </a:spcBef>
              <a:spcAft>
                <a:spcPct val="0"/>
              </a:spcAft>
              <a:buFont typeface="Arial"/>
              <a:buChar char="•"/>
              <a:defRPr/>
            </a:pPr>
            <a:endParaRPr lang="en-US"/>
          </a:p>
          <a:p>
            <a:pPr marL="171450" indent="-171450" defTabSz="897301" eaLnBrk="0" fontAlgn="base" hangingPunct="0">
              <a:spcBef>
                <a:spcPct val="30000"/>
              </a:spcBef>
              <a:spcAft>
                <a:spcPct val="0"/>
              </a:spcAft>
              <a:buFont typeface="Arial"/>
              <a:buChar char="•"/>
              <a:defRPr/>
            </a:pPr>
            <a:r>
              <a:rPr lang="en-US"/>
              <a:t>O’Neill (2006) discusses the inadequacy to simply provide information, emphasizing the necessity to intermediate in order to facilitate information reception. Such mediation is the again another form of representation since it involves “organizing, interpreting and drawing attention to information” (Roberts 2012: 121). Provided information might be “confusing, irrelevant, incorrect or unprecise”.</a:t>
            </a:r>
          </a:p>
          <a:p>
            <a:pPr marL="171450" indent="-171450" defTabSz="897301" eaLnBrk="0" fontAlgn="base" hangingPunct="0">
              <a:spcBef>
                <a:spcPct val="30000"/>
              </a:spcBef>
              <a:spcAft>
                <a:spcPct val="0"/>
              </a:spcAft>
              <a:buFont typeface="Arial"/>
              <a:buChar char="•"/>
              <a:defRPr/>
            </a:pPr>
            <a:r>
              <a:rPr lang="en-US"/>
              <a:t>A lack of salience and timeliness might render transparency insufficient for public discourse. O’Neill argues for instance, “Transparency mandates disclosure or dissemination, but does not require effective communication with any audience” (2006: 81).</a:t>
            </a:r>
          </a:p>
          <a:p>
            <a:pPr marL="171450" marR="0" indent="-171450" algn="l" defTabSz="897301" rtl="0" eaLnBrk="0" fontAlgn="base" latinLnBrk="0" hangingPunct="0">
              <a:lnSpc>
                <a:spcPct val="100000"/>
              </a:lnSpc>
              <a:spcBef>
                <a:spcPct val="30000"/>
              </a:spcBef>
              <a:spcAft>
                <a:spcPct val="0"/>
              </a:spcAft>
              <a:buClrTx/>
              <a:buSzTx/>
              <a:buFont typeface="Arial"/>
              <a:buChar char="•"/>
              <a:tabLst/>
              <a:defRPr/>
            </a:pPr>
            <a:r>
              <a:rPr lang="en-US"/>
              <a:t>Several authors discuss the role of the news media cycle in making transparency problematic. Notably, the selection of negative news or scandalization dynamics proves to hamper the adequate depiction of information. This might lead to the spread of confusion, superstition, false or misleading beliefs, miss and disinformation, and in consequence failing to live up to the promise that transparency support trust in government.</a:t>
            </a:r>
          </a:p>
          <a:p>
            <a:pPr marL="171450" marR="0" indent="-171450" algn="l" defTabSz="897301" rtl="0" eaLnBrk="0" fontAlgn="base" latinLnBrk="0" hangingPunct="0">
              <a:lnSpc>
                <a:spcPct val="100000"/>
              </a:lnSpc>
              <a:spcBef>
                <a:spcPct val="30000"/>
              </a:spcBef>
              <a:spcAft>
                <a:spcPct val="0"/>
              </a:spcAft>
              <a:buClrTx/>
              <a:buSzTx/>
              <a:buFont typeface="Arial"/>
              <a:buChar char="•"/>
              <a:tabLst/>
              <a:defRPr/>
            </a:pPr>
            <a:r>
              <a:rPr lang="en-US"/>
              <a:t>“Citizens are now invited to assess organizational performance on the basis of gigabytes of raw data, without assistance from professional auditors” (Ferry et al. 2015).</a:t>
            </a:r>
          </a:p>
          <a:p>
            <a:endParaRPr lang="en-US"/>
          </a:p>
          <a:p>
            <a:r>
              <a:rPr lang="de-DE" sz="1200" b="1" err="1"/>
              <a:t>Sources</a:t>
            </a:r>
            <a:r>
              <a:rPr lang="de-DE" sz="1200" b="1"/>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a:t>Ferry, L. Eckersley, P. &amp; Zakaria, Z. (2015).</a:t>
            </a:r>
            <a:r>
              <a:rPr lang="en-US" sz="1200" baseline="0"/>
              <a:t> Accountability and Transparency in English Local Government: Moving from ‘Matching Parts’ to ‘Awkward Couple’? </a:t>
            </a:r>
            <a:r>
              <a:rPr lang="en-US"/>
              <a:t>Financial Accountability &amp; Management,</a:t>
            </a:r>
            <a:r>
              <a:rPr lang="en-US" baseline="0"/>
              <a:t> 31(3), 345-361.</a:t>
            </a:r>
            <a:endParaRPr lang="en-US" sz="1200"/>
          </a:p>
          <a:p>
            <a:pPr marL="171450" indent="-171450">
              <a:buFont typeface="Arial"/>
              <a:buChar char="•"/>
            </a:pPr>
            <a:r>
              <a:rPr lang="en-US" sz="1200"/>
              <a:t>O‘Neill, O. (2006). Transparency and the Ethics of Communication. In Hood, C. &amp; Heald, D. (Eds.). Transparency: The Key to Better Governance. New York: Oxford University Press.</a:t>
            </a:r>
          </a:p>
          <a:p>
            <a:pPr marL="171450" indent="-171450">
              <a:buFont typeface="Arial"/>
              <a:buChar char="•"/>
            </a:pPr>
            <a:r>
              <a:rPr lang="en-US" sz="1200"/>
              <a:t>Roberts, A. (2012). WikiLeaks: the illusion of transparency</a:t>
            </a:r>
            <a:r>
              <a:rPr lang="en-US" sz="1200" i="1"/>
              <a:t>. </a:t>
            </a:r>
            <a:r>
              <a:rPr lang="en-US" sz="1200"/>
              <a:t>International Review of Administrative Sciences, 78(1),</a:t>
            </a:r>
            <a:r>
              <a:rPr lang="en-US" sz="1200" baseline="0"/>
              <a:t> </a:t>
            </a:r>
            <a:r>
              <a:rPr lang="en-US" sz="1200"/>
              <a:t>116-133. Retrieved from </a:t>
            </a:r>
            <a:r>
              <a:rPr lang="en-US" sz="1200">
                <a:hlinkClick r:id="rId3"/>
              </a:rPr>
              <a:t>https://journals.sagepub.com/doi/10.1177/0020852311429428</a:t>
            </a:r>
            <a:r>
              <a:rPr lang="en-US" sz="1200"/>
              <a:t> (last accessed on April 20, 2020).</a:t>
            </a:r>
            <a:endParaRPr lang="de-DE" sz="1200"/>
          </a:p>
        </p:txBody>
      </p:sp>
      <p:sp>
        <p:nvSpPr>
          <p:cNvPr id="4" name="Foliennummernplatzhalter 3"/>
          <p:cNvSpPr>
            <a:spLocks noGrp="1"/>
          </p:cNvSpPr>
          <p:nvPr>
            <p:ph type="sldNum" sz="quarter" idx="10"/>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133265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7301" eaLnBrk="0" fontAlgn="base" hangingPunct="0">
              <a:spcBef>
                <a:spcPct val="30000"/>
              </a:spcBef>
              <a:spcAft>
                <a:spcPct val="0"/>
              </a:spcAft>
              <a:defRPr/>
            </a:pPr>
            <a:r>
              <a:rPr lang="de-DE" sz="1200" b="1" err="1"/>
              <a:t>Necessary</a:t>
            </a:r>
            <a:r>
              <a:rPr lang="de-DE" sz="1200" b="1"/>
              <a:t> </a:t>
            </a:r>
            <a:r>
              <a:rPr lang="de-DE" sz="1200" b="1" err="1"/>
              <a:t>conditions</a:t>
            </a:r>
            <a:r>
              <a:rPr lang="de-DE" sz="1200" b="1"/>
              <a:t> </a:t>
            </a:r>
            <a:r>
              <a:rPr lang="de-DE" sz="1200" b="1" err="1"/>
              <a:t>for</a:t>
            </a:r>
            <a:r>
              <a:rPr lang="de-DE" sz="1200" b="1"/>
              <a:t> </a:t>
            </a:r>
            <a:r>
              <a:rPr lang="de-DE" sz="1200" b="1" err="1"/>
              <a:t>achieving</a:t>
            </a:r>
            <a:r>
              <a:rPr lang="de-DE" sz="1200" b="1"/>
              <a:t> </a:t>
            </a:r>
            <a:r>
              <a:rPr lang="de-DE" sz="1200" b="1" err="1"/>
              <a:t>transparency</a:t>
            </a:r>
            <a:r>
              <a:rPr lang="de-DE" sz="1200" b="1"/>
              <a:t> (3):</a:t>
            </a:r>
            <a:endParaRPr lang="en-GB" altLang="it-CH" i="0"/>
          </a:p>
          <a:p>
            <a:pPr defTabSz="897301" eaLnBrk="0" fontAlgn="base" hangingPunct="0">
              <a:spcBef>
                <a:spcPct val="30000"/>
              </a:spcBef>
              <a:spcAft>
                <a:spcPct val="0"/>
              </a:spcAft>
              <a:defRPr/>
            </a:pPr>
            <a:endParaRPr lang="en-GB" altLang="it-CH" i="0"/>
          </a:p>
          <a:p>
            <a:pPr defTabSz="897301" eaLnBrk="0" fontAlgn="base" hangingPunct="0">
              <a:spcBef>
                <a:spcPct val="30000"/>
              </a:spcBef>
              <a:spcAft>
                <a:spcPct val="0"/>
              </a:spcAft>
              <a:defRPr/>
            </a:pPr>
            <a:r>
              <a:rPr lang="en-GB" altLang="it-CH" i="0"/>
              <a:t>Evidence shows that many public institutions are reluctant to be more transparent vis-à-vis people. Examples include </a:t>
            </a:r>
            <a:r>
              <a:rPr lang="en-GB" altLang="it-CH" i="0" err="1"/>
              <a:t>a.o.</a:t>
            </a:r>
            <a:r>
              <a:rPr lang="en-GB" altLang="it-CH" i="0"/>
              <a:t>:</a:t>
            </a:r>
          </a:p>
          <a:p>
            <a:pPr marL="171450" indent="-171450" defTabSz="897301" eaLnBrk="0" fontAlgn="base" hangingPunct="0">
              <a:spcBef>
                <a:spcPct val="30000"/>
              </a:spcBef>
              <a:spcAft>
                <a:spcPct val="0"/>
              </a:spcAft>
              <a:buFont typeface="Arial"/>
              <a:buChar char="•"/>
              <a:defRPr/>
            </a:pPr>
            <a:r>
              <a:rPr lang="en-US" altLang="it-CH"/>
              <a:t>Inappropriate creation, storage and management of public records (upstream dynamics of transparency). Administrations would benefit from the application of a more rigorous assessment model of transparency given the new digital environment and its features. (Villeneuve 2014). It is clear that people are creating and obeying to their own set of rules, thereby pursuing a unique understanding of what a documentary culture should be (Roberts 2006).</a:t>
            </a:r>
            <a:r>
              <a:rPr lang="en-US" altLang="it-CH" baseline="0"/>
              <a:t> </a:t>
            </a:r>
            <a:r>
              <a:rPr lang="en-US" altLang="it-CH"/>
              <a:t>Yet, the dynamics underlying these actions are diffuse. Is it because corporate rules are inexistent, because they are unknown due to a lack of training or simply intentionally ignored? Sometimes, it appears to be more questionable. In effect, do people understand or not what is required by the system?</a:t>
            </a:r>
          </a:p>
          <a:p>
            <a:pPr marL="171450" indent="-171450" defTabSz="897301" eaLnBrk="0" fontAlgn="base" hangingPunct="0">
              <a:spcBef>
                <a:spcPct val="30000"/>
              </a:spcBef>
              <a:spcAft>
                <a:spcPct val="0"/>
              </a:spcAft>
              <a:buFont typeface="Arial"/>
              <a:buChar char="•"/>
              <a:defRPr/>
            </a:pPr>
            <a:r>
              <a:rPr lang="en-US"/>
              <a:t>Transparency as a regulatory tool is also questioned from an effectiveness perspective, in as much as empirical evidence illustrates the various ways to circumvent or undermine disclosure directives.</a:t>
            </a:r>
          </a:p>
          <a:p>
            <a:pPr marL="171450" indent="-171450" defTabSz="897301" eaLnBrk="0" fontAlgn="base" hangingPunct="0">
              <a:spcBef>
                <a:spcPct val="30000"/>
              </a:spcBef>
              <a:spcAft>
                <a:spcPct val="0"/>
              </a:spcAft>
              <a:buFont typeface="Arial"/>
              <a:buChar char="•"/>
              <a:defRPr/>
            </a:pPr>
            <a:r>
              <a:rPr lang="en-US" err="1"/>
              <a:t>Pasquier</a:t>
            </a:r>
            <a:r>
              <a:rPr lang="en-US"/>
              <a:t> and Villeneuve (2007) scope the organizational barriers of transparency, reaching from disobeying access laws, defective implementation of access laws, obstruction of transparency through the motivation of other existing laws, and, finally, excessive or unsorted release of information.</a:t>
            </a:r>
          </a:p>
          <a:p>
            <a:pPr marL="171450" indent="-171450" defTabSz="897301" eaLnBrk="0" fontAlgn="base" hangingPunct="0">
              <a:spcBef>
                <a:spcPct val="30000"/>
              </a:spcBef>
              <a:spcAft>
                <a:spcPct val="0"/>
              </a:spcAft>
              <a:buFont typeface="Arial"/>
              <a:buChar char="•"/>
              <a:defRPr/>
            </a:pPr>
            <a:r>
              <a:rPr lang="en-US"/>
              <a:t>Organizational transparency might also be impeded through a decreasing quality of public records. This might entail the manipulation of or failure to create records (Roberts 2006) or making documents more ‘presentable’ (</a:t>
            </a:r>
            <a:r>
              <a:rPr lang="en-US" err="1"/>
              <a:t>Holsen</a:t>
            </a:r>
            <a:r>
              <a:rPr lang="en-US"/>
              <a:t> and </a:t>
            </a:r>
            <a:r>
              <a:rPr lang="en-US" err="1"/>
              <a:t>Pasquier</a:t>
            </a:r>
            <a:r>
              <a:rPr lang="en-US"/>
              <a:t> 2010).</a:t>
            </a:r>
          </a:p>
          <a:p>
            <a:pPr marL="171450" marR="0" indent="-171450" algn="l" defTabSz="897301" rtl="0" eaLnBrk="0" fontAlgn="base" latinLnBrk="0" hangingPunct="0">
              <a:lnSpc>
                <a:spcPct val="100000"/>
              </a:lnSpc>
              <a:spcBef>
                <a:spcPct val="30000"/>
              </a:spcBef>
              <a:spcAft>
                <a:spcPct val="0"/>
              </a:spcAft>
              <a:buClrTx/>
              <a:buSzTx/>
              <a:buFont typeface="Arial"/>
              <a:buChar char="•"/>
              <a:tabLst/>
              <a:defRPr/>
            </a:pPr>
            <a:r>
              <a:rPr lang="en-US"/>
              <a:t>Prolongation of disclosure is another common phenomenon to circumvent transparency obligations (Gingras 2012).</a:t>
            </a:r>
            <a:r>
              <a:rPr lang="en-US" baseline="0"/>
              <a:t> </a:t>
            </a:r>
            <a:r>
              <a:rPr lang="en-US"/>
              <a:t>Further mechanisms illustrate how transparency can be rendered ineffective, reaching from contentious issue management that impacts on processing time or decisions about exemption and fees to various spin doctor techniques. Hood (2007) attributes such organizational resistances to transparency to a bureaucratic culture of blame avoidance. Nam (2014) however notes that a lack of information quality might not only result from circumvention behavior, but also stem from a lack of resources and expertise within an organization.</a:t>
            </a:r>
            <a:endParaRPr lang="de-DE"/>
          </a:p>
          <a:p>
            <a:pPr marL="171450" marR="0" indent="-171450" algn="l" defTabSz="897301" rtl="0" eaLnBrk="0" fontAlgn="base" latinLnBrk="0" hangingPunct="0">
              <a:lnSpc>
                <a:spcPct val="100000"/>
              </a:lnSpc>
              <a:spcBef>
                <a:spcPct val="30000"/>
              </a:spcBef>
              <a:spcAft>
                <a:spcPct val="0"/>
              </a:spcAft>
              <a:buClrTx/>
              <a:buSzTx/>
              <a:buFont typeface="Arial"/>
              <a:buChar char="•"/>
              <a:tabLst/>
              <a:defRPr/>
            </a:pPr>
            <a:r>
              <a:rPr lang="en-US"/>
              <a:t>Voluntary disclosure provides a means for reducing rather than increasing political pressure.</a:t>
            </a:r>
            <a:r>
              <a:rPr lang="en-US" baseline="0"/>
              <a:t> G</a:t>
            </a:r>
            <a:r>
              <a:rPr lang="en-US"/>
              <a:t>reater disclosure drives a wedge between people and regulators, reducing thus the strength of political demands.</a:t>
            </a:r>
            <a:endParaRPr lang="de-DE"/>
          </a:p>
          <a:p>
            <a:endParaRPr lang="en-US"/>
          </a:p>
          <a:p>
            <a:r>
              <a:rPr lang="de-DE" sz="1200" b="1" err="1"/>
              <a:t>Sources</a:t>
            </a:r>
            <a:r>
              <a:rPr lang="de-DE" sz="1200" b="1"/>
              <a:t>:</a:t>
            </a:r>
          </a:p>
          <a:p>
            <a:pPr marL="171450" indent="-171450">
              <a:buFont typeface="Arial"/>
              <a:buChar char="•"/>
            </a:pPr>
            <a:r>
              <a:rPr lang="en-US" sz="1200"/>
              <a:t>Gingras, A. M. (2012). Access to information: An asset for democracy or ammunition for political conflict, or both? Canadian Public Administration, 55(2),</a:t>
            </a:r>
            <a:r>
              <a:rPr lang="en-US" sz="1200" baseline="0"/>
              <a:t> </a:t>
            </a:r>
            <a:r>
              <a:rPr lang="en-US" sz="1200"/>
              <a:t>221-246.Retrieved from </a:t>
            </a:r>
            <a:r>
              <a:rPr lang="en-US" sz="1200" u="sng">
                <a:hlinkClick r:id="rId3"/>
              </a:rPr>
              <a:t>https://doi.org/10.1111/j.1754-7121.2012.00215.x</a:t>
            </a:r>
            <a:r>
              <a:rPr lang="en-US" sz="1200"/>
              <a:t> (last accessed on April 20, 2020).</a:t>
            </a:r>
          </a:p>
          <a:p>
            <a:pPr marL="171450" indent="-171450">
              <a:buFont typeface="Arial"/>
              <a:buChar char="•"/>
            </a:pPr>
            <a:r>
              <a:rPr lang="en-US" sz="1200" err="1"/>
              <a:t>Holsen</a:t>
            </a:r>
            <a:r>
              <a:rPr lang="en-US" sz="1200"/>
              <a:t>, S., &amp; </a:t>
            </a:r>
            <a:r>
              <a:rPr lang="en-US" sz="1200" err="1"/>
              <a:t>Pasquier</a:t>
            </a:r>
            <a:r>
              <a:rPr lang="en-US" sz="1200"/>
              <a:t>, M. (2010). The Swiss Federal Law on Transparency: Much ado about nothing? In </a:t>
            </a:r>
            <a:r>
              <a:rPr lang="en-US" sz="1200" err="1"/>
              <a:t>Brandsen</a:t>
            </a:r>
            <a:r>
              <a:rPr lang="en-US" sz="1200"/>
              <a:t>, T. &amp; Holzer, M. The Future of Governance, Selected Papers from the Fifth Transatlantic Dialogue on Public Administration (pp. 151-168). US: National Center for Public Performance (NCPP), Rutgers.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a:t>Hood, C. (2007). What happens when transparency meets blame-avoidance? Public Management Review,</a:t>
            </a:r>
            <a:r>
              <a:rPr lang="en-US" sz="1200" baseline="0"/>
              <a:t> 9(2), 191-210.</a:t>
            </a:r>
            <a:endParaRPr lang="en-US" sz="1200"/>
          </a:p>
          <a:p>
            <a:pPr marL="171450" indent="-171450">
              <a:buFont typeface="Arial"/>
              <a:buChar char="•"/>
            </a:pPr>
            <a:r>
              <a:rPr lang="en-US" sz="1200"/>
              <a:t>Nam, T. (2014). Challenges and Concerns of Open Government. A Case of Government 3.0 in Korea. Social Science Computer Review, 33(5), 556-570. Retrieved from </a:t>
            </a:r>
            <a:r>
              <a:rPr lang="en-US" sz="1200" u="sng">
                <a:hlinkClick r:id="rId4"/>
              </a:rPr>
              <a:t>https://doi.org/10.1177%2F0894439314560848</a:t>
            </a:r>
            <a:r>
              <a:rPr lang="en-US" sz="1200"/>
              <a:t> (last accessed on April 20, 2020).</a:t>
            </a:r>
            <a:endParaRPr lang="fr-CH" sz="1200"/>
          </a:p>
          <a:p>
            <a:pPr marL="171450" indent="-171450">
              <a:buFont typeface="Arial"/>
              <a:buChar char="•"/>
            </a:pPr>
            <a:r>
              <a:rPr lang="fr-CH" sz="1200"/>
              <a:t>Pasquier, M., &amp; Villeneuve, J. P. (2007). </a:t>
            </a:r>
            <a:r>
              <a:rPr lang="en-US" sz="1200"/>
              <a:t>Organizational barriers to transparency: A typology and analysis of organizational </a:t>
            </a:r>
            <a:r>
              <a:rPr lang="en-US" sz="1200" err="1"/>
              <a:t>behaviour</a:t>
            </a:r>
            <a:r>
              <a:rPr lang="en-US" sz="1200"/>
              <a:t> tending to prevent or restrict access to information. International Review of Administrative Sciences, </a:t>
            </a:r>
            <a:r>
              <a:rPr lang="en-US" sz="1200" i="0"/>
              <a:t>73</a:t>
            </a:r>
            <a:r>
              <a:rPr lang="en-US" sz="1200"/>
              <a:t>(1), 147-162. Retrieved from </a:t>
            </a:r>
            <a:r>
              <a:rPr lang="en-US" sz="1200">
                <a:hlinkClick r:id="rId5"/>
              </a:rPr>
              <a:t>https://journals.sagepub.com/doi/10.1177/0020852307075701</a:t>
            </a:r>
            <a:r>
              <a:rPr lang="en-US" sz="1200"/>
              <a:t> (last accessed on April 20, 2020).</a:t>
            </a:r>
          </a:p>
          <a:p>
            <a:pPr marL="171450" indent="-171450">
              <a:buFont typeface="Arial"/>
              <a:buChar char="•"/>
            </a:pPr>
            <a:r>
              <a:rPr lang="en-US" sz="1200"/>
              <a:t>Roberts, A. (2006). Dashed Expectations. Governmental Adaptation to Transparency Rules. In C. Hood &amp; D. Heald (Eds.). Transparency: The Key to Better Governance? New York: Oxford University Press.</a:t>
            </a:r>
          </a:p>
          <a:p>
            <a:pPr marL="171450" indent="-171450">
              <a:buFont typeface="Arial"/>
              <a:buChar char="•"/>
            </a:pPr>
            <a:r>
              <a:rPr lang="en-US" sz="1200"/>
              <a:t>Villeneuve, J. P. (2014). Transparency of Transparency: the pro-active disclosure of the rules governing. Access to Information as a gauge of </a:t>
            </a:r>
            <a:r>
              <a:rPr lang="en-US" sz="1200" err="1"/>
              <a:t>organisational</a:t>
            </a:r>
            <a:r>
              <a:rPr lang="en-US" sz="1200"/>
              <a:t> cultural transformation. Government Information Quarterly, 31(4), 556-562. Retrieved from </a:t>
            </a:r>
            <a:r>
              <a:rPr lang="en-US" sz="1200" u="sng">
                <a:hlinkClick r:id="rId6"/>
              </a:rPr>
              <a:t>https://doi.org/10.1016/j.giq.2013.10.010</a:t>
            </a:r>
            <a:r>
              <a:rPr lang="en-US" sz="1200"/>
              <a:t> (last accessed on April 20,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133265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3 – Transparency and accountability</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7"/>
              <a:ext cx="8737567" cy="287259"/>
            </a:xfrm>
            <a:prstGeom prst="rect">
              <a:avLst/>
            </a:prstGeom>
            <a:solidFill>
              <a:schemeClr val="bg1"/>
            </a:solidFill>
          </p:spPr>
          <p:txBody>
            <a:bodyPr wrap="square" rtlCol="0">
              <a:spAutoFit/>
            </a:bodyPr>
            <a:lstStyle/>
            <a:p>
              <a:pPr marL="0" marR="0" indent="0" algn="l" defTabSz="914400" rtl="0" eaLnBrk="1" fontAlgn="auto" latinLnBrk="0" hangingPunct="1">
                <a:lnSpc>
                  <a:spcPct val="100000"/>
                </a:lnSpc>
                <a:spcBef>
                  <a:spcPts val="0"/>
                </a:spcBef>
                <a:spcAft>
                  <a:spcPts val="1800"/>
                </a:spcAft>
                <a:buClrTx/>
                <a:buSzTx/>
                <a:buFontTx/>
                <a:buNone/>
                <a:tabLst/>
                <a:defRPr/>
              </a:pPr>
              <a:r>
                <a:rPr lang="en-US" sz="800" b="1">
                  <a:latin typeface="Roboto"/>
                  <a:cs typeface="Roboto"/>
                </a:rPr>
                <a:t>Toolkit on Transparency, Accountability and Ethics in Public Institutions</a:t>
              </a:r>
              <a:endParaRPr lang="en-US" sz="800" b="1" spc="-50">
                <a:latin typeface="Roboto"/>
                <a:ea typeface="Roboto" panose="02000000000000000000" pitchFamily="2" charset="0"/>
                <a:cs typeface="Roboto"/>
              </a:endParaRP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3 – Transparency and accountability</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6.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jpe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a:t>Module 3 </a:t>
            </a:r>
            <a:r>
              <a:rPr lang="mr-IN"/>
              <a:t>–</a:t>
            </a:r>
            <a:r>
              <a:rPr lang="de-DE"/>
              <a:t> </a:t>
            </a:r>
            <a:br>
              <a:rPr lang="de-DE"/>
            </a:br>
            <a:r>
              <a:rPr lang="de-DE"/>
              <a:t>Transparency and </a:t>
            </a:r>
            <a:r>
              <a:rPr lang="de-DE" err="1"/>
              <a:t>accountability</a:t>
            </a:r>
            <a:endParaRPr lang="de-DE"/>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endParaRPr lang="de-DE"/>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err="1"/>
              <a:t>Types</a:t>
            </a:r>
            <a:r>
              <a:rPr lang="de-DE" b="1"/>
              <a:t> </a:t>
            </a:r>
            <a:r>
              <a:rPr lang="de-DE" b="1" err="1"/>
              <a:t>of</a:t>
            </a:r>
            <a:r>
              <a:rPr lang="de-DE" b="1"/>
              <a:t> </a:t>
            </a:r>
            <a:r>
              <a:rPr lang="de-DE" b="1" err="1"/>
              <a:t>transparency</a:t>
            </a:r>
            <a:endParaRPr lang="de-DE" b="1"/>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616916477"/>
              </p:ext>
            </p:extLst>
          </p:nvPr>
        </p:nvGraphicFramePr>
        <p:xfrm>
          <a:off x="628650" y="1370013"/>
          <a:ext cx="7886704" cy="2788920"/>
        </p:xfrm>
        <a:graphic>
          <a:graphicData uri="http://schemas.openxmlformats.org/drawingml/2006/table">
            <a:tbl>
              <a:tblPr firstRow="1" bandRow="1">
                <a:tableStyleId>{5940675A-B579-460E-94D1-54222C63F5DA}</a:tableStyleId>
              </a:tblPr>
              <a:tblGrid>
                <a:gridCol w="985838">
                  <a:extLst>
                    <a:ext uri="{9D8B030D-6E8A-4147-A177-3AD203B41FA5}">
                      <a16:colId xmlns:a16="http://schemas.microsoft.com/office/drawing/2014/main" val="20000"/>
                    </a:ext>
                  </a:extLst>
                </a:gridCol>
                <a:gridCol w="985838">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5838">
                  <a:extLst>
                    <a:ext uri="{9D8B030D-6E8A-4147-A177-3AD203B41FA5}">
                      <a16:colId xmlns:a16="http://schemas.microsoft.com/office/drawing/2014/main" val="20003"/>
                    </a:ext>
                  </a:extLst>
                </a:gridCol>
                <a:gridCol w="985838">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gridCol w="985838">
                  <a:extLst>
                    <a:ext uri="{9D8B030D-6E8A-4147-A177-3AD203B41FA5}">
                      <a16:colId xmlns:a16="http://schemas.microsoft.com/office/drawing/2014/main" val="20006"/>
                    </a:ext>
                  </a:extLst>
                </a:gridCol>
                <a:gridCol w="985838">
                  <a:extLst>
                    <a:ext uri="{9D8B030D-6E8A-4147-A177-3AD203B41FA5}">
                      <a16:colId xmlns:a16="http://schemas.microsoft.com/office/drawing/2014/main" val="20007"/>
                    </a:ext>
                  </a:extLst>
                </a:gridCol>
              </a:tblGrid>
              <a:tr h="370840">
                <a:tc>
                  <a:txBody>
                    <a:bodyPr/>
                    <a:lstStyle/>
                    <a:p>
                      <a:endParaRPr lang="de-DE" sz="1050" b="1">
                        <a:solidFill>
                          <a:schemeClr val="bg1"/>
                        </a:solidFill>
                        <a:latin typeface="Roboton"/>
                        <a:cs typeface="Roboton"/>
                      </a:endParaRPr>
                    </a:p>
                  </a:txBody>
                  <a:tcPr>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solidFill>
                  </a:tcPr>
                </a:tc>
                <a:tc>
                  <a:txBody>
                    <a:bodyPr/>
                    <a:lstStyle/>
                    <a:p>
                      <a:r>
                        <a:rPr lang="de-DE" sz="1000" b="1" err="1">
                          <a:solidFill>
                            <a:schemeClr val="bg1"/>
                          </a:solidFill>
                          <a:latin typeface="Roboton"/>
                          <a:cs typeface="Roboton"/>
                        </a:rPr>
                        <a:t>Bottum-up</a:t>
                      </a:r>
                      <a:r>
                        <a:rPr lang="de-DE" sz="1000" b="1">
                          <a:solidFill>
                            <a:schemeClr val="bg1"/>
                          </a:solidFill>
                          <a:latin typeface="Roboton"/>
                          <a:cs typeface="Roboton"/>
                        </a:rPr>
                        <a:t> </a:t>
                      </a:r>
                      <a:r>
                        <a:rPr lang="de-DE" sz="1000" b="1" err="1">
                          <a:solidFill>
                            <a:schemeClr val="bg1"/>
                          </a:solidFill>
                          <a:latin typeface="Roboton"/>
                          <a:cs typeface="Roboton"/>
                        </a:rPr>
                        <a:t>transparency</a:t>
                      </a:r>
                      <a:endParaRPr lang="de-DE" sz="1000" b="1">
                        <a:solidFill>
                          <a:schemeClr val="bg1"/>
                        </a:solidFill>
                        <a:latin typeface="Roboton"/>
                        <a:cs typeface="Roboton"/>
                      </a:endParaRPr>
                    </a:p>
                  </a:txBody>
                  <a:tcPr>
                    <a:solidFill>
                      <a:srgbClr val="00B0F0"/>
                    </a:solidFill>
                  </a:tcPr>
                </a:tc>
                <a:tc>
                  <a:txBody>
                    <a:bodyPr/>
                    <a:lstStyle/>
                    <a:p>
                      <a:r>
                        <a:rPr lang="de-DE" sz="1000" b="1" err="1">
                          <a:solidFill>
                            <a:schemeClr val="bg1"/>
                          </a:solidFill>
                          <a:latin typeface="Roboton"/>
                          <a:cs typeface="Roboton"/>
                        </a:rPr>
                        <a:t>Participatory</a:t>
                      </a:r>
                      <a:r>
                        <a:rPr lang="de-DE" sz="1000" b="1" baseline="0">
                          <a:solidFill>
                            <a:schemeClr val="bg1"/>
                          </a:solidFill>
                          <a:latin typeface="Roboton"/>
                          <a:cs typeface="Roboton"/>
                        </a:rPr>
                        <a:t> </a:t>
                      </a:r>
                      <a:r>
                        <a:rPr lang="de-DE" sz="1000" b="1" baseline="0" err="1">
                          <a:solidFill>
                            <a:schemeClr val="bg1"/>
                          </a:solidFill>
                          <a:latin typeface="Roboton"/>
                          <a:cs typeface="Roboton"/>
                        </a:rPr>
                        <a:t>transparency</a:t>
                      </a:r>
                      <a:endParaRPr lang="de-DE" sz="1000" b="1">
                        <a:solidFill>
                          <a:schemeClr val="bg1"/>
                        </a:solidFill>
                        <a:latin typeface="Roboton"/>
                        <a:cs typeface="Roboton"/>
                      </a:endParaRPr>
                    </a:p>
                  </a:txBody>
                  <a:tcPr>
                    <a:solidFill>
                      <a:srgbClr val="00B0F0"/>
                    </a:solidFill>
                  </a:tcPr>
                </a:tc>
                <a:tc>
                  <a:txBody>
                    <a:bodyPr/>
                    <a:lstStyle/>
                    <a:p>
                      <a:r>
                        <a:rPr lang="de-DE" sz="1000" b="1" err="1">
                          <a:solidFill>
                            <a:schemeClr val="bg1"/>
                          </a:solidFill>
                          <a:latin typeface="Roboton"/>
                          <a:cs typeface="Roboton"/>
                        </a:rPr>
                        <a:t>Mediated</a:t>
                      </a:r>
                      <a:r>
                        <a:rPr lang="de-DE" sz="1000" b="1">
                          <a:solidFill>
                            <a:schemeClr val="bg1"/>
                          </a:solidFill>
                          <a:latin typeface="Roboton"/>
                          <a:cs typeface="Roboton"/>
                        </a:rPr>
                        <a:t> </a:t>
                      </a:r>
                      <a:r>
                        <a:rPr lang="de-DE" sz="1000" b="1" err="1">
                          <a:solidFill>
                            <a:schemeClr val="bg1"/>
                          </a:solidFill>
                          <a:latin typeface="Roboton"/>
                          <a:cs typeface="Roboton"/>
                        </a:rPr>
                        <a:t>transparency</a:t>
                      </a:r>
                      <a:endParaRPr lang="de-DE" sz="1000" b="1">
                        <a:solidFill>
                          <a:schemeClr val="bg1"/>
                        </a:solidFill>
                        <a:latin typeface="Roboton"/>
                        <a:cs typeface="Roboton"/>
                      </a:endParaRPr>
                    </a:p>
                  </a:txBody>
                  <a:tcPr>
                    <a:solidFill>
                      <a:srgbClr val="00B0F0"/>
                    </a:solidFill>
                  </a:tcPr>
                </a:tc>
                <a:tc>
                  <a:txBody>
                    <a:bodyPr/>
                    <a:lstStyle/>
                    <a:p>
                      <a:r>
                        <a:rPr lang="de-DE" sz="1000" b="1" err="1">
                          <a:solidFill>
                            <a:schemeClr val="bg1"/>
                          </a:solidFill>
                          <a:latin typeface="Roboton"/>
                          <a:cs typeface="Roboton"/>
                        </a:rPr>
                        <a:t>Proactive</a:t>
                      </a:r>
                      <a:r>
                        <a:rPr lang="de-DE" sz="1000" b="1">
                          <a:solidFill>
                            <a:schemeClr val="bg1"/>
                          </a:solidFill>
                          <a:latin typeface="Roboton"/>
                          <a:cs typeface="Roboton"/>
                        </a:rPr>
                        <a:t> </a:t>
                      </a:r>
                      <a:r>
                        <a:rPr lang="de-DE" sz="1000" b="1" err="1">
                          <a:solidFill>
                            <a:schemeClr val="bg1"/>
                          </a:solidFill>
                          <a:latin typeface="Roboton"/>
                          <a:cs typeface="Roboton"/>
                        </a:rPr>
                        <a:t>disclosure</a:t>
                      </a:r>
                      <a:endParaRPr lang="de-DE" sz="1000" b="1">
                        <a:solidFill>
                          <a:schemeClr val="bg1"/>
                        </a:solidFill>
                        <a:latin typeface="Roboton"/>
                        <a:cs typeface="Roboton"/>
                      </a:endParaRPr>
                    </a:p>
                  </a:txBody>
                  <a:tcPr>
                    <a:solidFill>
                      <a:srgbClr val="00B0F0"/>
                    </a:solidFill>
                  </a:tcPr>
                </a:tc>
                <a:tc>
                  <a:txBody>
                    <a:bodyPr/>
                    <a:lstStyle/>
                    <a:p>
                      <a:r>
                        <a:rPr lang="de-DE" sz="1000" b="1" err="1">
                          <a:solidFill>
                            <a:schemeClr val="bg1"/>
                          </a:solidFill>
                          <a:latin typeface="Roboton"/>
                          <a:cs typeface="Roboton"/>
                        </a:rPr>
                        <a:t>Disclosure</a:t>
                      </a:r>
                      <a:r>
                        <a:rPr lang="de-DE" sz="1000" b="1">
                          <a:solidFill>
                            <a:schemeClr val="bg1"/>
                          </a:solidFill>
                          <a:latin typeface="Roboton"/>
                          <a:cs typeface="Roboton"/>
                        </a:rPr>
                        <a:t> upon </a:t>
                      </a:r>
                      <a:r>
                        <a:rPr lang="de-DE" sz="1000" b="1" err="1">
                          <a:solidFill>
                            <a:schemeClr val="bg1"/>
                          </a:solidFill>
                          <a:latin typeface="Roboton"/>
                          <a:cs typeface="Roboton"/>
                        </a:rPr>
                        <a:t>request</a:t>
                      </a:r>
                      <a:endParaRPr lang="de-DE" sz="1000" b="1">
                        <a:solidFill>
                          <a:schemeClr val="bg1"/>
                        </a:solidFill>
                        <a:latin typeface="Roboton"/>
                        <a:cs typeface="Roboton"/>
                      </a:endParaRPr>
                    </a:p>
                  </a:txBody>
                  <a:tcPr>
                    <a:solidFill>
                      <a:srgbClr val="00B0F0"/>
                    </a:solidFill>
                  </a:tcPr>
                </a:tc>
                <a:tc>
                  <a:txBody>
                    <a:bodyPr/>
                    <a:lstStyle/>
                    <a:p>
                      <a:r>
                        <a:rPr lang="de-DE" sz="1000" b="1">
                          <a:solidFill>
                            <a:schemeClr val="bg1"/>
                          </a:solidFill>
                          <a:latin typeface="Roboton"/>
                          <a:cs typeface="Roboton"/>
                        </a:rPr>
                        <a:t>Partial </a:t>
                      </a:r>
                      <a:r>
                        <a:rPr lang="de-DE" sz="1000" b="1" err="1">
                          <a:solidFill>
                            <a:schemeClr val="bg1"/>
                          </a:solidFill>
                          <a:latin typeface="Roboton"/>
                          <a:cs typeface="Roboton"/>
                        </a:rPr>
                        <a:t>disclosure</a:t>
                      </a:r>
                      <a:endParaRPr lang="de-DE" sz="1000" b="1">
                        <a:solidFill>
                          <a:schemeClr val="bg1"/>
                        </a:solidFill>
                        <a:latin typeface="Roboton"/>
                        <a:cs typeface="Roboton"/>
                      </a:endParaRPr>
                    </a:p>
                  </a:txBody>
                  <a:tcPr>
                    <a:solidFill>
                      <a:srgbClr val="00B0F0"/>
                    </a:solidFill>
                  </a:tcPr>
                </a:tc>
                <a:tc>
                  <a:txBody>
                    <a:bodyPr/>
                    <a:lstStyle/>
                    <a:p>
                      <a:r>
                        <a:rPr lang="de-DE" sz="1000" b="1">
                          <a:solidFill>
                            <a:schemeClr val="bg1"/>
                          </a:solidFill>
                          <a:latin typeface="Roboton"/>
                          <a:cs typeface="Roboton"/>
                        </a:rPr>
                        <a:t>Limited </a:t>
                      </a:r>
                      <a:r>
                        <a:rPr lang="de-DE" sz="1000" b="1" err="1">
                          <a:solidFill>
                            <a:schemeClr val="bg1"/>
                          </a:solidFill>
                          <a:latin typeface="Roboton"/>
                          <a:cs typeface="Roboton"/>
                        </a:rPr>
                        <a:t>disclosure</a:t>
                      </a:r>
                      <a:endParaRPr lang="de-DE" sz="1000" b="1">
                        <a:solidFill>
                          <a:schemeClr val="bg1"/>
                        </a:solidFill>
                        <a:latin typeface="Roboton"/>
                        <a:cs typeface="Roboton"/>
                      </a:endParaRPr>
                    </a:p>
                  </a:txBody>
                  <a:tcPr>
                    <a:solidFill>
                      <a:srgbClr val="00B0F0"/>
                    </a:solidFill>
                  </a:tcPr>
                </a:tc>
                <a:extLst>
                  <a:ext uri="{0D108BD9-81ED-4DB2-BD59-A6C34878D82A}">
                    <a16:rowId xmlns:a16="http://schemas.microsoft.com/office/drawing/2014/main" val="10000"/>
                  </a:ext>
                </a:extLst>
              </a:tr>
              <a:tr h="370840">
                <a:tc>
                  <a:txBody>
                    <a:bodyPr/>
                    <a:lstStyle/>
                    <a:p>
                      <a:r>
                        <a:rPr lang="de-DE" sz="1050" b="1">
                          <a:latin typeface="Roboton"/>
                          <a:cs typeface="Roboton"/>
                        </a:rPr>
                        <a:t>Description</a:t>
                      </a:r>
                    </a:p>
                  </a:txBody>
                  <a:tcPr/>
                </a:tc>
                <a:tc>
                  <a:txBody>
                    <a:bodyPr/>
                    <a:lstStyle/>
                    <a:p>
                      <a:r>
                        <a:rPr lang="de-DE" sz="900" err="1">
                          <a:latin typeface="Roboton"/>
                          <a:cs typeface="Roboton"/>
                        </a:rPr>
                        <a:t>Disclosure</a:t>
                      </a:r>
                      <a:r>
                        <a:rPr lang="de-DE" sz="900">
                          <a:latin typeface="Roboton"/>
                          <a:cs typeface="Roboton"/>
                        </a:rPr>
                        <a:t> </a:t>
                      </a:r>
                      <a:r>
                        <a:rPr lang="de-DE" sz="900" err="1">
                          <a:latin typeface="Roboton"/>
                          <a:cs typeface="Roboton"/>
                        </a:rPr>
                        <a:t>independent</a:t>
                      </a:r>
                      <a:r>
                        <a:rPr lang="de-DE" sz="900">
                          <a:latin typeface="Roboton"/>
                          <a:cs typeface="Roboton"/>
                        </a:rPr>
                        <a:t> </a:t>
                      </a:r>
                      <a:r>
                        <a:rPr lang="de-DE" sz="900" err="1">
                          <a:latin typeface="Roboton"/>
                          <a:cs typeface="Roboton"/>
                        </a:rPr>
                        <a:t>from</a:t>
                      </a:r>
                      <a:r>
                        <a:rPr lang="de-DE" sz="900">
                          <a:latin typeface="Roboton"/>
                          <a:cs typeface="Roboton"/>
                        </a:rPr>
                        <a:t> </a:t>
                      </a:r>
                      <a:r>
                        <a:rPr lang="de-DE" sz="900" err="1">
                          <a:latin typeface="Roboton"/>
                          <a:cs typeface="Roboton"/>
                        </a:rPr>
                        <a:t>government</a:t>
                      </a:r>
                      <a:r>
                        <a:rPr lang="de-DE" sz="900">
                          <a:latin typeface="Roboton"/>
                          <a:cs typeface="Roboton"/>
                        </a:rPr>
                        <a:t> </a:t>
                      </a:r>
                      <a:r>
                        <a:rPr lang="de-DE" sz="900" err="1">
                          <a:latin typeface="Roboton"/>
                          <a:cs typeface="Roboton"/>
                        </a:rPr>
                        <a:t>control</a:t>
                      </a:r>
                      <a:endParaRPr lang="de-DE" sz="900">
                        <a:latin typeface="Roboton"/>
                        <a:cs typeface="Roboton"/>
                      </a:endParaRPr>
                    </a:p>
                  </a:txBody>
                  <a:tcPr/>
                </a:tc>
                <a:tc>
                  <a:txBody>
                    <a:bodyPr/>
                    <a:lstStyle/>
                    <a:p>
                      <a:r>
                        <a:rPr lang="de-DE" sz="900" err="1">
                          <a:latin typeface="Roboton"/>
                          <a:cs typeface="Roboton"/>
                        </a:rPr>
                        <a:t>Besides</a:t>
                      </a:r>
                      <a:r>
                        <a:rPr lang="de-DE" sz="900">
                          <a:latin typeface="Roboton"/>
                          <a:cs typeface="Roboton"/>
                        </a:rPr>
                        <a:t> </a:t>
                      </a:r>
                      <a:r>
                        <a:rPr lang="de-DE" sz="900" err="1">
                          <a:latin typeface="Roboton"/>
                          <a:cs typeface="Roboton"/>
                        </a:rPr>
                        <a:t>publication</a:t>
                      </a:r>
                      <a:r>
                        <a:rPr lang="de-DE" sz="900">
                          <a:latin typeface="Roboton"/>
                          <a:cs typeface="Roboton"/>
                        </a:rPr>
                        <a:t> </a:t>
                      </a:r>
                      <a:r>
                        <a:rPr lang="de-DE" sz="900" err="1">
                          <a:latin typeface="Roboton"/>
                          <a:cs typeface="Roboton"/>
                        </a:rPr>
                        <a:t>of</a:t>
                      </a:r>
                      <a:r>
                        <a:rPr lang="de-DE" sz="900">
                          <a:latin typeface="Roboton"/>
                          <a:cs typeface="Roboton"/>
                        </a:rPr>
                        <a:t> </a:t>
                      </a:r>
                      <a:r>
                        <a:rPr lang="de-DE" sz="900" err="1">
                          <a:latin typeface="Roboton"/>
                          <a:cs typeface="Roboton"/>
                        </a:rPr>
                        <a:t>information</a:t>
                      </a:r>
                      <a:r>
                        <a:rPr lang="de-DE" sz="900">
                          <a:latin typeface="Roboton"/>
                          <a:cs typeface="Roboton"/>
                        </a:rPr>
                        <a:t>,</a:t>
                      </a:r>
                      <a:r>
                        <a:rPr lang="de-DE" sz="900" baseline="0">
                          <a:latin typeface="Roboton"/>
                          <a:cs typeface="Roboton"/>
                        </a:rPr>
                        <a:t> </a:t>
                      </a:r>
                      <a:r>
                        <a:rPr lang="de-DE" sz="900" baseline="0" err="1">
                          <a:latin typeface="Roboton"/>
                          <a:cs typeface="Roboton"/>
                        </a:rPr>
                        <a:t>it</a:t>
                      </a:r>
                      <a:r>
                        <a:rPr lang="de-DE" sz="900" baseline="0">
                          <a:latin typeface="Roboton"/>
                          <a:cs typeface="Roboton"/>
                        </a:rPr>
                        <a:t> </a:t>
                      </a:r>
                      <a:r>
                        <a:rPr lang="de-DE" sz="900" baseline="0" err="1">
                          <a:latin typeface="Roboton"/>
                          <a:cs typeface="Roboton"/>
                        </a:rPr>
                        <a:t>is</a:t>
                      </a:r>
                      <a:r>
                        <a:rPr lang="de-DE" sz="900" baseline="0">
                          <a:latin typeface="Roboton"/>
                          <a:cs typeface="Roboton"/>
                        </a:rPr>
                        <a:t> also </a:t>
                      </a:r>
                      <a:r>
                        <a:rPr lang="de-DE" sz="900" baseline="0" err="1">
                          <a:latin typeface="Roboton"/>
                          <a:cs typeface="Roboton"/>
                        </a:rPr>
                        <a:t>presented</a:t>
                      </a:r>
                      <a:r>
                        <a:rPr lang="de-DE" sz="900" baseline="0">
                          <a:latin typeface="Roboton"/>
                          <a:cs typeface="Roboton"/>
                        </a:rPr>
                        <a:t> </a:t>
                      </a:r>
                      <a:r>
                        <a:rPr lang="de-DE" sz="900" baseline="0" err="1">
                          <a:latin typeface="Roboton"/>
                          <a:cs typeface="Roboton"/>
                        </a:rPr>
                        <a:t>and</a:t>
                      </a:r>
                      <a:r>
                        <a:rPr lang="de-DE" sz="900" baseline="0">
                          <a:latin typeface="Roboton"/>
                          <a:cs typeface="Roboton"/>
                        </a:rPr>
                        <a:t> </a:t>
                      </a:r>
                      <a:r>
                        <a:rPr lang="de-DE" sz="900" baseline="0" err="1">
                          <a:latin typeface="Roboton"/>
                          <a:cs typeface="Roboton"/>
                        </a:rPr>
                        <a:t>discussed</a:t>
                      </a:r>
                      <a:r>
                        <a:rPr lang="de-DE" sz="900" baseline="0">
                          <a:latin typeface="Roboton"/>
                          <a:cs typeface="Roboton"/>
                        </a:rPr>
                        <a:t> in a </a:t>
                      </a:r>
                      <a:r>
                        <a:rPr lang="de-DE" sz="900" baseline="0" err="1">
                          <a:latin typeface="Roboton"/>
                          <a:cs typeface="Roboton"/>
                        </a:rPr>
                        <a:t>public</a:t>
                      </a:r>
                      <a:r>
                        <a:rPr lang="de-DE" sz="900" baseline="0">
                          <a:latin typeface="Roboton"/>
                          <a:cs typeface="Roboton"/>
                        </a:rPr>
                        <a:t> </a:t>
                      </a:r>
                      <a:r>
                        <a:rPr lang="de-DE" sz="900" baseline="0" err="1">
                          <a:latin typeface="Roboton"/>
                          <a:cs typeface="Roboton"/>
                        </a:rPr>
                        <a:t>forum</a:t>
                      </a:r>
                      <a:endParaRPr lang="de-DE" sz="900">
                        <a:latin typeface="Roboton"/>
                        <a:cs typeface="Roboton"/>
                      </a:endParaRPr>
                    </a:p>
                  </a:txBody>
                  <a:tcPr/>
                </a:tc>
                <a:tc>
                  <a:txBody>
                    <a:bodyPr/>
                    <a:lstStyle/>
                    <a:p>
                      <a:r>
                        <a:rPr lang="de-DE" sz="900" err="1">
                          <a:latin typeface="Roboton"/>
                          <a:cs typeface="Roboton"/>
                        </a:rPr>
                        <a:t>Disclosure</a:t>
                      </a:r>
                      <a:r>
                        <a:rPr lang="de-DE" sz="900">
                          <a:latin typeface="Roboton"/>
                          <a:cs typeface="Roboton"/>
                        </a:rPr>
                        <a:t> </a:t>
                      </a:r>
                      <a:r>
                        <a:rPr lang="de-DE" sz="900" err="1">
                          <a:latin typeface="Roboton"/>
                          <a:cs typeface="Roboton"/>
                        </a:rPr>
                        <a:t>of</a:t>
                      </a:r>
                      <a:r>
                        <a:rPr lang="de-DE" sz="900">
                          <a:latin typeface="Roboton"/>
                          <a:cs typeface="Roboton"/>
                        </a:rPr>
                        <a:t> </a:t>
                      </a:r>
                      <a:r>
                        <a:rPr lang="de-DE" sz="900" err="1">
                          <a:latin typeface="Roboton"/>
                          <a:cs typeface="Roboton"/>
                        </a:rPr>
                        <a:t>documents</a:t>
                      </a:r>
                      <a:r>
                        <a:rPr lang="de-DE" sz="900">
                          <a:latin typeface="Roboton"/>
                          <a:cs typeface="Roboton"/>
                        </a:rPr>
                        <a:t> </a:t>
                      </a:r>
                      <a:r>
                        <a:rPr lang="de-DE" sz="900" err="1">
                          <a:latin typeface="Roboton"/>
                          <a:cs typeface="Roboton"/>
                        </a:rPr>
                        <a:t>and</a:t>
                      </a:r>
                      <a:r>
                        <a:rPr lang="de-DE" sz="900">
                          <a:latin typeface="Roboton"/>
                          <a:cs typeface="Roboton"/>
                        </a:rPr>
                        <a:t> </a:t>
                      </a:r>
                      <a:r>
                        <a:rPr lang="de-DE" sz="900" err="1">
                          <a:latin typeface="Roboton"/>
                          <a:cs typeface="Roboton"/>
                        </a:rPr>
                        <a:t>data</a:t>
                      </a:r>
                      <a:r>
                        <a:rPr lang="de-DE" sz="900">
                          <a:latin typeface="Roboton"/>
                          <a:cs typeface="Roboton"/>
                        </a:rPr>
                        <a:t> </a:t>
                      </a:r>
                      <a:r>
                        <a:rPr lang="de-DE" sz="900" err="1">
                          <a:latin typeface="Roboton"/>
                          <a:cs typeface="Roboton"/>
                        </a:rPr>
                        <a:t>is</a:t>
                      </a:r>
                      <a:r>
                        <a:rPr lang="de-DE" sz="900">
                          <a:latin typeface="Roboton"/>
                          <a:cs typeface="Roboton"/>
                        </a:rPr>
                        <a:t> </a:t>
                      </a:r>
                      <a:r>
                        <a:rPr lang="de-DE" sz="900" err="1">
                          <a:latin typeface="Roboton"/>
                          <a:cs typeface="Roboton"/>
                        </a:rPr>
                        <a:t>facilitated</a:t>
                      </a:r>
                      <a:r>
                        <a:rPr lang="de-DE" sz="900">
                          <a:latin typeface="Roboton"/>
                          <a:cs typeface="Roboton"/>
                        </a:rPr>
                        <a:t> </a:t>
                      </a:r>
                      <a:r>
                        <a:rPr lang="de-DE" sz="900" err="1">
                          <a:latin typeface="Roboton"/>
                          <a:cs typeface="Roboton"/>
                        </a:rPr>
                        <a:t>by</a:t>
                      </a:r>
                      <a:r>
                        <a:rPr lang="de-DE" sz="900">
                          <a:latin typeface="Roboton"/>
                          <a:cs typeface="Roboton"/>
                        </a:rPr>
                        <a:t> easy-</a:t>
                      </a:r>
                      <a:r>
                        <a:rPr lang="de-DE" sz="900" err="1">
                          <a:latin typeface="Roboton"/>
                          <a:cs typeface="Roboton"/>
                        </a:rPr>
                        <a:t>to</a:t>
                      </a:r>
                      <a:r>
                        <a:rPr lang="de-DE" sz="900">
                          <a:latin typeface="Roboton"/>
                          <a:cs typeface="Roboton"/>
                        </a:rPr>
                        <a:t>-</a:t>
                      </a:r>
                      <a:r>
                        <a:rPr lang="de-DE" sz="900" err="1">
                          <a:latin typeface="Roboton"/>
                          <a:cs typeface="Roboton"/>
                        </a:rPr>
                        <a:t>process</a:t>
                      </a:r>
                      <a:r>
                        <a:rPr lang="de-DE" sz="900">
                          <a:latin typeface="Roboton"/>
                          <a:cs typeface="Roboton"/>
                        </a:rPr>
                        <a:t> </a:t>
                      </a:r>
                      <a:r>
                        <a:rPr lang="de-DE" sz="900" err="1">
                          <a:latin typeface="Roboton"/>
                          <a:cs typeface="Roboton"/>
                        </a:rPr>
                        <a:t>information</a:t>
                      </a:r>
                      <a:r>
                        <a:rPr lang="de-DE" sz="900">
                          <a:latin typeface="Roboton"/>
                          <a:cs typeface="Roboton"/>
                        </a:rPr>
                        <a:t> </a:t>
                      </a:r>
                      <a:r>
                        <a:rPr lang="de-DE" sz="900" err="1">
                          <a:latin typeface="Roboton"/>
                          <a:cs typeface="Roboton"/>
                        </a:rPr>
                        <a:t>digest</a:t>
                      </a:r>
                      <a:endParaRPr lang="de-DE" sz="900">
                        <a:latin typeface="Roboton"/>
                        <a:cs typeface="Roboton"/>
                      </a:endParaRPr>
                    </a:p>
                  </a:txBody>
                  <a:tcPr/>
                </a:tc>
                <a:tc>
                  <a:txBody>
                    <a:bodyPr/>
                    <a:lstStyle/>
                    <a:p>
                      <a:r>
                        <a:rPr lang="de-DE" sz="900" err="1">
                          <a:latin typeface="Roboton"/>
                          <a:cs typeface="Roboton"/>
                        </a:rPr>
                        <a:t>Raw</a:t>
                      </a:r>
                      <a:r>
                        <a:rPr lang="de-DE" sz="900">
                          <a:latin typeface="Roboton"/>
                          <a:cs typeface="Roboton"/>
                        </a:rPr>
                        <a:t> </a:t>
                      </a:r>
                      <a:r>
                        <a:rPr lang="de-DE" sz="900" err="1">
                          <a:latin typeface="Roboton"/>
                          <a:cs typeface="Roboton"/>
                        </a:rPr>
                        <a:t>information</a:t>
                      </a:r>
                      <a:r>
                        <a:rPr lang="de-DE" sz="900">
                          <a:latin typeface="Roboton"/>
                          <a:cs typeface="Roboton"/>
                        </a:rPr>
                        <a:t> </a:t>
                      </a:r>
                      <a:r>
                        <a:rPr lang="de-DE" sz="900" err="1">
                          <a:latin typeface="Roboton"/>
                          <a:cs typeface="Roboton"/>
                        </a:rPr>
                        <a:t>are</a:t>
                      </a:r>
                      <a:r>
                        <a:rPr lang="de-DE" sz="900">
                          <a:latin typeface="Roboton"/>
                          <a:cs typeface="Roboton"/>
                        </a:rPr>
                        <a:t> </a:t>
                      </a:r>
                      <a:r>
                        <a:rPr lang="de-DE" sz="900" err="1">
                          <a:latin typeface="Roboton"/>
                          <a:cs typeface="Roboton"/>
                        </a:rPr>
                        <a:t>made</a:t>
                      </a:r>
                      <a:r>
                        <a:rPr lang="de-DE" sz="900">
                          <a:latin typeface="Roboton"/>
                          <a:cs typeface="Roboton"/>
                        </a:rPr>
                        <a:t> </a:t>
                      </a:r>
                      <a:r>
                        <a:rPr lang="de-DE" sz="900" err="1">
                          <a:latin typeface="Roboton"/>
                          <a:cs typeface="Roboton"/>
                        </a:rPr>
                        <a:t>available</a:t>
                      </a:r>
                      <a:r>
                        <a:rPr lang="de-DE" sz="900">
                          <a:latin typeface="Roboton"/>
                          <a:cs typeface="Roboton"/>
                        </a:rPr>
                        <a:t> </a:t>
                      </a:r>
                      <a:r>
                        <a:rPr lang="de-DE" sz="900" err="1">
                          <a:latin typeface="Roboton"/>
                          <a:cs typeface="Roboton"/>
                        </a:rPr>
                        <a:t>fully</a:t>
                      </a:r>
                      <a:r>
                        <a:rPr lang="de-DE" sz="900" baseline="0">
                          <a:latin typeface="Roboton"/>
                          <a:cs typeface="Roboton"/>
                        </a:rPr>
                        <a:t> </a:t>
                      </a:r>
                      <a:r>
                        <a:rPr lang="de-DE" sz="900" baseline="0" err="1">
                          <a:latin typeface="Roboton"/>
                          <a:cs typeface="Roboton"/>
                        </a:rPr>
                        <a:t>and</a:t>
                      </a:r>
                      <a:r>
                        <a:rPr lang="de-DE" sz="900" baseline="0">
                          <a:latin typeface="Roboton"/>
                          <a:cs typeface="Roboton"/>
                        </a:rPr>
                        <a:t> in a </a:t>
                      </a:r>
                      <a:r>
                        <a:rPr lang="de-DE" sz="900" baseline="0" err="1">
                          <a:latin typeface="Roboton"/>
                          <a:cs typeface="Roboton"/>
                        </a:rPr>
                        <a:t>timely</a:t>
                      </a:r>
                      <a:r>
                        <a:rPr lang="de-DE" sz="900" baseline="0">
                          <a:latin typeface="Roboton"/>
                          <a:cs typeface="Roboton"/>
                        </a:rPr>
                        <a:t> </a:t>
                      </a:r>
                      <a:r>
                        <a:rPr lang="de-DE" sz="900" baseline="0" err="1">
                          <a:latin typeface="Roboton"/>
                          <a:cs typeface="Roboton"/>
                        </a:rPr>
                        <a:t>manner</a:t>
                      </a:r>
                      <a:endParaRPr lang="de-DE" sz="900">
                        <a:latin typeface="Roboton"/>
                        <a:cs typeface="Roboton"/>
                      </a:endParaRPr>
                    </a:p>
                  </a:txBody>
                  <a:tcPr/>
                </a:tc>
                <a:tc>
                  <a:txBody>
                    <a:bodyPr/>
                    <a:lstStyle/>
                    <a:p>
                      <a:r>
                        <a:rPr lang="de-DE" sz="900" err="1">
                          <a:latin typeface="Roboton"/>
                          <a:cs typeface="Roboton"/>
                        </a:rPr>
                        <a:t>Raw</a:t>
                      </a:r>
                      <a:r>
                        <a:rPr lang="de-DE" sz="900">
                          <a:latin typeface="Roboton"/>
                          <a:cs typeface="Roboton"/>
                        </a:rPr>
                        <a:t> </a:t>
                      </a:r>
                      <a:r>
                        <a:rPr lang="de-DE" sz="900" err="1">
                          <a:latin typeface="Roboton"/>
                          <a:cs typeface="Roboton"/>
                        </a:rPr>
                        <a:t>information</a:t>
                      </a:r>
                      <a:r>
                        <a:rPr lang="de-DE" sz="900">
                          <a:latin typeface="Roboton"/>
                          <a:cs typeface="Roboton"/>
                        </a:rPr>
                        <a:t> </a:t>
                      </a:r>
                      <a:r>
                        <a:rPr lang="de-DE" sz="900" err="1">
                          <a:latin typeface="Roboton"/>
                          <a:cs typeface="Roboton"/>
                        </a:rPr>
                        <a:t>are</a:t>
                      </a:r>
                      <a:r>
                        <a:rPr lang="de-DE" sz="900">
                          <a:latin typeface="Roboton"/>
                          <a:cs typeface="Roboton"/>
                        </a:rPr>
                        <a:t> </a:t>
                      </a:r>
                      <a:r>
                        <a:rPr lang="de-DE" sz="900" err="1">
                          <a:latin typeface="Roboton"/>
                          <a:cs typeface="Roboton"/>
                        </a:rPr>
                        <a:t>made</a:t>
                      </a:r>
                      <a:r>
                        <a:rPr lang="de-DE" sz="900">
                          <a:latin typeface="Roboton"/>
                          <a:cs typeface="Roboton"/>
                        </a:rPr>
                        <a:t> </a:t>
                      </a:r>
                      <a:r>
                        <a:rPr lang="de-DE" sz="900" err="1">
                          <a:latin typeface="Roboton"/>
                          <a:cs typeface="Roboton"/>
                        </a:rPr>
                        <a:t>avilable</a:t>
                      </a:r>
                      <a:r>
                        <a:rPr lang="de-DE" sz="900">
                          <a:latin typeface="Roboton"/>
                          <a:cs typeface="Roboton"/>
                        </a:rPr>
                        <a:t> upon </a:t>
                      </a:r>
                      <a:r>
                        <a:rPr lang="de-DE" sz="900" err="1">
                          <a:latin typeface="Roboton"/>
                          <a:cs typeface="Roboton"/>
                        </a:rPr>
                        <a:t>request</a:t>
                      </a:r>
                      <a:r>
                        <a:rPr lang="de-DE" sz="900">
                          <a:latin typeface="Roboton"/>
                          <a:cs typeface="Roboton"/>
                        </a:rPr>
                        <a:t> </a:t>
                      </a:r>
                      <a:r>
                        <a:rPr lang="de-DE" sz="900" err="1">
                          <a:latin typeface="Roboton"/>
                          <a:cs typeface="Roboton"/>
                        </a:rPr>
                        <a:t>within</a:t>
                      </a:r>
                      <a:r>
                        <a:rPr lang="de-DE" sz="900">
                          <a:latin typeface="Roboton"/>
                          <a:cs typeface="Roboton"/>
                        </a:rPr>
                        <a:t> due time</a:t>
                      </a:r>
                    </a:p>
                  </a:txBody>
                  <a:tcPr/>
                </a:tc>
                <a:tc>
                  <a:txBody>
                    <a:bodyPr/>
                    <a:lstStyle/>
                    <a:p>
                      <a:r>
                        <a:rPr lang="de-DE" sz="900">
                          <a:latin typeface="Roboton"/>
                          <a:cs typeface="Roboton"/>
                        </a:rPr>
                        <a:t>Most </a:t>
                      </a:r>
                      <a:r>
                        <a:rPr lang="de-DE" sz="900" err="1">
                          <a:latin typeface="Roboton"/>
                          <a:cs typeface="Roboton"/>
                        </a:rPr>
                        <a:t>information</a:t>
                      </a:r>
                      <a:r>
                        <a:rPr lang="de-DE" sz="900">
                          <a:latin typeface="Roboton"/>
                          <a:cs typeface="Roboton"/>
                        </a:rPr>
                        <a:t> </a:t>
                      </a:r>
                      <a:r>
                        <a:rPr lang="de-DE" sz="900" err="1">
                          <a:latin typeface="Roboton"/>
                          <a:cs typeface="Roboton"/>
                        </a:rPr>
                        <a:t>is</a:t>
                      </a:r>
                      <a:r>
                        <a:rPr lang="de-DE" sz="900">
                          <a:latin typeface="Roboton"/>
                          <a:cs typeface="Roboton"/>
                        </a:rPr>
                        <a:t> </a:t>
                      </a:r>
                      <a:r>
                        <a:rPr lang="de-DE" sz="900" err="1">
                          <a:latin typeface="Roboton"/>
                          <a:cs typeface="Roboton"/>
                        </a:rPr>
                        <a:t>made</a:t>
                      </a:r>
                      <a:r>
                        <a:rPr lang="de-DE" sz="900">
                          <a:latin typeface="Roboton"/>
                          <a:cs typeface="Roboton"/>
                        </a:rPr>
                        <a:t> </a:t>
                      </a:r>
                      <a:r>
                        <a:rPr lang="de-DE" sz="900" err="1">
                          <a:latin typeface="Roboton"/>
                          <a:cs typeface="Roboton"/>
                        </a:rPr>
                        <a:t>publicly</a:t>
                      </a:r>
                      <a:r>
                        <a:rPr lang="de-DE" sz="900">
                          <a:latin typeface="Roboton"/>
                          <a:cs typeface="Roboton"/>
                        </a:rPr>
                        <a:t> </a:t>
                      </a:r>
                      <a:r>
                        <a:rPr lang="de-DE" sz="900" err="1">
                          <a:latin typeface="Roboton"/>
                          <a:cs typeface="Roboton"/>
                        </a:rPr>
                        <a:t>available</a:t>
                      </a:r>
                      <a:endParaRPr lang="de-DE" sz="900">
                        <a:latin typeface="Roboton"/>
                        <a:cs typeface="Roboton"/>
                      </a:endParaRPr>
                    </a:p>
                  </a:txBody>
                  <a:tcPr/>
                </a:tc>
                <a:tc>
                  <a:txBody>
                    <a:bodyPr/>
                    <a:lstStyle/>
                    <a:p>
                      <a:r>
                        <a:rPr lang="de-DE" sz="900" err="1">
                          <a:latin typeface="Roboton"/>
                          <a:cs typeface="Roboton"/>
                        </a:rPr>
                        <a:t>Almost</a:t>
                      </a:r>
                      <a:r>
                        <a:rPr lang="de-DE" sz="900">
                          <a:latin typeface="Roboton"/>
                          <a:cs typeface="Roboton"/>
                        </a:rPr>
                        <a:t> </a:t>
                      </a:r>
                      <a:r>
                        <a:rPr lang="de-DE" sz="900" err="1">
                          <a:latin typeface="Roboton"/>
                          <a:cs typeface="Roboton"/>
                        </a:rPr>
                        <a:t>no</a:t>
                      </a:r>
                      <a:r>
                        <a:rPr lang="de-DE" sz="900">
                          <a:latin typeface="Roboton"/>
                          <a:cs typeface="Roboton"/>
                        </a:rPr>
                        <a:t> </a:t>
                      </a:r>
                      <a:r>
                        <a:rPr lang="de-DE" sz="900" err="1">
                          <a:latin typeface="Roboton"/>
                          <a:cs typeface="Roboton"/>
                        </a:rPr>
                        <a:t>raw</a:t>
                      </a:r>
                      <a:r>
                        <a:rPr lang="de-DE" sz="900">
                          <a:latin typeface="Roboton"/>
                          <a:cs typeface="Roboton"/>
                        </a:rPr>
                        <a:t> </a:t>
                      </a:r>
                      <a:r>
                        <a:rPr lang="de-DE" sz="900" err="1">
                          <a:latin typeface="Roboton"/>
                          <a:cs typeface="Roboton"/>
                        </a:rPr>
                        <a:t>information</a:t>
                      </a:r>
                      <a:r>
                        <a:rPr lang="de-DE" sz="900">
                          <a:latin typeface="Roboton"/>
                          <a:cs typeface="Roboton"/>
                        </a:rPr>
                        <a:t> </a:t>
                      </a:r>
                      <a:r>
                        <a:rPr lang="de-DE" sz="900" err="1">
                          <a:latin typeface="Roboton"/>
                          <a:cs typeface="Roboton"/>
                        </a:rPr>
                        <a:t>is</a:t>
                      </a:r>
                      <a:r>
                        <a:rPr lang="de-DE" sz="900">
                          <a:latin typeface="Roboton"/>
                          <a:cs typeface="Roboton"/>
                        </a:rPr>
                        <a:t> </a:t>
                      </a:r>
                      <a:r>
                        <a:rPr lang="de-DE" sz="900" err="1">
                          <a:latin typeface="Roboton"/>
                          <a:cs typeface="Roboton"/>
                        </a:rPr>
                        <a:t>publicly</a:t>
                      </a:r>
                      <a:r>
                        <a:rPr lang="de-DE" sz="900" baseline="0">
                          <a:latin typeface="Roboton"/>
                          <a:cs typeface="Roboton"/>
                        </a:rPr>
                        <a:t> </a:t>
                      </a:r>
                      <a:r>
                        <a:rPr lang="de-DE" sz="900" baseline="0" err="1">
                          <a:latin typeface="Roboton"/>
                          <a:cs typeface="Roboton"/>
                        </a:rPr>
                        <a:t>available</a:t>
                      </a:r>
                      <a:endParaRPr lang="de-DE" sz="900">
                        <a:latin typeface="Roboton"/>
                        <a:cs typeface="Roboton"/>
                      </a:endParaRPr>
                    </a:p>
                  </a:txBody>
                  <a:tcPr/>
                </a:tc>
                <a:extLst>
                  <a:ext uri="{0D108BD9-81ED-4DB2-BD59-A6C34878D82A}">
                    <a16:rowId xmlns:a16="http://schemas.microsoft.com/office/drawing/2014/main" val="10001"/>
                  </a:ext>
                </a:extLst>
              </a:tr>
              <a:tr h="370840">
                <a:tc>
                  <a:txBody>
                    <a:bodyPr/>
                    <a:lstStyle/>
                    <a:p>
                      <a:r>
                        <a:rPr lang="de-DE" sz="1050" b="1" err="1">
                          <a:latin typeface="Roboton"/>
                          <a:cs typeface="Roboton"/>
                        </a:rPr>
                        <a:t>Example</a:t>
                      </a:r>
                      <a:endParaRPr lang="de-DE" sz="1050" b="1">
                        <a:latin typeface="Roboton"/>
                        <a:cs typeface="Roboton"/>
                      </a:endParaRPr>
                    </a:p>
                  </a:txBody>
                  <a:tcPr/>
                </a:tc>
                <a:tc>
                  <a:txBody>
                    <a:bodyPr/>
                    <a:lstStyle/>
                    <a:p>
                      <a:r>
                        <a:rPr lang="de-DE" sz="900" err="1">
                          <a:latin typeface="Roboton"/>
                          <a:cs typeface="Roboton"/>
                        </a:rPr>
                        <a:t>Leaked</a:t>
                      </a:r>
                      <a:r>
                        <a:rPr lang="de-DE" sz="900">
                          <a:latin typeface="Roboton"/>
                          <a:cs typeface="Roboton"/>
                        </a:rPr>
                        <a:t> </a:t>
                      </a:r>
                      <a:r>
                        <a:rPr lang="de-DE" sz="900" err="1">
                          <a:latin typeface="Roboton"/>
                          <a:cs typeface="Roboton"/>
                        </a:rPr>
                        <a:t>information</a:t>
                      </a:r>
                      <a:r>
                        <a:rPr lang="de-DE" sz="900">
                          <a:latin typeface="Roboton"/>
                          <a:cs typeface="Roboton"/>
                        </a:rPr>
                        <a:t> </a:t>
                      </a:r>
                      <a:r>
                        <a:rPr lang="de-DE" sz="900" err="1">
                          <a:latin typeface="Roboton"/>
                          <a:cs typeface="Roboton"/>
                        </a:rPr>
                        <a:t>through</a:t>
                      </a:r>
                      <a:r>
                        <a:rPr lang="de-DE" sz="900">
                          <a:latin typeface="Roboton"/>
                          <a:cs typeface="Roboton"/>
                        </a:rPr>
                        <a:t> investigative </a:t>
                      </a:r>
                      <a:r>
                        <a:rPr lang="de-DE" sz="900" err="1">
                          <a:latin typeface="Roboton"/>
                          <a:cs typeface="Roboton"/>
                        </a:rPr>
                        <a:t>journalism</a:t>
                      </a:r>
                      <a:endParaRPr lang="de-DE" sz="900">
                        <a:latin typeface="Roboton"/>
                        <a:cs typeface="Roboton"/>
                      </a:endParaRPr>
                    </a:p>
                  </a:txBody>
                  <a:tcPr/>
                </a:tc>
                <a:tc>
                  <a:txBody>
                    <a:bodyPr/>
                    <a:lstStyle/>
                    <a:p>
                      <a:r>
                        <a:rPr lang="de-DE" sz="900">
                          <a:latin typeface="Roboton"/>
                          <a:cs typeface="Roboton"/>
                        </a:rPr>
                        <a:t>Open </a:t>
                      </a:r>
                      <a:r>
                        <a:rPr lang="de-DE" sz="900" err="1">
                          <a:latin typeface="Roboton"/>
                          <a:cs typeface="Roboton"/>
                        </a:rPr>
                        <a:t>meetings</a:t>
                      </a:r>
                      <a:r>
                        <a:rPr lang="de-DE" sz="900">
                          <a:latin typeface="Roboton"/>
                          <a:cs typeface="Roboton"/>
                        </a:rPr>
                        <a:t> </a:t>
                      </a:r>
                      <a:r>
                        <a:rPr lang="de-DE" sz="900" err="1">
                          <a:latin typeface="Roboton"/>
                          <a:cs typeface="Roboton"/>
                        </a:rPr>
                        <a:t>allowing</a:t>
                      </a:r>
                      <a:r>
                        <a:rPr lang="de-DE" sz="900">
                          <a:latin typeface="Roboton"/>
                          <a:cs typeface="Roboton"/>
                        </a:rPr>
                        <a:t> </a:t>
                      </a:r>
                      <a:r>
                        <a:rPr lang="de-DE" sz="900" err="1">
                          <a:latin typeface="Roboton"/>
                          <a:cs typeface="Roboton"/>
                        </a:rPr>
                        <a:t>for</a:t>
                      </a:r>
                      <a:r>
                        <a:rPr lang="de-DE" sz="900">
                          <a:latin typeface="Roboton"/>
                          <a:cs typeface="Roboton"/>
                        </a:rPr>
                        <a:t> </a:t>
                      </a:r>
                      <a:r>
                        <a:rPr lang="de-DE" sz="900" err="1">
                          <a:latin typeface="Roboton"/>
                          <a:cs typeface="Roboton"/>
                        </a:rPr>
                        <a:t>discussion</a:t>
                      </a:r>
                      <a:r>
                        <a:rPr lang="de-DE" sz="900">
                          <a:latin typeface="Roboton"/>
                          <a:cs typeface="Roboton"/>
                        </a:rPr>
                        <a:t> </a:t>
                      </a:r>
                      <a:r>
                        <a:rPr lang="de-DE" sz="900" err="1">
                          <a:latin typeface="Roboton"/>
                          <a:cs typeface="Roboton"/>
                        </a:rPr>
                        <a:t>and</a:t>
                      </a:r>
                      <a:r>
                        <a:rPr lang="de-DE" sz="900">
                          <a:latin typeface="Roboton"/>
                          <a:cs typeface="Roboton"/>
                        </a:rPr>
                        <a:t> </a:t>
                      </a:r>
                      <a:r>
                        <a:rPr lang="de-DE" sz="900" err="1">
                          <a:latin typeface="Roboton"/>
                          <a:cs typeface="Roboton"/>
                        </a:rPr>
                        <a:t>people</a:t>
                      </a:r>
                      <a:r>
                        <a:rPr lang="de-DE" sz="900">
                          <a:latin typeface="Roboton"/>
                          <a:cs typeface="Roboton"/>
                        </a:rPr>
                        <a:t> </a:t>
                      </a:r>
                      <a:r>
                        <a:rPr lang="de-DE" sz="900" err="1">
                          <a:latin typeface="Roboton"/>
                          <a:cs typeface="Roboton"/>
                        </a:rPr>
                        <a:t>consultation</a:t>
                      </a:r>
                      <a:endParaRPr lang="de-DE" sz="900">
                        <a:latin typeface="Roboton"/>
                        <a:cs typeface="Roboton"/>
                      </a:endParaRPr>
                    </a:p>
                  </a:txBody>
                  <a:tcPr/>
                </a:tc>
                <a:tc>
                  <a:txBody>
                    <a:bodyPr/>
                    <a:lstStyle/>
                    <a:p>
                      <a:r>
                        <a:rPr lang="de-DE" sz="900">
                          <a:latin typeface="Roboton"/>
                          <a:cs typeface="Roboton"/>
                        </a:rPr>
                        <a:t>Databases</a:t>
                      </a:r>
                      <a:r>
                        <a:rPr lang="de-DE" sz="900" baseline="0">
                          <a:latin typeface="Roboton"/>
                          <a:cs typeface="Roboton"/>
                        </a:rPr>
                        <a:t> </a:t>
                      </a:r>
                      <a:r>
                        <a:rPr lang="de-DE" sz="900" baseline="0" err="1">
                          <a:latin typeface="Roboton"/>
                          <a:cs typeface="Roboton"/>
                        </a:rPr>
                        <a:t>supplemented</a:t>
                      </a:r>
                      <a:r>
                        <a:rPr lang="de-DE" sz="900" baseline="0">
                          <a:latin typeface="Roboton"/>
                          <a:cs typeface="Roboton"/>
                        </a:rPr>
                        <a:t> </a:t>
                      </a:r>
                      <a:r>
                        <a:rPr lang="de-DE" sz="900" baseline="0" err="1">
                          <a:latin typeface="Roboton"/>
                          <a:cs typeface="Roboton"/>
                        </a:rPr>
                        <a:t>with</a:t>
                      </a:r>
                      <a:r>
                        <a:rPr lang="de-DE" sz="900" baseline="0">
                          <a:latin typeface="Roboton"/>
                          <a:cs typeface="Roboton"/>
                        </a:rPr>
                        <a:t> </a:t>
                      </a:r>
                      <a:r>
                        <a:rPr lang="de-DE" sz="900" baseline="0" err="1">
                          <a:latin typeface="Roboton"/>
                          <a:cs typeface="Roboton"/>
                        </a:rPr>
                        <a:t>platforms</a:t>
                      </a:r>
                      <a:r>
                        <a:rPr lang="de-DE" sz="900" baseline="0">
                          <a:latin typeface="Roboton"/>
                          <a:cs typeface="Roboton"/>
                        </a:rPr>
                        <a:t>, </a:t>
                      </a:r>
                      <a:r>
                        <a:rPr lang="de-DE" sz="900" baseline="0" err="1">
                          <a:latin typeface="Roboton"/>
                          <a:cs typeface="Roboton"/>
                        </a:rPr>
                        <a:t>visualization</a:t>
                      </a:r>
                      <a:r>
                        <a:rPr lang="de-DE" sz="900" baseline="0">
                          <a:latin typeface="Roboton"/>
                          <a:cs typeface="Roboton"/>
                        </a:rPr>
                        <a:t>, </a:t>
                      </a:r>
                      <a:r>
                        <a:rPr lang="de-DE" sz="900" baseline="0" err="1">
                          <a:latin typeface="Roboton"/>
                          <a:cs typeface="Roboton"/>
                        </a:rPr>
                        <a:t>info</a:t>
                      </a:r>
                      <a:r>
                        <a:rPr lang="de-DE" sz="900" baseline="0">
                          <a:latin typeface="Roboton"/>
                          <a:cs typeface="Roboton"/>
                        </a:rPr>
                        <a:t> </a:t>
                      </a:r>
                      <a:r>
                        <a:rPr lang="de-DE" sz="900" baseline="0" err="1">
                          <a:latin typeface="Roboton"/>
                          <a:cs typeface="Roboton"/>
                        </a:rPr>
                        <a:t>sheets</a:t>
                      </a:r>
                      <a:r>
                        <a:rPr lang="de-DE" sz="900" baseline="0">
                          <a:latin typeface="Roboton"/>
                          <a:cs typeface="Roboton"/>
                        </a:rPr>
                        <a:t> etc.</a:t>
                      </a:r>
                      <a:endParaRPr lang="de-DE" sz="900">
                        <a:latin typeface="Roboton"/>
                        <a:cs typeface="Roboton"/>
                      </a:endParaRPr>
                    </a:p>
                  </a:txBody>
                  <a:tcPr/>
                </a:tc>
                <a:tc>
                  <a:txBody>
                    <a:bodyPr/>
                    <a:lstStyle/>
                    <a:p>
                      <a:r>
                        <a:rPr lang="de-DE" sz="900">
                          <a:latin typeface="Roboton"/>
                          <a:cs typeface="Roboton"/>
                        </a:rPr>
                        <a:t>Online </a:t>
                      </a:r>
                      <a:r>
                        <a:rPr lang="de-DE" sz="900" err="1">
                          <a:latin typeface="Roboton"/>
                          <a:cs typeface="Roboton"/>
                        </a:rPr>
                        <a:t>databases</a:t>
                      </a:r>
                      <a:endParaRPr lang="de-DE" sz="900">
                        <a:latin typeface="Roboton"/>
                        <a:cs typeface="Roboton"/>
                      </a:endParaRPr>
                    </a:p>
                  </a:txBody>
                  <a:tcPr/>
                </a:tc>
                <a:tc>
                  <a:txBody>
                    <a:bodyPr/>
                    <a:lstStyle/>
                    <a:p>
                      <a:r>
                        <a:rPr lang="de-DE" sz="900">
                          <a:latin typeface="Roboton"/>
                          <a:cs typeface="Roboton"/>
                        </a:rPr>
                        <a:t>Office </a:t>
                      </a:r>
                      <a:r>
                        <a:rPr lang="de-DE" sz="900" err="1">
                          <a:latin typeface="Roboton"/>
                          <a:cs typeface="Roboton"/>
                        </a:rPr>
                        <a:t>to</a:t>
                      </a:r>
                      <a:r>
                        <a:rPr lang="de-DE" sz="900">
                          <a:latin typeface="Roboton"/>
                          <a:cs typeface="Roboton"/>
                        </a:rPr>
                        <a:t> </a:t>
                      </a:r>
                      <a:r>
                        <a:rPr lang="de-DE" sz="900" err="1">
                          <a:latin typeface="Roboton"/>
                          <a:cs typeface="Roboton"/>
                        </a:rPr>
                        <a:t>identify</a:t>
                      </a:r>
                      <a:r>
                        <a:rPr lang="de-DE" sz="900">
                          <a:latin typeface="Roboton"/>
                          <a:cs typeface="Roboton"/>
                        </a:rPr>
                        <a:t> </a:t>
                      </a:r>
                      <a:r>
                        <a:rPr lang="de-DE" sz="900" err="1">
                          <a:latin typeface="Roboton"/>
                          <a:cs typeface="Roboton"/>
                        </a:rPr>
                        <a:t>and</a:t>
                      </a:r>
                      <a:r>
                        <a:rPr lang="de-DE" sz="900">
                          <a:latin typeface="Roboton"/>
                          <a:cs typeface="Roboton"/>
                        </a:rPr>
                        <a:t> </a:t>
                      </a:r>
                      <a:r>
                        <a:rPr lang="de-DE" sz="900" err="1">
                          <a:latin typeface="Roboton"/>
                          <a:cs typeface="Roboton"/>
                        </a:rPr>
                        <a:t>hand</a:t>
                      </a:r>
                      <a:r>
                        <a:rPr lang="de-DE" sz="900">
                          <a:latin typeface="Roboton"/>
                          <a:cs typeface="Roboton"/>
                        </a:rPr>
                        <a:t> </a:t>
                      </a:r>
                      <a:r>
                        <a:rPr lang="de-DE" sz="900" err="1">
                          <a:latin typeface="Roboton"/>
                          <a:cs typeface="Roboton"/>
                        </a:rPr>
                        <a:t>hout</a:t>
                      </a:r>
                      <a:r>
                        <a:rPr lang="de-DE" sz="900">
                          <a:latin typeface="Roboton"/>
                          <a:cs typeface="Roboton"/>
                        </a:rPr>
                        <a:t> </a:t>
                      </a:r>
                      <a:r>
                        <a:rPr lang="de-DE" sz="900" err="1">
                          <a:latin typeface="Roboton"/>
                          <a:cs typeface="Roboton"/>
                        </a:rPr>
                        <a:t>specific</a:t>
                      </a:r>
                      <a:r>
                        <a:rPr lang="de-DE" sz="900">
                          <a:latin typeface="Roboton"/>
                          <a:cs typeface="Roboton"/>
                        </a:rPr>
                        <a:t> </a:t>
                      </a:r>
                      <a:r>
                        <a:rPr lang="de-DE" sz="900" err="1">
                          <a:latin typeface="Roboton"/>
                          <a:cs typeface="Roboton"/>
                        </a:rPr>
                        <a:t>documents</a:t>
                      </a:r>
                      <a:endParaRPr lang="de-DE" sz="900">
                        <a:latin typeface="Roboton"/>
                        <a:cs typeface="Roboton"/>
                      </a:endParaRPr>
                    </a:p>
                  </a:txBody>
                  <a:tcPr/>
                </a:tc>
                <a:tc>
                  <a:txBody>
                    <a:bodyPr/>
                    <a:lstStyle/>
                    <a:p>
                      <a:r>
                        <a:rPr lang="de-DE" sz="900">
                          <a:latin typeface="Roboton"/>
                          <a:cs typeface="Roboton"/>
                        </a:rPr>
                        <a:t>Offices </a:t>
                      </a:r>
                      <a:r>
                        <a:rPr lang="de-DE" sz="900" err="1">
                          <a:latin typeface="Roboton"/>
                          <a:cs typeface="Roboton"/>
                        </a:rPr>
                        <a:t>or</a:t>
                      </a:r>
                      <a:r>
                        <a:rPr lang="de-DE" sz="900">
                          <a:latin typeface="Roboton"/>
                          <a:cs typeface="Roboton"/>
                        </a:rPr>
                        <a:t> </a:t>
                      </a:r>
                      <a:r>
                        <a:rPr lang="de-DE" sz="900" err="1">
                          <a:latin typeface="Roboton"/>
                          <a:cs typeface="Roboton"/>
                        </a:rPr>
                        <a:t>databases</a:t>
                      </a:r>
                      <a:r>
                        <a:rPr lang="de-DE" sz="900" baseline="0">
                          <a:latin typeface="Roboton"/>
                          <a:cs typeface="Roboton"/>
                        </a:rPr>
                        <a:t> </a:t>
                      </a:r>
                      <a:r>
                        <a:rPr lang="de-DE" sz="900" baseline="0" err="1">
                          <a:latin typeface="Roboton"/>
                          <a:cs typeface="Roboton"/>
                        </a:rPr>
                        <a:t>providing</a:t>
                      </a:r>
                      <a:r>
                        <a:rPr lang="de-DE" sz="900" baseline="0">
                          <a:latin typeface="Roboton"/>
                          <a:cs typeface="Roboton"/>
                        </a:rPr>
                        <a:t> </a:t>
                      </a:r>
                      <a:r>
                        <a:rPr lang="de-DE" sz="900" baseline="0" err="1">
                          <a:latin typeface="Roboton"/>
                          <a:cs typeface="Roboton"/>
                        </a:rPr>
                        <a:t>selected</a:t>
                      </a:r>
                      <a:r>
                        <a:rPr lang="de-DE" sz="900" baseline="0">
                          <a:latin typeface="Roboton"/>
                          <a:cs typeface="Roboton"/>
                        </a:rPr>
                        <a:t> </a:t>
                      </a:r>
                      <a:r>
                        <a:rPr lang="de-DE" sz="900" baseline="0" err="1">
                          <a:latin typeface="Roboton"/>
                          <a:cs typeface="Roboton"/>
                        </a:rPr>
                        <a:t>information</a:t>
                      </a:r>
                      <a:r>
                        <a:rPr lang="de-DE" sz="900" baseline="0">
                          <a:latin typeface="Roboton"/>
                          <a:cs typeface="Roboton"/>
                        </a:rPr>
                        <a:t> </a:t>
                      </a:r>
                      <a:r>
                        <a:rPr lang="de-DE" sz="900" baseline="0" err="1">
                          <a:latin typeface="Roboton"/>
                          <a:cs typeface="Roboton"/>
                        </a:rPr>
                        <a:t>based</a:t>
                      </a:r>
                      <a:r>
                        <a:rPr lang="de-DE" sz="900" baseline="0">
                          <a:latin typeface="Roboton"/>
                          <a:cs typeface="Roboton"/>
                        </a:rPr>
                        <a:t> on </a:t>
                      </a:r>
                      <a:r>
                        <a:rPr lang="de-DE" sz="900" baseline="0" err="1">
                          <a:latin typeface="Roboton"/>
                          <a:cs typeface="Roboton"/>
                        </a:rPr>
                        <a:t>rules</a:t>
                      </a:r>
                      <a:r>
                        <a:rPr lang="de-DE" sz="900" baseline="0">
                          <a:latin typeface="Roboton"/>
                          <a:cs typeface="Roboton"/>
                        </a:rPr>
                        <a:t> </a:t>
                      </a:r>
                      <a:r>
                        <a:rPr lang="de-DE" sz="900" baseline="0" err="1">
                          <a:latin typeface="Roboton"/>
                          <a:cs typeface="Roboton"/>
                        </a:rPr>
                        <a:t>of</a:t>
                      </a:r>
                      <a:r>
                        <a:rPr lang="de-DE" sz="900" baseline="0">
                          <a:latin typeface="Roboton"/>
                          <a:cs typeface="Roboton"/>
                        </a:rPr>
                        <a:t> </a:t>
                      </a:r>
                      <a:r>
                        <a:rPr lang="de-DE" sz="900" baseline="0" err="1">
                          <a:latin typeface="Roboton"/>
                          <a:cs typeface="Roboton"/>
                        </a:rPr>
                        <a:t>exception</a:t>
                      </a:r>
                      <a:endParaRPr lang="de-DE" sz="900">
                        <a:latin typeface="Roboton"/>
                        <a:cs typeface="Roboton"/>
                      </a:endParaRPr>
                    </a:p>
                  </a:txBody>
                  <a:tcPr/>
                </a:tc>
                <a:tc>
                  <a:txBody>
                    <a:bodyPr/>
                    <a:lstStyle/>
                    <a:p>
                      <a:r>
                        <a:rPr lang="de-DE" sz="900">
                          <a:latin typeface="Roboton"/>
                          <a:cs typeface="Roboton"/>
                        </a:rPr>
                        <a:t>Sole </a:t>
                      </a:r>
                      <a:r>
                        <a:rPr lang="de-DE" sz="900" err="1">
                          <a:latin typeface="Roboton"/>
                          <a:cs typeface="Roboton"/>
                        </a:rPr>
                        <a:t>distribution</a:t>
                      </a:r>
                      <a:r>
                        <a:rPr lang="de-DE" sz="900">
                          <a:latin typeface="Roboton"/>
                          <a:cs typeface="Roboton"/>
                        </a:rPr>
                        <a:t> </a:t>
                      </a:r>
                      <a:r>
                        <a:rPr lang="de-DE" sz="900" err="1">
                          <a:latin typeface="Roboton"/>
                          <a:cs typeface="Roboton"/>
                        </a:rPr>
                        <a:t>of</a:t>
                      </a:r>
                      <a:r>
                        <a:rPr lang="de-DE" sz="900">
                          <a:latin typeface="Roboton"/>
                          <a:cs typeface="Roboton"/>
                        </a:rPr>
                        <a:t> </a:t>
                      </a:r>
                      <a:r>
                        <a:rPr lang="de-DE" sz="900" err="1">
                          <a:latin typeface="Roboton"/>
                          <a:cs typeface="Roboton"/>
                        </a:rPr>
                        <a:t>information</a:t>
                      </a:r>
                      <a:r>
                        <a:rPr lang="de-DE" sz="900">
                          <a:latin typeface="Roboton"/>
                          <a:cs typeface="Roboton"/>
                        </a:rPr>
                        <a:t> </a:t>
                      </a:r>
                      <a:r>
                        <a:rPr lang="de-DE" sz="900" err="1">
                          <a:latin typeface="Roboton"/>
                          <a:cs typeface="Roboton"/>
                        </a:rPr>
                        <a:t>digests</a:t>
                      </a:r>
                      <a:r>
                        <a:rPr lang="de-DE" sz="900">
                          <a:latin typeface="Roboton"/>
                          <a:cs typeface="Roboton"/>
                        </a:rPr>
                        <a:t> </a:t>
                      </a:r>
                      <a:r>
                        <a:rPr lang="de-DE" sz="900" err="1">
                          <a:latin typeface="Roboton"/>
                          <a:cs typeface="Roboton"/>
                        </a:rPr>
                        <a:t>as</a:t>
                      </a:r>
                      <a:r>
                        <a:rPr lang="de-DE" sz="900">
                          <a:latin typeface="Roboton"/>
                          <a:cs typeface="Roboton"/>
                        </a:rPr>
                        <a:t> an </a:t>
                      </a:r>
                      <a:r>
                        <a:rPr lang="de-DE" sz="900" err="1">
                          <a:latin typeface="Roboton"/>
                          <a:cs typeface="Roboton"/>
                        </a:rPr>
                        <a:t>interpreted</a:t>
                      </a:r>
                      <a:r>
                        <a:rPr lang="de-DE" sz="900">
                          <a:latin typeface="Roboton"/>
                          <a:cs typeface="Roboton"/>
                        </a:rPr>
                        <a:t> form </a:t>
                      </a:r>
                      <a:r>
                        <a:rPr lang="de-DE" sz="900" err="1">
                          <a:latin typeface="Roboton"/>
                          <a:cs typeface="Roboton"/>
                        </a:rPr>
                        <a:t>of</a:t>
                      </a:r>
                      <a:r>
                        <a:rPr lang="de-DE" sz="900">
                          <a:latin typeface="Roboton"/>
                          <a:cs typeface="Roboton"/>
                        </a:rPr>
                        <a:t> </a:t>
                      </a:r>
                      <a:r>
                        <a:rPr lang="de-DE" sz="900" err="1">
                          <a:latin typeface="Roboton"/>
                          <a:cs typeface="Roboton"/>
                        </a:rPr>
                        <a:t>raw</a:t>
                      </a:r>
                      <a:r>
                        <a:rPr lang="de-DE" sz="900">
                          <a:latin typeface="Roboton"/>
                          <a:cs typeface="Roboton"/>
                        </a:rPr>
                        <a:t> </a:t>
                      </a:r>
                      <a:r>
                        <a:rPr lang="de-DE" sz="900" err="1">
                          <a:latin typeface="Roboton"/>
                          <a:cs typeface="Roboton"/>
                        </a:rPr>
                        <a:t>data</a:t>
                      </a:r>
                      <a:endParaRPr lang="de-DE" sz="900">
                        <a:latin typeface="Roboton"/>
                        <a:cs typeface="Roboton"/>
                      </a:endParaRPr>
                    </a:p>
                  </a:txBody>
                  <a:tcPr/>
                </a:tc>
                <a:extLst>
                  <a:ext uri="{0D108BD9-81ED-4DB2-BD59-A6C34878D82A}">
                    <a16:rowId xmlns:a16="http://schemas.microsoft.com/office/drawing/2014/main" val="10002"/>
                  </a:ext>
                </a:extLst>
              </a:tr>
            </a:tbl>
          </a:graphicData>
        </a:graphic>
      </p:graphicFrame>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5" name="Foliennummernplatzhalter 4"/>
          <p:cNvSpPr>
            <a:spLocks noGrp="1"/>
          </p:cNvSpPr>
          <p:nvPr>
            <p:ph type="sldNum" sz="quarter" idx="4"/>
          </p:nvPr>
        </p:nvSpPr>
        <p:spPr/>
        <p:txBody>
          <a:bodyPr/>
          <a:lstStyle/>
          <a:p>
            <a:fld id="{961E0DA8-AC27-403E-90E8-404BCA9BAC80}" type="slidenum">
              <a:rPr lang="en-US" smtClean="0"/>
              <a:pPr/>
              <a:t>10</a:t>
            </a:fld>
            <a:endParaRPr lang="en-US"/>
          </a:p>
        </p:txBody>
      </p:sp>
      <p:grpSp>
        <p:nvGrpSpPr>
          <p:cNvPr id="6" name="Gruppieren 5">
            <a:extLst>
              <a:ext uri="{FF2B5EF4-FFF2-40B4-BE49-F238E27FC236}">
                <a16:creationId xmlns:a16="http://schemas.microsoft.com/office/drawing/2014/main" id="{BC34D3DB-5AE4-9F48-9A55-0A164D4FA5E2}"/>
              </a:ext>
            </a:extLst>
          </p:cNvPr>
          <p:cNvGrpSpPr/>
          <p:nvPr/>
        </p:nvGrpSpPr>
        <p:grpSpPr>
          <a:xfrm>
            <a:off x="1590261" y="4033136"/>
            <a:ext cx="6921637" cy="663678"/>
            <a:chOff x="1590261" y="4050720"/>
            <a:chExt cx="6921637" cy="663678"/>
          </a:xfrm>
        </p:grpSpPr>
        <p:sp>
          <p:nvSpPr>
            <p:cNvPr id="9" name="Pfeil nach links und rechts 8"/>
            <p:cNvSpPr/>
            <p:nvPr/>
          </p:nvSpPr>
          <p:spPr>
            <a:xfrm flipH="1">
              <a:off x="1590261" y="4050720"/>
              <a:ext cx="6921637" cy="663678"/>
            </a:xfrm>
            <a:prstGeom prst="leftRightArrow">
              <a:avLst/>
            </a:prstGeom>
            <a:gradFill flip="none" rotWithShape="1">
              <a:gsLst>
                <a:gs pos="0">
                  <a:schemeClr val="tx1"/>
                </a:gs>
                <a:gs pos="100000">
                  <a:srgbClr val="FFFFFF"/>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1830517" y="4233804"/>
              <a:ext cx="2494078" cy="307777"/>
            </a:xfrm>
            <a:prstGeom prst="rect">
              <a:avLst/>
            </a:prstGeom>
            <a:noFill/>
          </p:spPr>
          <p:txBody>
            <a:bodyPr wrap="square" rtlCol="0">
              <a:spAutoFit/>
            </a:bodyPr>
            <a:lstStyle/>
            <a:p>
              <a:r>
                <a:rPr lang="de-DE" sz="1400">
                  <a:latin typeface="Roboton"/>
                  <a:cs typeface="Roboton"/>
                </a:rPr>
                <a:t>People </a:t>
              </a:r>
              <a:r>
                <a:rPr lang="de-DE" sz="1400" err="1">
                  <a:latin typeface="Roboton"/>
                  <a:cs typeface="Roboton"/>
                </a:rPr>
                <a:t>control</a:t>
              </a:r>
              <a:r>
                <a:rPr lang="de-DE" sz="1400">
                  <a:latin typeface="Roboton"/>
                  <a:cs typeface="Roboton"/>
                </a:rPr>
                <a:t> </a:t>
              </a:r>
              <a:r>
                <a:rPr lang="de-DE" sz="1400" err="1">
                  <a:latin typeface="Roboton"/>
                  <a:cs typeface="Roboton"/>
                </a:rPr>
                <a:t>of</a:t>
              </a:r>
              <a:r>
                <a:rPr lang="de-DE" sz="1400">
                  <a:latin typeface="Roboton"/>
                  <a:cs typeface="Roboton"/>
                </a:rPr>
                <a:t> </a:t>
              </a:r>
              <a:r>
                <a:rPr lang="de-DE" sz="1400" err="1">
                  <a:latin typeface="Roboton"/>
                  <a:cs typeface="Roboton"/>
                </a:rPr>
                <a:t>information</a:t>
              </a:r>
              <a:endParaRPr lang="de-DE" sz="1400">
                <a:latin typeface="Roboton"/>
                <a:cs typeface="Roboton"/>
              </a:endParaRPr>
            </a:p>
          </p:txBody>
        </p:sp>
        <p:sp>
          <p:nvSpPr>
            <p:cNvPr id="15" name="Textfeld 14"/>
            <p:cNvSpPr txBox="1"/>
            <p:nvPr/>
          </p:nvSpPr>
          <p:spPr>
            <a:xfrm>
              <a:off x="5400023" y="4237449"/>
              <a:ext cx="2909614" cy="307777"/>
            </a:xfrm>
            <a:prstGeom prst="rect">
              <a:avLst/>
            </a:prstGeom>
            <a:noFill/>
          </p:spPr>
          <p:txBody>
            <a:bodyPr wrap="square" rtlCol="0">
              <a:spAutoFit/>
            </a:bodyPr>
            <a:lstStyle/>
            <a:p>
              <a:r>
                <a:rPr lang="de-DE" sz="1400" err="1">
                  <a:solidFill>
                    <a:srgbClr val="FFFFFF"/>
                  </a:solidFill>
                  <a:latin typeface="Roboton"/>
                  <a:cs typeface="Roboton"/>
                </a:rPr>
                <a:t>Government</a:t>
              </a:r>
              <a:r>
                <a:rPr lang="de-DE" sz="1400">
                  <a:solidFill>
                    <a:srgbClr val="FFFFFF"/>
                  </a:solidFill>
                  <a:latin typeface="Roboton"/>
                  <a:cs typeface="Roboton"/>
                </a:rPr>
                <a:t> </a:t>
              </a:r>
              <a:r>
                <a:rPr lang="de-DE" sz="1400" err="1">
                  <a:solidFill>
                    <a:srgbClr val="FFFFFF"/>
                  </a:solidFill>
                  <a:latin typeface="Roboton"/>
                  <a:cs typeface="Roboton"/>
                </a:rPr>
                <a:t>control</a:t>
              </a:r>
              <a:r>
                <a:rPr lang="de-DE" sz="1400">
                  <a:solidFill>
                    <a:srgbClr val="FFFFFF"/>
                  </a:solidFill>
                  <a:latin typeface="Roboton"/>
                  <a:cs typeface="Roboton"/>
                </a:rPr>
                <a:t> </a:t>
              </a:r>
              <a:r>
                <a:rPr lang="de-DE" sz="1400" err="1">
                  <a:solidFill>
                    <a:srgbClr val="FFFFFF"/>
                  </a:solidFill>
                  <a:latin typeface="Roboton"/>
                  <a:cs typeface="Roboton"/>
                </a:rPr>
                <a:t>of</a:t>
              </a:r>
              <a:r>
                <a:rPr lang="de-DE" sz="1400">
                  <a:solidFill>
                    <a:srgbClr val="FFFFFF"/>
                  </a:solidFill>
                  <a:latin typeface="Roboton"/>
                  <a:cs typeface="Roboton"/>
                </a:rPr>
                <a:t> </a:t>
              </a:r>
              <a:r>
                <a:rPr lang="de-DE" sz="1400" err="1">
                  <a:solidFill>
                    <a:srgbClr val="FFFFFF"/>
                  </a:solidFill>
                  <a:latin typeface="Roboton"/>
                  <a:cs typeface="Roboton"/>
                </a:rPr>
                <a:t>information</a:t>
              </a:r>
              <a:endParaRPr lang="de-DE" sz="1400">
                <a:solidFill>
                  <a:srgbClr val="FFFFFF"/>
                </a:solidFill>
                <a:latin typeface="Roboton"/>
                <a:cs typeface="Roboton"/>
              </a:endParaRPr>
            </a:p>
          </p:txBody>
        </p:sp>
      </p:grpSp>
      <p:pic>
        <p:nvPicPr>
          <p:cNvPr id="3" name="Bild 2" descr="LS00938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7059">
            <a:off x="853855" y="1187899"/>
            <a:ext cx="791787" cy="671164"/>
          </a:xfrm>
          <a:prstGeom prst="rect">
            <a:avLst/>
          </a:prstGeom>
          <a:ln>
            <a:noFill/>
          </a:ln>
          <a:effectLst>
            <a:outerShdw blurRad="292100" dist="139700" dir="2700000" algn="tl" rotWithShape="0">
              <a:srgbClr val="333333">
                <a:alpha val="65000"/>
              </a:srgbClr>
            </a:outerShdw>
          </a:effectLst>
        </p:spPr>
      </p:pic>
      <p:sp>
        <p:nvSpPr>
          <p:cNvPr id="10" name="Textfeld 9"/>
          <p:cNvSpPr txBox="1"/>
          <p:nvPr/>
        </p:nvSpPr>
        <p:spPr>
          <a:xfrm>
            <a:off x="651470" y="4412150"/>
            <a:ext cx="1280583" cy="200055"/>
          </a:xfrm>
          <a:prstGeom prst="rect">
            <a:avLst/>
          </a:prstGeom>
          <a:noFill/>
        </p:spPr>
        <p:txBody>
          <a:bodyPr wrap="square" rtlCol="0">
            <a:spAutoFit/>
          </a:bodyPr>
          <a:lstStyle/>
          <a:p>
            <a:r>
              <a:rPr lang="de-DE" sz="700" err="1">
                <a:solidFill>
                  <a:srgbClr val="000000"/>
                </a:solidFill>
                <a:latin typeface="Roboto"/>
                <a:cs typeface="Roboto"/>
              </a:rPr>
              <a:t>Worthy</a:t>
            </a:r>
            <a:r>
              <a:rPr lang="de-DE" sz="700">
                <a:solidFill>
                  <a:srgbClr val="000000"/>
                </a:solidFill>
                <a:latin typeface="Roboto"/>
                <a:cs typeface="Roboto"/>
              </a:rPr>
              <a:t> 2015</a:t>
            </a:r>
          </a:p>
        </p:txBody>
      </p:sp>
    </p:spTree>
    <p:extLst>
      <p:ext uri="{BB962C8B-B14F-4D97-AF65-F5344CB8AC3E}">
        <p14:creationId xmlns:p14="http://schemas.microsoft.com/office/powerpoint/2010/main" val="100271288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11</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rgbClr val="FFFFFF"/>
                  </a:solidFill>
                  <a:latin typeface="Roboto"/>
                  <a:cs typeface="Roboto"/>
                </a:rPr>
                <a:t>How to achieve transparency?</a:t>
              </a:r>
              <a:endParaRPr lang="en-US" altLang="ko-KR" sz="1200" b="1">
                <a:solidFill>
                  <a:srgbClr val="FFFFFF"/>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rgbClr val="A6A6A6"/>
                    </a:solidFill>
                    <a:latin typeface="Roboto"/>
                    <a:cs typeface="Roboto"/>
                  </a:rPr>
                  <a:t>Transparency</a:t>
                </a:r>
                <a:r>
                  <a:rPr lang="de-DE" altLang="ko-KR" sz="1600" b="1">
                    <a:solidFill>
                      <a:srgbClr val="A6A6A6"/>
                    </a:solidFill>
                    <a:latin typeface="Roboto"/>
                    <a:cs typeface="Roboto"/>
                  </a:rPr>
                  <a:t> </a:t>
                </a:r>
                <a:r>
                  <a:rPr lang="de-DE" altLang="ko-KR" sz="1600" b="1" err="1">
                    <a:solidFill>
                      <a:srgbClr val="A6A6A6"/>
                    </a:solidFill>
                    <a:latin typeface="Roboto"/>
                    <a:cs typeface="Roboto"/>
                  </a:rPr>
                  <a:t>tools</a:t>
                </a:r>
                <a:r>
                  <a:rPr lang="de-DE" altLang="ko-KR" sz="1600" b="1">
                    <a:solidFill>
                      <a:srgbClr val="A6A6A6"/>
                    </a:solidFill>
                    <a:latin typeface="Roboto"/>
                    <a:cs typeface="Roboto"/>
                  </a:rPr>
                  <a:t>:</a:t>
                </a:r>
              </a:p>
              <a:p>
                <a:pPr marL="342900" indent="-342900">
                  <a:buFont typeface="+mj-lt"/>
                  <a:buAutoNum type="arabicPeriod"/>
                </a:pPr>
                <a:r>
                  <a:rPr lang="de-DE" altLang="ko-KR" sz="1200" b="1">
                    <a:solidFill>
                      <a:srgbClr val="A6A6A6"/>
                    </a:solidFill>
                    <a:latin typeface="Roboto"/>
                    <a:cs typeface="Roboto"/>
                  </a:rPr>
                  <a:t>Open </a:t>
                </a:r>
                <a:r>
                  <a:rPr lang="de-DE" altLang="ko-KR" sz="1200" b="1" err="1">
                    <a:solidFill>
                      <a:srgbClr val="A6A6A6"/>
                    </a:solidFill>
                    <a:latin typeface="Roboto"/>
                    <a:cs typeface="Roboto"/>
                  </a:rPr>
                  <a:t>government</a:t>
                </a:r>
                <a:r>
                  <a:rPr lang="de-DE" altLang="ko-KR" sz="1200" b="1">
                    <a:solidFill>
                      <a:srgbClr val="A6A6A6"/>
                    </a:solidFill>
                    <a:latin typeface="Roboto"/>
                    <a:cs typeface="Roboto"/>
                  </a:rPr>
                  <a:t>,</a:t>
                </a:r>
              </a:p>
              <a:p>
                <a:pPr marL="342900" indent="-342900">
                  <a:buFont typeface="+mj-lt"/>
                  <a:buAutoNum type="arabicPeriod"/>
                </a:pPr>
                <a:r>
                  <a:rPr lang="de-DE" altLang="ko-KR" sz="1200" b="1" err="1">
                    <a:solidFill>
                      <a:srgbClr val="A6A6A6"/>
                    </a:solidFill>
                    <a:latin typeface="Roboto"/>
                    <a:cs typeface="Roboto"/>
                  </a:rPr>
                  <a:t>Right</a:t>
                </a:r>
                <a:r>
                  <a:rPr lang="de-DE" altLang="ko-KR" sz="1200" b="1">
                    <a:solidFill>
                      <a:srgbClr val="A6A6A6"/>
                    </a:solidFill>
                    <a:latin typeface="Roboto"/>
                    <a:cs typeface="Roboto"/>
                  </a:rPr>
                  <a:t> </a:t>
                </a:r>
                <a:r>
                  <a:rPr lang="de-DE" altLang="ko-KR" sz="1200" b="1" err="1">
                    <a:solidFill>
                      <a:srgbClr val="A6A6A6"/>
                    </a:solidFill>
                    <a:latin typeface="Roboto"/>
                    <a:cs typeface="Roboto"/>
                  </a:rPr>
                  <a:t>to</a:t>
                </a:r>
                <a:r>
                  <a:rPr lang="de-DE" altLang="ko-KR" sz="1200" b="1">
                    <a:solidFill>
                      <a:srgbClr val="A6A6A6"/>
                    </a:solidFill>
                    <a:latin typeface="Roboto"/>
                    <a:cs typeface="Roboto"/>
                  </a:rPr>
                  <a:t> </a:t>
                </a:r>
                <a:r>
                  <a:rPr lang="de-DE" altLang="ko-KR" sz="1200" b="1" err="1">
                    <a:solidFill>
                      <a:srgbClr val="A6A6A6"/>
                    </a:solidFill>
                    <a:latin typeface="Roboto"/>
                    <a:cs typeface="Roboto"/>
                  </a:rPr>
                  <a:t>information</a:t>
                </a:r>
                <a:r>
                  <a:rPr lang="de-DE" altLang="ko-KR" sz="1200" b="1">
                    <a:solidFill>
                      <a:srgbClr val="A6A6A6"/>
                    </a:solidFill>
                    <a:latin typeface="Roboto"/>
                    <a:cs typeface="Roboto"/>
                  </a:rPr>
                  <a:t> </a:t>
                </a:r>
                <a:r>
                  <a:rPr lang="de-DE" altLang="ko-KR" sz="1200" b="1" err="1">
                    <a:solidFill>
                      <a:srgbClr val="A6A6A6"/>
                    </a:solidFill>
                    <a:latin typeface="Roboto"/>
                    <a:cs typeface="Roboto"/>
                  </a:rPr>
                  <a:t>legislation</a:t>
                </a:r>
                <a:r>
                  <a:rPr lang="de-DE" altLang="ko-KR" sz="1200" b="1">
                    <a:solidFill>
                      <a:srgbClr val="A6A6A6"/>
                    </a:solidFill>
                    <a:latin typeface="Roboto"/>
                    <a:cs typeface="Roboto"/>
                  </a:rPr>
                  <a:t>,</a:t>
                </a:r>
              </a:p>
              <a:p>
                <a:pPr marL="342900" indent="-342900">
                  <a:buFont typeface="+mj-lt"/>
                  <a:buAutoNum type="arabicPeriod"/>
                </a:pPr>
                <a:r>
                  <a:rPr lang="de-DE" altLang="ko-KR" sz="1200" b="1">
                    <a:solidFill>
                      <a:srgbClr val="A6A6A6"/>
                    </a:solidFill>
                    <a:latin typeface="Roboto"/>
                    <a:cs typeface="Roboto"/>
                  </a:rPr>
                  <a:t>Open </a:t>
                </a:r>
                <a:r>
                  <a:rPr lang="de-DE" altLang="ko-KR" sz="1200" b="1" err="1">
                    <a:solidFill>
                      <a:srgbClr val="A6A6A6"/>
                    </a:solidFill>
                    <a:latin typeface="Roboto"/>
                    <a:cs typeface="Roboto"/>
                  </a:rPr>
                  <a:t>data</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4269669281"/>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16"/>
          <p:cNvSpPr>
            <a:spLocks noGrp="1"/>
          </p:cNvSpPr>
          <p:nvPr>
            <p:ph idx="1"/>
          </p:nvPr>
        </p:nvSpPr>
        <p:spPr>
          <a:xfrm>
            <a:off x="4572000" y="1369219"/>
            <a:ext cx="3943350" cy="3263504"/>
          </a:xfrm>
          <a:ln>
            <a:solidFill>
              <a:srgbClr val="00B0F0"/>
            </a:solidFill>
          </a:ln>
        </p:spPr>
        <p:txBody>
          <a:bodyPr>
            <a:noAutofit/>
          </a:bodyPr>
          <a:lstStyle/>
          <a:p>
            <a:pPr>
              <a:spcBef>
                <a:spcPts val="800"/>
              </a:spcBef>
            </a:pPr>
            <a:r>
              <a:rPr lang="en-US" sz="1050">
                <a:solidFill>
                  <a:srgbClr val="000000"/>
                </a:solidFill>
              </a:rPr>
              <a:t>A politically mature and vocal civil society is critical to reduce the information asymmetry in people-state relations;</a:t>
            </a:r>
          </a:p>
          <a:p>
            <a:pPr>
              <a:spcBef>
                <a:spcPts val="800"/>
              </a:spcBef>
            </a:pPr>
            <a:r>
              <a:rPr lang="en-US" sz="1050">
                <a:solidFill>
                  <a:srgbClr val="000000"/>
                </a:solidFill>
              </a:rPr>
              <a:t>Yet, people might lack capacity to effectively exert their right to know or to make use of available information (Worthy 2010). A collective action dilemma might exist too (</a:t>
            </a:r>
            <a:r>
              <a:rPr lang="en-US" sz="1050" err="1">
                <a:solidFill>
                  <a:srgbClr val="000000"/>
                </a:solidFill>
              </a:rPr>
              <a:t>Bauhr</a:t>
            </a:r>
            <a:r>
              <a:rPr lang="en-US" sz="1050">
                <a:solidFill>
                  <a:srgbClr val="000000"/>
                </a:solidFill>
              </a:rPr>
              <a:t> &amp; Grimes 2013, </a:t>
            </a:r>
            <a:r>
              <a:rPr lang="en-US" sz="1050" err="1">
                <a:solidFill>
                  <a:srgbClr val="000000"/>
                </a:solidFill>
              </a:rPr>
              <a:t>Kosack</a:t>
            </a:r>
            <a:r>
              <a:rPr lang="en-US" sz="1050">
                <a:solidFill>
                  <a:srgbClr val="000000"/>
                </a:solidFill>
              </a:rPr>
              <a:t> &amp; Fung 2014);</a:t>
            </a:r>
          </a:p>
          <a:p>
            <a:pPr>
              <a:spcBef>
                <a:spcPts val="800"/>
              </a:spcBef>
            </a:pPr>
            <a:r>
              <a:rPr lang="en-US" sz="1050">
                <a:solidFill>
                  <a:srgbClr val="000000"/>
                </a:solidFill>
              </a:rPr>
              <a:t>Notably, e-participation tools or information published in digital formats can exclude those lacking digital skills, internet access or who are by default not really engaged.</a:t>
            </a:r>
          </a:p>
          <a:p>
            <a:pPr marL="0" indent="0">
              <a:spcBef>
                <a:spcPts val="800"/>
              </a:spcBef>
              <a:buNone/>
            </a:pPr>
            <a:r>
              <a:rPr lang="en-US" sz="1050" b="1">
                <a:solidFill>
                  <a:srgbClr val="000000"/>
                </a:solidFill>
              </a:rPr>
              <a:t>Solutions:</a:t>
            </a:r>
          </a:p>
          <a:p>
            <a:pPr>
              <a:spcBef>
                <a:spcPts val="800"/>
              </a:spcBef>
            </a:pPr>
            <a:r>
              <a:rPr lang="en-US" sz="1050">
                <a:solidFill>
                  <a:srgbClr val="000000"/>
                </a:solidFill>
              </a:rPr>
              <a:t>Creating adequate forums for engagement, information provision and people’s feedback;</a:t>
            </a:r>
          </a:p>
          <a:p>
            <a:pPr>
              <a:spcBef>
                <a:spcPts val="800"/>
              </a:spcBef>
            </a:pPr>
            <a:r>
              <a:rPr lang="en-US" sz="1050">
                <a:solidFill>
                  <a:srgbClr val="000000"/>
                </a:solidFill>
              </a:rPr>
              <a:t>Reducing barriers / costs for requesting information through easy processes and support;</a:t>
            </a:r>
          </a:p>
          <a:p>
            <a:pPr>
              <a:spcBef>
                <a:spcPts val="800"/>
              </a:spcBef>
            </a:pPr>
            <a:r>
              <a:rPr lang="en-US" sz="1050">
                <a:solidFill>
                  <a:srgbClr val="000000"/>
                </a:solidFill>
              </a:rPr>
              <a:t>Raising awareness on people's rights and how to exert them (e.g. International Right to Know Day on September 28 of every year).</a:t>
            </a:r>
          </a:p>
        </p:txBody>
      </p:sp>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12</a:t>
            </a:fld>
            <a:endParaRPr lang="en-US"/>
          </a:p>
        </p:txBody>
      </p:sp>
      <p:sp>
        <p:nvSpPr>
          <p:cNvPr id="5" name="Titel 4"/>
          <p:cNvSpPr>
            <a:spLocks noGrp="1"/>
          </p:cNvSpPr>
          <p:nvPr>
            <p:ph type="title"/>
          </p:nvPr>
        </p:nvSpPr>
        <p:spPr/>
        <p:txBody>
          <a:bodyPr>
            <a:noAutofit/>
          </a:bodyPr>
          <a:lstStyle/>
          <a:p>
            <a:r>
              <a:rPr lang="de-DE" sz="2800" b="1" err="1"/>
              <a:t>Necessary</a:t>
            </a:r>
            <a:r>
              <a:rPr lang="de-DE" sz="2800" b="1"/>
              <a:t> </a:t>
            </a:r>
            <a:r>
              <a:rPr lang="de-DE" sz="2800" b="1" err="1"/>
              <a:t>conditions</a:t>
            </a:r>
            <a:r>
              <a:rPr lang="de-DE" sz="2800" b="1"/>
              <a:t> </a:t>
            </a:r>
            <a:r>
              <a:rPr lang="de-DE" sz="2800" b="1" err="1"/>
              <a:t>for</a:t>
            </a:r>
            <a:r>
              <a:rPr lang="de-DE" sz="2800" b="1"/>
              <a:t> </a:t>
            </a:r>
            <a:r>
              <a:rPr lang="de-DE" sz="2800" b="1" err="1"/>
              <a:t>achieving</a:t>
            </a:r>
            <a:r>
              <a:rPr lang="de-DE" sz="2800" b="1"/>
              <a:t> </a:t>
            </a:r>
            <a:r>
              <a:rPr lang="de-DE" sz="2800" b="1" err="1"/>
              <a:t>transparency</a:t>
            </a:r>
            <a:r>
              <a:rPr lang="de-DE" sz="2800" b="1"/>
              <a:t> (1)</a:t>
            </a:r>
          </a:p>
        </p:txBody>
      </p:sp>
      <p:grpSp>
        <p:nvGrpSpPr>
          <p:cNvPr id="16" name="Gruppierung 15"/>
          <p:cNvGrpSpPr/>
          <p:nvPr/>
        </p:nvGrpSpPr>
        <p:grpSpPr>
          <a:xfrm>
            <a:off x="624144" y="1370013"/>
            <a:ext cx="3825526" cy="3262312"/>
            <a:chOff x="2736879" y="1370013"/>
            <a:chExt cx="3825526" cy="3262312"/>
          </a:xfrm>
        </p:grpSpPr>
        <p:sp>
          <p:nvSpPr>
            <p:cNvPr id="11" name="Gleichschenkliges Dreieck 10"/>
            <p:cNvSpPr/>
            <p:nvPr/>
          </p:nvSpPr>
          <p:spPr>
            <a:xfrm>
              <a:off x="2736879" y="1370013"/>
              <a:ext cx="3326546" cy="3262312"/>
            </a:xfrm>
            <a:prstGeom prst="triangle">
              <a:avLst/>
            </a:pr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2" name="Freihandform 11"/>
            <p:cNvSpPr/>
            <p:nvPr/>
          </p:nvSpPr>
          <p:spPr>
            <a:xfrm>
              <a:off x="4400151" y="169656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latin typeface="Roboton"/>
                  <a:cs typeface="Roboton"/>
                </a:rPr>
                <a:t>Enforcement</a:t>
              </a:r>
              <a:r>
                <a:rPr lang="de-DE" sz="1400" kern="1200">
                  <a:latin typeface="Roboton"/>
                  <a:cs typeface="Roboton"/>
                </a:rPr>
                <a:t> / </a:t>
              </a:r>
              <a:r>
                <a:rPr lang="de-DE" sz="1400" kern="1200" err="1">
                  <a:latin typeface="Roboton"/>
                  <a:cs typeface="Roboton"/>
                </a:rPr>
                <a:t>sanctions</a:t>
              </a:r>
              <a:endParaRPr lang="de-DE" sz="1400" kern="1200">
                <a:latin typeface="Roboton"/>
                <a:cs typeface="Roboton"/>
              </a:endParaRPr>
            </a:p>
          </p:txBody>
        </p:sp>
        <p:sp>
          <p:nvSpPr>
            <p:cNvPr id="13" name="Freihandform 12"/>
            <p:cNvSpPr/>
            <p:nvPr/>
          </p:nvSpPr>
          <p:spPr>
            <a:xfrm>
              <a:off x="4400151" y="2348865"/>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latin typeface="Roboton"/>
                  <a:cs typeface="Roboton"/>
                </a:rPr>
                <a:t>Responsive</a:t>
              </a:r>
              <a:r>
                <a:rPr lang="de-DE" sz="1400" kern="1200">
                  <a:latin typeface="Roboton"/>
                  <a:cs typeface="Roboton"/>
                </a:rPr>
                <a:t> </a:t>
              </a:r>
              <a:r>
                <a:rPr lang="de-DE" sz="1400" kern="1200" err="1">
                  <a:latin typeface="Roboton"/>
                  <a:cs typeface="Roboton"/>
                </a:rPr>
                <a:t>institutions</a:t>
              </a:r>
              <a:endParaRPr lang="de-DE" sz="1400" kern="1200">
                <a:latin typeface="Roboton"/>
                <a:cs typeface="Roboton"/>
              </a:endParaRPr>
            </a:p>
          </p:txBody>
        </p:sp>
        <p:sp>
          <p:nvSpPr>
            <p:cNvPr id="14" name="Freihandform 13"/>
            <p:cNvSpPr/>
            <p:nvPr/>
          </p:nvSpPr>
          <p:spPr>
            <a:xfrm>
              <a:off x="4400151" y="3001168"/>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latin typeface="Roboton"/>
                  <a:cs typeface="Roboton"/>
                </a:rPr>
                <a:t>Well-</a:t>
              </a:r>
              <a:r>
                <a:rPr lang="de-DE" sz="1400" kern="1200" err="1">
                  <a:latin typeface="Roboton"/>
                  <a:cs typeface="Roboton"/>
                </a:rPr>
                <a:t>functioning</a:t>
              </a:r>
              <a:r>
                <a:rPr lang="de-DE" sz="1400" kern="1200">
                  <a:latin typeface="Roboton"/>
                  <a:cs typeface="Roboton"/>
                </a:rPr>
                <a:t> </a:t>
              </a:r>
              <a:r>
                <a:rPr lang="de-DE" sz="1400" kern="1200" err="1">
                  <a:latin typeface="Roboton"/>
                  <a:cs typeface="Roboton"/>
                </a:rPr>
                <a:t>intermediary</a:t>
              </a:r>
              <a:r>
                <a:rPr lang="de-DE" sz="1400" kern="1200">
                  <a:latin typeface="Roboton"/>
                  <a:cs typeface="Roboton"/>
                </a:rPr>
                <a:t> </a:t>
              </a:r>
              <a:r>
                <a:rPr lang="de-DE" sz="1400" kern="1200" err="1">
                  <a:latin typeface="Roboton"/>
                  <a:cs typeface="Roboton"/>
                </a:rPr>
                <a:t>bodies</a:t>
              </a:r>
              <a:endParaRPr lang="de-DE" sz="1400" kern="1200">
                <a:latin typeface="Roboton"/>
                <a:cs typeface="Roboton"/>
              </a:endParaRPr>
            </a:p>
          </p:txBody>
        </p:sp>
        <p:sp>
          <p:nvSpPr>
            <p:cNvPr id="15" name="Freihandform 14"/>
            <p:cNvSpPr/>
            <p:nvPr/>
          </p:nvSpPr>
          <p:spPr>
            <a:xfrm>
              <a:off x="4400151" y="365347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rgbClr val="008000">
                <a:alpha val="90000"/>
              </a:srgb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bg1"/>
                  </a:solidFill>
                  <a:latin typeface="Roboton"/>
                  <a:cs typeface="Roboton"/>
                </a:rPr>
                <a:t>People </a:t>
              </a:r>
              <a:r>
                <a:rPr lang="de-DE" sz="1400" kern="1200" err="1">
                  <a:solidFill>
                    <a:schemeClr val="bg1"/>
                  </a:solidFill>
                  <a:latin typeface="Roboton"/>
                  <a:cs typeface="Roboton"/>
                </a:rPr>
                <a:t>engagement</a:t>
              </a:r>
              <a:endParaRPr lang="de-DE" sz="1400" kern="1200">
                <a:solidFill>
                  <a:schemeClr val="bg1"/>
                </a:solidFill>
                <a:latin typeface="Roboton"/>
                <a:cs typeface="Roboton"/>
              </a:endParaRPr>
            </a:p>
          </p:txBody>
        </p:sp>
      </p:grpSp>
      <p:grpSp>
        <p:nvGrpSpPr>
          <p:cNvPr id="7" name="Gruppierung 6"/>
          <p:cNvGrpSpPr/>
          <p:nvPr/>
        </p:nvGrpSpPr>
        <p:grpSpPr>
          <a:xfrm>
            <a:off x="2994661" y="1099476"/>
            <a:ext cx="3139440" cy="4044024"/>
            <a:chOff x="2994660" y="1099476"/>
            <a:chExt cx="3139440" cy="4044024"/>
          </a:xfrm>
        </p:grpSpPr>
        <p:pic>
          <p:nvPicPr>
            <p:cNvPr id="2" name="Bild 1" descr="skd181973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660" y="1099476"/>
              <a:ext cx="3139440" cy="4044024"/>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rot="21444287">
              <a:off x="3454580" y="2797300"/>
              <a:ext cx="2240446" cy="1477328"/>
            </a:xfrm>
            <a:prstGeom prst="rect">
              <a:avLst/>
            </a:prstGeom>
            <a:noFill/>
          </p:spPr>
          <p:txBody>
            <a:bodyPr wrap="square" rtlCol="0">
              <a:spAutoFit/>
            </a:bodyPr>
            <a:lstStyle/>
            <a:p>
              <a:pPr algn="ctr"/>
              <a:r>
                <a:rPr lang="de-DE" err="1">
                  <a:solidFill>
                    <a:srgbClr val="000090"/>
                  </a:solidFill>
                  <a:latin typeface="Avenir Heavy"/>
                  <a:cs typeface="Avenir Heavy"/>
                </a:rPr>
                <a:t>Does</a:t>
              </a:r>
              <a:r>
                <a:rPr lang="de-DE">
                  <a:solidFill>
                    <a:srgbClr val="000090"/>
                  </a:solidFill>
                  <a:latin typeface="Avenir Heavy"/>
                  <a:cs typeface="Avenir Heavy"/>
                </a:rPr>
                <a:t> </a:t>
              </a:r>
              <a:r>
                <a:rPr lang="de-DE" err="1">
                  <a:solidFill>
                    <a:srgbClr val="000090"/>
                  </a:solidFill>
                  <a:latin typeface="Avenir Heavy"/>
                  <a:cs typeface="Avenir Heavy"/>
                </a:rPr>
                <a:t>transparency</a:t>
              </a:r>
              <a:r>
                <a:rPr lang="de-DE">
                  <a:solidFill>
                    <a:srgbClr val="000090"/>
                  </a:solidFill>
                  <a:latin typeface="Avenir Heavy"/>
                  <a:cs typeface="Avenir Heavy"/>
                </a:rPr>
                <a:t> </a:t>
              </a:r>
              <a:r>
                <a:rPr lang="de-DE" err="1">
                  <a:solidFill>
                    <a:srgbClr val="000090"/>
                  </a:solidFill>
                  <a:latin typeface="Avenir Heavy"/>
                  <a:cs typeface="Avenir Heavy"/>
                </a:rPr>
                <a:t>actually</a:t>
              </a:r>
              <a:r>
                <a:rPr lang="de-DE">
                  <a:solidFill>
                    <a:srgbClr val="000090"/>
                  </a:solidFill>
                  <a:latin typeface="Avenir Heavy"/>
                  <a:cs typeface="Avenir Heavy"/>
                </a:rPr>
                <a:t> </a:t>
              </a:r>
              <a:r>
                <a:rPr lang="mr-IN">
                  <a:solidFill>
                    <a:srgbClr val="000090"/>
                  </a:solidFill>
                  <a:latin typeface="Avenir Heavy"/>
                  <a:cs typeface="Avenir Heavy"/>
                </a:rPr>
                <a:t>“</a:t>
              </a:r>
              <a:r>
                <a:rPr lang="de-DE" err="1">
                  <a:solidFill>
                    <a:srgbClr val="000090"/>
                  </a:solidFill>
                  <a:latin typeface="Avenir Heavy"/>
                  <a:cs typeface="Avenir Heavy"/>
                </a:rPr>
                <a:t>empower</a:t>
              </a:r>
              <a:r>
                <a:rPr lang="de-DE">
                  <a:solidFill>
                    <a:srgbClr val="000090"/>
                  </a:solidFill>
                  <a:latin typeface="Avenir Heavy"/>
                  <a:cs typeface="Avenir Heavy"/>
                </a:rPr>
                <a:t> </a:t>
              </a:r>
              <a:r>
                <a:rPr lang="de-DE" err="1">
                  <a:solidFill>
                    <a:srgbClr val="000090"/>
                  </a:solidFill>
                  <a:latin typeface="Avenir Heavy"/>
                  <a:cs typeface="Avenir Heavy"/>
                </a:rPr>
                <a:t>the</a:t>
              </a:r>
              <a:r>
                <a:rPr lang="de-DE">
                  <a:solidFill>
                    <a:srgbClr val="000090"/>
                  </a:solidFill>
                  <a:latin typeface="Avenir Heavy"/>
                  <a:cs typeface="Avenir Heavy"/>
                </a:rPr>
                <a:t> powerful</a:t>
              </a:r>
              <a:r>
                <a:rPr lang="mr-IN">
                  <a:solidFill>
                    <a:srgbClr val="000090"/>
                  </a:solidFill>
                  <a:latin typeface="Avenir Heavy"/>
                  <a:cs typeface="Avenir Heavy"/>
                </a:rPr>
                <a:t>“</a:t>
              </a:r>
              <a:r>
                <a:rPr lang="de-DE">
                  <a:solidFill>
                    <a:srgbClr val="000090"/>
                  </a:solidFill>
                  <a:latin typeface="Avenir Heavy"/>
                  <a:cs typeface="Avenir Heavy"/>
                </a:rPr>
                <a:t> (Mol 2010: 137)?</a:t>
              </a:r>
            </a:p>
            <a:p>
              <a:pPr algn="ctr"/>
              <a:r>
                <a:rPr lang="de-DE" err="1">
                  <a:solidFill>
                    <a:srgbClr val="000090"/>
                  </a:solidFill>
                  <a:latin typeface="Avenir Heavy"/>
                  <a:cs typeface="Avenir Heavy"/>
                </a:rPr>
                <a:t>Discuss</a:t>
              </a:r>
              <a:r>
                <a:rPr lang="de-DE">
                  <a:solidFill>
                    <a:srgbClr val="000090"/>
                  </a:solidFill>
                  <a:latin typeface="Avenir Heavy"/>
                  <a:cs typeface="Avenir Heavy"/>
                </a:rPr>
                <a:t>!</a:t>
              </a:r>
            </a:p>
          </p:txBody>
        </p:sp>
      </p:grpSp>
    </p:spTree>
    <p:extLst>
      <p:ext uri="{BB962C8B-B14F-4D97-AF65-F5344CB8AC3E}">
        <p14:creationId xmlns:p14="http://schemas.microsoft.com/office/powerpoint/2010/main" val="33582055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additive="base">
                                        <p:cTn id="31" dur="500" fill="hold"/>
                                        <p:tgtEl>
                                          <p:spTgt spid="1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 calcmode="lin" valueType="num">
                                      <p:cBhvr additive="base">
                                        <p:cTn id="37" dur="500" fill="hold"/>
                                        <p:tgtEl>
                                          <p:spTgt spid="1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16"/>
          <p:cNvSpPr>
            <a:spLocks noGrp="1"/>
          </p:cNvSpPr>
          <p:nvPr>
            <p:ph idx="1"/>
          </p:nvPr>
        </p:nvSpPr>
        <p:spPr>
          <a:xfrm>
            <a:off x="4572000" y="1369219"/>
            <a:ext cx="3943350" cy="3263504"/>
          </a:xfrm>
          <a:ln>
            <a:solidFill>
              <a:srgbClr val="00B0F0"/>
            </a:solidFill>
          </a:ln>
        </p:spPr>
        <p:txBody>
          <a:bodyPr>
            <a:noAutofit/>
          </a:bodyPr>
          <a:lstStyle/>
          <a:p>
            <a:pPr>
              <a:spcBef>
                <a:spcPts val="800"/>
              </a:spcBef>
            </a:pPr>
            <a:r>
              <a:rPr lang="en-US" sz="1100">
                <a:solidFill>
                  <a:srgbClr val="000000"/>
                </a:solidFill>
              </a:rPr>
              <a:t>Governments simply providing information is inadequate, as </a:t>
            </a:r>
            <a:r>
              <a:rPr lang="en-US" sz="1100"/>
              <a:t>provided information might be “confusing, irrelevant, incorrect or unprecise” (O’Neill 2006);</a:t>
            </a:r>
            <a:endParaRPr lang="en-US" sz="1100">
              <a:solidFill>
                <a:srgbClr val="000000"/>
              </a:solidFill>
            </a:endParaRPr>
          </a:p>
          <a:p>
            <a:pPr>
              <a:spcBef>
                <a:spcPts val="800"/>
              </a:spcBef>
            </a:pPr>
            <a:r>
              <a:rPr lang="en-US" sz="1100">
                <a:solidFill>
                  <a:srgbClr val="000000"/>
                </a:solidFill>
              </a:rPr>
              <a:t>Need to </a:t>
            </a:r>
            <a:r>
              <a:rPr lang="en-US" sz="1100"/>
              <a:t>intermediate in order to facilitate information reception, by “organizing, interpreting and drawing attention to information” (Roberts 2012: 121);</a:t>
            </a:r>
            <a:endParaRPr lang="en-US" sz="1100">
              <a:solidFill>
                <a:srgbClr val="000000"/>
              </a:solidFill>
            </a:endParaRPr>
          </a:p>
          <a:p>
            <a:pPr>
              <a:spcBef>
                <a:spcPts val="800"/>
              </a:spcBef>
            </a:pPr>
            <a:r>
              <a:rPr lang="en-US" sz="1100">
                <a:solidFill>
                  <a:srgbClr val="000000"/>
                </a:solidFill>
              </a:rPr>
              <a:t>Intermediary bodies such as media, civil society organizations or dedicated public institutions can support this process through effective communication with any audience.</a:t>
            </a:r>
          </a:p>
          <a:p>
            <a:pPr marL="0" indent="0">
              <a:spcBef>
                <a:spcPts val="800"/>
              </a:spcBef>
              <a:buNone/>
            </a:pPr>
            <a:r>
              <a:rPr lang="en-US" sz="1100" b="1">
                <a:solidFill>
                  <a:srgbClr val="000000"/>
                </a:solidFill>
              </a:rPr>
              <a:t>Challenges:</a:t>
            </a:r>
          </a:p>
          <a:p>
            <a:pPr>
              <a:spcBef>
                <a:spcPts val="800"/>
              </a:spcBef>
            </a:pPr>
            <a:r>
              <a:rPr lang="en-US" sz="1100">
                <a:solidFill>
                  <a:srgbClr val="000000"/>
                </a:solidFill>
              </a:rPr>
              <a:t>Any kind of mediation is an interpretation, thus governments still need to intermediate;</a:t>
            </a:r>
          </a:p>
          <a:p>
            <a:pPr>
              <a:spcBef>
                <a:spcPts val="800"/>
              </a:spcBef>
            </a:pPr>
            <a:r>
              <a:rPr lang="en-US" sz="1100"/>
              <a:t>Selection of negative news or scandalization dynamics might lead to the spread of confusion, superstition, false or misleading beliefs, miss and disinformation. This undermines the promise that transparency supports trust in government.</a:t>
            </a:r>
            <a:endParaRPr lang="de-DE" sz="1100"/>
          </a:p>
        </p:txBody>
      </p:sp>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p:cNvSpPr>
            <a:spLocks noGrp="1"/>
          </p:cNvSpPr>
          <p:nvPr>
            <p:ph type="title"/>
          </p:nvPr>
        </p:nvSpPr>
        <p:spPr/>
        <p:txBody>
          <a:bodyPr>
            <a:noAutofit/>
          </a:bodyPr>
          <a:lstStyle/>
          <a:p>
            <a:r>
              <a:rPr lang="de-DE" sz="2800" b="1" err="1"/>
              <a:t>Necessary</a:t>
            </a:r>
            <a:r>
              <a:rPr lang="de-DE" sz="2800" b="1"/>
              <a:t> </a:t>
            </a:r>
            <a:r>
              <a:rPr lang="de-DE" sz="2800" b="1" err="1"/>
              <a:t>conditions</a:t>
            </a:r>
            <a:r>
              <a:rPr lang="de-DE" sz="2800" b="1"/>
              <a:t> </a:t>
            </a:r>
            <a:r>
              <a:rPr lang="de-DE" sz="2800" b="1" err="1"/>
              <a:t>for</a:t>
            </a:r>
            <a:r>
              <a:rPr lang="de-DE" sz="2800" b="1"/>
              <a:t> </a:t>
            </a:r>
            <a:r>
              <a:rPr lang="de-DE" sz="2800" b="1" err="1"/>
              <a:t>achieving</a:t>
            </a:r>
            <a:r>
              <a:rPr lang="de-DE" sz="2800" b="1"/>
              <a:t> </a:t>
            </a:r>
            <a:r>
              <a:rPr lang="de-DE" sz="2800" b="1" err="1"/>
              <a:t>transparency</a:t>
            </a:r>
            <a:r>
              <a:rPr lang="de-DE" sz="2800" b="1"/>
              <a:t> (2)</a:t>
            </a:r>
          </a:p>
        </p:txBody>
      </p:sp>
      <p:grpSp>
        <p:nvGrpSpPr>
          <p:cNvPr id="16" name="Gruppierung 15"/>
          <p:cNvGrpSpPr/>
          <p:nvPr/>
        </p:nvGrpSpPr>
        <p:grpSpPr>
          <a:xfrm>
            <a:off x="624144" y="1370013"/>
            <a:ext cx="3825526" cy="3262312"/>
            <a:chOff x="2736879" y="1370013"/>
            <a:chExt cx="3825526" cy="3262312"/>
          </a:xfrm>
        </p:grpSpPr>
        <p:sp>
          <p:nvSpPr>
            <p:cNvPr id="11" name="Gleichschenkliges Dreieck 10"/>
            <p:cNvSpPr/>
            <p:nvPr/>
          </p:nvSpPr>
          <p:spPr>
            <a:xfrm>
              <a:off x="2736879" y="1370013"/>
              <a:ext cx="3326546" cy="3262312"/>
            </a:xfrm>
            <a:prstGeom prst="triangle">
              <a:avLst/>
            </a:pr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2" name="Freihandform 11"/>
            <p:cNvSpPr/>
            <p:nvPr/>
          </p:nvSpPr>
          <p:spPr>
            <a:xfrm>
              <a:off x="4400151" y="169656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latin typeface="Roboton"/>
                  <a:cs typeface="Roboton"/>
                </a:rPr>
                <a:t>Enforcement</a:t>
              </a:r>
              <a:r>
                <a:rPr lang="de-DE" sz="1400" kern="1200">
                  <a:latin typeface="Roboton"/>
                  <a:cs typeface="Roboton"/>
                </a:rPr>
                <a:t> / </a:t>
              </a:r>
              <a:r>
                <a:rPr lang="de-DE" sz="1400" kern="1200" err="1">
                  <a:latin typeface="Roboton"/>
                  <a:cs typeface="Roboton"/>
                </a:rPr>
                <a:t>sanctions</a:t>
              </a:r>
              <a:endParaRPr lang="de-DE" sz="1400" kern="1200">
                <a:latin typeface="Roboton"/>
                <a:cs typeface="Roboton"/>
              </a:endParaRPr>
            </a:p>
          </p:txBody>
        </p:sp>
        <p:sp>
          <p:nvSpPr>
            <p:cNvPr id="13" name="Freihandform 12"/>
            <p:cNvSpPr/>
            <p:nvPr/>
          </p:nvSpPr>
          <p:spPr>
            <a:xfrm>
              <a:off x="4400151" y="2348865"/>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latin typeface="Roboton"/>
                  <a:cs typeface="Roboton"/>
                </a:rPr>
                <a:t>Responsive</a:t>
              </a:r>
              <a:r>
                <a:rPr lang="de-DE" sz="1400" kern="1200">
                  <a:latin typeface="Roboton"/>
                  <a:cs typeface="Roboton"/>
                </a:rPr>
                <a:t> </a:t>
              </a:r>
              <a:r>
                <a:rPr lang="de-DE" sz="1400" kern="1200" err="1">
                  <a:latin typeface="Roboton"/>
                  <a:cs typeface="Roboton"/>
                </a:rPr>
                <a:t>institutions</a:t>
              </a:r>
              <a:endParaRPr lang="de-DE" sz="1400" kern="1200">
                <a:latin typeface="Roboton"/>
                <a:cs typeface="Roboton"/>
              </a:endParaRPr>
            </a:p>
          </p:txBody>
        </p:sp>
        <p:sp>
          <p:nvSpPr>
            <p:cNvPr id="14" name="Freihandform 13"/>
            <p:cNvSpPr/>
            <p:nvPr/>
          </p:nvSpPr>
          <p:spPr>
            <a:xfrm>
              <a:off x="4400151" y="3001168"/>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rgbClr val="008000">
                <a:alpha val="90000"/>
              </a:srgb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bg1"/>
                  </a:solidFill>
                  <a:latin typeface="Roboton"/>
                  <a:cs typeface="Roboton"/>
                </a:rPr>
                <a:t>Well-</a:t>
              </a:r>
              <a:r>
                <a:rPr lang="de-DE" sz="1400" kern="1200" err="1">
                  <a:solidFill>
                    <a:schemeClr val="bg1"/>
                  </a:solidFill>
                  <a:latin typeface="Roboton"/>
                  <a:cs typeface="Roboton"/>
                </a:rPr>
                <a:t>functioning</a:t>
              </a:r>
              <a:r>
                <a:rPr lang="de-DE" sz="1400" kern="1200">
                  <a:solidFill>
                    <a:schemeClr val="bg1"/>
                  </a:solidFill>
                  <a:latin typeface="Roboton"/>
                  <a:cs typeface="Roboton"/>
                </a:rPr>
                <a:t> </a:t>
              </a:r>
              <a:r>
                <a:rPr lang="de-DE" sz="1400" kern="1200" err="1">
                  <a:solidFill>
                    <a:schemeClr val="bg1"/>
                  </a:solidFill>
                  <a:latin typeface="Roboton"/>
                  <a:cs typeface="Roboton"/>
                </a:rPr>
                <a:t>intermediary</a:t>
              </a:r>
              <a:r>
                <a:rPr lang="de-DE" sz="1400" kern="1200">
                  <a:solidFill>
                    <a:schemeClr val="bg1"/>
                  </a:solidFill>
                  <a:latin typeface="Roboton"/>
                  <a:cs typeface="Roboton"/>
                </a:rPr>
                <a:t> </a:t>
              </a:r>
              <a:r>
                <a:rPr lang="de-DE" sz="1400" kern="1200" err="1">
                  <a:solidFill>
                    <a:schemeClr val="bg1"/>
                  </a:solidFill>
                  <a:latin typeface="Roboton"/>
                  <a:cs typeface="Roboton"/>
                </a:rPr>
                <a:t>bodies</a:t>
              </a:r>
              <a:endParaRPr lang="de-DE" sz="1400" kern="1200">
                <a:solidFill>
                  <a:schemeClr val="bg1"/>
                </a:solidFill>
                <a:latin typeface="Roboton"/>
                <a:cs typeface="Roboton"/>
              </a:endParaRPr>
            </a:p>
          </p:txBody>
        </p:sp>
        <p:sp>
          <p:nvSpPr>
            <p:cNvPr id="15" name="Freihandform 14"/>
            <p:cNvSpPr/>
            <p:nvPr/>
          </p:nvSpPr>
          <p:spPr>
            <a:xfrm>
              <a:off x="4400151" y="365347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chemeClr val="bg1">
                <a:alpha val="90000"/>
              </a:scheme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tx1"/>
                  </a:solidFill>
                  <a:latin typeface="Roboton"/>
                  <a:cs typeface="Roboton"/>
                </a:rPr>
                <a:t>People </a:t>
              </a:r>
              <a:r>
                <a:rPr lang="de-DE" sz="1400" kern="1200" err="1">
                  <a:solidFill>
                    <a:schemeClr val="tx1"/>
                  </a:solidFill>
                  <a:latin typeface="Roboton"/>
                  <a:cs typeface="Roboton"/>
                </a:rPr>
                <a:t>engagement</a:t>
              </a:r>
              <a:endParaRPr lang="de-DE" sz="1400" kern="1200">
                <a:solidFill>
                  <a:schemeClr val="tx1"/>
                </a:solidFill>
                <a:latin typeface="Roboton"/>
                <a:cs typeface="Roboton"/>
              </a:endParaRPr>
            </a:p>
          </p:txBody>
        </p:sp>
      </p:grpSp>
      <p:grpSp>
        <p:nvGrpSpPr>
          <p:cNvPr id="6" name="Gruppierung 5"/>
          <p:cNvGrpSpPr/>
          <p:nvPr/>
        </p:nvGrpSpPr>
        <p:grpSpPr>
          <a:xfrm>
            <a:off x="2945169" y="1250126"/>
            <a:ext cx="3225620" cy="3982274"/>
            <a:chOff x="2959280" y="1250126"/>
            <a:chExt cx="3225620" cy="3982274"/>
          </a:xfrm>
        </p:grpSpPr>
        <p:pic>
          <p:nvPicPr>
            <p:cNvPr id="2" name="Bild 1" descr="rbm2_5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5356" y="1306352"/>
              <a:ext cx="3209544" cy="3926048"/>
            </a:xfrm>
            <a:prstGeom prst="rect">
              <a:avLst/>
            </a:prstGeom>
            <a:ln>
              <a:noFill/>
            </a:ln>
            <a:effectLst>
              <a:outerShdw blurRad="292100" dist="139700" dir="2700000" algn="tl" rotWithShape="0">
                <a:srgbClr val="333333">
                  <a:alpha val="65000"/>
                </a:srgbClr>
              </a:outerShdw>
            </a:effectLst>
          </p:spPr>
        </p:pic>
        <p:sp>
          <p:nvSpPr>
            <p:cNvPr id="18" name="Textfeld 17"/>
            <p:cNvSpPr txBox="1"/>
            <p:nvPr/>
          </p:nvSpPr>
          <p:spPr>
            <a:xfrm>
              <a:off x="2959280" y="1250126"/>
              <a:ext cx="1612720" cy="3893374"/>
            </a:xfrm>
            <a:prstGeom prst="rect">
              <a:avLst/>
            </a:prstGeom>
            <a:noFill/>
          </p:spPr>
          <p:txBody>
            <a:bodyPr wrap="square" rtlCol="0">
              <a:spAutoFit/>
            </a:bodyPr>
            <a:lstStyle/>
            <a:p>
              <a:pPr algn="ctr"/>
              <a:endParaRPr lang="en-US" sz="1300">
                <a:solidFill>
                  <a:schemeClr val="bg1"/>
                </a:solidFill>
                <a:latin typeface="Avenir Heavy"/>
                <a:cs typeface="Avenir Heavy"/>
              </a:endParaRPr>
            </a:p>
            <a:p>
              <a:pPr algn="ctr"/>
              <a:r>
                <a:rPr lang="en-US" sz="1300">
                  <a:solidFill>
                    <a:schemeClr val="bg1"/>
                  </a:solidFill>
                  <a:latin typeface="Avenir Heavy"/>
                  <a:cs typeface="Avenir Heavy"/>
                </a:rPr>
                <a:t>“Citizens are now invited to assess organizational performance on the basis of gigabytes of raw data, without assistance from professional auditors” (Ferry et al. 2015).</a:t>
              </a:r>
            </a:p>
            <a:p>
              <a:pPr algn="ctr"/>
              <a:endParaRPr lang="en-US" sz="1300">
                <a:solidFill>
                  <a:schemeClr val="bg1"/>
                </a:solidFill>
                <a:latin typeface="Avenir Heavy"/>
                <a:cs typeface="Avenir Heavy"/>
              </a:endParaRPr>
            </a:p>
            <a:p>
              <a:pPr algn="ctr"/>
              <a:r>
                <a:rPr lang="en-US" sz="1300">
                  <a:solidFill>
                    <a:schemeClr val="bg1"/>
                  </a:solidFill>
                  <a:latin typeface="Avenir Heavy"/>
                  <a:cs typeface="Avenir Heavy"/>
                </a:rPr>
                <a:t>Which extent of engagement can the state expect from people?</a:t>
              </a:r>
            </a:p>
            <a:p>
              <a:pPr algn="ctr"/>
              <a:endParaRPr lang="en-US" sz="1300">
                <a:solidFill>
                  <a:schemeClr val="bg1"/>
                </a:solidFill>
                <a:latin typeface="Avenir Heavy"/>
                <a:cs typeface="Avenir Heavy"/>
              </a:endParaRPr>
            </a:p>
            <a:p>
              <a:pPr algn="ctr"/>
              <a:r>
                <a:rPr lang="en-US" sz="1300">
                  <a:solidFill>
                    <a:schemeClr val="bg1"/>
                  </a:solidFill>
                  <a:latin typeface="Avenir Heavy"/>
                  <a:cs typeface="Avenir Heavy"/>
                </a:rPr>
                <a:t>Discuss!</a:t>
              </a:r>
            </a:p>
          </p:txBody>
        </p:sp>
      </p:grpSp>
    </p:spTree>
    <p:extLst>
      <p:ext uri="{BB962C8B-B14F-4D97-AF65-F5344CB8AC3E}">
        <p14:creationId xmlns:p14="http://schemas.microsoft.com/office/powerpoint/2010/main" val="11486308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additive="base">
                                        <p:cTn id="31" dur="500" fill="hold"/>
                                        <p:tgtEl>
                                          <p:spTgt spid="1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16"/>
          <p:cNvSpPr>
            <a:spLocks noGrp="1"/>
          </p:cNvSpPr>
          <p:nvPr>
            <p:ph idx="1"/>
          </p:nvPr>
        </p:nvSpPr>
        <p:spPr>
          <a:xfrm>
            <a:off x="4572000" y="1369219"/>
            <a:ext cx="3943350" cy="3263504"/>
          </a:xfrm>
          <a:ln>
            <a:solidFill>
              <a:srgbClr val="00B0F0"/>
            </a:solidFill>
          </a:ln>
        </p:spPr>
        <p:txBody>
          <a:bodyPr>
            <a:noAutofit/>
          </a:bodyPr>
          <a:lstStyle/>
          <a:p>
            <a:pPr>
              <a:spcBef>
                <a:spcPts val="0"/>
              </a:spcBef>
            </a:pPr>
            <a:r>
              <a:rPr lang="en-US" sz="1100">
                <a:solidFill>
                  <a:srgbClr val="000000"/>
                </a:solidFill>
              </a:rPr>
              <a:t>Evidence shows that many public institutions are reluctant to be more transparent vis-à-vis people. Examples include </a:t>
            </a:r>
            <a:r>
              <a:rPr lang="en-US" sz="1100" err="1">
                <a:solidFill>
                  <a:srgbClr val="000000"/>
                </a:solidFill>
              </a:rPr>
              <a:t>a.o.</a:t>
            </a:r>
            <a:r>
              <a:rPr lang="en-US" sz="1100">
                <a:solidFill>
                  <a:srgbClr val="000000"/>
                </a:solidFill>
              </a:rPr>
              <a:t>:</a:t>
            </a:r>
          </a:p>
          <a:p>
            <a:pPr marL="504000" lvl="1">
              <a:spcBef>
                <a:spcPts val="0"/>
              </a:spcBef>
            </a:pPr>
            <a:r>
              <a:rPr lang="en-US" altLang="it-CH" sz="1100"/>
              <a:t>Inappropriate creation, storage and management of public records (Villeneuve 2014; Roberts 2006);</a:t>
            </a:r>
          </a:p>
          <a:p>
            <a:pPr marL="504000" lvl="1">
              <a:spcBef>
                <a:spcPts val="0"/>
              </a:spcBef>
            </a:pPr>
            <a:r>
              <a:rPr lang="en-US" altLang="it-CH" sz="1100"/>
              <a:t>Disobedience of access laws (</a:t>
            </a:r>
            <a:r>
              <a:rPr lang="en-US" altLang="it-CH" sz="1100" err="1"/>
              <a:t>Pasquier</a:t>
            </a:r>
            <a:r>
              <a:rPr lang="en-US" altLang="it-CH" sz="1100"/>
              <a:t> &amp; Villeneuve 2007);</a:t>
            </a:r>
          </a:p>
          <a:p>
            <a:pPr marL="504000" lvl="1">
              <a:spcBef>
                <a:spcPts val="0"/>
              </a:spcBef>
            </a:pPr>
            <a:r>
              <a:rPr lang="en-US" altLang="it-CH" sz="1100"/>
              <a:t>Failure to make information more ‘presentable’ (</a:t>
            </a:r>
            <a:r>
              <a:rPr lang="en-US" altLang="it-CH" sz="1100" err="1"/>
              <a:t>Holsen</a:t>
            </a:r>
            <a:r>
              <a:rPr lang="en-US" altLang="it-CH" sz="1100"/>
              <a:t> &amp; </a:t>
            </a:r>
            <a:r>
              <a:rPr lang="en-US" altLang="it-CH" sz="1100" err="1"/>
              <a:t>Pasquier</a:t>
            </a:r>
            <a:r>
              <a:rPr lang="en-US" altLang="it-CH" sz="1100"/>
              <a:t> 2010); or</a:t>
            </a:r>
          </a:p>
          <a:p>
            <a:pPr marL="504000" lvl="1">
              <a:spcBef>
                <a:spcPts val="0"/>
              </a:spcBef>
            </a:pPr>
            <a:r>
              <a:rPr lang="en-US" sz="1100">
                <a:solidFill>
                  <a:srgbClr val="000000"/>
                </a:solidFill>
              </a:rPr>
              <a:t>Contentious issue management impacting time to process information (</a:t>
            </a:r>
            <a:r>
              <a:rPr lang="en-US" sz="1100" err="1">
                <a:solidFill>
                  <a:srgbClr val="000000"/>
                </a:solidFill>
              </a:rPr>
              <a:t>Gingras</a:t>
            </a:r>
            <a:r>
              <a:rPr lang="en-US" sz="1100">
                <a:solidFill>
                  <a:srgbClr val="000000"/>
                </a:solidFill>
              </a:rPr>
              <a:t> 2012);</a:t>
            </a:r>
          </a:p>
          <a:p>
            <a:pPr>
              <a:spcBef>
                <a:spcPts val="0"/>
              </a:spcBef>
            </a:pPr>
            <a:r>
              <a:rPr lang="en-US" sz="1100">
                <a:solidFill>
                  <a:srgbClr val="000000"/>
                </a:solidFill>
              </a:rPr>
              <a:t>Often, bureaucratic obfuscation and risk aversion (e.g. to digital solutions) are reasons behind such shortcomings (Hood 2007, Nam 2014).</a:t>
            </a:r>
          </a:p>
          <a:p>
            <a:pPr marL="0" indent="0">
              <a:spcBef>
                <a:spcPts val="0"/>
              </a:spcBef>
              <a:buNone/>
            </a:pPr>
            <a:r>
              <a:rPr lang="en-US" sz="1100" b="1">
                <a:solidFill>
                  <a:srgbClr val="000000"/>
                </a:solidFill>
              </a:rPr>
              <a:t>Solutions:</a:t>
            </a:r>
          </a:p>
          <a:p>
            <a:pPr>
              <a:spcBef>
                <a:spcPts val="0"/>
              </a:spcBef>
            </a:pPr>
            <a:r>
              <a:rPr lang="en-US" sz="1100">
                <a:solidFill>
                  <a:srgbClr val="000000"/>
                </a:solidFill>
              </a:rPr>
              <a:t>Awareness-raising of public servants on what is expected for creating transparency and why;</a:t>
            </a:r>
          </a:p>
          <a:p>
            <a:pPr>
              <a:spcBef>
                <a:spcPts val="0"/>
              </a:spcBef>
            </a:pPr>
            <a:r>
              <a:rPr lang="en-US" sz="1100">
                <a:solidFill>
                  <a:srgbClr val="000000"/>
                </a:solidFill>
              </a:rPr>
              <a:t>Regular quality checks and formalized processes reduce discretion in the decision whether to be open or not;</a:t>
            </a:r>
          </a:p>
          <a:p>
            <a:pPr>
              <a:spcBef>
                <a:spcPts val="0"/>
              </a:spcBef>
            </a:pPr>
            <a:r>
              <a:rPr lang="en-US" sz="1100">
                <a:solidFill>
                  <a:srgbClr val="000000"/>
                </a:solidFill>
              </a:rPr>
              <a:t>Reducing barriers for disclosure helps public servants to manage disclosure even under constrained resources.</a:t>
            </a:r>
          </a:p>
        </p:txBody>
      </p:sp>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14</a:t>
            </a:fld>
            <a:endParaRPr lang="en-US"/>
          </a:p>
        </p:txBody>
      </p:sp>
      <p:sp>
        <p:nvSpPr>
          <p:cNvPr id="5" name="Titel 4"/>
          <p:cNvSpPr>
            <a:spLocks noGrp="1"/>
          </p:cNvSpPr>
          <p:nvPr>
            <p:ph type="title"/>
          </p:nvPr>
        </p:nvSpPr>
        <p:spPr/>
        <p:txBody>
          <a:bodyPr>
            <a:noAutofit/>
          </a:bodyPr>
          <a:lstStyle/>
          <a:p>
            <a:r>
              <a:rPr lang="de-DE" sz="2800" b="1" err="1"/>
              <a:t>Necessary</a:t>
            </a:r>
            <a:r>
              <a:rPr lang="de-DE" sz="2800" b="1"/>
              <a:t> </a:t>
            </a:r>
            <a:r>
              <a:rPr lang="de-DE" sz="2800" b="1" err="1"/>
              <a:t>conditions</a:t>
            </a:r>
            <a:r>
              <a:rPr lang="de-DE" sz="2800" b="1"/>
              <a:t> </a:t>
            </a:r>
            <a:r>
              <a:rPr lang="de-DE" sz="2800" b="1" err="1"/>
              <a:t>for</a:t>
            </a:r>
            <a:r>
              <a:rPr lang="de-DE" sz="2800" b="1"/>
              <a:t> </a:t>
            </a:r>
            <a:r>
              <a:rPr lang="de-DE" sz="2800" b="1" err="1"/>
              <a:t>achieving</a:t>
            </a:r>
            <a:r>
              <a:rPr lang="de-DE" sz="2800" b="1"/>
              <a:t> </a:t>
            </a:r>
            <a:r>
              <a:rPr lang="de-DE" sz="2800" b="1" err="1"/>
              <a:t>transparency</a:t>
            </a:r>
            <a:r>
              <a:rPr lang="de-DE" sz="2800" b="1"/>
              <a:t> (3)</a:t>
            </a:r>
          </a:p>
        </p:txBody>
      </p:sp>
      <p:grpSp>
        <p:nvGrpSpPr>
          <p:cNvPr id="16" name="Gruppierung 15"/>
          <p:cNvGrpSpPr/>
          <p:nvPr/>
        </p:nvGrpSpPr>
        <p:grpSpPr>
          <a:xfrm>
            <a:off x="624144" y="1370013"/>
            <a:ext cx="3825526" cy="3262312"/>
            <a:chOff x="2736879" y="1370013"/>
            <a:chExt cx="3825526" cy="3262312"/>
          </a:xfrm>
        </p:grpSpPr>
        <p:sp>
          <p:nvSpPr>
            <p:cNvPr id="11" name="Gleichschenkliges Dreieck 10"/>
            <p:cNvSpPr/>
            <p:nvPr/>
          </p:nvSpPr>
          <p:spPr>
            <a:xfrm>
              <a:off x="2736879" y="1370013"/>
              <a:ext cx="3326546" cy="3262312"/>
            </a:xfrm>
            <a:prstGeom prst="triangle">
              <a:avLst/>
            </a:pr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2" name="Freihandform 11"/>
            <p:cNvSpPr/>
            <p:nvPr/>
          </p:nvSpPr>
          <p:spPr>
            <a:xfrm>
              <a:off x="4400151" y="169656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latin typeface="Roboton"/>
                  <a:cs typeface="Roboton"/>
                </a:rPr>
                <a:t>Enforcement</a:t>
              </a:r>
              <a:r>
                <a:rPr lang="de-DE" sz="1400" kern="1200">
                  <a:latin typeface="Roboton"/>
                  <a:cs typeface="Roboton"/>
                </a:rPr>
                <a:t> / </a:t>
              </a:r>
              <a:r>
                <a:rPr lang="de-DE" sz="1400" kern="1200" err="1">
                  <a:latin typeface="Roboton"/>
                  <a:cs typeface="Roboton"/>
                </a:rPr>
                <a:t>sanctions</a:t>
              </a:r>
              <a:endParaRPr lang="de-DE" sz="1400" kern="1200">
                <a:latin typeface="Roboton"/>
                <a:cs typeface="Roboton"/>
              </a:endParaRPr>
            </a:p>
          </p:txBody>
        </p:sp>
        <p:sp>
          <p:nvSpPr>
            <p:cNvPr id="13" name="Freihandform 12"/>
            <p:cNvSpPr/>
            <p:nvPr/>
          </p:nvSpPr>
          <p:spPr>
            <a:xfrm>
              <a:off x="4400151" y="2348865"/>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rgbClr val="008000">
                <a:alpha val="90000"/>
              </a:srgb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solidFill>
                    <a:schemeClr val="bg1"/>
                  </a:solidFill>
                  <a:latin typeface="Roboton"/>
                  <a:cs typeface="Roboton"/>
                </a:rPr>
                <a:t>Responsive</a:t>
              </a:r>
              <a:r>
                <a:rPr lang="de-DE" sz="1400" kern="1200">
                  <a:solidFill>
                    <a:schemeClr val="bg1"/>
                  </a:solidFill>
                  <a:latin typeface="Roboton"/>
                  <a:cs typeface="Roboton"/>
                </a:rPr>
                <a:t> </a:t>
              </a:r>
              <a:r>
                <a:rPr lang="de-DE" sz="1400" kern="1200" err="1">
                  <a:solidFill>
                    <a:schemeClr val="bg1"/>
                  </a:solidFill>
                  <a:latin typeface="Roboton"/>
                  <a:cs typeface="Roboton"/>
                </a:rPr>
                <a:t>institutions</a:t>
              </a:r>
              <a:endParaRPr lang="de-DE" sz="1400" kern="1200">
                <a:solidFill>
                  <a:schemeClr val="bg1"/>
                </a:solidFill>
                <a:latin typeface="Roboton"/>
                <a:cs typeface="Roboton"/>
              </a:endParaRPr>
            </a:p>
          </p:txBody>
        </p:sp>
        <p:sp>
          <p:nvSpPr>
            <p:cNvPr id="14" name="Freihandform 13"/>
            <p:cNvSpPr/>
            <p:nvPr/>
          </p:nvSpPr>
          <p:spPr>
            <a:xfrm>
              <a:off x="4400151" y="3001168"/>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chemeClr val="bg1">
                <a:alpha val="90000"/>
              </a:scheme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tx1"/>
                  </a:solidFill>
                  <a:latin typeface="Roboton"/>
                  <a:cs typeface="Roboton"/>
                </a:rPr>
                <a:t>Well-</a:t>
              </a:r>
              <a:r>
                <a:rPr lang="de-DE" sz="1400" kern="1200" err="1">
                  <a:solidFill>
                    <a:schemeClr val="tx1"/>
                  </a:solidFill>
                  <a:latin typeface="Roboton"/>
                  <a:cs typeface="Roboton"/>
                </a:rPr>
                <a:t>functioning</a:t>
              </a:r>
              <a:r>
                <a:rPr lang="de-DE" sz="1400" kern="1200">
                  <a:solidFill>
                    <a:schemeClr val="tx1"/>
                  </a:solidFill>
                  <a:latin typeface="Roboton"/>
                  <a:cs typeface="Roboton"/>
                </a:rPr>
                <a:t> </a:t>
              </a:r>
              <a:r>
                <a:rPr lang="de-DE" sz="1400" kern="1200" err="1">
                  <a:solidFill>
                    <a:schemeClr val="tx1"/>
                  </a:solidFill>
                  <a:latin typeface="Roboton"/>
                  <a:cs typeface="Roboton"/>
                </a:rPr>
                <a:t>intermediary</a:t>
              </a:r>
              <a:r>
                <a:rPr lang="de-DE" sz="1400" kern="1200">
                  <a:solidFill>
                    <a:schemeClr val="tx1"/>
                  </a:solidFill>
                  <a:latin typeface="Roboton"/>
                  <a:cs typeface="Roboton"/>
                </a:rPr>
                <a:t> </a:t>
              </a:r>
              <a:r>
                <a:rPr lang="de-DE" sz="1400" kern="1200" err="1">
                  <a:solidFill>
                    <a:schemeClr val="tx1"/>
                  </a:solidFill>
                  <a:latin typeface="Roboton"/>
                  <a:cs typeface="Roboton"/>
                </a:rPr>
                <a:t>bodies</a:t>
              </a:r>
              <a:endParaRPr lang="de-DE" sz="1400" kern="1200">
                <a:solidFill>
                  <a:schemeClr val="tx1"/>
                </a:solidFill>
                <a:latin typeface="Roboton"/>
                <a:cs typeface="Roboton"/>
              </a:endParaRPr>
            </a:p>
          </p:txBody>
        </p:sp>
        <p:sp>
          <p:nvSpPr>
            <p:cNvPr id="15" name="Freihandform 14"/>
            <p:cNvSpPr/>
            <p:nvPr/>
          </p:nvSpPr>
          <p:spPr>
            <a:xfrm>
              <a:off x="4400151" y="365347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chemeClr val="bg1">
                <a:alpha val="90000"/>
              </a:scheme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tx1"/>
                  </a:solidFill>
                  <a:latin typeface="Roboton"/>
                  <a:cs typeface="Roboton"/>
                </a:rPr>
                <a:t>People </a:t>
              </a:r>
              <a:r>
                <a:rPr lang="de-DE" sz="1400" kern="1200" err="1">
                  <a:solidFill>
                    <a:schemeClr val="tx1"/>
                  </a:solidFill>
                  <a:latin typeface="Roboton"/>
                  <a:cs typeface="Roboton"/>
                </a:rPr>
                <a:t>engagement</a:t>
              </a:r>
              <a:endParaRPr lang="de-DE" sz="1400" kern="1200">
                <a:solidFill>
                  <a:schemeClr val="tx1"/>
                </a:solidFill>
                <a:latin typeface="Roboton"/>
                <a:cs typeface="Roboton"/>
              </a:endParaRPr>
            </a:p>
          </p:txBody>
        </p:sp>
      </p:grpSp>
      <p:grpSp>
        <p:nvGrpSpPr>
          <p:cNvPr id="8" name="Gruppierung 7"/>
          <p:cNvGrpSpPr/>
          <p:nvPr/>
        </p:nvGrpSpPr>
        <p:grpSpPr>
          <a:xfrm>
            <a:off x="2539412" y="914783"/>
            <a:ext cx="3284286" cy="4228717"/>
            <a:chOff x="2933962" y="914783"/>
            <a:chExt cx="3284286" cy="4228717"/>
          </a:xfrm>
        </p:grpSpPr>
        <p:pic>
          <p:nvPicPr>
            <p:cNvPr id="6" name="Bild 5" descr="skd181754sdc.png"/>
            <p:cNvPicPr>
              <a:picLocks noChangeAspect="1"/>
            </p:cNvPicPr>
            <p:nvPr/>
          </p:nvPicPr>
          <p:blipFill rotWithShape="1">
            <a:blip r:embed="rId3" cstate="print">
              <a:extLst>
                <a:ext uri="{28A0092B-C50C-407E-A947-70E740481C1C}">
                  <a14:useLocalDpi xmlns:a14="http://schemas.microsoft.com/office/drawing/2010/main" val="0"/>
                </a:ext>
              </a:extLst>
            </a:blip>
            <a:srcRect b="53111"/>
            <a:stretch/>
          </p:blipFill>
          <p:spPr>
            <a:xfrm>
              <a:off x="2933962" y="914783"/>
              <a:ext cx="3284286" cy="4228717"/>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rot="291572">
              <a:off x="3546788" y="2809085"/>
              <a:ext cx="2094943" cy="1169551"/>
            </a:xfrm>
            <a:prstGeom prst="rect">
              <a:avLst/>
            </a:prstGeom>
            <a:noFill/>
          </p:spPr>
          <p:txBody>
            <a:bodyPr wrap="square" rtlCol="0">
              <a:spAutoFit/>
            </a:bodyPr>
            <a:lstStyle/>
            <a:p>
              <a:pPr marL="0" lvl="1" algn="ctr"/>
              <a:r>
                <a:rPr lang="en-US" sz="1000" b="1">
                  <a:solidFill>
                    <a:srgbClr val="000090"/>
                  </a:solidFill>
                  <a:latin typeface="Avenir Heavy"/>
                  <a:cs typeface="Avenir Heavy"/>
                </a:rPr>
                <a:t>Voluntary disclosure provides a means for reducing rather than increasing political pressure by reducing the strength of political demands.</a:t>
              </a:r>
            </a:p>
            <a:p>
              <a:pPr marL="0" lvl="1" algn="ctr"/>
              <a:endParaRPr lang="en-US" sz="1000" b="1">
                <a:solidFill>
                  <a:srgbClr val="000090"/>
                </a:solidFill>
                <a:latin typeface="Avenir Heavy"/>
                <a:cs typeface="Avenir Heavy"/>
              </a:endParaRPr>
            </a:p>
            <a:p>
              <a:pPr marL="0" lvl="1" algn="ctr"/>
              <a:r>
                <a:rPr lang="en-US" sz="1000" b="1">
                  <a:solidFill>
                    <a:srgbClr val="000090"/>
                  </a:solidFill>
                  <a:latin typeface="Avenir Heavy"/>
                  <a:cs typeface="Avenir Heavy"/>
                </a:rPr>
                <a:t>What do you think?</a:t>
              </a:r>
            </a:p>
          </p:txBody>
        </p:sp>
      </p:grpSp>
    </p:spTree>
    <p:extLst>
      <p:ext uri="{BB962C8B-B14F-4D97-AF65-F5344CB8AC3E}">
        <p14:creationId xmlns:p14="http://schemas.microsoft.com/office/powerpoint/2010/main" val="38934114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anim calcmode="lin" valueType="num">
                                      <p:cBhvr additive="base">
                                        <p:cTn id="31"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 calcmode="lin" valueType="num">
                                      <p:cBhvr additive="base">
                                        <p:cTn id="37" dur="500" fill="hold"/>
                                        <p:tgtEl>
                                          <p:spTgt spid="1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7">
                                            <p:txEl>
                                              <p:pRg st="7" end="7"/>
                                            </p:txEl>
                                          </p:spTgt>
                                        </p:tgtEl>
                                        <p:attrNameLst>
                                          <p:attrName>style.visibility</p:attrName>
                                        </p:attrNameLst>
                                      </p:cBhvr>
                                      <p:to>
                                        <p:strVal val="visible"/>
                                      </p:to>
                                    </p:set>
                                    <p:anim calcmode="lin" valueType="num">
                                      <p:cBhvr additive="base">
                                        <p:cTn id="43" dur="500" fill="hold"/>
                                        <p:tgtEl>
                                          <p:spTgt spid="1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7">
                                            <p:txEl>
                                              <p:pRg st="8" end="8"/>
                                            </p:txEl>
                                          </p:spTgt>
                                        </p:tgtEl>
                                        <p:attrNameLst>
                                          <p:attrName>style.visibility</p:attrName>
                                        </p:attrNameLst>
                                      </p:cBhvr>
                                      <p:to>
                                        <p:strVal val="visible"/>
                                      </p:to>
                                    </p:set>
                                    <p:anim calcmode="lin" valueType="num">
                                      <p:cBhvr additive="base">
                                        <p:cTn id="49" dur="500" fill="hold"/>
                                        <p:tgtEl>
                                          <p:spTgt spid="17">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7">
                                            <p:txEl>
                                              <p:pRg st="9" end="9"/>
                                            </p:txEl>
                                          </p:spTgt>
                                        </p:tgtEl>
                                        <p:attrNameLst>
                                          <p:attrName>style.visibility</p:attrName>
                                        </p:attrNameLst>
                                      </p:cBhvr>
                                      <p:to>
                                        <p:strVal val="visible"/>
                                      </p:to>
                                    </p:set>
                                    <p:anim calcmode="lin" valueType="num">
                                      <p:cBhvr additive="base">
                                        <p:cTn id="55" dur="500" fill="hold"/>
                                        <p:tgtEl>
                                          <p:spTgt spid="17">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16"/>
          <p:cNvSpPr>
            <a:spLocks noGrp="1"/>
          </p:cNvSpPr>
          <p:nvPr>
            <p:ph idx="1"/>
          </p:nvPr>
        </p:nvSpPr>
        <p:spPr>
          <a:xfrm>
            <a:off x="4572000" y="1369219"/>
            <a:ext cx="3943350" cy="3263504"/>
          </a:xfrm>
          <a:ln>
            <a:solidFill>
              <a:srgbClr val="00B0F0"/>
            </a:solidFill>
          </a:ln>
        </p:spPr>
        <p:txBody>
          <a:bodyPr>
            <a:noAutofit/>
          </a:bodyPr>
          <a:lstStyle/>
          <a:p>
            <a:pPr>
              <a:spcBef>
                <a:spcPts val="800"/>
              </a:spcBef>
            </a:pPr>
            <a:r>
              <a:rPr lang="en-US" sz="1300">
                <a:solidFill>
                  <a:srgbClr val="000000"/>
                </a:solidFill>
              </a:rPr>
              <a:t>Transparency without appropriate sanctioning mechanisms is rendered a toothless tiger;</a:t>
            </a:r>
          </a:p>
          <a:p>
            <a:pPr>
              <a:spcBef>
                <a:spcPts val="800"/>
              </a:spcBef>
            </a:pPr>
            <a:r>
              <a:rPr lang="en-US" sz="1300">
                <a:solidFill>
                  <a:srgbClr val="000000"/>
                </a:solidFill>
              </a:rPr>
              <a:t>Follow-up mechanisms are essential to make transparency meaningful: Information must not only be disclosed but also acted upon adequately (</a:t>
            </a:r>
            <a:r>
              <a:rPr lang="en-GB" altLang="it-CH" sz="1300" err="1"/>
              <a:t>Lindstedt</a:t>
            </a:r>
            <a:r>
              <a:rPr lang="en-GB" altLang="it-CH" sz="1300"/>
              <a:t> &amp; </a:t>
            </a:r>
            <a:r>
              <a:rPr lang="en-GB" altLang="it-CH" sz="1300" err="1"/>
              <a:t>Naurin</a:t>
            </a:r>
            <a:r>
              <a:rPr lang="en-GB" altLang="it-CH" sz="1300"/>
              <a:t> 2010)</a:t>
            </a:r>
            <a:r>
              <a:rPr lang="en-US" sz="1300">
                <a:solidFill>
                  <a:srgbClr val="000000"/>
                </a:solidFill>
              </a:rPr>
              <a:t>;</a:t>
            </a:r>
          </a:p>
          <a:p>
            <a:pPr>
              <a:spcBef>
                <a:spcPts val="800"/>
              </a:spcBef>
            </a:pPr>
            <a:r>
              <a:rPr lang="en-US" sz="1300">
                <a:solidFill>
                  <a:srgbClr val="000000"/>
                </a:solidFill>
              </a:rPr>
              <a:t>Thus, for transparency to have a deterring effect, information provisions should be complemented with sanctions in case of non-compliance with such provisions;</a:t>
            </a:r>
          </a:p>
          <a:p>
            <a:pPr>
              <a:spcBef>
                <a:spcPts val="800"/>
              </a:spcBef>
            </a:pPr>
            <a:r>
              <a:rPr lang="en-US" sz="1300">
                <a:solidFill>
                  <a:srgbClr val="000000"/>
                </a:solidFill>
              </a:rPr>
              <a:t>Institutional avenues and complaint mechanisms should exist to hold public servants to account (e.g. dedicated institutions dealing with the right to access information or for data protection) (</a:t>
            </a:r>
            <a:r>
              <a:rPr lang="en-US" sz="1300" err="1">
                <a:solidFill>
                  <a:srgbClr val="000000"/>
                </a:solidFill>
              </a:rPr>
              <a:t>Bauhr</a:t>
            </a:r>
            <a:r>
              <a:rPr lang="en-US" sz="1300">
                <a:solidFill>
                  <a:srgbClr val="000000"/>
                </a:solidFill>
              </a:rPr>
              <a:t> &amp; Grimes 2012).</a:t>
            </a:r>
          </a:p>
        </p:txBody>
      </p:sp>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p:cNvSpPr>
            <a:spLocks noGrp="1"/>
          </p:cNvSpPr>
          <p:nvPr>
            <p:ph type="title"/>
          </p:nvPr>
        </p:nvSpPr>
        <p:spPr/>
        <p:txBody>
          <a:bodyPr>
            <a:noAutofit/>
          </a:bodyPr>
          <a:lstStyle/>
          <a:p>
            <a:r>
              <a:rPr lang="de-DE" sz="2800" b="1" err="1"/>
              <a:t>Necessary</a:t>
            </a:r>
            <a:r>
              <a:rPr lang="de-DE" sz="2800" b="1"/>
              <a:t> </a:t>
            </a:r>
            <a:r>
              <a:rPr lang="de-DE" sz="2800" b="1" err="1"/>
              <a:t>conditions</a:t>
            </a:r>
            <a:r>
              <a:rPr lang="de-DE" sz="2800" b="1"/>
              <a:t> </a:t>
            </a:r>
            <a:r>
              <a:rPr lang="de-DE" sz="2800" b="1" err="1"/>
              <a:t>for</a:t>
            </a:r>
            <a:r>
              <a:rPr lang="de-DE" sz="2800" b="1"/>
              <a:t> </a:t>
            </a:r>
            <a:r>
              <a:rPr lang="de-DE" sz="2800" b="1" err="1"/>
              <a:t>achieving</a:t>
            </a:r>
            <a:r>
              <a:rPr lang="de-DE" sz="2800" b="1"/>
              <a:t> </a:t>
            </a:r>
            <a:r>
              <a:rPr lang="de-DE" sz="2800" b="1" err="1"/>
              <a:t>transparency</a:t>
            </a:r>
            <a:r>
              <a:rPr lang="de-DE" sz="2800" b="1"/>
              <a:t> (4)</a:t>
            </a:r>
          </a:p>
        </p:txBody>
      </p:sp>
      <p:grpSp>
        <p:nvGrpSpPr>
          <p:cNvPr id="16" name="Gruppierung 15"/>
          <p:cNvGrpSpPr/>
          <p:nvPr/>
        </p:nvGrpSpPr>
        <p:grpSpPr>
          <a:xfrm>
            <a:off x="624144" y="1370013"/>
            <a:ext cx="3825526" cy="3262312"/>
            <a:chOff x="2736879" y="1370013"/>
            <a:chExt cx="3825526" cy="3262312"/>
          </a:xfrm>
        </p:grpSpPr>
        <p:sp>
          <p:nvSpPr>
            <p:cNvPr id="11" name="Gleichschenkliges Dreieck 10"/>
            <p:cNvSpPr/>
            <p:nvPr/>
          </p:nvSpPr>
          <p:spPr>
            <a:xfrm>
              <a:off x="2736879" y="1370013"/>
              <a:ext cx="3326546" cy="3262312"/>
            </a:xfrm>
            <a:prstGeom prst="triangle">
              <a:avLst/>
            </a:pr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2" name="Freihandform 11"/>
            <p:cNvSpPr/>
            <p:nvPr/>
          </p:nvSpPr>
          <p:spPr>
            <a:xfrm>
              <a:off x="4400151" y="169656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rgbClr val="008000">
                <a:alpha val="90000"/>
              </a:srgb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solidFill>
                    <a:schemeClr val="bg1"/>
                  </a:solidFill>
                  <a:latin typeface="Roboton"/>
                  <a:cs typeface="Roboton"/>
                </a:rPr>
                <a:t>Enforcement</a:t>
              </a:r>
              <a:r>
                <a:rPr lang="de-DE" sz="1400" kern="1200">
                  <a:solidFill>
                    <a:schemeClr val="bg1"/>
                  </a:solidFill>
                  <a:latin typeface="Roboton"/>
                  <a:cs typeface="Roboton"/>
                </a:rPr>
                <a:t> / </a:t>
              </a:r>
              <a:r>
                <a:rPr lang="de-DE" sz="1400" kern="1200" err="1">
                  <a:solidFill>
                    <a:schemeClr val="bg1"/>
                  </a:solidFill>
                  <a:latin typeface="Roboton"/>
                  <a:cs typeface="Roboton"/>
                </a:rPr>
                <a:t>sanctions</a:t>
              </a:r>
              <a:endParaRPr lang="de-DE" sz="1400" kern="1200">
                <a:solidFill>
                  <a:schemeClr val="bg1"/>
                </a:solidFill>
                <a:latin typeface="Roboton"/>
                <a:cs typeface="Roboton"/>
              </a:endParaRPr>
            </a:p>
          </p:txBody>
        </p:sp>
        <p:sp>
          <p:nvSpPr>
            <p:cNvPr id="13" name="Freihandform 12"/>
            <p:cNvSpPr/>
            <p:nvPr/>
          </p:nvSpPr>
          <p:spPr>
            <a:xfrm>
              <a:off x="4400151" y="2348865"/>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chemeClr val="bg1">
                <a:alpha val="90000"/>
              </a:scheme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err="1">
                  <a:solidFill>
                    <a:schemeClr val="tx1"/>
                  </a:solidFill>
                  <a:latin typeface="Roboton"/>
                  <a:cs typeface="Roboton"/>
                </a:rPr>
                <a:t>Responsive</a:t>
              </a:r>
              <a:r>
                <a:rPr lang="de-DE" sz="1400" kern="1200">
                  <a:solidFill>
                    <a:schemeClr val="tx1"/>
                  </a:solidFill>
                  <a:latin typeface="Roboton"/>
                  <a:cs typeface="Roboton"/>
                </a:rPr>
                <a:t> </a:t>
              </a:r>
              <a:r>
                <a:rPr lang="de-DE" sz="1400" kern="1200" err="1">
                  <a:solidFill>
                    <a:schemeClr val="tx1"/>
                  </a:solidFill>
                  <a:latin typeface="Roboton"/>
                  <a:cs typeface="Roboton"/>
                </a:rPr>
                <a:t>institutions</a:t>
              </a:r>
              <a:endParaRPr lang="de-DE" sz="1400" kern="1200">
                <a:solidFill>
                  <a:schemeClr val="tx1"/>
                </a:solidFill>
                <a:latin typeface="Roboton"/>
                <a:cs typeface="Roboton"/>
              </a:endParaRPr>
            </a:p>
          </p:txBody>
        </p:sp>
        <p:sp>
          <p:nvSpPr>
            <p:cNvPr id="14" name="Freihandform 13"/>
            <p:cNvSpPr/>
            <p:nvPr/>
          </p:nvSpPr>
          <p:spPr>
            <a:xfrm>
              <a:off x="4400151" y="3001168"/>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chemeClr val="bg1">
                <a:alpha val="90000"/>
              </a:scheme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tx1"/>
                  </a:solidFill>
                  <a:latin typeface="Roboton"/>
                  <a:cs typeface="Roboton"/>
                </a:rPr>
                <a:t>Well-</a:t>
              </a:r>
              <a:r>
                <a:rPr lang="de-DE" sz="1400" kern="1200" err="1">
                  <a:solidFill>
                    <a:schemeClr val="tx1"/>
                  </a:solidFill>
                  <a:latin typeface="Roboton"/>
                  <a:cs typeface="Roboton"/>
                </a:rPr>
                <a:t>functioning</a:t>
              </a:r>
              <a:r>
                <a:rPr lang="de-DE" sz="1400" kern="1200">
                  <a:solidFill>
                    <a:schemeClr val="tx1"/>
                  </a:solidFill>
                  <a:latin typeface="Roboton"/>
                  <a:cs typeface="Roboton"/>
                </a:rPr>
                <a:t> </a:t>
              </a:r>
              <a:r>
                <a:rPr lang="de-DE" sz="1400" kern="1200" err="1">
                  <a:solidFill>
                    <a:schemeClr val="tx1"/>
                  </a:solidFill>
                  <a:latin typeface="Roboton"/>
                  <a:cs typeface="Roboton"/>
                </a:rPr>
                <a:t>intermediary</a:t>
              </a:r>
              <a:r>
                <a:rPr lang="de-DE" sz="1400" kern="1200">
                  <a:solidFill>
                    <a:schemeClr val="tx1"/>
                  </a:solidFill>
                  <a:latin typeface="Roboton"/>
                  <a:cs typeface="Roboton"/>
                </a:rPr>
                <a:t> </a:t>
              </a:r>
              <a:r>
                <a:rPr lang="de-DE" sz="1400" kern="1200" err="1">
                  <a:solidFill>
                    <a:schemeClr val="tx1"/>
                  </a:solidFill>
                  <a:latin typeface="Roboton"/>
                  <a:cs typeface="Roboton"/>
                </a:rPr>
                <a:t>bodies</a:t>
              </a:r>
              <a:endParaRPr lang="de-DE" sz="1400" kern="1200">
                <a:solidFill>
                  <a:schemeClr val="tx1"/>
                </a:solidFill>
                <a:latin typeface="Roboton"/>
                <a:cs typeface="Roboton"/>
              </a:endParaRPr>
            </a:p>
          </p:txBody>
        </p:sp>
        <p:sp>
          <p:nvSpPr>
            <p:cNvPr id="15" name="Freihandform 14"/>
            <p:cNvSpPr/>
            <p:nvPr/>
          </p:nvSpPr>
          <p:spPr>
            <a:xfrm>
              <a:off x="4400151" y="3653472"/>
              <a:ext cx="2162254" cy="579824"/>
            </a:xfrm>
            <a:custGeom>
              <a:avLst/>
              <a:gdLst>
                <a:gd name="connsiteX0" fmla="*/ 0 w 2120502"/>
                <a:gd name="connsiteY0" fmla="*/ 96639 h 579824"/>
                <a:gd name="connsiteX1" fmla="*/ 96639 w 2120502"/>
                <a:gd name="connsiteY1" fmla="*/ 0 h 579824"/>
                <a:gd name="connsiteX2" fmla="*/ 2023863 w 2120502"/>
                <a:gd name="connsiteY2" fmla="*/ 0 h 579824"/>
                <a:gd name="connsiteX3" fmla="*/ 2120502 w 2120502"/>
                <a:gd name="connsiteY3" fmla="*/ 96639 h 579824"/>
                <a:gd name="connsiteX4" fmla="*/ 2120502 w 2120502"/>
                <a:gd name="connsiteY4" fmla="*/ 483185 h 579824"/>
                <a:gd name="connsiteX5" fmla="*/ 2023863 w 2120502"/>
                <a:gd name="connsiteY5" fmla="*/ 579824 h 579824"/>
                <a:gd name="connsiteX6" fmla="*/ 96639 w 2120502"/>
                <a:gd name="connsiteY6" fmla="*/ 579824 h 579824"/>
                <a:gd name="connsiteX7" fmla="*/ 0 w 2120502"/>
                <a:gd name="connsiteY7" fmla="*/ 483185 h 579824"/>
                <a:gd name="connsiteX8" fmla="*/ 0 w 2120502"/>
                <a:gd name="connsiteY8" fmla="*/ 96639 h 5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502" h="579824">
                  <a:moveTo>
                    <a:pt x="0" y="96639"/>
                  </a:moveTo>
                  <a:cubicBezTo>
                    <a:pt x="0" y="43267"/>
                    <a:pt x="43267" y="0"/>
                    <a:pt x="96639" y="0"/>
                  </a:cubicBezTo>
                  <a:lnTo>
                    <a:pt x="2023863" y="0"/>
                  </a:lnTo>
                  <a:cubicBezTo>
                    <a:pt x="2077235" y="0"/>
                    <a:pt x="2120502" y="43267"/>
                    <a:pt x="2120502" y="96639"/>
                  </a:cubicBezTo>
                  <a:lnTo>
                    <a:pt x="2120502" y="483185"/>
                  </a:lnTo>
                  <a:cubicBezTo>
                    <a:pt x="2120502" y="536557"/>
                    <a:pt x="2077235" y="579824"/>
                    <a:pt x="2023863" y="579824"/>
                  </a:cubicBezTo>
                  <a:lnTo>
                    <a:pt x="96639" y="579824"/>
                  </a:lnTo>
                  <a:cubicBezTo>
                    <a:pt x="43267" y="579824"/>
                    <a:pt x="0" y="536557"/>
                    <a:pt x="0" y="483185"/>
                  </a:cubicBezTo>
                  <a:lnTo>
                    <a:pt x="0" y="96639"/>
                  </a:lnTo>
                  <a:close/>
                </a:path>
              </a:pathLst>
            </a:custGeom>
            <a:solidFill>
              <a:schemeClr val="bg1">
                <a:alpha val="90000"/>
              </a:schemeClr>
            </a:solidFill>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45" tIns="81645" rIns="81645" bIns="81645" numCol="1" spcCol="1270" anchor="ctr" anchorCtr="0">
              <a:noAutofit/>
            </a:bodyPr>
            <a:lstStyle/>
            <a:p>
              <a:pPr lvl="0" algn="ctr" defTabSz="622300">
                <a:lnSpc>
                  <a:spcPct val="90000"/>
                </a:lnSpc>
                <a:spcBef>
                  <a:spcPct val="0"/>
                </a:spcBef>
                <a:spcAft>
                  <a:spcPct val="35000"/>
                </a:spcAft>
              </a:pPr>
              <a:r>
                <a:rPr lang="de-DE" sz="1400" kern="1200">
                  <a:solidFill>
                    <a:schemeClr val="tx1"/>
                  </a:solidFill>
                  <a:latin typeface="Roboton"/>
                  <a:cs typeface="Roboton"/>
                </a:rPr>
                <a:t>People </a:t>
              </a:r>
              <a:r>
                <a:rPr lang="de-DE" sz="1400" kern="1200" err="1">
                  <a:solidFill>
                    <a:schemeClr val="tx1"/>
                  </a:solidFill>
                  <a:latin typeface="Roboton"/>
                  <a:cs typeface="Roboton"/>
                </a:rPr>
                <a:t>engagement</a:t>
              </a:r>
              <a:endParaRPr lang="de-DE" sz="1400" kern="1200">
                <a:solidFill>
                  <a:schemeClr val="tx1"/>
                </a:solidFill>
                <a:latin typeface="Roboton"/>
                <a:cs typeface="Roboton"/>
              </a:endParaRPr>
            </a:p>
          </p:txBody>
        </p:sp>
      </p:grpSp>
    </p:spTree>
    <p:extLst>
      <p:ext uri="{BB962C8B-B14F-4D97-AF65-F5344CB8AC3E}">
        <p14:creationId xmlns:p14="http://schemas.microsoft.com/office/powerpoint/2010/main" val="11177637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16</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How to achieve transparency?</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04</a:t>
                </a:r>
                <a:endParaRPr lang="ko-KR" altLang="en-US" sz="2400" b="1">
                  <a:solidFill>
                    <a:srgbClr val="FFFFFF"/>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solidFill>
                    <a:latin typeface="Roboto"/>
                    <a:cs typeface="Roboto"/>
                  </a:rPr>
                  <a:t>Transparency</a:t>
                </a:r>
                <a:r>
                  <a:rPr lang="de-DE" altLang="ko-KR" sz="1600" b="1">
                    <a:solidFill>
                      <a:schemeClr val="bg1"/>
                    </a:solidFill>
                    <a:latin typeface="Roboto"/>
                    <a:cs typeface="Roboto"/>
                  </a:rPr>
                  <a:t> </a:t>
                </a:r>
                <a:r>
                  <a:rPr lang="de-DE" altLang="ko-KR" sz="1600" b="1" err="1">
                    <a:solidFill>
                      <a:schemeClr val="bg1"/>
                    </a:solidFill>
                    <a:latin typeface="Roboto"/>
                    <a:cs typeface="Roboto"/>
                  </a:rPr>
                  <a:t>tools</a:t>
                </a:r>
                <a:r>
                  <a:rPr lang="de-DE" altLang="ko-KR" sz="1600" b="1">
                    <a:solidFill>
                      <a:schemeClr val="bg1"/>
                    </a:solidFill>
                    <a:latin typeface="Roboto"/>
                    <a:cs typeface="Roboto"/>
                  </a:rPr>
                  <a:t>:</a:t>
                </a:r>
              </a:p>
              <a:p>
                <a:pPr marL="342900" indent="-342900">
                  <a:buFont typeface="+mj-lt"/>
                  <a:buAutoNum type="arabicPeriod"/>
                </a:pPr>
                <a:r>
                  <a:rPr lang="de-DE" altLang="ko-KR" sz="1200" b="1">
                    <a:solidFill>
                      <a:schemeClr val="bg1"/>
                    </a:solidFill>
                    <a:latin typeface="Roboto"/>
                    <a:cs typeface="Roboto"/>
                  </a:rPr>
                  <a:t>Open </a:t>
                </a:r>
                <a:r>
                  <a:rPr lang="de-DE" altLang="ko-KR" sz="1200" b="1" err="1">
                    <a:solidFill>
                      <a:schemeClr val="bg1"/>
                    </a:solidFill>
                    <a:latin typeface="Roboto"/>
                    <a:cs typeface="Roboto"/>
                  </a:rPr>
                  <a:t>government</a:t>
                </a:r>
                <a:r>
                  <a:rPr lang="de-DE" altLang="ko-KR" sz="1200" b="1">
                    <a:solidFill>
                      <a:schemeClr val="bg1"/>
                    </a:solidFill>
                    <a:latin typeface="Roboto"/>
                    <a:cs typeface="Roboto"/>
                  </a:rPr>
                  <a:t>,</a:t>
                </a:r>
              </a:p>
              <a:p>
                <a:pPr marL="342900" indent="-342900">
                  <a:buFont typeface="+mj-lt"/>
                  <a:buAutoNum type="arabicPeriod"/>
                </a:pPr>
                <a:r>
                  <a:rPr lang="de-DE" altLang="ko-KR" sz="1200" b="1" err="1">
                    <a:solidFill>
                      <a:schemeClr val="bg1"/>
                    </a:solidFill>
                    <a:latin typeface="Roboto"/>
                    <a:cs typeface="Roboto"/>
                  </a:rPr>
                  <a:t>Right</a:t>
                </a:r>
                <a:r>
                  <a:rPr lang="de-DE" altLang="ko-KR" sz="1200" b="1">
                    <a:solidFill>
                      <a:schemeClr val="bg1"/>
                    </a:solidFill>
                    <a:latin typeface="Roboto"/>
                    <a:cs typeface="Roboto"/>
                  </a:rPr>
                  <a:t> </a:t>
                </a:r>
                <a:r>
                  <a:rPr lang="de-DE" altLang="ko-KR" sz="1200" b="1" err="1">
                    <a:solidFill>
                      <a:schemeClr val="bg1"/>
                    </a:solidFill>
                    <a:latin typeface="Roboto"/>
                    <a:cs typeface="Roboto"/>
                  </a:rPr>
                  <a:t>to</a:t>
                </a:r>
                <a:r>
                  <a:rPr lang="de-DE" altLang="ko-KR" sz="1200" b="1">
                    <a:solidFill>
                      <a:schemeClr val="bg1"/>
                    </a:solidFill>
                    <a:latin typeface="Roboto"/>
                    <a:cs typeface="Roboto"/>
                  </a:rPr>
                  <a:t> </a:t>
                </a:r>
                <a:r>
                  <a:rPr lang="de-DE" altLang="ko-KR" sz="1200" b="1" err="1">
                    <a:solidFill>
                      <a:schemeClr val="bg1"/>
                    </a:solidFill>
                    <a:latin typeface="Roboto"/>
                    <a:cs typeface="Roboto"/>
                  </a:rPr>
                  <a:t>information</a:t>
                </a:r>
                <a:r>
                  <a:rPr lang="de-DE" altLang="ko-KR" sz="1200" b="1">
                    <a:solidFill>
                      <a:schemeClr val="bg1"/>
                    </a:solidFill>
                    <a:latin typeface="Roboto"/>
                    <a:cs typeface="Roboto"/>
                  </a:rPr>
                  <a:t> </a:t>
                </a:r>
                <a:r>
                  <a:rPr lang="de-DE" altLang="ko-KR" sz="1200" b="1" err="1">
                    <a:solidFill>
                      <a:schemeClr val="bg1"/>
                    </a:solidFill>
                    <a:latin typeface="Roboto"/>
                    <a:cs typeface="Roboto"/>
                  </a:rPr>
                  <a:t>legislation</a:t>
                </a:r>
                <a:r>
                  <a:rPr lang="de-DE" altLang="ko-KR" sz="1200" b="1">
                    <a:solidFill>
                      <a:schemeClr val="bg1"/>
                    </a:solidFill>
                    <a:latin typeface="Roboto"/>
                    <a:cs typeface="Roboto"/>
                  </a:rPr>
                  <a:t>,</a:t>
                </a:r>
              </a:p>
              <a:p>
                <a:pPr marL="342900" indent="-342900">
                  <a:buFont typeface="+mj-lt"/>
                  <a:buAutoNum type="arabicPeriod"/>
                </a:pPr>
                <a:r>
                  <a:rPr lang="de-DE" altLang="ko-KR" sz="1200" b="1">
                    <a:solidFill>
                      <a:schemeClr val="bg1"/>
                    </a:solidFill>
                    <a:latin typeface="Roboto"/>
                    <a:cs typeface="Roboto"/>
                  </a:rPr>
                  <a:t>Open </a:t>
                </a:r>
                <a:r>
                  <a:rPr lang="de-DE" altLang="ko-KR" sz="1200" b="1" err="1">
                    <a:solidFill>
                      <a:schemeClr val="bg1"/>
                    </a:solidFill>
                    <a:latin typeface="Roboto"/>
                    <a:cs typeface="Roboto"/>
                  </a:rPr>
                  <a:t>data</a:t>
                </a:r>
                <a:endParaRPr lang="ko-KR" altLang="en-US" sz="12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325224763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9" name="Rechteck 26658"/>
          <p:cNvSpPr/>
          <p:nvPr/>
        </p:nvSpPr>
        <p:spPr>
          <a:xfrm>
            <a:off x="314608" y="1304806"/>
            <a:ext cx="8168135" cy="3374557"/>
          </a:xfrm>
          <a:prstGeom prst="rect">
            <a:avLst/>
          </a:prstGeom>
          <a:noFill/>
          <a:ln>
            <a:noFill/>
          </a:ln>
        </p:spPr>
      </p:sp>
      <p:sp>
        <p:nvSpPr>
          <p:cNvPr id="26660" name="Freihandform 26659"/>
          <p:cNvSpPr/>
          <p:nvPr/>
        </p:nvSpPr>
        <p:spPr>
          <a:xfrm>
            <a:off x="2592012" y="2792310"/>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err="1">
                <a:latin typeface="Roboton"/>
                <a:cs typeface="Roboton"/>
              </a:rPr>
              <a:t>Whistleblower</a:t>
            </a:r>
            <a:r>
              <a:rPr lang="de-DE" sz="900" kern="1200">
                <a:latin typeface="Roboton"/>
                <a:cs typeface="Roboton"/>
              </a:rPr>
              <a:t> </a:t>
            </a:r>
            <a:r>
              <a:rPr lang="de-DE" sz="900" kern="1200" err="1">
                <a:latin typeface="Roboton"/>
                <a:cs typeface="Roboton"/>
              </a:rPr>
              <a:t>mechanisms</a:t>
            </a:r>
            <a:endParaRPr lang="de-DE" sz="900" kern="1200">
              <a:latin typeface="Roboton"/>
              <a:cs typeface="Roboton"/>
            </a:endParaRPr>
          </a:p>
        </p:txBody>
      </p:sp>
      <p:sp>
        <p:nvSpPr>
          <p:cNvPr id="26661" name="Sechseck 26660"/>
          <p:cNvSpPr/>
          <p:nvPr/>
        </p:nvSpPr>
        <p:spPr>
          <a:xfrm>
            <a:off x="2616087" y="3192532"/>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62" name="Sechseck 26661"/>
          <p:cNvSpPr/>
          <p:nvPr/>
        </p:nvSpPr>
        <p:spPr>
          <a:xfrm>
            <a:off x="1723723" y="2297262"/>
            <a:ext cx="1008992" cy="895270"/>
          </a:xfrm>
          <a:prstGeom prst="hexagon">
            <a:avLst>
              <a:gd name="adj" fmla="val 25000"/>
              <a:gd name="vf" fmla="val 115470"/>
            </a:avLst>
          </a:prstGeom>
          <a:blipFill dpi="0" rotWithShape="1">
            <a:blip r:embed="rId3">
              <a:extLst>
                <a:ext uri="{28A0092B-C50C-407E-A947-70E740481C1C}">
                  <a14:useLocalDpi xmlns:a14="http://schemas.microsoft.com/office/drawing/2010/main" val="0"/>
                </a:ext>
              </a:extLst>
            </a:blip>
            <a:srcRect/>
            <a:stretch>
              <a:fillRect l="4061" r="4061"/>
            </a:stretch>
          </a:blip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63" name="Sechseck 26662"/>
          <p:cNvSpPr/>
          <p:nvPr/>
        </p:nvSpPr>
        <p:spPr>
          <a:xfrm>
            <a:off x="2414930" y="3073748"/>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64" name="Freihandform 26663"/>
          <p:cNvSpPr/>
          <p:nvPr/>
        </p:nvSpPr>
        <p:spPr>
          <a:xfrm>
            <a:off x="3460302" y="2294563"/>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a:latin typeface="Roboton"/>
                <a:cs typeface="Roboton"/>
              </a:rPr>
              <a:t>Lobbying / </a:t>
            </a:r>
            <a:r>
              <a:rPr lang="de-DE" sz="900" kern="1200" err="1">
                <a:latin typeface="Roboton"/>
                <a:cs typeface="Roboton"/>
              </a:rPr>
              <a:t>transparency</a:t>
            </a:r>
            <a:r>
              <a:rPr lang="de-DE" sz="900" kern="1200">
                <a:latin typeface="Roboton"/>
                <a:cs typeface="Roboton"/>
              </a:rPr>
              <a:t> </a:t>
            </a:r>
            <a:r>
              <a:rPr lang="de-DE" sz="900" kern="1200" err="1">
                <a:latin typeface="Roboton"/>
                <a:cs typeface="Roboton"/>
              </a:rPr>
              <a:t>registers</a:t>
            </a:r>
            <a:endParaRPr lang="de-DE" sz="900" kern="1200">
              <a:latin typeface="Roboton"/>
              <a:cs typeface="Roboton"/>
            </a:endParaRPr>
          </a:p>
        </p:txBody>
      </p:sp>
      <p:sp>
        <p:nvSpPr>
          <p:cNvPr id="26665" name="Sechseck 26664"/>
          <p:cNvSpPr/>
          <p:nvPr/>
        </p:nvSpPr>
        <p:spPr>
          <a:xfrm>
            <a:off x="4154720" y="3069024"/>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66" name="Sechseck 26665"/>
          <p:cNvSpPr/>
          <p:nvPr/>
        </p:nvSpPr>
        <p:spPr>
          <a:xfrm>
            <a:off x="4328057" y="2790286"/>
            <a:ext cx="1008992" cy="895270"/>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t="-32000" b="-32000"/>
            </a:stretch>
          </a:blip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67" name="Sechseck 26666"/>
          <p:cNvSpPr/>
          <p:nvPr/>
        </p:nvSpPr>
        <p:spPr>
          <a:xfrm>
            <a:off x="4352666" y="3188821"/>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68" name="Freihandform 26667"/>
          <p:cNvSpPr/>
          <p:nvPr/>
        </p:nvSpPr>
        <p:spPr>
          <a:xfrm>
            <a:off x="2592012" y="1802553"/>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chemeClr val="accent2">
              <a:lumMod val="75000"/>
            </a:schemeClr>
          </a:solidFill>
          <a:ln>
            <a:solidFill>
              <a:schemeClr val="accent2">
                <a:lumMod val="75000"/>
              </a:schemeClr>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a:latin typeface="Roboton"/>
                <a:cs typeface="Roboton"/>
              </a:rPr>
              <a:t>Open </a:t>
            </a:r>
            <a:r>
              <a:rPr lang="de-DE" sz="900" kern="1200" err="1">
                <a:latin typeface="Roboton"/>
                <a:cs typeface="Roboton"/>
              </a:rPr>
              <a:t>government</a:t>
            </a:r>
            <a:endParaRPr lang="de-DE" sz="900" kern="1200">
              <a:latin typeface="Roboton"/>
              <a:cs typeface="Roboton"/>
            </a:endParaRPr>
          </a:p>
        </p:txBody>
      </p:sp>
      <p:sp>
        <p:nvSpPr>
          <p:cNvPr id="26669" name="Sechseck 26668"/>
          <p:cNvSpPr/>
          <p:nvPr/>
        </p:nvSpPr>
        <p:spPr>
          <a:xfrm>
            <a:off x="3278939" y="1814701"/>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70" name="Sechseck 26669"/>
          <p:cNvSpPr/>
          <p:nvPr/>
        </p:nvSpPr>
        <p:spPr>
          <a:xfrm>
            <a:off x="3460302" y="1304806"/>
            <a:ext cx="1008992" cy="895270"/>
          </a:xfrm>
          <a:prstGeom prst="hexagon">
            <a:avLst>
              <a:gd name="adj" fmla="val 25000"/>
              <a:gd name="vf" fmla="val 115470"/>
            </a:avLst>
          </a:prstGeom>
          <a:blipFill>
            <a:blip r:embed="rId5" cstate="print">
              <a:extLst>
                <a:ext uri="{28A0092B-C50C-407E-A947-70E740481C1C}">
                  <a14:useLocalDpi xmlns:a14="http://schemas.microsoft.com/office/drawing/2010/main" val="0"/>
                </a:ext>
              </a:extLst>
            </a:blip>
            <a:srcRect/>
            <a:stretch>
              <a:fillRect t="-25000" b="-25000"/>
            </a:stretch>
          </a:blip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6671" name="Sechseck 26670"/>
          <p:cNvSpPr/>
          <p:nvPr/>
        </p:nvSpPr>
        <p:spPr>
          <a:xfrm>
            <a:off x="3488656" y="1701316"/>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72" name="Freihandform 26671"/>
          <p:cNvSpPr/>
          <p:nvPr/>
        </p:nvSpPr>
        <p:spPr>
          <a:xfrm>
            <a:off x="4328057" y="1800528"/>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err="1">
                <a:latin typeface="Roboton"/>
                <a:cs typeface="Roboton"/>
              </a:rPr>
              <a:t>Electoral</a:t>
            </a:r>
            <a:r>
              <a:rPr lang="de-DE" sz="900" kern="1200">
                <a:latin typeface="Roboton"/>
                <a:cs typeface="Roboton"/>
              </a:rPr>
              <a:t> </a:t>
            </a:r>
            <a:r>
              <a:rPr lang="de-DE" sz="900" kern="1200" err="1">
                <a:latin typeface="Roboton"/>
                <a:cs typeface="Roboton"/>
              </a:rPr>
              <a:t>monitoring</a:t>
            </a:r>
            <a:endParaRPr lang="de-DE" sz="900" kern="1200">
              <a:latin typeface="Roboton"/>
              <a:cs typeface="Roboton"/>
            </a:endParaRPr>
          </a:p>
        </p:txBody>
      </p:sp>
      <p:sp>
        <p:nvSpPr>
          <p:cNvPr id="26673" name="Sechseck 26672"/>
          <p:cNvSpPr/>
          <p:nvPr/>
        </p:nvSpPr>
        <p:spPr>
          <a:xfrm>
            <a:off x="5201161" y="2197376"/>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74" name="Sechseck 26673"/>
          <p:cNvSpPr/>
          <p:nvPr/>
        </p:nvSpPr>
        <p:spPr>
          <a:xfrm>
            <a:off x="5196346" y="2304012"/>
            <a:ext cx="1008992" cy="895270"/>
          </a:xfrm>
          <a:prstGeom prst="hexagon">
            <a:avLst>
              <a:gd name="adj" fmla="val 25000"/>
              <a:gd name="vf" fmla="val 115470"/>
            </a:avLst>
          </a:prstGeom>
          <a:blipFill dpi="0" rotWithShape="1">
            <a:blip r:embed="rId6">
              <a:extLst>
                <a:ext uri="{28A0092B-C50C-407E-A947-70E740481C1C}">
                  <a14:useLocalDpi xmlns:a14="http://schemas.microsoft.com/office/drawing/2010/main" val="0"/>
                </a:ext>
              </a:extLst>
            </a:blip>
            <a:srcRect/>
            <a:stretch>
              <a:fillRect l="15950" r="15950"/>
            </a:stretch>
          </a:blip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75" name="Sechseck 26674"/>
          <p:cNvSpPr/>
          <p:nvPr/>
        </p:nvSpPr>
        <p:spPr>
          <a:xfrm>
            <a:off x="5393223" y="2319872"/>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76" name="Freihandform 26675"/>
          <p:cNvSpPr/>
          <p:nvPr/>
        </p:nvSpPr>
        <p:spPr>
          <a:xfrm>
            <a:off x="5196346" y="1314255"/>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a:latin typeface="Roboton"/>
                <a:cs typeface="Roboton"/>
              </a:rPr>
              <a:t>Interest </a:t>
            </a:r>
            <a:r>
              <a:rPr lang="de-DE" sz="900" kern="1200" err="1">
                <a:latin typeface="Roboton"/>
                <a:cs typeface="Roboton"/>
              </a:rPr>
              <a:t>and</a:t>
            </a:r>
            <a:r>
              <a:rPr lang="de-DE" sz="900" kern="1200">
                <a:latin typeface="Roboton"/>
                <a:cs typeface="Roboton"/>
              </a:rPr>
              <a:t> </a:t>
            </a:r>
            <a:r>
              <a:rPr lang="de-DE" sz="900" kern="1200" err="1">
                <a:latin typeface="Roboton"/>
                <a:cs typeface="Roboton"/>
              </a:rPr>
              <a:t>asset</a:t>
            </a:r>
            <a:r>
              <a:rPr lang="de-DE" sz="900" kern="1200">
                <a:latin typeface="Roboton"/>
                <a:cs typeface="Roboton"/>
              </a:rPr>
              <a:t> </a:t>
            </a:r>
            <a:r>
              <a:rPr lang="de-DE" sz="900" kern="1200" err="1">
                <a:latin typeface="Roboton"/>
                <a:cs typeface="Roboton"/>
              </a:rPr>
              <a:t>disclosure</a:t>
            </a:r>
            <a:endParaRPr lang="de-DE" sz="900" kern="1200">
              <a:latin typeface="Roboton"/>
              <a:cs typeface="Roboton"/>
            </a:endParaRPr>
          </a:p>
        </p:txBody>
      </p:sp>
      <p:sp>
        <p:nvSpPr>
          <p:cNvPr id="26677" name="Sechseck 26676"/>
          <p:cNvSpPr/>
          <p:nvPr/>
        </p:nvSpPr>
        <p:spPr>
          <a:xfrm>
            <a:off x="6069450" y="1715489"/>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78" name="Sechseck 26677"/>
          <p:cNvSpPr/>
          <p:nvPr/>
        </p:nvSpPr>
        <p:spPr>
          <a:xfrm>
            <a:off x="6064635" y="1813689"/>
            <a:ext cx="1008992" cy="895270"/>
          </a:xfrm>
          <a:prstGeom prst="hexagon">
            <a:avLst>
              <a:gd name="adj" fmla="val 25000"/>
              <a:gd name="vf" fmla="val 115470"/>
            </a:avLst>
          </a:prstGeom>
          <a:blipFill>
            <a:blip r:embed="rId7">
              <a:extLst>
                <a:ext uri="{28A0092B-C50C-407E-A947-70E740481C1C}">
                  <a14:useLocalDpi xmlns:a14="http://schemas.microsoft.com/office/drawing/2010/main" val="0"/>
                </a:ext>
              </a:extLst>
            </a:blip>
            <a:srcRect/>
            <a:stretch>
              <a:fillRect l="-14000" r="-14000"/>
            </a:stretch>
          </a:blip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79" name="Sechseck 26678"/>
          <p:cNvSpPr/>
          <p:nvPr/>
        </p:nvSpPr>
        <p:spPr>
          <a:xfrm>
            <a:off x="6265792" y="1833598"/>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80" name="Freihandform 26679"/>
          <p:cNvSpPr/>
          <p:nvPr/>
        </p:nvSpPr>
        <p:spPr>
          <a:xfrm>
            <a:off x="6064635" y="2801759"/>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chemeClr val="accent2">
              <a:lumMod val="75000"/>
            </a:schemeClr>
          </a:solidFill>
          <a:ln>
            <a:solidFill>
              <a:schemeClr val="accent2">
                <a:lumMod val="75000"/>
              </a:schemeClr>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a:latin typeface="Roboton"/>
                <a:cs typeface="Roboton"/>
              </a:rPr>
              <a:t>Open </a:t>
            </a:r>
            <a:r>
              <a:rPr lang="de-DE" sz="900" kern="1200" err="1">
                <a:latin typeface="Roboton"/>
                <a:cs typeface="Roboton"/>
              </a:rPr>
              <a:t>data</a:t>
            </a:r>
            <a:endParaRPr lang="de-DE" sz="900" kern="1200">
              <a:latin typeface="Roboton"/>
              <a:cs typeface="Roboton"/>
            </a:endParaRPr>
          </a:p>
        </p:txBody>
      </p:sp>
      <p:sp>
        <p:nvSpPr>
          <p:cNvPr id="26681" name="Sechseck 26680"/>
          <p:cNvSpPr/>
          <p:nvPr/>
        </p:nvSpPr>
        <p:spPr>
          <a:xfrm>
            <a:off x="6264722" y="3586006"/>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82" name="Sechseck 26681"/>
          <p:cNvSpPr/>
          <p:nvPr/>
        </p:nvSpPr>
        <p:spPr>
          <a:xfrm>
            <a:off x="5196346" y="3292082"/>
            <a:ext cx="1008992" cy="895270"/>
          </a:xfrm>
          <a:prstGeom prst="hexagon">
            <a:avLst>
              <a:gd name="adj" fmla="val 25000"/>
              <a:gd name="vf" fmla="val 115470"/>
            </a:avLst>
          </a:prstGeom>
          <a:blipFill>
            <a:blip r:embed="rId8">
              <a:extLst>
                <a:ext uri="{28A0092B-C50C-407E-A947-70E740481C1C}">
                  <a14:useLocalDpi xmlns:a14="http://schemas.microsoft.com/office/drawing/2010/main" val="0"/>
                </a:ext>
              </a:extLst>
            </a:blip>
            <a:srcRect/>
            <a:stretch>
              <a:fillRect t="-38000" b="-38000"/>
            </a:stretch>
          </a:blip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6683" name="Sechseck 26682"/>
          <p:cNvSpPr/>
          <p:nvPr/>
        </p:nvSpPr>
        <p:spPr>
          <a:xfrm>
            <a:off x="6077475" y="3684881"/>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84" name="Freihandform 26683"/>
          <p:cNvSpPr/>
          <p:nvPr/>
        </p:nvSpPr>
        <p:spPr>
          <a:xfrm>
            <a:off x="3459231" y="3286345"/>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chemeClr val="accent2">
              <a:lumMod val="75000"/>
            </a:schemeClr>
          </a:solidFill>
          <a:ln>
            <a:solidFill>
              <a:schemeClr val="accent2">
                <a:lumMod val="75000"/>
              </a:schemeClr>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algn="ctr" defTabSz="400050">
              <a:lnSpc>
                <a:spcPct val="90000"/>
              </a:lnSpc>
              <a:spcBef>
                <a:spcPct val="0"/>
              </a:spcBef>
              <a:spcAft>
                <a:spcPct val="35000"/>
              </a:spcAft>
            </a:pPr>
            <a:r>
              <a:rPr lang="de-DE" sz="900" kern="1200" err="1">
                <a:latin typeface="Roboton"/>
                <a:cs typeface="Roboton"/>
              </a:rPr>
              <a:t>Right</a:t>
            </a:r>
            <a:r>
              <a:rPr lang="de-DE" sz="900" kern="1200">
                <a:latin typeface="Roboton"/>
                <a:cs typeface="Roboton"/>
              </a:rPr>
              <a:t> </a:t>
            </a:r>
            <a:r>
              <a:rPr lang="de-DE" sz="900" kern="1200" err="1">
                <a:latin typeface="Roboton"/>
                <a:cs typeface="Roboton"/>
              </a:rPr>
              <a:t>to</a:t>
            </a:r>
            <a:r>
              <a:rPr lang="de-DE" sz="900" kern="1200">
                <a:latin typeface="Roboton"/>
                <a:cs typeface="Roboton"/>
              </a:rPr>
              <a:t> </a:t>
            </a:r>
            <a:r>
              <a:rPr lang="de-DE" sz="900" kern="1200" err="1">
                <a:latin typeface="Roboton"/>
                <a:cs typeface="Roboton"/>
              </a:rPr>
              <a:t>information</a:t>
            </a:r>
            <a:r>
              <a:rPr lang="de-DE" sz="900" kern="1200">
                <a:latin typeface="Roboton"/>
                <a:cs typeface="Roboton"/>
              </a:rPr>
              <a:t> </a:t>
            </a:r>
            <a:r>
              <a:rPr lang="de-DE" sz="900" err="1">
                <a:latin typeface="Roboton"/>
                <a:cs typeface="Roboton"/>
              </a:rPr>
              <a:t>laws</a:t>
            </a:r>
            <a:r>
              <a:rPr lang="de-DE" sz="900">
                <a:latin typeface="Roboton"/>
                <a:cs typeface="Roboton"/>
              </a:rPr>
              <a:t> (incl. </a:t>
            </a:r>
            <a:r>
              <a:rPr lang="de-DE" sz="900" err="1">
                <a:latin typeface="Roboton"/>
                <a:cs typeface="Roboton"/>
              </a:rPr>
              <a:t>public</a:t>
            </a:r>
            <a:r>
              <a:rPr lang="de-DE" sz="900">
                <a:latin typeface="Roboton"/>
                <a:cs typeface="Roboton"/>
              </a:rPr>
              <a:t> </a:t>
            </a:r>
            <a:r>
              <a:rPr lang="de-DE" sz="900" err="1">
                <a:latin typeface="Roboton"/>
                <a:cs typeface="Roboton"/>
              </a:rPr>
              <a:t>interest</a:t>
            </a:r>
            <a:r>
              <a:rPr lang="de-DE" sz="900">
                <a:latin typeface="Roboton"/>
                <a:cs typeface="Roboton"/>
              </a:rPr>
              <a:t> </a:t>
            </a:r>
            <a:r>
              <a:rPr lang="de-DE" sz="900" err="1">
                <a:latin typeface="Roboton"/>
                <a:cs typeface="Roboton"/>
              </a:rPr>
              <a:t>disclosure</a:t>
            </a:r>
            <a:r>
              <a:rPr lang="de-DE" sz="900">
                <a:latin typeface="Roboton"/>
                <a:cs typeface="Roboton"/>
              </a:rPr>
              <a:t>)</a:t>
            </a:r>
            <a:endParaRPr lang="de-DE" sz="900" kern="1200">
              <a:latin typeface="Roboton"/>
              <a:cs typeface="Roboton"/>
            </a:endParaRPr>
          </a:p>
        </p:txBody>
      </p:sp>
      <p:sp>
        <p:nvSpPr>
          <p:cNvPr id="26685" name="Sechseck 26684"/>
          <p:cNvSpPr/>
          <p:nvPr/>
        </p:nvSpPr>
        <p:spPr>
          <a:xfrm>
            <a:off x="3488121" y="3683193"/>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86" name="Sechseck 26685"/>
          <p:cNvSpPr/>
          <p:nvPr/>
        </p:nvSpPr>
        <p:spPr>
          <a:xfrm>
            <a:off x="769147" y="3751743"/>
            <a:ext cx="1008992" cy="895270"/>
          </a:xfrm>
          <a:prstGeom prst="hexagon">
            <a:avLst>
              <a:gd name="adj" fmla="val 25000"/>
              <a:gd name="vf" fmla="val 115470"/>
            </a:avLst>
          </a:prstGeom>
          <a:solidFill>
            <a:schemeClr val="bg1"/>
          </a:solidFill>
          <a:ln>
            <a:solidFill>
              <a:srgbClr val="00B0F0"/>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87" name="Sechseck 26686"/>
          <p:cNvSpPr/>
          <p:nvPr/>
        </p:nvSpPr>
        <p:spPr>
          <a:xfrm>
            <a:off x="1455540" y="3764229"/>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625" name="Title 1">
            <a:extLst>
              <a:ext uri="{FF2B5EF4-FFF2-40B4-BE49-F238E27FC236}">
                <a16:creationId xmlns:a16="http://schemas.microsoft.com/office/drawing/2014/main" id="{598097DC-7E6A-504E-8173-35AB486AD59E}"/>
              </a:ext>
            </a:extLst>
          </p:cNvPr>
          <p:cNvSpPr>
            <a:spLocks noGrp="1" noChangeArrowheads="1"/>
          </p:cNvSpPr>
          <p:nvPr>
            <p:ph type="title"/>
          </p:nvPr>
        </p:nvSpPr>
        <p:spPr/>
        <p:txBody>
          <a:bodyPr>
            <a:normAutofit/>
          </a:bodyPr>
          <a:lstStyle/>
          <a:p>
            <a:r>
              <a:rPr lang="en-US" altLang="en-US" sz="4000" b="1">
                <a:solidFill>
                  <a:srgbClr val="000000"/>
                </a:solidFill>
              </a:rPr>
              <a:t>Overview of transparency tools</a:t>
            </a:r>
          </a:p>
        </p:txBody>
      </p:sp>
      <p:sp>
        <p:nvSpPr>
          <p:cNvPr id="26690" name="Textfeld 26689"/>
          <p:cNvSpPr txBox="1"/>
          <p:nvPr/>
        </p:nvSpPr>
        <p:spPr>
          <a:xfrm>
            <a:off x="279652" y="1211605"/>
            <a:ext cx="2085728" cy="1015663"/>
          </a:xfrm>
          <a:prstGeom prst="rect">
            <a:avLst/>
          </a:prstGeom>
          <a:noFill/>
        </p:spPr>
        <p:txBody>
          <a:bodyPr wrap="square" rtlCol="0">
            <a:spAutoFit/>
          </a:bodyPr>
          <a:lstStyle/>
          <a:p>
            <a:pPr algn="r"/>
            <a:r>
              <a:rPr lang="en-US" altLang="en-US" sz="1200">
                <a:solidFill>
                  <a:srgbClr val="000000"/>
                </a:solidFill>
                <a:latin typeface="Roboton"/>
                <a:cs typeface="Roboton"/>
              </a:rPr>
              <a:t>Opening up of government processes, proceedings, documents and data for public scrutiny and involvement (OECD n. y.). </a:t>
            </a:r>
            <a:endParaRPr lang="de-DE" sz="1200">
              <a:solidFill>
                <a:srgbClr val="000000"/>
              </a:solidFill>
              <a:latin typeface="Roboton"/>
              <a:cs typeface="Roboton"/>
            </a:endParaRPr>
          </a:p>
        </p:txBody>
      </p:sp>
      <p:sp>
        <p:nvSpPr>
          <p:cNvPr id="131" name="Textfeld 130"/>
          <p:cNvSpPr txBox="1"/>
          <p:nvPr/>
        </p:nvSpPr>
        <p:spPr>
          <a:xfrm>
            <a:off x="7270922" y="1247504"/>
            <a:ext cx="1246777" cy="2862322"/>
          </a:xfrm>
          <a:prstGeom prst="rect">
            <a:avLst/>
          </a:prstGeom>
          <a:noFill/>
        </p:spPr>
        <p:txBody>
          <a:bodyPr wrap="square" rtlCol="0">
            <a:spAutoFit/>
          </a:bodyPr>
          <a:lstStyle/>
          <a:p>
            <a:r>
              <a:rPr lang="en-US" altLang="en-US" sz="1200">
                <a:solidFill>
                  <a:srgbClr val="000000"/>
                </a:solidFill>
                <a:latin typeface="Roboton"/>
                <a:cs typeface="Roboton"/>
              </a:rPr>
              <a:t>Public sector information made available to the public as open data. The vision of open data is for government information to be ‘open by default’ and disclosed proactively (Montana 2019).</a:t>
            </a:r>
          </a:p>
        </p:txBody>
      </p:sp>
      <p:sp>
        <p:nvSpPr>
          <p:cNvPr id="132" name="Textfeld 131"/>
          <p:cNvSpPr txBox="1"/>
          <p:nvPr/>
        </p:nvSpPr>
        <p:spPr>
          <a:xfrm>
            <a:off x="3671340" y="4242519"/>
            <a:ext cx="5021072" cy="461665"/>
          </a:xfrm>
          <a:prstGeom prst="rect">
            <a:avLst/>
          </a:prstGeom>
          <a:noFill/>
        </p:spPr>
        <p:txBody>
          <a:bodyPr wrap="square" rtlCol="0">
            <a:spAutoFit/>
          </a:bodyPr>
          <a:lstStyle/>
          <a:p>
            <a:r>
              <a:rPr lang="en-US" altLang="en-US" sz="1200">
                <a:solidFill>
                  <a:srgbClr val="000000"/>
                </a:solidFill>
                <a:latin typeface="Roboton"/>
                <a:cs typeface="Roboton"/>
              </a:rPr>
              <a:t>People's right to access information held by public bodies. Also refers to the right to privacy, esp. with regards to the internet (UNESCO n. y.).</a:t>
            </a:r>
          </a:p>
        </p:txBody>
      </p:sp>
      <p:cxnSp>
        <p:nvCxnSpPr>
          <p:cNvPr id="26694" name="Gerade Verbindung 26693"/>
          <p:cNvCxnSpPr>
            <a:stCxn id="26680" idx="2"/>
            <a:endCxn id="131" idx="1"/>
          </p:cNvCxnSpPr>
          <p:nvPr/>
        </p:nvCxnSpPr>
        <p:spPr>
          <a:xfrm flipV="1">
            <a:off x="6857028" y="2678665"/>
            <a:ext cx="413894" cy="123094"/>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6696" name="Gerade Verbindung 26695"/>
          <p:cNvCxnSpPr>
            <a:stCxn id="26668" idx="1"/>
            <a:endCxn id="26690" idx="3"/>
          </p:cNvCxnSpPr>
          <p:nvPr/>
        </p:nvCxnSpPr>
        <p:spPr>
          <a:xfrm flipH="1" flipV="1">
            <a:off x="2365380" y="1719437"/>
            <a:ext cx="443231" cy="83116"/>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6698" name="Gerade Verbindung 26697"/>
          <p:cNvCxnSpPr>
            <a:stCxn id="26684" idx="5"/>
            <a:endCxn id="132" idx="1"/>
          </p:cNvCxnSpPr>
          <p:nvPr/>
        </p:nvCxnSpPr>
        <p:spPr>
          <a:xfrm flipH="1">
            <a:off x="3671340" y="4181615"/>
            <a:ext cx="4490" cy="29173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6700" name="Fußzeilenplatzhalter 26699"/>
          <p:cNvSpPr>
            <a:spLocks noGrp="1"/>
          </p:cNvSpPr>
          <p:nvPr>
            <p:ph type="ftr" sz="quarter" idx="3"/>
          </p:nvPr>
        </p:nvSpPr>
        <p:spPr/>
        <p:txBody>
          <a:bodyPr/>
          <a:lstStyle/>
          <a:p>
            <a:r>
              <a:rPr lang="en-US" b="1"/>
              <a:t>Module 3 – Transparency and accountability</a:t>
            </a:r>
            <a:endParaRPr lang="en-US"/>
          </a:p>
        </p:txBody>
      </p:sp>
      <p:sp>
        <p:nvSpPr>
          <p:cNvPr id="26701" name="Foliennummernplatzhalter 26700"/>
          <p:cNvSpPr>
            <a:spLocks noGrp="1"/>
          </p:cNvSpPr>
          <p:nvPr>
            <p:ph type="sldNum" sz="quarter" idx="4"/>
          </p:nvPr>
        </p:nvSpPr>
        <p:spPr/>
        <p:txBody>
          <a:bodyPr/>
          <a:lstStyle/>
          <a:p>
            <a:fld id="{961E0DA8-AC27-403E-90E8-404BCA9BAC80}" type="slidenum">
              <a:rPr lang="en-US" smtClean="0"/>
              <a:pPr/>
              <a:t>17</a:t>
            </a:fld>
            <a:endParaRPr lang="en-US"/>
          </a:p>
        </p:txBody>
      </p:sp>
      <p:sp>
        <p:nvSpPr>
          <p:cNvPr id="40" name="Freihandform 26659">
            <a:extLst>
              <a:ext uri="{FF2B5EF4-FFF2-40B4-BE49-F238E27FC236}">
                <a16:creationId xmlns:a16="http://schemas.microsoft.com/office/drawing/2014/main" id="{2D521FF4-EF0F-4736-A1E7-41BB2D52E83A}"/>
              </a:ext>
            </a:extLst>
          </p:cNvPr>
          <p:cNvSpPr/>
          <p:nvPr/>
        </p:nvSpPr>
        <p:spPr>
          <a:xfrm>
            <a:off x="1664672" y="3288329"/>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algn="ctr" defTabSz="400050">
              <a:lnSpc>
                <a:spcPct val="90000"/>
              </a:lnSpc>
              <a:spcBef>
                <a:spcPct val="0"/>
              </a:spcBef>
              <a:spcAft>
                <a:spcPct val="35000"/>
              </a:spcAft>
            </a:pPr>
            <a:r>
              <a:rPr lang="de-DE" sz="900" err="1">
                <a:latin typeface="Roboton"/>
              </a:rPr>
              <a:t>Protected</a:t>
            </a:r>
            <a:r>
              <a:rPr lang="de-DE" sz="900">
                <a:latin typeface="Roboton"/>
              </a:rPr>
              <a:t> </a:t>
            </a:r>
            <a:r>
              <a:rPr lang="de-DE" sz="900" err="1">
                <a:latin typeface="Roboton"/>
              </a:rPr>
              <a:t>acts</a:t>
            </a:r>
            <a:endParaRPr lang="en-US">
              <a:cs typeface="Calibri"/>
            </a:endParaRPr>
          </a:p>
        </p:txBody>
      </p:sp>
      <p:sp>
        <p:nvSpPr>
          <p:cNvPr id="41" name="Freihandform 26659">
            <a:extLst>
              <a:ext uri="{FF2B5EF4-FFF2-40B4-BE49-F238E27FC236}">
                <a16:creationId xmlns:a16="http://schemas.microsoft.com/office/drawing/2014/main" id="{9812BA2F-E5DC-4069-8DD1-73A5087F722F}"/>
              </a:ext>
            </a:extLst>
          </p:cNvPr>
          <p:cNvSpPr/>
          <p:nvPr/>
        </p:nvSpPr>
        <p:spPr>
          <a:xfrm>
            <a:off x="812813" y="2749178"/>
            <a:ext cx="1008992" cy="895270"/>
          </a:xfrm>
          <a:custGeom>
            <a:avLst/>
            <a:gdLst>
              <a:gd name="connsiteX0" fmla="*/ 0 w 1033270"/>
              <a:gd name="connsiteY0" fmla="*/ 443622 h 887243"/>
              <a:gd name="connsiteX1" fmla="*/ 221811 w 1033270"/>
              <a:gd name="connsiteY1" fmla="*/ 0 h 887243"/>
              <a:gd name="connsiteX2" fmla="*/ 811459 w 1033270"/>
              <a:gd name="connsiteY2" fmla="*/ 0 h 887243"/>
              <a:gd name="connsiteX3" fmla="*/ 1033270 w 1033270"/>
              <a:gd name="connsiteY3" fmla="*/ 443622 h 887243"/>
              <a:gd name="connsiteX4" fmla="*/ 811459 w 1033270"/>
              <a:gd name="connsiteY4" fmla="*/ 887243 h 887243"/>
              <a:gd name="connsiteX5" fmla="*/ 221811 w 1033270"/>
              <a:gd name="connsiteY5" fmla="*/ 887243 h 887243"/>
              <a:gd name="connsiteX6" fmla="*/ 0 w 1033270"/>
              <a:gd name="connsiteY6" fmla="*/ 443622 h 8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270" h="887243">
                <a:moveTo>
                  <a:pt x="0" y="443622"/>
                </a:moveTo>
                <a:lnTo>
                  <a:pt x="221811" y="0"/>
                </a:lnTo>
                <a:lnTo>
                  <a:pt x="811459" y="0"/>
                </a:lnTo>
                <a:lnTo>
                  <a:pt x="1033270" y="443622"/>
                </a:lnTo>
                <a:lnTo>
                  <a:pt x="811459" y="887243"/>
                </a:lnTo>
                <a:lnTo>
                  <a:pt x="221811" y="887243"/>
                </a:lnTo>
                <a:lnTo>
                  <a:pt x="0" y="443622"/>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0043" tIns="148855" rIns="160043" bIns="148855" numCol="1" spcCol="1270" anchor="ctr" anchorCtr="0">
            <a:noAutofit/>
          </a:bodyPr>
          <a:lstStyle/>
          <a:p>
            <a:pPr lvl="0" algn="ctr" defTabSz="400050">
              <a:lnSpc>
                <a:spcPct val="90000"/>
              </a:lnSpc>
              <a:spcBef>
                <a:spcPct val="0"/>
              </a:spcBef>
              <a:spcAft>
                <a:spcPct val="35000"/>
              </a:spcAft>
            </a:pPr>
            <a:r>
              <a:rPr lang="de-DE" sz="900" kern="1200">
                <a:latin typeface="Roboton"/>
                <a:cs typeface="Roboton"/>
              </a:rPr>
              <a:t>Whistleblower </a:t>
            </a:r>
            <a:r>
              <a:rPr lang="de-DE" sz="900" kern="1200" err="1">
                <a:latin typeface="Roboton"/>
                <a:cs typeface="Roboton"/>
              </a:rPr>
              <a:t>mechanisms</a:t>
            </a:r>
            <a:endParaRPr lang="de-DE" sz="900" kern="1200">
              <a:latin typeface="Roboton"/>
              <a:cs typeface="Roboton"/>
            </a:endParaRPr>
          </a:p>
        </p:txBody>
      </p:sp>
      <p:sp>
        <p:nvSpPr>
          <p:cNvPr id="44" name="Sechseck 26664">
            <a:extLst>
              <a:ext uri="{FF2B5EF4-FFF2-40B4-BE49-F238E27FC236}">
                <a16:creationId xmlns:a16="http://schemas.microsoft.com/office/drawing/2014/main" id="{81FC5F55-0BC4-4875-84FF-79DD882F8AE5}"/>
              </a:ext>
            </a:extLst>
          </p:cNvPr>
          <p:cNvSpPr/>
          <p:nvPr/>
        </p:nvSpPr>
        <p:spPr>
          <a:xfrm>
            <a:off x="1685408" y="3694438"/>
            <a:ext cx="117697" cy="10494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3" name="Grafik 2" descr="Ein Bild, das Gerät, Waage enthält.&#10;&#10;Automatisch generierte Beschreibung">
            <a:extLst>
              <a:ext uri="{FF2B5EF4-FFF2-40B4-BE49-F238E27FC236}">
                <a16:creationId xmlns:a16="http://schemas.microsoft.com/office/drawing/2014/main" id="{D8D68248-D7F0-F54D-B07D-465F00CEDA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434" y="3876898"/>
            <a:ext cx="640417" cy="644959"/>
          </a:xfrm>
          <a:prstGeom prst="rect">
            <a:avLst/>
          </a:prstGeom>
        </p:spPr>
      </p:pic>
    </p:spTree>
    <p:extLst>
      <p:ext uri="{BB962C8B-B14F-4D97-AF65-F5344CB8AC3E}">
        <p14:creationId xmlns:p14="http://schemas.microsoft.com/office/powerpoint/2010/main" val="6811865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70"/>
                                        </p:tgtEl>
                                        <p:attrNameLst>
                                          <p:attrName>style.visibility</p:attrName>
                                        </p:attrNameLst>
                                      </p:cBhvr>
                                      <p:to>
                                        <p:strVal val="visible"/>
                                      </p:to>
                                    </p:set>
                                    <p:anim calcmode="lin" valueType="num">
                                      <p:cBhvr additive="base">
                                        <p:cTn id="7" dur="500" fill="hold"/>
                                        <p:tgtEl>
                                          <p:spTgt spid="26670"/>
                                        </p:tgtEl>
                                        <p:attrNameLst>
                                          <p:attrName>ppt_x</p:attrName>
                                        </p:attrNameLst>
                                      </p:cBhvr>
                                      <p:tavLst>
                                        <p:tav tm="0">
                                          <p:val>
                                            <p:strVal val="0-#ppt_w/2"/>
                                          </p:val>
                                        </p:tav>
                                        <p:tav tm="100000">
                                          <p:val>
                                            <p:strVal val="#ppt_x"/>
                                          </p:val>
                                        </p:tav>
                                      </p:tavLst>
                                    </p:anim>
                                    <p:anim calcmode="lin" valueType="num">
                                      <p:cBhvr additive="base">
                                        <p:cTn id="8" dur="500" fill="hold"/>
                                        <p:tgtEl>
                                          <p:spTgt spid="266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671"/>
                                        </p:tgtEl>
                                        <p:attrNameLst>
                                          <p:attrName>style.visibility</p:attrName>
                                        </p:attrNameLst>
                                      </p:cBhvr>
                                      <p:to>
                                        <p:strVal val="visible"/>
                                      </p:to>
                                    </p:set>
                                    <p:anim calcmode="lin" valueType="num">
                                      <p:cBhvr additive="base">
                                        <p:cTn id="11" dur="500" fill="hold"/>
                                        <p:tgtEl>
                                          <p:spTgt spid="26671"/>
                                        </p:tgtEl>
                                        <p:attrNameLst>
                                          <p:attrName>ppt_x</p:attrName>
                                        </p:attrNameLst>
                                      </p:cBhvr>
                                      <p:tavLst>
                                        <p:tav tm="0">
                                          <p:val>
                                            <p:strVal val="0-#ppt_w/2"/>
                                          </p:val>
                                        </p:tav>
                                        <p:tav tm="100000">
                                          <p:val>
                                            <p:strVal val="#ppt_x"/>
                                          </p:val>
                                        </p:tav>
                                      </p:tavLst>
                                    </p:anim>
                                    <p:anim calcmode="lin" valueType="num">
                                      <p:cBhvr additive="base">
                                        <p:cTn id="12" dur="500" fill="hold"/>
                                        <p:tgtEl>
                                          <p:spTgt spid="2667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669"/>
                                        </p:tgtEl>
                                        <p:attrNameLst>
                                          <p:attrName>style.visibility</p:attrName>
                                        </p:attrNameLst>
                                      </p:cBhvr>
                                      <p:to>
                                        <p:strVal val="visible"/>
                                      </p:to>
                                    </p:set>
                                    <p:anim calcmode="lin" valueType="num">
                                      <p:cBhvr additive="base">
                                        <p:cTn id="15" dur="500" fill="hold"/>
                                        <p:tgtEl>
                                          <p:spTgt spid="26669"/>
                                        </p:tgtEl>
                                        <p:attrNameLst>
                                          <p:attrName>ppt_x</p:attrName>
                                        </p:attrNameLst>
                                      </p:cBhvr>
                                      <p:tavLst>
                                        <p:tav tm="0">
                                          <p:val>
                                            <p:strVal val="0-#ppt_w/2"/>
                                          </p:val>
                                        </p:tav>
                                        <p:tav tm="100000">
                                          <p:val>
                                            <p:strVal val="#ppt_x"/>
                                          </p:val>
                                        </p:tav>
                                      </p:tavLst>
                                    </p:anim>
                                    <p:anim calcmode="lin" valueType="num">
                                      <p:cBhvr additive="base">
                                        <p:cTn id="16" dur="500" fill="hold"/>
                                        <p:tgtEl>
                                          <p:spTgt spid="266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668"/>
                                        </p:tgtEl>
                                        <p:attrNameLst>
                                          <p:attrName>style.visibility</p:attrName>
                                        </p:attrNameLst>
                                      </p:cBhvr>
                                      <p:to>
                                        <p:strVal val="visible"/>
                                      </p:to>
                                    </p:set>
                                    <p:anim calcmode="lin" valueType="num">
                                      <p:cBhvr additive="base">
                                        <p:cTn id="19" dur="500" fill="hold"/>
                                        <p:tgtEl>
                                          <p:spTgt spid="26668"/>
                                        </p:tgtEl>
                                        <p:attrNameLst>
                                          <p:attrName>ppt_x</p:attrName>
                                        </p:attrNameLst>
                                      </p:cBhvr>
                                      <p:tavLst>
                                        <p:tav tm="0">
                                          <p:val>
                                            <p:strVal val="0-#ppt_w/2"/>
                                          </p:val>
                                        </p:tav>
                                        <p:tav tm="100000">
                                          <p:val>
                                            <p:strVal val="#ppt_x"/>
                                          </p:val>
                                        </p:tav>
                                      </p:tavLst>
                                    </p:anim>
                                    <p:anim calcmode="lin" valueType="num">
                                      <p:cBhvr additive="base">
                                        <p:cTn id="20" dur="500" fill="hold"/>
                                        <p:tgtEl>
                                          <p:spTgt spid="2666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696"/>
                                        </p:tgtEl>
                                        <p:attrNameLst>
                                          <p:attrName>style.visibility</p:attrName>
                                        </p:attrNameLst>
                                      </p:cBhvr>
                                      <p:to>
                                        <p:strVal val="visible"/>
                                      </p:to>
                                    </p:set>
                                    <p:anim calcmode="lin" valueType="num">
                                      <p:cBhvr additive="base">
                                        <p:cTn id="23" dur="500" fill="hold"/>
                                        <p:tgtEl>
                                          <p:spTgt spid="26696"/>
                                        </p:tgtEl>
                                        <p:attrNameLst>
                                          <p:attrName>ppt_x</p:attrName>
                                        </p:attrNameLst>
                                      </p:cBhvr>
                                      <p:tavLst>
                                        <p:tav tm="0">
                                          <p:val>
                                            <p:strVal val="0-#ppt_w/2"/>
                                          </p:val>
                                        </p:tav>
                                        <p:tav tm="100000">
                                          <p:val>
                                            <p:strVal val="#ppt_x"/>
                                          </p:val>
                                        </p:tav>
                                      </p:tavLst>
                                    </p:anim>
                                    <p:anim calcmode="lin" valueType="num">
                                      <p:cBhvr additive="base">
                                        <p:cTn id="24" dur="500" fill="hold"/>
                                        <p:tgtEl>
                                          <p:spTgt spid="2669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690"/>
                                        </p:tgtEl>
                                        <p:attrNameLst>
                                          <p:attrName>style.visibility</p:attrName>
                                        </p:attrNameLst>
                                      </p:cBhvr>
                                      <p:to>
                                        <p:strVal val="visible"/>
                                      </p:to>
                                    </p:set>
                                    <p:anim calcmode="lin" valueType="num">
                                      <p:cBhvr additive="base">
                                        <p:cTn id="27" dur="500" fill="hold"/>
                                        <p:tgtEl>
                                          <p:spTgt spid="26690"/>
                                        </p:tgtEl>
                                        <p:attrNameLst>
                                          <p:attrName>ppt_x</p:attrName>
                                        </p:attrNameLst>
                                      </p:cBhvr>
                                      <p:tavLst>
                                        <p:tav tm="0">
                                          <p:val>
                                            <p:strVal val="0-#ppt_w/2"/>
                                          </p:val>
                                        </p:tav>
                                        <p:tav tm="100000">
                                          <p:val>
                                            <p:strVal val="#ppt_x"/>
                                          </p:val>
                                        </p:tav>
                                      </p:tavLst>
                                    </p:anim>
                                    <p:anim calcmode="lin" valueType="num">
                                      <p:cBhvr additive="base">
                                        <p:cTn id="28" dur="500" fill="hold"/>
                                        <p:tgtEl>
                                          <p:spTgt spid="2669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684"/>
                                        </p:tgtEl>
                                        <p:attrNameLst>
                                          <p:attrName>style.visibility</p:attrName>
                                        </p:attrNameLst>
                                      </p:cBhvr>
                                      <p:to>
                                        <p:strVal val="visible"/>
                                      </p:to>
                                    </p:set>
                                    <p:anim calcmode="lin" valueType="num">
                                      <p:cBhvr additive="base">
                                        <p:cTn id="33" dur="500" fill="hold"/>
                                        <p:tgtEl>
                                          <p:spTgt spid="26684"/>
                                        </p:tgtEl>
                                        <p:attrNameLst>
                                          <p:attrName>ppt_x</p:attrName>
                                        </p:attrNameLst>
                                      </p:cBhvr>
                                      <p:tavLst>
                                        <p:tav tm="0">
                                          <p:val>
                                            <p:strVal val="#ppt_x"/>
                                          </p:val>
                                        </p:tav>
                                        <p:tav tm="100000">
                                          <p:val>
                                            <p:strVal val="#ppt_x"/>
                                          </p:val>
                                        </p:tav>
                                      </p:tavLst>
                                    </p:anim>
                                    <p:anim calcmode="lin" valueType="num">
                                      <p:cBhvr additive="base">
                                        <p:cTn id="34" dur="500" fill="hold"/>
                                        <p:tgtEl>
                                          <p:spTgt spid="2668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666"/>
                                        </p:tgtEl>
                                        <p:attrNameLst>
                                          <p:attrName>style.visibility</p:attrName>
                                        </p:attrNameLst>
                                      </p:cBhvr>
                                      <p:to>
                                        <p:strVal val="visible"/>
                                      </p:to>
                                    </p:set>
                                    <p:anim calcmode="lin" valueType="num">
                                      <p:cBhvr additive="base">
                                        <p:cTn id="37" dur="500" fill="hold"/>
                                        <p:tgtEl>
                                          <p:spTgt spid="26666"/>
                                        </p:tgtEl>
                                        <p:attrNameLst>
                                          <p:attrName>ppt_x</p:attrName>
                                        </p:attrNameLst>
                                      </p:cBhvr>
                                      <p:tavLst>
                                        <p:tav tm="0">
                                          <p:val>
                                            <p:strVal val="#ppt_x"/>
                                          </p:val>
                                        </p:tav>
                                        <p:tav tm="100000">
                                          <p:val>
                                            <p:strVal val="#ppt_x"/>
                                          </p:val>
                                        </p:tav>
                                      </p:tavLst>
                                    </p:anim>
                                    <p:anim calcmode="lin" valueType="num">
                                      <p:cBhvr additive="base">
                                        <p:cTn id="38" dur="500" fill="hold"/>
                                        <p:tgtEl>
                                          <p:spTgt spid="2666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667"/>
                                        </p:tgtEl>
                                        <p:attrNameLst>
                                          <p:attrName>style.visibility</p:attrName>
                                        </p:attrNameLst>
                                      </p:cBhvr>
                                      <p:to>
                                        <p:strVal val="visible"/>
                                      </p:to>
                                    </p:set>
                                    <p:anim calcmode="lin" valueType="num">
                                      <p:cBhvr additive="base">
                                        <p:cTn id="41" dur="500" fill="hold"/>
                                        <p:tgtEl>
                                          <p:spTgt spid="26667"/>
                                        </p:tgtEl>
                                        <p:attrNameLst>
                                          <p:attrName>ppt_x</p:attrName>
                                        </p:attrNameLst>
                                      </p:cBhvr>
                                      <p:tavLst>
                                        <p:tav tm="0">
                                          <p:val>
                                            <p:strVal val="#ppt_x"/>
                                          </p:val>
                                        </p:tav>
                                        <p:tav tm="100000">
                                          <p:val>
                                            <p:strVal val="#ppt_x"/>
                                          </p:val>
                                        </p:tav>
                                      </p:tavLst>
                                    </p:anim>
                                    <p:anim calcmode="lin" valueType="num">
                                      <p:cBhvr additive="base">
                                        <p:cTn id="42" dur="500" fill="hold"/>
                                        <p:tgtEl>
                                          <p:spTgt spid="2666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685"/>
                                        </p:tgtEl>
                                        <p:attrNameLst>
                                          <p:attrName>style.visibility</p:attrName>
                                        </p:attrNameLst>
                                      </p:cBhvr>
                                      <p:to>
                                        <p:strVal val="visible"/>
                                      </p:to>
                                    </p:set>
                                    <p:anim calcmode="lin" valueType="num">
                                      <p:cBhvr additive="base">
                                        <p:cTn id="45" dur="500" fill="hold"/>
                                        <p:tgtEl>
                                          <p:spTgt spid="26685"/>
                                        </p:tgtEl>
                                        <p:attrNameLst>
                                          <p:attrName>ppt_x</p:attrName>
                                        </p:attrNameLst>
                                      </p:cBhvr>
                                      <p:tavLst>
                                        <p:tav tm="0">
                                          <p:val>
                                            <p:strVal val="#ppt_x"/>
                                          </p:val>
                                        </p:tav>
                                        <p:tav tm="100000">
                                          <p:val>
                                            <p:strVal val="#ppt_x"/>
                                          </p:val>
                                        </p:tav>
                                      </p:tavLst>
                                    </p:anim>
                                    <p:anim calcmode="lin" valueType="num">
                                      <p:cBhvr additive="base">
                                        <p:cTn id="46" dur="500" fill="hold"/>
                                        <p:tgtEl>
                                          <p:spTgt spid="2668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6698"/>
                                        </p:tgtEl>
                                        <p:attrNameLst>
                                          <p:attrName>style.visibility</p:attrName>
                                        </p:attrNameLst>
                                      </p:cBhvr>
                                      <p:to>
                                        <p:strVal val="visible"/>
                                      </p:to>
                                    </p:set>
                                    <p:anim calcmode="lin" valueType="num">
                                      <p:cBhvr additive="base">
                                        <p:cTn id="49" dur="500" fill="hold"/>
                                        <p:tgtEl>
                                          <p:spTgt spid="26698"/>
                                        </p:tgtEl>
                                        <p:attrNameLst>
                                          <p:attrName>ppt_x</p:attrName>
                                        </p:attrNameLst>
                                      </p:cBhvr>
                                      <p:tavLst>
                                        <p:tav tm="0">
                                          <p:val>
                                            <p:strVal val="#ppt_x"/>
                                          </p:val>
                                        </p:tav>
                                        <p:tav tm="100000">
                                          <p:val>
                                            <p:strVal val="#ppt_x"/>
                                          </p:val>
                                        </p:tav>
                                      </p:tavLst>
                                    </p:anim>
                                    <p:anim calcmode="lin" valueType="num">
                                      <p:cBhvr additive="base">
                                        <p:cTn id="50" dur="500" fill="hold"/>
                                        <p:tgtEl>
                                          <p:spTgt spid="2669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6682"/>
                                        </p:tgtEl>
                                        <p:attrNameLst>
                                          <p:attrName>style.visibility</p:attrName>
                                        </p:attrNameLst>
                                      </p:cBhvr>
                                      <p:to>
                                        <p:strVal val="visible"/>
                                      </p:to>
                                    </p:set>
                                    <p:anim calcmode="lin" valueType="num">
                                      <p:cBhvr additive="base">
                                        <p:cTn id="59" dur="500" fill="hold"/>
                                        <p:tgtEl>
                                          <p:spTgt spid="26682"/>
                                        </p:tgtEl>
                                        <p:attrNameLst>
                                          <p:attrName>ppt_x</p:attrName>
                                        </p:attrNameLst>
                                      </p:cBhvr>
                                      <p:tavLst>
                                        <p:tav tm="0">
                                          <p:val>
                                            <p:strVal val="1+#ppt_w/2"/>
                                          </p:val>
                                        </p:tav>
                                        <p:tav tm="100000">
                                          <p:val>
                                            <p:strVal val="#ppt_x"/>
                                          </p:val>
                                        </p:tav>
                                      </p:tavLst>
                                    </p:anim>
                                    <p:anim calcmode="lin" valueType="num">
                                      <p:cBhvr additive="base">
                                        <p:cTn id="60" dur="500" fill="hold"/>
                                        <p:tgtEl>
                                          <p:spTgt spid="26682"/>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6683"/>
                                        </p:tgtEl>
                                        <p:attrNameLst>
                                          <p:attrName>style.visibility</p:attrName>
                                        </p:attrNameLst>
                                      </p:cBhvr>
                                      <p:to>
                                        <p:strVal val="visible"/>
                                      </p:to>
                                    </p:set>
                                    <p:anim calcmode="lin" valueType="num">
                                      <p:cBhvr additive="base">
                                        <p:cTn id="63" dur="500" fill="hold"/>
                                        <p:tgtEl>
                                          <p:spTgt spid="26683"/>
                                        </p:tgtEl>
                                        <p:attrNameLst>
                                          <p:attrName>ppt_x</p:attrName>
                                        </p:attrNameLst>
                                      </p:cBhvr>
                                      <p:tavLst>
                                        <p:tav tm="0">
                                          <p:val>
                                            <p:strVal val="1+#ppt_w/2"/>
                                          </p:val>
                                        </p:tav>
                                        <p:tav tm="100000">
                                          <p:val>
                                            <p:strVal val="#ppt_x"/>
                                          </p:val>
                                        </p:tav>
                                      </p:tavLst>
                                    </p:anim>
                                    <p:anim calcmode="lin" valueType="num">
                                      <p:cBhvr additive="base">
                                        <p:cTn id="64" dur="500" fill="hold"/>
                                        <p:tgtEl>
                                          <p:spTgt spid="2668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6681"/>
                                        </p:tgtEl>
                                        <p:attrNameLst>
                                          <p:attrName>style.visibility</p:attrName>
                                        </p:attrNameLst>
                                      </p:cBhvr>
                                      <p:to>
                                        <p:strVal val="visible"/>
                                      </p:to>
                                    </p:set>
                                    <p:anim calcmode="lin" valueType="num">
                                      <p:cBhvr additive="base">
                                        <p:cTn id="67" dur="500" fill="hold"/>
                                        <p:tgtEl>
                                          <p:spTgt spid="26681"/>
                                        </p:tgtEl>
                                        <p:attrNameLst>
                                          <p:attrName>ppt_x</p:attrName>
                                        </p:attrNameLst>
                                      </p:cBhvr>
                                      <p:tavLst>
                                        <p:tav tm="0">
                                          <p:val>
                                            <p:strVal val="1+#ppt_w/2"/>
                                          </p:val>
                                        </p:tav>
                                        <p:tav tm="100000">
                                          <p:val>
                                            <p:strVal val="#ppt_x"/>
                                          </p:val>
                                        </p:tav>
                                      </p:tavLst>
                                    </p:anim>
                                    <p:anim calcmode="lin" valueType="num">
                                      <p:cBhvr additive="base">
                                        <p:cTn id="68" dur="500" fill="hold"/>
                                        <p:tgtEl>
                                          <p:spTgt spid="266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6680"/>
                                        </p:tgtEl>
                                        <p:attrNameLst>
                                          <p:attrName>style.visibility</p:attrName>
                                        </p:attrNameLst>
                                      </p:cBhvr>
                                      <p:to>
                                        <p:strVal val="visible"/>
                                      </p:to>
                                    </p:set>
                                    <p:anim calcmode="lin" valueType="num">
                                      <p:cBhvr additive="base">
                                        <p:cTn id="71" dur="500" fill="hold"/>
                                        <p:tgtEl>
                                          <p:spTgt spid="26680"/>
                                        </p:tgtEl>
                                        <p:attrNameLst>
                                          <p:attrName>ppt_x</p:attrName>
                                        </p:attrNameLst>
                                      </p:cBhvr>
                                      <p:tavLst>
                                        <p:tav tm="0">
                                          <p:val>
                                            <p:strVal val="1+#ppt_w/2"/>
                                          </p:val>
                                        </p:tav>
                                        <p:tav tm="100000">
                                          <p:val>
                                            <p:strVal val="#ppt_x"/>
                                          </p:val>
                                        </p:tav>
                                      </p:tavLst>
                                    </p:anim>
                                    <p:anim calcmode="lin" valueType="num">
                                      <p:cBhvr additive="base">
                                        <p:cTn id="72" dur="500" fill="hold"/>
                                        <p:tgtEl>
                                          <p:spTgt spid="26680"/>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26694"/>
                                        </p:tgtEl>
                                        <p:attrNameLst>
                                          <p:attrName>style.visibility</p:attrName>
                                        </p:attrNameLst>
                                      </p:cBhvr>
                                      <p:to>
                                        <p:strVal val="visible"/>
                                      </p:to>
                                    </p:set>
                                    <p:anim calcmode="lin" valueType="num">
                                      <p:cBhvr additive="base">
                                        <p:cTn id="75" dur="500" fill="hold"/>
                                        <p:tgtEl>
                                          <p:spTgt spid="26694"/>
                                        </p:tgtEl>
                                        <p:attrNameLst>
                                          <p:attrName>ppt_x</p:attrName>
                                        </p:attrNameLst>
                                      </p:cBhvr>
                                      <p:tavLst>
                                        <p:tav tm="0">
                                          <p:val>
                                            <p:strVal val="1+#ppt_w/2"/>
                                          </p:val>
                                        </p:tav>
                                        <p:tav tm="100000">
                                          <p:val>
                                            <p:strVal val="#ppt_x"/>
                                          </p:val>
                                        </p:tav>
                                      </p:tavLst>
                                    </p:anim>
                                    <p:anim calcmode="lin" valueType="num">
                                      <p:cBhvr additive="base">
                                        <p:cTn id="76" dur="500" fill="hold"/>
                                        <p:tgtEl>
                                          <p:spTgt spid="2669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anim calcmode="lin" valueType="num">
                                      <p:cBhvr additive="base">
                                        <p:cTn id="79" dur="500" fill="hold"/>
                                        <p:tgtEl>
                                          <p:spTgt spid="131"/>
                                        </p:tgtEl>
                                        <p:attrNameLst>
                                          <p:attrName>ppt_x</p:attrName>
                                        </p:attrNameLst>
                                      </p:cBhvr>
                                      <p:tavLst>
                                        <p:tav tm="0">
                                          <p:val>
                                            <p:strVal val="1+#ppt_w/2"/>
                                          </p:val>
                                        </p:tav>
                                        <p:tav tm="100000">
                                          <p:val>
                                            <p:strVal val="#ppt_x"/>
                                          </p:val>
                                        </p:tav>
                                      </p:tavLst>
                                    </p:anim>
                                    <p:anim calcmode="lin" valueType="num">
                                      <p:cBhvr additive="base">
                                        <p:cTn id="80"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8" grpId="0" animBg="1"/>
      <p:bldP spid="26670" grpId="0" animBg="1"/>
      <p:bldP spid="26680" grpId="0" animBg="1"/>
      <p:bldP spid="26682" grpId="0" animBg="1"/>
      <p:bldP spid="26684" grpId="0" animBg="1"/>
      <p:bldP spid="26690" grpId="0"/>
      <p:bldP spid="131"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18</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How to achieve transparency?</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04</a:t>
                </a:r>
                <a:endParaRPr lang="ko-KR" altLang="en-US" sz="2400" b="1">
                  <a:solidFill>
                    <a:srgbClr val="FFFFFF"/>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solidFill>
                    <a:latin typeface="Roboto"/>
                    <a:cs typeface="Roboto"/>
                  </a:rPr>
                  <a:t>Transparency</a:t>
                </a:r>
                <a:r>
                  <a:rPr lang="de-DE" altLang="ko-KR" sz="1600" b="1">
                    <a:solidFill>
                      <a:schemeClr val="bg1"/>
                    </a:solidFill>
                    <a:latin typeface="Roboto"/>
                    <a:cs typeface="Roboto"/>
                  </a:rPr>
                  <a:t> </a:t>
                </a:r>
                <a:r>
                  <a:rPr lang="de-DE" altLang="ko-KR" sz="1600" b="1" err="1">
                    <a:solidFill>
                      <a:schemeClr val="bg1"/>
                    </a:solidFill>
                    <a:latin typeface="Roboto"/>
                    <a:cs typeface="Roboto"/>
                  </a:rPr>
                  <a:t>tools</a:t>
                </a:r>
                <a:r>
                  <a:rPr lang="de-DE" altLang="ko-KR" sz="1600" b="1">
                    <a:solidFill>
                      <a:schemeClr val="bg1"/>
                    </a:solidFill>
                    <a:latin typeface="Roboto"/>
                    <a:cs typeface="Roboto"/>
                  </a:rPr>
                  <a:t>:</a:t>
                </a:r>
              </a:p>
              <a:p>
                <a:pPr marL="342900" indent="-342900">
                  <a:buFont typeface="+mj-lt"/>
                  <a:buAutoNum type="arabicPeriod"/>
                </a:pPr>
                <a:r>
                  <a:rPr lang="de-DE" altLang="ko-KR" sz="1200" b="1">
                    <a:solidFill>
                      <a:schemeClr val="bg1"/>
                    </a:solidFill>
                    <a:latin typeface="Roboto"/>
                    <a:cs typeface="Roboto"/>
                  </a:rPr>
                  <a:t>Open </a:t>
                </a:r>
                <a:r>
                  <a:rPr lang="de-DE" altLang="ko-KR" sz="1200" b="1" err="1">
                    <a:solidFill>
                      <a:schemeClr val="bg1"/>
                    </a:solidFill>
                    <a:latin typeface="Roboto"/>
                    <a:cs typeface="Roboto"/>
                  </a:rPr>
                  <a:t>government</a:t>
                </a:r>
                <a:r>
                  <a:rPr lang="de-DE" altLang="ko-KR" sz="1200" b="1">
                    <a:solidFill>
                      <a:schemeClr val="bg1"/>
                    </a:solidFill>
                    <a:latin typeface="Roboto"/>
                    <a:cs typeface="Roboto"/>
                  </a:rPr>
                  <a:t>,</a:t>
                </a:r>
              </a:p>
              <a:p>
                <a:pPr marL="342900" indent="-342900">
                  <a:buFont typeface="+mj-lt"/>
                  <a:buAutoNum type="arabicPeriod"/>
                </a:pPr>
                <a:r>
                  <a:rPr lang="de-DE" altLang="ko-KR" sz="1200" b="1" err="1">
                    <a:solidFill>
                      <a:schemeClr val="bg1">
                        <a:lumMod val="65000"/>
                      </a:schemeClr>
                    </a:solidFill>
                    <a:latin typeface="Roboto"/>
                    <a:cs typeface="Roboto"/>
                  </a:rPr>
                  <a:t>Right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to</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information</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legislation</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data</a:t>
                </a:r>
                <a:endParaRPr lang="ko-KR" altLang="en-US" sz="1200" b="1">
                  <a:solidFill>
                    <a:schemeClr val="bg1">
                      <a:lumMod val="65000"/>
                    </a:schemeClr>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231450358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descr="Unbenannt.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4075" r="-14075"/>
          <a:stretch>
            <a:fillRect/>
          </a:stretch>
        </p:blipFill>
        <p:spPr>
          <a:xfrm>
            <a:off x="628650" y="1370013"/>
            <a:ext cx="7886700" cy="3262312"/>
          </a:xfrm>
          <a:ln>
            <a:solidFill>
              <a:srgbClr val="00B0F0"/>
            </a:solidFill>
          </a:ln>
        </p:spPr>
      </p:pic>
      <p:sp>
        <p:nvSpPr>
          <p:cNvPr id="3" name="Titel 2"/>
          <p:cNvSpPr>
            <a:spLocks noGrp="1"/>
          </p:cNvSpPr>
          <p:nvPr>
            <p:ph type="title"/>
          </p:nvPr>
        </p:nvSpPr>
        <p:spPr/>
        <p:txBody>
          <a:bodyPr>
            <a:normAutofit fontScale="90000"/>
          </a:bodyPr>
          <a:lstStyle/>
          <a:p>
            <a:r>
              <a:rPr lang="de-DE" b="1" err="1"/>
              <a:t>What</a:t>
            </a:r>
            <a:r>
              <a:rPr lang="de-DE" b="1"/>
              <a:t> </a:t>
            </a:r>
            <a:r>
              <a:rPr lang="de-DE" b="1" err="1"/>
              <a:t>is</a:t>
            </a:r>
            <a:r>
              <a:rPr lang="de-DE" b="1"/>
              <a:t> open </a:t>
            </a:r>
            <a:r>
              <a:rPr lang="de-DE" b="1" err="1"/>
              <a:t>government</a:t>
            </a:r>
            <a:r>
              <a:rPr lang="de-DE" b="1"/>
              <a:t>?</a:t>
            </a:r>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6" name="Foliennummernplatzhalter 5"/>
          <p:cNvSpPr>
            <a:spLocks noGrp="1"/>
          </p:cNvSpPr>
          <p:nvPr>
            <p:ph type="sldNum" sz="quarter" idx="4"/>
          </p:nvPr>
        </p:nvSpPr>
        <p:spPr/>
        <p:txBody>
          <a:bodyPr/>
          <a:lstStyle/>
          <a:p>
            <a:fld id="{961E0DA8-AC27-403E-90E8-404BCA9BAC80}" type="slidenum">
              <a:rPr lang="en-US" smtClean="0"/>
              <a:pPr/>
              <a:t>19</a:t>
            </a:fld>
            <a:endParaRPr lang="en-US"/>
          </a:p>
        </p:txBody>
      </p:sp>
      <p:sp>
        <p:nvSpPr>
          <p:cNvPr id="7" name="Textfeld 6"/>
          <p:cNvSpPr txBox="1"/>
          <p:nvPr/>
        </p:nvSpPr>
        <p:spPr>
          <a:xfrm>
            <a:off x="651470" y="4412150"/>
            <a:ext cx="1280583" cy="200055"/>
          </a:xfrm>
          <a:prstGeom prst="rect">
            <a:avLst/>
          </a:prstGeom>
          <a:noFill/>
        </p:spPr>
        <p:txBody>
          <a:bodyPr wrap="square" rtlCol="0">
            <a:spAutoFit/>
          </a:bodyPr>
          <a:lstStyle/>
          <a:p>
            <a:r>
              <a:rPr lang="de-DE" sz="700">
                <a:solidFill>
                  <a:srgbClr val="000000"/>
                </a:solidFill>
                <a:latin typeface="Roboto"/>
                <a:cs typeface="Roboto"/>
              </a:rPr>
              <a:t>Le </a:t>
            </a:r>
            <a:r>
              <a:rPr lang="de-DE" sz="700" err="1">
                <a:solidFill>
                  <a:srgbClr val="000000"/>
                </a:solidFill>
                <a:latin typeface="Roboto"/>
                <a:cs typeface="Roboto"/>
              </a:rPr>
              <a:t>Coz</a:t>
            </a:r>
            <a:r>
              <a:rPr lang="de-DE" sz="700">
                <a:solidFill>
                  <a:srgbClr val="000000"/>
                </a:solidFill>
                <a:latin typeface="Roboto"/>
                <a:cs typeface="Roboto"/>
              </a:rPr>
              <a:t> &amp; Lage 2012</a:t>
            </a:r>
          </a:p>
        </p:txBody>
      </p:sp>
    </p:spTree>
    <p:extLst>
      <p:ext uri="{BB962C8B-B14F-4D97-AF65-F5344CB8AC3E}">
        <p14:creationId xmlns:p14="http://schemas.microsoft.com/office/powerpoint/2010/main" val="387497423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aphicFrame>
        <p:nvGraphicFramePr>
          <p:cNvPr id="6" name="Tabelle 5">
            <a:extLst>
              <a:ext uri="{FF2B5EF4-FFF2-40B4-BE49-F238E27FC236}">
                <a16:creationId xmlns:a16="http://schemas.microsoft.com/office/drawing/2014/main" id="{B6B590A2-B178-5C4F-B296-AEEF601579FB}"/>
              </a:ext>
            </a:extLst>
          </p:cNvPr>
          <p:cNvGraphicFramePr>
            <a:graphicFrameLocks noGrp="1"/>
          </p:cNvGraphicFramePr>
          <p:nvPr>
            <p:extLst>
              <p:ext uri="{D42A27DB-BD31-4B8C-83A1-F6EECF244321}">
                <p14:modId xmlns:p14="http://schemas.microsoft.com/office/powerpoint/2010/main" val="85910294"/>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1: </a:t>
                      </a:r>
                      <a:r>
                        <a:rPr lang="de-DE" sz="800" b="1" err="1">
                          <a:solidFill>
                            <a:schemeClr val="bg1"/>
                          </a:solidFill>
                          <a:latin typeface="Roboto"/>
                          <a:cs typeface="Roboto"/>
                        </a:rPr>
                        <a:t>Fundamentals</a:t>
                      </a:r>
                      <a:r>
                        <a:rPr lang="de-DE" sz="800" b="1">
                          <a:solidFill>
                            <a:schemeClr val="bg1"/>
                          </a:solidFill>
                          <a:latin typeface="Roboto"/>
                          <a:cs typeface="Roboto"/>
                        </a:rPr>
                        <a:t> </a:t>
                      </a:r>
                      <a:r>
                        <a:rPr lang="de-DE" sz="800" b="1" err="1">
                          <a:solidFill>
                            <a:schemeClr val="bg1"/>
                          </a:solidFill>
                          <a:latin typeface="Roboto"/>
                          <a:cs typeface="Roboto"/>
                        </a:rPr>
                        <a:t>of</a:t>
                      </a:r>
                      <a:r>
                        <a:rPr lang="de-DE" sz="800" b="1">
                          <a:solidFill>
                            <a:schemeClr val="bg1"/>
                          </a:solidFill>
                          <a:latin typeface="Roboto"/>
                          <a:cs typeface="Roboto"/>
                        </a:rPr>
                        <a:t> </a:t>
                      </a:r>
                      <a:r>
                        <a:rPr lang="de-DE" sz="800" b="1" err="1">
                          <a:solidFill>
                            <a:schemeClr val="bg1"/>
                          </a:solidFill>
                          <a:latin typeface="Roboto"/>
                          <a:cs typeface="Roboto"/>
                        </a:rPr>
                        <a:t>ethics</a:t>
                      </a:r>
                      <a:r>
                        <a:rPr lang="de-DE" sz="800" b="1">
                          <a:solidFill>
                            <a:schemeClr val="bg1"/>
                          </a:solidFill>
                          <a:latin typeface="Roboto"/>
                          <a:cs typeface="Roboto"/>
                        </a:rPr>
                        <a:t> and </a:t>
                      </a:r>
                      <a:r>
                        <a:rPr lang="de-DE" sz="800" b="1" err="1">
                          <a:solidFill>
                            <a:schemeClr val="bg1"/>
                          </a:solidFill>
                          <a:latin typeface="Roboto"/>
                          <a:cs typeface="Roboto"/>
                        </a:rPr>
                        <a:t>public</a:t>
                      </a:r>
                      <a:r>
                        <a:rPr lang="de-DE" sz="800" b="1">
                          <a:solidFill>
                            <a:schemeClr val="bg1"/>
                          </a:solidFill>
                          <a:latin typeface="Roboto"/>
                          <a:cs typeface="Roboto"/>
                        </a:rPr>
                        <a:t> </a:t>
                      </a:r>
                      <a:r>
                        <a:rPr lang="de-DE" sz="800" b="1"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2: </a:t>
                      </a:r>
                      <a:r>
                        <a:rPr lang="de-DE" sz="800" b="1" err="1">
                          <a:solidFill>
                            <a:schemeClr val="bg1"/>
                          </a:solidFill>
                          <a:latin typeface="Roboto"/>
                          <a:cs typeface="Roboto"/>
                        </a:rPr>
                        <a:t>Ethics</a:t>
                      </a:r>
                      <a:r>
                        <a:rPr lang="de-DE" sz="800" b="1">
                          <a:solidFill>
                            <a:schemeClr val="bg1"/>
                          </a:solidFill>
                          <a:latin typeface="Roboto"/>
                          <a:cs typeface="Roboto"/>
                        </a:rPr>
                        <a:t> and </a:t>
                      </a:r>
                      <a:r>
                        <a:rPr lang="de-DE" sz="800" b="1" err="1">
                          <a:solidFill>
                            <a:schemeClr val="bg1"/>
                          </a:solidFill>
                          <a:latin typeface="Roboto"/>
                          <a:cs typeface="Roboto"/>
                        </a:rPr>
                        <a:t>public</a:t>
                      </a:r>
                      <a:r>
                        <a:rPr lang="de-DE" sz="800" b="1">
                          <a:solidFill>
                            <a:schemeClr val="bg1"/>
                          </a:solidFill>
                          <a:latin typeface="Roboto"/>
                          <a:cs typeface="Roboto"/>
                        </a:rPr>
                        <a:t> </a:t>
                      </a:r>
                      <a:r>
                        <a:rPr lang="de-DE" sz="800" b="1" err="1">
                          <a:solidFill>
                            <a:schemeClr val="bg1"/>
                          </a:solidFill>
                          <a:latin typeface="Roboto"/>
                          <a:cs typeface="Roboto"/>
                        </a:rPr>
                        <a:t>integrity</a:t>
                      </a:r>
                      <a:r>
                        <a:rPr lang="de-DE" sz="800" b="1">
                          <a:solidFill>
                            <a:schemeClr val="bg1"/>
                          </a:solidFill>
                          <a:latin typeface="Roboto"/>
                          <a:cs typeface="Roboto"/>
                        </a:rPr>
                        <a:t> at </a:t>
                      </a:r>
                      <a:r>
                        <a:rPr lang="de-DE" sz="800" b="1" err="1">
                          <a:solidFill>
                            <a:schemeClr val="bg1"/>
                          </a:solidFill>
                          <a:latin typeface="Roboto"/>
                          <a:cs typeface="Roboto"/>
                        </a:rPr>
                        <a:t>the</a:t>
                      </a:r>
                      <a:r>
                        <a:rPr lang="de-DE" sz="800" b="1">
                          <a:solidFill>
                            <a:schemeClr val="bg1"/>
                          </a:solidFill>
                          <a:latin typeface="Roboto"/>
                          <a:cs typeface="Roboto"/>
                        </a:rPr>
                        <a:t> </a:t>
                      </a:r>
                      <a:r>
                        <a:rPr lang="de-DE" sz="800" b="1" err="1">
                          <a:solidFill>
                            <a:schemeClr val="bg1"/>
                          </a:solidFill>
                          <a:latin typeface="Roboto"/>
                          <a:cs typeface="Roboto"/>
                        </a:rPr>
                        <a:t>institutional</a:t>
                      </a:r>
                      <a:r>
                        <a:rPr lang="de-DE" sz="800" b="1">
                          <a:solidFill>
                            <a:schemeClr val="bg1"/>
                          </a:solidFill>
                          <a:latin typeface="Roboto"/>
                          <a:cs typeface="Roboto"/>
                        </a:rPr>
                        <a:t> and </a:t>
                      </a:r>
                      <a:r>
                        <a:rPr lang="de-DE" sz="800" b="1" err="1">
                          <a:solidFill>
                            <a:schemeClr val="bg1"/>
                          </a:solidFill>
                          <a:latin typeface="Roboto"/>
                          <a:cs typeface="Roboto"/>
                        </a:rPr>
                        <a:t>policy</a:t>
                      </a:r>
                      <a:r>
                        <a:rPr lang="de-DE" sz="800" b="1">
                          <a:solidFill>
                            <a:schemeClr val="bg1"/>
                          </a:solidFill>
                          <a:latin typeface="Roboto"/>
                          <a:cs typeface="Roboto"/>
                        </a:rPr>
                        <a:t> </a:t>
                      </a:r>
                      <a:r>
                        <a:rPr lang="de-DE" sz="800" b="1" err="1">
                          <a:solidFill>
                            <a:schemeClr val="bg1"/>
                          </a:solidFill>
                          <a:latin typeface="Roboto"/>
                          <a:cs typeface="Roboto"/>
                        </a:rPr>
                        <a:t>level</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3: Organizational </a:t>
                      </a:r>
                      <a:r>
                        <a:rPr lang="de-DE" sz="800" b="1" err="1">
                          <a:solidFill>
                            <a:schemeClr val="bg1"/>
                          </a:solidFill>
                          <a:latin typeface="Roboto"/>
                          <a:cs typeface="Roboto"/>
                        </a:rPr>
                        <a:t>change</a:t>
                      </a:r>
                      <a:r>
                        <a:rPr lang="de-DE" sz="800" b="1">
                          <a:solidFill>
                            <a:schemeClr val="bg1"/>
                          </a:solidFill>
                          <a:latin typeface="Roboto"/>
                          <a:cs typeface="Roboto"/>
                        </a:rPr>
                        <a:t> </a:t>
                      </a:r>
                      <a:r>
                        <a:rPr lang="de-DE" sz="800" b="1" err="1">
                          <a:solidFill>
                            <a:schemeClr val="bg1"/>
                          </a:solidFill>
                          <a:latin typeface="Roboto"/>
                          <a:cs typeface="Roboto"/>
                        </a:rPr>
                        <a:t>for</a:t>
                      </a:r>
                      <a:r>
                        <a:rPr lang="de-DE" sz="800" b="1">
                          <a:solidFill>
                            <a:schemeClr val="bg1"/>
                          </a:solidFill>
                          <a:latin typeface="Roboto"/>
                          <a:cs typeface="Roboto"/>
                        </a:rPr>
                        <a:t> </a:t>
                      </a:r>
                      <a:r>
                        <a:rPr lang="de-DE" sz="800" b="1" err="1">
                          <a:solidFill>
                            <a:schemeClr val="bg1"/>
                          </a:solidFill>
                          <a:latin typeface="Roboto"/>
                          <a:cs typeface="Roboto"/>
                        </a:rPr>
                        <a:t>enhanced</a:t>
                      </a:r>
                      <a:r>
                        <a:rPr lang="de-DE" sz="800" b="1">
                          <a:solidFill>
                            <a:schemeClr val="bg1"/>
                          </a:solidFill>
                          <a:latin typeface="Roboto"/>
                          <a:cs typeface="Roboto"/>
                        </a:rPr>
                        <a:t> </a:t>
                      </a:r>
                      <a:r>
                        <a:rPr lang="de-DE" sz="800" b="1" err="1">
                          <a:solidFill>
                            <a:schemeClr val="bg1"/>
                          </a:solidFill>
                          <a:latin typeface="Roboto"/>
                          <a:cs typeface="Roboto"/>
                        </a:rPr>
                        <a:t>ethics</a:t>
                      </a:r>
                      <a:r>
                        <a:rPr lang="de-DE" sz="800" b="1">
                          <a:solidFill>
                            <a:schemeClr val="bg1"/>
                          </a:solidFill>
                          <a:latin typeface="Roboto"/>
                          <a:cs typeface="Roboto"/>
                        </a:rPr>
                        <a:t> and </a:t>
                      </a:r>
                      <a:r>
                        <a:rPr lang="de-DE" sz="800" b="1"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a:t>
                      </a:r>
                      <a:r>
                        <a:rPr lang="de-DE" sz="800" b="1" baseline="0">
                          <a:solidFill>
                            <a:schemeClr val="bg1"/>
                          </a:solidFill>
                          <a:latin typeface="Roboto"/>
                          <a:cs typeface="Roboto"/>
                        </a:rPr>
                        <a:t> 4:</a:t>
                      </a:r>
                      <a:r>
                        <a:rPr lang="de-DE" sz="800" b="1">
                          <a:solidFill>
                            <a:schemeClr val="bg1"/>
                          </a:solidFill>
                          <a:latin typeface="Roboto"/>
                          <a:cs typeface="Roboto"/>
                        </a:rPr>
                        <a:t> Individual </a:t>
                      </a:r>
                      <a:r>
                        <a:rPr lang="de-DE" sz="800" b="1" err="1">
                          <a:solidFill>
                            <a:schemeClr val="bg1"/>
                          </a:solidFill>
                          <a:latin typeface="Roboto"/>
                          <a:cs typeface="Roboto"/>
                        </a:rPr>
                        <a:t>ethical</a:t>
                      </a:r>
                      <a:r>
                        <a:rPr lang="de-DE" sz="800" b="1">
                          <a:solidFill>
                            <a:schemeClr val="bg1"/>
                          </a:solidFill>
                          <a:latin typeface="Roboto"/>
                          <a:cs typeface="Roboto"/>
                        </a:rPr>
                        <a:t> </a:t>
                      </a:r>
                      <a:r>
                        <a:rPr lang="de-DE" sz="800" b="1" err="1">
                          <a:solidFill>
                            <a:schemeClr val="bg1"/>
                          </a:solidFill>
                          <a:latin typeface="Roboto"/>
                          <a:cs typeface="Roboto"/>
                        </a:rPr>
                        <a:t>behavior</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a:ln>
                            <a:noFill/>
                          </a:ln>
                          <a:solidFill>
                            <a:schemeClr val="bg1"/>
                          </a:solidFill>
                          <a:effectLst/>
                          <a:uLnTx/>
                          <a:uFillTx/>
                          <a:latin typeface="Roboto"/>
                          <a:cs typeface="Roboto"/>
                        </a:rPr>
                        <a:t>Day 5: </a:t>
                      </a:r>
                      <a:r>
                        <a:rPr kumimoji="0" lang="de-DE" sz="800" b="1" u="none" strike="noStrike" kern="1200" cap="none" spc="0" normalizeH="0" baseline="0" noProof="0" err="1">
                          <a:ln>
                            <a:noFill/>
                          </a:ln>
                          <a:solidFill>
                            <a:schemeClr val="bg1"/>
                          </a:solidFill>
                          <a:effectLst/>
                          <a:uLnTx/>
                          <a:uFillTx/>
                          <a:latin typeface="Roboto"/>
                          <a:cs typeface="Roboto"/>
                        </a:rPr>
                        <a:t>Developing</a:t>
                      </a:r>
                      <a:r>
                        <a:rPr kumimoji="0" lang="de-DE" sz="800" b="1" u="none" strike="noStrike" kern="1200" cap="none" spc="0" normalizeH="0" baseline="0" noProof="0">
                          <a:ln>
                            <a:noFill/>
                          </a:ln>
                          <a:solidFill>
                            <a:schemeClr val="bg1"/>
                          </a:solidFill>
                          <a:effectLst/>
                          <a:uLnTx/>
                          <a:uFillTx/>
                          <a:latin typeface="Roboto"/>
                          <a:cs typeface="Roboto"/>
                        </a:rPr>
                        <a:t> a </a:t>
                      </a:r>
                      <a:r>
                        <a:rPr kumimoji="0" lang="de-DE" sz="800" b="1" u="none" strike="noStrike" kern="1200" cap="none" spc="0" normalizeH="0" baseline="0" noProof="0" err="1">
                          <a:ln>
                            <a:noFill/>
                          </a:ln>
                          <a:solidFill>
                            <a:schemeClr val="bg1"/>
                          </a:solidFill>
                          <a:effectLst/>
                          <a:uLnTx/>
                          <a:uFillTx/>
                          <a:latin typeface="Roboto"/>
                          <a:cs typeface="Roboto"/>
                        </a:rPr>
                        <a:t>strategy</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roadmap</a:t>
                      </a:r>
                      <a:r>
                        <a:rPr kumimoji="0" lang="de-DE" sz="800" b="1" u="none" strike="noStrike" kern="1200" cap="none" spc="0" normalizeH="0" baseline="0" noProof="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action</a:t>
                      </a:r>
                      <a:r>
                        <a:rPr kumimoji="0" lang="de-DE" sz="800" b="1" u="none" strike="noStrike" kern="1200" cap="none" spc="0" normalizeH="0" baseline="0" noProof="0">
                          <a:ln>
                            <a:noFill/>
                          </a:ln>
                          <a:solidFill>
                            <a:schemeClr val="bg1"/>
                          </a:solidFill>
                          <a:effectLst/>
                          <a:uLnTx/>
                          <a:uFillTx/>
                          <a:latin typeface="Roboto"/>
                          <a:cs typeface="Roboto"/>
                        </a:rPr>
                        <a:t> plan </a:t>
                      </a:r>
                      <a:r>
                        <a:rPr kumimoji="0" lang="de-DE" sz="800" b="1" u="none" strike="noStrike" kern="1200" cap="none" spc="0" normalizeH="0" baseline="0" noProof="0" err="1">
                          <a:ln>
                            <a:noFill/>
                          </a:ln>
                          <a:solidFill>
                            <a:schemeClr val="bg1"/>
                          </a:solidFill>
                          <a:effectLst/>
                          <a:uLnTx/>
                          <a:uFillTx/>
                          <a:latin typeface="Roboto"/>
                          <a:cs typeface="Roboto"/>
                        </a:rPr>
                        <a:t>for</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enhanced</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ethics</a:t>
                      </a:r>
                      <a:r>
                        <a:rPr kumimoji="0" lang="de-DE" sz="800" b="1" u="none" strike="noStrike" kern="1200" cap="none" spc="0" normalizeH="0" baseline="0" noProof="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public</a:t>
                      </a:r>
                      <a:r>
                        <a:rPr kumimoji="0" lang="de-DE" sz="800" b="1" u="none" strike="noStrike" kern="1200" cap="none" spc="0" normalizeH="0" baseline="0" noProof="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a:latin typeface="Roboto"/>
                          <a:cs typeface="Roboto"/>
                        </a:rPr>
                        <a:t>Module 1 - </a:t>
                      </a:r>
                      <a:r>
                        <a:rPr lang="de-DE" sz="800" err="1">
                          <a:latin typeface="Roboto"/>
                          <a:cs typeface="Roboto"/>
                        </a:rPr>
                        <a:t>How</a:t>
                      </a:r>
                      <a:r>
                        <a:rPr lang="de-DE" sz="800">
                          <a:latin typeface="Roboto"/>
                          <a:cs typeface="Roboto"/>
                        </a:rPr>
                        <a:t> </a:t>
                      </a:r>
                      <a:r>
                        <a:rPr lang="de-DE" sz="800" err="1">
                          <a:latin typeface="Roboto"/>
                          <a:cs typeface="Roboto"/>
                        </a:rPr>
                        <a:t>would</a:t>
                      </a:r>
                      <a:r>
                        <a:rPr lang="de-DE" sz="800">
                          <a:latin typeface="Roboto"/>
                          <a:cs typeface="Roboto"/>
                        </a:rPr>
                        <a:t> a </a:t>
                      </a:r>
                      <a:r>
                        <a:rPr lang="de-DE" sz="800" err="1">
                          <a:latin typeface="Roboto"/>
                          <a:cs typeface="Roboto"/>
                        </a:rPr>
                        <a:t>world</a:t>
                      </a:r>
                      <a:r>
                        <a:rPr lang="de-DE" sz="800">
                          <a:latin typeface="Roboto"/>
                          <a:cs typeface="Roboto"/>
                        </a:rPr>
                        <a:t> </a:t>
                      </a:r>
                      <a:r>
                        <a:rPr lang="de-DE" sz="800" err="1">
                          <a:latin typeface="Roboto"/>
                          <a:cs typeface="Roboto"/>
                        </a:rPr>
                        <a:t>without</a:t>
                      </a:r>
                      <a:r>
                        <a:rPr lang="de-DE" sz="800">
                          <a:latin typeface="Roboto"/>
                          <a:cs typeface="Roboto"/>
                        </a:rPr>
                        <a:t> </a:t>
                      </a:r>
                      <a:r>
                        <a:rPr lang="de-DE" sz="800" err="1">
                          <a:latin typeface="Roboto"/>
                          <a:cs typeface="Roboto"/>
                        </a:rPr>
                        <a:t>corruption</a:t>
                      </a:r>
                      <a:r>
                        <a:rPr lang="de-DE" sz="800">
                          <a:latin typeface="Roboto"/>
                          <a:cs typeface="Roboto"/>
                        </a:rPr>
                        <a:t> </a:t>
                      </a:r>
                      <a:r>
                        <a:rPr lang="de-DE" sz="800" err="1">
                          <a:latin typeface="Roboto"/>
                          <a:cs typeface="Roboto"/>
                        </a:rPr>
                        <a:t>look</a:t>
                      </a:r>
                      <a:r>
                        <a:rPr lang="de-DE" sz="800">
                          <a:latin typeface="Roboto"/>
                          <a:cs typeface="Roboto"/>
                        </a:rPr>
                        <a:t>?</a:t>
                      </a:r>
                      <a:endParaRPr lang="de-DE" sz="800" b="0">
                        <a:latin typeface="Roboto"/>
                        <a:cs typeface="Roboto"/>
                      </a:endParaRPr>
                    </a:p>
                  </a:txBody>
                  <a:tcPr>
                    <a:noFill/>
                  </a:tcPr>
                </a:tc>
                <a:tc>
                  <a:txBody>
                    <a:bodyPr/>
                    <a:lstStyle/>
                    <a:p>
                      <a:pPr marL="0" lvl="0" indent="0">
                        <a:spcBef>
                          <a:spcPts val="400"/>
                        </a:spcBef>
                        <a:buNone/>
                      </a:pPr>
                      <a:r>
                        <a:rPr lang="de-DE" sz="800" b="0" i="0" u="none" strike="noStrike" noProof="0">
                          <a:latin typeface="Roboto"/>
                        </a:rPr>
                        <a:t>Module 6 - </a:t>
                      </a:r>
                      <a:r>
                        <a:rPr lang="de-DE" sz="800" b="0" i="0" u="none" strike="noStrike" noProof="0" err="1">
                          <a:latin typeface="Roboto"/>
                        </a:rPr>
                        <a:t>Oversight</a:t>
                      </a:r>
                      <a:r>
                        <a:rPr lang="de-DE" sz="800" b="0" i="0" u="none" strike="noStrike" noProof="0">
                          <a:latin typeface="Roboto"/>
                        </a:rPr>
                        <a:t> </a:t>
                      </a:r>
                      <a:r>
                        <a:rPr lang="de-DE" sz="800" b="0" i="0" u="none" strike="noStrike" noProof="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a:latin typeface="Roboto"/>
                          <a:cs typeface="Roboto"/>
                        </a:rPr>
                        <a:t>Module 11 - </a:t>
                      </a:r>
                      <a:r>
                        <a:rPr lang="de-DE" sz="800" err="1">
                          <a:latin typeface="Roboto"/>
                          <a:cs typeface="Roboto"/>
                        </a:rPr>
                        <a:t>Staff</a:t>
                      </a:r>
                      <a:r>
                        <a:rPr lang="de-DE" sz="800">
                          <a:latin typeface="Roboto"/>
                          <a:cs typeface="Roboto"/>
                        </a:rPr>
                        <a:t> </a:t>
                      </a:r>
                      <a:r>
                        <a:rPr lang="de-DE" sz="800" err="1">
                          <a:latin typeface="Roboto"/>
                          <a:cs typeface="Roboto"/>
                        </a:rPr>
                        <a:t>management</a:t>
                      </a:r>
                      <a:r>
                        <a:rPr lang="de-DE" sz="800">
                          <a:latin typeface="Roboto"/>
                          <a:cs typeface="Roboto"/>
                        </a:rPr>
                        <a:t> and </a:t>
                      </a:r>
                      <a:r>
                        <a:rPr lang="de-DE" sz="800" err="1">
                          <a:latin typeface="Roboto"/>
                          <a:cs typeface="Roboto"/>
                        </a:rPr>
                        <a:t>developing</a:t>
                      </a:r>
                      <a:r>
                        <a:rPr lang="de-DE" sz="800">
                          <a:latin typeface="Roboto"/>
                          <a:cs typeface="Roboto"/>
                        </a:rPr>
                        <a:t> </a:t>
                      </a:r>
                      <a:r>
                        <a:rPr lang="de-DE" sz="800" err="1">
                          <a:latin typeface="Roboto"/>
                          <a:cs typeface="Roboto"/>
                        </a:rPr>
                        <a:t>capacities</a:t>
                      </a:r>
                      <a:r>
                        <a:rPr lang="de-DE" sz="800">
                          <a:latin typeface="Roboto"/>
                          <a:cs typeface="Roboto"/>
                        </a:rPr>
                        <a:t> </a:t>
                      </a:r>
                      <a:r>
                        <a:rPr lang="de-DE" sz="800" err="1">
                          <a:latin typeface="Roboto"/>
                          <a:cs typeface="Roboto"/>
                        </a:rPr>
                        <a:t>for</a:t>
                      </a:r>
                      <a:r>
                        <a:rPr lang="de-DE" sz="800">
                          <a:latin typeface="Roboto"/>
                          <a:cs typeface="Roboto"/>
                        </a:rPr>
                        <a:t> </a:t>
                      </a:r>
                      <a:r>
                        <a:rPr lang="de-DE" sz="800" err="1">
                          <a:latin typeface="Roboto"/>
                          <a:cs typeface="Roboto"/>
                        </a:rPr>
                        <a:t>integrity</a:t>
                      </a:r>
                      <a:r>
                        <a:rPr lang="de-DE" sz="80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a:latin typeface="Roboto"/>
                          <a:cs typeface="Roboto"/>
                        </a:rPr>
                        <a:t>Module 14 - </a:t>
                      </a:r>
                      <a:r>
                        <a:rPr lang="de-DE" sz="800" err="1">
                          <a:latin typeface="Roboto"/>
                          <a:cs typeface="Roboto"/>
                        </a:rPr>
                        <a:t>Ethical</a:t>
                      </a:r>
                      <a:r>
                        <a:rPr lang="de-DE" sz="800">
                          <a:latin typeface="Roboto"/>
                          <a:cs typeface="Roboto"/>
                        </a:rPr>
                        <a:t> </a:t>
                      </a:r>
                      <a:r>
                        <a:rPr lang="de-DE" sz="800" err="1">
                          <a:latin typeface="Roboto"/>
                          <a:cs typeface="Roboto"/>
                        </a:rPr>
                        <a:t>leadership</a:t>
                      </a:r>
                      <a:endParaRPr lang="de-DE" sz="800" b="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a:ln>
                            <a:noFill/>
                          </a:ln>
                          <a:effectLst/>
                          <a:uLnTx/>
                          <a:uFillTx/>
                          <a:latin typeface="Roboto"/>
                          <a:cs typeface="Roboto"/>
                        </a:rPr>
                        <a:t>Module 18 - </a:t>
                      </a:r>
                      <a:r>
                        <a:rPr kumimoji="0" lang="de-DE" sz="800" u="none" strike="noStrike" kern="1200" cap="none" spc="0" normalizeH="0" baseline="0" noProof="0" err="1">
                          <a:ln>
                            <a:noFill/>
                          </a:ln>
                          <a:effectLst/>
                          <a:uLnTx/>
                          <a:uFillTx/>
                          <a:latin typeface="Roboto"/>
                          <a:cs typeface="Roboto"/>
                        </a:rPr>
                        <a:t>Preparation</a:t>
                      </a:r>
                      <a:r>
                        <a:rPr kumimoji="0"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2 - Essentials </a:t>
                      </a:r>
                      <a:r>
                        <a:rPr lang="de-DE" sz="800" err="1">
                          <a:latin typeface="Roboto"/>
                          <a:cs typeface="Roboto"/>
                        </a:rPr>
                        <a:t>of</a:t>
                      </a:r>
                      <a:r>
                        <a:rPr lang="de-DE" sz="800">
                          <a:latin typeface="Roboto"/>
                          <a:cs typeface="Roboto"/>
                        </a:rPr>
                        <a:t> </a:t>
                      </a:r>
                      <a:r>
                        <a:rPr lang="de-DE" sz="800" err="1">
                          <a:latin typeface="Roboto"/>
                          <a:cs typeface="Roboto"/>
                        </a:rPr>
                        <a:t>ethics</a:t>
                      </a:r>
                      <a:r>
                        <a:rPr lang="de-DE" sz="800">
                          <a:latin typeface="Roboto"/>
                          <a:cs typeface="Roboto"/>
                        </a:rPr>
                        <a:t> and </a:t>
                      </a:r>
                      <a:r>
                        <a:rPr lang="de-DE" sz="800" err="1">
                          <a:latin typeface="Roboto"/>
                          <a:cs typeface="Roboto"/>
                        </a:rPr>
                        <a:t>public</a:t>
                      </a:r>
                      <a:r>
                        <a:rPr lang="de-DE" sz="800">
                          <a:latin typeface="Roboto"/>
                          <a:cs typeface="Roboto"/>
                        </a:rPr>
                        <a:t> </a:t>
                      </a:r>
                      <a:r>
                        <a:rPr lang="de-DE" sz="800" err="1">
                          <a:latin typeface="Roboto"/>
                          <a:cs typeface="Roboto"/>
                        </a:rPr>
                        <a:t>integrity</a:t>
                      </a:r>
                      <a:endParaRPr lang="de-DE" sz="800" b="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a:latin typeface="Roboto"/>
                        </a:rPr>
                        <a:t>Module 7 - </a:t>
                      </a:r>
                      <a:r>
                        <a:rPr lang="de-DE" sz="800" b="0" i="0" u="none" strike="noStrike" noProof="0" err="1">
                          <a:latin typeface="Roboto"/>
                        </a:rPr>
                        <a:t>Social</a:t>
                      </a:r>
                      <a:r>
                        <a:rPr lang="de-DE" sz="800" b="0" i="0" u="none" strike="noStrike" noProof="0">
                          <a:latin typeface="Roboto"/>
                        </a:rPr>
                        <a:t> </a:t>
                      </a:r>
                      <a:r>
                        <a:rPr lang="de-DE" sz="800" b="0" i="0" u="none" strike="noStrike" noProof="0" err="1">
                          <a:latin typeface="Roboto"/>
                        </a:rPr>
                        <a:t>accountability</a:t>
                      </a:r>
                      <a:r>
                        <a:rPr lang="de-DE" sz="800" b="0" i="0" u="none" strike="noStrike" noProof="0">
                          <a:latin typeface="Roboto"/>
                        </a:rPr>
                        <a:t> </a:t>
                      </a:r>
                      <a:r>
                        <a:rPr lang="de-DE" sz="800" b="0" i="0" u="none" strike="noStrike" noProof="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12 - </a:t>
                      </a:r>
                      <a:r>
                        <a:rPr lang="de-DE" sz="800" err="1">
                          <a:latin typeface="Roboto"/>
                          <a:cs typeface="Roboto"/>
                        </a:rPr>
                        <a:t>Creating</a:t>
                      </a:r>
                      <a:r>
                        <a:rPr lang="de-DE" sz="800">
                          <a:latin typeface="Roboto"/>
                          <a:cs typeface="Roboto"/>
                        </a:rPr>
                        <a:t> an organizational </a:t>
                      </a:r>
                      <a:r>
                        <a:rPr lang="de-DE" sz="800" err="1">
                          <a:latin typeface="Roboto"/>
                          <a:cs typeface="Roboto"/>
                        </a:rPr>
                        <a:t>culture</a:t>
                      </a:r>
                      <a:r>
                        <a:rPr lang="de-DE" sz="800">
                          <a:latin typeface="Roboto"/>
                          <a:cs typeface="Roboto"/>
                        </a:rPr>
                        <a:t> </a:t>
                      </a:r>
                      <a:r>
                        <a:rPr lang="de-DE" sz="800" err="1">
                          <a:latin typeface="Roboto"/>
                          <a:cs typeface="Roboto"/>
                        </a:rPr>
                        <a:t>of</a:t>
                      </a:r>
                      <a:r>
                        <a:rPr lang="de-DE" sz="800">
                          <a:latin typeface="Roboto"/>
                          <a:cs typeface="Roboto"/>
                        </a:rPr>
                        <a:t> </a:t>
                      </a:r>
                      <a:r>
                        <a:rPr lang="de-DE" sz="800" err="1">
                          <a:latin typeface="Roboto"/>
                          <a:cs typeface="Roboto"/>
                        </a:rPr>
                        <a:t>ethics</a:t>
                      </a:r>
                      <a:r>
                        <a:rPr lang="de-DE" sz="800">
                          <a:latin typeface="Roboto"/>
                          <a:cs typeface="Roboto"/>
                        </a:rPr>
                        <a:t> and </a:t>
                      </a:r>
                      <a:r>
                        <a:rPr lang="de-DE" sz="800" err="1">
                          <a:latin typeface="Roboto"/>
                          <a:cs typeface="Roboto"/>
                        </a:rPr>
                        <a:t>integrity</a:t>
                      </a:r>
                      <a:endParaRPr lang="de-DE" sz="800" b="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a:latin typeface="Roboto"/>
                        </a:rPr>
                        <a:t>Module 15 - </a:t>
                      </a:r>
                      <a:r>
                        <a:rPr lang="de-DE" sz="800" b="0" i="0" u="none" strike="noStrike" noProof="0" err="1">
                          <a:latin typeface="Roboto"/>
                        </a:rPr>
                        <a:t>Assessing</a:t>
                      </a:r>
                      <a:r>
                        <a:rPr lang="de-DE" sz="800" b="0" i="0" u="none" strike="noStrike" noProof="0">
                          <a:latin typeface="Roboto"/>
                        </a:rPr>
                        <a:t> personal vis-à-vis organizational </a:t>
                      </a:r>
                      <a:r>
                        <a:rPr lang="de-DE" sz="800" b="0" i="0" u="none" strike="noStrike" noProof="0" err="1">
                          <a:latin typeface="Roboto"/>
                        </a:rPr>
                        <a:t>values</a:t>
                      </a:r>
                      <a:endParaRPr lang="en-US" sz="800" b="0" i="0" u="none" strike="noStrike" noProof="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err="1">
                          <a:latin typeface="Roboto"/>
                        </a:rPr>
                        <a:t>Afternoon</a:t>
                      </a:r>
                      <a:endParaRPr lang="en-US" sz="80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3 - Transparency and </a:t>
                      </a:r>
                      <a:r>
                        <a:rPr lang="de-DE" sz="800" err="1">
                          <a:latin typeface="Roboto"/>
                          <a:cs typeface="Roboto"/>
                        </a:rPr>
                        <a:t>accountability</a:t>
                      </a:r>
                      <a:endParaRPr lang="de-DE" sz="800" b="0">
                        <a:latin typeface="Roboto"/>
                        <a:cs typeface="Roboto"/>
                      </a:endParaRPr>
                    </a:p>
                  </a:txBody>
                  <a:tcPr>
                    <a:solidFill>
                      <a:schemeClr val="accent6">
                        <a:lumMod val="40000"/>
                        <a:lumOff val="60000"/>
                      </a:schemeClr>
                    </a:solidFill>
                  </a:tcPr>
                </a:tc>
                <a:tc>
                  <a:txBody>
                    <a:bodyPr/>
                    <a:lstStyle/>
                    <a:p>
                      <a:pPr marL="0" marR="0" lvl="0" indent="0" algn="l" rtl="0">
                        <a:lnSpc>
                          <a:spcPct val="100000"/>
                        </a:lnSpc>
                        <a:spcBef>
                          <a:spcPts val="0"/>
                        </a:spcBef>
                        <a:spcAft>
                          <a:spcPts val="0"/>
                        </a:spcAft>
                        <a:buFontTx/>
                        <a:buNone/>
                      </a:pPr>
                      <a:r>
                        <a:rPr lang="de-DE" sz="800">
                          <a:latin typeface="Roboto"/>
                          <a:cs typeface="Roboto"/>
                        </a:rPr>
                        <a:t>Module 8 - Integrity </a:t>
                      </a:r>
                      <a:r>
                        <a:rPr lang="de-DE" sz="800" err="1">
                          <a:latin typeface="Roboto"/>
                          <a:cs typeface="Roboto"/>
                        </a:rPr>
                        <a:t>codes</a:t>
                      </a:r>
                      <a:endParaRPr lang="de-DE" sz="800" b="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a:latin typeface="Roboto"/>
                          <a:cs typeface="Roboto"/>
                        </a:rPr>
                        <a:t>Module 13 - Transparent </a:t>
                      </a:r>
                      <a:r>
                        <a:rPr lang="de-DE" sz="800" err="1">
                          <a:latin typeface="Roboto"/>
                          <a:cs typeface="Roboto"/>
                        </a:rPr>
                        <a:t>public</a:t>
                      </a:r>
                      <a:r>
                        <a:rPr lang="de-DE" sz="800">
                          <a:latin typeface="Roboto"/>
                          <a:cs typeface="Roboto"/>
                        </a:rPr>
                        <a:t> </a:t>
                      </a:r>
                      <a:r>
                        <a:rPr lang="de-DE" sz="800" err="1">
                          <a:latin typeface="Roboto"/>
                          <a:cs typeface="Roboto"/>
                        </a:rPr>
                        <a:t>procurement</a:t>
                      </a:r>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16 - Behavioral </a:t>
                      </a:r>
                      <a:r>
                        <a:rPr lang="de-DE" sz="800" err="1">
                          <a:latin typeface="Roboto"/>
                          <a:cs typeface="Roboto"/>
                        </a:rPr>
                        <a:t>insights</a:t>
                      </a:r>
                      <a:r>
                        <a:rPr lang="de-DE" sz="800">
                          <a:latin typeface="Roboto"/>
                          <a:cs typeface="Roboto"/>
                        </a:rPr>
                        <a:t> and </a:t>
                      </a:r>
                      <a:r>
                        <a:rPr lang="de-DE" sz="800" err="1">
                          <a:latin typeface="Roboto"/>
                          <a:cs typeface="Roboto"/>
                        </a:rPr>
                        <a:t>staff</a:t>
                      </a:r>
                      <a:r>
                        <a:rPr lang="de-DE" sz="800">
                          <a:latin typeface="Roboto"/>
                          <a:cs typeface="Roboto"/>
                        </a:rPr>
                        <a:t> </a:t>
                      </a:r>
                      <a:r>
                        <a:rPr lang="de-DE" sz="800" err="1">
                          <a:latin typeface="Roboto"/>
                          <a:cs typeface="Roboto"/>
                        </a:rPr>
                        <a:t>incentives</a:t>
                      </a:r>
                      <a:endParaRPr lang="de-DE" sz="800" b="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a:ln>
                            <a:noFill/>
                          </a:ln>
                          <a:effectLst/>
                          <a:uLnTx/>
                          <a:uFillTx/>
                          <a:latin typeface="Roboto"/>
                          <a:cs typeface="Roboto"/>
                        </a:rPr>
                        <a:t>Module 18 -</a:t>
                      </a:r>
                      <a:r>
                        <a:rPr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Presentation</a:t>
                      </a:r>
                      <a:r>
                        <a:rPr kumimoji="0" lang="de-DE" sz="800" u="none" strike="noStrike" kern="1200" cap="none" spc="0" normalizeH="0" baseline="0" noProof="0">
                          <a:ln>
                            <a:noFill/>
                          </a:ln>
                          <a:effectLst/>
                          <a:uLnTx/>
                          <a:uFillTx/>
                          <a:latin typeface="Roboto"/>
                          <a:cs typeface="Roboto"/>
                        </a:rPr>
                        <a:t> and </a:t>
                      </a:r>
                      <a:r>
                        <a:rPr kumimoji="0" lang="de-DE" sz="800" u="none" strike="noStrike" kern="1200" cap="none" spc="0" normalizeH="0" baseline="0" noProof="0" err="1">
                          <a:ln>
                            <a:noFill/>
                          </a:ln>
                          <a:effectLst/>
                          <a:uLnTx/>
                          <a:uFillTx/>
                          <a:latin typeface="Roboto"/>
                          <a:cs typeface="Roboto"/>
                        </a:rPr>
                        <a:t>feedback</a:t>
                      </a:r>
                      <a:r>
                        <a:rPr kumimoji="0"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4 - Understanding and </a:t>
                      </a:r>
                      <a:r>
                        <a:rPr lang="de-DE" sz="800" err="1">
                          <a:latin typeface="Roboto"/>
                          <a:cs typeface="Roboto"/>
                        </a:rPr>
                        <a:t>assessing</a:t>
                      </a:r>
                      <a:r>
                        <a:rPr lang="de-DE" sz="800">
                          <a:latin typeface="Roboto"/>
                          <a:cs typeface="Roboto"/>
                        </a:rPr>
                        <a:t> </a:t>
                      </a:r>
                      <a:r>
                        <a:rPr lang="de-DE" sz="800" err="1">
                          <a:latin typeface="Roboto"/>
                          <a:cs typeface="Roboto"/>
                        </a:rPr>
                        <a:t>corruption</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9 - Managing </a:t>
                      </a:r>
                      <a:r>
                        <a:rPr lang="de-DE" sz="800" err="1">
                          <a:latin typeface="Roboto"/>
                          <a:cs typeface="Roboto"/>
                        </a:rPr>
                        <a:t>conflict</a:t>
                      </a:r>
                      <a:r>
                        <a:rPr lang="de-DE" sz="800">
                          <a:latin typeface="Roboto"/>
                          <a:cs typeface="Roboto"/>
                        </a:rPr>
                        <a:t> </a:t>
                      </a:r>
                      <a:r>
                        <a:rPr lang="de-DE" sz="800" err="1">
                          <a:latin typeface="Roboto"/>
                          <a:cs typeface="Roboto"/>
                        </a:rPr>
                        <a:t>of</a:t>
                      </a:r>
                      <a:r>
                        <a:rPr lang="de-DE" sz="800">
                          <a:latin typeface="Roboto"/>
                          <a:cs typeface="Roboto"/>
                        </a:rPr>
                        <a:t> </a:t>
                      </a:r>
                      <a:r>
                        <a:rPr lang="de-DE" sz="800" err="1">
                          <a:latin typeface="Roboto"/>
                          <a:cs typeface="Roboto"/>
                        </a:rPr>
                        <a:t>interest</a:t>
                      </a:r>
                      <a:endParaRPr lang="de-DE" sz="800" b="0">
                        <a:latin typeface="Roboto"/>
                        <a:cs typeface="Roboto"/>
                      </a:endParaRPr>
                    </a:p>
                  </a:txBody>
                  <a:tcPr>
                    <a:noFill/>
                  </a:tcPr>
                </a:tc>
                <a:tc>
                  <a:txBody>
                    <a:bodyPr/>
                    <a:lstStyle/>
                    <a:p>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17 - </a:t>
                      </a:r>
                      <a:r>
                        <a:rPr lang="de-DE" sz="800" err="1">
                          <a:latin typeface="Roboto"/>
                          <a:cs typeface="Roboto"/>
                        </a:rPr>
                        <a:t>How</a:t>
                      </a:r>
                      <a:r>
                        <a:rPr lang="de-DE" sz="800">
                          <a:latin typeface="Roboto"/>
                          <a:cs typeface="Roboto"/>
                        </a:rPr>
                        <a:t> </a:t>
                      </a:r>
                      <a:r>
                        <a:rPr lang="de-DE" sz="800" err="1">
                          <a:latin typeface="Roboto"/>
                          <a:cs typeface="Roboto"/>
                        </a:rPr>
                        <a:t>to</a:t>
                      </a:r>
                      <a:r>
                        <a:rPr lang="de-DE" sz="800">
                          <a:latin typeface="Roboto"/>
                          <a:cs typeface="Roboto"/>
                        </a:rPr>
                        <a:t> promote </a:t>
                      </a:r>
                      <a:r>
                        <a:rPr lang="de-DE" sz="800" err="1">
                          <a:latin typeface="Roboto"/>
                          <a:cs typeface="Roboto"/>
                        </a:rPr>
                        <a:t>desired</a:t>
                      </a:r>
                      <a:r>
                        <a:rPr lang="de-DE" sz="800">
                          <a:latin typeface="Roboto"/>
                          <a:cs typeface="Roboto"/>
                        </a:rPr>
                        <a:t> behavioral </a:t>
                      </a:r>
                      <a:r>
                        <a:rPr lang="de-DE" sz="800" err="1">
                          <a:latin typeface="Roboto"/>
                          <a:cs typeface="Roboto"/>
                        </a:rPr>
                        <a:t>change</a:t>
                      </a:r>
                      <a:r>
                        <a:rPr lang="de-DE" sz="800">
                          <a:latin typeface="Roboto"/>
                          <a:cs typeface="Roboto"/>
                        </a:rPr>
                        <a:t>?</a:t>
                      </a: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a:latin typeface="Roboto"/>
                        </a:rPr>
                        <a:t>Module 5 - International </a:t>
                      </a:r>
                      <a:r>
                        <a:rPr lang="de-DE" sz="800" b="0" i="0" u="none" strike="noStrike" noProof="0" err="1">
                          <a:latin typeface="Roboto"/>
                        </a:rPr>
                        <a:t>frameworks</a:t>
                      </a:r>
                      <a:r>
                        <a:rPr lang="de-DE" sz="800" b="0" i="0" u="none" strike="noStrike" noProof="0">
                          <a:latin typeface="Roboto"/>
                        </a:rPr>
                        <a:t> </a:t>
                      </a:r>
                      <a:r>
                        <a:rPr lang="de-DE" sz="800" b="0" i="0" u="none" strike="noStrike" noProof="0" err="1">
                          <a:latin typeface="Roboto"/>
                        </a:rPr>
                        <a:t>for</a:t>
                      </a:r>
                      <a:r>
                        <a:rPr lang="de-DE" sz="800" b="0" i="0" u="none" strike="noStrike" noProof="0">
                          <a:latin typeface="Roboto"/>
                        </a:rPr>
                        <a:t> </a:t>
                      </a:r>
                      <a:r>
                        <a:rPr lang="de-DE" sz="800" b="0" i="0" u="none" strike="noStrike" noProof="0" err="1">
                          <a:latin typeface="Roboto"/>
                        </a:rPr>
                        <a:t>integrity</a:t>
                      </a:r>
                      <a:r>
                        <a:rPr lang="de-DE" sz="800" b="0" i="0" u="none" strike="noStrike" noProof="0">
                          <a:latin typeface="Roboto"/>
                        </a:rPr>
                        <a:t> and anti-</a:t>
                      </a:r>
                      <a:r>
                        <a:rPr lang="de-DE" sz="800" b="0" i="0" u="none" strike="noStrike" noProof="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10 - Whistleblowing</a:t>
                      </a:r>
                    </a:p>
                  </a:txBody>
                  <a:tcPr>
                    <a:solidFill>
                      <a:srgbClr val="FFFFFF"/>
                    </a:solidFill>
                  </a:tcPr>
                </a:tc>
                <a:tc>
                  <a:txBody>
                    <a:bodyPr/>
                    <a:lstStyle/>
                    <a:p>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20</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How to achieve transparency?</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04</a:t>
                </a:r>
                <a:endParaRPr lang="ko-KR" altLang="en-US" sz="2400" b="1">
                  <a:solidFill>
                    <a:srgbClr val="FFFFFF"/>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solidFill>
                    <a:latin typeface="Roboto"/>
                    <a:cs typeface="Roboto"/>
                  </a:rPr>
                  <a:t>Transparency</a:t>
                </a:r>
                <a:r>
                  <a:rPr lang="de-DE" altLang="ko-KR" sz="1600" b="1">
                    <a:solidFill>
                      <a:schemeClr val="bg1"/>
                    </a:solidFill>
                    <a:latin typeface="Roboto"/>
                    <a:cs typeface="Roboto"/>
                  </a:rPr>
                  <a:t> </a:t>
                </a:r>
                <a:r>
                  <a:rPr lang="de-DE" altLang="ko-KR" sz="1600" b="1" err="1">
                    <a:solidFill>
                      <a:schemeClr val="bg1"/>
                    </a:solidFill>
                    <a:latin typeface="Roboto"/>
                    <a:cs typeface="Roboto"/>
                  </a:rPr>
                  <a:t>tools</a:t>
                </a:r>
                <a:r>
                  <a:rPr lang="de-DE" altLang="ko-KR" sz="1600" b="1">
                    <a:solidFill>
                      <a:schemeClr val="bg1"/>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government</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err="1">
                    <a:solidFill>
                      <a:schemeClr val="bg1"/>
                    </a:solidFill>
                    <a:latin typeface="Roboto"/>
                    <a:cs typeface="Roboto"/>
                  </a:rPr>
                  <a:t>Right</a:t>
                </a:r>
                <a:r>
                  <a:rPr lang="de-DE" altLang="ko-KR" sz="1200" b="1">
                    <a:solidFill>
                      <a:schemeClr val="bg1"/>
                    </a:solidFill>
                    <a:latin typeface="Roboto"/>
                    <a:cs typeface="Roboto"/>
                  </a:rPr>
                  <a:t> </a:t>
                </a:r>
                <a:r>
                  <a:rPr lang="de-DE" altLang="ko-KR" sz="1200" b="1" err="1">
                    <a:solidFill>
                      <a:schemeClr val="bg1"/>
                    </a:solidFill>
                    <a:latin typeface="Roboto"/>
                    <a:cs typeface="Roboto"/>
                  </a:rPr>
                  <a:t>to</a:t>
                </a:r>
                <a:r>
                  <a:rPr lang="de-DE" altLang="ko-KR" sz="1200" b="1">
                    <a:solidFill>
                      <a:schemeClr val="bg1"/>
                    </a:solidFill>
                    <a:latin typeface="Roboto"/>
                    <a:cs typeface="Roboto"/>
                  </a:rPr>
                  <a:t> </a:t>
                </a:r>
                <a:r>
                  <a:rPr lang="de-DE" altLang="ko-KR" sz="1200" b="1" err="1">
                    <a:solidFill>
                      <a:schemeClr val="bg1"/>
                    </a:solidFill>
                    <a:latin typeface="Roboto"/>
                    <a:cs typeface="Roboto"/>
                  </a:rPr>
                  <a:t>information</a:t>
                </a:r>
                <a:r>
                  <a:rPr lang="de-DE" altLang="ko-KR" sz="1200" b="1">
                    <a:solidFill>
                      <a:schemeClr val="bg1"/>
                    </a:solidFill>
                    <a:latin typeface="Roboto"/>
                    <a:cs typeface="Roboto"/>
                  </a:rPr>
                  <a:t> </a:t>
                </a:r>
                <a:r>
                  <a:rPr lang="de-DE" altLang="ko-KR" sz="1200" b="1" err="1">
                    <a:solidFill>
                      <a:schemeClr val="bg1"/>
                    </a:solidFill>
                    <a:latin typeface="Roboto"/>
                    <a:cs typeface="Roboto"/>
                  </a:rPr>
                  <a:t>legislation</a:t>
                </a:r>
                <a:r>
                  <a:rPr lang="de-DE" altLang="ko-KR" sz="1200" b="1">
                    <a:solidFill>
                      <a:schemeClr val="bg1"/>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data</a:t>
                </a:r>
                <a:endParaRPr lang="ko-KR" altLang="en-US" sz="1200" b="1">
                  <a:solidFill>
                    <a:schemeClr val="bg1">
                      <a:lumMod val="65000"/>
                    </a:schemeClr>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18240525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b="1" err="1">
                <a:solidFill>
                  <a:srgbClr val="000000"/>
                </a:solidFill>
              </a:rPr>
              <a:t>Right</a:t>
            </a:r>
            <a:r>
              <a:rPr lang="de-DE" b="1">
                <a:solidFill>
                  <a:srgbClr val="000000"/>
                </a:solidFill>
              </a:rPr>
              <a:t> </a:t>
            </a:r>
            <a:r>
              <a:rPr lang="de-DE" b="1" err="1">
                <a:solidFill>
                  <a:srgbClr val="000000"/>
                </a:solidFill>
              </a:rPr>
              <a:t>to</a:t>
            </a:r>
            <a:r>
              <a:rPr lang="de-DE" b="1">
                <a:solidFill>
                  <a:srgbClr val="000000"/>
                </a:solidFill>
              </a:rPr>
              <a:t> </a:t>
            </a:r>
            <a:r>
              <a:rPr lang="de-DE" b="1" err="1">
                <a:solidFill>
                  <a:srgbClr val="000000"/>
                </a:solidFill>
              </a:rPr>
              <a:t>information</a:t>
            </a:r>
            <a:r>
              <a:rPr lang="de-DE" b="1">
                <a:solidFill>
                  <a:srgbClr val="000000"/>
                </a:solidFill>
              </a:rPr>
              <a:t> (RTI)</a:t>
            </a:r>
          </a:p>
        </p:txBody>
      </p:sp>
      <p:sp>
        <p:nvSpPr>
          <p:cNvPr id="3" name="Content Placeholder 2">
            <a:extLst>
              <a:ext uri="{FF2B5EF4-FFF2-40B4-BE49-F238E27FC236}">
                <a16:creationId xmlns:a16="http://schemas.microsoft.com/office/drawing/2014/main" id="{B2E22E80-4B47-E64F-95C1-FB3D35AFF514}"/>
              </a:ext>
            </a:extLst>
          </p:cNvPr>
          <p:cNvSpPr>
            <a:spLocks noGrp="1"/>
          </p:cNvSpPr>
          <p:nvPr>
            <p:ph sz="half" idx="1"/>
          </p:nvPr>
        </p:nvSpPr>
        <p:spPr>
          <a:xfrm>
            <a:off x="628650" y="1270001"/>
            <a:ext cx="5294168" cy="3267364"/>
          </a:xfrm>
          <a:ln>
            <a:solidFill>
              <a:srgbClr val="00B0F0"/>
            </a:solidFill>
          </a:ln>
        </p:spPr>
        <p:txBody>
          <a:bodyPr>
            <a:noAutofit/>
          </a:bodyPr>
          <a:lstStyle/>
          <a:p>
            <a:pPr>
              <a:spcBef>
                <a:spcPct val="0"/>
              </a:spcBef>
              <a:spcAft>
                <a:spcPts val="1200"/>
              </a:spcAft>
              <a:defRPr/>
            </a:pPr>
            <a:r>
              <a:rPr lang="en-US" altLang="en-US" sz="1400">
                <a:solidFill>
                  <a:srgbClr val="000000"/>
                </a:solidFill>
              </a:rPr>
              <a:t>Freedom of information is an integral part of the fundamental right of freedom of expression, as recognized by Article 19 of the Universal Declaration of Human Rights (UDHR) (1948);</a:t>
            </a:r>
          </a:p>
          <a:p>
            <a:pPr>
              <a:spcBef>
                <a:spcPct val="0"/>
              </a:spcBef>
              <a:spcAft>
                <a:spcPts val="1200"/>
              </a:spcAft>
              <a:defRPr/>
            </a:pPr>
            <a:r>
              <a:rPr lang="en-US" altLang="en-US" sz="1400">
                <a:solidFill>
                  <a:srgbClr val="000000"/>
                </a:solidFill>
              </a:rPr>
              <a:t>Article 19 UDHR states that the fundamental right of freedom of expression encompasses the </a:t>
            </a:r>
            <a:r>
              <a:rPr lang="en-US" altLang="en-US" sz="1400" u="sng">
                <a:solidFill>
                  <a:srgbClr val="000000"/>
                </a:solidFill>
              </a:rPr>
              <a:t>freedom to “to seek, receive and impart information and ideas through any media and regardless of frontiers”</a:t>
            </a:r>
            <a:r>
              <a:rPr lang="en-US" altLang="en-US" sz="1400">
                <a:solidFill>
                  <a:srgbClr val="000000"/>
                </a:solidFill>
              </a:rPr>
              <a:t> (UNESCO n. y.);</a:t>
            </a:r>
          </a:p>
          <a:p>
            <a:pPr>
              <a:spcBef>
                <a:spcPct val="0"/>
              </a:spcBef>
              <a:spcAft>
                <a:spcPts val="1200"/>
              </a:spcAft>
              <a:defRPr/>
            </a:pPr>
            <a:r>
              <a:rPr lang="en-US" altLang="en-US" sz="1400" b="1">
                <a:solidFill>
                  <a:srgbClr val="000000"/>
                </a:solidFill>
              </a:rPr>
              <a:t>Maximum disclosure: </a:t>
            </a:r>
            <a:r>
              <a:rPr lang="en-US" altLang="en-US" sz="1400">
                <a:solidFill>
                  <a:srgbClr val="000000"/>
                </a:solidFill>
              </a:rPr>
              <a:t>Principle that information should only be withheld where absolutely necessary to prevent harm to a legitimate interest and where there is no overriding public interest in knowing the information;</a:t>
            </a:r>
          </a:p>
          <a:p>
            <a:pPr>
              <a:spcBef>
                <a:spcPct val="0"/>
              </a:spcBef>
              <a:spcAft>
                <a:spcPts val="1200"/>
              </a:spcAft>
              <a:defRPr/>
            </a:pPr>
            <a:r>
              <a:rPr lang="en-US" altLang="en-US" sz="1400" b="1">
                <a:solidFill>
                  <a:srgbClr val="000000"/>
                </a:solidFill>
              </a:rPr>
              <a:t>Reactive Disclosure: </a:t>
            </a:r>
            <a:r>
              <a:rPr lang="en-US" altLang="en-US" sz="1400">
                <a:solidFill>
                  <a:srgbClr val="000000"/>
                </a:solidFill>
              </a:rPr>
              <a:t>Principle that public information has to be requested before it is shared. RTI laws set out the processes for information access.</a:t>
            </a:r>
          </a:p>
        </p:txBody>
      </p:sp>
      <p:sp>
        <p:nvSpPr>
          <p:cNvPr id="7" name="Foliennummernplatzhalter 6"/>
          <p:cNvSpPr>
            <a:spLocks noGrp="1"/>
          </p:cNvSpPr>
          <p:nvPr>
            <p:ph type="sldNum" sz="quarter" idx="12"/>
          </p:nvPr>
        </p:nvSpPr>
        <p:spPr/>
        <p:txBody>
          <a:bodyPr/>
          <a:lstStyle/>
          <a:p>
            <a:fld id="{961E0DA8-AC27-403E-90E8-404BCA9BAC80}" type="slidenum">
              <a:rPr lang="en-US" smtClean="0"/>
              <a:pPr/>
              <a:t>21</a:t>
            </a:fld>
            <a:endParaRPr lang="en-US"/>
          </a:p>
        </p:txBody>
      </p:sp>
      <p:sp>
        <p:nvSpPr>
          <p:cNvPr id="6" name="Fußzeilenplatzhalter 5"/>
          <p:cNvSpPr>
            <a:spLocks noGrp="1"/>
          </p:cNvSpPr>
          <p:nvPr>
            <p:ph type="ftr" sz="quarter" idx="3"/>
          </p:nvPr>
        </p:nvSpPr>
        <p:spPr/>
        <p:txBody>
          <a:bodyPr/>
          <a:lstStyle/>
          <a:p>
            <a:r>
              <a:rPr lang="en-US" b="1"/>
              <a:t>Module 3 – Transparency and accountability</a:t>
            </a:r>
            <a:endParaRPr lang="en-US"/>
          </a:p>
        </p:txBody>
      </p:sp>
      <p:pic>
        <p:nvPicPr>
          <p:cNvPr id="10" name="Bild 9" descr="6348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70000"/>
            <a:ext cx="2347575" cy="3273135"/>
          </a:xfrm>
          <a:prstGeom prst="rect">
            <a:avLst/>
          </a:prstGeom>
          <a:ln>
            <a:solidFill>
              <a:srgbClr val="00B0F0"/>
            </a:solidFill>
          </a:ln>
        </p:spPr>
      </p:pic>
      <p:sp>
        <p:nvSpPr>
          <p:cNvPr id="11" name="Textfeld 10"/>
          <p:cNvSpPr txBox="1"/>
          <p:nvPr/>
        </p:nvSpPr>
        <p:spPr>
          <a:xfrm>
            <a:off x="7859570" y="4352635"/>
            <a:ext cx="580158" cy="200055"/>
          </a:xfrm>
          <a:prstGeom prst="rect">
            <a:avLst/>
          </a:prstGeom>
          <a:noFill/>
        </p:spPr>
        <p:txBody>
          <a:bodyPr wrap="square" rtlCol="0">
            <a:spAutoFit/>
          </a:bodyPr>
          <a:lstStyle/>
          <a:p>
            <a:r>
              <a:rPr lang="de-DE" sz="700">
                <a:latin typeface="Roboto"/>
                <a:cs typeface="Roboto"/>
              </a:rPr>
              <a:t>UN </a:t>
            </a:r>
            <a:r>
              <a:rPr lang="de-DE" sz="700" err="1">
                <a:latin typeface="Roboto"/>
                <a:cs typeface="Roboto"/>
              </a:rPr>
              <a:t>Photo</a:t>
            </a:r>
            <a:endParaRPr lang="de-DE" sz="700">
              <a:latin typeface="Roboto"/>
              <a:cs typeface="Roboto"/>
            </a:endParaRPr>
          </a:p>
        </p:txBody>
      </p:sp>
    </p:spTree>
    <p:extLst>
      <p:ext uri="{BB962C8B-B14F-4D97-AF65-F5344CB8AC3E}">
        <p14:creationId xmlns:p14="http://schemas.microsoft.com/office/powerpoint/2010/main" val="42765879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E2EC-25A6-4C43-A317-EF87F3FA4D65}"/>
              </a:ext>
            </a:extLst>
          </p:cNvPr>
          <p:cNvSpPr>
            <a:spLocks noGrp="1"/>
          </p:cNvSpPr>
          <p:nvPr>
            <p:ph type="title"/>
          </p:nvPr>
        </p:nvSpPr>
        <p:spPr/>
        <p:txBody>
          <a:bodyPr>
            <a:noAutofit/>
          </a:bodyPr>
          <a:lstStyle/>
          <a:p>
            <a:r>
              <a:rPr lang="en-US" sz="2600" b="1"/>
              <a:t>Number of countries with freedom of information laws</a:t>
            </a:r>
          </a:p>
        </p:txBody>
      </p:sp>
      <p:pic>
        <p:nvPicPr>
          <p:cNvPr id="5" name="Inhaltsplatzhalter 4" descr="Unbenannt2.png"/>
          <p:cNvPicPr>
            <a:picLocks noGrp="1" noChangeAspect="1"/>
          </p:cNvPicPr>
          <p:nvPr>
            <p:ph idx="1"/>
          </p:nvPr>
        </p:nvPicPr>
        <p:blipFill>
          <a:blip r:embed="rId3">
            <a:extLst>
              <a:ext uri="{28A0092B-C50C-407E-A947-70E740481C1C}">
                <a14:useLocalDpi xmlns:a14="http://schemas.microsoft.com/office/drawing/2010/main" val="0"/>
              </a:ext>
            </a:extLst>
          </a:blip>
          <a:srcRect l="-14654" r="-14654"/>
          <a:stretch>
            <a:fillRect/>
          </a:stretch>
        </p:blipFill>
        <p:spPr>
          <a:ln>
            <a:solidFill>
              <a:srgbClr val="00B0F0"/>
            </a:solidFill>
          </a:ln>
        </p:spPr>
      </p:pic>
      <p:sp>
        <p:nvSpPr>
          <p:cNvPr id="6" name="Fußzeilenplatzhalter 5"/>
          <p:cNvSpPr>
            <a:spLocks noGrp="1"/>
          </p:cNvSpPr>
          <p:nvPr>
            <p:ph type="ftr" sz="quarter" idx="3"/>
          </p:nvPr>
        </p:nvSpPr>
        <p:spPr/>
        <p:txBody>
          <a:bodyPr/>
          <a:lstStyle/>
          <a:p>
            <a:r>
              <a:rPr lang="en-US" b="1"/>
              <a:t>Module 3 – Transparency and accountability</a:t>
            </a:r>
            <a:endParaRPr lang="en-US"/>
          </a:p>
        </p:txBody>
      </p:sp>
      <p:sp>
        <p:nvSpPr>
          <p:cNvPr id="7" name="Foliennummernplatzhalter 6"/>
          <p:cNvSpPr>
            <a:spLocks noGrp="1"/>
          </p:cNvSpPr>
          <p:nvPr>
            <p:ph type="sldNum" sz="quarter" idx="4"/>
          </p:nvPr>
        </p:nvSpPr>
        <p:spPr/>
        <p:txBody>
          <a:bodyPr/>
          <a:lstStyle/>
          <a:p>
            <a:fld id="{961E0DA8-AC27-403E-90E8-404BCA9BAC80}" type="slidenum">
              <a:rPr lang="en-US" smtClean="0"/>
              <a:pPr/>
              <a:t>22</a:t>
            </a:fld>
            <a:endParaRPr lang="en-US"/>
          </a:p>
        </p:txBody>
      </p:sp>
      <p:sp>
        <p:nvSpPr>
          <p:cNvPr id="8" name="Textfeld 7"/>
          <p:cNvSpPr txBox="1"/>
          <p:nvPr/>
        </p:nvSpPr>
        <p:spPr>
          <a:xfrm>
            <a:off x="7625104" y="4116516"/>
            <a:ext cx="848354" cy="415498"/>
          </a:xfrm>
          <a:prstGeom prst="rect">
            <a:avLst/>
          </a:prstGeom>
          <a:noFill/>
        </p:spPr>
        <p:txBody>
          <a:bodyPr wrap="square" rtlCol="0">
            <a:spAutoFit/>
          </a:bodyPr>
          <a:lstStyle/>
          <a:p>
            <a:r>
              <a:rPr lang="de-DE" sz="700">
                <a:solidFill>
                  <a:srgbClr val="000000"/>
                </a:solidFill>
                <a:latin typeface="Roboto"/>
                <a:cs typeface="Roboto"/>
              </a:rPr>
              <a:t>UNESCO 2018: 31 (</a:t>
            </a:r>
            <a:r>
              <a:rPr lang="de-DE" sz="700" err="1">
                <a:solidFill>
                  <a:srgbClr val="000000"/>
                </a:solidFill>
                <a:latin typeface="Roboto"/>
                <a:cs typeface="Roboto"/>
              </a:rPr>
              <a:t>visualized</a:t>
            </a:r>
            <a:r>
              <a:rPr lang="de-DE" sz="700">
                <a:solidFill>
                  <a:srgbClr val="000000"/>
                </a:solidFill>
                <a:latin typeface="Roboto"/>
                <a:cs typeface="Roboto"/>
              </a:rPr>
              <a:t> </a:t>
            </a:r>
            <a:r>
              <a:rPr lang="de-DE" sz="700" err="1">
                <a:solidFill>
                  <a:srgbClr val="000000"/>
                </a:solidFill>
                <a:latin typeface="Roboto"/>
                <a:cs typeface="Roboto"/>
              </a:rPr>
              <a:t>by</a:t>
            </a:r>
            <a:r>
              <a:rPr lang="de-DE" sz="700">
                <a:solidFill>
                  <a:srgbClr val="000000"/>
                </a:solidFill>
                <a:latin typeface="Roboto"/>
                <a:cs typeface="Roboto"/>
              </a:rPr>
              <a:t> </a:t>
            </a:r>
            <a:r>
              <a:rPr lang="de-DE" sz="700" err="1">
                <a:solidFill>
                  <a:srgbClr val="000000"/>
                </a:solidFill>
                <a:latin typeface="Roboto"/>
                <a:cs typeface="Roboto"/>
              </a:rPr>
              <a:t>Statista</a:t>
            </a:r>
            <a:r>
              <a:rPr lang="de-DE" sz="700">
                <a:solidFill>
                  <a:srgbClr val="000000"/>
                </a:solidFill>
                <a:latin typeface="Roboto"/>
                <a:cs typeface="Roboto"/>
              </a:rPr>
              <a:t>)</a:t>
            </a:r>
          </a:p>
        </p:txBody>
      </p:sp>
      <p:pic>
        <p:nvPicPr>
          <p:cNvPr id="3" name="Bild 2" descr="Bildschirmfoto 2020-07-07 um 13.11.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910" y="1182577"/>
            <a:ext cx="1423931" cy="1850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299752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2689266" y="1336779"/>
            <a:ext cx="5833846" cy="501454"/>
          </a:xfrm>
          <a:custGeom>
            <a:avLst/>
            <a:gdLst>
              <a:gd name="connsiteX0" fmla="*/ 83577 w 501453"/>
              <a:gd name="connsiteY0" fmla="*/ 0 h 5047488"/>
              <a:gd name="connsiteX1" fmla="*/ 417876 w 501453"/>
              <a:gd name="connsiteY1" fmla="*/ 0 h 5047488"/>
              <a:gd name="connsiteX2" fmla="*/ 501453 w 501453"/>
              <a:gd name="connsiteY2" fmla="*/ 83577 h 5047488"/>
              <a:gd name="connsiteX3" fmla="*/ 501453 w 501453"/>
              <a:gd name="connsiteY3" fmla="*/ 5047488 h 5047488"/>
              <a:gd name="connsiteX4" fmla="*/ 501453 w 501453"/>
              <a:gd name="connsiteY4" fmla="*/ 5047488 h 5047488"/>
              <a:gd name="connsiteX5" fmla="*/ 0 w 501453"/>
              <a:gd name="connsiteY5" fmla="*/ 5047488 h 5047488"/>
              <a:gd name="connsiteX6" fmla="*/ 0 w 501453"/>
              <a:gd name="connsiteY6" fmla="*/ 5047488 h 5047488"/>
              <a:gd name="connsiteX7" fmla="*/ 0 w 501453"/>
              <a:gd name="connsiteY7" fmla="*/ 83577 h 5047488"/>
              <a:gd name="connsiteX8" fmla="*/ 83577 w 501453"/>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453" h="5047488">
                <a:moveTo>
                  <a:pt x="501453" y="841266"/>
                </a:moveTo>
                <a:lnTo>
                  <a:pt x="501453" y="4206222"/>
                </a:lnTo>
                <a:cubicBezTo>
                  <a:pt x="501453" y="4670834"/>
                  <a:pt x="497735" y="5047483"/>
                  <a:pt x="493150" y="5047483"/>
                </a:cubicBezTo>
                <a:lnTo>
                  <a:pt x="0" y="5047483"/>
                </a:lnTo>
                <a:lnTo>
                  <a:pt x="0" y="5047483"/>
                </a:lnTo>
                <a:lnTo>
                  <a:pt x="0" y="5"/>
                </a:lnTo>
                <a:lnTo>
                  <a:pt x="0" y="5"/>
                </a:lnTo>
                <a:lnTo>
                  <a:pt x="493150" y="5"/>
                </a:lnTo>
                <a:cubicBezTo>
                  <a:pt x="497735" y="5"/>
                  <a:pt x="501453" y="376654"/>
                  <a:pt x="501453" y="841266"/>
                </a:cubicBez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304" rIns="272129" bIns="14830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kern="1200" noProof="0">
                <a:latin typeface="Roboton"/>
                <a:cs typeface="Roboton"/>
              </a:rPr>
              <a:t>Provide training to </a:t>
            </a:r>
            <a:r>
              <a:rPr lang="en-US" sz="1400" noProof="0">
                <a:latin typeface="Roboton"/>
                <a:cs typeface="Roboton"/>
              </a:rPr>
              <a:t>public servants</a:t>
            </a:r>
            <a:r>
              <a:rPr lang="en-US" sz="1400" kern="1200" noProof="0">
                <a:latin typeface="Roboton"/>
                <a:cs typeface="Roboton"/>
              </a:rPr>
              <a:t> on record management;</a:t>
            </a:r>
          </a:p>
          <a:p>
            <a:pPr marL="114300" lvl="1" indent="-114300" algn="l" defTabSz="533400">
              <a:lnSpc>
                <a:spcPct val="90000"/>
              </a:lnSpc>
              <a:spcBef>
                <a:spcPct val="0"/>
              </a:spcBef>
              <a:spcAft>
                <a:spcPct val="15000"/>
              </a:spcAft>
              <a:buFont typeface="Arial" panose="020B0604020202020204" pitchFamily="34" charset="0"/>
              <a:buChar char="••"/>
            </a:pPr>
            <a:r>
              <a:rPr lang="en-US" sz="1400" kern="1200" noProof="0">
                <a:latin typeface="Roboton"/>
                <a:cs typeface="Roboton"/>
              </a:rPr>
              <a:t>Raise awareness of their responsibilities under the law.</a:t>
            </a:r>
          </a:p>
        </p:txBody>
      </p:sp>
      <p:sp>
        <p:nvSpPr>
          <p:cNvPr id="6" name="Freihandform 5"/>
          <p:cNvSpPr/>
          <p:nvPr/>
        </p:nvSpPr>
        <p:spPr>
          <a:xfrm>
            <a:off x="423334" y="1258557"/>
            <a:ext cx="2241355" cy="626816"/>
          </a:xfrm>
          <a:custGeom>
            <a:avLst/>
            <a:gdLst>
              <a:gd name="connsiteX0" fmla="*/ 0 w 1939238"/>
              <a:gd name="connsiteY0" fmla="*/ 104471 h 626816"/>
              <a:gd name="connsiteX1" fmla="*/ 104471 w 1939238"/>
              <a:gd name="connsiteY1" fmla="*/ 0 h 626816"/>
              <a:gd name="connsiteX2" fmla="*/ 1834767 w 1939238"/>
              <a:gd name="connsiteY2" fmla="*/ 0 h 626816"/>
              <a:gd name="connsiteX3" fmla="*/ 1939238 w 1939238"/>
              <a:gd name="connsiteY3" fmla="*/ 104471 h 626816"/>
              <a:gd name="connsiteX4" fmla="*/ 1939238 w 1939238"/>
              <a:gd name="connsiteY4" fmla="*/ 522345 h 626816"/>
              <a:gd name="connsiteX5" fmla="*/ 1834767 w 1939238"/>
              <a:gd name="connsiteY5" fmla="*/ 626816 h 626816"/>
              <a:gd name="connsiteX6" fmla="*/ 104471 w 1939238"/>
              <a:gd name="connsiteY6" fmla="*/ 626816 h 626816"/>
              <a:gd name="connsiteX7" fmla="*/ 0 w 1939238"/>
              <a:gd name="connsiteY7" fmla="*/ 522345 h 626816"/>
              <a:gd name="connsiteX8" fmla="*/ 0 w 1939238"/>
              <a:gd name="connsiteY8" fmla="*/ 104471 h 62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238" h="626816">
                <a:moveTo>
                  <a:pt x="0" y="104471"/>
                </a:moveTo>
                <a:cubicBezTo>
                  <a:pt x="0" y="46773"/>
                  <a:pt x="46773" y="0"/>
                  <a:pt x="104471" y="0"/>
                </a:cubicBezTo>
                <a:lnTo>
                  <a:pt x="1834767" y="0"/>
                </a:lnTo>
                <a:cubicBezTo>
                  <a:pt x="1892465" y="0"/>
                  <a:pt x="1939238" y="46773"/>
                  <a:pt x="1939238" y="104471"/>
                </a:cubicBezTo>
                <a:lnTo>
                  <a:pt x="1939238" y="522345"/>
                </a:lnTo>
                <a:cubicBezTo>
                  <a:pt x="1939238" y="580043"/>
                  <a:pt x="1892465" y="626816"/>
                  <a:pt x="1834767" y="626816"/>
                </a:cubicBezTo>
                <a:lnTo>
                  <a:pt x="104471" y="626816"/>
                </a:lnTo>
                <a:cubicBezTo>
                  <a:pt x="46773" y="626816"/>
                  <a:pt x="0" y="580043"/>
                  <a:pt x="0" y="522345"/>
                </a:cubicBezTo>
                <a:lnTo>
                  <a:pt x="0" y="10447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19" tIns="53459" rIns="76319" bIns="53459" numCol="1" spcCol="1270" anchor="ctr" anchorCtr="0">
            <a:noAutofit/>
          </a:bodyPr>
          <a:lstStyle/>
          <a:p>
            <a:pPr lvl="0" algn="ctr" defTabSz="533400">
              <a:lnSpc>
                <a:spcPct val="90000"/>
              </a:lnSpc>
              <a:spcBef>
                <a:spcPct val="0"/>
              </a:spcBef>
              <a:spcAft>
                <a:spcPct val="35000"/>
              </a:spcAft>
            </a:pPr>
            <a:r>
              <a:rPr lang="en-US" sz="1400" b="1" kern="1200" noProof="0">
                <a:latin typeface="Roboton"/>
                <a:cs typeface="Roboton"/>
              </a:rPr>
              <a:t>TRAINING</a:t>
            </a:r>
          </a:p>
        </p:txBody>
      </p:sp>
      <p:sp>
        <p:nvSpPr>
          <p:cNvPr id="7" name="Freihandform 6"/>
          <p:cNvSpPr/>
          <p:nvPr/>
        </p:nvSpPr>
        <p:spPr>
          <a:xfrm>
            <a:off x="2689266" y="1979396"/>
            <a:ext cx="5833846" cy="501454"/>
          </a:xfrm>
          <a:custGeom>
            <a:avLst/>
            <a:gdLst>
              <a:gd name="connsiteX0" fmla="*/ 83577 w 501453"/>
              <a:gd name="connsiteY0" fmla="*/ 0 h 5047488"/>
              <a:gd name="connsiteX1" fmla="*/ 417876 w 501453"/>
              <a:gd name="connsiteY1" fmla="*/ 0 h 5047488"/>
              <a:gd name="connsiteX2" fmla="*/ 501453 w 501453"/>
              <a:gd name="connsiteY2" fmla="*/ 83577 h 5047488"/>
              <a:gd name="connsiteX3" fmla="*/ 501453 w 501453"/>
              <a:gd name="connsiteY3" fmla="*/ 5047488 h 5047488"/>
              <a:gd name="connsiteX4" fmla="*/ 501453 w 501453"/>
              <a:gd name="connsiteY4" fmla="*/ 5047488 h 5047488"/>
              <a:gd name="connsiteX5" fmla="*/ 0 w 501453"/>
              <a:gd name="connsiteY5" fmla="*/ 5047488 h 5047488"/>
              <a:gd name="connsiteX6" fmla="*/ 0 w 501453"/>
              <a:gd name="connsiteY6" fmla="*/ 5047488 h 5047488"/>
              <a:gd name="connsiteX7" fmla="*/ 0 w 501453"/>
              <a:gd name="connsiteY7" fmla="*/ 83577 h 5047488"/>
              <a:gd name="connsiteX8" fmla="*/ 83577 w 501453"/>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453" h="5047488">
                <a:moveTo>
                  <a:pt x="501453" y="841266"/>
                </a:moveTo>
                <a:lnTo>
                  <a:pt x="501453" y="4206222"/>
                </a:lnTo>
                <a:cubicBezTo>
                  <a:pt x="501453" y="4670834"/>
                  <a:pt x="497735" y="5047483"/>
                  <a:pt x="493150" y="5047483"/>
                </a:cubicBezTo>
                <a:lnTo>
                  <a:pt x="0" y="5047483"/>
                </a:lnTo>
                <a:lnTo>
                  <a:pt x="0" y="5047483"/>
                </a:lnTo>
                <a:lnTo>
                  <a:pt x="0" y="5"/>
                </a:lnTo>
                <a:lnTo>
                  <a:pt x="0" y="5"/>
                </a:lnTo>
                <a:lnTo>
                  <a:pt x="493150" y="5"/>
                </a:lnTo>
                <a:cubicBezTo>
                  <a:pt x="497735" y="5"/>
                  <a:pt x="501453" y="376654"/>
                  <a:pt x="501453" y="841266"/>
                </a:cubicBezTo>
                <a:close/>
              </a:path>
            </a:pathLst>
          </a:custGeom>
          <a:solidFill>
            <a:srgbClr val="DAE3F3">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304" rIns="272129" bIns="148305"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a:latin typeface="Roboton"/>
                <a:cs typeface="Roboton"/>
              </a:rPr>
              <a:t>Collate information for an annual report on implementation;</a:t>
            </a:r>
          </a:p>
          <a:p>
            <a:pPr marL="114300" lvl="1" indent="-114300" algn="l" defTabSz="533400">
              <a:lnSpc>
                <a:spcPct val="90000"/>
              </a:lnSpc>
              <a:spcBef>
                <a:spcPct val="0"/>
              </a:spcBef>
              <a:spcAft>
                <a:spcPct val="15000"/>
              </a:spcAft>
              <a:buChar char="••"/>
            </a:pPr>
            <a:r>
              <a:rPr lang="en-US" sz="1400" kern="1200" noProof="0">
                <a:latin typeface="Roboton"/>
                <a:cs typeface="Roboton"/>
              </a:rPr>
              <a:t>Establish a monitoring and evaluation system.</a:t>
            </a:r>
          </a:p>
        </p:txBody>
      </p:sp>
      <p:sp>
        <p:nvSpPr>
          <p:cNvPr id="8" name="Freihandform 7"/>
          <p:cNvSpPr/>
          <p:nvPr/>
        </p:nvSpPr>
        <p:spPr>
          <a:xfrm>
            <a:off x="423334" y="1916714"/>
            <a:ext cx="2241355" cy="626816"/>
          </a:xfrm>
          <a:custGeom>
            <a:avLst/>
            <a:gdLst>
              <a:gd name="connsiteX0" fmla="*/ 0 w 1939238"/>
              <a:gd name="connsiteY0" fmla="*/ 104471 h 626816"/>
              <a:gd name="connsiteX1" fmla="*/ 104471 w 1939238"/>
              <a:gd name="connsiteY1" fmla="*/ 0 h 626816"/>
              <a:gd name="connsiteX2" fmla="*/ 1834767 w 1939238"/>
              <a:gd name="connsiteY2" fmla="*/ 0 h 626816"/>
              <a:gd name="connsiteX3" fmla="*/ 1939238 w 1939238"/>
              <a:gd name="connsiteY3" fmla="*/ 104471 h 626816"/>
              <a:gd name="connsiteX4" fmla="*/ 1939238 w 1939238"/>
              <a:gd name="connsiteY4" fmla="*/ 522345 h 626816"/>
              <a:gd name="connsiteX5" fmla="*/ 1834767 w 1939238"/>
              <a:gd name="connsiteY5" fmla="*/ 626816 h 626816"/>
              <a:gd name="connsiteX6" fmla="*/ 104471 w 1939238"/>
              <a:gd name="connsiteY6" fmla="*/ 626816 h 626816"/>
              <a:gd name="connsiteX7" fmla="*/ 0 w 1939238"/>
              <a:gd name="connsiteY7" fmla="*/ 522345 h 626816"/>
              <a:gd name="connsiteX8" fmla="*/ 0 w 1939238"/>
              <a:gd name="connsiteY8" fmla="*/ 104471 h 62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238" h="626816">
                <a:moveTo>
                  <a:pt x="0" y="104471"/>
                </a:moveTo>
                <a:cubicBezTo>
                  <a:pt x="0" y="46773"/>
                  <a:pt x="46773" y="0"/>
                  <a:pt x="104471" y="0"/>
                </a:cubicBezTo>
                <a:lnTo>
                  <a:pt x="1834767" y="0"/>
                </a:lnTo>
                <a:cubicBezTo>
                  <a:pt x="1892465" y="0"/>
                  <a:pt x="1939238" y="46773"/>
                  <a:pt x="1939238" y="104471"/>
                </a:cubicBezTo>
                <a:lnTo>
                  <a:pt x="1939238" y="522345"/>
                </a:lnTo>
                <a:cubicBezTo>
                  <a:pt x="1939238" y="580043"/>
                  <a:pt x="1892465" y="626816"/>
                  <a:pt x="1834767" y="626816"/>
                </a:cubicBezTo>
                <a:lnTo>
                  <a:pt x="104471" y="626816"/>
                </a:lnTo>
                <a:cubicBezTo>
                  <a:pt x="46773" y="626816"/>
                  <a:pt x="0" y="580043"/>
                  <a:pt x="0" y="522345"/>
                </a:cubicBezTo>
                <a:lnTo>
                  <a:pt x="0" y="10447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19" tIns="53459" rIns="76319" bIns="53459" numCol="1" spcCol="1270" anchor="ctr" anchorCtr="0">
            <a:noAutofit/>
          </a:bodyPr>
          <a:lstStyle/>
          <a:p>
            <a:pPr lvl="0" algn="ctr" defTabSz="533400">
              <a:lnSpc>
                <a:spcPct val="90000"/>
              </a:lnSpc>
              <a:spcBef>
                <a:spcPct val="0"/>
              </a:spcBef>
              <a:spcAft>
                <a:spcPct val="35000"/>
              </a:spcAft>
            </a:pPr>
            <a:r>
              <a:rPr lang="en-US" sz="1400" b="1" kern="1200" noProof="0">
                <a:latin typeface="Roboton"/>
                <a:cs typeface="Roboton"/>
              </a:rPr>
              <a:t>REVIEW AND REPORTING</a:t>
            </a:r>
          </a:p>
        </p:txBody>
      </p:sp>
      <p:sp>
        <p:nvSpPr>
          <p:cNvPr id="11" name="Freihandform 10"/>
          <p:cNvSpPr/>
          <p:nvPr/>
        </p:nvSpPr>
        <p:spPr>
          <a:xfrm>
            <a:off x="2689266" y="2637553"/>
            <a:ext cx="5833846" cy="501454"/>
          </a:xfrm>
          <a:custGeom>
            <a:avLst/>
            <a:gdLst>
              <a:gd name="connsiteX0" fmla="*/ 83577 w 501453"/>
              <a:gd name="connsiteY0" fmla="*/ 0 h 5047488"/>
              <a:gd name="connsiteX1" fmla="*/ 417876 w 501453"/>
              <a:gd name="connsiteY1" fmla="*/ 0 h 5047488"/>
              <a:gd name="connsiteX2" fmla="*/ 501453 w 501453"/>
              <a:gd name="connsiteY2" fmla="*/ 83577 h 5047488"/>
              <a:gd name="connsiteX3" fmla="*/ 501453 w 501453"/>
              <a:gd name="connsiteY3" fmla="*/ 5047488 h 5047488"/>
              <a:gd name="connsiteX4" fmla="*/ 501453 w 501453"/>
              <a:gd name="connsiteY4" fmla="*/ 5047488 h 5047488"/>
              <a:gd name="connsiteX5" fmla="*/ 0 w 501453"/>
              <a:gd name="connsiteY5" fmla="*/ 5047488 h 5047488"/>
              <a:gd name="connsiteX6" fmla="*/ 0 w 501453"/>
              <a:gd name="connsiteY6" fmla="*/ 5047488 h 5047488"/>
              <a:gd name="connsiteX7" fmla="*/ 0 w 501453"/>
              <a:gd name="connsiteY7" fmla="*/ 83577 h 5047488"/>
              <a:gd name="connsiteX8" fmla="*/ 83577 w 501453"/>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453" h="5047488">
                <a:moveTo>
                  <a:pt x="501453" y="841266"/>
                </a:moveTo>
                <a:lnTo>
                  <a:pt x="501453" y="4206222"/>
                </a:lnTo>
                <a:cubicBezTo>
                  <a:pt x="501453" y="4670834"/>
                  <a:pt x="497735" y="5047483"/>
                  <a:pt x="493150" y="5047483"/>
                </a:cubicBezTo>
                <a:lnTo>
                  <a:pt x="0" y="5047483"/>
                </a:lnTo>
                <a:lnTo>
                  <a:pt x="0" y="5047483"/>
                </a:lnTo>
                <a:lnTo>
                  <a:pt x="0" y="5"/>
                </a:lnTo>
                <a:lnTo>
                  <a:pt x="0" y="5"/>
                </a:lnTo>
                <a:lnTo>
                  <a:pt x="493150" y="5"/>
                </a:lnTo>
                <a:cubicBezTo>
                  <a:pt x="497735" y="5"/>
                  <a:pt x="501453" y="376654"/>
                  <a:pt x="501453" y="841266"/>
                </a:cubicBezTo>
                <a:close/>
              </a:path>
            </a:pathLst>
          </a:custGeom>
          <a:solidFill>
            <a:srgbClr val="DAE3F3">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304" rIns="272129" bIns="148305"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a:latin typeface="Roboton"/>
                <a:cs typeface="Roboton"/>
              </a:rPr>
              <a:t>Guidelines assist public bodies to meet their obligations, esp. timeline and formal requirements of a response.</a:t>
            </a:r>
          </a:p>
        </p:txBody>
      </p:sp>
      <p:sp>
        <p:nvSpPr>
          <p:cNvPr id="12" name="Freihandform 11"/>
          <p:cNvSpPr/>
          <p:nvPr/>
        </p:nvSpPr>
        <p:spPr>
          <a:xfrm>
            <a:off x="423334" y="2574871"/>
            <a:ext cx="2241355" cy="626816"/>
          </a:xfrm>
          <a:custGeom>
            <a:avLst/>
            <a:gdLst>
              <a:gd name="connsiteX0" fmla="*/ 0 w 1939238"/>
              <a:gd name="connsiteY0" fmla="*/ 104471 h 626816"/>
              <a:gd name="connsiteX1" fmla="*/ 104471 w 1939238"/>
              <a:gd name="connsiteY1" fmla="*/ 0 h 626816"/>
              <a:gd name="connsiteX2" fmla="*/ 1834767 w 1939238"/>
              <a:gd name="connsiteY2" fmla="*/ 0 h 626816"/>
              <a:gd name="connsiteX3" fmla="*/ 1939238 w 1939238"/>
              <a:gd name="connsiteY3" fmla="*/ 104471 h 626816"/>
              <a:gd name="connsiteX4" fmla="*/ 1939238 w 1939238"/>
              <a:gd name="connsiteY4" fmla="*/ 522345 h 626816"/>
              <a:gd name="connsiteX5" fmla="*/ 1834767 w 1939238"/>
              <a:gd name="connsiteY5" fmla="*/ 626816 h 626816"/>
              <a:gd name="connsiteX6" fmla="*/ 104471 w 1939238"/>
              <a:gd name="connsiteY6" fmla="*/ 626816 h 626816"/>
              <a:gd name="connsiteX7" fmla="*/ 0 w 1939238"/>
              <a:gd name="connsiteY7" fmla="*/ 522345 h 626816"/>
              <a:gd name="connsiteX8" fmla="*/ 0 w 1939238"/>
              <a:gd name="connsiteY8" fmla="*/ 104471 h 62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238" h="626816">
                <a:moveTo>
                  <a:pt x="0" y="104471"/>
                </a:moveTo>
                <a:cubicBezTo>
                  <a:pt x="0" y="46773"/>
                  <a:pt x="46773" y="0"/>
                  <a:pt x="104471" y="0"/>
                </a:cubicBezTo>
                <a:lnTo>
                  <a:pt x="1834767" y="0"/>
                </a:lnTo>
                <a:cubicBezTo>
                  <a:pt x="1892465" y="0"/>
                  <a:pt x="1939238" y="46773"/>
                  <a:pt x="1939238" y="104471"/>
                </a:cubicBezTo>
                <a:lnTo>
                  <a:pt x="1939238" y="522345"/>
                </a:lnTo>
                <a:cubicBezTo>
                  <a:pt x="1939238" y="580043"/>
                  <a:pt x="1892465" y="626816"/>
                  <a:pt x="1834767" y="626816"/>
                </a:cubicBezTo>
                <a:lnTo>
                  <a:pt x="104471" y="626816"/>
                </a:lnTo>
                <a:cubicBezTo>
                  <a:pt x="46773" y="626816"/>
                  <a:pt x="0" y="580043"/>
                  <a:pt x="0" y="522345"/>
                </a:cubicBezTo>
                <a:lnTo>
                  <a:pt x="0" y="10447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19" tIns="53459" rIns="76319" bIns="53459" numCol="1" spcCol="1270" anchor="ctr" anchorCtr="0">
            <a:noAutofit/>
          </a:bodyPr>
          <a:lstStyle/>
          <a:p>
            <a:pPr lvl="0" algn="ctr" defTabSz="533400">
              <a:lnSpc>
                <a:spcPct val="90000"/>
              </a:lnSpc>
              <a:spcBef>
                <a:spcPct val="0"/>
              </a:spcBef>
              <a:spcAft>
                <a:spcPct val="35000"/>
              </a:spcAft>
            </a:pPr>
            <a:r>
              <a:rPr lang="en-US" sz="1400" b="1" kern="1200" noProof="0">
                <a:latin typeface="Roboton"/>
                <a:cs typeface="Roboton"/>
              </a:rPr>
              <a:t>SUPPORT</a:t>
            </a:r>
          </a:p>
        </p:txBody>
      </p:sp>
      <p:sp>
        <p:nvSpPr>
          <p:cNvPr id="13" name="Freihandform 12"/>
          <p:cNvSpPr/>
          <p:nvPr/>
        </p:nvSpPr>
        <p:spPr>
          <a:xfrm>
            <a:off x="2689266" y="3295711"/>
            <a:ext cx="5833846" cy="501454"/>
          </a:xfrm>
          <a:custGeom>
            <a:avLst/>
            <a:gdLst>
              <a:gd name="connsiteX0" fmla="*/ 83577 w 501453"/>
              <a:gd name="connsiteY0" fmla="*/ 0 h 5047488"/>
              <a:gd name="connsiteX1" fmla="*/ 417876 w 501453"/>
              <a:gd name="connsiteY1" fmla="*/ 0 h 5047488"/>
              <a:gd name="connsiteX2" fmla="*/ 501453 w 501453"/>
              <a:gd name="connsiteY2" fmla="*/ 83577 h 5047488"/>
              <a:gd name="connsiteX3" fmla="*/ 501453 w 501453"/>
              <a:gd name="connsiteY3" fmla="*/ 5047488 h 5047488"/>
              <a:gd name="connsiteX4" fmla="*/ 501453 w 501453"/>
              <a:gd name="connsiteY4" fmla="*/ 5047488 h 5047488"/>
              <a:gd name="connsiteX5" fmla="*/ 0 w 501453"/>
              <a:gd name="connsiteY5" fmla="*/ 5047488 h 5047488"/>
              <a:gd name="connsiteX6" fmla="*/ 0 w 501453"/>
              <a:gd name="connsiteY6" fmla="*/ 5047488 h 5047488"/>
              <a:gd name="connsiteX7" fmla="*/ 0 w 501453"/>
              <a:gd name="connsiteY7" fmla="*/ 83577 h 5047488"/>
              <a:gd name="connsiteX8" fmla="*/ 83577 w 501453"/>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453" h="5047488">
                <a:moveTo>
                  <a:pt x="501453" y="841266"/>
                </a:moveTo>
                <a:lnTo>
                  <a:pt x="501453" y="4206222"/>
                </a:lnTo>
                <a:cubicBezTo>
                  <a:pt x="501453" y="4670834"/>
                  <a:pt x="497735" y="5047483"/>
                  <a:pt x="493150" y="5047483"/>
                </a:cubicBezTo>
                <a:lnTo>
                  <a:pt x="0" y="5047483"/>
                </a:lnTo>
                <a:lnTo>
                  <a:pt x="0" y="5047483"/>
                </a:lnTo>
                <a:lnTo>
                  <a:pt x="0" y="5"/>
                </a:lnTo>
                <a:lnTo>
                  <a:pt x="0" y="5"/>
                </a:lnTo>
                <a:lnTo>
                  <a:pt x="493150" y="5"/>
                </a:lnTo>
                <a:cubicBezTo>
                  <a:pt x="497735" y="5"/>
                  <a:pt x="501453" y="376654"/>
                  <a:pt x="501453" y="841266"/>
                </a:cubicBezTo>
                <a:close/>
              </a:path>
            </a:pathLst>
          </a:custGeom>
          <a:solidFill>
            <a:srgbClr val="DAE3F3">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304" rIns="272129" bIns="148305"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a:latin typeface="Roboton"/>
                <a:cs typeface="Roboton"/>
              </a:rPr>
              <a:t>Promote public awareness of the right to information, e.g. by developing a dedicated outreach campaign.</a:t>
            </a:r>
          </a:p>
        </p:txBody>
      </p:sp>
      <p:sp>
        <p:nvSpPr>
          <p:cNvPr id="14" name="Freihandform 13"/>
          <p:cNvSpPr/>
          <p:nvPr/>
        </p:nvSpPr>
        <p:spPr>
          <a:xfrm>
            <a:off x="423334" y="3233028"/>
            <a:ext cx="2241355" cy="626816"/>
          </a:xfrm>
          <a:custGeom>
            <a:avLst/>
            <a:gdLst>
              <a:gd name="connsiteX0" fmla="*/ 0 w 1939238"/>
              <a:gd name="connsiteY0" fmla="*/ 104471 h 626816"/>
              <a:gd name="connsiteX1" fmla="*/ 104471 w 1939238"/>
              <a:gd name="connsiteY1" fmla="*/ 0 h 626816"/>
              <a:gd name="connsiteX2" fmla="*/ 1834767 w 1939238"/>
              <a:gd name="connsiteY2" fmla="*/ 0 h 626816"/>
              <a:gd name="connsiteX3" fmla="*/ 1939238 w 1939238"/>
              <a:gd name="connsiteY3" fmla="*/ 104471 h 626816"/>
              <a:gd name="connsiteX4" fmla="*/ 1939238 w 1939238"/>
              <a:gd name="connsiteY4" fmla="*/ 522345 h 626816"/>
              <a:gd name="connsiteX5" fmla="*/ 1834767 w 1939238"/>
              <a:gd name="connsiteY5" fmla="*/ 626816 h 626816"/>
              <a:gd name="connsiteX6" fmla="*/ 104471 w 1939238"/>
              <a:gd name="connsiteY6" fmla="*/ 626816 h 626816"/>
              <a:gd name="connsiteX7" fmla="*/ 0 w 1939238"/>
              <a:gd name="connsiteY7" fmla="*/ 522345 h 626816"/>
              <a:gd name="connsiteX8" fmla="*/ 0 w 1939238"/>
              <a:gd name="connsiteY8" fmla="*/ 104471 h 62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238" h="626816">
                <a:moveTo>
                  <a:pt x="0" y="104471"/>
                </a:moveTo>
                <a:cubicBezTo>
                  <a:pt x="0" y="46773"/>
                  <a:pt x="46773" y="0"/>
                  <a:pt x="104471" y="0"/>
                </a:cubicBezTo>
                <a:lnTo>
                  <a:pt x="1834767" y="0"/>
                </a:lnTo>
                <a:cubicBezTo>
                  <a:pt x="1892465" y="0"/>
                  <a:pt x="1939238" y="46773"/>
                  <a:pt x="1939238" y="104471"/>
                </a:cubicBezTo>
                <a:lnTo>
                  <a:pt x="1939238" y="522345"/>
                </a:lnTo>
                <a:cubicBezTo>
                  <a:pt x="1939238" y="580043"/>
                  <a:pt x="1892465" y="626816"/>
                  <a:pt x="1834767" y="626816"/>
                </a:cubicBezTo>
                <a:lnTo>
                  <a:pt x="104471" y="626816"/>
                </a:lnTo>
                <a:cubicBezTo>
                  <a:pt x="46773" y="626816"/>
                  <a:pt x="0" y="580043"/>
                  <a:pt x="0" y="522345"/>
                </a:cubicBezTo>
                <a:lnTo>
                  <a:pt x="0" y="10447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19" tIns="53459" rIns="76319" bIns="53459" numCol="1" spcCol="1270" anchor="ctr" anchorCtr="0">
            <a:noAutofit/>
          </a:bodyPr>
          <a:lstStyle/>
          <a:p>
            <a:pPr lvl="0" algn="ctr" defTabSz="533400">
              <a:lnSpc>
                <a:spcPct val="90000"/>
              </a:lnSpc>
              <a:spcBef>
                <a:spcPct val="0"/>
              </a:spcBef>
              <a:spcAft>
                <a:spcPct val="35000"/>
              </a:spcAft>
            </a:pPr>
            <a:r>
              <a:rPr lang="en-US" sz="1400" b="1" kern="1200" noProof="0">
                <a:latin typeface="Roboton"/>
                <a:cs typeface="Roboton"/>
              </a:rPr>
              <a:t>ENGAGE</a:t>
            </a:r>
          </a:p>
        </p:txBody>
      </p:sp>
      <p:sp>
        <p:nvSpPr>
          <p:cNvPr id="15" name="Freihandform 14"/>
          <p:cNvSpPr/>
          <p:nvPr/>
        </p:nvSpPr>
        <p:spPr>
          <a:xfrm>
            <a:off x="2689266" y="3953867"/>
            <a:ext cx="5833846" cy="501454"/>
          </a:xfrm>
          <a:custGeom>
            <a:avLst/>
            <a:gdLst>
              <a:gd name="connsiteX0" fmla="*/ 83577 w 501453"/>
              <a:gd name="connsiteY0" fmla="*/ 0 h 5047488"/>
              <a:gd name="connsiteX1" fmla="*/ 417876 w 501453"/>
              <a:gd name="connsiteY1" fmla="*/ 0 h 5047488"/>
              <a:gd name="connsiteX2" fmla="*/ 501453 w 501453"/>
              <a:gd name="connsiteY2" fmla="*/ 83577 h 5047488"/>
              <a:gd name="connsiteX3" fmla="*/ 501453 w 501453"/>
              <a:gd name="connsiteY3" fmla="*/ 5047488 h 5047488"/>
              <a:gd name="connsiteX4" fmla="*/ 501453 w 501453"/>
              <a:gd name="connsiteY4" fmla="*/ 5047488 h 5047488"/>
              <a:gd name="connsiteX5" fmla="*/ 0 w 501453"/>
              <a:gd name="connsiteY5" fmla="*/ 5047488 h 5047488"/>
              <a:gd name="connsiteX6" fmla="*/ 0 w 501453"/>
              <a:gd name="connsiteY6" fmla="*/ 5047488 h 5047488"/>
              <a:gd name="connsiteX7" fmla="*/ 0 w 501453"/>
              <a:gd name="connsiteY7" fmla="*/ 83577 h 5047488"/>
              <a:gd name="connsiteX8" fmla="*/ 83577 w 501453"/>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453" h="5047488">
                <a:moveTo>
                  <a:pt x="501453" y="841266"/>
                </a:moveTo>
                <a:lnTo>
                  <a:pt x="501453" y="4206222"/>
                </a:lnTo>
                <a:cubicBezTo>
                  <a:pt x="501453" y="4670834"/>
                  <a:pt x="497735" y="5047483"/>
                  <a:pt x="493150" y="5047483"/>
                </a:cubicBezTo>
                <a:lnTo>
                  <a:pt x="0" y="5047483"/>
                </a:lnTo>
                <a:lnTo>
                  <a:pt x="0" y="5047483"/>
                </a:lnTo>
                <a:lnTo>
                  <a:pt x="0" y="5"/>
                </a:lnTo>
                <a:lnTo>
                  <a:pt x="0" y="5"/>
                </a:lnTo>
                <a:lnTo>
                  <a:pt x="493150" y="5"/>
                </a:lnTo>
                <a:cubicBezTo>
                  <a:pt x="497735" y="5"/>
                  <a:pt x="501453" y="376654"/>
                  <a:pt x="501453" y="841266"/>
                </a:cubicBezTo>
                <a:close/>
              </a:path>
            </a:pathLst>
          </a:custGeom>
          <a:solidFill>
            <a:srgbClr val="DAE3F3">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8305" rIns="272129" bIns="148304"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a:latin typeface="Roboton"/>
                <a:cs typeface="Roboton"/>
              </a:rPr>
              <a:t>Establish an authority empowered to receive complaints, resolve conflicts and ensure compliance (e.g. Information Commissioner).</a:t>
            </a:r>
          </a:p>
        </p:txBody>
      </p:sp>
      <p:sp>
        <p:nvSpPr>
          <p:cNvPr id="16" name="Freihandform 15"/>
          <p:cNvSpPr/>
          <p:nvPr/>
        </p:nvSpPr>
        <p:spPr>
          <a:xfrm>
            <a:off x="423334" y="3891186"/>
            <a:ext cx="2241355" cy="626816"/>
          </a:xfrm>
          <a:custGeom>
            <a:avLst/>
            <a:gdLst>
              <a:gd name="connsiteX0" fmla="*/ 0 w 1939238"/>
              <a:gd name="connsiteY0" fmla="*/ 104471 h 626816"/>
              <a:gd name="connsiteX1" fmla="*/ 104471 w 1939238"/>
              <a:gd name="connsiteY1" fmla="*/ 0 h 626816"/>
              <a:gd name="connsiteX2" fmla="*/ 1834767 w 1939238"/>
              <a:gd name="connsiteY2" fmla="*/ 0 h 626816"/>
              <a:gd name="connsiteX3" fmla="*/ 1939238 w 1939238"/>
              <a:gd name="connsiteY3" fmla="*/ 104471 h 626816"/>
              <a:gd name="connsiteX4" fmla="*/ 1939238 w 1939238"/>
              <a:gd name="connsiteY4" fmla="*/ 522345 h 626816"/>
              <a:gd name="connsiteX5" fmla="*/ 1834767 w 1939238"/>
              <a:gd name="connsiteY5" fmla="*/ 626816 h 626816"/>
              <a:gd name="connsiteX6" fmla="*/ 104471 w 1939238"/>
              <a:gd name="connsiteY6" fmla="*/ 626816 h 626816"/>
              <a:gd name="connsiteX7" fmla="*/ 0 w 1939238"/>
              <a:gd name="connsiteY7" fmla="*/ 522345 h 626816"/>
              <a:gd name="connsiteX8" fmla="*/ 0 w 1939238"/>
              <a:gd name="connsiteY8" fmla="*/ 104471 h 62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238" h="626816">
                <a:moveTo>
                  <a:pt x="0" y="104471"/>
                </a:moveTo>
                <a:cubicBezTo>
                  <a:pt x="0" y="46773"/>
                  <a:pt x="46773" y="0"/>
                  <a:pt x="104471" y="0"/>
                </a:cubicBezTo>
                <a:lnTo>
                  <a:pt x="1834767" y="0"/>
                </a:lnTo>
                <a:cubicBezTo>
                  <a:pt x="1892465" y="0"/>
                  <a:pt x="1939238" y="46773"/>
                  <a:pt x="1939238" y="104471"/>
                </a:cubicBezTo>
                <a:lnTo>
                  <a:pt x="1939238" y="522345"/>
                </a:lnTo>
                <a:cubicBezTo>
                  <a:pt x="1939238" y="580043"/>
                  <a:pt x="1892465" y="626816"/>
                  <a:pt x="1834767" y="626816"/>
                </a:cubicBezTo>
                <a:lnTo>
                  <a:pt x="104471" y="626816"/>
                </a:lnTo>
                <a:cubicBezTo>
                  <a:pt x="46773" y="626816"/>
                  <a:pt x="0" y="580043"/>
                  <a:pt x="0" y="522345"/>
                </a:cubicBezTo>
                <a:lnTo>
                  <a:pt x="0" y="10447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19" tIns="53459" rIns="76319" bIns="53459" numCol="1" spcCol="1270" anchor="ctr" anchorCtr="0">
            <a:noAutofit/>
          </a:bodyPr>
          <a:lstStyle/>
          <a:p>
            <a:pPr lvl="0" algn="ctr" defTabSz="533400">
              <a:lnSpc>
                <a:spcPct val="90000"/>
              </a:lnSpc>
              <a:spcBef>
                <a:spcPct val="0"/>
              </a:spcBef>
              <a:spcAft>
                <a:spcPct val="35000"/>
              </a:spcAft>
            </a:pPr>
            <a:r>
              <a:rPr lang="en-US" sz="1400" b="1" kern="1200" noProof="0">
                <a:latin typeface="Roboton"/>
                <a:cs typeface="Roboton"/>
              </a:rPr>
              <a:t>OVERSIGHT</a:t>
            </a:r>
          </a:p>
        </p:txBody>
      </p:sp>
      <p:sp>
        <p:nvSpPr>
          <p:cNvPr id="2" name="Fußzeilenplatzhalter 1"/>
          <p:cNvSpPr>
            <a:spLocks noGrp="1"/>
          </p:cNvSpPr>
          <p:nvPr>
            <p:ph type="ftr" sz="quarter" idx="3"/>
          </p:nvPr>
        </p:nvSpPr>
        <p:spPr/>
        <p:txBody>
          <a:bodyPr/>
          <a:lstStyle/>
          <a:p>
            <a:r>
              <a:rPr lang="en-US" b="1"/>
              <a:t>Module 3 – Transparency and accountability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23</a:t>
            </a:fld>
            <a:endParaRPr lang="en-US"/>
          </a:p>
        </p:txBody>
      </p:sp>
      <p:sp>
        <p:nvSpPr>
          <p:cNvPr id="9" name="Title 1">
            <a:extLst>
              <a:ext uri="{FF2B5EF4-FFF2-40B4-BE49-F238E27FC236}">
                <a16:creationId xmlns:a16="http://schemas.microsoft.com/office/drawing/2014/main" id="{CD2F9C67-FC37-4F4B-BF32-46C5BCBC220A}"/>
              </a:ext>
            </a:extLst>
          </p:cNvPr>
          <p:cNvSpPr>
            <a:spLocks noGrp="1" noChangeArrowheads="1"/>
          </p:cNvSpPr>
          <p:nvPr>
            <p:ph type="title"/>
          </p:nvPr>
        </p:nvSpPr>
        <p:spPr/>
        <p:txBody>
          <a:bodyPr>
            <a:normAutofit/>
          </a:bodyPr>
          <a:lstStyle/>
          <a:p>
            <a:r>
              <a:rPr lang="en-US" altLang="en-US" sz="3600" b="1">
                <a:solidFill>
                  <a:srgbClr val="000000"/>
                </a:solidFill>
              </a:rPr>
              <a:t>How to make RTI laws effective?</a:t>
            </a:r>
          </a:p>
        </p:txBody>
      </p:sp>
      <p:sp>
        <p:nvSpPr>
          <p:cNvPr id="17" name="Textfeld 16"/>
          <p:cNvSpPr txBox="1"/>
          <p:nvPr/>
        </p:nvSpPr>
        <p:spPr>
          <a:xfrm>
            <a:off x="651469" y="4499746"/>
            <a:ext cx="2004947" cy="200055"/>
          </a:xfrm>
          <a:prstGeom prst="rect">
            <a:avLst/>
          </a:prstGeom>
          <a:noFill/>
        </p:spPr>
        <p:txBody>
          <a:bodyPr wrap="square" rtlCol="0">
            <a:spAutoFit/>
          </a:bodyPr>
          <a:lstStyle/>
          <a:p>
            <a:r>
              <a:rPr lang="de-DE" sz="700">
                <a:solidFill>
                  <a:srgbClr val="000000"/>
                </a:solidFill>
                <a:latin typeface="Roboto"/>
                <a:cs typeface="Roboto"/>
              </a:rPr>
              <a:t>Open </a:t>
            </a:r>
            <a:r>
              <a:rPr lang="de-DE" sz="700" err="1">
                <a:solidFill>
                  <a:srgbClr val="000000"/>
                </a:solidFill>
                <a:latin typeface="Roboto"/>
                <a:cs typeface="Roboto"/>
              </a:rPr>
              <a:t>Government</a:t>
            </a:r>
            <a:r>
              <a:rPr lang="de-DE" sz="700">
                <a:solidFill>
                  <a:srgbClr val="000000"/>
                </a:solidFill>
                <a:latin typeface="Roboto"/>
                <a:cs typeface="Roboto"/>
              </a:rPr>
              <a:t> </a:t>
            </a:r>
            <a:r>
              <a:rPr lang="de-DE" sz="700" err="1">
                <a:solidFill>
                  <a:srgbClr val="000000"/>
                </a:solidFill>
                <a:latin typeface="Roboto"/>
                <a:cs typeface="Roboto"/>
              </a:rPr>
              <a:t>Partnership</a:t>
            </a:r>
            <a:r>
              <a:rPr lang="de-DE" sz="700">
                <a:solidFill>
                  <a:srgbClr val="000000"/>
                </a:solidFill>
                <a:latin typeface="Roboto"/>
                <a:cs typeface="Roboto"/>
              </a:rPr>
              <a:t> 2014: 329-348</a:t>
            </a:r>
          </a:p>
        </p:txBody>
      </p:sp>
    </p:spTree>
    <p:extLst>
      <p:ext uri="{BB962C8B-B14F-4D97-AF65-F5344CB8AC3E}">
        <p14:creationId xmlns:p14="http://schemas.microsoft.com/office/powerpoint/2010/main" val="27300164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24</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How to achieve transparency?</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04</a:t>
                </a:r>
                <a:endParaRPr lang="ko-KR" altLang="en-US" sz="2400" b="1">
                  <a:solidFill>
                    <a:srgbClr val="FFFFFF"/>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solidFill>
                    <a:latin typeface="Roboto"/>
                    <a:cs typeface="Roboto"/>
                  </a:rPr>
                  <a:t>Transparency</a:t>
                </a:r>
                <a:r>
                  <a:rPr lang="de-DE" altLang="ko-KR" sz="1600" b="1">
                    <a:solidFill>
                      <a:schemeClr val="bg1"/>
                    </a:solidFill>
                    <a:latin typeface="Roboto"/>
                    <a:cs typeface="Roboto"/>
                  </a:rPr>
                  <a:t> </a:t>
                </a:r>
                <a:r>
                  <a:rPr lang="de-DE" altLang="ko-KR" sz="1600" b="1" err="1">
                    <a:solidFill>
                      <a:schemeClr val="bg1"/>
                    </a:solidFill>
                    <a:latin typeface="Roboto"/>
                    <a:cs typeface="Roboto"/>
                  </a:rPr>
                  <a:t>tools</a:t>
                </a:r>
                <a:r>
                  <a:rPr lang="de-DE" altLang="ko-KR" sz="1600" b="1">
                    <a:solidFill>
                      <a:schemeClr val="bg1"/>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government</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err="1">
                    <a:solidFill>
                      <a:schemeClr val="bg1">
                        <a:lumMod val="65000"/>
                      </a:schemeClr>
                    </a:solidFill>
                    <a:latin typeface="Roboto"/>
                    <a:cs typeface="Roboto"/>
                  </a:rPr>
                  <a:t>Right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to</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information</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legislation</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a:solidFill>
                      <a:schemeClr val="bg1"/>
                    </a:solidFill>
                    <a:latin typeface="Roboto"/>
                    <a:cs typeface="Roboto"/>
                  </a:rPr>
                  <a:t>Open </a:t>
                </a:r>
                <a:r>
                  <a:rPr lang="de-DE" altLang="ko-KR" sz="1200" b="1" err="1">
                    <a:solidFill>
                      <a:schemeClr val="bg1"/>
                    </a:solidFill>
                    <a:latin typeface="Roboto"/>
                    <a:cs typeface="Roboto"/>
                  </a:rPr>
                  <a:t>data</a:t>
                </a:r>
                <a:endParaRPr lang="ko-KR" altLang="en-US" sz="12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197599350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Bildschirmfoto 2020-07-07 um 11.40.54.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473" r="-8473"/>
          <a:stretch>
            <a:fillRect/>
          </a:stretch>
        </p:blipFill>
        <p:spPr>
          <a:ln>
            <a:solidFill>
              <a:srgbClr val="00B0F0"/>
            </a:solidFill>
          </a:ln>
        </p:spPr>
      </p:pic>
      <p:sp>
        <p:nvSpPr>
          <p:cNvPr id="2" name="Fußzeilenplatzhalter 1"/>
          <p:cNvSpPr>
            <a:spLocks noGrp="1"/>
          </p:cNvSpPr>
          <p:nvPr>
            <p:ph type="ftr" sz="quarter" idx="3"/>
          </p:nvPr>
        </p:nvSpPr>
        <p:spPr/>
        <p:txBody>
          <a:bodyPr/>
          <a:lstStyle/>
          <a:p>
            <a:r>
              <a:rPr lang="en-US" b="1"/>
              <a:t>Module 3 – Transparency and accountability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25</a:t>
            </a:fld>
            <a:endParaRPr lang="en-US"/>
          </a:p>
        </p:txBody>
      </p:sp>
      <p:sp>
        <p:nvSpPr>
          <p:cNvPr id="29697" name="Title 1">
            <a:extLst>
              <a:ext uri="{FF2B5EF4-FFF2-40B4-BE49-F238E27FC236}">
                <a16:creationId xmlns:a16="http://schemas.microsoft.com/office/drawing/2014/main" id="{5DFDB6D8-03F2-3247-AD06-7E961F995F30}"/>
              </a:ext>
            </a:extLst>
          </p:cNvPr>
          <p:cNvSpPr>
            <a:spLocks noGrp="1" noChangeArrowheads="1"/>
          </p:cNvSpPr>
          <p:nvPr>
            <p:ph type="title"/>
          </p:nvPr>
        </p:nvSpPr>
        <p:spPr/>
        <p:txBody>
          <a:bodyPr>
            <a:normAutofit/>
          </a:bodyPr>
          <a:lstStyle/>
          <a:p>
            <a:r>
              <a:rPr lang="en-US" altLang="en-US" sz="4000" b="1">
                <a:solidFill>
                  <a:srgbClr val="000000"/>
                </a:solidFill>
              </a:rPr>
              <a:t>Benefits of open data</a:t>
            </a:r>
          </a:p>
        </p:txBody>
      </p:sp>
      <p:sp>
        <p:nvSpPr>
          <p:cNvPr id="18" name="Textfeld 17"/>
          <p:cNvSpPr txBox="1"/>
          <p:nvPr/>
        </p:nvSpPr>
        <p:spPr>
          <a:xfrm>
            <a:off x="589837" y="4430811"/>
            <a:ext cx="840795" cy="200055"/>
          </a:xfrm>
          <a:prstGeom prst="rect">
            <a:avLst/>
          </a:prstGeom>
          <a:noFill/>
        </p:spPr>
        <p:txBody>
          <a:bodyPr wrap="square" rtlCol="0">
            <a:spAutoFit/>
          </a:bodyPr>
          <a:lstStyle/>
          <a:p>
            <a:r>
              <a:rPr lang="de-DE" sz="700">
                <a:solidFill>
                  <a:srgbClr val="000000"/>
                </a:solidFill>
                <a:latin typeface="Roboto"/>
                <a:cs typeface="Roboto"/>
              </a:rPr>
              <a:t>Montana 2019</a:t>
            </a:r>
          </a:p>
        </p:txBody>
      </p:sp>
    </p:spTree>
    <p:extLst>
      <p:ext uri="{BB962C8B-B14F-4D97-AF65-F5344CB8AC3E}">
        <p14:creationId xmlns:p14="http://schemas.microsoft.com/office/powerpoint/2010/main" val="360095728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DFDB6D8-03F2-3247-AD06-7E961F995F30}"/>
              </a:ext>
            </a:extLst>
          </p:cNvPr>
          <p:cNvSpPr>
            <a:spLocks noGrp="1" noChangeArrowheads="1"/>
          </p:cNvSpPr>
          <p:nvPr>
            <p:ph type="title"/>
          </p:nvPr>
        </p:nvSpPr>
        <p:spPr/>
        <p:txBody>
          <a:bodyPr>
            <a:normAutofit/>
          </a:bodyPr>
          <a:lstStyle/>
          <a:p>
            <a:r>
              <a:rPr lang="en-US" altLang="en-US" sz="4000" b="1">
                <a:solidFill>
                  <a:srgbClr val="000000"/>
                </a:solidFill>
              </a:rPr>
              <a:t>Requirements for open data</a:t>
            </a:r>
          </a:p>
        </p:txBody>
      </p:sp>
      <p:sp>
        <p:nvSpPr>
          <p:cNvPr id="7" name="Inhaltsplatzhalter 6"/>
          <p:cNvSpPr>
            <a:spLocks noGrp="1"/>
          </p:cNvSpPr>
          <p:nvPr>
            <p:ph sz="half" idx="1"/>
          </p:nvPr>
        </p:nvSpPr>
        <p:spPr>
          <a:ln>
            <a:solidFill>
              <a:srgbClr val="00B0F0"/>
            </a:solidFill>
          </a:ln>
        </p:spPr>
        <p:txBody>
          <a:bodyPr>
            <a:noAutofit/>
          </a:bodyPr>
          <a:lstStyle/>
          <a:p>
            <a:pPr>
              <a:spcBef>
                <a:spcPct val="0"/>
              </a:spcBef>
              <a:defRPr/>
            </a:pPr>
            <a:r>
              <a:rPr lang="de-DE" sz="1200" err="1">
                <a:latin typeface="Roboton"/>
                <a:cs typeface="Roboton"/>
              </a:rPr>
              <a:t>Identify</a:t>
            </a:r>
            <a:r>
              <a:rPr lang="de-DE" sz="1200">
                <a:latin typeface="Roboton"/>
                <a:cs typeface="Roboton"/>
              </a:rPr>
              <a:t> </a:t>
            </a:r>
            <a:r>
              <a:rPr lang="de-DE" sz="1200" err="1">
                <a:latin typeface="Roboton"/>
                <a:cs typeface="Roboton"/>
              </a:rPr>
              <a:t>with</a:t>
            </a:r>
            <a:r>
              <a:rPr lang="de-DE" sz="1200">
                <a:latin typeface="Roboton"/>
                <a:cs typeface="Roboton"/>
              </a:rPr>
              <a:t> </a:t>
            </a:r>
            <a:r>
              <a:rPr lang="de-DE" sz="1200" err="1">
                <a:latin typeface="Roboton"/>
                <a:cs typeface="Roboton"/>
              </a:rPr>
              <a:t>key</a:t>
            </a:r>
            <a:r>
              <a:rPr lang="de-DE" sz="1200">
                <a:latin typeface="Roboton"/>
                <a:cs typeface="Roboton"/>
              </a:rPr>
              <a:t> </a:t>
            </a:r>
            <a:r>
              <a:rPr lang="de-DE" sz="1200" err="1">
                <a:latin typeface="Roboton"/>
                <a:cs typeface="Roboton"/>
              </a:rPr>
              <a:t>public</a:t>
            </a:r>
            <a:r>
              <a:rPr lang="de-DE" sz="1200">
                <a:latin typeface="Roboton"/>
                <a:cs typeface="Roboton"/>
              </a:rPr>
              <a:t> </a:t>
            </a:r>
            <a:r>
              <a:rPr lang="de-DE" sz="1200" err="1">
                <a:latin typeface="Roboton"/>
                <a:cs typeface="Roboton"/>
              </a:rPr>
              <a:t>stakeholders</a:t>
            </a:r>
            <a:r>
              <a:rPr lang="de-DE" sz="1200">
                <a:latin typeface="Roboton"/>
                <a:cs typeface="Roboton"/>
              </a:rPr>
              <a:t> </a:t>
            </a:r>
            <a:r>
              <a:rPr lang="de-DE" sz="1200" err="1">
                <a:latin typeface="Roboton"/>
                <a:cs typeface="Roboton"/>
              </a:rPr>
              <a:t>data</a:t>
            </a:r>
            <a:r>
              <a:rPr lang="de-DE" sz="1200">
                <a:latin typeface="Roboton"/>
                <a:cs typeface="Roboton"/>
              </a:rPr>
              <a:t> </a:t>
            </a:r>
            <a:r>
              <a:rPr lang="de-DE" sz="1200" err="1">
                <a:latin typeface="Roboton"/>
                <a:cs typeface="Roboton"/>
              </a:rPr>
              <a:t>that</a:t>
            </a:r>
            <a:r>
              <a:rPr lang="de-DE" sz="1200">
                <a:latin typeface="Roboton"/>
                <a:cs typeface="Roboton"/>
              </a:rPr>
              <a:t> </a:t>
            </a:r>
            <a:r>
              <a:rPr lang="de-DE" sz="1200" err="1">
                <a:latin typeface="Roboton"/>
                <a:cs typeface="Roboton"/>
              </a:rPr>
              <a:t>is</a:t>
            </a:r>
            <a:r>
              <a:rPr lang="de-DE" sz="1200">
                <a:latin typeface="Roboton"/>
                <a:cs typeface="Roboton"/>
              </a:rPr>
              <a:t> </a:t>
            </a:r>
            <a:r>
              <a:rPr lang="de-DE" sz="1200" err="1">
                <a:latin typeface="Roboton"/>
                <a:cs typeface="Roboton"/>
              </a:rPr>
              <a:t>valuable</a:t>
            </a:r>
            <a:r>
              <a:rPr lang="de-DE" sz="1200">
                <a:latin typeface="Roboton"/>
                <a:cs typeface="Roboton"/>
              </a:rPr>
              <a:t> </a:t>
            </a:r>
            <a:r>
              <a:rPr lang="de-DE" sz="1200" err="1">
                <a:latin typeface="Roboton"/>
                <a:cs typeface="Roboton"/>
              </a:rPr>
              <a:t>to</a:t>
            </a:r>
            <a:r>
              <a:rPr lang="de-DE" sz="1200">
                <a:latin typeface="Roboton"/>
                <a:cs typeface="Roboton"/>
              </a:rPr>
              <a:t> </a:t>
            </a:r>
            <a:r>
              <a:rPr lang="de-DE" sz="1200" err="1">
                <a:latin typeface="Roboton"/>
                <a:cs typeface="Roboton"/>
              </a:rPr>
              <a:t>internal</a:t>
            </a:r>
            <a:r>
              <a:rPr lang="de-DE" sz="1200">
                <a:latin typeface="Roboton"/>
                <a:cs typeface="Roboton"/>
              </a:rPr>
              <a:t> </a:t>
            </a:r>
            <a:r>
              <a:rPr lang="de-DE" sz="1200" err="1">
                <a:latin typeface="Roboton"/>
                <a:cs typeface="Roboton"/>
              </a:rPr>
              <a:t>and</a:t>
            </a:r>
            <a:r>
              <a:rPr lang="de-DE" sz="1200">
                <a:latin typeface="Roboton"/>
                <a:cs typeface="Roboton"/>
              </a:rPr>
              <a:t>/</a:t>
            </a:r>
            <a:r>
              <a:rPr lang="de-DE" sz="1200" err="1">
                <a:latin typeface="Roboton"/>
                <a:cs typeface="Roboton"/>
              </a:rPr>
              <a:t>or</a:t>
            </a:r>
            <a:r>
              <a:rPr lang="de-DE" sz="1200">
                <a:latin typeface="Roboton"/>
                <a:cs typeface="Roboton"/>
              </a:rPr>
              <a:t> </a:t>
            </a:r>
            <a:r>
              <a:rPr lang="de-DE" sz="1200" err="1">
                <a:latin typeface="Roboton"/>
                <a:cs typeface="Roboton"/>
              </a:rPr>
              <a:t>public</a:t>
            </a:r>
            <a:r>
              <a:rPr lang="de-DE" sz="1200">
                <a:latin typeface="Roboton"/>
                <a:cs typeface="Roboton"/>
              </a:rPr>
              <a:t> </a:t>
            </a:r>
            <a:r>
              <a:rPr lang="de-DE" sz="1200" err="1">
                <a:latin typeface="Roboton"/>
                <a:cs typeface="Roboton"/>
              </a:rPr>
              <a:t>processes</a:t>
            </a:r>
            <a:r>
              <a:rPr lang="de-DE" sz="1200">
                <a:latin typeface="Roboton"/>
                <a:cs typeface="Roboton"/>
              </a:rPr>
              <a:t> </a:t>
            </a:r>
            <a:r>
              <a:rPr lang="de-DE" sz="1200" err="1">
                <a:latin typeface="Roboton"/>
                <a:cs typeface="Roboton"/>
              </a:rPr>
              <a:t>and</a:t>
            </a:r>
            <a:r>
              <a:rPr lang="de-DE" sz="1200">
                <a:latin typeface="Roboton"/>
                <a:cs typeface="Roboton"/>
              </a:rPr>
              <a:t> </a:t>
            </a:r>
            <a:r>
              <a:rPr lang="de-DE" sz="1200" err="1">
                <a:latin typeface="Roboton"/>
                <a:cs typeface="Roboton"/>
              </a:rPr>
              <a:t>should</a:t>
            </a:r>
            <a:r>
              <a:rPr lang="de-DE" sz="1200">
                <a:latin typeface="Roboton"/>
                <a:cs typeface="Roboton"/>
              </a:rPr>
              <a:t> </a:t>
            </a:r>
            <a:r>
              <a:rPr lang="de-DE" sz="1200" err="1">
                <a:latin typeface="Roboton"/>
                <a:cs typeface="Roboton"/>
              </a:rPr>
              <a:t>thus</a:t>
            </a:r>
            <a:r>
              <a:rPr lang="de-DE" sz="1200">
                <a:latin typeface="Roboton"/>
                <a:cs typeface="Roboton"/>
              </a:rPr>
              <a:t> </a:t>
            </a:r>
            <a:r>
              <a:rPr lang="de-DE" sz="1200" err="1">
                <a:latin typeface="Roboton"/>
                <a:cs typeface="Roboton"/>
              </a:rPr>
              <a:t>be</a:t>
            </a:r>
            <a:r>
              <a:rPr lang="de-DE" sz="1200">
                <a:latin typeface="Roboton"/>
                <a:cs typeface="Roboton"/>
              </a:rPr>
              <a:t> </a:t>
            </a:r>
            <a:r>
              <a:rPr lang="de-DE" sz="1200" err="1">
                <a:latin typeface="Roboton"/>
                <a:cs typeface="Roboton"/>
              </a:rPr>
              <a:t>released</a:t>
            </a:r>
            <a:r>
              <a:rPr lang="de-DE" sz="1200">
                <a:latin typeface="Roboton"/>
                <a:cs typeface="Roboton"/>
              </a:rPr>
              <a:t>, </a:t>
            </a:r>
            <a:r>
              <a:rPr lang="de-DE" sz="1200" err="1">
                <a:latin typeface="Roboton"/>
                <a:cs typeface="Roboton"/>
              </a:rPr>
              <a:t>and</a:t>
            </a:r>
            <a:r>
              <a:rPr lang="de-DE" sz="1200">
                <a:latin typeface="Roboton"/>
                <a:cs typeface="Roboton"/>
              </a:rPr>
              <a:t> </a:t>
            </a:r>
            <a:r>
              <a:rPr lang="de-DE" sz="1200" err="1">
                <a:latin typeface="Roboton"/>
                <a:cs typeface="Roboton"/>
              </a:rPr>
              <a:t>engage</a:t>
            </a:r>
            <a:r>
              <a:rPr lang="de-DE" sz="1200">
                <a:latin typeface="Roboton"/>
                <a:cs typeface="Roboton"/>
              </a:rPr>
              <a:t> in </a:t>
            </a:r>
            <a:r>
              <a:rPr lang="de-DE" sz="1200" err="1">
                <a:latin typeface="Roboton"/>
                <a:cs typeface="Roboton"/>
              </a:rPr>
              <a:t>the</a:t>
            </a:r>
            <a:r>
              <a:rPr lang="de-DE" sz="1200">
                <a:latin typeface="Roboton"/>
                <a:cs typeface="Roboton"/>
              </a:rPr>
              <a:t> </a:t>
            </a:r>
            <a:r>
              <a:rPr lang="de-DE" sz="1200" err="1">
                <a:latin typeface="Roboton"/>
                <a:cs typeface="Roboton"/>
              </a:rPr>
              <a:t>process</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making</a:t>
            </a:r>
            <a:r>
              <a:rPr lang="de-DE" sz="1200">
                <a:latin typeface="Roboton"/>
                <a:cs typeface="Roboton"/>
              </a:rPr>
              <a:t> </a:t>
            </a:r>
            <a:r>
              <a:rPr lang="de-DE" sz="1200" err="1">
                <a:latin typeface="Roboton"/>
                <a:cs typeface="Roboton"/>
              </a:rPr>
              <a:t>information</a:t>
            </a:r>
            <a:r>
              <a:rPr lang="de-DE" sz="1200">
                <a:latin typeface="Roboton"/>
                <a:cs typeface="Roboton"/>
              </a:rPr>
              <a:t> </a:t>
            </a:r>
            <a:r>
              <a:rPr lang="de-DE" sz="1200" err="1">
                <a:latin typeface="Roboton"/>
                <a:cs typeface="Roboton"/>
              </a:rPr>
              <a:t>available</a:t>
            </a:r>
            <a:r>
              <a:rPr lang="de-DE" sz="1200">
                <a:latin typeface="Roboton"/>
                <a:cs typeface="Roboton"/>
              </a:rPr>
              <a:t> online;</a:t>
            </a:r>
            <a:endParaRPr lang="en-US" altLang="en-US" sz="1200">
              <a:solidFill>
                <a:srgbClr val="000000"/>
              </a:solidFill>
              <a:latin typeface="Roboton"/>
              <a:cs typeface="Roboton"/>
            </a:endParaRPr>
          </a:p>
          <a:p>
            <a:pPr>
              <a:spcBef>
                <a:spcPct val="0"/>
              </a:spcBef>
              <a:defRPr/>
            </a:pPr>
            <a:r>
              <a:rPr lang="en-US" altLang="en-US" sz="1200">
                <a:solidFill>
                  <a:srgbClr val="000000"/>
                </a:solidFill>
                <a:latin typeface="Roboton"/>
                <a:cs typeface="Roboton"/>
              </a:rPr>
              <a:t>Open data has technical implications, with special consideration given to the particular formats chosen for data release (JSON, CSV and XML (for databases) and HTML and plain text for documents);</a:t>
            </a:r>
          </a:p>
          <a:p>
            <a:pPr>
              <a:spcBef>
                <a:spcPct val="0"/>
              </a:spcBef>
              <a:defRPr/>
            </a:pPr>
            <a:r>
              <a:rPr lang="en-US" altLang="en-US" sz="1200">
                <a:solidFill>
                  <a:srgbClr val="000000"/>
                </a:solidFill>
                <a:latin typeface="Roboton"/>
                <a:cs typeface="Roboton"/>
              </a:rPr>
              <a:t>Open formats are structured and non-proprietary;</a:t>
            </a:r>
          </a:p>
          <a:p>
            <a:pPr>
              <a:spcBef>
                <a:spcPct val="0"/>
              </a:spcBef>
              <a:defRPr/>
            </a:pPr>
            <a:r>
              <a:rPr lang="en-US" altLang="en-US" sz="1200">
                <a:solidFill>
                  <a:srgbClr val="000000"/>
                </a:solidFill>
                <a:latin typeface="Roboton"/>
                <a:cs typeface="Roboton"/>
              </a:rPr>
              <a:t>Open data is published in machine-readable, platform-independent formats under an explicit open license allowing use by third parties without restriction;</a:t>
            </a:r>
          </a:p>
          <a:p>
            <a:pPr>
              <a:spcBef>
                <a:spcPct val="0"/>
              </a:spcBef>
              <a:defRPr/>
            </a:pPr>
            <a:r>
              <a:rPr lang="en-US" altLang="en-US" sz="1200">
                <a:solidFill>
                  <a:srgbClr val="000000"/>
                </a:solidFill>
                <a:latin typeface="Roboton"/>
                <a:cs typeface="Roboton"/>
              </a:rPr>
              <a:t>Open data should be enriched with semantics, meta-data and identifiers to make it readable by humans and to allow for easy searching, sorting and analysis of data.</a:t>
            </a:r>
          </a:p>
        </p:txBody>
      </p:sp>
      <p:pic>
        <p:nvPicPr>
          <p:cNvPr id="10" name="Inhaltsplatzhalter 9" descr="Unbenannt.png"/>
          <p:cNvPicPr>
            <a:picLocks noGrp="1" noChangeAspect="1"/>
          </p:cNvPicPr>
          <p:nvPr>
            <p:ph sz="half" idx="2"/>
          </p:nvPr>
        </p:nvPicPr>
        <p:blipFill>
          <a:blip r:embed="rId3">
            <a:extLst>
              <a:ext uri="{28A0092B-C50C-407E-A947-70E740481C1C}">
                <a14:useLocalDpi xmlns:a14="http://schemas.microsoft.com/office/drawing/2010/main" val="0"/>
              </a:ext>
            </a:extLst>
          </a:blip>
          <a:srcRect l="10754" r="10754"/>
          <a:stretch>
            <a:fillRect/>
          </a:stretch>
        </p:blipFill>
        <p:spPr/>
      </p:pic>
      <p:sp>
        <p:nvSpPr>
          <p:cNvPr id="3" name="Foliennummernplatzhalter 2"/>
          <p:cNvSpPr>
            <a:spLocks noGrp="1"/>
          </p:cNvSpPr>
          <p:nvPr>
            <p:ph type="sldNum" sz="quarter" idx="12"/>
          </p:nvPr>
        </p:nvSpPr>
        <p:spPr/>
        <p:txBody>
          <a:bodyPr/>
          <a:lstStyle/>
          <a:p>
            <a:fld id="{961E0DA8-AC27-403E-90E8-404BCA9BAC80}" type="slidenum">
              <a:rPr lang="en-US" smtClean="0"/>
              <a:pPr/>
              <a:t>26</a:t>
            </a:fld>
            <a:endParaRPr lang="en-US"/>
          </a:p>
        </p:txBody>
      </p:sp>
      <p:sp>
        <p:nvSpPr>
          <p:cNvPr id="2" name="Fußzeilenplatzhalter 1"/>
          <p:cNvSpPr>
            <a:spLocks noGrp="1"/>
          </p:cNvSpPr>
          <p:nvPr>
            <p:ph type="ftr" sz="quarter" idx="3"/>
          </p:nvPr>
        </p:nvSpPr>
        <p:spPr/>
        <p:txBody>
          <a:bodyPr/>
          <a:lstStyle/>
          <a:p>
            <a:r>
              <a:rPr lang="en-US" b="1"/>
              <a:t>Module 3 – Transparency and accountability</a:t>
            </a:r>
            <a:endParaRPr lang="en-US"/>
          </a:p>
        </p:txBody>
      </p:sp>
      <p:sp>
        <p:nvSpPr>
          <p:cNvPr id="21" name="Textfeld 20"/>
          <p:cNvSpPr txBox="1"/>
          <p:nvPr/>
        </p:nvSpPr>
        <p:spPr>
          <a:xfrm>
            <a:off x="578890" y="4419862"/>
            <a:ext cx="2322230" cy="200055"/>
          </a:xfrm>
          <a:prstGeom prst="rect">
            <a:avLst/>
          </a:prstGeom>
          <a:noFill/>
        </p:spPr>
        <p:txBody>
          <a:bodyPr wrap="square" rtlCol="0">
            <a:spAutoFit/>
          </a:bodyPr>
          <a:lstStyle/>
          <a:p>
            <a:r>
              <a:rPr lang="de-DE" sz="700">
                <a:solidFill>
                  <a:srgbClr val="000000"/>
                </a:solidFill>
                <a:latin typeface="Roboto"/>
                <a:cs typeface="Roboto"/>
              </a:rPr>
              <a:t>Open </a:t>
            </a:r>
            <a:r>
              <a:rPr lang="de-DE" sz="700" err="1">
                <a:solidFill>
                  <a:srgbClr val="000000"/>
                </a:solidFill>
                <a:latin typeface="Roboto"/>
                <a:cs typeface="Roboto"/>
              </a:rPr>
              <a:t>Government</a:t>
            </a:r>
            <a:r>
              <a:rPr lang="de-DE" sz="700">
                <a:solidFill>
                  <a:srgbClr val="000000"/>
                </a:solidFill>
                <a:latin typeface="Roboto"/>
                <a:cs typeface="Roboto"/>
              </a:rPr>
              <a:t> </a:t>
            </a:r>
            <a:r>
              <a:rPr lang="de-DE" sz="700" err="1">
                <a:solidFill>
                  <a:srgbClr val="000000"/>
                </a:solidFill>
                <a:latin typeface="Roboto"/>
                <a:cs typeface="Roboto"/>
              </a:rPr>
              <a:t>Partnership</a:t>
            </a:r>
            <a:r>
              <a:rPr lang="de-DE" sz="700">
                <a:solidFill>
                  <a:srgbClr val="000000"/>
                </a:solidFill>
                <a:latin typeface="Roboto"/>
                <a:cs typeface="Roboto"/>
              </a:rPr>
              <a:t> 2014: 201-202</a:t>
            </a:r>
          </a:p>
        </p:txBody>
      </p:sp>
    </p:spTree>
    <p:extLst>
      <p:ext uri="{BB962C8B-B14F-4D97-AF65-F5344CB8AC3E}">
        <p14:creationId xmlns:p14="http://schemas.microsoft.com/office/powerpoint/2010/main" val="31202950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p:cNvSpPr>
            <a:spLocks noGrp="1"/>
          </p:cNvSpPr>
          <p:nvPr>
            <p:ph idx="1"/>
          </p:nvPr>
        </p:nvSpPr>
        <p:spPr>
          <a:ln>
            <a:solidFill>
              <a:srgbClr val="00B0F0"/>
            </a:solidFill>
          </a:ln>
        </p:spPr>
        <p:txBody>
          <a:bodyPr/>
          <a:lstStyle/>
          <a:p>
            <a:pPr marL="0" indent="0">
              <a:buNone/>
            </a:pPr>
            <a:endParaRPr lang="de-DE"/>
          </a:p>
        </p:txBody>
      </p:sp>
      <p:sp>
        <p:nvSpPr>
          <p:cNvPr id="7" name="Fußzeilenplatzhalter 6"/>
          <p:cNvSpPr>
            <a:spLocks noGrp="1"/>
          </p:cNvSpPr>
          <p:nvPr>
            <p:ph type="ftr" sz="quarter" idx="3"/>
          </p:nvPr>
        </p:nvSpPr>
        <p:spPr/>
        <p:txBody>
          <a:bodyPr/>
          <a:lstStyle/>
          <a:p>
            <a:r>
              <a:rPr lang="en-US" b="1"/>
              <a:t>Module 3 – Transparency and accountability</a:t>
            </a:r>
            <a:endParaRPr lang="en-US"/>
          </a:p>
        </p:txBody>
      </p:sp>
      <p:sp>
        <p:nvSpPr>
          <p:cNvPr id="8" name="Foliennummernplatzhalter 7"/>
          <p:cNvSpPr>
            <a:spLocks noGrp="1"/>
          </p:cNvSpPr>
          <p:nvPr>
            <p:ph type="sldNum" sz="quarter" idx="4"/>
          </p:nvPr>
        </p:nvSpPr>
        <p:spPr/>
        <p:txBody>
          <a:bodyPr/>
          <a:lstStyle/>
          <a:p>
            <a:fld id="{961E0DA8-AC27-403E-90E8-404BCA9BAC80}" type="slidenum">
              <a:rPr lang="en-US" smtClean="0"/>
              <a:pPr/>
              <a:t>27</a:t>
            </a:fld>
            <a:endParaRPr lang="en-US"/>
          </a:p>
        </p:txBody>
      </p:sp>
      <p:sp>
        <p:nvSpPr>
          <p:cNvPr id="3" name="Titel 2"/>
          <p:cNvSpPr>
            <a:spLocks noGrp="1"/>
          </p:cNvSpPr>
          <p:nvPr>
            <p:ph type="title"/>
          </p:nvPr>
        </p:nvSpPr>
        <p:spPr/>
        <p:txBody>
          <a:bodyPr>
            <a:noAutofit/>
          </a:bodyPr>
          <a:lstStyle/>
          <a:p>
            <a:r>
              <a:rPr lang="de-DE" sz="2800" b="1"/>
              <a:t>OECD </a:t>
            </a:r>
            <a:r>
              <a:rPr lang="de-DE" sz="2800" b="1" i="1" err="1"/>
              <a:t>OURdata</a:t>
            </a:r>
            <a:r>
              <a:rPr lang="de-DE" sz="2800" b="1"/>
              <a:t> Index on Open </a:t>
            </a:r>
            <a:r>
              <a:rPr lang="de-DE" sz="2800" b="1" err="1"/>
              <a:t>Government</a:t>
            </a:r>
            <a:r>
              <a:rPr lang="de-DE" sz="2800" b="1"/>
              <a:t> Data</a:t>
            </a:r>
          </a:p>
        </p:txBody>
      </p:sp>
      <p:sp>
        <p:nvSpPr>
          <p:cNvPr id="9" name="Textfeld 8"/>
          <p:cNvSpPr txBox="1"/>
          <p:nvPr/>
        </p:nvSpPr>
        <p:spPr>
          <a:xfrm>
            <a:off x="636040" y="4413356"/>
            <a:ext cx="1280583" cy="200055"/>
          </a:xfrm>
          <a:prstGeom prst="rect">
            <a:avLst/>
          </a:prstGeom>
          <a:noFill/>
        </p:spPr>
        <p:txBody>
          <a:bodyPr wrap="square" rtlCol="0">
            <a:spAutoFit/>
          </a:bodyPr>
          <a:lstStyle/>
          <a:p>
            <a:r>
              <a:rPr lang="de-DE" sz="700">
                <a:solidFill>
                  <a:srgbClr val="000000"/>
                </a:solidFill>
                <a:latin typeface="Roboto"/>
                <a:cs typeface="Roboto"/>
              </a:rPr>
              <a:t>OECD 2019: 148</a:t>
            </a:r>
          </a:p>
        </p:txBody>
      </p:sp>
      <p:pic>
        <p:nvPicPr>
          <p:cNvPr id="10" name="Bild 9" descr="Bildschirmfoto 2020-07-07 um 13.25.43.p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0124" b="7105"/>
          <a:stretch/>
        </p:blipFill>
        <p:spPr>
          <a:xfrm rot="16200000">
            <a:off x="3208278" y="229561"/>
            <a:ext cx="2680773" cy="6095307"/>
          </a:xfrm>
          <a:prstGeom prst="rect">
            <a:avLst/>
          </a:prstGeom>
        </p:spPr>
      </p:pic>
      <p:pic>
        <p:nvPicPr>
          <p:cNvPr id="11" name="Bild 10" descr="Bildschirmfoto 2020-07-07 um 13.25.43.p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95363" r="43088"/>
          <a:stretch/>
        </p:blipFill>
        <p:spPr>
          <a:xfrm>
            <a:off x="5589215" y="1489946"/>
            <a:ext cx="2723227" cy="331444"/>
          </a:xfrm>
          <a:prstGeom prst="rect">
            <a:avLst/>
          </a:prstGeom>
        </p:spPr>
      </p:pic>
      <p:pic>
        <p:nvPicPr>
          <p:cNvPr id="12" name="Bild 11" descr="Bildschirmfoto 2020-07-07 um 13.25.43.png"/>
          <p:cNvPicPr>
            <a:picLocks noChangeAspect="1"/>
          </p:cNvPicPr>
          <p:nvPr/>
        </p:nvPicPr>
        <p:blipFill rotWithShape="1">
          <a:blip r:embed="rId5">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b="89940"/>
          <a:stretch/>
        </p:blipFill>
        <p:spPr>
          <a:xfrm>
            <a:off x="1525788" y="1436630"/>
            <a:ext cx="3926318" cy="589986"/>
          </a:xfrm>
          <a:prstGeom prst="rect">
            <a:avLst/>
          </a:prstGeom>
        </p:spPr>
      </p:pic>
    </p:spTree>
    <p:extLst>
      <p:ext uri="{BB962C8B-B14F-4D97-AF65-F5344CB8AC3E}">
        <p14:creationId xmlns:p14="http://schemas.microsoft.com/office/powerpoint/2010/main" val="132116491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28</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How to achieve transparency?</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Transparency</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tools</a:t>
                </a:r>
                <a:r>
                  <a:rPr lang="de-DE" altLang="ko-KR" sz="1600" b="1">
                    <a:solidFill>
                      <a:schemeClr val="bg1">
                        <a:lumMod val="65000"/>
                      </a:schemeClr>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government</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err="1">
                    <a:solidFill>
                      <a:schemeClr val="bg1">
                        <a:lumMod val="65000"/>
                      </a:schemeClr>
                    </a:solidFill>
                    <a:latin typeface="Roboto"/>
                    <a:cs typeface="Roboto"/>
                  </a:rPr>
                  <a:t>Right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to</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information</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legislation</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data</a:t>
                </a:r>
                <a:endParaRPr lang="ko-KR" altLang="en-US" sz="1200" b="1">
                  <a:solidFill>
                    <a:schemeClr val="bg1">
                      <a:lumMod val="65000"/>
                    </a:schemeClr>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a:t>
            </a:r>
            <a:r>
              <a:rPr lang="de-DE" sz="700" err="1">
                <a:solidFill>
                  <a:srgbClr val="FFFFFF"/>
                </a:solidFill>
                <a:latin typeface="Roboto"/>
                <a:cs typeface="Roboto"/>
              </a:rPr>
              <a:t>Photo</a:t>
            </a:r>
            <a:r>
              <a:rPr lang="de-DE" sz="700">
                <a:solidFill>
                  <a:srgbClr val="FFFFFF"/>
                </a:solidFill>
                <a:latin typeface="Roboto"/>
                <a:cs typeface="Roboto"/>
              </a:rPr>
              <a:t>/Stuart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solidFill>
                  <a:latin typeface="Roboto"/>
                  <a:cs typeface="Roboto"/>
                </a:rPr>
                <a:t>Practical examples</a:t>
              </a:r>
              <a:endParaRPr lang="en-US" altLang="ko-KR" sz="1200" b="1">
                <a:solidFill>
                  <a:schemeClr val="bg1"/>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05</a:t>
              </a:r>
              <a:endParaRPr lang="ko-KR" altLang="en-US" sz="2400" b="1">
                <a:solidFill>
                  <a:srgbClr val="FFFFFF"/>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3751592851"/>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314" name="Gruppierung 313"/>
          <p:cNvGrpSpPr/>
          <p:nvPr/>
        </p:nvGrpSpPr>
        <p:grpSpPr>
          <a:xfrm>
            <a:off x="1490400" y="644418"/>
            <a:ext cx="7056000" cy="4006781"/>
            <a:chOff x="1490400" y="644418"/>
            <a:chExt cx="7056000" cy="4006781"/>
          </a:xfrm>
        </p:grpSpPr>
        <p:sp>
          <p:nvSpPr>
            <p:cNvPr id="10" name="Google Shape;32;p7"/>
            <p:cNvSpPr/>
            <p:nvPr/>
          </p:nvSpPr>
          <p:spPr>
            <a:xfrm>
              <a:off x="7745337" y="2902990"/>
              <a:ext cx="56176" cy="110636"/>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7487049" y="2652059"/>
              <a:ext cx="86129" cy="93604"/>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7535719" y="2937025"/>
              <a:ext cx="179690" cy="23822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3309601" y="686927"/>
              <a:ext cx="112328" cy="72336"/>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7752819" y="3064637"/>
              <a:ext cx="82376" cy="51067"/>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7767783" y="1639723"/>
              <a:ext cx="119810" cy="127640"/>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7666740" y="1758805"/>
              <a:ext cx="224607" cy="306291"/>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7640516" y="3234786"/>
              <a:ext cx="119810" cy="76573"/>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7213798" y="3166716"/>
              <a:ext cx="262041" cy="106371"/>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7539448" y="3226256"/>
              <a:ext cx="101093" cy="85103"/>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7307384" y="2788173"/>
              <a:ext cx="235842" cy="31903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7842652" y="3000831"/>
              <a:ext cx="479166" cy="327559"/>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7258714" y="2388334"/>
              <a:ext cx="59905" cy="76601"/>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7625552" y="2694597"/>
              <a:ext cx="116057" cy="144644"/>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7498285" y="2230952"/>
              <a:ext cx="74894" cy="106371"/>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7535719" y="2430871"/>
              <a:ext cx="190926" cy="306263"/>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3245967" y="4561860"/>
              <a:ext cx="149763" cy="89339"/>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2680747" y="2281991"/>
              <a:ext cx="228360" cy="127640"/>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2890365" y="2388334"/>
              <a:ext cx="149738" cy="68071"/>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2781815" y="2413839"/>
              <a:ext cx="82376" cy="59597"/>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3047585" y="2422369"/>
              <a:ext cx="52423" cy="4256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1490400" y="644418"/>
              <a:ext cx="2358247" cy="3921735"/>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5690294" y="3366635"/>
              <a:ext cx="209643" cy="399867"/>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4256648" y="784769"/>
              <a:ext cx="3945384" cy="3249696"/>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4294083" y="1035727"/>
              <a:ext cx="202136" cy="110608"/>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3631523" y="648655"/>
              <a:ext cx="939565" cy="565751"/>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6966745" y="2813679"/>
              <a:ext cx="277030" cy="370069"/>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8265642" y="3064637"/>
              <a:ext cx="138527" cy="144644"/>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2598396" y="835808"/>
              <a:ext cx="385580" cy="170177"/>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5409560" y="1916187"/>
              <a:ext cx="67387" cy="55332"/>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2983951" y="942151"/>
              <a:ext cx="78622" cy="68071"/>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4724554" y="1784338"/>
              <a:ext cx="52423" cy="55332"/>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7183845" y="3341102"/>
              <a:ext cx="962036" cy="820947"/>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8419108" y="4047203"/>
              <a:ext cx="127292" cy="212686"/>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8149610" y="4234356"/>
              <a:ext cx="247077" cy="187181"/>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5312221" y="3855786"/>
              <a:ext cx="56176" cy="55332"/>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5053958" y="3668633"/>
              <a:ext cx="400544" cy="35306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2856659" y="1720532"/>
              <a:ext cx="86129" cy="29799"/>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1909636" y="1533380"/>
              <a:ext cx="1336356" cy="701865"/>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3444350" y="1469574"/>
              <a:ext cx="138527" cy="97869"/>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1976999" y="2018265"/>
              <a:ext cx="617669" cy="531716"/>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4305293" y="1044229"/>
              <a:ext cx="179715" cy="89339"/>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4986571" y="1911950"/>
              <a:ext cx="37459" cy="38300"/>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3642758" y="661422"/>
              <a:ext cx="920848" cy="540218"/>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7509520" y="2239453"/>
              <a:ext cx="52423" cy="85103"/>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6558719" y="1444068"/>
              <a:ext cx="700019" cy="280757"/>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7269949" y="2401101"/>
              <a:ext cx="37459" cy="55304"/>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6352854" y="1401531"/>
              <a:ext cx="1220324" cy="974064"/>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7779018" y="1648225"/>
              <a:ext cx="97364" cy="106371"/>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7685432" y="1771572"/>
              <a:ext cx="194679" cy="229718"/>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7674222" y="1997025"/>
              <a:ext cx="48670" cy="63806"/>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7730373" y="1979993"/>
              <a:ext cx="37434" cy="38300"/>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7546954" y="2443638"/>
              <a:ext cx="116057" cy="161647"/>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7494531" y="2660561"/>
              <a:ext cx="67412" cy="72336"/>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7633034" y="2698834"/>
              <a:ext cx="97364" cy="127640"/>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7573154" y="2600992"/>
              <a:ext cx="29953" cy="4256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7603081" y="2643530"/>
              <a:ext cx="33731" cy="38328"/>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7666740" y="2622261"/>
              <a:ext cx="52423" cy="46830"/>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7651751" y="2664798"/>
              <a:ext cx="29977" cy="4256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7625552" y="2690332"/>
              <a:ext cx="26224" cy="38300"/>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7685432" y="3247525"/>
              <a:ext cx="63658" cy="25562"/>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7318594" y="2856216"/>
              <a:ext cx="213396" cy="23822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6974227" y="2826445"/>
              <a:ext cx="258313" cy="348800"/>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7221279" y="3179482"/>
              <a:ext cx="243349" cy="80838"/>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7576882" y="3239023"/>
              <a:ext cx="56176" cy="29799"/>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7546954" y="3277324"/>
              <a:ext cx="37434" cy="21269"/>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7648022" y="3247525"/>
              <a:ext cx="52423" cy="51067"/>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7546954" y="2949792"/>
              <a:ext cx="160973" cy="216951"/>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7764054" y="3077404"/>
              <a:ext cx="59905" cy="25534"/>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7756572" y="2911520"/>
              <a:ext cx="37459" cy="89339"/>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7850134" y="3013598"/>
              <a:ext cx="74894" cy="51067"/>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7883840" y="3039104"/>
              <a:ext cx="202161" cy="225481"/>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7543201" y="1835377"/>
              <a:ext cx="93611" cy="127640"/>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7479567" y="1720532"/>
              <a:ext cx="101093" cy="144644"/>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7318594" y="2800912"/>
              <a:ext cx="213396" cy="161675"/>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7094012" y="2800912"/>
              <a:ext cx="112328" cy="165912"/>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8085976" y="3081641"/>
              <a:ext cx="228360" cy="233983"/>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8269395" y="3128443"/>
              <a:ext cx="82376" cy="68071"/>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8314311" y="3077404"/>
              <a:ext cx="82376" cy="51067"/>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6891876" y="2158644"/>
              <a:ext cx="175962" cy="544483"/>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7049096" y="2333030"/>
              <a:ext cx="205890" cy="23822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7015415" y="2379832"/>
              <a:ext cx="187172" cy="425373"/>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7146411" y="2571222"/>
              <a:ext cx="108575" cy="106371"/>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7082777" y="2286256"/>
              <a:ext cx="217149" cy="446641"/>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6760855" y="2213948"/>
              <a:ext cx="134799" cy="174414"/>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6289221" y="1924689"/>
              <a:ext cx="673796" cy="808208"/>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6551237" y="2069332"/>
              <a:ext cx="202161" cy="136142"/>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6760855" y="2154379"/>
              <a:ext cx="59930" cy="5109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5701529" y="1354729"/>
              <a:ext cx="857214" cy="404104"/>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5694047" y="1814109"/>
              <a:ext cx="460449" cy="429638"/>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5836279" y="1712031"/>
              <a:ext cx="348145" cy="216951"/>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6113284" y="1886417"/>
              <a:ext cx="351899" cy="399867"/>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5918630" y="1635458"/>
              <a:ext cx="370616" cy="255252"/>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6072121" y="1848144"/>
              <a:ext cx="247077" cy="26372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6214352" y="1805607"/>
              <a:ext cx="179690" cy="93604"/>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6233069" y="1707766"/>
              <a:ext cx="232113" cy="119138"/>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5701529" y="1741801"/>
              <a:ext cx="89858" cy="80838"/>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5607943" y="1699264"/>
              <a:ext cx="116057" cy="76601"/>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5671577" y="1775836"/>
              <a:ext cx="74894" cy="51067"/>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5140037" y="1269654"/>
              <a:ext cx="131045" cy="85103"/>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5140037" y="1312191"/>
              <a:ext cx="112328" cy="97869"/>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5196189" y="1333460"/>
              <a:ext cx="187197" cy="13190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5169990" y="1222880"/>
              <a:ext cx="93611" cy="68071"/>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5177472" y="1444068"/>
              <a:ext cx="370616" cy="212686"/>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4937901" y="984688"/>
              <a:ext cx="224631" cy="35306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4814387" y="954918"/>
              <a:ext cx="378073" cy="314765"/>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5128802" y="950653"/>
              <a:ext cx="187197" cy="263754"/>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7629305" y="1418535"/>
              <a:ext cx="149738" cy="199948"/>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5140037" y="1346227"/>
              <a:ext cx="48694" cy="38300"/>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5237377" y="797535"/>
              <a:ext cx="2953421" cy="952796"/>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5035241" y="1541881"/>
              <a:ext cx="157220" cy="76601"/>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5046451" y="1507874"/>
              <a:ext cx="127317" cy="55304"/>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4848068" y="1575917"/>
              <a:ext cx="63658" cy="4256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4952890" y="1478076"/>
              <a:ext cx="127292" cy="55332"/>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4492466" y="1729034"/>
              <a:ext cx="56176" cy="161675"/>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5278540" y="1554648"/>
              <a:ext cx="56176" cy="72336"/>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5005288" y="1363231"/>
              <a:ext cx="209643" cy="15741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5147519" y="1554648"/>
              <a:ext cx="183444" cy="131877"/>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4836833" y="1363231"/>
              <a:ext cx="175962" cy="221216"/>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4874267" y="1290923"/>
              <a:ext cx="48694" cy="72336"/>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4926691" y="1320721"/>
              <a:ext cx="37434" cy="38300"/>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4900467" y="1533380"/>
              <a:ext cx="172233" cy="76601"/>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4967854" y="1852381"/>
              <a:ext cx="56176" cy="38328"/>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4874267" y="1758805"/>
              <a:ext cx="26224" cy="68099"/>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4844340" y="1597186"/>
              <a:ext cx="254559" cy="259489"/>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4889256" y="1712031"/>
              <a:ext cx="18742" cy="34063"/>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4612251" y="1465337"/>
              <a:ext cx="265795" cy="280757"/>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4769471" y="1444068"/>
              <a:ext cx="71140" cy="51067"/>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4795670" y="1414298"/>
              <a:ext cx="44941" cy="55304"/>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4821869" y="1486605"/>
              <a:ext cx="18742" cy="17032"/>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4597262" y="1282421"/>
              <a:ext cx="138527" cy="212714"/>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4552346" y="1354729"/>
              <a:ext cx="44941" cy="38328"/>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4507430" y="1354729"/>
              <a:ext cx="74894" cy="110636"/>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4496194" y="1690762"/>
              <a:ext cx="243349" cy="208449"/>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4732036" y="1792840"/>
              <a:ext cx="33706" cy="34063"/>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5147519" y="1720532"/>
              <a:ext cx="71165" cy="68099"/>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5110085" y="1605687"/>
              <a:ext cx="93611" cy="127640"/>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4971607" y="1597186"/>
              <a:ext cx="74869" cy="51067"/>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5278540" y="1758805"/>
              <a:ext cx="415532" cy="144672"/>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5278540" y="1729034"/>
              <a:ext cx="44941" cy="46830"/>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5042723" y="1635458"/>
              <a:ext cx="78622" cy="85103"/>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5125073" y="1741801"/>
              <a:ext cx="153491" cy="15741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5001535" y="1601451"/>
              <a:ext cx="108575" cy="114873"/>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5087639" y="1690762"/>
              <a:ext cx="63658" cy="106371"/>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5188707" y="1673758"/>
              <a:ext cx="131045" cy="89339"/>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5873713" y="2205446"/>
              <a:ext cx="33706" cy="51067"/>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5413289" y="1928954"/>
              <a:ext cx="52448" cy="29799"/>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5499393" y="1997025"/>
              <a:ext cx="86129" cy="119110"/>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5499393" y="2026795"/>
              <a:ext cx="497883" cy="472147"/>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5753928" y="2086336"/>
              <a:ext cx="59930" cy="51067"/>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5577991" y="1860911"/>
              <a:ext cx="232113" cy="255224"/>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5907394" y="2230952"/>
              <a:ext cx="116081" cy="89339"/>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5933618" y="2256485"/>
              <a:ext cx="157220" cy="242457"/>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5499393" y="1873650"/>
              <a:ext cx="138527" cy="153173"/>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5690294" y="2422369"/>
              <a:ext cx="277030" cy="199920"/>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5491911" y="1950222"/>
              <a:ext cx="29977" cy="55332"/>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5473194" y="1997025"/>
              <a:ext cx="26224" cy="119110"/>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5701529" y="3375137"/>
              <a:ext cx="190926" cy="378599"/>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4881749" y="2592490"/>
              <a:ext cx="179715" cy="327559"/>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4900467" y="2920022"/>
              <a:ext cx="123563" cy="20418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4732036" y="2592490"/>
              <a:ext cx="273276" cy="268018"/>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4455031" y="2681830"/>
              <a:ext cx="146009" cy="20418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4387644" y="2732869"/>
              <a:ext cx="86129" cy="153145"/>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4952890" y="3187984"/>
              <a:ext cx="291994" cy="336061"/>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4601016" y="2669063"/>
              <a:ext cx="86129" cy="174414"/>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4952890" y="2898753"/>
              <a:ext cx="175937" cy="267990"/>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5536828" y="2413839"/>
              <a:ext cx="157244" cy="221216"/>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4346481" y="2681830"/>
              <a:ext cx="82376" cy="97841"/>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5664095" y="2618024"/>
              <a:ext cx="52423" cy="63834"/>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5405807" y="3315596"/>
              <a:ext cx="239595" cy="463645"/>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5656613" y="2647794"/>
              <a:ext cx="262041" cy="404104"/>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4956618" y="3524017"/>
              <a:ext cx="329428" cy="31903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5488158" y="2851951"/>
              <a:ext cx="217149" cy="259489"/>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5383361" y="3009333"/>
              <a:ext cx="247077" cy="336061"/>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4275366" y="2167146"/>
              <a:ext cx="303204" cy="3871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5375855" y="3009333"/>
              <a:ext cx="52448" cy="59597"/>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5368373" y="3060372"/>
              <a:ext cx="41212" cy="76601"/>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4301565" y="2630791"/>
              <a:ext cx="175962" cy="140379"/>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4387644" y="2256485"/>
              <a:ext cx="389333" cy="438140"/>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5188707" y="3243288"/>
              <a:ext cx="277030" cy="280757"/>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5155026" y="3553788"/>
              <a:ext cx="202161" cy="23822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4541135" y="2562720"/>
              <a:ext cx="202161" cy="144644"/>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5465712" y="3273059"/>
              <a:ext cx="63658" cy="229718"/>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5465712" y="2558483"/>
              <a:ext cx="359356" cy="310528"/>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5387090" y="2860481"/>
              <a:ext cx="131045" cy="14888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4672131" y="2303259"/>
              <a:ext cx="385580" cy="336061"/>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4279094" y="2150142"/>
              <a:ext cx="190926" cy="199948"/>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4267859" y="2460642"/>
              <a:ext cx="149763" cy="170177"/>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4271612" y="2566985"/>
              <a:ext cx="71140" cy="25534"/>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5005288" y="2303259"/>
              <a:ext cx="243324" cy="450906"/>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4892985" y="2001262"/>
              <a:ext cx="370616" cy="416871"/>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4387644" y="1941721"/>
              <a:ext cx="265795" cy="208449"/>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4469995" y="1890682"/>
              <a:ext cx="464202" cy="531716"/>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4859304" y="1894918"/>
              <a:ext cx="97339" cy="182944"/>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5271058" y="3455947"/>
              <a:ext cx="194679" cy="212714"/>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5312221" y="3855786"/>
              <a:ext cx="56176" cy="55332"/>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5402078" y="3770711"/>
              <a:ext cx="26224" cy="46830"/>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5252341" y="2035297"/>
              <a:ext cx="277030" cy="289259"/>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5207424" y="2294758"/>
              <a:ext cx="385580" cy="578490"/>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4982818" y="2843449"/>
              <a:ext cx="464202" cy="54872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5016523" y="2660561"/>
              <a:ext cx="325675" cy="23822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4698330" y="2630791"/>
              <a:ext cx="63658" cy="174414"/>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4668403" y="2656296"/>
              <a:ext cx="52423" cy="15741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4267859" y="2630791"/>
              <a:ext cx="71165" cy="4256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1497882" y="942151"/>
              <a:ext cx="763628" cy="399839"/>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2018186" y="1473839"/>
              <a:ext cx="56176" cy="59569"/>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3440622" y="1469574"/>
              <a:ext cx="142256" cy="97869"/>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3201051" y="869843"/>
              <a:ext cx="389308" cy="297761"/>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2025668" y="920882"/>
              <a:ext cx="1545974" cy="765643"/>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3122429" y="1078265"/>
              <a:ext cx="97364" cy="51067"/>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2995161" y="954918"/>
              <a:ext cx="56176" cy="46802"/>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3025114" y="861341"/>
              <a:ext cx="97339" cy="63834"/>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3133664" y="861341"/>
              <a:ext cx="86129" cy="46802"/>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3245967" y="797535"/>
              <a:ext cx="209643" cy="55304"/>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3350764" y="657157"/>
              <a:ext cx="471684" cy="15741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3313354" y="699694"/>
              <a:ext cx="101093" cy="46830"/>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2609606" y="848574"/>
              <a:ext cx="175962" cy="76601"/>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2695710" y="878345"/>
              <a:ext cx="284512" cy="114873"/>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2688229" y="2294758"/>
              <a:ext cx="213371" cy="102106"/>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2793025" y="2426606"/>
              <a:ext cx="59930" cy="34063"/>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3058795" y="2435108"/>
              <a:ext cx="33731" cy="1706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2452411" y="2456377"/>
              <a:ext cx="101068" cy="123403"/>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2527255" y="2515946"/>
              <a:ext cx="138527" cy="93604"/>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2512292" y="2554218"/>
              <a:ext cx="48694" cy="51067"/>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2545973" y="2413839"/>
              <a:ext cx="44941" cy="85103"/>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2564690" y="2515946"/>
              <a:ext cx="104846" cy="15741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2706946" y="2949792"/>
              <a:ext cx="149738" cy="195683"/>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2759344" y="2647794"/>
              <a:ext cx="273276" cy="446641"/>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3253449" y="4574626"/>
              <a:ext cx="134774" cy="63834"/>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3051313" y="3647364"/>
              <a:ext cx="363134" cy="906021"/>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3339554" y="3885556"/>
              <a:ext cx="123539" cy="165912"/>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2905329" y="2647794"/>
              <a:ext cx="303229" cy="323294"/>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2602124" y="2669063"/>
              <a:ext cx="82376" cy="72336"/>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3186062" y="2728604"/>
              <a:ext cx="101093" cy="212714"/>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3021361" y="3315596"/>
              <a:ext cx="273301" cy="344563"/>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3354517" y="2817944"/>
              <a:ext cx="63658" cy="106343"/>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3186062" y="3579321"/>
              <a:ext cx="224631" cy="221188"/>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3260931" y="2813679"/>
              <a:ext cx="93611" cy="119138"/>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2886611" y="2839212"/>
              <a:ext cx="950801" cy="1144213"/>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2662029" y="2698834"/>
              <a:ext cx="142256" cy="85103"/>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2706946" y="3013598"/>
              <a:ext cx="314440" cy="552985"/>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3006397" y="3532519"/>
              <a:ext cx="232113" cy="1020866"/>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2957727" y="2401101"/>
              <a:ext cx="74894" cy="46802"/>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2901600" y="2401101"/>
              <a:ext cx="56152" cy="3403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7195080" y="3353868"/>
              <a:ext cx="1343838" cy="1054902"/>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ruppierung 272"/>
          <p:cNvGrpSpPr/>
          <p:nvPr/>
        </p:nvGrpSpPr>
        <p:grpSpPr>
          <a:xfrm>
            <a:off x="1825983" y="2212210"/>
            <a:ext cx="1123405" cy="769441"/>
            <a:chOff x="1790618" y="2099085"/>
            <a:chExt cx="1123405" cy="1142379"/>
          </a:xfrm>
        </p:grpSpPr>
        <p:pic>
          <p:nvPicPr>
            <p:cNvPr id="275" name="Bild 274"/>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6" name="Textfeld 275"/>
            <p:cNvSpPr txBox="1"/>
            <p:nvPr/>
          </p:nvSpPr>
          <p:spPr>
            <a:xfrm rot="21148738">
              <a:off x="1850637" y="2099085"/>
              <a:ext cx="1063386" cy="1142379"/>
            </a:xfrm>
            <a:prstGeom prst="rect">
              <a:avLst/>
            </a:prstGeom>
            <a:noFill/>
          </p:spPr>
          <p:txBody>
            <a:bodyPr wrap="square" rtlCol="0">
              <a:spAutoFit/>
            </a:bodyPr>
            <a:lstStyle/>
            <a:p>
              <a:r>
                <a:rPr lang="de-DE" sz="1100">
                  <a:latin typeface="Apple Chancery"/>
                  <a:cs typeface="Apple Chancery"/>
                </a:rPr>
                <a:t>Mexico: electronic </a:t>
              </a:r>
              <a:r>
                <a:rPr lang="de-DE" sz="1100" err="1">
                  <a:latin typeface="Apple Chancery"/>
                  <a:cs typeface="Apple Chancery"/>
                </a:rPr>
                <a:t>systems</a:t>
              </a:r>
              <a:r>
                <a:rPr lang="de-DE" sz="1100">
                  <a:latin typeface="Apple Chancery"/>
                  <a:cs typeface="Apple Chancery"/>
                </a:rPr>
                <a:t> </a:t>
              </a:r>
              <a:r>
                <a:rPr lang="de-DE" sz="1100" err="1">
                  <a:latin typeface="Apple Chancery"/>
                  <a:cs typeface="Apple Chancery"/>
                </a:rPr>
                <a:t>for</a:t>
              </a:r>
              <a:r>
                <a:rPr lang="de-DE" sz="1100">
                  <a:latin typeface="Apple Chancery"/>
                  <a:cs typeface="Apple Chancery"/>
                </a:rPr>
                <a:t> RTI</a:t>
              </a:r>
            </a:p>
          </p:txBody>
        </p:sp>
      </p:grpSp>
      <p:sp>
        <p:nvSpPr>
          <p:cNvPr id="274" name="Freeform 12"/>
          <p:cNvSpPr/>
          <p:nvPr/>
        </p:nvSpPr>
        <p:spPr>
          <a:xfrm flipV="1">
            <a:off x="2322493" y="2044893"/>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8" name="Gruppierung 277"/>
          <p:cNvGrpSpPr/>
          <p:nvPr/>
        </p:nvGrpSpPr>
        <p:grpSpPr>
          <a:xfrm>
            <a:off x="5027787" y="1955287"/>
            <a:ext cx="1110881" cy="716021"/>
            <a:chOff x="1790618" y="2162646"/>
            <a:chExt cx="1110881" cy="1063067"/>
          </a:xfrm>
        </p:grpSpPr>
        <p:pic>
          <p:nvPicPr>
            <p:cNvPr id="280" name="Bild 279"/>
            <p:cNvPicPr>
              <a:picLocks noChangeAspect="1"/>
            </p:cNvPicPr>
            <p:nvPr/>
          </p:nvPicPr>
          <p:blipFill>
            <a:blip r:embed="rId2"/>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1" name="Textfeld 280"/>
            <p:cNvSpPr txBox="1"/>
            <p:nvPr/>
          </p:nvSpPr>
          <p:spPr>
            <a:xfrm rot="6631">
              <a:off x="1852657" y="2211770"/>
              <a:ext cx="1048842" cy="891056"/>
            </a:xfrm>
            <a:prstGeom prst="rect">
              <a:avLst/>
            </a:prstGeom>
            <a:noFill/>
          </p:spPr>
          <p:txBody>
            <a:bodyPr wrap="square" rtlCol="0">
              <a:spAutoFit/>
            </a:bodyPr>
            <a:lstStyle/>
            <a:p>
              <a:r>
                <a:rPr lang="de-DE" sz="1100">
                  <a:latin typeface="Apple Chancery"/>
                  <a:cs typeface="Apple Chancery"/>
                </a:rPr>
                <a:t>Israel: Portal </a:t>
              </a:r>
              <a:r>
                <a:rPr lang="de-DE" sz="1100" err="1">
                  <a:latin typeface="Apple Chancery"/>
                  <a:cs typeface="Apple Chancery"/>
                </a:rPr>
                <a:t>for</a:t>
              </a:r>
              <a:r>
                <a:rPr lang="de-DE" sz="1100">
                  <a:latin typeface="Apple Chancery"/>
                  <a:cs typeface="Apple Chancery"/>
                </a:rPr>
                <a:t> </a:t>
              </a:r>
              <a:r>
                <a:rPr lang="de-DE" sz="1100" err="1">
                  <a:latin typeface="Apple Chancery"/>
                  <a:cs typeface="Apple Chancery"/>
                </a:rPr>
                <a:t>public</a:t>
              </a:r>
              <a:r>
                <a:rPr lang="de-DE" sz="1100">
                  <a:latin typeface="Apple Chancery"/>
                  <a:cs typeface="Apple Chancery"/>
                </a:rPr>
                <a:t> </a:t>
              </a:r>
              <a:r>
                <a:rPr lang="de-DE" sz="1100" err="1">
                  <a:latin typeface="Apple Chancery"/>
                  <a:cs typeface="Apple Chancery"/>
                </a:rPr>
                <a:t>records</a:t>
              </a:r>
              <a:r>
                <a:rPr lang="de-DE" sz="1100">
                  <a:latin typeface="Apple Chancery"/>
                  <a:cs typeface="Apple Chancery"/>
                </a:rPr>
                <a:t> data</a:t>
              </a:r>
            </a:p>
          </p:txBody>
        </p:sp>
      </p:grpSp>
      <p:grpSp>
        <p:nvGrpSpPr>
          <p:cNvPr id="288" name="Gruppierung 287"/>
          <p:cNvGrpSpPr/>
          <p:nvPr/>
        </p:nvGrpSpPr>
        <p:grpSpPr>
          <a:xfrm>
            <a:off x="6216173" y="2242472"/>
            <a:ext cx="1063067" cy="716021"/>
            <a:chOff x="1790618" y="2162646"/>
            <a:chExt cx="1063067" cy="1063067"/>
          </a:xfrm>
        </p:grpSpPr>
        <p:pic>
          <p:nvPicPr>
            <p:cNvPr id="290" name="Bild 289"/>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1" name="Textfeld 290"/>
            <p:cNvSpPr txBox="1"/>
            <p:nvPr/>
          </p:nvSpPr>
          <p:spPr>
            <a:xfrm rot="21148738">
              <a:off x="1874467" y="2225769"/>
              <a:ext cx="941275" cy="891056"/>
            </a:xfrm>
            <a:prstGeom prst="rect">
              <a:avLst/>
            </a:prstGeom>
            <a:noFill/>
          </p:spPr>
          <p:txBody>
            <a:bodyPr wrap="square" rtlCol="0">
              <a:spAutoFit/>
            </a:bodyPr>
            <a:lstStyle/>
            <a:p>
              <a:r>
                <a:rPr lang="de-DE" sz="1100" err="1">
                  <a:latin typeface="Apple Chancery"/>
                  <a:cs typeface="Apple Chancery"/>
                </a:rPr>
                <a:t>India</a:t>
              </a:r>
              <a:r>
                <a:rPr lang="de-DE" sz="1100">
                  <a:latin typeface="Apple Chancery"/>
                  <a:cs typeface="Apple Chancery"/>
                </a:rPr>
                <a:t>: </a:t>
              </a:r>
              <a:r>
                <a:rPr lang="de-DE" sz="1100" err="1">
                  <a:latin typeface="Apple Chancery"/>
                  <a:cs typeface="Apple Chancery"/>
                </a:rPr>
                <a:t>Spending</a:t>
              </a:r>
              <a:r>
                <a:rPr lang="de-DE" sz="1100">
                  <a:latin typeface="Apple Chancery"/>
                  <a:cs typeface="Apple Chancery"/>
                </a:rPr>
                <a:t> </a:t>
              </a:r>
              <a:r>
                <a:rPr lang="de-DE" sz="1100" err="1">
                  <a:latin typeface="Apple Chancery"/>
                  <a:cs typeface="Apple Chancery"/>
                </a:rPr>
                <a:t>portal</a:t>
              </a:r>
              <a:endParaRPr lang="de-DE" sz="1100">
                <a:latin typeface="Apple Chancery"/>
                <a:cs typeface="Apple Chancery"/>
              </a:endParaRPr>
            </a:p>
          </p:txBody>
        </p:sp>
      </p:grpSp>
      <p:sp>
        <p:nvSpPr>
          <p:cNvPr id="289" name="Freeform 12"/>
          <p:cNvSpPr/>
          <p:nvPr/>
        </p:nvSpPr>
        <p:spPr>
          <a:xfrm flipV="1">
            <a:off x="6712683" y="2032343"/>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Freeform 12"/>
          <p:cNvSpPr/>
          <p:nvPr/>
        </p:nvSpPr>
        <p:spPr>
          <a:xfrm flipV="1">
            <a:off x="5524297" y="1745158"/>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Foliennummernplatzhalter 2"/>
          <p:cNvSpPr>
            <a:spLocks noGrp="1"/>
          </p:cNvSpPr>
          <p:nvPr>
            <p:ph type="sldNum" sz="quarter" idx="12"/>
          </p:nvPr>
        </p:nvSpPr>
        <p:spPr/>
        <p:txBody>
          <a:bodyPr/>
          <a:lstStyle/>
          <a:p>
            <a:fld id="{961E0DA8-AC27-403E-90E8-404BCA9BAC80}" type="slidenum">
              <a:rPr lang="en-US" smtClean="0"/>
              <a:pPr/>
              <a:t>29</a:t>
            </a:fld>
            <a:endParaRPr lang="en-US"/>
          </a:p>
        </p:txBody>
      </p:sp>
      <p:grpSp>
        <p:nvGrpSpPr>
          <p:cNvPr id="263" name="Gruppierung 262"/>
          <p:cNvGrpSpPr/>
          <p:nvPr/>
        </p:nvGrpSpPr>
        <p:grpSpPr>
          <a:xfrm>
            <a:off x="5098621" y="2864940"/>
            <a:ext cx="1110881" cy="716021"/>
            <a:chOff x="1790618" y="2162646"/>
            <a:chExt cx="1110881" cy="1063067"/>
          </a:xfrm>
        </p:grpSpPr>
        <p:pic>
          <p:nvPicPr>
            <p:cNvPr id="264" name="Bild 263"/>
            <p:cNvPicPr>
              <a:picLocks noChangeAspect="1"/>
            </p:cNvPicPr>
            <p:nvPr/>
          </p:nvPicPr>
          <p:blipFill>
            <a:blip r:embed="rId2"/>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6" name="Textfeld 265"/>
            <p:cNvSpPr txBox="1"/>
            <p:nvPr/>
          </p:nvSpPr>
          <p:spPr>
            <a:xfrm rot="6631">
              <a:off x="1852657" y="2337431"/>
              <a:ext cx="1048842" cy="639732"/>
            </a:xfrm>
            <a:prstGeom prst="rect">
              <a:avLst/>
            </a:prstGeom>
            <a:noFill/>
          </p:spPr>
          <p:txBody>
            <a:bodyPr wrap="square" rtlCol="0">
              <a:spAutoFit/>
            </a:bodyPr>
            <a:lstStyle/>
            <a:p>
              <a:r>
                <a:rPr lang="de-DE" sz="1100" err="1">
                  <a:latin typeface="Apple Chancery"/>
                  <a:cs typeface="Apple Chancery"/>
                </a:rPr>
                <a:t>Kenya</a:t>
              </a:r>
              <a:r>
                <a:rPr lang="de-DE" sz="1100">
                  <a:latin typeface="Apple Chancery"/>
                  <a:cs typeface="Apple Chancery"/>
                </a:rPr>
                <a:t>: Open </a:t>
              </a:r>
              <a:r>
                <a:rPr lang="de-DE" sz="1100" err="1">
                  <a:latin typeface="Apple Chancery"/>
                  <a:cs typeface="Apple Chancery"/>
                </a:rPr>
                <a:t>data</a:t>
              </a:r>
              <a:r>
                <a:rPr lang="de-DE" sz="1100">
                  <a:latin typeface="Apple Chancery"/>
                  <a:cs typeface="Apple Chancery"/>
                </a:rPr>
                <a:t> </a:t>
              </a:r>
              <a:r>
                <a:rPr lang="de-DE" sz="1100" err="1">
                  <a:latin typeface="Apple Chancery"/>
                  <a:cs typeface="Apple Chancery"/>
                </a:rPr>
                <a:t>portal</a:t>
              </a:r>
              <a:endParaRPr lang="de-DE" sz="1100">
                <a:latin typeface="Apple Chancery"/>
                <a:cs typeface="Apple Chancery"/>
              </a:endParaRPr>
            </a:p>
          </p:txBody>
        </p:sp>
      </p:grpSp>
      <p:sp>
        <p:nvSpPr>
          <p:cNvPr id="267" name="Freeform 12"/>
          <p:cNvSpPr/>
          <p:nvPr/>
        </p:nvSpPr>
        <p:spPr>
          <a:xfrm flipV="1">
            <a:off x="5595131" y="2654811"/>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68" name="Gruppierung 267"/>
          <p:cNvGrpSpPr/>
          <p:nvPr/>
        </p:nvGrpSpPr>
        <p:grpSpPr>
          <a:xfrm>
            <a:off x="2920598" y="3238691"/>
            <a:ext cx="1110881" cy="716021"/>
            <a:chOff x="1790618" y="2162646"/>
            <a:chExt cx="1110881" cy="1063067"/>
          </a:xfrm>
        </p:grpSpPr>
        <p:pic>
          <p:nvPicPr>
            <p:cNvPr id="269" name="Bild 268"/>
            <p:cNvPicPr>
              <a:picLocks noChangeAspect="1"/>
            </p:cNvPicPr>
            <p:nvPr/>
          </p:nvPicPr>
          <p:blipFill>
            <a:blip r:embed="rId2"/>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0" name="Textfeld 269"/>
            <p:cNvSpPr txBox="1"/>
            <p:nvPr/>
          </p:nvSpPr>
          <p:spPr>
            <a:xfrm rot="6631">
              <a:off x="1852657" y="2337431"/>
              <a:ext cx="1048842" cy="639732"/>
            </a:xfrm>
            <a:prstGeom prst="rect">
              <a:avLst/>
            </a:prstGeom>
            <a:noFill/>
          </p:spPr>
          <p:txBody>
            <a:bodyPr wrap="square" rtlCol="0">
              <a:spAutoFit/>
            </a:bodyPr>
            <a:lstStyle/>
            <a:p>
              <a:r>
                <a:rPr lang="de-DE" sz="1100" err="1">
                  <a:latin typeface="Apple Chancery"/>
                  <a:cs typeface="Apple Chancery"/>
                </a:rPr>
                <a:t>Brazil</a:t>
              </a:r>
              <a:r>
                <a:rPr lang="de-DE" sz="1100">
                  <a:latin typeface="Apple Chancery"/>
                  <a:cs typeface="Apple Chancery"/>
                </a:rPr>
                <a:t>: E-</a:t>
              </a:r>
              <a:r>
                <a:rPr lang="de-DE" sz="1100" err="1">
                  <a:latin typeface="Apple Chancery"/>
                  <a:cs typeface="Apple Chancery"/>
                </a:rPr>
                <a:t>participation</a:t>
              </a:r>
              <a:endParaRPr lang="de-DE" sz="1100">
                <a:latin typeface="Apple Chancery"/>
                <a:cs typeface="Apple Chancery"/>
              </a:endParaRPr>
            </a:p>
          </p:txBody>
        </p:sp>
      </p:grpSp>
      <p:sp>
        <p:nvSpPr>
          <p:cNvPr id="271" name="Freeform 12"/>
          <p:cNvSpPr/>
          <p:nvPr/>
        </p:nvSpPr>
        <p:spPr>
          <a:xfrm flipV="1">
            <a:off x="3417108" y="3028562"/>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2" name="Gruppierung 271"/>
          <p:cNvGrpSpPr/>
          <p:nvPr/>
        </p:nvGrpSpPr>
        <p:grpSpPr>
          <a:xfrm>
            <a:off x="2129175" y="1212531"/>
            <a:ext cx="1110881" cy="716021"/>
            <a:chOff x="1790618" y="2162646"/>
            <a:chExt cx="1110881" cy="1063067"/>
          </a:xfrm>
        </p:grpSpPr>
        <p:pic>
          <p:nvPicPr>
            <p:cNvPr id="277" name="Bild 276"/>
            <p:cNvPicPr>
              <a:picLocks noChangeAspect="1"/>
            </p:cNvPicPr>
            <p:nvPr/>
          </p:nvPicPr>
          <p:blipFill>
            <a:blip r:embed="rId2"/>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9" name="Textfeld 278"/>
            <p:cNvSpPr txBox="1"/>
            <p:nvPr/>
          </p:nvSpPr>
          <p:spPr>
            <a:xfrm rot="6631">
              <a:off x="1852657" y="2337431"/>
              <a:ext cx="1048842" cy="639732"/>
            </a:xfrm>
            <a:prstGeom prst="rect">
              <a:avLst/>
            </a:prstGeom>
            <a:noFill/>
          </p:spPr>
          <p:txBody>
            <a:bodyPr wrap="square" rtlCol="0">
              <a:spAutoFit/>
            </a:bodyPr>
            <a:lstStyle/>
            <a:p>
              <a:r>
                <a:rPr lang="de-DE" sz="1100">
                  <a:latin typeface="Apple Chancery"/>
                  <a:cs typeface="Apple Chancery"/>
                </a:rPr>
                <a:t>Canada: RTI </a:t>
              </a:r>
              <a:r>
                <a:rPr lang="de-DE" sz="1100" err="1">
                  <a:latin typeface="Apple Chancery"/>
                  <a:cs typeface="Apple Chancery"/>
                </a:rPr>
                <a:t>commissioner</a:t>
              </a:r>
              <a:endParaRPr lang="de-DE" sz="1100">
                <a:latin typeface="Apple Chancery"/>
                <a:cs typeface="Apple Chancery"/>
              </a:endParaRPr>
            </a:p>
          </p:txBody>
        </p:sp>
      </p:grpSp>
      <p:sp>
        <p:nvSpPr>
          <p:cNvPr id="282" name="Freeform 12"/>
          <p:cNvSpPr/>
          <p:nvPr/>
        </p:nvSpPr>
        <p:spPr>
          <a:xfrm flipV="1">
            <a:off x="2625685" y="1002402"/>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 name="Gruppierung 287">
            <a:extLst>
              <a:ext uri="{FF2B5EF4-FFF2-40B4-BE49-F238E27FC236}">
                <a16:creationId xmlns:a16="http://schemas.microsoft.com/office/drawing/2014/main" id="{9CFEB594-324C-4D40-91A1-5E8988D1B4BC}"/>
              </a:ext>
            </a:extLst>
          </p:cNvPr>
          <p:cNvGrpSpPr/>
          <p:nvPr/>
        </p:nvGrpSpPr>
        <p:grpSpPr>
          <a:xfrm>
            <a:off x="3209148" y="1952768"/>
            <a:ext cx="1063067" cy="716021"/>
            <a:chOff x="1790618" y="2162646"/>
            <a:chExt cx="1063067" cy="1063067"/>
          </a:xfrm>
        </p:grpSpPr>
        <p:pic>
          <p:nvPicPr>
            <p:cNvPr id="284" name="Bild 289">
              <a:extLst>
                <a:ext uri="{FF2B5EF4-FFF2-40B4-BE49-F238E27FC236}">
                  <a16:creationId xmlns:a16="http://schemas.microsoft.com/office/drawing/2014/main" id="{BB8D505A-5DAC-4708-ACD3-98D5C6BAEB9E}"/>
                </a:ext>
              </a:extLst>
            </p:cNvPr>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5" name="Textfeld 290">
              <a:extLst>
                <a:ext uri="{FF2B5EF4-FFF2-40B4-BE49-F238E27FC236}">
                  <a16:creationId xmlns:a16="http://schemas.microsoft.com/office/drawing/2014/main" id="{12A69B1E-D223-471D-B048-A89E44A12350}"/>
                </a:ext>
              </a:extLst>
            </p:cNvPr>
            <p:cNvSpPr txBox="1"/>
            <p:nvPr/>
          </p:nvSpPr>
          <p:spPr>
            <a:xfrm rot="21148738">
              <a:off x="1874467" y="2225771"/>
              <a:ext cx="941275" cy="891056"/>
            </a:xfrm>
            <a:prstGeom prst="rect">
              <a:avLst/>
            </a:prstGeom>
            <a:noFill/>
          </p:spPr>
          <p:txBody>
            <a:bodyPr wrap="square" lIns="91440" tIns="45720" rIns="91440" bIns="45720" rtlCol="0" anchor="t">
              <a:spAutoFit/>
            </a:bodyPr>
            <a:lstStyle/>
            <a:p>
              <a:r>
                <a:rPr lang="de-DE" sz="1100">
                  <a:latin typeface="Apple Chancery"/>
                </a:rPr>
                <a:t>UN E-</a:t>
              </a:r>
              <a:r>
                <a:rPr lang="de-DE" sz="1100" err="1">
                  <a:latin typeface="Apple Chancery"/>
                </a:rPr>
                <a:t>Government</a:t>
              </a:r>
              <a:r>
                <a:rPr lang="de-DE" sz="1100">
                  <a:latin typeface="Apple Chancery"/>
                </a:rPr>
                <a:t> Survey 2020</a:t>
              </a:r>
              <a:endParaRPr lang="en-US"/>
            </a:p>
          </p:txBody>
        </p:sp>
      </p:grpSp>
      <p:sp>
        <p:nvSpPr>
          <p:cNvPr id="6" name="Freeform 12">
            <a:extLst>
              <a:ext uri="{FF2B5EF4-FFF2-40B4-BE49-F238E27FC236}">
                <a16:creationId xmlns:a16="http://schemas.microsoft.com/office/drawing/2014/main" id="{FEDC53AA-32CE-427A-AABD-4AD08C193A0E}"/>
              </a:ext>
            </a:extLst>
          </p:cNvPr>
          <p:cNvSpPr/>
          <p:nvPr/>
        </p:nvSpPr>
        <p:spPr>
          <a:xfrm flipV="1">
            <a:off x="3705659" y="1742639"/>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8213398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Scale>
                                      <p:cBhvr>
                                        <p:cTn id="7" dur="1000" decel="50000" fill="hold">
                                          <p:stCondLst>
                                            <p:cond delay="0"/>
                                          </p:stCondLst>
                                        </p:cTn>
                                        <p:tgtEl>
                                          <p:spTgt spid="2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2"/>
                                        </p:tgtEl>
                                        <p:attrNameLst>
                                          <p:attrName>ppt_x</p:attrName>
                                          <p:attrName>ppt_y</p:attrName>
                                        </p:attrNameLst>
                                      </p:cBhvr>
                                    </p:animMotion>
                                    <p:animEffect transition="in" filter="fade">
                                      <p:cBhvr>
                                        <p:cTn id="9" dur="1000"/>
                                        <p:tgtEl>
                                          <p:spTgt spid="27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82"/>
                                        </p:tgtEl>
                                        <p:attrNameLst>
                                          <p:attrName>style.visibility</p:attrName>
                                        </p:attrNameLst>
                                      </p:cBhvr>
                                      <p:to>
                                        <p:strVal val="visible"/>
                                      </p:to>
                                    </p:set>
                                    <p:animScale>
                                      <p:cBhvr>
                                        <p:cTn id="12" dur="1500" decel="50000" fill="hold">
                                          <p:stCondLst>
                                            <p:cond delay="0"/>
                                          </p:stCondLst>
                                        </p:cTn>
                                        <p:tgtEl>
                                          <p:spTgt spid="2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282"/>
                                        </p:tgtEl>
                                        <p:attrNameLst>
                                          <p:attrName>ppt_x</p:attrName>
                                          <p:attrName>ppt_y</p:attrName>
                                        </p:attrNameLst>
                                      </p:cBhvr>
                                    </p:animMotion>
                                    <p:animEffect transition="in" filter="fade">
                                      <p:cBhvr>
                                        <p:cTn id="14" dur="1500"/>
                                        <p:tgtEl>
                                          <p:spTgt spid="28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animScale>
                                      <p:cBhvr>
                                        <p:cTn id="19" dur="1000" decel="50000" fill="hold">
                                          <p:stCondLst>
                                            <p:cond delay="0"/>
                                          </p:stCondLst>
                                        </p:cTn>
                                        <p:tgtEl>
                                          <p:spTgt spid="2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73"/>
                                        </p:tgtEl>
                                        <p:attrNameLst>
                                          <p:attrName>ppt_x</p:attrName>
                                          <p:attrName>ppt_y</p:attrName>
                                        </p:attrNameLst>
                                      </p:cBhvr>
                                    </p:animMotion>
                                    <p:animEffect transition="in" filter="fade">
                                      <p:cBhvr>
                                        <p:cTn id="21" dur="1000"/>
                                        <p:tgtEl>
                                          <p:spTgt spid="273"/>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74"/>
                                        </p:tgtEl>
                                        <p:attrNameLst>
                                          <p:attrName>style.visibility</p:attrName>
                                        </p:attrNameLst>
                                      </p:cBhvr>
                                      <p:to>
                                        <p:strVal val="visible"/>
                                      </p:to>
                                    </p:set>
                                    <p:animScale>
                                      <p:cBhvr>
                                        <p:cTn id="24" dur="1500" decel="50000" fill="hold">
                                          <p:stCondLst>
                                            <p:cond delay="0"/>
                                          </p:stCondLst>
                                        </p:cTn>
                                        <p:tgtEl>
                                          <p:spTgt spid="2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274"/>
                                        </p:tgtEl>
                                        <p:attrNameLst>
                                          <p:attrName>ppt_x</p:attrName>
                                          <p:attrName>ppt_y</p:attrName>
                                        </p:attrNameLst>
                                      </p:cBhvr>
                                    </p:animMotion>
                                    <p:animEffect transition="in" filter="fade">
                                      <p:cBhvr>
                                        <p:cTn id="26" dur="1500"/>
                                        <p:tgtEl>
                                          <p:spTgt spid="274"/>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animScale>
                                      <p:cBhvr>
                                        <p:cTn id="31" dur="10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68"/>
                                        </p:tgtEl>
                                        <p:attrNameLst>
                                          <p:attrName>ppt_x</p:attrName>
                                          <p:attrName>ppt_y</p:attrName>
                                        </p:attrNameLst>
                                      </p:cBhvr>
                                    </p:animMotion>
                                    <p:animEffect transition="in" filter="fade">
                                      <p:cBhvr>
                                        <p:cTn id="33" dur="1000"/>
                                        <p:tgtEl>
                                          <p:spTgt spid="268"/>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271"/>
                                        </p:tgtEl>
                                        <p:attrNameLst>
                                          <p:attrName>style.visibility</p:attrName>
                                        </p:attrNameLst>
                                      </p:cBhvr>
                                      <p:to>
                                        <p:strVal val="visible"/>
                                      </p:to>
                                    </p:set>
                                    <p:animScale>
                                      <p:cBhvr>
                                        <p:cTn id="36" dur="1500" decel="50000" fill="hold">
                                          <p:stCondLst>
                                            <p:cond delay="0"/>
                                          </p:stCondLst>
                                        </p:cTn>
                                        <p:tgtEl>
                                          <p:spTgt spid="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500" decel="50000" fill="hold">
                                          <p:stCondLst>
                                            <p:cond delay="0"/>
                                          </p:stCondLst>
                                        </p:cTn>
                                        <p:tgtEl>
                                          <p:spTgt spid="271"/>
                                        </p:tgtEl>
                                        <p:attrNameLst>
                                          <p:attrName>ppt_x</p:attrName>
                                          <p:attrName>ppt_y</p:attrName>
                                        </p:attrNameLst>
                                      </p:cBhvr>
                                    </p:animMotion>
                                    <p:animEffect transition="in" filter="fade">
                                      <p:cBhvr>
                                        <p:cTn id="38" dur="1500"/>
                                        <p:tgtEl>
                                          <p:spTgt spid="271"/>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278"/>
                                        </p:tgtEl>
                                        <p:attrNameLst>
                                          <p:attrName>style.visibility</p:attrName>
                                        </p:attrNameLst>
                                      </p:cBhvr>
                                      <p:to>
                                        <p:strVal val="visible"/>
                                      </p:to>
                                    </p:set>
                                    <p:animScale>
                                      <p:cBhvr>
                                        <p:cTn id="43" dur="1000" decel="50000" fill="hold">
                                          <p:stCondLst>
                                            <p:cond delay="0"/>
                                          </p:stCondLst>
                                        </p:cTn>
                                        <p:tgtEl>
                                          <p:spTgt spid="2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78"/>
                                        </p:tgtEl>
                                        <p:attrNameLst>
                                          <p:attrName>ppt_x</p:attrName>
                                          <p:attrName>ppt_y</p:attrName>
                                        </p:attrNameLst>
                                      </p:cBhvr>
                                    </p:animMotion>
                                    <p:animEffect transition="in" filter="fade">
                                      <p:cBhvr>
                                        <p:cTn id="45" dur="1000"/>
                                        <p:tgtEl>
                                          <p:spTgt spid="278"/>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265"/>
                                        </p:tgtEl>
                                        <p:attrNameLst>
                                          <p:attrName>style.visibility</p:attrName>
                                        </p:attrNameLst>
                                      </p:cBhvr>
                                      <p:to>
                                        <p:strVal val="visible"/>
                                      </p:to>
                                    </p:set>
                                    <p:animScale>
                                      <p:cBhvr>
                                        <p:cTn id="48" dur="1500" decel="50000" fill="hold">
                                          <p:stCondLst>
                                            <p:cond delay="0"/>
                                          </p:stCondLst>
                                        </p:cTn>
                                        <p:tgtEl>
                                          <p:spTgt spid="2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500" decel="50000" fill="hold">
                                          <p:stCondLst>
                                            <p:cond delay="0"/>
                                          </p:stCondLst>
                                        </p:cTn>
                                        <p:tgtEl>
                                          <p:spTgt spid="265"/>
                                        </p:tgtEl>
                                        <p:attrNameLst>
                                          <p:attrName>ppt_x</p:attrName>
                                          <p:attrName>ppt_y</p:attrName>
                                        </p:attrNameLst>
                                      </p:cBhvr>
                                    </p:animMotion>
                                    <p:animEffect transition="in" filter="fade">
                                      <p:cBhvr>
                                        <p:cTn id="50" dur="1500"/>
                                        <p:tgtEl>
                                          <p:spTgt spid="265"/>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263"/>
                                        </p:tgtEl>
                                        <p:attrNameLst>
                                          <p:attrName>style.visibility</p:attrName>
                                        </p:attrNameLst>
                                      </p:cBhvr>
                                      <p:to>
                                        <p:strVal val="visible"/>
                                      </p:to>
                                    </p:set>
                                    <p:animScale>
                                      <p:cBhvr>
                                        <p:cTn id="55" dur="1000" decel="50000" fill="hold">
                                          <p:stCondLst>
                                            <p:cond delay="0"/>
                                          </p:stCondLst>
                                        </p:cTn>
                                        <p:tgtEl>
                                          <p:spTgt spid="2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63"/>
                                        </p:tgtEl>
                                        <p:attrNameLst>
                                          <p:attrName>ppt_x</p:attrName>
                                          <p:attrName>ppt_y</p:attrName>
                                        </p:attrNameLst>
                                      </p:cBhvr>
                                    </p:animMotion>
                                    <p:animEffect transition="in" filter="fade">
                                      <p:cBhvr>
                                        <p:cTn id="57" dur="1000"/>
                                        <p:tgtEl>
                                          <p:spTgt spid="263"/>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67"/>
                                        </p:tgtEl>
                                        <p:attrNameLst>
                                          <p:attrName>style.visibility</p:attrName>
                                        </p:attrNameLst>
                                      </p:cBhvr>
                                      <p:to>
                                        <p:strVal val="visible"/>
                                      </p:to>
                                    </p:set>
                                    <p:animScale>
                                      <p:cBhvr>
                                        <p:cTn id="60" dur="1500" decel="50000" fill="hold">
                                          <p:stCondLst>
                                            <p:cond delay="0"/>
                                          </p:stCondLst>
                                        </p:cTn>
                                        <p:tgtEl>
                                          <p:spTgt spid="2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500" decel="50000" fill="hold">
                                          <p:stCondLst>
                                            <p:cond delay="0"/>
                                          </p:stCondLst>
                                        </p:cTn>
                                        <p:tgtEl>
                                          <p:spTgt spid="267"/>
                                        </p:tgtEl>
                                        <p:attrNameLst>
                                          <p:attrName>ppt_x</p:attrName>
                                          <p:attrName>ppt_y</p:attrName>
                                        </p:attrNameLst>
                                      </p:cBhvr>
                                    </p:animMotion>
                                    <p:animEffect transition="in" filter="fade">
                                      <p:cBhvr>
                                        <p:cTn id="62" dur="1500"/>
                                        <p:tgtEl>
                                          <p:spTgt spid="267"/>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288"/>
                                        </p:tgtEl>
                                        <p:attrNameLst>
                                          <p:attrName>style.visibility</p:attrName>
                                        </p:attrNameLst>
                                      </p:cBhvr>
                                      <p:to>
                                        <p:strVal val="visible"/>
                                      </p:to>
                                    </p:set>
                                    <p:animScale>
                                      <p:cBhvr>
                                        <p:cTn id="67" dur="1000" decel="50000" fill="hold">
                                          <p:stCondLst>
                                            <p:cond delay="0"/>
                                          </p:stCondLst>
                                        </p:cTn>
                                        <p:tgtEl>
                                          <p:spTgt spid="2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88"/>
                                        </p:tgtEl>
                                        <p:attrNameLst>
                                          <p:attrName>ppt_x</p:attrName>
                                          <p:attrName>ppt_y</p:attrName>
                                        </p:attrNameLst>
                                      </p:cBhvr>
                                    </p:animMotion>
                                    <p:animEffect transition="in" filter="fade">
                                      <p:cBhvr>
                                        <p:cTn id="69" dur="1000"/>
                                        <p:tgtEl>
                                          <p:spTgt spid="288"/>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289"/>
                                        </p:tgtEl>
                                        <p:attrNameLst>
                                          <p:attrName>style.visibility</p:attrName>
                                        </p:attrNameLst>
                                      </p:cBhvr>
                                      <p:to>
                                        <p:strVal val="visible"/>
                                      </p:to>
                                    </p:set>
                                    <p:animScale>
                                      <p:cBhvr>
                                        <p:cTn id="72" dur="1500" decel="50000" fill="hold">
                                          <p:stCondLst>
                                            <p:cond delay="0"/>
                                          </p:stCondLst>
                                        </p:cTn>
                                        <p:tgtEl>
                                          <p:spTgt spid="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500" decel="50000" fill="hold">
                                          <p:stCondLst>
                                            <p:cond delay="0"/>
                                          </p:stCondLst>
                                        </p:cTn>
                                        <p:tgtEl>
                                          <p:spTgt spid="289"/>
                                        </p:tgtEl>
                                        <p:attrNameLst>
                                          <p:attrName>ppt_x</p:attrName>
                                          <p:attrName>ppt_y</p:attrName>
                                        </p:attrNameLst>
                                      </p:cBhvr>
                                    </p:animMotion>
                                    <p:animEffect transition="in" filter="fade">
                                      <p:cBhvr>
                                        <p:cTn id="74" dur="1500"/>
                                        <p:tgtEl>
                                          <p:spTgt spid="289"/>
                                        </p:tgtEl>
                                      </p:cBhvr>
                                    </p:animEffect>
                                  </p:childTnLst>
                                </p:cTn>
                              </p:par>
                            </p:childTnLst>
                          </p:cTn>
                        </p:par>
                      </p:childTnLst>
                    </p:cTn>
                  </p:par>
                  <p:par>
                    <p:cTn id="75" fill="hold">
                      <p:stCondLst>
                        <p:cond delay="indefinite"/>
                      </p:stCondLst>
                      <p:childTnLst>
                        <p:par>
                          <p:cTn id="76" fill="hold">
                            <p:stCondLst>
                              <p:cond delay="0"/>
                            </p:stCondLst>
                            <p:childTnLst>
                              <p:par>
                                <p:cTn id="77" presetID="52"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Scale>
                                      <p:cBhvr>
                                        <p:cTn id="7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5"/>
                                        </p:tgtEl>
                                        <p:attrNameLst>
                                          <p:attrName>ppt_x</p:attrName>
                                          <p:attrName>ppt_y</p:attrName>
                                        </p:attrNameLst>
                                      </p:cBhvr>
                                    </p:animMotion>
                                    <p:animEffect transition="in" filter="fade">
                                      <p:cBhvr>
                                        <p:cTn id="81" dur="1000"/>
                                        <p:tgtEl>
                                          <p:spTgt spid="5"/>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Scale>
                                      <p:cBhvr>
                                        <p:cTn id="84"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500" decel="50000" fill="hold">
                                          <p:stCondLst>
                                            <p:cond delay="0"/>
                                          </p:stCondLst>
                                        </p:cTn>
                                        <p:tgtEl>
                                          <p:spTgt spid="6"/>
                                        </p:tgtEl>
                                        <p:attrNameLst>
                                          <p:attrName>ppt_x</p:attrName>
                                          <p:attrName>ppt_y</p:attrName>
                                        </p:attrNameLst>
                                      </p:cBhvr>
                                    </p:animMotion>
                                    <p:animEffect transition="in" filter="fade">
                                      <p:cBhvr>
                                        <p:cTn id="8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9" grpId="0" animBg="1"/>
      <p:bldP spid="265" grpId="0" animBg="1"/>
      <p:bldP spid="267" grpId="0" animBg="1"/>
      <p:bldP spid="271" grpId="0" animBg="1"/>
      <p:bldP spid="28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prstClr val="white"/>
                  </a:solidFill>
                  <a:latin typeface="Roboto"/>
                  <a:cs typeface="Roboto"/>
                </a:rPr>
                <a:t>How to achieve transparency?</a:t>
              </a:r>
              <a:endParaRPr lang="en-US" altLang="ko-KR" sz="1200" b="1">
                <a:solidFill>
                  <a:prstClr val="white"/>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solidFill>
                    <a:latin typeface="Roboto"/>
                    <a:cs typeface="Roboto"/>
                  </a:rPr>
                  <a:t>Transparency</a:t>
                </a:r>
                <a:r>
                  <a:rPr lang="de-DE" altLang="ko-KR" sz="1600" b="1">
                    <a:solidFill>
                      <a:schemeClr val="bg1"/>
                    </a:solidFill>
                    <a:latin typeface="Roboto"/>
                    <a:cs typeface="Roboto"/>
                  </a:rPr>
                  <a:t> </a:t>
                </a:r>
                <a:r>
                  <a:rPr lang="de-DE" altLang="ko-KR" sz="1600" b="1" err="1">
                    <a:solidFill>
                      <a:schemeClr val="bg1"/>
                    </a:solidFill>
                    <a:latin typeface="Roboto"/>
                    <a:cs typeface="Roboto"/>
                  </a:rPr>
                  <a:t>tools</a:t>
                </a:r>
                <a:r>
                  <a:rPr lang="de-DE" altLang="ko-KR" sz="1600" b="1">
                    <a:solidFill>
                      <a:schemeClr val="bg1"/>
                    </a:solidFill>
                    <a:latin typeface="Roboto"/>
                    <a:cs typeface="Roboto"/>
                  </a:rPr>
                  <a:t>:</a:t>
                </a:r>
              </a:p>
              <a:p>
                <a:pPr marL="342900" indent="-342900">
                  <a:buFont typeface="+mj-lt"/>
                  <a:buAutoNum type="arabicPeriod"/>
                </a:pPr>
                <a:r>
                  <a:rPr lang="de-DE" altLang="ko-KR" sz="1200" b="1">
                    <a:solidFill>
                      <a:schemeClr val="bg1"/>
                    </a:solidFill>
                    <a:latin typeface="Roboto"/>
                    <a:cs typeface="Roboto"/>
                  </a:rPr>
                  <a:t>Open </a:t>
                </a:r>
                <a:r>
                  <a:rPr lang="de-DE" altLang="ko-KR" sz="1200" b="1" err="1">
                    <a:solidFill>
                      <a:schemeClr val="bg1"/>
                    </a:solidFill>
                    <a:latin typeface="Roboto"/>
                    <a:cs typeface="Roboto"/>
                  </a:rPr>
                  <a:t>government</a:t>
                </a:r>
                <a:r>
                  <a:rPr lang="de-DE" altLang="ko-KR" sz="1200" b="1">
                    <a:solidFill>
                      <a:schemeClr val="bg1"/>
                    </a:solidFill>
                    <a:latin typeface="Roboto"/>
                    <a:cs typeface="Roboto"/>
                  </a:rPr>
                  <a:t>,</a:t>
                </a:r>
              </a:p>
              <a:p>
                <a:pPr marL="342900" indent="-342900">
                  <a:buFont typeface="+mj-lt"/>
                  <a:buAutoNum type="arabicPeriod"/>
                </a:pPr>
                <a:r>
                  <a:rPr lang="de-DE" altLang="ko-KR" sz="1200" b="1" err="1">
                    <a:solidFill>
                      <a:schemeClr val="bg1"/>
                    </a:solidFill>
                    <a:latin typeface="Roboto"/>
                    <a:cs typeface="Roboto"/>
                  </a:rPr>
                  <a:t>Right</a:t>
                </a:r>
                <a:r>
                  <a:rPr lang="de-DE" altLang="ko-KR" sz="1200" b="1">
                    <a:solidFill>
                      <a:schemeClr val="bg1"/>
                    </a:solidFill>
                    <a:latin typeface="Roboto"/>
                    <a:cs typeface="Roboto"/>
                  </a:rPr>
                  <a:t> </a:t>
                </a:r>
                <a:r>
                  <a:rPr lang="de-DE" altLang="ko-KR" sz="1200" b="1" err="1">
                    <a:solidFill>
                      <a:schemeClr val="bg1"/>
                    </a:solidFill>
                    <a:latin typeface="Roboto"/>
                    <a:cs typeface="Roboto"/>
                  </a:rPr>
                  <a:t>to</a:t>
                </a:r>
                <a:r>
                  <a:rPr lang="de-DE" altLang="ko-KR" sz="1200" b="1">
                    <a:solidFill>
                      <a:schemeClr val="bg1"/>
                    </a:solidFill>
                    <a:latin typeface="Roboto"/>
                    <a:cs typeface="Roboto"/>
                  </a:rPr>
                  <a:t> </a:t>
                </a:r>
                <a:r>
                  <a:rPr lang="de-DE" altLang="ko-KR" sz="1200" b="1" err="1">
                    <a:solidFill>
                      <a:schemeClr val="bg1"/>
                    </a:solidFill>
                    <a:latin typeface="Roboto"/>
                    <a:cs typeface="Roboto"/>
                  </a:rPr>
                  <a:t>information</a:t>
                </a:r>
                <a:r>
                  <a:rPr lang="de-DE" altLang="ko-KR" sz="1200" b="1">
                    <a:solidFill>
                      <a:schemeClr val="bg1"/>
                    </a:solidFill>
                    <a:latin typeface="Roboto"/>
                    <a:cs typeface="Roboto"/>
                  </a:rPr>
                  <a:t> </a:t>
                </a:r>
                <a:r>
                  <a:rPr lang="de-DE" altLang="ko-KR" sz="1200" b="1" err="1">
                    <a:solidFill>
                      <a:schemeClr val="bg1"/>
                    </a:solidFill>
                    <a:latin typeface="Roboto"/>
                    <a:cs typeface="Roboto"/>
                  </a:rPr>
                  <a:t>legislation</a:t>
                </a:r>
                <a:r>
                  <a:rPr lang="de-DE" altLang="ko-KR" sz="1200" b="1">
                    <a:solidFill>
                      <a:schemeClr val="bg1"/>
                    </a:solidFill>
                    <a:latin typeface="Roboto"/>
                    <a:cs typeface="Roboto"/>
                  </a:rPr>
                  <a:t>,</a:t>
                </a:r>
              </a:p>
              <a:p>
                <a:pPr marL="342900" indent="-342900">
                  <a:buFont typeface="+mj-lt"/>
                  <a:buAutoNum type="arabicPeriod"/>
                </a:pPr>
                <a:r>
                  <a:rPr lang="de-DE" altLang="ko-KR" sz="1200" b="1">
                    <a:solidFill>
                      <a:schemeClr val="bg1"/>
                    </a:solidFill>
                    <a:latin typeface="Roboto"/>
                    <a:cs typeface="Roboto"/>
                  </a:rPr>
                  <a:t>Open </a:t>
                </a:r>
                <a:r>
                  <a:rPr lang="de-DE" altLang="ko-KR" sz="1200" b="1" err="1">
                    <a:solidFill>
                      <a:schemeClr val="bg1"/>
                    </a:solidFill>
                    <a:latin typeface="Roboto"/>
                    <a:cs typeface="Roboto"/>
                  </a:rPr>
                  <a:t>data</a:t>
                </a:r>
                <a:endParaRPr lang="ko-KR" altLang="en-US" sz="12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is transparency?</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prstClr val="white"/>
                  </a:solidFill>
                  <a:latin typeface="Roboto"/>
                  <a:cs typeface="Roboto"/>
                </a:rPr>
                <a:t>Practical examples</a:t>
              </a:r>
              <a:endParaRPr lang="en-US" altLang="ko-KR" sz="1200" b="1">
                <a:solidFill>
                  <a:prstClr val="white"/>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prstClr val="white"/>
                  </a:solidFill>
                  <a:latin typeface="Roboto"/>
                  <a:cs typeface="Roboto"/>
                </a:rPr>
                <a:t>Activity:</a:t>
              </a:r>
            </a:p>
            <a:p>
              <a:r>
                <a:rPr lang="en-US" altLang="ko-KR" sz="1600" b="1">
                  <a:solidFill>
                    <a:prstClr val="white"/>
                  </a:solidFill>
                  <a:latin typeface="Roboto"/>
                  <a:cs typeface="Roboto"/>
                </a:rPr>
                <a:t>Openness check</a:t>
              </a:r>
              <a:endParaRPr lang="en-US" altLang="ko-KR" sz="1200" b="1">
                <a:solidFill>
                  <a:prstClr val="white"/>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06</a:t>
              </a:r>
              <a:endParaRPr lang="ko-KR" altLang="en-US" sz="2400" b="1">
                <a:solidFill>
                  <a:schemeClr val="bg1"/>
                </a:solidFill>
                <a:latin typeface="Roboto"/>
                <a:cs typeface="Roboto"/>
              </a:endParaRPr>
            </a:p>
          </p:txBody>
        </p:sp>
      </p:grpSp>
    </p:spTree>
    <p:extLst>
      <p:ext uri="{BB962C8B-B14F-4D97-AF65-F5344CB8AC3E}">
        <p14:creationId xmlns:p14="http://schemas.microsoft.com/office/powerpoint/2010/main" val="195633056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a:t>Canada: RTI </a:t>
            </a:r>
            <a:r>
              <a:rPr lang="de-DE" b="1" err="1"/>
              <a:t>commissioner</a:t>
            </a:r>
            <a:endParaRPr lang="de-DE" b="1"/>
          </a:p>
        </p:txBody>
      </p:sp>
      <p:sp>
        <p:nvSpPr>
          <p:cNvPr id="23555" name="Content Placeholder 2">
            <a:extLst>
              <a:ext uri="{FF2B5EF4-FFF2-40B4-BE49-F238E27FC236}">
                <a16:creationId xmlns:a16="http://schemas.microsoft.com/office/drawing/2014/main" id="{55D3413F-9C1A-664F-89B6-A6EF17314D0F}"/>
              </a:ext>
            </a:extLst>
          </p:cNvPr>
          <p:cNvSpPr>
            <a:spLocks noGrp="1" noChangeArrowheads="1"/>
          </p:cNvSpPr>
          <p:nvPr>
            <p:ph sz="half" idx="1"/>
          </p:nvPr>
        </p:nvSpPr>
        <p:spPr>
          <a:ln>
            <a:solidFill>
              <a:srgbClr val="00B0F0"/>
            </a:solidFill>
          </a:ln>
        </p:spPr>
        <p:txBody>
          <a:bodyPr>
            <a:noAutofit/>
          </a:bodyPr>
          <a:lstStyle/>
          <a:p>
            <a:pPr marL="0" indent="0">
              <a:spcBef>
                <a:spcPct val="0"/>
              </a:spcBef>
              <a:buNone/>
              <a:defRPr/>
            </a:pPr>
            <a:r>
              <a:rPr lang="en-US" altLang="en-US" sz="1300" b="1">
                <a:solidFill>
                  <a:srgbClr val="000000"/>
                </a:solidFill>
              </a:rPr>
              <a:t>Dedicated Information Commissioner (appointed for a seven-year term) with strong investigative powers and the following roles:</a:t>
            </a:r>
          </a:p>
          <a:p>
            <a:pPr>
              <a:spcBef>
                <a:spcPts val="200"/>
              </a:spcBef>
              <a:defRPr/>
            </a:pPr>
            <a:r>
              <a:rPr lang="en-US" altLang="en-US" sz="1300">
                <a:solidFill>
                  <a:srgbClr val="000000"/>
                </a:solidFill>
              </a:rPr>
              <a:t>Investigates complaints about federal institutions’ handling of access requests;</a:t>
            </a:r>
          </a:p>
          <a:p>
            <a:pPr>
              <a:spcBef>
                <a:spcPts val="200"/>
              </a:spcBef>
              <a:defRPr/>
            </a:pPr>
            <a:r>
              <a:rPr lang="en-US" altLang="en-US" sz="1300">
                <a:solidFill>
                  <a:srgbClr val="000000"/>
                </a:solidFill>
              </a:rPr>
              <a:t>Assists in mediating between dissatisfied information applicants and government institutions;</a:t>
            </a:r>
          </a:p>
          <a:p>
            <a:pPr>
              <a:spcBef>
                <a:spcPts val="200"/>
              </a:spcBef>
              <a:defRPr/>
            </a:pPr>
            <a:r>
              <a:rPr lang="en-US" altLang="en-US" sz="1300">
                <a:solidFill>
                  <a:srgbClr val="000000"/>
                </a:solidFill>
              </a:rPr>
              <a:t>As ombudsperson, cannot order a complaint to be resolved in a particular way but refer cases to the Federal Court for resolution;</a:t>
            </a:r>
          </a:p>
          <a:p>
            <a:pPr>
              <a:spcBef>
                <a:spcPts val="200"/>
              </a:spcBef>
              <a:defRPr/>
            </a:pPr>
            <a:r>
              <a:rPr lang="en-US" altLang="en-US" sz="1300">
                <a:solidFill>
                  <a:srgbClr val="000000"/>
                </a:solidFill>
              </a:rPr>
              <a:t>Encourages federal institutions to disclose information;</a:t>
            </a:r>
          </a:p>
          <a:p>
            <a:pPr>
              <a:spcBef>
                <a:spcPts val="200"/>
              </a:spcBef>
              <a:defRPr/>
            </a:pPr>
            <a:r>
              <a:rPr lang="en-US" altLang="en-US" sz="1300">
                <a:solidFill>
                  <a:srgbClr val="000000"/>
                </a:solidFill>
              </a:rPr>
              <a:t>Conducts targeted initiatives, such as the annual Right to Know Week, and ongoing dialogue with Canadians, Parliament, federal and provincial institutions.</a:t>
            </a:r>
          </a:p>
        </p:txBody>
      </p:sp>
      <p:sp>
        <p:nvSpPr>
          <p:cNvPr id="3" name="Foliennummernplatzhalter 2"/>
          <p:cNvSpPr>
            <a:spLocks noGrp="1"/>
          </p:cNvSpPr>
          <p:nvPr>
            <p:ph type="sldNum" sz="quarter" idx="12"/>
          </p:nvPr>
        </p:nvSpPr>
        <p:spPr/>
        <p:txBody>
          <a:bodyPr/>
          <a:lstStyle/>
          <a:p>
            <a:fld id="{961E0DA8-AC27-403E-90E8-404BCA9BAC80}" type="slidenum">
              <a:rPr lang="en-US" smtClean="0"/>
              <a:pPr/>
              <a:t>30</a:t>
            </a:fld>
            <a:endParaRPr lang="en-US"/>
          </a:p>
        </p:txBody>
      </p:sp>
      <p:sp>
        <p:nvSpPr>
          <p:cNvPr id="2" name="Fußzeilenplatzhalter 1"/>
          <p:cNvSpPr>
            <a:spLocks noGrp="1"/>
          </p:cNvSpPr>
          <p:nvPr>
            <p:ph type="ftr" sz="quarter" idx="3"/>
          </p:nvPr>
        </p:nvSpPr>
        <p:spPr/>
        <p:txBody>
          <a:bodyPr/>
          <a:lstStyle/>
          <a:p>
            <a:r>
              <a:rPr lang="en-US" b="1"/>
              <a:t>Module 3 – Transparency and accountability</a:t>
            </a:r>
            <a:endParaRPr lang="en-US"/>
          </a:p>
        </p:txBody>
      </p:sp>
      <p:pic>
        <p:nvPicPr>
          <p:cNvPr id="8" name="Inhaltsplatzhalter 7" descr="Bildschirmfoto 2020-07-08 um 10.50.45.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8" r="33096"/>
          <a:stretch/>
        </p:blipFill>
        <p:spPr>
          <a:ln>
            <a:solidFill>
              <a:srgbClr val="00B0F0"/>
            </a:solidFill>
          </a:ln>
        </p:spPr>
      </p:pic>
      <p:sp>
        <p:nvSpPr>
          <p:cNvPr id="10" name="Textfeld 9"/>
          <p:cNvSpPr txBox="1"/>
          <p:nvPr/>
        </p:nvSpPr>
        <p:spPr>
          <a:xfrm>
            <a:off x="2757467" y="4419862"/>
            <a:ext cx="2322230" cy="200055"/>
          </a:xfrm>
          <a:prstGeom prst="rect">
            <a:avLst/>
          </a:prstGeom>
          <a:noFill/>
        </p:spPr>
        <p:txBody>
          <a:bodyPr wrap="square" rtlCol="0">
            <a:spAutoFit/>
          </a:bodyPr>
          <a:lstStyle/>
          <a:p>
            <a:r>
              <a:rPr lang="de-DE" sz="700">
                <a:solidFill>
                  <a:srgbClr val="000000"/>
                </a:solidFill>
                <a:latin typeface="Roboto"/>
                <a:cs typeface="Roboto"/>
              </a:rPr>
              <a:t>Open </a:t>
            </a:r>
            <a:r>
              <a:rPr lang="de-DE" sz="700" err="1">
                <a:solidFill>
                  <a:srgbClr val="000000"/>
                </a:solidFill>
                <a:latin typeface="Roboto"/>
                <a:cs typeface="Roboto"/>
              </a:rPr>
              <a:t>Government</a:t>
            </a:r>
            <a:r>
              <a:rPr lang="de-DE" sz="700">
                <a:solidFill>
                  <a:srgbClr val="000000"/>
                </a:solidFill>
                <a:latin typeface="Roboto"/>
                <a:cs typeface="Roboto"/>
              </a:rPr>
              <a:t> </a:t>
            </a:r>
            <a:r>
              <a:rPr lang="de-DE" sz="700" err="1">
                <a:solidFill>
                  <a:srgbClr val="000000"/>
                </a:solidFill>
                <a:latin typeface="Roboto"/>
                <a:cs typeface="Roboto"/>
              </a:rPr>
              <a:t>Partnership</a:t>
            </a:r>
            <a:r>
              <a:rPr lang="de-DE" sz="700">
                <a:solidFill>
                  <a:srgbClr val="000000"/>
                </a:solidFill>
                <a:latin typeface="Roboto"/>
                <a:cs typeface="Roboto"/>
              </a:rPr>
              <a:t> 2014: 201</a:t>
            </a:r>
          </a:p>
        </p:txBody>
      </p:sp>
    </p:spTree>
    <p:extLst>
      <p:ext uri="{BB962C8B-B14F-4D97-AF65-F5344CB8AC3E}">
        <p14:creationId xmlns:p14="http://schemas.microsoft.com/office/powerpoint/2010/main" val="1434705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600" b="1"/>
              <a:t>Mexico: Electronic </a:t>
            </a:r>
            <a:r>
              <a:rPr lang="de-DE" sz="3600" b="1" err="1"/>
              <a:t>systems</a:t>
            </a:r>
            <a:r>
              <a:rPr lang="de-DE" sz="3600" b="1"/>
              <a:t> </a:t>
            </a:r>
            <a:r>
              <a:rPr lang="de-DE" sz="3600" b="1" err="1"/>
              <a:t>for</a:t>
            </a:r>
            <a:r>
              <a:rPr lang="de-DE" sz="3600" b="1"/>
              <a:t> RTI</a:t>
            </a:r>
          </a:p>
        </p:txBody>
      </p:sp>
      <p:sp>
        <p:nvSpPr>
          <p:cNvPr id="23555" name="Content Placeholder 2">
            <a:extLst>
              <a:ext uri="{FF2B5EF4-FFF2-40B4-BE49-F238E27FC236}">
                <a16:creationId xmlns:a16="http://schemas.microsoft.com/office/drawing/2014/main" id="{55D3413F-9C1A-664F-89B6-A6EF17314D0F}"/>
              </a:ext>
            </a:extLst>
          </p:cNvPr>
          <p:cNvSpPr>
            <a:spLocks noGrp="1" noChangeArrowheads="1"/>
          </p:cNvSpPr>
          <p:nvPr>
            <p:ph sz="half" idx="1"/>
          </p:nvPr>
        </p:nvSpPr>
        <p:spPr>
          <a:ln>
            <a:solidFill>
              <a:srgbClr val="00B0F0"/>
            </a:solidFill>
          </a:ln>
        </p:spPr>
        <p:txBody>
          <a:bodyPr>
            <a:noAutofit/>
          </a:bodyPr>
          <a:lstStyle/>
          <a:p>
            <a:pPr marL="0" indent="0">
              <a:buNone/>
            </a:pPr>
            <a:r>
              <a:rPr lang="de-DE" sz="1300" b="1">
                <a:solidFill>
                  <a:srgbClr val="000000"/>
                </a:solidFill>
              </a:rPr>
              <a:t>Mexico </a:t>
            </a:r>
            <a:r>
              <a:rPr lang="de-DE" sz="1300" b="1" err="1">
                <a:solidFill>
                  <a:srgbClr val="000000"/>
                </a:solidFill>
              </a:rPr>
              <a:t>has</a:t>
            </a:r>
            <a:r>
              <a:rPr lang="de-DE" sz="1300" b="1">
                <a:solidFill>
                  <a:srgbClr val="000000"/>
                </a:solidFill>
              </a:rPr>
              <a:t> </a:t>
            </a:r>
            <a:r>
              <a:rPr lang="de-DE" sz="1300" b="1" err="1">
                <a:solidFill>
                  <a:srgbClr val="000000"/>
                </a:solidFill>
              </a:rPr>
              <a:t>put</a:t>
            </a:r>
            <a:r>
              <a:rPr lang="de-DE" sz="1300" b="1">
                <a:solidFill>
                  <a:srgbClr val="000000"/>
                </a:solidFill>
              </a:rPr>
              <a:t> in </a:t>
            </a:r>
            <a:r>
              <a:rPr lang="de-DE" sz="1300" b="1" err="1">
                <a:solidFill>
                  <a:srgbClr val="000000"/>
                </a:solidFill>
              </a:rPr>
              <a:t>place</a:t>
            </a:r>
            <a:r>
              <a:rPr lang="de-DE" sz="1300" b="1">
                <a:solidFill>
                  <a:srgbClr val="000000"/>
                </a:solidFill>
              </a:rPr>
              <a:t> </a:t>
            </a:r>
            <a:r>
              <a:rPr lang="de-DE" sz="1300" b="1" err="1">
                <a:solidFill>
                  <a:srgbClr val="000000"/>
                </a:solidFill>
              </a:rPr>
              <a:t>three</a:t>
            </a:r>
            <a:r>
              <a:rPr lang="de-DE" sz="1300" b="1">
                <a:solidFill>
                  <a:srgbClr val="000000"/>
                </a:solidFill>
              </a:rPr>
              <a:t> </a:t>
            </a:r>
            <a:r>
              <a:rPr lang="de-DE" sz="1300" b="1" err="1">
                <a:solidFill>
                  <a:srgbClr val="000000"/>
                </a:solidFill>
              </a:rPr>
              <a:t>key</a:t>
            </a:r>
            <a:r>
              <a:rPr lang="de-DE" sz="1300" b="1">
                <a:solidFill>
                  <a:srgbClr val="000000"/>
                </a:solidFill>
              </a:rPr>
              <a:t> electronic </a:t>
            </a:r>
            <a:r>
              <a:rPr lang="de-DE" sz="1300" b="1" err="1">
                <a:solidFill>
                  <a:srgbClr val="000000"/>
                </a:solidFill>
              </a:rPr>
              <a:t>systems</a:t>
            </a:r>
            <a:r>
              <a:rPr lang="de-DE" sz="1300" b="1">
                <a:solidFill>
                  <a:srgbClr val="000000"/>
                </a:solidFill>
              </a:rPr>
              <a:t> </a:t>
            </a:r>
            <a:r>
              <a:rPr lang="de-DE" sz="1300" b="1" err="1">
                <a:solidFill>
                  <a:srgbClr val="000000"/>
                </a:solidFill>
              </a:rPr>
              <a:t>to</a:t>
            </a:r>
            <a:r>
              <a:rPr lang="de-DE" sz="1300" b="1">
                <a:solidFill>
                  <a:srgbClr val="000000"/>
                </a:solidFill>
              </a:rPr>
              <a:t> </a:t>
            </a:r>
            <a:r>
              <a:rPr lang="de-DE" sz="1300" b="1" err="1">
                <a:solidFill>
                  <a:srgbClr val="000000"/>
                </a:solidFill>
              </a:rPr>
              <a:t>facilitate</a:t>
            </a:r>
            <a:r>
              <a:rPr lang="de-DE" sz="1300" b="1">
                <a:solidFill>
                  <a:srgbClr val="000000"/>
                </a:solidFill>
              </a:rPr>
              <a:t> RTI: </a:t>
            </a:r>
          </a:p>
          <a:p>
            <a:pPr marL="342900" indent="-342900">
              <a:spcBef>
                <a:spcPts val="400"/>
              </a:spcBef>
              <a:buFont typeface="+mj-lt"/>
              <a:buAutoNum type="arabicPeriod"/>
            </a:pPr>
            <a:r>
              <a:rPr lang="de-DE" sz="1200" b="1">
                <a:solidFill>
                  <a:srgbClr val="000000"/>
                </a:solidFill>
              </a:rPr>
              <a:t>Infomex: </a:t>
            </a:r>
            <a:r>
              <a:rPr lang="de-DE" sz="1200">
                <a:solidFill>
                  <a:srgbClr val="000000"/>
                </a:solidFill>
              </a:rPr>
              <a:t>An electronic </a:t>
            </a:r>
            <a:r>
              <a:rPr lang="de-DE" sz="1200" err="1">
                <a:solidFill>
                  <a:srgbClr val="000000"/>
                </a:solidFill>
              </a:rPr>
              <a:t>platform</a:t>
            </a:r>
            <a:r>
              <a:rPr lang="de-DE" sz="1200">
                <a:solidFill>
                  <a:srgbClr val="000000"/>
                </a:solidFill>
              </a:rPr>
              <a:t> </a:t>
            </a:r>
            <a:r>
              <a:rPr lang="de-DE" sz="1200" err="1">
                <a:solidFill>
                  <a:srgbClr val="000000"/>
                </a:solidFill>
              </a:rPr>
              <a:t>for</a:t>
            </a:r>
            <a:r>
              <a:rPr lang="de-DE" sz="1200">
                <a:solidFill>
                  <a:srgbClr val="000000"/>
                </a:solidFill>
              </a:rPr>
              <a:t> </a:t>
            </a:r>
            <a:r>
              <a:rPr lang="de-DE" sz="1200" err="1">
                <a:solidFill>
                  <a:srgbClr val="000000"/>
                </a:solidFill>
              </a:rPr>
              <a:t>making</a:t>
            </a:r>
            <a:r>
              <a:rPr lang="de-DE" sz="1200">
                <a:solidFill>
                  <a:srgbClr val="000000"/>
                </a:solidFill>
              </a:rPr>
              <a:t> </a:t>
            </a:r>
            <a:r>
              <a:rPr lang="de-DE" sz="1200" err="1">
                <a:solidFill>
                  <a:srgbClr val="000000"/>
                </a:solidFill>
              </a:rPr>
              <a:t>information</a:t>
            </a:r>
            <a:r>
              <a:rPr lang="de-DE" sz="1200">
                <a:solidFill>
                  <a:srgbClr val="000000"/>
                </a:solidFill>
              </a:rPr>
              <a:t> </a:t>
            </a:r>
            <a:r>
              <a:rPr lang="de-DE" sz="1200" err="1">
                <a:solidFill>
                  <a:srgbClr val="000000"/>
                </a:solidFill>
              </a:rPr>
              <a:t>requests</a:t>
            </a:r>
            <a:r>
              <a:rPr lang="de-DE" sz="1200">
                <a:solidFill>
                  <a:srgbClr val="000000"/>
                </a:solidFill>
              </a:rPr>
              <a:t> </a:t>
            </a:r>
            <a:r>
              <a:rPr lang="de-DE" sz="1200" err="1">
                <a:solidFill>
                  <a:srgbClr val="000000"/>
                </a:solidFill>
              </a:rPr>
              <a:t>and</a:t>
            </a:r>
            <a:r>
              <a:rPr lang="de-DE" sz="1200">
                <a:solidFill>
                  <a:srgbClr val="000000"/>
                </a:solidFill>
              </a:rPr>
              <a:t> </a:t>
            </a:r>
            <a:r>
              <a:rPr lang="de-DE" sz="1200" err="1">
                <a:solidFill>
                  <a:srgbClr val="000000"/>
                </a:solidFill>
              </a:rPr>
              <a:t>submitting</a:t>
            </a:r>
            <a:r>
              <a:rPr lang="de-DE" sz="1200">
                <a:solidFill>
                  <a:srgbClr val="000000"/>
                </a:solidFill>
              </a:rPr>
              <a:t> </a:t>
            </a:r>
            <a:r>
              <a:rPr lang="de-DE" sz="1200" err="1">
                <a:solidFill>
                  <a:srgbClr val="000000"/>
                </a:solidFill>
              </a:rPr>
              <a:t>complaints</a:t>
            </a:r>
            <a:r>
              <a:rPr lang="de-DE" sz="1200">
                <a:solidFill>
                  <a:srgbClr val="000000"/>
                </a:solidFill>
              </a:rPr>
              <a:t> </a:t>
            </a:r>
            <a:r>
              <a:rPr lang="de-DE" sz="1200" err="1">
                <a:solidFill>
                  <a:srgbClr val="000000"/>
                </a:solidFill>
              </a:rPr>
              <a:t>and</a:t>
            </a:r>
            <a:r>
              <a:rPr lang="de-DE" sz="1200">
                <a:solidFill>
                  <a:srgbClr val="000000"/>
                </a:solidFill>
              </a:rPr>
              <a:t> </a:t>
            </a:r>
            <a:r>
              <a:rPr lang="de-DE" sz="1200" err="1">
                <a:solidFill>
                  <a:srgbClr val="000000"/>
                </a:solidFill>
              </a:rPr>
              <a:t>appeals</a:t>
            </a:r>
            <a:r>
              <a:rPr lang="de-DE" sz="1200">
                <a:solidFill>
                  <a:srgbClr val="000000"/>
                </a:solidFill>
              </a:rPr>
              <a:t>. </a:t>
            </a:r>
            <a:r>
              <a:rPr lang="de-DE" sz="1200" err="1">
                <a:solidFill>
                  <a:srgbClr val="000000"/>
                </a:solidFill>
              </a:rPr>
              <a:t>When</a:t>
            </a:r>
            <a:r>
              <a:rPr lang="de-DE" sz="1200">
                <a:solidFill>
                  <a:srgbClr val="000000"/>
                </a:solidFill>
              </a:rPr>
              <a:t> </a:t>
            </a:r>
            <a:r>
              <a:rPr lang="de-DE" sz="1200" err="1">
                <a:solidFill>
                  <a:srgbClr val="000000"/>
                </a:solidFill>
              </a:rPr>
              <a:t>requests</a:t>
            </a:r>
            <a:r>
              <a:rPr lang="de-DE" sz="1200">
                <a:solidFill>
                  <a:srgbClr val="000000"/>
                </a:solidFill>
              </a:rPr>
              <a:t> </a:t>
            </a:r>
            <a:r>
              <a:rPr lang="de-DE" sz="1200" err="1">
                <a:solidFill>
                  <a:srgbClr val="000000"/>
                </a:solidFill>
              </a:rPr>
              <a:t>are</a:t>
            </a:r>
            <a:r>
              <a:rPr lang="de-DE" sz="1200">
                <a:solidFill>
                  <a:srgbClr val="000000"/>
                </a:solidFill>
              </a:rPr>
              <a:t> </a:t>
            </a:r>
            <a:r>
              <a:rPr lang="de-DE" sz="1200" err="1">
                <a:solidFill>
                  <a:srgbClr val="000000"/>
                </a:solidFill>
              </a:rPr>
              <a:t>presented</a:t>
            </a:r>
            <a:r>
              <a:rPr lang="de-DE" sz="1200">
                <a:solidFill>
                  <a:srgbClr val="000000"/>
                </a:solidFill>
              </a:rPr>
              <a:t> in </a:t>
            </a:r>
            <a:r>
              <a:rPr lang="de-DE" sz="1200" err="1">
                <a:solidFill>
                  <a:srgbClr val="000000"/>
                </a:solidFill>
              </a:rPr>
              <a:t>writing</a:t>
            </a:r>
            <a:r>
              <a:rPr lang="de-DE" sz="1200">
                <a:solidFill>
                  <a:srgbClr val="000000"/>
                </a:solidFill>
              </a:rPr>
              <a:t> </a:t>
            </a:r>
            <a:r>
              <a:rPr lang="de-DE" sz="1200" err="1">
                <a:solidFill>
                  <a:srgbClr val="000000"/>
                </a:solidFill>
              </a:rPr>
              <a:t>and</a:t>
            </a:r>
            <a:r>
              <a:rPr lang="de-DE" sz="1200">
                <a:solidFill>
                  <a:srgbClr val="000000"/>
                </a:solidFill>
              </a:rPr>
              <a:t> in </a:t>
            </a:r>
            <a:r>
              <a:rPr lang="de-DE" sz="1200" err="1">
                <a:solidFill>
                  <a:srgbClr val="000000"/>
                </a:solidFill>
              </a:rPr>
              <a:t>person</a:t>
            </a:r>
            <a:r>
              <a:rPr lang="de-DE" sz="1200">
                <a:solidFill>
                  <a:srgbClr val="000000"/>
                </a:solidFill>
              </a:rPr>
              <a:t>, </a:t>
            </a:r>
            <a:r>
              <a:rPr lang="de-DE" sz="1200" err="1">
                <a:solidFill>
                  <a:srgbClr val="000000"/>
                </a:solidFill>
              </a:rPr>
              <a:t>they</a:t>
            </a:r>
            <a:r>
              <a:rPr lang="de-DE" sz="1200">
                <a:solidFill>
                  <a:srgbClr val="000000"/>
                </a:solidFill>
              </a:rPr>
              <a:t> </a:t>
            </a:r>
            <a:r>
              <a:rPr lang="de-DE" sz="1200" err="1">
                <a:solidFill>
                  <a:srgbClr val="000000"/>
                </a:solidFill>
              </a:rPr>
              <a:t>are</a:t>
            </a:r>
            <a:r>
              <a:rPr lang="de-DE" sz="1200">
                <a:solidFill>
                  <a:srgbClr val="000000"/>
                </a:solidFill>
              </a:rPr>
              <a:t> </a:t>
            </a:r>
            <a:r>
              <a:rPr lang="de-DE" sz="1200" err="1">
                <a:solidFill>
                  <a:srgbClr val="000000"/>
                </a:solidFill>
              </a:rPr>
              <a:t>transferred</a:t>
            </a:r>
            <a:r>
              <a:rPr lang="de-DE" sz="1200">
                <a:solidFill>
                  <a:srgbClr val="000000"/>
                </a:solidFill>
              </a:rPr>
              <a:t> </a:t>
            </a:r>
            <a:r>
              <a:rPr lang="de-DE" sz="1200" err="1">
                <a:solidFill>
                  <a:srgbClr val="000000"/>
                </a:solidFill>
              </a:rPr>
              <a:t>into</a:t>
            </a:r>
            <a:r>
              <a:rPr lang="de-DE" sz="1200">
                <a:solidFill>
                  <a:srgbClr val="000000"/>
                </a:solidFill>
              </a:rPr>
              <a:t> </a:t>
            </a:r>
            <a:r>
              <a:rPr lang="de-DE" sz="1200" err="1">
                <a:solidFill>
                  <a:srgbClr val="000000"/>
                </a:solidFill>
              </a:rPr>
              <a:t>the</a:t>
            </a:r>
            <a:r>
              <a:rPr lang="de-DE" sz="1200">
                <a:solidFill>
                  <a:srgbClr val="000000"/>
                </a:solidFill>
              </a:rPr>
              <a:t> </a:t>
            </a:r>
            <a:r>
              <a:rPr lang="de-DE" sz="1200" err="1">
                <a:solidFill>
                  <a:srgbClr val="000000"/>
                </a:solidFill>
              </a:rPr>
              <a:t>e-platform</a:t>
            </a:r>
            <a:r>
              <a:rPr lang="de-DE" sz="1200">
                <a:solidFill>
                  <a:srgbClr val="000000"/>
                </a:solidFill>
              </a:rPr>
              <a:t> </a:t>
            </a:r>
            <a:r>
              <a:rPr lang="de-DE" sz="1200" err="1">
                <a:solidFill>
                  <a:srgbClr val="000000"/>
                </a:solidFill>
              </a:rPr>
              <a:t>by</a:t>
            </a:r>
            <a:r>
              <a:rPr lang="de-DE" sz="1200">
                <a:solidFill>
                  <a:srgbClr val="000000"/>
                </a:solidFill>
              </a:rPr>
              <a:t> a </a:t>
            </a:r>
            <a:r>
              <a:rPr lang="de-DE" sz="1200" err="1">
                <a:solidFill>
                  <a:srgbClr val="000000"/>
                </a:solidFill>
              </a:rPr>
              <a:t>staff</a:t>
            </a:r>
            <a:r>
              <a:rPr lang="de-DE" sz="1200">
                <a:solidFill>
                  <a:srgbClr val="000000"/>
                </a:solidFill>
              </a:rPr>
              <a:t> </a:t>
            </a:r>
            <a:r>
              <a:rPr lang="de-DE" sz="1200" err="1">
                <a:solidFill>
                  <a:srgbClr val="000000"/>
                </a:solidFill>
              </a:rPr>
              <a:t>member</a:t>
            </a:r>
            <a:r>
              <a:rPr lang="de-DE" sz="1200">
                <a:solidFill>
                  <a:srgbClr val="000000"/>
                </a:solidFill>
              </a:rPr>
              <a:t> so </a:t>
            </a:r>
            <a:r>
              <a:rPr lang="de-DE" sz="1200" err="1">
                <a:solidFill>
                  <a:srgbClr val="000000"/>
                </a:solidFill>
              </a:rPr>
              <a:t>that</a:t>
            </a:r>
            <a:r>
              <a:rPr lang="de-DE" sz="1200">
                <a:solidFill>
                  <a:srgbClr val="000000"/>
                </a:solidFill>
              </a:rPr>
              <a:t> </a:t>
            </a:r>
            <a:r>
              <a:rPr lang="de-DE" sz="1200" err="1">
                <a:solidFill>
                  <a:srgbClr val="000000"/>
                </a:solidFill>
              </a:rPr>
              <a:t>they</a:t>
            </a:r>
            <a:r>
              <a:rPr lang="de-DE" sz="1200">
                <a:solidFill>
                  <a:srgbClr val="000000"/>
                </a:solidFill>
              </a:rPr>
              <a:t> </a:t>
            </a:r>
            <a:r>
              <a:rPr lang="de-DE" sz="1200" err="1">
                <a:solidFill>
                  <a:srgbClr val="000000"/>
                </a:solidFill>
              </a:rPr>
              <a:t>can</a:t>
            </a:r>
            <a:r>
              <a:rPr lang="de-DE" sz="1200">
                <a:solidFill>
                  <a:srgbClr val="000000"/>
                </a:solidFill>
              </a:rPr>
              <a:t> </a:t>
            </a:r>
            <a:r>
              <a:rPr lang="de-DE" sz="1200" err="1">
                <a:solidFill>
                  <a:srgbClr val="000000"/>
                </a:solidFill>
              </a:rPr>
              <a:t>be</a:t>
            </a:r>
            <a:r>
              <a:rPr lang="de-DE" sz="1200">
                <a:solidFill>
                  <a:srgbClr val="000000"/>
                </a:solidFill>
              </a:rPr>
              <a:t> registered </a:t>
            </a:r>
            <a:r>
              <a:rPr lang="de-DE" sz="1200" err="1">
                <a:solidFill>
                  <a:srgbClr val="000000"/>
                </a:solidFill>
              </a:rPr>
              <a:t>by</a:t>
            </a:r>
            <a:r>
              <a:rPr lang="de-DE" sz="1200">
                <a:solidFill>
                  <a:srgbClr val="000000"/>
                </a:solidFill>
              </a:rPr>
              <a:t> </a:t>
            </a:r>
            <a:r>
              <a:rPr lang="de-DE" sz="1200" err="1">
                <a:solidFill>
                  <a:srgbClr val="000000"/>
                </a:solidFill>
              </a:rPr>
              <a:t>the</a:t>
            </a:r>
            <a:r>
              <a:rPr lang="de-DE" sz="1200">
                <a:solidFill>
                  <a:srgbClr val="000000"/>
                </a:solidFill>
              </a:rPr>
              <a:t> </a:t>
            </a:r>
            <a:r>
              <a:rPr lang="de-DE" sz="1200" err="1">
                <a:solidFill>
                  <a:srgbClr val="000000"/>
                </a:solidFill>
              </a:rPr>
              <a:t>system</a:t>
            </a:r>
            <a:r>
              <a:rPr lang="de-DE" sz="1200">
                <a:solidFill>
                  <a:srgbClr val="000000"/>
                </a:solidFill>
              </a:rPr>
              <a:t>;</a:t>
            </a:r>
          </a:p>
          <a:p>
            <a:pPr marL="342900" indent="-342900">
              <a:spcBef>
                <a:spcPts val="400"/>
              </a:spcBef>
              <a:buFont typeface="+mj-lt"/>
              <a:buAutoNum type="arabicPeriod"/>
            </a:pPr>
            <a:r>
              <a:rPr lang="de-DE" sz="1200" b="1"/>
              <a:t>ZOOM: </a:t>
            </a:r>
            <a:r>
              <a:rPr lang="de-DE" sz="1200"/>
              <a:t>A </a:t>
            </a:r>
            <a:r>
              <a:rPr lang="de-DE" sz="1200" err="1"/>
              <a:t>tool</a:t>
            </a:r>
            <a:r>
              <a:rPr lang="de-DE" sz="1200"/>
              <a:t> </a:t>
            </a:r>
            <a:r>
              <a:rPr lang="de-DE" sz="1200" err="1"/>
              <a:t>for</a:t>
            </a:r>
            <a:r>
              <a:rPr lang="de-DE" sz="1200"/>
              <a:t> </a:t>
            </a:r>
            <a:r>
              <a:rPr lang="de-DE" sz="1200" err="1"/>
              <a:t>searching</a:t>
            </a:r>
            <a:r>
              <a:rPr lang="de-DE" sz="1200"/>
              <a:t> </a:t>
            </a:r>
            <a:r>
              <a:rPr lang="de-DE" sz="1200" err="1"/>
              <a:t>the</a:t>
            </a:r>
            <a:r>
              <a:rPr lang="de-DE" sz="1200"/>
              <a:t> </a:t>
            </a:r>
            <a:r>
              <a:rPr lang="de-DE" sz="1200" err="1"/>
              <a:t>database</a:t>
            </a:r>
            <a:r>
              <a:rPr lang="de-DE" sz="1200"/>
              <a:t> </a:t>
            </a:r>
            <a:r>
              <a:rPr lang="de-DE" sz="1200" err="1"/>
              <a:t>of</a:t>
            </a:r>
            <a:r>
              <a:rPr lang="de-DE" sz="1200"/>
              <a:t> </a:t>
            </a:r>
            <a:r>
              <a:rPr lang="de-DE" sz="1200" err="1"/>
              <a:t>requests</a:t>
            </a:r>
            <a:r>
              <a:rPr lang="de-DE" sz="1200"/>
              <a:t> </a:t>
            </a:r>
            <a:r>
              <a:rPr lang="de-DE" sz="1200" err="1"/>
              <a:t>that</a:t>
            </a:r>
            <a:r>
              <a:rPr lang="de-DE" sz="1200"/>
              <a:t> </a:t>
            </a:r>
            <a:r>
              <a:rPr lang="de-DE" sz="1200" err="1"/>
              <a:t>have</a:t>
            </a:r>
            <a:r>
              <a:rPr lang="de-DE" sz="1200"/>
              <a:t> </a:t>
            </a:r>
            <a:r>
              <a:rPr lang="de-DE" sz="1200" err="1"/>
              <a:t>been</a:t>
            </a:r>
            <a:r>
              <a:rPr lang="de-DE" sz="1200"/>
              <a:t> </a:t>
            </a:r>
            <a:r>
              <a:rPr lang="de-DE" sz="1200" err="1"/>
              <a:t>made</a:t>
            </a:r>
            <a:r>
              <a:rPr lang="de-DE" sz="1200"/>
              <a:t> </a:t>
            </a:r>
            <a:r>
              <a:rPr lang="de-DE" sz="1200" err="1"/>
              <a:t>and</a:t>
            </a:r>
            <a:r>
              <a:rPr lang="de-DE" sz="1200"/>
              <a:t> </a:t>
            </a:r>
            <a:r>
              <a:rPr lang="de-DE" sz="1200" err="1"/>
              <a:t>answers</a:t>
            </a:r>
            <a:r>
              <a:rPr lang="de-DE" sz="1200"/>
              <a:t> </a:t>
            </a:r>
            <a:r>
              <a:rPr lang="de-DE" sz="1200" err="1"/>
              <a:t>provided</a:t>
            </a:r>
            <a:r>
              <a:rPr lang="de-DE" sz="1200"/>
              <a:t>. </a:t>
            </a:r>
            <a:r>
              <a:rPr lang="de-DE" sz="1200" err="1"/>
              <a:t>Each</a:t>
            </a:r>
            <a:r>
              <a:rPr lang="de-DE" sz="1200"/>
              <a:t> </a:t>
            </a:r>
            <a:r>
              <a:rPr lang="de-DE" sz="1200" err="1"/>
              <a:t>government</a:t>
            </a:r>
            <a:r>
              <a:rPr lang="de-DE" sz="1200"/>
              <a:t> </a:t>
            </a:r>
            <a:r>
              <a:rPr lang="de-DE" sz="1200" err="1"/>
              <a:t>agency</a:t>
            </a:r>
            <a:r>
              <a:rPr lang="de-DE" sz="1200"/>
              <a:t> </a:t>
            </a:r>
            <a:r>
              <a:rPr lang="de-DE" sz="1200" err="1"/>
              <a:t>is</a:t>
            </a:r>
            <a:r>
              <a:rPr lang="de-DE" sz="1200"/>
              <a:t> </a:t>
            </a:r>
            <a:r>
              <a:rPr lang="de-DE" sz="1200" err="1"/>
              <a:t>required</a:t>
            </a:r>
            <a:r>
              <a:rPr lang="de-DE" sz="1200"/>
              <a:t> </a:t>
            </a:r>
            <a:r>
              <a:rPr lang="de-DE" sz="1200" err="1"/>
              <a:t>to</a:t>
            </a:r>
            <a:r>
              <a:rPr lang="de-DE" sz="1200"/>
              <a:t> </a:t>
            </a:r>
            <a:r>
              <a:rPr lang="de-DE" sz="1200" err="1"/>
              <a:t>set</a:t>
            </a:r>
            <a:r>
              <a:rPr lang="de-DE" sz="1200"/>
              <a:t> a link </a:t>
            </a:r>
            <a:r>
              <a:rPr lang="de-DE" sz="1200" err="1"/>
              <a:t>to</a:t>
            </a:r>
            <a:r>
              <a:rPr lang="de-DE" sz="1200"/>
              <a:t> </a:t>
            </a:r>
            <a:r>
              <a:rPr lang="de-DE" sz="1200" err="1"/>
              <a:t>the</a:t>
            </a:r>
            <a:r>
              <a:rPr lang="de-DE" sz="1200"/>
              <a:t> ZOOM on </a:t>
            </a:r>
            <a:r>
              <a:rPr lang="de-DE" sz="1200" err="1"/>
              <a:t>their</a:t>
            </a:r>
            <a:r>
              <a:rPr lang="de-DE" sz="1200"/>
              <a:t> </a:t>
            </a:r>
            <a:r>
              <a:rPr lang="de-DE" sz="1200" err="1"/>
              <a:t>websites</a:t>
            </a:r>
            <a:r>
              <a:rPr lang="de-DE" sz="1200"/>
              <a:t>;</a:t>
            </a:r>
          </a:p>
          <a:p>
            <a:pPr marL="342900" indent="-342900">
              <a:spcBef>
                <a:spcPts val="400"/>
              </a:spcBef>
              <a:buFont typeface="+mj-lt"/>
              <a:buAutoNum type="arabicPeriod"/>
            </a:pPr>
            <a:r>
              <a:rPr lang="de-DE" sz="1200" b="1"/>
              <a:t>POT: </a:t>
            </a:r>
            <a:r>
              <a:rPr lang="de-DE" sz="1200"/>
              <a:t>A </a:t>
            </a:r>
            <a:r>
              <a:rPr lang="de-DE" sz="1200" err="1"/>
              <a:t>standardised</a:t>
            </a:r>
            <a:r>
              <a:rPr lang="de-DE" sz="1200"/>
              <a:t> </a:t>
            </a:r>
            <a:r>
              <a:rPr lang="de-DE" sz="1200" err="1"/>
              <a:t>system</a:t>
            </a:r>
            <a:r>
              <a:rPr lang="de-DE" sz="1200"/>
              <a:t> </a:t>
            </a:r>
            <a:r>
              <a:rPr lang="de-DE" sz="1200" err="1"/>
              <a:t>for</a:t>
            </a:r>
            <a:r>
              <a:rPr lang="de-DE" sz="1200"/>
              <a:t> </a:t>
            </a:r>
            <a:r>
              <a:rPr lang="de-DE" sz="1200" err="1"/>
              <a:t>accessing</a:t>
            </a:r>
            <a:r>
              <a:rPr lang="de-DE" sz="1200"/>
              <a:t> </a:t>
            </a:r>
            <a:r>
              <a:rPr lang="de-DE" sz="1200" err="1"/>
              <a:t>the</a:t>
            </a:r>
            <a:r>
              <a:rPr lang="de-DE" sz="1200"/>
              <a:t> </a:t>
            </a:r>
            <a:r>
              <a:rPr lang="de-DE" sz="1200" err="1"/>
              <a:t>information</a:t>
            </a:r>
            <a:r>
              <a:rPr lang="de-DE" sz="1200"/>
              <a:t> </a:t>
            </a:r>
            <a:r>
              <a:rPr lang="de-DE" sz="1200" err="1"/>
              <a:t>which</a:t>
            </a:r>
            <a:r>
              <a:rPr lang="de-DE" sz="1200"/>
              <a:t> </a:t>
            </a:r>
            <a:r>
              <a:rPr lang="de-DE" sz="1200" err="1"/>
              <a:t>is</a:t>
            </a:r>
            <a:r>
              <a:rPr lang="de-DE" sz="1200"/>
              <a:t> </a:t>
            </a:r>
            <a:r>
              <a:rPr lang="de-DE" sz="1200" err="1"/>
              <a:t>published</a:t>
            </a:r>
            <a:r>
              <a:rPr lang="de-DE" sz="1200"/>
              <a:t> </a:t>
            </a:r>
            <a:r>
              <a:rPr lang="de-DE" sz="1200" err="1"/>
              <a:t>proactively</a:t>
            </a:r>
            <a:r>
              <a:rPr lang="de-DE" sz="1200"/>
              <a:t> </a:t>
            </a:r>
            <a:r>
              <a:rPr lang="de-DE" sz="1200" err="1"/>
              <a:t>by</a:t>
            </a:r>
            <a:r>
              <a:rPr lang="de-DE" sz="1200"/>
              <a:t> </a:t>
            </a:r>
            <a:r>
              <a:rPr lang="de-DE" sz="1200" err="1"/>
              <a:t>public</a:t>
            </a:r>
            <a:r>
              <a:rPr lang="de-DE" sz="1200"/>
              <a:t> </a:t>
            </a:r>
            <a:r>
              <a:rPr lang="de-DE" sz="1200" err="1"/>
              <a:t>bodies</a:t>
            </a:r>
            <a:r>
              <a:rPr lang="de-DE" sz="1200"/>
              <a:t>. Users </a:t>
            </a:r>
            <a:r>
              <a:rPr lang="de-DE" sz="1200" err="1"/>
              <a:t>can</a:t>
            </a:r>
            <a:r>
              <a:rPr lang="de-DE" sz="1200"/>
              <a:t> </a:t>
            </a:r>
            <a:r>
              <a:rPr lang="de-DE" sz="1200" err="1"/>
              <a:t>search</a:t>
            </a:r>
            <a:r>
              <a:rPr lang="de-DE" sz="1200"/>
              <a:t> </a:t>
            </a:r>
            <a:r>
              <a:rPr lang="de-DE" sz="1200" err="1"/>
              <a:t>through</a:t>
            </a:r>
            <a:r>
              <a:rPr lang="de-DE" sz="1200"/>
              <a:t> </a:t>
            </a:r>
            <a:r>
              <a:rPr lang="de-DE" sz="1200" err="1"/>
              <a:t>this</a:t>
            </a:r>
            <a:r>
              <a:rPr lang="de-DE" sz="1200"/>
              <a:t> </a:t>
            </a:r>
            <a:r>
              <a:rPr lang="de-DE" sz="1200" err="1"/>
              <a:t>data</a:t>
            </a:r>
            <a:r>
              <a:rPr lang="de-DE" sz="1200"/>
              <a:t> </a:t>
            </a:r>
            <a:r>
              <a:rPr lang="de-DE" sz="1200" err="1"/>
              <a:t>by</a:t>
            </a:r>
            <a:r>
              <a:rPr lang="de-DE" sz="1200"/>
              <a:t> </a:t>
            </a:r>
            <a:r>
              <a:rPr lang="de-DE" sz="1200" err="1"/>
              <a:t>keyword</a:t>
            </a:r>
            <a:r>
              <a:rPr lang="de-DE" sz="1200"/>
              <a:t> </a:t>
            </a:r>
            <a:r>
              <a:rPr lang="de-DE" sz="1200" err="1"/>
              <a:t>or</a:t>
            </a:r>
            <a:r>
              <a:rPr lang="de-DE" sz="1200"/>
              <a:t> </a:t>
            </a:r>
            <a:r>
              <a:rPr lang="de-DE" sz="1200" err="1"/>
              <a:t>by</a:t>
            </a:r>
            <a:r>
              <a:rPr lang="de-DE" sz="1200"/>
              <a:t> type </a:t>
            </a:r>
            <a:r>
              <a:rPr lang="de-DE" sz="1200" err="1"/>
              <a:t>of</a:t>
            </a:r>
            <a:r>
              <a:rPr lang="de-DE" sz="1200"/>
              <a:t> </a:t>
            </a:r>
            <a:r>
              <a:rPr lang="de-DE" sz="1200" err="1"/>
              <a:t>transparency</a:t>
            </a:r>
            <a:r>
              <a:rPr lang="de-DE" sz="1200"/>
              <a:t> </a:t>
            </a:r>
            <a:r>
              <a:rPr lang="de-DE" sz="1200" err="1"/>
              <a:t>obligation</a:t>
            </a:r>
            <a:r>
              <a:rPr lang="de-DE" sz="1200"/>
              <a:t>, </a:t>
            </a:r>
            <a:r>
              <a:rPr lang="de-DE" sz="1200" err="1"/>
              <a:t>thereby</a:t>
            </a:r>
            <a:r>
              <a:rPr lang="de-DE" sz="1200"/>
              <a:t> </a:t>
            </a:r>
            <a:r>
              <a:rPr lang="de-DE" sz="1200" err="1"/>
              <a:t>providing</a:t>
            </a:r>
            <a:r>
              <a:rPr lang="de-DE" sz="1200"/>
              <a:t> easy </a:t>
            </a:r>
            <a:r>
              <a:rPr lang="de-DE" sz="1200" err="1"/>
              <a:t>comparison</a:t>
            </a:r>
            <a:r>
              <a:rPr lang="de-DE" sz="1200"/>
              <a:t> </a:t>
            </a:r>
            <a:r>
              <a:rPr lang="de-DE" sz="1200" err="1"/>
              <a:t>of</a:t>
            </a:r>
            <a:r>
              <a:rPr lang="de-DE" sz="1200"/>
              <a:t> </a:t>
            </a:r>
            <a:r>
              <a:rPr lang="de-DE" sz="1200" err="1"/>
              <a:t>the</a:t>
            </a:r>
            <a:r>
              <a:rPr lang="de-DE" sz="1200"/>
              <a:t> </a:t>
            </a:r>
            <a:r>
              <a:rPr lang="de-DE" sz="1200" err="1"/>
              <a:t>data</a:t>
            </a:r>
            <a:r>
              <a:rPr lang="de-DE" sz="1200"/>
              <a:t> </a:t>
            </a:r>
            <a:r>
              <a:rPr lang="de-DE" sz="1200" err="1"/>
              <a:t>across</a:t>
            </a:r>
            <a:r>
              <a:rPr lang="de-DE" sz="1200"/>
              <a:t> </a:t>
            </a:r>
            <a:r>
              <a:rPr lang="de-DE" sz="1200" err="1"/>
              <a:t>public</a:t>
            </a:r>
            <a:r>
              <a:rPr lang="de-DE" sz="1200"/>
              <a:t> </a:t>
            </a:r>
            <a:r>
              <a:rPr lang="de-DE" sz="1200" err="1"/>
              <a:t>bodies</a:t>
            </a:r>
            <a:r>
              <a:rPr lang="de-DE" sz="1200"/>
              <a:t>.</a:t>
            </a:r>
          </a:p>
        </p:txBody>
      </p:sp>
      <p:pic>
        <p:nvPicPr>
          <p:cNvPr id="6" name="Inhaltsplatzhalter 5" descr="Bildschirmfoto 2020-07-08 um 11.18.40.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872" t="-336" r="22360" b="336"/>
          <a:stretch/>
        </p:blipFill>
        <p:spPr>
          <a:ln>
            <a:solidFill>
              <a:srgbClr val="00B0F0"/>
            </a:solidFill>
          </a:ln>
        </p:spPr>
      </p:pic>
      <p:sp>
        <p:nvSpPr>
          <p:cNvPr id="3" name="Foliennummernplatzhalter 2"/>
          <p:cNvSpPr>
            <a:spLocks noGrp="1"/>
          </p:cNvSpPr>
          <p:nvPr>
            <p:ph type="sldNum" sz="quarter" idx="12"/>
          </p:nvPr>
        </p:nvSpPr>
        <p:spPr/>
        <p:txBody>
          <a:bodyPr/>
          <a:lstStyle/>
          <a:p>
            <a:fld id="{961E0DA8-AC27-403E-90E8-404BCA9BAC80}" type="slidenum">
              <a:rPr lang="en-US" smtClean="0"/>
              <a:pPr/>
              <a:t>31</a:t>
            </a:fld>
            <a:endParaRPr lang="en-US"/>
          </a:p>
        </p:txBody>
      </p:sp>
      <p:sp>
        <p:nvSpPr>
          <p:cNvPr id="2" name="Fußzeilenplatzhalter 1"/>
          <p:cNvSpPr>
            <a:spLocks noGrp="1"/>
          </p:cNvSpPr>
          <p:nvPr>
            <p:ph type="ftr" sz="quarter" idx="3"/>
          </p:nvPr>
        </p:nvSpPr>
        <p:spPr/>
        <p:txBody>
          <a:bodyPr/>
          <a:lstStyle/>
          <a:p>
            <a:r>
              <a:rPr lang="en-US" b="1"/>
              <a:t>Module 3 – Transparency and accountability</a:t>
            </a:r>
            <a:endParaRPr lang="en-US"/>
          </a:p>
        </p:txBody>
      </p:sp>
      <p:sp>
        <p:nvSpPr>
          <p:cNvPr id="9" name="Textfeld 8"/>
          <p:cNvSpPr txBox="1"/>
          <p:nvPr/>
        </p:nvSpPr>
        <p:spPr>
          <a:xfrm>
            <a:off x="2757467" y="4419862"/>
            <a:ext cx="2322230" cy="200055"/>
          </a:xfrm>
          <a:prstGeom prst="rect">
            <a:avLst/>
          </a:prstGeom>
          <a:noFill/>
        </p:spPr>
        <p:txBody>
          <a:bodyPr wrap="square" rtlCol="0">
            <a:spAutoFit/>
          </a:bodyPr>
          <a:lstStyle/>
          <a:p>
            <a:r>
              <a:rPr lang="de-DE" sz="700">
                <a:solidFill>
                  <a:srgbClr val="000000"/>
                </a:solidFill>
                <a:latin typeface="Roboto"/>
                <a:cs typeface="Roboto"/>
              </a:rPr>
              <a:t>Open </a:t>
            </a:r>
            <a:r>
              <a:rPr lang="de-DE" sz="700" err="1">
                <a:solidFill>
                  <a:srgbClr val="000000"/>
                </a:solidFill>
                <a:latin typeface="Roboto"/>
                <a:cs typeface="Roboto"/>
              </a:rPr>
              <a:t>Government</a:t>
            </a:r>
            <a:r>
              <a:rPr lang="de-DE" sz="700">
                <a:solidFill>
                  <a:srgbClr val="000000"/>
                </a:solidFill>
                <a:latin typeface="Roboto"/>
                <a:cs typeface="Roboto"/>
              </a:rPr>
              <a:t> </a:t>
            </a:r>
            <a:r>
              <a:rPr lang="de-DE" sz="700" err="1">
                <a:solidFill>
                  <a:srgbClr val="000000"/>
                </a:solidFill>
                <a:latin typeface="Roboto"/>
                <a:cs typeface="Roboto"/>
              </a:rPr>
              <a:t>Partnership</a:t>
            </a:r>
            <a:r>
              <a:rPr lang="de-DE" sz="700">
                <a:solidFill>
                  <a:srgbClr val="000000"/>
                </a:solidFill>
                <a:latin typeface="Roboto"/>
                <a:cs typeface="Roboto"/>
              </a:rPr>
              <a:t> 2014: 347</a:t>
            </a:r>
          </a:p>
        </p:txBody>
      </p:sp>
    </p:spTree>
    <p:extLst>
      <p:ext uri="{BB962C8B-B14F-4D97-AF65-F5344CB8AC3E}">
        <p14:creationId xmlns:p14="http://schemas.microsoft.com/office/powerpoint/2010/main" val="30621969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7D1A-5E83-C94D-A4AA-8E2ABB0FD8A8}"/>
              </a:ext>
            </a:extLst>
          </p:cNvPr>
          <p:cNvSpPr>
            <a:spLocks noGrp="1"/>
          </p:cNvSpPr>
          <p:nvPr>
            <p:ph type="title"/>
          </p:nvPr>
        </p:nvSpPr>
        <p:spPr/>
        <p:txBody>
          <a:bodyPr>
            <a:normAutofit/>
          </a:bodyPr>
          <a:lstStyle/>
          <a:p>
            <a:r>
              <a:rPr lang="en-US" sz="4000" b="1">
                <a:solidFill>
                  <a:srgbClr val="000000"/>
                </a:solidFill>
              </a:rPr>
              <a:t>Brazil: E-participation</a:t>
            </a:r>
          </a:p>
        </p:txBody>
      </p:sp>
      <p:sp>
        <p:nvSpPr>
          <p:cNvPr id="4" name="Foliennummernplatzhalter 3"/>
          <p:cNvSpPr>
            <a:spLocks noGrp="1"/>
          </p:cNvSpPr>
          <p:nvPr>
            <p:ph type="sldNum" sz="quarter" idx="12"/>
          </p:nvPr>
        </p:nvSpPr>
        <p:spPr/>
        <p:txBody>
          <a:bodyPr/>
          <a:lstStyle/>
          <a:p>
            <a:fld id="{961E0DA8-AC27-403E-90E8-404BCA9BAC80}" type="slidenum">
              <a:rPr lang="en-US" smtClean="0"/>
              <a:pPr/>
              <a:t>32</a:t>
            </a:fld>
            <a:endParaRPr lang="en-US"/>
          </a:p>
        </p:txBody>
      </p:sp>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5" name="Inhaltsplatzhalter 4"/>
          <p:cNvSpPr>
            <a:spLocks noGrp="1"/>
          </p:cNvSpPr>
          <p:nvPr>
            <p:ph sz="half" idx="1"/>
          </p:nvPr>
        </p:nvSpPr>
        <p:spPr>
          <a:ln>
            <a:solidFill>
              <a:srgbClr val="00B0F0"/>
            </a:solidFill>
          </a:ln>
        </p:spPr>
        <p:txBody>
          <a:bodyPr>
            <a:noAutofit/>
          </a:bodyPr>
          <a:lstStyle/>
          <a:p>
            <a:pPr marL="0" indent="0">
              <a:buNone/>
            </a:pPr>
            <a:r>
              <a:rPr lang="de-DE" sz="1200" b="1"/>
              <a:t>The </a:t>
            </a:r>
            <a:r>
              <a:rPr lang="de-DE" sz="1200" b="1" err="1"/>
              <a:t>third</a:t>
            </a:r>
            <a:r>
              <a:rPr lang="de-DE" sz="1200" b="1"/>
              <a:t> </a:t>
            </a:r>
            <a:r>
              <a:rPr lang="de-DE" sz="1200" b="1" err="1"/>
              <a:t>axis</a:t>
            </a:r>
            <a:r>
              <a:rPr lang="de-DE" sz="1200" b="1"/>
              <a:t> </a:t>
            </a:r>
            <a:r>
              <a:rPr lang="de-DE" sz="1200" b="1" err="1"/>
              <a:t>of</a:t>
            </a:r>
            <a:r>
              <a:rPr lang="de-DE" sz="1200" b="1"/>
              <a:t> </a:t>
            </a:r>
            <a:r>
              <a:rPr lang="de-DE" sz="1200" b="1" err="1"/>
              <a:t>the</a:t>
            </a:r>
            <a:r>
              <a:rPr lang="de-DE" sz="1200" b="1"/>
              <a:t> Digital </a:t>
            </a:r>
            <a:r>
              <a:rPr lang="de-DE" sz="1200" b="1" err="1"/>
              <a:t>Governance</a:t>
            </a:r>
            <a:r>
              <a:rPr lang="de-DE" sz="1200" b="1"/>
              <a:t> </a:t>
            </a:r>
            <a:r>
              <a:rPr lang="de-DE" sz="1200" b="1" err="1"/>
              <a:t>Strategy</a:t>
            </a:r>
            <a:r>
              <a:rPr lang="de-DE" sz="1200" b="1"/>
              <a:t> </a:t>
            </a:r>
            <a:r>
              <a:rPr lang="de-DE" sz="1200" b="1" err="1"/>
              <a:t>of</a:t>
            </a:r>
            <a:r>
              <a:rPr lang="de-DE" sz="1200" b="1"/>
              <a:t> </a:t>
            </a:r>
            <a:r>
              <a:rPr lang="de-DE" sz="1200" b="1" err="1"/>
              <a:t>Brazil</a:t>
            </a:r>
            <a:r>
              <a:rPr lang="de-DE" sz="1200" b="1"/>
              <a:t> </a:t>
            </a:r>
            <a:r>
              <a:rPr lang="de-DE" sz="1200" b="1" err="1"/>
              <a:t>is</a:t>
            </a:r>
            <a:r>
              <a:rPr lang="de-DE" sz="1200" b="1"/>
              <a:t> </a:t>
            </a:r>
            <a:r>
              <a:rPr lang="de-DE" sz="1200" b="1" err="1"/>
              <a:t>about</a:t>
            </a:r>
            <a:r>
              <a:rPr lang="de-DE" sz="1200" b="1"/>
              <a:t> </a:t>
            </a:r>
            <a:r>
              <a:rPr lang="de-DE" sz="1200" b="1" err="1"/>
              <a:t>social</a:t>
            </a:r>
            <a:r>
              <a:rPr lang="de-DE" sz="1200" b="1"/>
              <a:t> </a:t>
            </a:r>
            <a:r>
              <a:rPr lang="de-DE" sz="1200" b="1" err="1"/>
              <a:t>participation</a:t>
            </a:r>
            <a:r>
              <a:rPr lang="de-DE" sz="1200" b="1"/>
              <a:t>. </a:t>
            </a:r>
            <a:r>
              <a:rPr lang="de-DE" sz="1200" b="1" err="1"/>
              <a:t>Its</a:t>
            </a:r>
            <a:r>
              <a:rPr lang="de-DE" sz="1200" b="1"/>
              <a:t> </a:t>
            </a:r>
            <a:r>
              <a:rPr lang="de-DE" sz="1200" b="1" err="1"/>
              <a:t>objectives</a:t>
            </a:r>
            <a:r>
              <a:rPr lang="de-DE" sz="1200" b="1"/>
              <a:t> </a:t>
            </a:r>
            <a:r>
              <a:rPr lang="de-DE" sz="1200" b="1" err="1"/>
              <a:t>are</a:t>
            </a:r>
            <a:r>
              <a:rPr lang="de-DE" sz="1200" b="1"/>
              <a:t>:</a:t>
            </a:r>
          </a:p>
          <a:p>
            <a:pPr>
              <a:spcBef>
                <a:spcPts val="400"/>
              </a:spcBef>
              <a:buFont typeface="+mj-lt"/>
              <a:buAutoNum type="arabicPeriod"/>
            </a:pPr>
            <a:r>
              <a:rPr lang="de-DE" sz="1200" err="1"/>
              <a:t>Endorse</a:t>
            </a:r>
            <a:r>
              <a:rPr lang="de-DE" sz="1200"/>
              <a:t> </a:t>
            </a:r>
            <a:r>
              <a:rPr lang="de-DE" sz="1200" err="1"/>
              <a:t>the</a:t>
            </a:r>
            <a:r>
              <a:rPr lang="de-DE" sz="1200"/>
              <a:t> </a:t>
            </a:r>
            <a:r>
              <a:rPr lang="de-DE" sz="1200" err="1"/>
              <a:t>collaboration</a:t>
            </a:r>
            <a:r>
              <a:rPr lang="de-DE" sz="1200"/>
              <a:t> in </a:t>
            </a:r>
            <a:r>
              <a:rPr lang="de-DE" sz="1200" err="1"/>
              <a:t>the</a:t>
            </a:r>
            <a:r>
              <a:rPr lang="de-DE" sz="1200"/>
              <a:t> </a:t>
            </a:r>
            <a:r>
              <a:rPr lang="de-DE" sz="1200" err="1"/>
              <a:t>public</a:t>
            </a:r>
            <a:r>
              <a:rPr lang="de-DE" sz="1200"/>
              <a:t> </a:t>
            </a:r>
            <a:r>
              <a:rPr lang="de-DE" sz="1200" err="1"/>
              <a:t>policies</a:t>
            </a:r>
            <a:r>
              <a:rPr lang="de-DE" sz="1200"/>
              <a:t> </a:t>
            </a:r>
            <a:r>
              <a:rPr lang="de-DE" sz="1200" err="1"/>
              <a:t>cycle</a:t>
            </a:r>
            <a:r>
              <a:rPr lang="de-DE" sz="1200"/>
              <a:t>;</a:t>
            </a:r>
          </a:p>
          <a:p>
            <a:pPr>
              <a:spcBef>
                <a:spcPts val="400"/>
              </a:spcBef>
              <a:buFont typeface="+mj-lt"/>
              <a:buAutoNum type="arabicPeriod"/>
            </a:pPr>
            <a:r>
              <a:rPr lang="de-DE" sz="1200" err="1"/>
              <a:t>Amplify</a:t>
            </a:r>
            <a:r>
              <a:rPr lang="de-DE" sz="1200"/>
              <a:t> </a:t>
            </a:r>
            <a:r>
              <a:rPr lang="de-DE" sz="1200" err="1"/>
              <a:t>and</a:t>
            </a:r>
            <a:r>
              <a:rPr lang="de-DE" sz="1200"/>
              <a:t> </a:t>
            </a:r>
            <a:r>
              <a:rPr lang="de-DE" sz="1200" err="1"/>
              <a:t>drive</a:t>
            </a:r>
            <a:r>
              <a:rPr lang="de-DE" sz="1200"/>
              <a:t> </a:t>
            </a:r>
            <a:r>
              <a:rPr lang="de-DE" sz="1200" err="1"/>
              <a:t>social</a:t>
            </a:r>
            <a:r>
              <a:rPr lang="de-DE" sz="1200"/>
              <a:t> </a:t>
            </a:r>
            <a:r>
              <a:rPr lang="de-DE" sz="1200" err="1"/>
              <a:t>participation</a:t>
            </a:r>
            <a:r>
              <a:rPr lang="de-DE" sz="1200"/>
              <a:t> in </a:t>
            </a:r>
            <a:r>
              <a:rPr lang="de-DE" sz="1200" err="1"/>
              <a:t>the</a:t>
            </a:r>
            <a:r>
              <a:rPr lang="de-DE" sz="1200"/>
              <a:t> </a:t>
            </a:r>
            <a:r>
              <a:rPr lang="de-DE" sz="1200" err="1"/>
              <a:t>creation</a:t>
            </a:r>
            <a:r>
              <a:rPr lang="de-DE" sz="1200"/>
              <a:t> </a:t>
            </a:r>
            <a:r>
              <a:rPr lang="de-DE" sz="1200" err="1"/>
              <a:t>and</a:t>
            </a:r>
            <a:r>
              <a:rPr lang="de-DE" sz="1200"/>
              <a:t> </a:t>
            </a:r>
            <a:r>
              <a:rPr lang="de-DE" sz="1200" err="1"/>
              <a:t>improvement</a:t>
            </a:r>
            <a:r>
              <a:rPr lang="de-DE" sz="1200"/>
              <a:t> </a:t>
            </a:r>
            <a:r>
              <a:rPr lang="de-DE" sz="1200" err="1"/>
              <a:t>of</a:t>
            </a:r>
            <a:r>
              <a:rPr lang="de-DE" sz="1200"/>
              <a:t> digital </a:t>
            </a:r>
            <a:r>
              <a:rPr lang="de-DE" sz="1200" err="1"/>
              <a:t>public</a:t>
            </a:r>
            <a:r>
              <a:rPr lang="de-DE" sz="1200"/>
              <a:t> </a:t>
            </a:r>
            <a:r>
              <a:rPr lang="de-DE" sz="1200" err="1"/>
              <a:t>services</a:t>
            </a:r>
            <a:r>
              <a:rPr lang="de-DE" sz="1200"/>
              <a:t>; </a:t>
            </a:r>
            <a:r>
              <a:rPr lang="de-DE" sz="1200" err="1"/>
              <a:t>and</a:t>
            </a:r>
            <a:endParaRPr lang="de-DE" sz="1200"/>
          </a:p>
          <a:p>
            <a:pPr>
              <a:spcBef>
                <a:spcPts val="400"/>
              </a:spcBef>
              <a:buFont typeface="+mj-lt"/>
              <a:buAutoNum type="arabicPeriod"/>
            </a:pPr>
            <a:r>
              <a:rPr lang="de-DE" sz="1200" err="1"/>
              <a:t>Improve</a:t>
            </a:r>
            <a:r>
              <a:rPr lang="de-DE" sz="1200"/>
              <a:t> </a:t>
            </a:r>
            <a:r>
              <a:rPr lang="de-DE" sz="1200" err="1"/>
              <a:t>the</a:t>
            </a:r>
            <a:r>
              <a:rPr lang="de-DE" sz="1200"/>
              <a:t> </a:t>
            </a:r>
            <a:r>
              <a:rPr lang="de-DE" sz="1200" err="1"/>
              <a:t>direct</a:t>
            </a:r>
            <a:r>
              <a:rPr lang="de-DE" sz="1200"/>
              <a:t> </a:t>
            </a:r>
            <a:r>
              <a:rPr lang="de-DE" sz="1200" err="1"/>
              <a:t>interaction</a:t>
            </a:r>
            <a:r>
              <a:rPr lang="de-DE" sz="1200"/>
              <a:t> </a:t>
            </a:r>
            <a:r>
              <a:rPr lang="de-DE" sz="1200" err="1"/>
              <a:t>between</a:t>
            </a:r>
            <a:r>
              <a:rPr lang="de-DE" sz="1200"/>
              <a:t> </a:t>
            </a:r>
            <a:r>
              <a:rPr lang="de-DE" sz="1200" err="1"/>
              <a:t>the</a:t>
            </a:r>
            <a:r>
              <a:rPr lang="de-DE" sz="1200"/>
              <a:t> </a:t>
            </a:r>
            <a:r>
              <a:rPr lang="de-DE" sz="1200" err="1"/>
              <a:t>government</a:t>
            </a:r>
            <a:r>
              <a:rPr lang="de-DE" sz="1200"/>
              <a:t> </a:t>
            </a:r>
            <a:r>
              <a:rPr lang="de-DE" sz="1200" err="1"/>
              <a:t>and</a:t>
            </a:r>
            <a:r>
              <a:rPr lang="de-DE" sz="1200"/>
              <a:t> </a:t>
            </a:r>
            <a:r>
              <a:rPr lang="de-DE" sz="1200" err="1"/>
              <a:t>society</a:t>
            </a:r>
            <a:r>
              <a:rPr lang="de-DE" sz="1200"/>
              <a:t>;</a:t>
            </a:r>
          </a:p>
          <a:p>
            <a:pPr>
              <a:spcBef>
                <a:spcPts val="400"/>
              </a:spcBef>
            </a:pPr>
            <a:r>
              <a:rPr lang="de-DE" sz="1200"/>
              <a:t>Through </a:t>
            </a:r>
            <a:r>
              <a:rPr lang="de-DE" sz="1200" err="1"/>
              <a:t>its</a:t>
            </a:r>
            <a:r>
              <a:rPr lang="de-DE" sz="1200"/>
              <a:t> </a:t>
            </a:r>
            <a:r>
              <a:rPr lang="de-DE" sz="1200" err="1"/>
              <a:t>social</a:t>
            </a:r>
            <a:r>
              <a:rPr lang="de-DE" sz="1200"/>
              <a:t> </a:t>
            </a:r>
            <a:r>
              <a:rPr lang="de-DE" sz="1200" err="1"/>
              <a:t>participation</a:t>
            </a:r>
            <a:r>
              <a:rPr lang="de-DE" sz="1200"/>
              <a:t> </a:t>
            </a:r>
            <a:r>
              <a:rPr lang="de-DE" sz="1200" err="1"/>
              <a:t>platform</a:t>
            </a:r>
            <a:r>
              <a:rPr lang="de-DE" sz="1200"/>
              <a:t> </a:t>
            </a:r>
            <a:r>
              <a:rPr lang="de-DE" sz="1200" err="1"/>
              <a:t>Participa.br</a:t>
            </a:r>
            <a:r>
              <a:rPr lang="de-DE" sz="1200"/>
              <a:t>, </a:t>
            </a:r>
            <a:r>
              <a:rPr lang="de-DE" sz="1200" err="1"/>
              <a:t>Brazil</a:t>
            </a:r>
            <a:r>
              <a:rPr lang="de-DE" sz="1200"/>
              <a:t> </a:t>
            </a:r>
            <a:r>
              <a:rPr lang="de-DE" sz="1200" err="1"/>
              <a:t>is</a:t>
            </a:r>
            <a:r>
              <a:rPr lang="de-DE" sz="1200"/>
              <a:t> </a:t>
            </a:r>
            <a:r>
              <a:rPr lang="de-DE" sz="1200" err="1"/>
              <a:t>engaging</a:t>
            </a:r>
            <a:r>
              <a:rPr lang="de-DE" sz="1200"/>
              <a:t> in </a:t>
            </a:r>
            <a:r>
              <a:rPr lang="de-DE" sz="1200" err="1"/>
              <a:t>the</a:t>
            </a:r>
            <a:r>
              <a:rPr lang="de-DE" sz="1200"/>
              <a:t> </a:t>
            </a:r>
            <a:r>
              <a:rPr lang="de-DE" sz="1200" err="1"/>
              <a:t>development</a:t>
            </a:r>
            <a:r>
              <a:rPr lang="de-DE" sz="1200"/>
              <a:t> </a:t>
            </a:r>
            <a:r>
              <a:rPr lang="de-DE" sz="1200" err="1"/>
              <a:t>of</a:t>
            </a:r>
            <a:r>
              <a:rPr lang="de-DE" sz="1200"/>
              <a:t> </a:t>
            </a:r>
            <a:r>
              <a:rPr lang="de-DE" sz="1200" err="1"/>
              <a:t>free</a:t>
            </a:r>
            <a:r>
              <a:rPr lang="de-DE" sz="1200"/>
              <a:t> </a:t>
            </a:r>
            <a:r>
              <a:rPr lang="de-DE" sz="1200" err="1"/>
              <a:t>software</a:t>
            </a:r>
            <a:r>
              <a:rPr lang="de-DE" sz="1200"/>
              <a:t> </a:t>
            </a:r>
            <a:r>
              <a:rPr lang="de-DE" sz="1200" err="1"/>
              <a:t>and</a:t>
            </a:r>
            <a:r>
              <a:rPr lang="de-DE" sz="1200"/>
              <a:t> in </a:t>
            </a:r>
            <a:r>
              <a:rPr lang="de-DE" sz="1200" err="1"/>
              <a:t>body</a:t>
            </a:r>
            <a:r>
              <a:rPr lang="de-DE" sz="1200"/>
              <a:t> </a:t>
            </a:r>
            <a:r>
              <a:rPr lang="de-DE" sz="1200" err="1"/>
              <a:t>communication</a:t>
            </a:r>
            <a:r>
              <a:rPr lang="de-DE" sz="1200"/>
              <a:t> </a:t>
            </a:r>
            <a:r>
              <a:rPr lang="de-DE" sz="1200" err="1"/>
              <a:t>tools</a:t>
            </a:r>
            <a:r>
              <a:rPr lang="de-DE" sz="1200"/>
              <a:t>, </a:t>
            </a:r>
            <a:r>
              <a:rPr lang="de-DE" sz="1200" err="1"/>
              <a:t>discussion</a:t>
            </a:r>
            <a:r>
              <a:rPr lang="de-DE" sz="1200"/>
              <a:t> </a:t>
            </a:r>
            <a:r>
              <a:rPr lang="de-DE" sz="1200" err="1"/>
              <a:t>forums</a:t>
            </a:r>
            <a:r>
              <a:rPr lang="de-DE" sz="1200"/>
              <a:t>, </a:t>
            </a:r>
            <a:r>
              <a:rPr lang="de-DE" sz="1200" err="1"/>
              <a:t>chat</a:t>
            </a:r>
            <a:r>
              <a:rPr lang="de-DE" sz="1200"/>
              <a:t> </a:t>
            </a:r>
            <a:r>
              <a:rPr lang="de-DE" sz="1200" err="1"/>
              <a:t>rooms</a:t>
            </a:r>
            <a:r>
              <a:rPr lang="de-DE" sz="1200"/>
              <a:t>, </a:t>
            </a:r>
            <a:r>
              <a:rPr lang="de-DE" sz="1200" err="1"/>
              <a:t>videos</a:t>
            </a:r>
            <a:r>
              <a:rPr lang="de-DE" sz="1200"/>
              <a:t>, </a:t>
            </a:r>
            <a:r>
              <a:rPr lang="de-DE" sz="1200" err="1"/>
              <a:t>maps</a:t>
            </a:r>
            <a:r>
              <a:rPr lang="de-DE" sz="1200"/>
              <a:t>, </a:t>
            </a:r>
            <a:r>
              <a:rPr lang="de-DE" sz="1200" err="1"/>
              <a:t>participaton</a:t>
            </a:r>
            <a:r>
              <a:rPr lang="de-DE" sz="1200"/>
              <a:t> </a:t>
            </a:r>
            <a:r>
              <a:rPr lang="de-DE" sz="1200" err="1"/>
              <a:t>trails</a:t>
            </a:r>
            <a:r>
              <a:rPr lang="de-DE" sz="1200"/>
              <a:t> </a:t>
            </a:r>
            <a:r>
              <a:rPr lang="de-DE" sz="1200" err="1"/>
              <a:t>and</a:t>
            </a:r>
            <a:r>
              <a:rPr lang="de-DE" sz="1200"/>
              <a:t> </a:t>
            </a:r>
            <a:r>
              <a:rPr lang="de-DE" sz="1200" err="1"/>
              <a:t>other</a:t>
            </a:r>
            <a:r>
              <a:rPr lang="de-DE" sz="1200"/>
              <a:t> </a:t>
            </a:r>
            <a:r>
              <a:rPr lang="de-DE" sz="1200" err="1"/>
              <a:t>means</a:t>
            </a:r>
            <a:r>
              <a:rPr lang="de-DE" sz="1200"/>
              <a:t> </a:t>
            </a:r>
            <a:r>
              <a:rPr lang="de-DE" sz="1200" err="1"/>
              <a:t>of</a:t>
            </a:r>
            <a:r>
              <a:rPr lang="de-DE" sz="1200"/>
              <a:t> online </a:t>
            </a:r>
            <a:r>
              <a:rPr lang="de-DE" sz="1200" err="1"/>
              <a:t>social</a:t>
            </a:r>
            <a:r>
              <a:rPr lang="de-DE" sz="1200"/>
              <a:t> </a:t>
            </a:r>
            <a:r>
              <a:rPr lang="de-DE" sz="1200" err="1"/>
              <a:t>consultation</a:t>
            </a:r>
            <a:r>
              <a:rPr lang="de-DE" sz="1200"/>
              <a:t>;</a:t>
            </a:r>
          </a:p>
          <a:p>
            <a:pPr>
              <a:spcBef>
                <a:spcPts val="400"/>
              </a:spcBef>
            </a:pPr>
            <a:r>
              <a:rPr lang="de-DE" sz="1200" err="1"/>
              <a:t>Since</a:t>
            </a:r>
            <a:r>
              <a:rPr lang="de-DE" sz="1200"/>
              <a:t> </a:t>
            </a:r>
            <a:r>
              <a:rPr lang="de-DE" sz="1200" err="1"/>
              <a:t>its</a:t>
            </a:r>
            <a:r>
              <a:rPr lang="de-DE" sz="1200"/>
              <a:t> </a:t>
            </a:r>
            <a:r>
              <a:rPr lang="de-DE" sz="1200" err="1"/>
              <a:t>creation</a:t>
            </a:r>
            <a:r>
              <a:rPr lang="de-DE" sz="1200"/>
              <a:t>, </a:t>
            </a:r>
            <a:r>
              <a:rPr lang="de-DE" sz="1200" err="1"/>
              <a:t>Participa.br</a:t>
            </a:r>
            <a:r>
              <a:rPr lang="de-DE" sz="1200"/>
              <a:t> </a:t>
            </a:r>
            <a:r>
              <a:rPr lang="de-DE" sz="1200" err="1"/>
              <a:t>has</a:t>
            </a:r>
            <a:r>
              <a:rPr lang="de-DE" sz="1200"/>
              <a:t> </a:t>
            </a:r>
            <a:r>
              <a:rPr lang="de-DE" sz="1200" err="1"/>
              <a:t>been</a:t>
            </a:r>
            <a:r>
              <a:rPr lang="de-DE" sz="1200"/>
              <a:t> </a:t>
            </a:r>
            <a:r>
              <a:rPr lang="de-DE" sz="1200" err="1"/>
              <a:t>hosting</a:t>
            </a:r>
            <a:r>
              <a:rPr lang="de-DE" sz="1200"/>
              <a:t> </a:t>
            </a:r>
            <a:r>
              <a:rPr lang="de-DE" sz="1200" err="1"/>
              <a:t>over</a:t>
            </a:r>
            <a:r>
              <a:rPr lang="de-DE" sz="1200"/>
              <a:t> 200 </a:t>
            </a:r>
            <a:r>
              <a:rPr lang="de-DE" sz="1200" err="1"/>
              <a:t>participatory</a:t>
            </a:r>
            <a:r>
              <a:rPr lang="de-DE" sz="1200"/>
              <a:t> </a:t>
            </a:r>
            <a:r>
              <a:rPr lang="de-DE" sz="1200" err="1"/>
              <a:t>processes</a:t>
            </a:r>
            <a:r>
              <a:rPr lang="de-DE" sz="1200"/>
              <a:t> </a:t>
            </a:r>
            <a:r>
              <a:rPr lang="de-DE" sz="1200" err="1"/>
              <a:t>and</a:t>
            </a:r>
            <a:r>
              <a:rPr lang="de-DE" sz="1200"/>
              <a:t> </a:t>
            </a:r>
            <a:r>
              <a:rPr lang="de-DE" sz="1200" err="1"/>
              <a:t>more</a:t>
            </a:r>
            <a:r>
              <a:rPr lang="de-DE" sz="1200"/>
              <a:t> </a:t>
            </a:r>
            <a:r>
              <a:rPr lang="de-DE" sz="1200" err="1"/>
              <a:t>than</a:t>
            </a:r>
            <a:r>
              <a:rPr lang="de-DE" sz="1200"/>
              <a:t> 30 </a:t>
            </a:r>
            <a:r>
              <a:rPr lang="de-DE" sz="1200" err="1"/>
              <a:t>public</a:t>
            </a:r>
            <a:r>
              <a:rPr lang="de-DE" sz="1200"/>
              <a:t> </a:t>
            </a:r>
            <a:r>
              <a:rPr lang="de-DE" sz="1200" err="1"/>
              <a:t>consultations</a:t>
            </a:r>
            <a:r>
              <a:rPr lang="de-DE" sz="1200"/>
              <a:t>.</a:t>
            </a:r>
          </a:p>
        </p:txBody>
      </p:sp>
      <p:pic>
        <p:nvPicPr>
          <p:cNvPr id="17" name="Inhaltsplatzhalter 16" descr="Unbenannt.png"/>
          <p:cNvPicPr>
            <a:picLocks noGrp="1" noChangeAspect="1"/>
          </p:cNvPicPr>
          <p:nvPr>
            <p:ph sz="half" idx="2"/>
          </p:nvPr>
        </p:nvPicPr>
        <p:blipFill>
          <a:blip r:embed="rId3">
            <a:extLst>
              <a:ext uri="{28A0092B-C50C-407E-A947-70E740481C1C}">
                <a14:useLocalDpi xmlns:a14="http://schemas.microsoft.com/office/drawing/2010/main" val="0"/>
              </a:ext>
            </a:extLst>
          </a:blip>
          <a:srcRect t="5868" b="5868"/>
          <a:stretch>
            <a:fillRect/>
          </a:stretch>
        </p:blipFill>
        <p:spPr>
          <a:xfrm>
            <a:off x="4629150" y="1370013"/>
            <a:ext cx="3886200" cy="3262312"/>
          </a:xfrm>
          <a:ln>
            <a:solidFill>
              <a:srgbClr val="00B0F0"/>
            </a:solidFill>
          </a:ln>
        </p:spPr>
      </p:pic>
      <p:sp>
        <p:nvSpPr>
          <p:cNvPr id="18" name="Textfeld 17"/>
          <p:cNvSpPr txBox="1"/>
          <p:nvPr/>
        </p:nvSpPr>
        <p:spPr>
          <a:xfrm>
            <a:off x="2757467" y="4419862"/>
            <a:ext cx="2322230" cy="200055"/>
          </a:xfrm>
          <a:prstGeom prst="rect">
            <a:avLst/>
          </a:prstGeom>
          <a:noFill/>
        </p:spPr>
        <p:txBody>
          <a:bodyPr wrap="square" rtlCol="0">
            <a:spAutoFit/>
          </a:bodyPr>
          <a:lstStyle/>
          <a:p>
            <a:r>
              <a:rPr lang="de-DE" sz="700">
                <a:solidFill>
                  <a:srgbClr val="000000"/>
                </a:solidFill>
                <a:latin typeface="Roboto"/>
                <a:cs typeface="Roboto"/>
              </a:rPr>
              <a:t>United </a:t>
            </a:r>
            <a:r>
              <a:rPr lang="de-DE" sz="700" err="1">
                <a:solidFill>
                  <a:srgbClr val="000000"/>
                </a:solidFill>
                <a:latin typeface="Roboto"/>
                <a:cs typeface="Roboto"/>
              </a:rPr>
              <a:t>Nations</a:t>
            </a:r>
            <a:r>
              <a:rPr lang="de-DE" sz="700">
                <a:solidFill>
                  <a:srgbClr val="000000"/>
                </a:solidFill>
                <a:latin typeface="Roboto"/>
                <a:cs typeface="Roboto"/>
              </a:rPr>
              <a:t> 2018: 119-120</a:t>
            </a:r>
          </a:p>
        </p:txBody>
      </p:sp>
    </p:spTree>
    <p:extLst>
      <p:ext uri="{BB962C8B-B14F-4D97-AF65-F5344CB8AC3E}">
        <p14:creationId xmlns:p14="http://schemas.microsoft.com/office/powerpoint/2010/main" val="31728781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17">
            <a:extLst>
              <a:ext uri="{FF2B5EF4-FFF2-40B4-BE49-F238E27FC236}">
                <a16:creationId xmlns:a16="http://schemas.microsoft.com/office/drawing/2014/main" id="{75F2F7C2-F7A9-C547-A4A1-8619F96A4295}"/>
              </a:ext>
            </a:extLst>
          </p:cNvPr>
          <p:cNvSpPr>
            <a:spLocks noGrp="1"/>
          </p:cNvSpPr>
          <p:nvPr>
            <p:ph idx="1"/>
          </p:nvPr>
        </p:nvSpPr>
        <p:spPr>
          <a:ln>
            <a:solidFill>
              <a:srgbClr val="00B0F0"/>
            </a:solidFill>
          </a:ln>
        </p:spPr>
        <p:txBody>
          <a:bodyPr/>
          <a:lstStyle/>
          <a:p>
            <a:endParaRPr lang="de-DE"/>
          </a:p>
        </p:txBody>
      </p:sp>
      <p:sp>
        <p:nvSpPr>
          <p:cNvPr id="3" name="Fußzeilenplatzhalter 2">
            <a:extLst>
              <a:ext uri="{FF2B5EF4-FFF2-40B4-BE49-F238E27FC236}">
                <a16:creationId xmlns:a16="http://schemas.microsoft.com/office/drawing/2014/main" id="{4FC6095C-EC16-AE42-BE3B-118AE67BF7F6}"/>
              </a:ext>
            </a:extLst>
          </p:cNvPr>
          <p:cNvSpPr>
            <a:spLocks noGrp="1"/>
          </p:cNvSpPr>
          <p:nvPr>
            <p:ph type="ftr" sz="quarter" idx="3"/>
          </p:nvPr>
        </p:nvSpPr>
        <p:spPr/>
        <p:txBody>
          <a:bodyPr/>
          <a:lstStyle/>
          <a:p>
            <a:r>
              <a:rPr lang="en-US" b="1"/>
              <a:t>Module 3 – Transparency and accountability</a:t>
            </a:r>
            <a:endParaRPr lang="en-US"/>
          </a:p>
        </p:txBody>
      </p:sp>
      <p:sp>
        <p:nvSpPr>
          <p:cNvPr id="4" name="Foliennummernplatzhalter 3">
            <a:extLst>
              <a:ext uri="{FF2B5EF4-FFF2-40B4-BE49-F238E27FC236}">
                <a16:creationId xmlns:a16="http://schemas.microsoft.com/office/drawing/2014/main" id="{532A8C1D-65EF-314F-8F28-709A199CED99}"/>
              </a:ext>
            </a:extLst>
          </p:cNvPr>
          <p:cNvSpPr>
            <a:spLocks noGrp="1"/>
          </p:cNvSpPr>
          <p:nvPr>
            <p:ph type="sldNum" sz="quarter" idx="4"/>
          </p:nvPr>
        </p:nvSpPr>
        <p:spPr/>
        <p:txBody>
          <a:bodyPr/>
          <a:lstStyle/>
          <a:p>
            <a:fld id="{961E0DA8-AC27-403E-90E8-404BCA9BAC80}" type="slidenum">
              <a:rPr lang="en-US" smtClean="0"/>
              <a:pPr/>
              <a:t>33</a:t>
            </a:fld>
            <a:endParaRPr lang="en-US"/>
          </a:p>
        </p:txBody>
      </p:sp>
      <p:sp>
        <p:nvSpPr>
          <p:cNvPr id="5" name="Titel 4">
            <a:extLst>
              <a:ext uri="{FF2B5EF4-FFF2-40B4-BE49-F238E27FC236}">
                <a16:creationId xmlns:a16="http://schemas.microsoft.com/office/drawing/2014/main" id="{74B4C611-21D1-DE44-89B8-E46874C7764F}"/>
              </a:ext>
            </a:extLst>
          </p:cNvPr>
          <p:cNvSpPr>
            <a:spLocks noGrp="1"/>
          </p:cNvSpPr>
          <p:nvPr>
            <p:ph type="title"/>
          </p:nvPr>
        </p:nvSpPr>
        <p:spPr/>
        <p:txBody>
          <a:bodyPr>
            <a:noAutofit/>
          </a:bodyPr>
          <a:lstStyle/>
          <a:p>
            <a:r>
              <a:rPr lang="de-DE" sz="2800" b="1"/>
              <a:t>UN E-</a:t>
            </a:r>
            <a:r>
              <a:rPr lang="de-DE" sz="2800" b="1" err="1"/>
              <a:t>Government</a:t>
            </a:r>
            <a:r>
              <a:rPr lang="de-DE" sz="2800" b="1"/>
              <a:t> Survey 2020 – E-</a:t>
            </a:r>
            <a:r>
              <a:rPr lang="de-DE" sz="2800" b="1" err="1"/>
              <a:t>participation</a:t>
            </a:r>
            <a:r>
              <a:rPr lang="de-DE" sz="2800" b="1"/>
              <a:t> (1)</a:t>
            </a:r>
          </a:p>
        </p:txBody>
      </p:sp>
      <p:pic>
        <p:nvPicPr>
          <p:cNvPr id="20" name="Grafik 19">
            <a:extLst>
              <a:ext uri="{FF2B5EF4-FFF2-40B4-BE49-F238E27FC236}">
                <a16:creationId xmlns:a16="http://schemas.microsoft.com/office/drawing/2014/main" id="{A5AE7DE8-B03D-7C49-861D-3D2C04EC0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524" y="1422675"/>
            <a:ext cx="4446951" cy="3180650"/>
          </a:xfrm>
          <a:prstGeom prst="rect">
            <a:avLst/>
          </a:prstGeom>
        </p:spPr>
      </p:pic>
      <p:pic>
        <p:nvPicPr>
          <p:cNvPr id="7" name="Grafik 6">
            <a:extLst>
              <a:ext uri="{FF2B5EF4-FFF2-40B4-BE49-F238E27FC236}">
                <a16:creationId xmlns:a16="http://schemas.microsoft.com/office/drawing/2014/main" id="{8CDB22AF-2B0C-0643-87C4-CB03DFCA8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60" y="1422675"/>
            <a:ext cx="1358105" cy="1762860"/>
          </a:xfrm>
          <a:prstGeom prst="rect">
            <a:avLst/>
          </a:prstGeom>
          <a:effectLst>
            <a:outerShdw blurRad="50800" dist="38100" dir="2700000" algn="tl" rotWithShape="0">
              <a:prstClr val="black">
                <a:alpha val="40000"/>
              </a:prstClr>
            </a:outerShdw>
          </a:effectLst>
        </p:spPr>
      </p:pic>
      <p:sp>
        <p:nvSpPr>
          <p:cNvPr id="9" name="Textfeld 8">
            <a:extLst>
              <a:ext uri="{FF2B5EF4-FFF2-40B4-BE49-F238E27FC236}">
                <a16:creationId xmlns:a16="http://schemas.microsoft.com/office/drawing/2014/main" id="{3B0C74A6-55BA-144B-BD48-880C51137F31}"/>
              </a:ext>
            </a:extLst>
          </p:cNvPr>
          <p:cNvSpPr txBox="1"/>
          <p:nvPr/>
        </p:nvSpPr>
        <p:spPr>
          <a:xfrm>
            <a:off x="632805" y="4441428"/>
            <a:ext cx="2322230" cy="200055"/>
          </a:xfrm>
          <a:prstGeom prst="rect">
            <a:avLst/>
          </a:prstGeom>
          <a:noFill/>
        </p:spPr>
        <p:txBody>
          <a:bodyPr wrap="square" rtlCol="0">
            <a:spAutoFit/>
          </a:bodyPr>
          <a:lstStyle/>
          <a:p>
            <a:r>
              <a:rPr lang="de-DE" sz="700">
                <a:solidFill>
                  <a:srgbClr val="000000"/>
                </a:solidFill>
                <a:latin typeface="Roboto"/>
                <a:cs typeface="Roboto"/>
              </a:rPr>
              <a:t>UNDESA 2020: 122</a:t>
            </a:r>
          </a:p>
        </p:txBody>
      </p:sp>
    </p:spTree>
    <p:extLst>
      <p:ext uri="{BB962C8B-B14F-4D97-AF65-F5344CB8AC3E}">
        <p14:creationId xmlns:p14="http://schemas.microsoft.com/office/powerpoint/2010/main" val="972635275"/>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17">
            <a:extLst>
              <a:ext uri="{FF2B5EF4-FFF2-40B4-BE49-F238E27FC236}">
                <a16:creationId xmlns:a16="http://schemas.microsoft.com/office/drawing/2014/main" id="{75F2F7C2-F7A9-C547-A4A1-8619F96A4295}"/>
              </a:ext>
            </a:extLst>
          </p:cNvPr>
          <p:cNvSpPr>
            <a:spLocks noGrp="1"/>
          </p:cNvSpPr>
          <p:nvPr>
            <p:ph idx="1"/>
          </p:nvPr>
        </p:nvSpPr>
        <p:spPr>
          <a:ln>
            <a:solidFill>
              <a:srgbClr val="00B0F0"/>
            </a:solidFill>
          </a:ln>
        </p:spPr>
        <p:txBody>
          <a:bodyPr/>
          <a:lstStyle/>
          <a:p>
            <a:endParaRPr lang="de-DE"/>
          </a:p>
        </p:txBody>
      </p:sp>
      <p:sp>
        <p:nvSpPr>
          <p:cNvPr id="3" name="Fußzeilenplatzhalter 2">
            <a:extLst>
              <a:ext uri="{FF2B5EF4-FFF2-40B4-BE49-F238E27FC236}">
                <a16:creationId xmlns:a16="http://schemas.microsoft.com/office/drawing/2014/main" id="{4FC6095C-EC16-AE42-BE3B-118AE67BF7F6}"/>
              </a:ext>
            </a:extLst>
          </p:cNvPr>
          <p:cNvSpPr>
            <a:spLocks noGrp="1"/>
          </p:cNvSpPr>
          <p:nvPr>
            <p:ph type="ftr" sz="quarter" idx="3"/>
          </p:nvPr>
        </p:nvSpPr>
        <p:spPr/>
        <p:txBody>
          <a:bodyPr/>
          <a:lstStyle/>
          <a:p>
            <a:r>
              <a:rPr lang="en-US" b="1"/>
              <a:t>Module 3 – Transparency and accountability</a:t>
            </a:r>
            <a:endParaRPr lang="en-US"/>
          </a:p>
        </p:txBody>
      </p:sp>
      <p:sp>
        <p:nvSpPr>
          <p:cNvPr id="4" name="Foliennummernplatzhalter 3">
            <a:extLst>
              <a:ext uri="{FF2B5EF4-FFF2-40B4-BE49-F238E27FC236}">
                <a16:creationId xmlns:a16="http://schemas.microsoft.com/office/drawing/2014/main" id="{532A8C1D-65EF-314F-8F28-709A199CED99}"/>
              </a:ext>
            </a:extLst>
          </p:cNvPr>
          <p:cNvSpPr>
            <a:spLocks noGrp="1"/>
          </p:cNvSpPr>
          <p:nvPr>
            <p:ph type="sldNum" sz="quarter" idx="4"/>
          </p:nvPr>
        </p:nvSpPr>
        <p:spPr/>
        <p:txBody>
          <a:bodyPr/>
          <a:lstStyle/>
          <a:p>
            <a:fld id="{961E0DA8-AC27-403E-90E8-404BCA9BAC80}" type="slidenum">
              <a:rPr lang="en-US" smtClean="0"/>
              <a:pPr/>
              <a:t>34</a:t>
            </a:fld>
            <a:endParaRPr lang="en-US"/>
          </a:p>
        </p:txBody>
      </p:sp>
      <p:sp>
        <p:nvSpPr>
          <p:cNvPr id="5" name="Titel 4">
            <a:extLst>
              <a:ext uri="{FF2B5EF4-FFF2-40B4-BE49-F238E27FC236}">
                <a16:creationId xmlns:a16="http://schemas.microsoft.com/office/drawing/2014/main" id="{74B4C611-21D1-DE44-89B8-E46874C7764F}"/>
              </a:ext>
            </a:extLst>
          </p:cNvPr>
          <p:cNvSpPr>
            <a:spLocks noGrp="1"/>
          </p:cNvSpPr>
          <p:nvPr>
            <p:ph type="title"/>
          </p:nvPr>
        </p:nvSpPr>
        <p:spPr/>
        <p:txBody>
          <a:bodyPr>
            <a:noAutofit/>
          </a:bodyPr>
          <a:lstStyle/>
          <a:p>
            <a:r>
              <a:rPr lang="de-DE" sz="2800" b="1"/>
              <a:t>UN E-Government Survey 2020 – E-</a:t>
            </a:r>
            <a:r>
              <a:rPr lang="de-DE" sz="2800" b="1" err="1"/>
              <a:t>participation</a:t>
            </a:r>
            <a:r>
              <a:rPr lang="de-DE" sz="2800" b="1"/>
              <a:t> (2)</a:t>
            </a:r>
          </a:p>
        </p:txBody>
      </p:sp>
      <p:pic>
        <p:nvPicPr>
          <p:cNvPr id="7" name="Grafik 6">
            <a:extLst>
              <a:ext uri="{FF2B5EF4-FFF2-40B4-BE49-F238E27FC236}">
                <a16:creationId xmlns:a16="http://schemas.microsoft.com/office/drawing/2014/main" id="{8CDB22AF-2B0C-0643-87C4-CB03DFCA8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60" y="1422675"/>
            <a:ext cx="1358105" cy="176286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E94829D3-1270-9F4C-B438-EF52A6254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157" y="1422675"/>
            <a:ext cx="5420314" cy="3178357"/>
          </a:xfrm>
          <a:prstGeom prst="rect">
            <a:avLst/>
          </a:prstGeom>
        </p:spPr>
      </p:pic>
      <p:sp>
        <p:nvSpPr>
          <p:cNvPr id="9" name="Textfeld 8">
            <a:extLst>
              <a:ext uri="{FF2B5EF4-FFF2-40B4-BE49-F238E27FC236}">
                <a16:creationId xmlns:a16="http://schemas.microsoft.com/office/drawing/2014/main" id="{28FD4D42-E565-A643-98CF-C9C1FCCDBBCD}"/>
              </a:ext>
            </a:extLst>
          </p:cNvPr>
          <p:cNvSpPr txBox="1"/>
          <p:nvPr/>
        </p:nvSpPr>
        <p:spPr>
          <a:xfrm>
            <a:off x="632805" y="4441428"/>
            <a:ext cx="2322230" cy="200055"/>
          </a:xfrm>
          <a:prstGeom prst="rect">
            <a:avLst/>
          </a:prstGeom>
          <a:noFill/>
        </p:spPr>
        <p:txBody>
          <a:bodyPr wrap="square" rtlCol="0">
            <a:spAutoFit/>
          </a:bodyPr>
          <a:lstStyle/>
          <a:p>
            <a:r>
              <a:rPr lang="de-DE" sz="700">
                <a:solidFill>
                  <a:srgbClr val="000000"/>
                </a:solidFill>
                <a:latin typeface="Roboto"/>
                <a:cs typeface="Roboto"/>
              </a:rPr>
              <a:t>UNDESA 2020: 124</a:t>
            </a:r>
          </a:p>
        </p:txBody>
      </p:sp>
    </p:spTree>
    <p:extLst>
      <p:ext uri="{BB962C8B-B14F-4D97-AF65-F5344CB8AC3E}">
        <p14:creationId xmlns:p14="http://schemas.microsoft.com/office/powerpoint/2010/main" val="54207359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EB5E3DE-5E16-6140-B814-56E890E605E5}"/>
              </a:ext>
            </a:extLst>
          </p:cNvPr>
          <p:cNvSpPr>
            <a:spLocks noGrp="1" noChangeArrowheads="1"/>
          </p:cNvSpPr>
          <p:nvPr>
            <p:ph type="title"/>
          </p:nvPr>
        </p:nvSpPr>
        <p:spPr/>
        <p:txBody>
          <a:bodyPr>
            <a:noAutofit/>
          </a:bodyPr>
          <a:lstStyle/>
          <a:p>
            <a:r>
              <a:rPr lang="en-US" altLang="en-US" sz="4000" b="1">
                <a:solidFill>
                  <a:srgbClr val="000000"/>
                </a:solidFill>
              </a:rPr>
              <a:t>Israel: Portal for public records data</a:t>
            </a:r>
          </a:p>
        </p:txBody>
      </p:sp>
      <p:sp>
        <p:nvSpPr>
          <p:cNvPr id="23555" name="Content Placeholder 2">
            <a:extLst>
              <a:ext uri="{FF2B5EF4-FFF2-40B4-BE49-F238E27FC236}">
                <a16:creationId xmlns:a16="http://schemas.microsoft.com/office/drawing/2014/main" id="{1DD192EC-40DE-7448-8B94-5694C86F12A8}"/>
              </a:ext>
            </a:extLst>
          </p:cNvPr>
          <p:cNvSpPr>
            <a:spLocks noGrp="1" noChangeArrowheads="1"/>
          </p:cNvSpPr>
          <p:nvPr>
            <p:ph sz="half" idx="1"/>
          </p:nvPr>
        </p:nvSpPr>
        <p:spPr>
          <a:ln>
            <a:solidFill>
              <a:srgbClr val="00B0F0"/>
            </a:solidFill>
          </a:ln>
        </p:spPr>
        <p:txBody>
          <a:bodyPr>
            <a:noAutofit/>
          </a:bodyPr>
          <a:lstStyle/>
          <a:p>
            <a:pPr marL="0" indent="0">
              <a:spcBef>
                <a:spcPct val="0"/>
              </a:spcBef>
              <a:buNone/>
              <a:defRPr/>
            </a:pPr>
            <a:r>
              <a:rPr lang="en-US" altLang="en-US" sz="1200" b="1">
                <a:solidFill>
                  <a:srgbClr val="000000"/>
                </a:solidFill>
                <a:ea typeface="+mj-ea"/>
                <a:cs typeface="+mj-cs"/>
              </a:rPr>
              <a:t>Data.gov.il is a single window portal </a:t>
            </a:r>
            <a:r>
              <a:rPr lang="de-DE" sz="1200" b="1" err="1"/>
              <a:t>that</a:t>
            </a:r>
            <a:r>
              <a:rPr lang="de-DE" sz="1200" b="1"/>
              <a:t> </a:t>
            </a:r>
            <a:r>
              <a:rPr lang="de-DE" sz="1200" b="1" err="1"/>
              <a:t>aims</a:t>
            </a:r>
            <a:r>
              <a:rPr lang="de-DE" sz="1200" b="1"/>
              <a:t> </a:t>
            </a:r>
            <a:r>
              <a:rPr lang="de-DE" sz="1200" b="1" err="1"/>
              <a:t>to</a:t>
            </a:r>
            <a:r>
              <a:rPr lang="de-DE" sz="1200" b="1"/>
              <a:t> </a:t>
            </a:r>
            <a:r>
              <a:rPr lang="de-DE" sz="1200" b="1" err="1"/>
              <a:t>give</a:t>
            </a:r>
            <a:r>
              <a:rPr lang="de-DE" sz="1200" b="1"/>
              <a:t> </a:t>
            </a:r>
            <a:r>
              <a:rPr lang="de-DE" sz="1200" b="1" err="1"/>
              <a:t>access</a:t>
            </a:r>
            <a:r>
              <a:rPr lang="de-DE" sz="1200" b="1"/>
              <a:t> </a:t>
            </a:r>
            <a:r>
              <a:rPr lang="de-DE" sz="1200" b="1" err="1"/>
              <a:t>to</a:t>
            </a:r>
            <a:r>
              <a:rPr lang="de-DE" sz="1200" b="1"/>
              <a:t> </a:t>
            </a:r>
            <a:r>
              <a:rPr lang="de-DE" sz="1200" b="1" err="1"/>
              <a:t>public</a:t>
            </a:r>
            <a:r>
              <a:rPr lang="de-DE" sz="1200" b="1"/>
              <a:t> </a:t>
            </a:r>
            <a:r>
              <a:rPr lang="de-DE" sz="1200" b="1" err="1"/>
              <a:t>records</a:t>
            </a:r>
            <a:r>
              <a:rPr lang="de-DE" sz="1200" b="1"/>
              <a:t> </a:t>
            </a:r>
            <a:r>
              <a:rPr lang="de-DE" sz="1200" b="1" err="1"/>
              <a:t>data</a:t>
            </a:r>
            <a:r>
              <a:rPr lang="de-DE" sz="1200" b="1"/>
              <a:t> </a:t>
            </a:r>
            <a:r>
              <a:rPr lang="de-DE" sz="1200" b="1" err="1"/>
              <a:t>produced</a:t>
            </a:r>
            <a:r>
              <a:rPr lang="de-DE" sz="1200" b="1"/>
              <a:t> </a:t>
            </a:r>
            <a:r>
              <a:rPr lang="de-DE" sz="1200" b="1" err="1"/>
              <a:t>from</a:t>
            </a:r>
            <a:r>
              <a:rPr lang="de-DE" sz="1200" b="1"/>
              <a:t> </a:t>
            </a:r>
            <a:r>
              <a:rPr lang="de-DE" sz="1200" b="1" err="1"/>
              <a:t>information</a:t>
            </a:r>
            <a:r>
              <a:rPr lang="de-DE" sz="1200" b="1"/>
              <a:t> </a:t>
            </a:r>
            <a:r>
              <a:rPr lang="de-DE" sz="1200" b="1" err="1"/>
              <a:t>held</a:t>
            </a:r>
            <a:r>
              <a:rPr lang="de-DE" sz="1200" b="1"/>
              <a:t> </a:t>
            </a:r>
            <a:r>
              <a:rPr lang="de-DE" sz="1200" b="1" err="1"/>
              <a:t>by</a:t>
            </a:r>
            <a:r>
              <a:rPr lang="de-DE" sz="1200" b="1"/>
              <a:t> </a:t>
            </a:r>
            <a:r>
              <a:rPr lang="de-DE" sz="1200" b="1" err="1"/>
              <a:t>the</a:t>
            </a:r>
            <a:r>
              <a:rPr lang="de-DE" sz="1200" b="1"/>
              <a:t> </a:t>
            </a:r>
            <a:r>
              <a:rPr lang="de-DE" sz="1200" b="1" err="1"/>
              <a:t>government</a:t>
            </a:r>
            <a:r>
              <a:rPr lang="de-DE" sz="1200" b="1"/>
              <a:t>:</a:t>
            </a:r>
          </a:p>
          <a:p>
            <a:pPr>
              <a:spcBef>
                <a:spcPts val="200"/>
              </a:spcBef>
              <a:defRPr/>
            </a:pPr>
            <a:r>
              <a:rPr lang="de-DE" sz="1200" err="1"/>
              <a:t>Being</a:t>
            </a:r>
            <a:r>
              <a:rPr lang="de-DE" sz="1200"/>
              <a:t> a </a:t>
            </a:r>
            <a:r>
              <a:rPr lang="de-DE" sz="1200" err="1"/>
              <a:t>metadata</a:t>
            </a:r>
            <a:r>
              <a:rPr lang="de-DE" sz="1200"/>
              <a:t> </a:t>
            </a:r>
            <a:r>
              <a:rPr lang="de-DE" sz="1200" err="1"/>
              <a:t>site</a:t>
            </a:r>
            <a:r>
              <a:rPr lang="de-DE" sz="1200"/>
              <a:t>, </a:t>
            </a:r>
            <a:r>
              <a:rPr lang="de-DE" sz="1200" err="1"/>
              <a:t>it</a:t>
            </a:r>
            <a:r>
              <a:rPr lang="de-DE" sz="1200"/>
              <a:t> </a:t>
            </a:r>
            <a:r>
              <a:rPr lang="de-DE" sz="1200" err="1"/>
              <a:t>holds</a:t>
            </a:r>
            <a:r>
              <a:rPr lang="de-DE" sz="1200"/>
              <a:t> </a:t>
            </a:r>
            <a:r>
              <a:rPr lang="de-DE" sz="1200" err="1"/>
              <a:t>around</a:t>
            </a:r>
            <a:r>
              <a:rPr lang="de-DE" sz="1200"/>
              <a:t> 250 </a:t>
            </a:r>
            <a:r>
              <a:rPr lang="de-DE" sz="1200" err="1"/>
              <a:t>datasets</a:t>
            </a:r>
            <a:r>
              <a:rPr lang="de-DE" sz="1200"/>
              <a:t> </a:t>
            </a:r>
            <a:r>
              <a:rPr lang="de-DE" sz="1200" err="1"/>
              <a:t>published</a:t>
            </a:r>
            <a:r>
              <a:rPr lang="de-DE" sz="1200"/>
              <a:t> in </a:t>
            </a:r>
            <a:r>
              <a:rPr lang="de-DE" sz="1200" err="1"/>
              <a:t>the</a:t>
            </a:r>
            <a:r>
              <a:rPr lang="de-DE" sz="1200"/>
              <a:t> </a:t>
            </a:r>
            <a:r>
              <a:rPr lang="de-DE" sz="1200" err="1"/>
              <a:t>websites</a:t>
            </a:r>
            <a:r>
              <a:rPr lang="de-DE" sz="1200"/>
              <a:t> </a:t>
            </a:r>
            <a:r>
              <a:rPr lang="de-DE" sz="1200" err="1"/>
              <a:t>of</a:t>
            </a:r>
            <a:r>
              <a:rPr lang="de-DE" sz="1200"/>
              <a:t> different </a:t>
            </a:r>
            <a:r>
              <a:rPr lang="de-DE" sz="1200" err="1"/>
              <a:t>ministries</a:t>
            </a:r>
            <a:r>
              <a:rPr lang="de-DE" sz="1200"/>
              <a:t>;</a:t>
            </a:r>
            <a:endParaRPr lang="en-US" altLang="en-US" sz="1200">
              <a:solidFill>
                <a:srgbClr val="000000"/>
              </a:solidFill>
              <a:ea typeface="+mj-ea"/>
              <a:cs typeface="+mj-cs"/>
            </a:endParaRPr>
          </a:p>
          <a:p>
            <a:pPr>
              <a:spcBef>
                <a:spcPts val="200"/>
              </a:spcBef>
              <a:defRPr/>
            </a:pPr>
            <a:r>
              <a:rPr lang="de-DE" sz="1200" err="1"/>
              <a:t>Idea</a:t>
            </a:r>
            <a:r>
              <a:rPr lang="de-DE" sz="1200"/>
              <a:t> </a:t>
            </a:r>
            <a:r>
              <a:rPr lang="de-DE" sz="1200" err="1"/>
              <a:t>to</a:t>
            </a:r>
            <a:r>
              <a:rPr lang="de-DE" sz="1200"/>
              <a:t> </a:t>
            </a:r>
            <a:r>
              <a:rPr lang="de-DE" sz="1200" err="1"/>
              <a:t>encourage</a:t>
            </a:r>
            <a:r>
              <a:rPr lang="de-DE" sz="1200"/>
              <a:t> </a:t>
            </a:r>
            <a:r>
              <a:rPr lang="de-DE" sz="1200" err="1"/>
              <a:t>creative</a:t>
            </a:r>
            <a:r>
              <a:rPr lang="de-DE" sz="1200"/>
              <a:t> </a:t>
            </a:r>
            <a:r>
              <a:rPr lang="de-DE" sz="1200" err="1"/>
              <a:t>use</a:t>
            </a:r>
            <a:r>
              <a:rPr lang="de-DE" sz="1200"/>
              <a:t> </a:t>
            </a:r>
            <a:r>
              <a:rPr lang="de-DE" sz="1200" err="1"/>
              <a:t>of</a:t>
            </a:r>
            <a:r>
              <a:rPr lang="de-DE" sz="1200"/>
              <a:t> </a:t>
            </a:r>
            <a:r>
              <a:rPr lang="de-DE" sz="1200" err="1"/>
              <a:t>the</a:t>
            </a:r>
            <a:r>
              <a:rPr lang="de-DE" sz="1200"/>
              <a:t> </a:t>
            </a:r>
            <a:r>
              <a:rPr lang="de-DE" sz="1200" err="1"/>
              <a:t>data</a:t>
            </a:r>
            <a:r>
              <a:rPr lang="de-DE" sz="1200"/>
              <a:t> </a:t>
            </a:r>
            <a:r>
              <a:rPr lang="de-DE" sz="1200" err="1"/>
              <a:t>by</a:t>
            </a:r>
            <a:r>
              <a:rPr lang="de-DE" sz="1200"/>
              <a:t> </a:t>
            </a:r>
            <a:r>
              <a:rPr lang="de-DE" sz="1200" err="1"/>
              <a:t>civil</a:t>
            </a:r>
            <a:r>
              <a:rPr lang="de-DE" sz="1200"/>
              <a:t> </a:t>
            </a:r>
            <a:r>
              <a:rPr lang="de-DE" sz="1200" err="1"/>
              <a:t>society</a:t>
            </a:r>
            <a:r>
              <a:rPr lang="de-DE" sz="1200"/>
              <a:t> </a:t>
            </a:r>
            <a:r>
              <a:rPr lang="de-DE" sz="1200" err="1"/>
              <a:t>and</a:t>
            </a:r>
            <a:r>
              <a:rPr lang="de-DE" sz="1200"/>
              <a:t> </a:t>
            </a:r>
            <a:r>
              <a:rPr lang="de-DE" sz="1200" err="1"/>
              <a:t>the</a:t>
            </a:r>
            <a:r>
              <a:rPr lang="de-DE" sz="1200"/>
              <a:t> larger </a:t>
            </a:r>
            <a:r>
              <a:rPr lang="de-DE" sz="1200" err="1"/>
              <a:t>public</a:t>
            </a:r>
            <a:r>
              <a:rPr lang="de-DE" sz="1200"/>
              <a:t> </a:t>
            </a:r>
            <a:r>
              <a:rPr lang="de-DE" sz="1200" err="1"/>
              <a:t>by</a:t>
            </a:r>
            <a:r>
              <a:rPr lang="de-DE" sz="1200"/>
              <a:t> </a:t>
            </a:r>
            <a:r>
              <a:rPr lang="de-DE" sz="1200" err="1"/>
              <a:t>providing</a:t>
            </a:r>
            <a:r>
              <a:rPr lang="de-DE" sz="1200"/>
              <a:t> </a:t>
            </a:r>
            <a:r>
              <a:rPr lang="de-DE" sz="1200" err="1"/>
              <a:t>tools</a:t>
            </a:r>
            <a:r>
              <a:rPr lang="de-DE" sz="1200"/>
              <a:t> </a:t>
            </a:r>
            <a:r>
              <a:rPr lang="de-DE" sz="1200" err="1"/>
              <a:t>for</a:t>
            </a:r>
            <a:r>
              <a:rPr lang="de-DE" sz="1200"/>
              <a:t> </a:t>
            </a:r>
            <a:r>
              <a:rPr lang="de-DE" sz="1200" err="1"/>
              <a:t>information</a:t>
            </a:r>
            <a:r>
              <a:rPr lang="de-DE" sz="1200"/>
              <a:t> </a:t>
            </a:r>
            <a:r>
              <a:rPr lang="de-DE" sz="1200" err="1"/>
              <a:t>presentation</a:t>
            </a:r>
            <a:r>
              <a:rPr lang="de-DE" sz="1200"/>
              <a:t>, </a:t>
            </a:r>
            <a:r>
              <a:rPr lang="de-DE" sz="1200" err="1"/>
              <a:t>standardized</a:t>
            </a:r>
            <a:r>
              <a:rPr lang="de-DE" sz="1200"/>
              <a:t> </a:t>
            </a:r>
            <a:r>
              <a:rPr lang="de-DE" sz="1200" err="1"/>
              <a:t>downloading</a:t>
            </a:r>
            <a:r>
              <a:rPr lang="de-DE" sz="1200"/>
              <a:t> </a:t>
            </a:r>
            <a:r>
              <a:rPr lang="de-DE" sz="1200" err="1"/>
              <a:t>and</a:t>
            </a:r>
            <a:r>
              <a:rPr lang="de-DE" sz="1200"/>
              <a:t> </a:t>
            </a:r>
            <a:r>
              <a:rPr lang="de-DE" sz="1200" err="1"/>
              <a:t>standard</a:t>
            </a:r>
            <a:r>
              <a:rPr lang="de-DE" sz="1200"/>
              <a:t> </a:t>
            </a:r>
            <a:r>
              <a:rPr lang="de-DE" sz="1200" err="1"/>
              <a:t>application</a:t>
            </a:r>
            <a:r>
              <a:rPr lang="de-DE" sz="1200"/>
              <a:t> </a:t>
            </a:r>
            <a:r>
              <a:rPr lang="de-DE" sz="1200" err="1"/>
              <a:t>programming</a:t>
            </a:r>
            <a:r>
              <a:rPr lang="de-DE" sz="1200"/>
              <a:t> </a:t>
            </a:r>
            <a:r>
              <a:rPr lang="de-DE" sz="1200" err="1"/>
              <a:t>interfaces</a:t>
            </a:r>
            <a:r>
              <a:rPr lang="de-DE" sz="1200"/>
              <a:t> (APIs);</a:t>
            </a:r>
          </a:p>
          <a:p>
            <a:pPr>
              <a:spcBef>
                <a:spcPts val="200"/>
              </a:spcBef>
              <a:defRPr/>
            </a:pPr>
            <a:r>
              <a:rPr lang="en-US" altLang="en-US" sz="1200">
                <a:solidFill>
                  <a:srgbClr val="000000"/>
                </a:solidFill>
                <a:ea typeface="+mj-ea"/>
                <a:cs typeface="+mj-cs"/>
              </a:rPr>
              <a:t>Challenge to convince ministries of release of data;</a:t>
            </a:r>
          </a:p>
          <a:p>
            <a:pPr>
              <a:spcBef>
                <a:spcPts val="200"/>
              </a:spcBef>
              <a:defRPr/>
            </a:pPr>
            <a:r>
              <a:rPr lang="en-US" altLang="en-US" sz="1200">
                <a:solidFill>
                  <a:srgbClr val="000000"/>
                </a:solidFill>
                <a:ea typeface="+mj-ea"/>
                <a:cs typeface="+mj-cs"/>
              </a:rPr>
              <a:t>Google Israel identified many inaccuracies in released data when it wanted to utilize them for mapping, providing information on public transportation and navigation services;</a:t>
            </a:r>
          </a:p>
          <a:p>
            <a:pPr>
              <a:spcBef>
                <a:spcPts val="200"/>
              </a:spcBef>
              <a:defRPr/>
            </a:pPr>
            <a:r>
              <a:rPr lang="en-US" altLang="en-US" sz="1200">
                <a:solidFill>
                  <a:srgbClr val="000000"/>
                </a:solidFill>
                <a:ea typeface="+mj-ea"/>
                <a:cs typeface="+mj-cs"/>
              </a:rPr>
              <a:t>Fruitful collaboration of Israel’s e-</a:t>
            </a:r>
            <a:r>
              <a:rPr lang="en-US" altLang="en-US" sz="1200" err="1">
                <a:solidFill>
                  <a:srgbClr val="000000"/>
                </a:solidFill>
                <a:ea typeface="+mj-ea"/>
                <a:cs typeface="+mj-cs"/>
              </a:rPr>
              <a:t>gov</a:t>
            </a:r>
            <a:r>
              <a:rPr lang="en-US" altLang="en-US" sz="1200">
                <a:solidFill>
                  <a:srgbClr val="000000"/>
                </a:solidFill>
                <a:ea typeface="+mj-ea"/>
                <a:cs typeface="+mj-cs"/>
              </a:rPr>
              <a:t> team and Google Israel - fueled by the fact that </a:t>
            </a:r>
            <a:r>
              <a:rPr lang="en-US" altLang="en-US" sz="1200" err="1">
                <a:solidFill>
                  <a:srgbClr val="000000"/>
                </a:solidFill>
                <a:ea typeface="+mj-ea"/>
                <a:cs typeface="+mj-cs"/>
              </a:rPr>
              <a:t>data.gov.il</a:t>
            </a:r>
            <a:r>
              <a:rPr lang="en-US" altLang="en-US" sz="1200">
                <a:solidFill>
                  <a:srgbClr val="000000"/>
                </a:solidFill>
                <a:ea typeface="+mj-ea"/>
                <a:cs typeface="+mj-cs"/>
              </a:rPr>
              <a:t> and Google transit are open source.</a:t>
            </a:r>
          </a:p>
        </p:txBody>
      </p:sp>
      <p:pic>
        <p:nvPicPr>
          <p:cNvPr id="5" name="Inhaltsplatzhalter 4" descr="gov111_c.jpg"/>
          <p:cNvPicPr>
            <a:picLocks noGrp="1" noChangeAspect="1"/>
          </p:cNvPicPr>
          <p:nvPr>
            <p:ph sz="half" idx="2"/>
          </p:nvPr>
        </p:nvPicPr>
        <p:blipFill>
          <a:blip r:embed="rId3">
            <a:extLst>
              <a:ext uri="{28A0092B-C50C-407E-A947-70E740481C1C}">
                <a14:useLocalDpi xmlns:a14="http://schemas.microsoft.com/office/drawing/2010/main" val="0"/>
              </a:ext>
            </a:extLst>
          </a:blip>
          <a:srcRect l="4952" r="4952"/>
          <a:stretch>
            <a:fillRect/>
          </a:stretch>
        </p:blipFill>
        <p:spPr>
          <a:ln>
            <a:solidFill>
              <a:srgbClr val="00B0F0"/>
            </a:solidFill>
          </a:ln>
        </p:spPr>
      </p:pic>
      <p:sp>
        <p:nvSpPr>
          <p:cNvPr id="3" name="Foliennummernplatzhalter 2"/>
          <p:cNvSpPr>
            <a:spLocks noGrp="1"/>
          </p:cNvSpPr>
          <p:nvPr>
            <p:ph type="sldNum" sz="quarter" idx="12"/>
          </p:nvPr>
        </p:nvSpPr>
        <p:spPr/>
        <p:txBody>
          <a:bodyPr/>
          <a:lstStyle/>
          <a:p>
            <a:fld id="{961E0DA8-AC27-403E-90E8-404BCA9BAC80}" type="slidenum">
              <a:rPr lang="en-US" smtClean="0"/>
              <a:pPr/>
              <a:t>35</a:t>
            </a:fld>
            <a:endParaRPr lang="en-US"/>
          </a:p>
        </p:txBody>
      </p:sp>
      <p:sp>
        <p:nvSpPr>
          <p:cNvPr id="2" name="Fußzeilenplatzhalter 1"/>
          <p:cNvSpPr>
            <a:spLocks noGrp="1"/>
          </p:cNvSpPr>
          <p:nvPr>
            <p:ph type="ftr" sz="quarter" idx="3"/>
          </p:nvPr>
        </p:nvSpPr>
        <p:spPr/>
        <p:txBody>
          <a:bodyPr/>
          <a:lstStyle/>
          <a:p>
            <a:r>
              <a:rPr lang="en-US" b="1"/>
              <a:t>Module 3 – Transparency and accountability</a:t>
            </a:r>
            <a:endParaRPr lang="en-US"/>
          </a:p>
        </p:txBody>
      </p:sp>
      <p:sp>
        <p:nvSpPr>
          <p:cNvPr id="9" name="Textfeld 8"/>
          <p:cNvSpPr txBox="1"/>
          <p:nvPr/>
        </p:nvSpPr>
        <p:spPr>
          <a:xfrm>
            <a:off x="3871520" y="4466146"/>
            <a:ext cx="1024249" cy="200055"/>
          </a:xfrm>
          <a:prstGeom prst="rect">
            <a:avLst/>
          </a:prstGeom>
          <a:noFill/>
        </p:spPr>
        <p:txBody>
          <a:bodyPr wrap="square" rtlCol="0">
            <a:spAutoFit/>
          </a:bodyPr>
          <a:lstStyle/>
          <a:p>
            <a:r>
              <a:rPr lang="de-DE" sz="700">
                <a:solidFill>
                  <a:srgbClr val="000000"/>
                </a:solidFill>
                <a:latin typeface="Roboto"/>
                <a:cs typeface="Roboto"/>
              </a:rPr>
              <a:t>Hasan 2013</a:t>
            </a:r>
          </a:p>
        </p:txBody>
      </p:sp>
    </p:spTree>
    <p:extLst>
      <p:ext uri="{BB962C8B-B14F-4D97-AF65-F5344CB8AC3E}">
        <p14:creationId xmlns:p14="http://schemas.microsoft.com/office/powerpoint/2010/main" val="31460216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5588-2086-1842-8E29-18FA6D759F81}"/>
              </a:ext>
            </a:extLst>
          </p:cNvPr>
          <p:cNvSpPr>
            <a:spLocks noGrp="1"/>
          </p:cNvSpPr>
          <p:nvPr>
            <p:ph type="title"/>
          </p:nvPr>
        </p:nvSpPr>
        <p:spPr/>
        <p:txBody>
          <a:bodyPr>
            <a:normAutofit/>
          </a:bodyPr>
          <a:lstStyle/>
          <a:p>
            <a:r>
              <a:rPr lang="en-US" sz="4000" b="1">
                <a:solidFill>
                  <a:srgbClr val="000000"/>
                </a:solidFill>
              </a:rPr>
              <a:t>Kenya: Open data portal</a:t>
            </a:r>
          </a:p>
        </p:txBody>
      </p:sp>
      <p:sp>
        <p:nvSpPr>
          <p:cNvPr id="3" name="Content Placeholder 2">
            <a:extLst>
              <a:ext uri="{FF2B5EF4-FFF2-40B4-BE49-F238E27FC236}">
                <a16:creationId xmlns:a16="http://schemas.microsoft.com/office/drawing/2014/main" id="{C9BFABD6-3746-2C4A-B8EB-D8DE682C7290}"/>
              </a:ext>
            </a:extLst>
          </p:cNvPr>
          <p:cNvSpPr>
            <a:spLocks noGrp="1"/>
          </p:cNvSpPr>
          <p:nvPr>
            <p:ph sz="half" idx="1"/>
          </p:nvPr>
        </p:nvSpPr>
        <p:spPr>
          <a:ln>
            <a:solidFill>
              <a:srgbClr val="00B0F0"/>
            </a:solidFill>
          </a:ln>
        </p:spPr>
        <p:txBody>
          <a:bodyPr>
            <a:noAutofit/>
          </a:bodyPr>
          <a:lstStyle/>
          <a:p>
            <a:pPr marL="0" indent="0">
              <a:spcBef>
                <a:spcPts val="200"/>
              </a:spcBef>
              <a:buNone/>
            </a:pPr>
            <a:r>
              <a:rPr lang="de-DE" sz="1000" b="1"/>
              <a:t>In </a:t>
            </a:r>
            <a:r>
              <a:rPr lang="de-DE" sz="1000" b="1" err="1"/>
              <a:t>Kenya</a:t>
            </a:r>
            <a:r>
              <a:rPr lang="de-DE" sz="1000" b="1"/>
              <a:t>, </a:t>
            </a:r>
            <a:r>
              <a:rPr lang="de-DE" sz="1000" b="1" err="1"/>
              <a:t>government</a:t>
            </a:r>
            <a:r>
              <a:rPr lang="de-DE" sz="1000" b="1"/>
              <a:t> </a:t>
            </a:r>
            <a:r>
              <a:rPr lang="de-DE" sz="1000" b="1" err="1"/>
              <a:t>information</a:t>
            </a:r>
            <a:r>
              <a:rPr lang="de-DE" sz="1000" b="1"/>
              <a:t> was </a:t>
            </a:r>
            <a:r>
              <a:rPr lang="de-DE" sz="1000" b="1" err="1"/>
              <a:t>made</a:t>
            </a:r>
            <a:r>
              <a:rPr lang="de-DE" sz="1000" b="1"/>
              <a:t> </a:t>
            </a:r>
            <a:r>
              <a:rPr lang="de-DE" sz="1000" b="1" err="1"/>
              <a:t>available</a:t>
            </a:r>
            <a:r>
              <a:rPr lang="de-DE" sz="1000" b="1"/>
              <a:t> online </a:t>
            </a:r>
            <a:r>
              <a:rPr lang="de-DE" sz="1000" b="1" err="1"/>
              <a:t>through</a:t>
            </a:r>
            <a:r>
              <a:rPr lang="de-DE" sz="1000" b="1"/>
              <a:t> </a:t>
            </a:r>
            <a:r>
              <a:rPr lang="de-DE" sz="1000" b="1" err="1"/>
              <a:t>the</a:t>
            </a:r>
            <a:r>
              <a:rPr lang="de-DE" sz="1000" b="1"/>
              <a:t> 2011 </a:t>
            </a:r>
            <a:r>
              <a:rPr lang="de-DE" sz="1000" b="1" err="1"/>
              <a:t>Kenya</a:t>
            </a:r>
            <a:r>
              <a:rPr lang="de-DE" sz="1000" b="1"/>
              <a:t> Open Data Initiative, </a:t>
            </a:r>
            <a:r>
              <a:rPr lang="de-DE" sz="1000" b="1" err="1"/>
              <a:t>the</a:t>
            </a:r>
            <a:r>
              <a:rPr lang="de-DE" sz="1000" b="1"/>
              <a:t> </a:t>
            </a:r>
            <a:r>
              <a:rPr lang="de-DE" sz="1000" b="1" err="1"/>
              <a:t>first</a:t>
            </a:r>
            <a:r>
              <a:rPr lang="de-DE" sz="1000" b="1"/>
              <a:t> such </a:t>
            </a:r>
            <a:r>
              <a:rPr lang="de-DE" sz="1000" b="1" err="1"/>
              <a:t>programme</a:t>
            </a:r>
            <a:r>
              <a:rPr lang="de-DE" sz="1000" b="1"/>
              <a:t> in sub-</a:t>
            </a:r>
            <a:r>
              <a:rPr lang="de-DE" sz="1000" b="1" err="1"/>
              <a:t>Saharan</a:t>
            </a:r>
            <a:r>
              <a:rPr lang="de-DE" sz="1000" b="1"/>
              <a:t> </a:t>
            </a:r>
            <a:r>
              <a:rPr lang="de-DE" sz="1000" b="1" err="1"/>
              <a:t>Africa</a:t>
            </a:r>
            <a:r>
              <a:rPr lang="de-DE" sz="1000" b="1"/>
              <a:t>:</a:t>
            </a:r>
          </a:p>
          <a:p>
            <a:pPr marL="0" indent="0">
              <a:spcBef>
                <a:spcPts val="200"/>
              </a:spcBef>
              <a:buNone/>
            </a:pPr>
            <a:r>
              <a:rPr lang="de-DE" sz="1000" b="1"/>
              <a:t>Challenge:</a:t>
            </a:r>
          </a:p>
          <a:p>
            <a:pPr>
              <a:spcBef>
                <a:spcPts val="200"/>
              </a:spcBef>
            </a:pPr>
            <a:r>
              <a:rPr lang="de-DE" sz="1000"/>
              <a:t>In 2010, </a:t>
            </a:r>
            <a:r>
              <a:rPr lang="de-DE" sz="1000" err="1"/>
              <a:t>Kenya</a:t>
            </a:r>
            <a:r>
              <a:rPr lang="de-DE" sz="1000"/>
              <a:t> </a:t>
            </a:r>
            <a:r>
              <a:rPr lang="de-DE" sz="1000" err="1"/>
              <a:t>revised</a:t>
            </a:r>
            <a:r>
              <a:rPr lang="de-DE" sz="1000"/>
              <a:t> </a:t>
            </a:r>
            <a:r>
              <a:rPr lang="de-DE" sz="1000" err="1"/>
              <a:t>its</a:t>
            </a:r>
            <a:r>
              <a:rPr lang="de-DE" sz="1000"/>
              <a:t> </a:t>
            </a:r>
            <a:r>
              <a:rPr lang="de-DE" sz="1000" err="1"/>
              <a:t>constitution</a:t>
            </a:r>
            <a:r>
              <a:rPr lang="de-DE" sz="1000"/>
              <a:t>, </a:t>
            </a:r>
            <a:r>
              <a:rPr lang="de-DE" sz="1000" err="1"/>
              <a:t>which</a:t>
            </a:r>
            <a:r>
              <a:rPr lang="de-DE" sz="1000"/>
              <a:t> </a:t>
            </a:r>
            <a:r>
              <a:rPr lang="de-DE" sz="1000" err="1"/>
              <a:t>included</a:t>
            </a:r>
            <a:r>
              <a:rPr lang="de-DE" sz="1000"/>
              <a:t> a </a:t>
            </a:r>
            <a:r>
              <a:rPr lang="de-DE" sz="1000" err="1"/>
              <a:t>section</a:t>
            </a:r>
            <a:r>
              <a:rPr lang="de-DE" sz="1000"/>
              <a:t> </a:t>
            </a:r>
            <a:r>
              <a:rPr lang="de-DE" sz="1000" err="1"/>
              <a:t>giving</a:t>
            </a:r>
            <a:r>
              <a:rPr lang="de-DE" sz="1000"/>
              <a:t> </a:t>
            </a:r>
            <a:r>
              <a:rPr lang="de-DE" sz="1000" err="1"/>
              <a:t>people</a:t>
            </a:r>
            <a:r>
              <a:rPr lang="de-DE" sz="1000"/>
              <a:t> a </a:t>
            </a:r>
            <a:r>
              <a:rPr lang="de-DE" sz="1000" err="1"/>
              <a:t>right</a:t>
            </a:r>
            <a:r>
              <a:rPr lang="de-DE" sz="1000"/>
              <a:t> </a:t>
            </a:r>
            <a:r>
              <a:rPr lang="de-DE" sz="1000" err="1"/>
              <a:t>to</a:t>
            </a:r>
            <a:r>
              <a:rPr lang="de-DE" sz="1000"/>
              <a:t> </a:t>
            </a:r>
            <a:r>
              <a:rPr lang="de-DE" sz="1000" err="1"/>
              <a:t>government</a:t>
            </a:r>
            <a:r>
              <a:rPr lang="de-DE" sz="1000"/>
              <a:t> </a:t>
            </a:r>
            <a:r>
              <a:rPr lang="de-DE" sz="1000" err="1"/>
              <a:t>information</a:t>
            </a:r>
            <a:r>
              <a:rPr lang="de-DE" sz="1000"/>
              <a:t>;</a:t>
            </a:r>
          </a:p>
          <a:p>
            <a:pPr>
              <a:spcBef>
                <a:spcPts val="200"/>
              </a:spcBef>
            </a:pPr>
            <a:r>
              <a:rPr lang="de-DE" sz="1000" err="1"/>
              <a:t>Government</a:t>
            </a:r>
            <a:r>
              <a:rPr lang="de-DE" sz="1000"/>
              <a:t> </a:t>
            </a:r>
            <a:r>
              <a:rPr lang="de-DE" sz="1000" err="1"/>
              <a:t>information</a:t>
            </a:r>
            <a:r>
              <a:rPr lang="de-DE" sz="1000"/>
              <a:t> </a:t>
            </a:r>
            <a:r>
              <a:rPr lang="de-DE" sz="1000" err="1"/>
              <a:t>had</a:t>
            </a:r>
            <a:r>
              <a:rPr lang="de-DE" sz="1000"/>
              <a:t> </a:t>
            </a:r>
            <a:r>
              <a:rPr lang="de-DE" sz="1000" err="1"/>
              <a:t>for</a:t>
            </a:r>
            <a:r>
              <a:rPr lang="de-DE" sz="1000"/>
              <a:t> </a:t>
            </a:r>
            <a:r>
              <a:rPr lang="de-DE" sz="1000" err="1"/>
              <a:t>long</a:t>
            </a:r>
            <a:r>
              <a:rPr lang="de-DE" sz="1000"/>
              <a:t> </a:t>
            </a:r>
            <a:r>
              <a:rPr lang="de-DE" sz="1000" err="1"/>
              <a:t>been</a:t>
            </a:r>
            <a:r>
              <a:rPr lang="de-DE" sz="1000"/>
              <a:t> </a:t>
            </a:r>
            <a:r>
              <a:rPr lang="mr-IN" sz="1000"/>
              <a:t>“</a:t>
            </a:r>
            <a:r>
              <a:rPr lang="de-DE" sz="1000" err="1"/>
              <a:t>siloed</a:t>
            </a:r>
            <a:r>
              <a:rPr lang="mr-IN" sz="1000"/>
              <a:t>“</a:t>
            </a:r>
            <a:r>
              <a:rPr lang="de-DE" sz="1000"/>
              <a:t> </a:t>
            </a:r>
            <a:r>
              <a:rPr lang="de-DE" sz="1000" err="1"/>
              <a:t>and</a:t>
            </a:r>
            <a:r>
              <a:rPr lang="de-DE" sz="1000"/>
              <a:t> </a:t>
            </a:r>
            <a:r>
              <a:rPr lang="de-DE" sz="1000" err="1"/>
              <a:t>monopolized</a:t>
            </a:r>
            <a:r>
              <a:rPr lang="de-DE" sz="1000"/>
              <a:t> </a:t>
            </a:r>
            <a:r>
              <a:rPr lang="de-DE" sz="1000" err="1"/>
              <a:t>by</a:t>
            </a:r>
            <a:r>
              <a:rPr lang="de-DE" sz="1000"/>
              <a:t> </a:t>
            </a:r>
            <a:r>
              <a:rPr lang="de-DE" sz="1000" err="1"/>
              <a:t>networks</a:t>
            </a:r>
            <a:r>
              <a:rPr lang="de-DE" sz="1000"/>
              <a:t> </a:t>
            </a:r>
            <a:r>
              <a:rPr lang="de-DE" sz="1000" err="1"/>
              <a:t>of</a:t>
            </a:r>
            <a:r>
              <a:rPr lang="de-DE" sz="1000"/>
              <a:t> </a:t>
            </a:r>
            <a:r>
              <a:rPr lang="de-DE" sz="1000" err="1"/>
              <a:t>corrupt</a:t>
            </a:r>
            <a:r>
              <a:rPr lang="de-DE" sz="1000"/>
              <a:t> </a:t>
            </a:r>
            <a:r>
              <a:rPr lang="de-DE" sz="1000" err="1"/>
              <a:t>elites</a:t>
            </a:r>
            <a:r>
              <a:rPr lang="de-DE" sz="1000"/>
              <a:t> </a:t>
            </a:r>
            <a:r>
              <a:rPr lang="de-DE" sz="1000" err="1"/>
              <a:t>within</a:t>
            </a:r>
            <a:r>
              <a:rPr lang="de-DE" sz="1000"/>
              <a:t> </a:t>
            </a:r>
            <a:r>
              <a:rPr lang="de-DE" sz="1000" err="1"/>
              <a:t>public</a:t>
            </a:r>
            <a:r>
              <a:rPr lang="de-DE" sz="1000"/>
              <a:t> </a:t>
            </a:r>
            <a:r>
              <a:rPr lang="de-DE" sz="1000" err="1"/>
              <a:t>institutions</a:t>
            </a:r>
            <a:r>
              <a:rPr lang="de-DE" sz="1000"/>
              <a:t> </a:t>
            </a:r>
            <a:r>
              <a:rPr lang="de-DE" sz="1000" err="1"/>
              <a:t>to</a:t>
            </a:r>
            <a:r>
              <a:rPr lang="de-DE" sz="1000"/>
              <a:t> </a:t>
            </a:r>
            <a:r>
              <a:rPr lang="de-DE" sz="1000" err="1"/>
              <a:t>advance</a:t>
            </a:r>
            <a:r>
              <a:rPr lang="de-DE" sz="1000"/>
              <a:t> personal </a:t>
            </a:r>
            <a:r>
              <a:rPr lang="de-DE" sz="1000" err="1"/>
              <a:t>interests</a:t>
            </a:r>
            <a:r>
              <a:rPr lang="de-DE" sz="1000"/>
              <a:t>;</a:t>
            </a:r>
          </a:p>
          <a:p>
            <a:pPr>
              <a:spcBef>
                <a:spcPts val="200"/>
              </a:spcBef>
            </a:pPr>
            <a:r>
              <a:rPr lang="de-DE" sz="1000"/>
              <a:t>In 2011, </a:t>
            </a:r>
            <a:r>
              <a:rPr lang="de-DE" sz="1000" err="1"/>
              <a:t>Mzalendo</a:t>
            </a:r>
            <a:r>
              <a:rPr lang="de-DE" sz="1000"/>
              <a:t>, a </a:t>
            </a:r>
            <a:r>
              <a:rPr lang="de-DE" sz="1000" err="1"/>
              <a:t>civil</a:t>
            </a:r>
            <a:r>
              <a:rPr lang="de-DE" sz="1000"/>
              <a:t> </a:t>
            </a:r>
            <a:r>
              <a:rPr lang="de-DE" sz="1000" err="1"/>
              <a:t>society</a:t>
            </a:r>
            <a:r>
              <a:rPr lang="de-DE" sz="1000"/>
              <a:t> </a:t>
            </a:r>
            <a:r>
              <a:rPr lang="de-DE" sz="1000" err="1"/>
              <a:t>group</a:t>
            </a:r>
            <a:r>
              <a:rPr lang="de-DE" sz="1000"/>
              <a:t>, </a:t>
            </a:r>
            <a:r>
              <a:rPr lang="de-DE" sz="1000" err="1"/>
              <a:t>advocated</a:t>
            </a:r>
            <a:r>
              <a:rPr lang="de-DE" sz="1000"/>
              <a:t> </a:t>
            </a:r>
            <a:r>
              <a:rPr lang="de-DE" sz="1000" err="1"/>
              <a:t>for</a:t>
            </a:r>
            <a:r>
              <a:rPr lang="de-DE" sz="1000"/>
              <a:t> </a:t>
            </a:r>
            <a:r>
              <a:rPr lang="de-DE" sz="1000" err="1"/>
              <a:t>the</a:t>
            </a:r>
            <a:r>
              <a:rPr lang="de-DE" sz="1000"/>
              <a:t> </a:t>
            </a:r>
            <a:r>
              <a:rPr lang="de-DE" sz="1000" err="1"/>
              <a:t>release</a:t>
            </a:r>
            <a:r>
              <a:rPr lang="de-DE" sz="1000"/>
              <a:t> </a:t>
            </a:r>
            <a:r>
              <a:rPr lang="de-DE" sz="1000" err="1"/>
              <a:t>of</a:t>
            </a:r>
            <a:r>
              <a:rPr lang="de-DE" sz="1000"/>
              <a:t> </a:t>
            </a:r>
            <a:r>
              <a:rPr lang="de-DE" sz="1000" err="1"/>
              <a:t>financial</a:t>
            </a:r>
            <a:r>
              <a:rPr lang="de-DE" sz="1000"/>
              <a:t> </a:t>
            </a:r>
            <a:r>
              <a:rPr lang="de-DE" sz="1000" err="1"/>
              <a:t>data</a:t>
            </a:r>
            <a:r>
              <a:rPr lang="de-DE" sz="1000"/>
              <a:t> </a:t>
            </a:r>
            <a:r>
              <a:rPr lang="de-DE" sz="1000" err="1"/>
              <a:t>to</a:t>
            </a:r>
            <a:r>
              <a:rPr lang="de-DE" sz="1000"/>
              <a:t> </a:t>
            </a:r>
            <a:r>
              <a:rPr lang="de-DE" sz="1000" err="1"/>
              <a:t>allow</a:t>
            </a:r>
            <a:r>
              <a:rPr lang="de-DE" sz="1000"/>
              <a:t> </a:t>
            </a:r>
            <a:r>
              <a:rPr lang="de-DE" sz="1000" err="1"/>
              <a:t>people</a:t>
            </a:r>
            <a:r>
              <a:rPr lang="de-DE" sz="1000"/>
              <a:t> </a:t>
            </a:r>
            <a:r>
              <a:rPr lang="de-DE" sz="1000" err="1"/>
              <a:t>to</a:t>
            </a:r>
            <a:r>
              <a:rPr lang="de-DE" sz="1000"/>
              <a:t> </a:t>
            </a:r>
            <a:r>
              <a:rPr lang="de-DE" sz="1000" err="1"/>
              <a:t>scrutinize</a:t>
            </a:r>
            <a:r>
              <a:rPr lang="de-DE" sz="1000"/>
              <a:t> </a:t>
            </a:r>
            <a:r>
              <a:rPr lang="de-DE" sz="1000" err="1"/>
              <a:t>government’s</a:t>
            </a:r>
            <a:r>
              <a:rPr lang="de-DE" sz="1000"/>
              <a:t> </a:t>
            </a:r>
            <a:r>
              <a:rPr lang="de-DE" sz="1000" err="1"/>
              <a:t>management</a:t>
            </a:r>
            <a:r>
              <a:rPr lang="de-DE" sz="1000"/>
              <a:t> </a:t>
            </a:r>
            <a:r>
              <a:rPr lang="de-DE" sz="1000" err="1"/>
              <a:t>of</a:t>
            </a:r>
            <a:r>
              <a:rPr lang="de-DE" sz="1000"/>
              <a:t> </a:t>
            </a:r>
            <a:r>
              <a:rPr lang="de-DE" sz="1000" err="1"/>
              <a:t>public</a:t>
            </a:r>
            <a:r>
              <a:rPr lang="de-DE" sz="1000"/>
              <a:t> </a:t>
            </a:r>
            <a:r>
              <a:rPr lang="de-DE" sz="1000" err="1"/>
              <a:t>resources</a:t>
            </a:r>
            <a:r>
              <a:rPr lang="de-DE" sz="1000"/>
              <a:t>.</a:t>
            </a:r>
          </a:p>
          <a:p>
            <a:pPr marL="0" indent="0">
              <a:spcBef>
                <a:spcPts val="200"/>
              </a:spcBef>
              <a:buNone/>
            </a:pPr>
            <a:r>
              <a:rPr lang="de-DE" sz="1000" b="1" err="1"/>
              <a:t>Results</a:t>
            </a:r>
            <a:r>
              <a:rPr lang="de-DE" sz="1000" b="1"/>
              <a:t>:</a:t>
            </a:r>
          </a:p>
          <a:p>
            <a:pPr>
              <a:spcBef>
                <a:spcPts val="200"/>
              </a:spcBef>
            </a:pPr>
            <a:r>
              <a:rPr lang="de-DE" sz="1000"/>
              <a:t>The 2009 </a:t>
            </a:r>
            <a:r>
              <a:rPr lang="de-DE" sz="1000" err="1"/>
              <a:t>census</a:t>
            </a:r>
            <a:r>
              <a:rPr lang="de-DE" sz="1000"/>
              <a:t>, national </a:t>
            </a:r>
            <a:r>
              <a:rPr lang="de-DE" sz="1000" err="1"/>
              <a:t>and</a:t>
            </a:r>
            <a:r>
              <a:rPr lang="de-DE" sz="1000"/>
              <a:t> regional </a:t>
            </a:r>
            <a:r>
              <a:rPr lang="de-DE" sz="1000" err="1"/>
              <a:t>expenditure</a:t>
            </a:r>
            <a:r>
              <a:rPr lang="de-DE" sz="1000"/>
              <a:t> </a:t>
            </a:r>
            <a:r>
              <a:rPr lang="de-DE" sz="1000" err="1"/>
              <a:t>and</a:t>
            </a:r>
            <a:r>
              <a:rPr lang="de-DE" sz="1000"/>
              <a:t> </a:t>
            </a:r>
            <a:r>
              <a:rPr lang="de-DE" sz="1000" err="1"/>
              <a:t>information</a:t>
            </a:r>
            <a:r>
              <a:rPr lang="de-DE" sz="1000"/>
              <a:t> on </a:t>
            </a:r>
            <a:r>
              <a:rPr lang="de-DE" sz="1000" err="1"/>
              <a:t>key</a:t>
            </a:r>
            <a:r>
              <a:rPr lang="de-DE" sz="1000"/>
              <a:t> </a:t>
            </a:r>
            <a:r>
              <a:rPr lang="de-DE" sz="1000" err="1"/>
              <a:t>public</a:t>
            </a:r>
            <a:r>
              <a:rPr lang="de-DE" sz="1000"/>
              <a:t> </a:t>
            </a:r>
            <a:r>
              <a:rPr lang="de-DE" sz="1000" err="1"/>
              <a:t>services</a:t>
            </a:r>
            <a:r>
              <a:rPr lang="de-DE" sz="1000"/>
              <a:t> </a:t>
            </a:r>
            <a:r>
              <a:rPr lang="de-DE" sz="1000" err="1"/>
              <a:t>were</a:t>
            </a:r>
            <a:r>
              <a:rPr lang="de-DE" sz="1000"/>
              <a:t> </a:t>
            </a:r>
            <a:r>
              <a:rPr lang="de-DE" sz="1000" err="1"/>
              <a:t>some</a:t>
            </a:r>
            <a:r>
              <a:rPr lang="de-DE" sz="1000"/>
              <a:t> </a:t>
            </a:r>
            <a:r>
              <a:rPr lang="de-DE" sz="1000" err="1"/>
              <a:t>of</a:t>
            </a:r>
            <a:r>
              <a:rPr lang="de-DE" sz="1000"/>
              <a:t> </a:t>
            </a:r>
            <a:r>
              <a:rPr lang="de-DE" sz="1000" err="1"/>
              <a:t>the</a:t>
            </a:r>
            <a:r>
              <a:rPr lang="de-DE" sz="1000"/>
              <a:t> </a:t>
            </a:r>
            <a:r>
              <a:rPr lang="de-DE" sz="1000" err="1"/>
              <a:t>first</a:t>
            </a:r>
            <a:r>
              <a:rPr lang="de-DE" sz="1000"/>
              <a:t> </a:t>
            </a:r>
            <a:r>
              <a:rPr lang="de-DE" sz="1000" err="1"/>
              <a:t>datasets</a:t>
            </a:r>
            <a:r>
              <a:rPr lang="de-DE" sz="1000"/>
              <a:t> </a:t>
            </a:r>
            <a:r>
              <a:rPr lang="de-DE" sz="1000" err="1"/>
              <a:t>released</a:t>
            </a:r>
            <a:r>
              <a:rPr lang="de-DE" sz="1000"/>
              <a:t> on </a:t>
            </a:r>
            <a:r>
              <a:rPr lang="de-DE" sz="1000" err="1"/>
              <a:t>the</a:t>
            </a:r>
            <a:r>
              <a:rPr lang="de-DE" sz="1000"/>
              <a:t> </a:t>
            </a:r>
            <a:r>
              <a:rPr lang="de-DE" sz="1000" err="1"/>
              <a:t>portal</a:t>
            </a:r>
            <a:r>
              <a:rPr lang="de-DE" sz="1000"/>
              <a:t>;</a:t>
            </a:r>
          </a:p>
          <a:p>
            <a:pPr>
              <a:spcBef>
                <a:spcPts val="200"/>
              </a:spcBef>
            </a:pPr>
            <a:r>
              <a:rPr lang="de-DE" sz="1000"/>
              <a:t>As </a:t>
            </a:r>
            <a:r>
              <a:rPr lang="de-DE" sz="1000" err="1"/>
              <a:t>of</a:t>
            </a:r>
            <a:r>
              <a:rPr lang="de-DE" sz="1000"/>
              <a:t> 2016, </a:t>
            </a:r>
            <a:r>
              <a:rPr lang="de-DE" sz="1000" err="1"/>
              <a:t>more</a:t>
            </a:r>
            <a:r>
              <a:rPr lang="de-DE" sz="1000"/>
              <a:t> </a:t>
            </a:r>
            <a:r>
              <a:rPr lang="de-DE" sz="1000" err="1"/>
              <a:t>than</a:t>
            </a:r>
            <a:r>
              <a:rPr lang="de-DE" sz="1000"/>
              <a:t> 800 </a:t>
            </a:r>
            <a:r>
              <a:rPr lang="de-DE" sz="1000" err="1"/>
              <a:t>datasets</a:t>
            </a:r>
            <a:r>
              <a:rPr lang="de-DE" sz="1000"/>
              <a:t> </a:t>
            </a:r>
            <a:r>
              <a:rPr lang="de-DE" sz="1000" err="1"/>
              <a:t>had</a:t>
            </a:r>
            <a:r>
              <a:rPr lang="de-DE" sz="1000"/>
              <a:t> </a:t>
            </a:r>
            <a:r>
              <a:rPr lang="de-DE" sz="1000" err="1"/>
              <a:t>been</a:t>
            </a:r>
            <a:r>
              <a:rPr lang="de-DE" sz="1000"/>
              <a:t> </a:t>
            </a:r>
            <a:r>
              <a:rPr lang="de-DE" sz="1000" err="1"/>
              <a:t>made</a:t>
            </a:r>
            <a:r>
              <a:rPr lang="de-DE" sz="1000"/>
              <a:t> </a:t>
            </a:r>
            <a:r>
              <a:rPr lang="de-DE" sz="1000" err="1"/>
              <a:t>available</a:t>
            </a:r>
            <a:r>
              <a:rPr lang="de-DE" sz="1000"/>
              <a:t> on </a:t>
            </a:r>
            <a:r>
              <a:rPr lang="de-DE" sz="1000" err="1"/>
              <a:t>sectors</a:t>
            </a:r>
            <a:r>
              <a:rPr lang="de-DE" sz="1000"/>
              <a:t> such </a:t>
            </a:r>
            <a:r>
              <a:rPr lang="de-DE" sz="1000" err="1"/>
              <a:t>as</a:t>
            </a:r>
            <a:r>
              <a:rPr lang="de-DE" sz="1000"/>
              <a:t> </a:t>
            </a:r>
            <a:r>
              <a:rPr lang="de-DE" sz="1000" err="1"/>
              <a:t>health</a:t>
            </a:r>
            <a:r>
              <a:rPr lang="de-DE" sz="1000"/>
              <a:t>, </a:t>
            </a:r>
            <a:r>
              <a:rPr lang="de-DE" sz="1000" err="1"/>
              <a:t>education</a:t>
            </a:r>
            <a:r>
              <a:rPr lang="de-DE" sz="1000"/>
              <a:t> </a:t>
            </a:r>
            <a:r>
              <a:rPr lang="de-DE" sz="1000" err="1"/>
              <a:t>and</a:t>
            </a:r>
            <a:r>
              <a:rPr lang="de-DE" sz="1000"/>
              <a:t> </a:t>
            </a:r>
            <a:r>
              <a:rPr lang="de-DE" sz="1000" err="1"/>
              <a:t>infrastructure</a:t>
            </a:r>
            <a:r>
              <a:rPr lang="de-DE" sz="1000"/>
              <a:t>;</a:t>
            </a:r>
          </a:p>
          <a:p>
            <a:pPr>
              <a:spcBef>
                <a:spcPts val="200"/>
              </a:spcBef>
            </a:pPr>
            <a:r>
              <a:rPr lang="de-DE" sz="1000">
                <a:solidFill>
                  <a:srgbClr val="000000"/>
                </a:solidFill>
              </a:rPr>
              <a:t>Features: Interactive </a:t>
            </a:r>
            <a:r>
              <a:rPr lang="de-DE" sz="1000" err="1">
                <a:solidFill>
                  <a:srgbClr val="000000"/>
                </a:solidFill>
              </a:rPr>
              <a:t>charts</a:t>
            </a:r>
            <a:r>
              <a:rPr lang="de-DE" sz="1000">
                <a:solidFill>
                  <a:srgbClr val="000000"/>
                </a:solidFill>
              </a:rPr>
              <a:t>, </a:t>
            </a:r>
            <a:r>
              <a:rPr lang="de-DE" sz="1000" err="1">
                <a:solidFill>
                  <a:srgbClr val="000000"/>
                </a:solidFill>
              </a:rPr>
              <a:t>data</a:t>
            </a:r>
            <a:r>
              <a:rPr lang="de-DE" sz="1000">
                <a:solidFill>
                  <a:srgbClr val="000000"/>
                </a:solidFill>
              </a:rPr>
              <a:t> </a:t>
            </a:r>
            <a:r>
              <a:rPr lang="de-DE" sz="1000" err="1">
                <a:solidFill>
                  <a:srgbClr val="000000"/>
                </a:solidFill>
              </a:rPr>
              <a:t>visualization</a:t>
            </a:r>
            <a:r>
              <a:rPr lang="de-DE" sz="1000">
                <a:solidFill>
                  <a:srgbClr val="000000"/>
                </a:solidFill>
              </a:rPr>
              <a:t>, </a:t>
            </a:r>
            <a:r>
              <a:rPr lang="de-DE" sz="1000" err="1">
                <a:solidFill>
                  <a:srgbClr val="000000"/>
                </a:solidFill>
              </a:rPr>
              <a:t>download</a:t>
            </a:r>
            <a:r>
              <a:rPr lang="de-DE" sz="1000">
                <a:solidFill>
                  <a:srgbClr val="000000"/>
                </a:solidFill>
              </a:rPr>
              <a:t> </a:t>
            </a:r>
            <a:r>
              <a:rPr lang="de-DE" sz="1000" err="1">
                <a:solidFill>
                  <a:srgbClr val="000000"/>
                </a:solidFill>
              </a:rPr>
              <a:t>of</a:t>
            </a:r>
            <a:r>
              <a:rPr lang="de-DE" sz="1000">
                <a:solidFill>
                  <a:srgbClr val="000000"/>
                </a:solidFill>
              </a:rPr>
              <a:t> </a:t>
            </a:r>
            <a:r>
              <a:rPr lang="de-DE" sz="1000" err="1">
                <a:solidFill>
                  <a:srgbClr val="000000"/>
                </a:solidFill>
              </a:rPr>
              <a:t>raw</a:t>
            </a:r>
            <a:r>
              <a:rPr lang="de-DE" sz="1000">
                <a:solidFill>
                  <a:srgbClr val="000000"/>
                </a:solidFill>
              </a:rPr>
              <a:t> </a:t>
            </a:r>
            <a:r>
              <a:rPr lang="de-DE" sz="1000" err="1">
                <a:solidFill>
                  <a:srgbClr val="000000"/>
                </a:solidFill>
              </a:rPr>
              <a:t>data</a:t>
            </a:r>
            <a:r>
              <a:rPr lang="de-DE" sz="1000">
                <a:solidFill>
                  <a:srgbClr val="000000"/>
                </a:solidFill>
              </a:rPr>
              <a:t> </a:t>
            </a:r>
            <a:r>
              <a:rPr lang="de-DE" sz="1000" err="1">
                <a:solidFill>
                  <a:srgbClr val="000000"/>
                </a:solidFill>
              </a:rPr>
              <a:t>for</a:t>
            </a:r>
            <a:r>
              <a:rPr lang="de-DE" sz="1000">
                <a:solidFill>
                  <a:srgbClr val="000000"/>
                </a:solidFill>
              </a:rPr>
              <a:t> </a:t>
            </a:r>
            <a:r>
              <a:rPr lang="de-DE" sz="1000" err="1">
                <a:solidFill>
                  <a:srgbClr val="000000"/>
                </a:solidFill>
              </a:rPr>
              <a:t>developers</a:t>
            </a:r>
            <a:r>
              <a:rPr lang="de-DE" sz="1000">
                <a:solidFill>
                  <a:srgbClr val="000000"/>
                </a:solidFill>
              </a:rPr>
              <a:t> </a:t>
            </a:r>
            <a:r>
              <a:rPr lang="de-DE" sz="1000" err="1">
                <a:solidFill>
                  <a:srgbClr val="000000"/>
                </a:solidFill>
              </a:rPr>
              <a:t>and</a:t>
            </a:r>
            <a:r>
              <a:rPr lang="de-DE" sz="1000">
                <a:solidFill>
                  <a:srgbClr val="000000"/>
                </a:solidFill>
              </a:rPr>
              <a:t> </a:t>
            </a:r>
            <a:r>
              <a:rPr lang="de-DE" sz="1000" err="1">
                <a:solidFill>
                  <a:srgbClr val="000000"/>
                </a:solidFill>
              </a:rPr>
              <a:t>entrepreneurs</a:t>
            </a:r>
            <a:r>
              <a:rPr lang="de-DE" sz="1000">
                <a:solidFill>
                  <a:srgbClr val="000000"/>
                </a:solidFill>
              </a:rPr>
              <a:t>;</a:t>
            </a:r>
          </a:p>
          <a:p>
            <a:pPr>
              <a:spcBef>
                <a:spcPts val="200"/>
              </a:spcBef>
            </a:pPr>
            <a:r>
              <a:rPr lang="de-DE" sz="1000">
                <a:solidFill>
                  <a:srgbClr val="000000"/>
                </a:solidFill>
              </a:rPr>
              <a:t>Datasets </a:t>
            </a:r>
            <a:r>
              <a:rPr lang="de-DE" sz="1000" err="1">
                <a:solidFill>
                  <a:srgbClr val="000000"/>
                </a:solidFill>
              </a:rPr>
              <a:t>are</a:t>
            </a:r>
            <a:r>
              <a:rPr lang="de-DE" sz="1000">
                <a:solidFill>
                  <a:srgbClr val="000000"/>
                </a:solidFill>
              </a:rPr>
              <a:t> </a:t>
            </a:r>
            <a:r>
              <a:rPr lang="de-DE" sz="1000" err="1">
                <a:solidFill>
                  <a:srgbClr val="000000"/>
                </a:solidFill>
              </a:rPr>
              <a:t>embedded</a:t>
            </a:r>
            <a:r>
              <a:rPr lang="de-DE" sz="1000">
                <a:solidFill>
                  <a:srgbClr val="000000"/>
                </a:solidFill>
              </a:rPr>
              <a:t> </a:t>
            </a:r>
            <a:r>
              <a:rPr lang="de-DE" sz="1000" err="1">
                <a:solidFill>
                  <a:srgbClr val="000000"/>
                </a:solidFill>
              </a:rPr>
              <a:t>into</a:t>
            </a:r>
            <a:r>
              <a:rPr lang="de-DE" sz="1000">
                <a:solidFill>
                  <a:srgbClr val="000000"/>
                </a:solidFill>
              </a:rPr>
              <a:t> </a:t>
            </a:r>
            <a:r>
              <a:rPr lang="de-DE" sz="1000" err="1">
                <a:solidFill>
                  <a:srgbClr val="000000"/>
                </a:solidFill>
              </a:rPr>
              <a:t>websites</a:t>
            </a:r>
            <a:r>
              <a:rPr lang="de-DE" sz="1000">
                <a:solidFill>
                  <a:srgbClr val="000000"/>
                </a:solidFill>
              </a:rPr>
              <a:t>, </a:t>
            </a:r>
            <a:r>
              <a:rPr lang="de-DE" sz="1000" err="1">
                <a:solidFill>
                  <a:srgbClr val="000000"/>
                </a:solidFill>
              </a:rPr>
              <a:t>blogs</a:t>
            </a:r>
            <a:r>
              <a:rPr lang="de-DE" sz="1000">
                <a:solidFill>
                  <a:srgbClr val="000000"/>
                </a:solidFill>
              </a:rPr>
              <a:t> </a:t>
            </a:r>
            <a:r>
              <a:rPr lang="de-DE" sz="1000" err="1">
                <a:solidFill>
                  <a:srgbClr val="000000"/>
                </a:solidFill>
              </a:rPr>
              <a:t>and</a:t>
            </a:r>
            <a:r>
              <a:rPr lang="de-DE" sz="1000">
                <a:solidFill>
                  <a:srgbClr val="000000"/>
                </a:solidFill>
              </a:rPr>
              <a:t> </a:t>
            </a:r>
            <a:r>
              <a:rPr lang="de-DE" sz="1000" err="1">
                <a:solidFill>
                  <a:srgbClr val="000000"/>
                </a:solidFill>
              </a:rPr>
              <a:t>media</a:t>
            </a:r>
            <a:r>
              <a:rPr lang="de-DE" sz="1000">
                <a:solidFill>
                  <a:srgbClr val="000000"/>
                </a:solidFill>
              </a:rPr>
              <a:t>.</a:t>
            </a:r>
          </a:p>
        </p:txBody>
      </p:sp>
      <p:sp>
        <p:nvSpPr>
          <p:cNvPr id="5" name="Foliennummernplatzhalter 4"/>
          <p:cNvSpPr>
            <a:spLocks noGrp="1"/>
          </p:cNvSpPr>
          <p:nvPr>
            <p:ph type="sldNum" sz="quarter" idx="12"/>
          </p:nvPr>
        </p:nvSpPr>
        <p:spPr/>
        <p:txBody>
          <a:bodyPr/>
          <a:lstStyle/>
          <a:p>
            <a:fld id="{961E0DA8-AC27-403E-90E8-404BCA9BAC80}" type="slidenum">
              <a:rPr lang="en-US" smtClean="0"/>
              <a:pPr/>
              <a:t>36</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pic>
        <p:nvPicPr>
          <p:cNvPr id="8" name="Inhaltsplatzhalter 7" descr="Unbenannt1.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45" t="-709" r="2770" b="13629"/>
          <a:stretch/>
        </p:blipFill>
        <p:spPr>
          <a:ln>
            <a:solidFill>
              <a:srgbClr val="00B0F0"/>
            </a:solidFill>
          </a:ln>
        </p:spPr>
      </p:pic>
      <p:sp>
        <p:nvSpPr>
          <p:cNvPr id="7" name="Textfeld 6"/>
          <p:cNvSpPr txBox="1"/>
          <p:nvPr/>
        </p:nvSpPr>
        <p:spPr>
          <a:xfrm>
            <a:off x="2388594" y="4478477"/>
            <a:ext cx="2322230" cy="200055"/>
          </a:xfrm>
          <a:prstGeom prst="rect">
            <a:avLst/>
          </a:prstGeom>
          <a:noFill/>
        </p:spPr>
        <p:txBody>
          <a:bodyPr wrap="square" rtlCol="0">
            <a:spAutoFit/>
          </a:bodyPr>
          <a:lstStyle/>
          <a:p>
            <a:r>
              <a:rPr lang="de-DE" sz="700" err="1">
                <a:solidFill>
                  <a:srgbClr val="000000"/>
                </a:solidFill>
                <a:latin typeface="Roboto"/>
                <a:cs typeface="Roboto"/>
              </a:rPr>
              <a:t>Centre</a:t>
            </a:r>
            <a:r>
              <a:rPr lang="de-DE" sz="700">
                <a:solidFill>
                  <a:srgbClr val="000000"/>
                </a:solidFill>
                <a:latin typeface="Roboto"/>
                <a:cs typeface="Roboto"/>
              </a:rPr>
              <a:t> </a:t>
            </a:r>
            <a:r>
              <a:rPr lang="de-DE" sz="700" err="1">
                <a:solidFill>
                  <a:srgbClr val="000000"/>
                </a:solidFill>
                <a:latin typeface="Roboto"/>
                <a:cs typeface="Roboto"/>
              </a:rPr>
              <a:t>for</a:t>
            </a:r>
            <a:r>
              <a:rPr lang="de-DE" sz="700">
                <a:solidFill>
                  <a:srgbClr val="000000"/>
                </a:solidFill>
                <a:latin typeface="Roboto"/>
                <a:cs typeface="Roboto"/>
              </a:rPr>
              <a:t> Public Impact – A BCG </a:t>
            </a:r>
            <a:r>
              <a:rPr lang="de-DE" sz="700" err="1">
                <a:solidFill>
                  <a:srgbClr val="000000"/>
                </a:solidFill>
                <a:latin typeface="Roboto"/>
                <a:cs typeface="Roboto"/>
              </a:rPr>
              <a:t>Foundation</a:t>
            </a:r>
            <a:r>
              <a:rPr lang="de-DE" sz="700">
                <a:solidFill>
                  <a:srgbClr val="000000"/>
                </a:solidFill>
                <a:latin typeface="Roboto"/>
                <a:cs typeface="Roboto"/>
              </a:rPr>
              <a:t> 2016</a:t>
            </a:r>
          </a:p>
        </p:txBody>
      </p:sp>
    </p:spTree>
    <p:extLst>
      <p:ext uri="{BB962C8B-B14F-4D97-AF65-F5344CB8AC3E}">
        <p14:creationId xmlns:p14="http://schemas.microsoft.com/office/powerpoint/2010/main" val="36704191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D98E-2763-8146-9836-D0307ACE417E}"/>
              </a:ext>
            </a:extLst>
          </p:cNvPr>
          <p:cNvSpPr>
            <a:spLocks noGrp="1"/>
          </p:cNvSpPr>
          <p:nvPr>
            <p:ph type="title"/>
          </p:nvPr>
        </p:nvSpPr>
        <p:spPr/>
        <p:txBody>
          <a:bodyPr>
            <a:normAutofit/>
          </a:bodyPr>
          <a:lstStyle/>
          <a:p>
            <a:r>
              <a:rPr lang="en-US" sz="4000" b="1">
                <a:solidFill>
                  <a:srgbClr val="000000"/>
                </a:solidFill>
              </a:rPr>
              <a:t>India: Spending portal</a:t>
            </a:r>
          </a:p>
        </p:txBody>
      </p:sp>
      <p:sp>
        <p:nvSpPr>
          <p:cNvPr id="5" name="Foliennummernplatzhalter 4"/>
          <p:cNvSpPr>
            <a:spLocks noGrp="1"/>
          </p:cNvSpPr>
          <p:nvPr>
            <p:ph type="sldNum" sz="quarter" idx="12"/>
          </p:nvPr>
        </p:nvSpPr>
        <p:spPr/>
        <p:txBody>
          <a:bodyPr/>
          <a:lstStyle/>
          <a:p>
            <a:fld id="{961E0DA8-AC27-403E-90E8-404BCA9BAC80}" type="slidenum">
              <a:rPr lang="en-US" smtClean="0"/>
              <a:pPr/>
              <a:t>37</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6" name="Inhaltsplatzhalter 5"/>
          <p:cNvSpPr>
            <a:spLocks noGrp="1"/>
          </p:cNvSpPr>
          <p:nvPr>
            <p:ph sz="half" idx="1"/>
          </p:nvPr>
        </p:nvSpPr>
        <p:spPr>
          <a:ln>
            <a:solidFill>
              <a:srgbClr val="00B0F0"/>
            </a:solidFill>
          </a:ln>
        </p:spPr>
        <p:txBody>
          <a:bodyPr>
            <a:noAutofit/>
          </a:bodyPr>
          <a:lstStyle/>
          <a:p>
            <a:pPr marL="0" indent="0">
              <a:buNone/>
            </a:pPr>
            <a:r>
              <a:rPr lang="de-DE" sz="1200" b="1" err="1"/>
              <a:t>India’s</a:t>
            </a:r>
            <a:r>
              <a:rPr lang="de-DE" sz="1200" b="1"/>
              <a:t> </a:t>
            </a:r>
            <a:r>
              <a:rPr lang="de-DE" sz="1200" b="1" err="1"/>
              <a:t>Direct</a:t>
            </a:r>
            <a:r>
              <a:rPr lang="de-DE" sz="1200" b="1"/>
              <a:t> </a:t>
            </a:r>
            <a:r>
              <a:rPr lang="de-DE" sz="1200" b="1" err="1"/>
              <a:t>Benefit</a:t>
            </a:r>
            <a:r>
              <a:rPr lang="de-DE" sz="1200" b="1"/>
              <a:t> Transfer (DBT) </a:t>
            </a:r>
            <a:r>
              <a:rPr lang="de-DE" sz="1200" b="1" err="1"/>
              <a:t>platform</a:t>
            </a:r>
            <a:r>
              <a:rPr lang="de-DE" sz="1200" b="1"/>
              <a:t> </a:t>
            </a:r>
            <a:r>
              <a:rPr lang="de-DE" sz="1200" b="1" err="1"/>
              <a:t>provides</a:t>
            </a:r>
            <a:r>
              <a:rPr lang="de-DE" sz="1200" b="1"/>
              <a:t> an </a:t>
            </a:r>
            <a:r>
              <a:rPr lang="de-DE" sz="1200" b="1" err="1"/>
              <a:t>example</a:t>
            </a:r>
            <a:r>
              <a:rPr lang="de-DE" sz="1200" b="1"/>
              <a:t> on </a:t>
            </a:r>
            <a:r>
              <a:rPr lang="de-DE" sz="1200" b="1" err="1"/>
              <a:t>how</a:t>
            </a:r>
            <a:r>
              <a:rPr lang="de-DE" sz="1200" b="1"/>
              <a:t> </a:t>
            </a:r>
            <a:r>
              <a:rPr lang="de-DE" sz="1200" b="1" err="1"/>
              <a:t>the</a:t>
            </a:r>
            <a:r>
              <a:rPr lang="de-DE" sz="1200" b="1"/>
              <a:t> </a:t>
            </a:r>
            <a:r>
              <a:rPr lang="de-DE" sz="1200" b="1" err="1"/>
              <a:t>publication</a:t>
            </a:r>
            <a:r>
              <a:rPr lang="de-DE" sz="1200" b="1"/>
              <a:t> </a:t>
            </a:r>
            <a:r>
              <a:rPr lang="de-DE" sz="1200" b="1" err="1"/>
              <a:t>of</a:t>
            </a:r>
            <a:r>
              <a:rPr lang="de-DE" sz="1200" b="1"/>
              <a:t> </a:t>
            </a:r>
            <a:r>
              <a:rPr lang="de-DE" sz="1200" b="1" err="1"/>
              <a:t>public</a:t>
            </a:r>
            <a:r>
              <a:rPr lang="de-DE" sz="1200" b="1"/>
              <a:t> </a:t>
            </a:r>
            <a:r>
              <a:rPr lang="de-DE" sz="1200" b="1" err="1"/>
              <a:t>sector</a:t>
            </a:r>
            <a:r>
              <a:rPr lang="de-DE" sz="1200" b="1"/>
              <a:t> </a:t>
            </a:r>
            <a:r>
              <a:rPr lang="de-DE" sz="1200" b="1" err="1"/>
              <a:t>information</a:t>
            </a:r>
            <a:r>
              <a:rPr lang="de-DE" sz="1200" b="1"/>
              <a:t> </a:t>
            </a:r>
            <a:r>
              <a:rPr lang="de-DE" sz="1200" b="1" err="1"/>
              <a:t>can</a:t>
            </a:r>
            <a:r>
              <a:rPr lang="de-DE" sz="1200" b="1"/>
              <a:t> bring </a:t>
            </a:r>
            <a:r>
              <a:rPr lang="de-DE" sz="1200" b="1" err="1"/>
              <a:t>further</a:t>
            </a:r>
            <a:r>
              <a:rPr lang="de-DE" sz="1200" b="1"/>
              <a:t> light </a:t>
            </a:r>
            <a:r>
              <a:rPr lang="de-DE" sz="1200" b="1" err="1"/>
              <a:t>to</a:t>
            </a:r>
            <a:r>
              <a:rPr lang="de-DE" sz="1200" b="1"/>
              <a:t> </a:t>
            </a:r>
            <a:r>
              <a:rPr lang="de-DE" sz="1200" b="1" err="1"/>
              <a:t>governments</a:t>
            </a:r>
            <a:r>
              <a:rPr lang="de-DE" sz="1200" b="1"/>
              <a:t>’ </a:t>
            </a:r>
            <a:r>
              <a:rPr lang="de-DE" sz="1200" b="1" err="1"/>
              <a:t>use</a:t>
            </a:r>
            <a:r>
              <a:rPr lang="de-DE" sz="1200" b="1"/>
              <a:t> </a:t>
            </a:r>
            <a:r>
              <a:rPr lang="de-DE" sz="1200" b="1" err="1"/>
              <a:t>and</a:t>
            </a:r>
            <a:r>
              <a:rPr lang="de-DE" sz="1200" b="1"/>
              <a:t> </a:t>
            </a:r>
            <a:r>
              <a:rPr lang="de-DE" sz="1200" b="1" err="1"/>
              <a:t>transfer</a:t>
            </a:r>
            <a:r>
              <a:rPr lang="de-DE" sz="1200" b="1"/>
              <a:t> </a:t>
            </a:r>
            <a:r>
              <a:rPr lang="de-DE" sz="1200" b="1" err="1"/>
              <a:t>of</a:t>
            </a:r>
            <a:r>
              <a:rPr lang="de-DE" sz="1200" b="1"/>
              <a:t> </a:t>
            </a:r>
            <a:r>
              <a:rPr lang="de-DE" sz="1200" b="1" err="1"/>
              <a:t>financial</a:t>
            </a:r>
            <a:r>
              <a:rPr lang="de-DE" sz="1200" b="1"/>
              <a:t> </a:t>
            </a:r>
            <a:r>
              <a:rPr lang="de-DE" sz="1200" b="1" err="1"/>
              <a:t>resources</a:t>
            </a:r>
            <a:r>
              <a:rPr lang="de-DE" sz="1200" b="1"/>
              <a:t> </a:t>
            </a:r>
            <a:r>
              <a:rPr lang="de-DE" sz="1200" b="1" err="1"/>
              <a:t>to</a:t>
            </a:r>
            <a:r>
              <a:rPr lang="de-DE" sz="1200" b="1"/>
              <a:t> </a:t>
            </a:r>
            <a:r>
              <a:rPr lang="de-DE" sz="1200" b="1" err="1"/>
              <a:t>fight</a:t>
            </a:r>
            <a:r>
              <a:rPr lang="de-DE" sz="1200" b="1"/>
              <a:t> </a:t>
            </a:r>
            <a:r>
              <a:rPr lang="de-DE" sz="1200" b="1" err="1"/>
              <a:t>poverty</a:t>
            </a:r>
            <a:r>
              <a:rPr lang="de-DE" sz="1200" b="1"/>
              <a:t>:</a:t>
            </a:r>
          </a:p>
          <a:p>
            <a:pPr>
              <a:spcBef>
                <a:spcPts val="200"/>
              </a:spcBef>
            </a:pPr>
            <a:r>
              <a:rPr lang="de-DE" sz="1200"/>
              <a:t>The DBT </a:t>
            </a:r>
            <a:r>
              <a:rPr lang="de-DE" sz="1200" err="1"/>
              <a:t>platform</a:t>
            </a:r>
            <a:r>
              <a:rPr lang="de-DE" sz="1200"/>
              <a:t> was </a:t>
            </a:r>
            <a:r>
              <a:rPr lang="de-DE" sz="1200" err="1"/>
              <a:t>created</a:t>
            </a:r>
            <a:r>
              <a:rPr lang="de-DE" sz="1200"/>
              <a:t> </a:t>
            </a:r>
            <a:r>
              <a:rPr lang="de-DE" sz="1200" err="1"/>
              <a:t>as</a:t>
            </a:r>
            <a:r>
              <a:rPr lang="de-DE" sz="1200"/>
              <a:t> an online </a:t>
            </a:r>
            <a:r>
              <a:rPr lang="de-DE" sz="1200" err="1"/>
              <a:t>tool</a:t>
            </a:r>
            <a:r>
              <a:rPr lang="de-DE" sz="1200"/>
              <a:t> </a:t>
            </a:r>
            <a:r>
              <a:rPr lang="de-DE" sz="1200" err="1"/>
              <a:t>to</a:t>
            </a:r>
            <a:r>
              <a:rPr lang="de-DE" sz="1200"/>
              <a:t> </a:t>
            </a:r>
            <a:r>
              <a:rPr lang="de-DE" sz="1200" err="1"/>
              <a:t>provide</a:t>
            </a:r>
            <a:r>
              <a:rPr lang="de-DE" sz="1200"/>
              <a:t> </a:t>
            </a:r>
            <a:r>
              <a:rPr lang="de-DE" sz="1200" err="1"/>
              <a:t>up</a:t>
            </a:r>
            <a:r>
              <a:rPr lang="de-DE" sz="1200"/>
              <a:t>-</a:t>
            </a:r>
            <a:r>
              <a:rPr lang="de-DE" sz="1200" err="1"/>
              <a:t>to</a:t>
            </a:r>
            <a:r>
              <a:rPr lang="de-DE" sz="1200"/>
              <a:t>-date </a:t>
            </a:r>
            <a:r>
              <a:rPr lang="de-DE" sz="1200" err="1"/>
              <a:t>and</a:t>
            </a:r>
            <a:r>
              <a:rPr lang="de-DE" sz="1200"/>
              <a:t> transparent </a:t>
            </a:r>
            <a:r>
              <a:rPr lang="de-DE" sz="1200" err="1"/>
              <a:t>financial</a:t>
            </a:r>
            <a:r>
              <a:rPr lang="de-DE" sz="1200"/>
              <a:t> </a:t>
            </a:r>
            <a:r>
              <a:rPr lang="de-DE" sz="1200" err="1"/>
              <a:t>figures</a:t>
            </a:r>
            <a:r>
              <a:rPr lang="de-DE" sz="1200"/>
              <a:t>, </a:t>
            </a:r>
            <a:r>
              <a:rPr lang="de-DE" sz="1200" err="1"/>
              <a:t>monthly</a:t>
            </a:r>
            <a:r>
              <a:rPr lang="de-DE" sz="1200"/>
              <a:t> </a:t>
            </a:r>
            <a:r>
              <a:rPr lang="de-DE" sz="1200" err="1"/>
              <a:t>reports</a:t>
            </a:r>
            <a:r>
              <a:rPr lang="de-DE" sz="1200"/>
              <a:t> </a:t>
            </a:r>
            <a:r>
              <a:rPr lang="de-DE" sz="1200" err="1"/>
              <a:t>and</a:t>
            </a:r>
            <a:r>
              <a:rPr lang="de-DE" sz="1200"/>
              <a:t> </a:t>
            </a:r>
            <a:r>
              <a:rPr lang="de-DE" sz="1200" err="1"/>
              <a:t>visualisation</a:t>
            </a:r>
            <a:r>
              <a:rPr lang="de-DE" sz="1200"/>
              <a:t> </a:t>
            </a:r>
            <a:r>
              <a:rPr lang="de-DE" sz="1200" err="1"/>
              <a:t>tools</a:t>
            </a:r>
            <a:r>
              <a:rPr lang="de-DE" sz="1200"/>
              <a:t> </a:t>
            </a:r>
            <a:r>
              <a:rPr lang="de-DE" sz="1200" err="1"/>
              <a:t>related</a:t>
            </a:r>
            <a:r>
              <a:rPr lang="de-DE" sz="1200"/>
              <a:t> </a:t>
            </a:r>
            <a:r>
              <a:rPr lang="de-DE" sz="1200" err="1"/>
              <a:t>to</a:t>
            </a:r>
            <a:r>
              <a:rPr lang="de-DE" sz="1200"/>
              <a:t> </a:t>
            </a:r>
            <a:r>
              <a:rPr lang="de-DE" sz="1200" err="1"/>
              <a:t>benefits</a:t>
            </a:r>
            <a:r>
              <a:rPr lang="de-DE" sz="1200"/>
              <a:t> such </a:t>
            </a:r>
            <a:r>
              <a:rPr lang="de-DE" sz="1200" err="1"/>
              <a:t>as</a:t>
            </a:r>
            <a:r>
              <a:rPr lang="de-DE" sz="1200"/>
              <a:t> wage </a:t>
            </a:r>
            <a:r>
              <a:rPr lang="de-DE" sz="1200" err="1"/>
              <a:t>payments</a:t>
            </a:r>
            <a:r>
              <a:rPr lang="de-DE" sz="1200"/>
              <a:t>, </a:t>
            </a:r>
            <a:r>
              <a:rPr lang="de-DE" sz="1200" err="1"/>
              <a:t>fuel</a:t>
            </a:r>
            <a:r>
              <a:rPr lang="de-DE" sz="1200"/>
              <a:t> </a:t>
            </a:r>
            <a:r>
              <a:rPr lang="de-DE" sz="1200" err="1"/>
              <a:t>and</a:t>
            </a:r>
            <a:r>
              <a:rPr lang="de-DE" sz="1200"/>
              <a:t> </a:t>
            </a:r>
            <a:r>
              <a:rPr lang="de-DE" sz="1200" err="1"/>
              <a:t>food</a:t>
            </a:r>
            <a:r>
              <a:rPr lang="de-DE" sz="1200"/>
              <a:t> </a:t>
            </a:r>
            <a:r>
              <a:rPr lang="de-DE" sz="1200" err="1"/>
              <a:t>grain</a:t>
            </a:r>
            <a:r>
              <a:rPr lang="de-DE" sz="1200"/>
              <a:t> </a:t>
            </a:r>
            <a:r>
              <a:rPr lang="de-DE" sz="1200" err="1"/>
              <a:t>subsides</a:t>
            </a:r>
            <a:r>
              <a:rPr lang="de-DE" sz="1200"/>
              <a:t> </a:t>
            </a:r>
            <a:r>
              <a:rPr lang="de-DE" sz="1200" err="1"/>
              <a:t>to</a:t>
            </a:r>
            <a:r>
              <a:rPr lang="de-DE" sz="1200"/>
              <a:t> </a:t>
            </a:r>
            <a:r>
              <a:rPr lang="de-DE" sz="1200" err="1"/>
              <a:t>beneficiaries</a:t>
            </a:r>
            <a:r>
              <a:rPr lang="de-DE" sz="1200"/>
              <a:t>;</a:t>
            </a:r>
          </a:p>
          <a:p>
            <a:pPr>
              <a:spcBef>
                <a:spcPts val="200"/>
              </a:spcBef>
            </a:pPr>
            <a:r>
              <a:rPr lang="de-DE" sz="1200" err="1"/>
              <a:t>Digitalization</a:t>
            </a:r>
            <a:r>
              <a:rPr lang="de-DE" sz="1200"/>
              <a:t> </a:t>
            </a:r>
            <a:r>
              <a:rPr lang="de-DE" sz="1200" err="1"/>
              <a:t>of</a:t>
            </a:r>
            <a:r>
              <a:rPr lang="de-DE" sz="1200"/>
              <a:t> </a:t>
            </a:r>
            <a:r>
              <a:rPr lang="de-DE" sz="1200" err="1"/>
              <a:t>processes</a:t>
            </a:r>
            <a:r>
              <a:rPr lang="de-DE" sz="1200"/>
              <a:t> (e.g. online </a:t>
            </a:r>
            <a:r>
              <a:rPr lang="de-DE" sz="1200" err="1"/>
              <a:t>data</a:t>
            </a:r>
            <a:r>
              <a:rPr lang="de-DE" sz="1200"/>
              <a:t> </a:t>
            </a:r>
            <a:r>
              <a:rPr lang="de-DE" sz="1200" err="1"/>
              <a:t>exchange</a:t>
            </a:r>
            <a:r>
              <a:rPr lang="de-DE" sz="1200"/>
              <a:t> </a:t>
            </a:r>
            <a:r>
              <a:rPr lang="de-DE" sz="1200" err="1"/>
              <a:t>mechanisms</a:t>
            </a:r>
            <a:r>
              <a:rPr lang="de-DE" sz="1200"/>
              <a:t>) </a:t>
            </a:r>
            <a:r>
              <a:rPr lang="de-DE" sz="1200" err="1"/>
              <a:t>and</a:t>
            </a:r>
            <a:r>
              <a:rPr lang="de-DE" sz="1200"/>
              <a:t> </a:t>
            </a:r>
            <a:r>
              <a:rPr lang="de-DE" sz="1200" err="1"/>
              <a:t>information</a:t>
            </a:r>
            <a:r>
              <a:rPr lang="de-DE" sz="1200"/>
              <a:t> </a:t>
            </a:r>
            <a:r>
              <a:rPr lang="de-DE" sz="1200" err="1"/>
              <a:t>management</a:t>
            </a:r>
            <a:r>
              <a:rPr lang="de-DE" sz="1200"/>
              <a:t> (e.g. </a:t>
            </a:r>
            <a:r>
              <a:rPr lang="de-DE" sz="1200" err="1"/>
              <a:t>digitized</a:t>
            </a:r>
            <a:r>
              <a:rPr lang="de-DE" sz="1200"/>
              <a:t> </a:t>
            </a:r>
            <a:r>
              <a:rPr lang="de-DE" sz="1200" err="1"/>
              <a:t>list</a:t>
            </a:r>
            <a:r>
              <a:rPr lang="de-DE" sz="1200"/>
              <a:t> </a:t>
            </a:r>
            <a:r>
              <a:rPr lang="de-DE" sz="1200" err="1"/>
              <a:t>of</a:t>
            </a:r>
            <a:r>
              <a:rPr lang="de-DE" sz="1200"/>
              <a:t> </a:t>
            </a:r>
            <a:r>
              <a:rPr lang="de-DE" sz="1200" err="1"/>
              <a:t>recipients</a:t>
            </a:r>
            <a:r>
              <a:rPr lang="de-DE" sz="1200"/>
              <a:t>) </a:t>
            </a:r>
            <a:r>
              <a:rPr lang="de-DE" sz="1200" err="1"/>
              <a:t>helps</a:t>
            </a:r>
            <a:r>
              <a:rPr lang="de-DE" sz="1200"/>
              <a:t> </a:t>
            </a:r>
            <a:r>
              <a:rPr lang="de-DE" sz="1200" err="1"/>
              <a:t>beneficiaries</a:t>
            </a:r>
            <a:r>
              <a:rPr lang="de-DE" sz="1200"/>
              <a:t> </a:t>
            </a:r>
            <a:r>
              <a:rPr lang="de-DE" sz="1200" err="1"/>
              <a:t>to</a:t>
            </a:r>
            <a:r>
              <a:rPr lang="de-DE" sz="1200"/>
              <a:t> </a:t>
            </a:r>
            <a:r>
              <a:rPr lang="de-DE" sz="1200" err="1"/>
              <a:t>stay</a:t>
            </a:r>
            <a:r>
              <a:rPr lang="de-DE" sz="1200"/>
              <a:t> </a:t>
            </a:r>
            <a:r>
              <a:rPr lang="de-DE" sz="1200" err="1"/>
              <a:t>informed</a:t>
            </a:r>
            <a:r>
              <a:rPr lang="de-DE" sz="1200"/>
              <a:t> on </a:t>
            </a:r>
            <a:r>
              <a:rPr lang="de-DE" sz="1200" err="1"/>
              <a:t>program</a:t>
            </a:r>
            <a:r>
              <a:rPr lang="de-DE" sz="1200"/>
              <a:t> </a:t>
            </a:r>
            <a:r>
              <a:rPr lang="de-DE" sz="1200" err="1"/>
              <a:t>delivery</a:t>
            </a:r>
            <a:r>
              <a:rPr lang="de-DE" sz="1200"/>
              <a:t>;</a:t>
            </a:r>
          </a:p>
          <a:p>
            <a:pPr>
              <a:spcBef>
                <a:spcPts val="200"/>
              </a:spcBef>
            </a:pPr>
            <a:r>
              <a:rPr lang="de-DE" sz="1200" err="1"/>
              <a:t>Room</a:t>
            </a:r>
            <a:r>
              <a:rPr lang="de-DE" sz="1200"/>
              <a:t> </a:t>
            </a:r>
            <a:r>
              <a:rPr lang="de-DE" sz="1200" err="1"/>
              <a:t>for</a:t>
            </a:r>
            <a:r>
              <a:rPr lang="de-DE" sz="1200"/>
              <a:t> </a:t>
            </a:r>
            <a:r>
              <a:rPr lang="de-DE" sz="1200" err="1"/>
              <a:t>improvement</a:t>
            </a:r>
            <a:r>
              <a:rPr lang="de-DE" sz="1200"/>
              <a:t>: Open </a:t>
            </a:r>
            <a:r>
              <a:rPr lang="de-DE" sz="1200" err="1"/>
              <a:t>data</a:t>
            </a:r>
            <a:r>
              <a:rPr lang="de-DE" sz="1200"/>
              <a:t> </a:t>
            </a:r>
            <a:r>
              <a:rPr lang="de-DE" sz="1200" err="1"/>
              <a:t>is</a:t>
            </a:r>
            <a:r>
              <a:rPr lang="de-DE" sz="1200"/>
              <a:t> not </a:t>
            </a:r>
            <a:r>
              <a:rPr lang="de-DE" sz="1200" err="1"/>
              <a:t>directly</a:t>
            </a:r>
            <a:r>
              <a:rPr lang="de-DE" sz="1200"/>
              <a:t> </a:t>
            </a:r>
            <a:r>
              <a:rPr lang="de-DE" sz="1200" err="1"/>
              <a:t>available</a:t>
            </a:r>
            <a:r>
              <a:rPr lang="de-DE" sz="1200"/>
              <a:t> on </a:t>
            </a:r>
            <a:r>
              <a:rPr lang="de-DE" sz="1200" err="1"/>
              <a:t>the</a:t>
            </a:r>
            <a:r>
              <a:rPr lang="de-DE" sz="1200"/>
              <a:t> </a:t>
            </a:r>
            <a:r>
              <a:rPr lang="de-DE" sz="1200" err="1"/>
              <a:t>portal</a:t>
            </a:r>
            <a:r>
              <a:rPr lang="de-DE" sz="1200"/>
              <a:t>. But </a:t>
            </a:r>
            <a:r>
              <a:rPr lang="de-DE" sz="1200" err="1"/>
              <a:t>the</a:t>
            </a:r>
            <a:r>
              <a:rPr lang="de-DE" sz="1200"/>
              <a:t> </a:t>
            </a:r>
            <a:r>
              <a:rPr lang="de-DE" sz="1200" err="1"/>
              <a:t>website</a:t>
            </a:r>
            <a:r>
              <a:rPr lang="de-DE" sz="1200"/>
              <a:t> </a:t>
            </a:r>
            <a:r>
              <a:rPr lang="de-DE" sz="1200" err="1"/>
              <a:t>is</a:t>
            </a:r>
            <a:r>
              <a:rPr lang="de-DE" sz="1200"/>
              <a:t> </a:t>
            </a:r>
            <a:r>
              <a:rPr lang="de-DE" sz="1200" err="1"/>
              <a:t>connected</a:t>
            </a:r>
            <a:r>
              <a:rPr lang="de-DE" sz="1200"/>
              <a:t> </a:t>
            </a:r>
            <a:r>
              <a:rPr lang="de-DE" sz="1200" err="1"/>
              <a:t>to</a:t>
            </a:r>
            <a:r>
              <a:rPr lang="de-DE" sz="1200"/>
              <a:t> </a:t>
            </a:r>
            <a:r>
              <a:rPr lang="de-DE" sz="1200" err="1"/>
              <a:t>the</a:t>
            </a:r>
            <a:r>
              <a:rPr lang="de-DE" sz="1200"/>
              <a:t> Indian Open Data Portal </a:t>
            </a:r>
            <a:r>
              <a:rPr lang="de-DE" sz="1200" err="1"/>
              <a:t>which</a:t>
            </a:r>
            <a:r>
              <a:rPr lang="de-DE" sz="1200"/>
              <a:t> </a:t>
            </a:r>
            <a:r>
              <a:rPr lang="de-DE" sz="1200" err="1"/>
              <a:t>includes</a:t>
            </a:r>
            <a:r>
              <a:rPr lang="de-DE" sz="1200"/>
              <a:t> </a:t>
            </a:r>
            <a:r>
              <a:rPr lang="de-DE" sz="1200" err="1"/>
              <a:t>info</a:t>
            </a:r>
            <a:r>
              <a:rPr lang="de-DE" sz="1200"/>
              <a:t> on DBT </a:t>
            </a:r>
            <a:r>
              <a:rPr lang="de-DE" sz="1200" err="1"/>
              <a:t>and</a:t>
            </a:r>
            <a:r>
              <a:rPr lang="de-DE" sz="1200"/>
              <a:t> </a:t>
            </a:r>
            <a:r>
              <a:rPr lang="de-DE" sz="1200" err="1"/>
              <a:t>details</a:t>
            </a:r>
            <a:r>
              <a:rPr lang="de-DE" sz="1200"/>
              <a:t> </a:t>
            </a:r>
            <a:r>
              <a:rPr lang="de-DE" sz="1200" err="1"/>
              <a:t>of</a:t>
            </a:r>
            <a:r>
              <a:rPr lang="de-DE" sz="1200"/>
              <a:t> </a:t>
            </a:r>
            <a:r>
              <a:rPr lang="de-DE" sz="1200" err="1"/>
              <a:t>public</a:t>
            </a:r>
            <a:r>
              <a:rPr lang="de-DE" sz="1200"/>
              <a:t> </a:t>
            </a:r>
            <a:r>
              <a:rPr lang="de-DE" sz="1200" err="1"/>
              <a:t>servants</a:t>
            </a:r>
            <a:r>
              <a:rPr lang="de-DE" sz="1200"/>
              <a:t> </a:t>
            </a:r>
            <a:r>
              <a:rPr lang="de-DE" sz="1200" err="1"/>
              <a:t>responsible</a:t>
            </a:r>
            <a:r>
              <a:rPr lang="de-DE" sz="1200"/>
              <a:t> </a:t>
            </a:r>
            <a:r>
              <a:rPr lang="de-DE" sz="1200" err="1"/>
              <a:t>for</a:t>
            </a:r>
            <a:r>
              <a:rPr lang="de-DE" sz="1200"/>
              <a:t> </a:t>
            </a:r>
            <a:r>
              <a:rPr lang="de-DE" sz="1200" err="1"/>
              <a:t>managing</a:t>
            </a:r>
            <a:r>
              <a:rPr lang="de-DE" sz="1200"/>
              <a:t> </a:t>
            </a:r>
            <a:r>
              <a:rPr lang="de-DE" sz="1200" err="1"/>
              <a:t>datasets</a:t>
            </a:r>
            <a:r>
              <a:rPr lang="de-DE" sz="1200"/>
              <a:t>.</a:t>
            </a:r>
            <a:endParaRPr lang="de-DE" sz="1200" b="1"/>
          </a:p>
        </p:txBody>
      </p:sp>
      <p:sp>
        <p:nvSpPr>
          <p:cNvPr id="9" name="Textfeld 8"/>
          <p:cNvSpPr txBox="1"/>
          <p:nvPr/>
        </p:nvSpPr>
        <p:spPr>
          <a:xfrm>
            <a:off x="3600266" y="4441483"/>
            <a:ext cx="1024249" cy="200055"/>
          </a:xfrm>
          <a:prstGeom prst="rect">
            <a:avLst/>
          </a:prstGeom>
          <a:noFill/>
        </p:spPr>
        <p:txBody>
          <a:bodyPr wrap="square" rtlCol="0">
            <a:spAutoFit/>
          </a:bodyPr>
          <a:lstStyle/>
          <a:p>
            <a:r>
              <a:rPr lang="de-DE" sz="700">
                <a:solidFill>
                  <a:srgbClr val="000000"/>
                </a:solidFill>
                <a:latin typeface="Roboto"/>
                <a:cs typeface="Roboto"/>
              </a:rPr>
              <a:t>OECD 2017: 41-42</a:t>
            </a:r>
          </a:p>
        </p:txBody>
      </p:sp>
      <p:pic>
        <p:nvPicPr>
          <p:cNvPr id="12" name="Inhaltsplatzhalter 11" descr="Bildschirmfoto 2020-07-08 um 13.59.45.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47" t="-378" r="21243" b="378"/>
          <a:stretch/>
        </p:blipFill>
        <p:spPr>
          <a:ln>
            <a:solidFill>
              <a:srgbClr val="00B0F0"/>
            </a:solidFill>
          </a:ln>
        </p:spPr>
      </p:pic>
    </p:spTree>
    <p:extLst>
      <p:ext uri="{BB962C8B-B14F-4D97-AF65-F5344CB8AC3E}">
        <p14:creationId xmlns:p14="http://schemas.microsoft.com/office/powerpoint/2010/main" val="42333820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38</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How to achieve transparency?</a:t>
              </a:r>
              <a:endParaRPr lang="en-US" altLang="ko-KR" sz="1200" b="1">
                <a:solidFill>
                  <a:schemeClr val="bg1">
                    <a:lumMod val="65000"/>
                  </a:schemeClr>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Transparency</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tools</a:t>
                </a:r>
                <a:r>
                  <a:rPr lang="de-DE" altLang="ko-KR" sz="1600" b="1">
                    <a:solidFill>
                      <a:schemeClr val="bg1">
                        <a:lumMod val="65000"/>
                      </a:schemeClr>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government</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err="1">
                    <a:solidFill>
                      <a:schemeClr val="bg1">
                        <a:lumMod val="65000"/>
                      </a:schemeClr>
                    </a:solidFill>
                    <a:latin typeface="Roboto"/>
                    <a:cs typeface="Roboto"/>
                  </a:rPr>
                  <a:t>Right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to</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information</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legislation</a:t>
                </a:r>
                <a:r>
                  <a:rPr lang="de-DE" altLang="ko-KR" sz="1200" b="1">
                    <a:solidFill>
                      <a:schemeClr val="bg1">
                        <a:lumMod val="65000"/>
                      </a:schemeClr>
                    </a:solidFill>
                    <a:latin typeface="Roboto"/>
                    <a:cs typeface="Roboto"/>
                  </a:rPr>
                  <a:t>,</a:t>
                </a:r>
              </a:p>
              <a:p>
                <a:pPr marL="342900" indent="-342900">
                  <a:buFont typeface="+mj-lt"/>
                  <a:buAutoNum type="arabicPeriod"/>
                </a:pPr>
                <a:r>
                  <a:rPr lang="de-DE" altLang="ko-KR" sz="1200" b="1">
                    <a:solidFill>
                      <a:schemeClr val="bg1">
                        <a:lumMod val="65000"/>
                      </a:schemeClr>
                    </a:solidFill>
                    <a:latin typeface="Roboto"/>
                    <a:cs typeface="Roboto"/>
                  </a:rPr>
                  <a:t>Open </a:t>
                </a:r>
                <a:r>
                  <a:rPr lang="de-DE" altLang="ko-KR" sz="1200" b="1" err="1">
                    <a:solidFill>
                      <a:schemeClr val="bg1">
                        <a:lumMod val="65000"/>
                      </a:schemeClr>
                    </a:solidFill>
                    <a:latin typeface="Roboto"/>
                    <a:cs typeface="Roboto"/>
                  </a:rPr>
                  <a:t>data</a:t>
                </a:r>
                <a:endParaRPr lang="ko-KR" altLang="en-US" sz="1200" b="1">
                  <a:solidFill>
                    <a:schemeClr val="bg1">
                      <a:lumMod val="65000"/>
                    </a:schemeClr>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Practical examples</a:t>
              </a:r>
              <a:endParaRPr lang="en-US" altLang="ko-KR" sz="12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chemeClr val="bg1"/>
                  </a:solidFill>
                  <a:latin typeface="Roboto"/>
                  <a:cs typeface="Roboto"/>
                </a:rPr>
                <a:t>Activity:</a:t>
              </a:r>
            </a:p>
            <a:p>
              <a:r>
                <a:rPr lang="en-US" altLang="ko-KR" sz="1600" b="1">
                  <a:solidFill>
                    <a:schemeClr val="bg1"/>
                  </a:solidFill>
                  <a:latin typeface="Roboto"/>
                  <a:cs typeface="Roboto"/>
                </a:rPr>
                <a:t>Openness check</a:t>
              </a:r>
              <a:endParaRPr lang="en-US" altLang="ko-KR" sz="1200" b="1">
                <a:solidFill>
                  <a:schemeClr val="bg1"/>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06</a:t>
              </a:r>
              <a:endParaRPr lang="ko-KR" altLang="en-US" sz="2400" b="1">
                <a:solidFill>
                  <a:srgbClr val="FFFFFF"/>
                </a:solidFill>
                <a:latin typeface="Roboto"/>
                <a:cs typeface="Roboto"/>
              </a:endParaRPr>
            </a:p>
          </p:txBody>
        </p:sp>
      </p:grpSp>
    </p:spTree>
    <p:extLst>
      <p:ext uri="{BB962C8B-B14F-4D97-AF65-F5344CB8AC3E}">
        <p14:creationId xmlns:p14="http://schemas.microsoft.com/office/powerpoint/2010/main" val="4181005017"/>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en-US" altLang="ko-KR" sz="4400">
                <a:latin typeface="Roboto"/>
                <a:ea typeface="맑은 고딕"/>
                <a:cs typeface="Roboto"/>
              </a:rPr>
              <a:t>Activity</a:t>
            </a:r>
            <a:endParaRPr lang="en-US" sz="4400">
              <a:ea typeface="맑은 고딕"/>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39</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210045246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48" name="Textplatzhalter 47"/>
          <p:cNvSpPr>
            <a:spLocks noGrp="1"/>
          </p:cNvSpPr>
          <p:nvPr>
            <p:ph type="body" sz="quarter" idx="13"/>
          </p:nvPr>
        </p:nvSpPr>
        <p:spPr>
          <a:xfrm>
            <a:off x="1724526" y="588211"/>
            <a:ext cx="6657474" cy="4050464"/>
          </a:xfrm>
        </p:spPr>
        <p:txBody>
          <a:bodyPr vert="horz" lIns="91440" tIns="45720" rIns="91440" bIns="45720" rtlCol="0" anchor="t">
            <a:normAutofit/>
          </a:bodyPr>
          <a:lstStyle/>
          <a:p>
            <a:pPr marL="0" indent="0">
              <a:buNone/>
            </a:pPr>
            <a:endParaRPr lang="de-DE" sz="2000" u="sng">
              <a:solidFill>
                <a:schemeClr val="bg1"/>
              </a:solidFill>
            </a:endParaRPr>
          </a:p>
          <a:p>
            <a:pPr marL="0" indent="0">
              <a:buNone/>
            </a:pPr>
            <a:r>
              <a:rPr lang="de-DE" sz="1600" b="1" u="sng">
                <a:solidFill>
                  <a:srgbClr val="000090"/>
                </a:solidFill>
                <a:latin typeface="Lucida Handwriting"/>
                <a:cs typeface="Lucida Handwriting"/>
              </a:rPr>
              <a:t>In </a:t>
            </a:r>
            <a:r>
              <a:rPr lang="de-DE" sz="1600" b="1" u="sng" err="1">
                <a:solidFill>
                  <a:srgbClr val="000090"/>
                </a:solidFill>
                <a:latin typeface="Lucida Handwriting"/>
                <a:cs typeface="Lucida Handwriting"/>
              </a:rPr>
              <a:t>this</a:t>
            </a:r>
            <a:r>
              <a:rPr lang="de-DE" sz="1600" b="1" u="sng">
                <a:solidFill>
                  <a:srgbClr val="000090"/>
                </a:solidFill>
                <a:latin typeface="Lucida Handwriting"/>
                <a:cs typeface="Lucida Handwriting"/>
              </a:rPr>
              <a:t> </a:t>
            </a:r>
            <a:r>
              <a:rPr lang="de-DE" sz="1600" b="1" u="sng" err="1">
                <a:solidFill>
                  <a:srgbClr val="000090"/>
                </a:solidFill>
                <a:latin typeface="Lucida Handwriting"/>
                <a:cs typeface="Lucida Handwriting"/>
              </a:rPr>
              <a:t>module</a:t>
            </a:r>
            <a:r>
              <a:rPr lang="de-DE" sz="1600" b="1" u="sng">
                <a:solidFill>
                  <a:srgbClr val="000090"/>
                </a:solidFill>
                <a:latin typeface="Lucida Handwriting"/>
                <a:cs typeface="Lucida Handwriting"/>
              </a:rPr>
              <a:t> </a:t>
            </a:r>
            <a:r>
              <a:rPr lang="de-DE" sz="1600" b="1" u="sng" err="1">
                <a:solidFill>
                  <a:srgbClr val="000090"/>
                </a:solidFill>
                <a:latin typeface="Lucida Handwriting"/>
                <a:cs typeface="Lucida Handwriting"/>
              </a:rPr>
              <a:t>you</a:t>
            </a:r>
            <a:r>
              <a:rPr lang="de-DE" sz="1600" b="1" u="sng">
                <a:solidFill>
                  <a:srgbClr val="000090"/>
                </a:solidFill>
                <a:latin typeface="Lucida Handwriting"/>
                <a:cs typeface="Lucida Handwriting"/>
              </a:rPr>
              <a:t> will </a:t>
            </a:r>
            <a:r>
              <a:rPr lang="de-DE" sz="1600" b="1" u="sng" err="1">
                <a:solidFill>
                  <a:srgbClr val="000090"/>
                </a:solidFill>
                <a:latin typeface="Lucida Handwriting"/>
                <a:cs typeface="Lucida Handwriting"/>
              </a:rPr>
              <a:t>learn</a:t>
            </a:r>
            <a:r>
              <a:rPr lang="de-DE" sz="1600" b="1" u="sng">
                <a:solidFill>
                  <a:srgbClr val="000090"/>
                </a:solidFill>
                <a:latin typeface="Lucida Handwriting"/>
                <a:cs typeface="Lucida Handwriting"/>
              </a:rPr>
              <a:t>:</a:t>
            </a:r>
            <a:endParaRPr lang="de-DE" sz="1600" b="1">
              <a:solidFill>
                <a:srgbClr val="000090"/>
              </a:solidFill>
              <a:latin typeface="Lucida Handwriting"/>
              <a:cs typeface="Lucida Handwriting"/>
            </a:endParaRPr>
          </a:p>
          <a:p>
            <a:r>
              <a:rPr lang="de-DE" sz="1500" err="1">
                <a:solidFill>
                  <a:srgbClr val="000090"/>
                </a:solidFill>
                <a:latin typeface="Lucida Handwriting"/>
                <a:cs typeface="Lucida Handwriting"/>
              </a:rPr>
              <a:t>How</a:t>
            </a:r>
            <a:r>
              <a:rPr lang="de-DE" sz="1500">
                <a:solidFill>
                  <a:srgbClr val="000090"/>
                </a:solidFill>
                <a:latin typeface="Lucida Handwriting"/>
                <a:cs typeface="Lucida Handwriting"/>
              </a:rPr>
              <a:t> different </a:t>
            </a:r>
            <a:r>
              <a:rPr lang="de-DE" sz="1500" err="1">
                <a:solidFill>
                  <a:srgbClr val="000090"/>
                </a:solidFill>
                <a:latin typeface="Lucida Handwriting"/>
                <a:cs typeface="Lucida Handwriting"/>
              </a:rPr>
              <a:t>interests</a:t>
            </a:r>
            <a:r>
              <a:rPr lang="de-DE" sz="1500">
                <a:solidFill>
                  <a:srgbClr val="000090"/>
                </a:solidFill>
                <a:latin typeface="Lucida Handwriting"/>
                <a:cs typeface="Lucida Handwriting"/>
              </a:rPr>
              <a:t> and </a:t>
            </a:r>
            <a:r>
              <a:rPr lang="de-DE" sz="1500" err="1">
                <a:solidFill>
                  <a:srgbClr val="000090"/>
                </a:solidFill>
                <a:latin typeface="Lucida Handwriting"/>
                <a:cs typeface="Lucida Handwriting"/>
              </a:rPr>
              <a:t>asymmetric</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information</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of</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two</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or</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more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parties</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are</a:t>
            </a:r>
            <a:r>
              <a:rPr lang="de-DE" sz="1500">
                <a:solidFill>
                  <a:srgbClr val="000090"/>
                </a:solidFill>
                <a:latin typeface="Lucida Handwriting"/>
                <a:cs typeface="Lucida Handwriting"/>
              </a:rPr>
              <a:t> at </a:t>
            </a:r>
            <a:r>
              <a:rPr lang="de-DE" sz="1500" err="1">
                <a:solidFill>
                  <a:srgbClr val="000090"/>
                </a:solidFill>
                <a:latin typeface="Lucida Handwriting"/>
                <a:cs typeface="Lucida Handwriting"/>
              </a:rPr>
              <a:t>the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core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of</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many</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transparency</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problems</a:t>
            </a:r>
            <a:r>
              <a:rPr lang="de-DE" sz="1500">
                <a:solidFill>
                  <a:srgbClr val="000090"/>
                </a:solidFill>
                <a:latin typeface="Lucida Handwriting"/>
                <a:cs typeface="Lucida Handwriting"/>
              </a:rPr>
              <a:t>;</a:t>
            </a:r>
          </a:p>
          <a:p>
            <a:r>
              <a:rPr lang="de-DE" sz="1500" err="1">
                <a:solidFill>
                  <a:srgbClr val="000090"/>
                </a:solidFill>
                <a:latin typeface="Lucida Handwriting"/>
                <a:cs typeface="Lucida Handwriting"/>
              </a:rPr>
              <a:t>What</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transparency</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is</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how</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it</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can</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function</a:t>
            </a:r>
            <a:r>
              <a:rPr lang="de-DE" sz="1500">
                <a:solidFill>
                  <a:srgbClr val="000090"/>
                </a:solidFill>
                <a:latin typeface="Lucida Handwriting"/>
                <a:cs typeface="Lucida Handwriting"/>
              </a:rPr>
              <a:t> and </a:t>
            </a:r>
            <a:r>
              <a:rPr lang="de-DE" sz="1500" err="1">
                <a:solidFill>
                  <a:srgbClr val="000090"/>
                </a:solidFill>
                <a:latin typeface="Lucida Handwriting"/>
                <a:cs typeface="Lucida Handwriting"/>
              </a:rPr>
              <a:t>which</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types</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there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are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depending</a:t>
            </a:r>
            <a:r>
              <a:rPr lang="de-DE" sz="1500">
                <a:solidFill>
                  <a:srgbClr val="000090"/>
                </a:solidFill>
                <a:latin typeface="Lucida Handwriting"/>
                <a:cs typeface="Lucida Handwriting"/>
              </a:rPr>
              <a:t> on </a:t>
            </a:r>
            <a:r>
              <a:rPr lang="de-DE" sz="1500" err="1">
                <a:solidFill>
                  <a:srgbClr val="000090"/>
                </a:solidFill>
                <a:latin typeface="Lucida Handwriting"/>
                <a:cs typeface="Lucida Handwriting"/>
              </a:rPr>
              <a:t>where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information</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is</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held</a:t>
            </a:r>
            <a:r>
              <a:rPr lang="de-DE" sz="1500">
                <a:solidFill>
                  <a:srgbClr val="000090"/>
                </a:solidFill>
                <a:latin typeface="Lucida Handwriting"/>
                <a:cs typeface="Lucida Handwriting"/>
              </a:rPr>
              <a:t>;</a:t>
            </a:r>
          </a:p>
          <a:p>
            <a:r>
              <a:rPr lang="de-DE" sz="1500" err="1">
                <a:solidFill>
                  <a:srgbClr val="000090"/>
                </a:solidFill>
                <a:latin typeface="Lucida Handwriting"/>
                <a:cs typeface="Lucida Handwriting"/>
              </a:rPr>
              <a:t>What</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is</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needed</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to</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achieve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transparency</a:t>
            </a:r>
            <a:r>
              <a:rPr lang="de-DE" sz="1500">
                <a:solidFill>
                  <a:srgbClr val="000090"/>
                </a:solidFill>
                <a:latin typeface="Lucida Handwriting"/>
                <a:cs typeface="Lucida Handwriting"/>
              </a:rPr>
              <a:t>;</a:t>
            </a:r>
          </a:p>
          <a:p>
            <a:r>
              <a:rPr lang="de-DE" sz="1500">
                <a:solidFill>
                  <a:srgbClr val="000090"/>
                </a:solidFill>
                <a:latin typeface="Lucida Handwriting"/>
                <a:cs typeface="Lucida Handwriting"/>
              </a:rPr>
              <a:t>About </a:t>
            </a:r>
            <a:r>
              <a:rPr lang="de-DE" sz="1500" err="1">
                <a:solidFill>
                  <a:srgbClr val="000090"/>
                </a:solidFill>
                <a:latin typeface="Lucida Handwriting"/>
                <a:cs typeface="Lucida Handwriting"/>
              </a:rPr>
              <a:t>the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transparency</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tools</a:t>
            </a:r>
            <a:r>
              <a:rPr lang="de-DE" sz="1500">
                <a:solidFill>
                  <a:srgbClr val="000090"/>
                </a:solidFill>
                <a:latin typeface="Lucida Handwriting"/>
                <a:cs typeface="Lucida Handwriting"/>
              </a:rPr>
              <a:t> open </a:t>
            </a:r>
            <a:r>
              <a:rPr lang="de-DE" sz="1500" err="1">
                <a:solidFill>
                  <a:srgbClr val="000090"/>
                </a:solidFill>
                <a:latin typeface="Lucida Handwriting"/>
                <a:cs typeface="Lucida Handwriting"/>
              </a:rPr>
              <a:t>government</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right</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to</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information</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legislation</a:t>
            </a:r>
            <a:r>
              <a:rPr lang="de-DE" sz="1500">
                <a:solidFill>
                  <a:srgbClr val="000090"/>
                </a:solidFill>
                <a:latin typeface="Lucida Handwriting"/>
                <a:cs typeface="Lucida Handwriting"/>
              </a:rPr>
              <a:t> and open </a:t>
            </a:r>
            <a:r>
              <a:rPr lang="de-DE" sz="1500" err="1">
                <a:solidFill>
                  <a:srgbClr val="000090"/>
                </a:solidFill>
                <a:latin typeface="Lucida Handwriting"/>
                <a:cs typeface="Lucida Handwriting"/>
              </a:rPr>
              <a:t>data</a:t>
            </a:r>
            <a:r>
              <a:rPr lang="de-DE" sz="1500">
                <a:solidFill>
                  <a:srgbClr val="000090"/>
                </a:solidFill>
                <a:latin typeface="Lucida Handwriting"/>
                <a:cs typeface="Lucida Handwriting"/>
              </a:rPr>
              <a:t> and </a:t>
            </a:r>
            <a:r>
              <a:rPr lang="de-DE" sz="1500" err="1">
                <a:solidFill>
                  <a:srgbClr val="000090"/>
                </a:solidFill>
                <a:latin typeface="Lucida Handwriting"/>
                <a:cs typeface="Lucida Handwriting"/>
              </a:rPr>
              <a:t>how</a:t>
            </a:r>
            <a:r>
              <a:rPr lang="de-DE" sz="1500">
                <a:solidFill>
                  <a:srgbClr val="000090"/>
                </a:solidFill>
                <a:latin typeface="Lucida Handwriting"/>
                <a:cs typeface="Lucida Handwriting"/>
              </a:rPr>
              <a:t> countries </a:t>
            </a:r>
            <a:r>
              <a:rPr lang="de-DE" sz="1500" err="1">
                <a:solidFill>
                  <a:srgbClr val="000090"/>
                </a:solidFill>
                <a:latin typeface="Lucida Handwriting"/>
                <a:cs typeface="Lucida Handwriting"/>
              </a:rPr>
              <a:t>across</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the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globe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are</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woking</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with</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them</a:t>
            </a:r>
            <a:r>
              <a:rPr lang="de-DE" sz="1500">
                <a:solidFill>
                  <a:srgbClr val="000090"/>
                </a:solidFill>
                <a:latin typeface="Lucida Handwriting"/>
                <a:cs typeface="Lucida Handwriting"/>
              </a:rPr>
              <a:t>;</a:t>
            </a:r>
          </a:p>
          <a:p>
            <a:r>
              <a:rPr lang="de-DE" sz="1500">
                <a:solidFill>
                  <a:srgbClr val="000090"/>
                </a:solidFill>
                <a:latin typeface="Lucida Handwriting"/>
                <a:cs typeface="Lucida Handwriting"/>
              </a:rPr>
              <a:t>In an activity </a:t>
            </a:r>
            <a:r>
              <a:rPr lang="de-DE" sz="1500" err="1">
                <a:solidFill>
                  <a:srgbClr val="000090"/>
                </a:solidFill>
                <a:latin typeface="Lucida Handwriting"/>
                <a:cs typeface="Lucida Handwriting"/>
              </a:rPr>
              <a:t>how</a:t>
            </a:r>
            <a:r>
              <a:rPr lang="de-DE" sz="1500">
                <a:solidFill>
                  <a:srgbClr val="000090"/>
                </a:solidFill>
                <a:latin typeface="Lucida Handwriting"/>
                <a:cs typeface="Lucida Handwriting"/>
              </a:rPr>
              <a:t> open and transparent </a:t>
            </a:r>
            <a:r>
              <a:rPr lang="de-DE" sz="1500" err="1">
                <a:solidFill>
                  <a:srgbClr val="000090"/>
                </a:solidFill>
                <a:latin typeface="Lucida Handwriting"/>
                <a:cs typeface="Lucida Handwriting"/>
              </a:rPr>
              <a:t>your</a:t>
            </a:r>
            <a:r>
              <a:rPr lang="de-DE" sz="1500">
                <a:solidFill>
                  <a:srgbClr val="000090"/>
                </a:solidFill>
                <a:latin typeface="Lucida Handwriting"/>
                <a:cs typeface="Lucida Handwriting"/>
              </a:rPr>
              <a:t> own </a:t>
            </a:r>
            <a:r>
              <a:rPr lang="de-DE" sz="1500" err="1">
                <a:solidFill>
                  <a:srgbClr val="000090"/>
                </a:solidFill>
                <a:latin typeface="Lucida Handwriting"/>
                <a:cs typeface="Lucida Handwriting"/>
              </a:rPr>
              <a:t>organization</a:t>
            </a:r>
            <a:r>
              <a:rPr lang="de-DE" sz="1500">
                <a:solidFill>
                  <a:srgbClr val="000090"/>
                </a:solidFill>
                <a:latin typeface="Lucida Handwriting"/>
                <a:cs typeface="Lucida Handwriting"/>
              </a:rPr>
              <a:t> </a:t>
            </a:r>
            <a:r>
              <a:rPr lang="de-DE" sz="1500" err="1">
                <a:solidFill>
                  <a:srgbClr val="000090"/>
                </a:solidFill>
                <a:latin typeface="Lucida Handwriting"/>
                <a:cs typeface="Lucida Handwriting"/>
              </a:rPr>
              <a:t>is</a:t>
            </a:r>
            <a:r>
              <a:rPr lang="de-DE" sz="1500">
                <a:solidFill>
                  <a:srgbClr val="000090"/>
                </a:solidFill>
                <a:latin typeface="Lucida Handwriting"/>
                <a:cs typeface="Lucida Handwriting"/>
              </a:rPr>
              <a:t>.</a:t>
            </a: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 calcmode="lin" valueType="num">
                                      <p:cBhvr additive="base">
                                        <p:cTn id="7" dur="500" fill="hold"/>
                                        <p:tgtEl>
                                          <p:spTgt spid="4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anim calcmode="lin" valueType="num">
                                      <p:cBhvr additive="base">
                                        <p:cTn id="13"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 calcmode="lin" valueType="num">
                                      <p:cBhvr additive="base">
                                        <p:cTn id="19"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5" end="5"/>
                                            </p:txEl>
                                          </p:spTgt>
                                        </p:tgtEl>
                                        <p:attrNameLst>
                                          <p:attrName>style.visibility</p:attrName>
                                        </p:attrNameLst>
                                      </p:cBhvr>
                                      <p:to>
                                        <p:strVal val="visible"/>
                                      </p:to>
                                    </p:set>
                                    <p:anim calcmode="lin" valueType="num">
                                      <p:cBhvr additive="base">
                                        <p:cTn id="25"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
                                            <p:txEl>
                                              <p:pRg st="6" end="6"/>
                                            </p:txEl>
                                          </p:spTgt>
                                        </p:tgtEl>
                                        <p:attrNameLst>
                                          <p:attrName>style.visibility</p:attrName>
                                        </p:attrNameLst>
                                      </p:cBhvr>
                                      <p:to>
                                        <p:strVal val="visible"/>
                                      </p:to>
                                    </p:set>
                                    <p:anim calcmode="lin" valueType="num">
                                      <p:cBhvr additive="base">
                                        <p:cTn id="31" dur="500" fill="hold"/>
                                        <p:tgtEl>
                                          <p:spTgt spid="4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82A28F8-B2D7-084A-AF6A-C77CEEBA580D}"/>
              </a:ext>
            </a:extLst>
          </p:cNvPr>
          <p:cNvGrpSpPr/>
          <p:nvPr/>
        </p:nvGrpSpPr>
        <p:grpSpPr>
          <a:xfrm>
            <a:off x="312984" y="1310000"/>
            <a:ext cx="8255013" cy="3250993"/>
            <a:chOff x="312984" y="1309999"/>
            <a:chExt cx="8255013" cy="2885986"/>
          </a:xfrm>
        </p:grpSpPr>
        <p:sp>
          <p:nvSpPr>
            <p:cNvPr id="7" name="Freihandform 6">
              <a:extLst>
                <a:ext uri="{FF2B5EF4-FFF2-40B4-BE49-F238E27FC236}">
                  <a16:creationId xmlns:a16="http://schemas.microsoft.com/office/drawing/2014/main" id="{822D8B9C-A54E-AB42-86FE-885CF5934F2A}"/>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solidFill>
                    <a:schemeClr val="tx1"/>
                  </a:solidFill>
                  <a:latin typeface="Roboto"/>
                  <a:cs typeface="Roboton"/>
                </a:rPr>
                <a:t>Why</a:t>
              </a:r>
              <a:r>
                <a:rPr lang="de-DE" sz="900" b="1" kern="1200">
                  <a:solidFill>
                    <a:schemeClr val="tx1"/>
                  </a:solidFill>
                  <a:latin typeface="Roboto"/>
                  <a:cs typeface="Roboton"/>
                </a:rPr>
                <a:t>?</a:t>
              </a:r>
              <a:endParaRPr lang="de-DE" sz="900" b="1" i="0" u="none" strike="noStrike" kern="1200" cap="none" baseline="0" noProof="0">
                <a:solidFill>
                  <a:schemeClr val="tx1"/>
                </a:solidFill>
                <a:latin typeface="Roboto"/>
                <a:cs typeface="Roboton"/>
              </a:endParaRPr>
            </a:p>
            <a:p>
              <a:pPr defTabSz="400050">
                <a:lnSpc>
                  <a:spcPct val="90000"/>
                </a:lnSpc>
                <a:spcBef>
                  <a:spcPct val="0"/>
                </a:spcBef>
                <a:spcAft>
                  <a:spcPct val="35000"/>
                </a:spcAft>
              </a:pPr>
              <a:r>
                <a:rPr lang="en-US" sz="900" kern="1200">
                  <a:solidFill>
                    <a:schemeClr val="tx1"/>
                  </a:solidFill>
                  <a:effectLst/>
                  <a:latin typeface="Roboto"/>
                  <a:ea typeface="+mn-ea"/>
                  <a:cs typeface="Roboton"/>
                </a:rPr>
                <a:t>The purpose of </a:t>
              </a:r>
              <a:r>
                <a:rPr lang="en-US" sz="900">
                  <a:solidFill>
                    <a:schemeClr val="tx1"/>
                  </a:solidFill>
                  <a:latin typeface="Roboto"/>
                  <a:cs typeface="Roboton"/>
                </a:rPr>
                <a:t>this activity </a:t>
              </a:r>
              <a:r>
                <a:rPr lang="en-US" sz="900" kern="1200">
                  <a:solidFill>
                    <a:schemeClr val="tx1"/>
                  </a:solidFill>
                  <a:effectLst/>
                  <a:latin typeface="Roboto"/>
                  <a:ea typeface="+mn-ea"/>
                  <a:cs typeface="Roboton"/>
                </a:rPr>
                <a:t>is to:</a:t>
              </a:r>
              <a:endParaRPr lang="en-US" sz="900" kern="1200">
                <a:solidFill>
                  <a:schemeClr val="tx1"/>
                </a:solidFill>
                <a:effectLst/>
                <a:latin typeface="Roboto"/>
                <a:cs typeface="Roboton"/>
              </a:endParaRP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n"/>
                </a:rPr>
                <a:t>- Familiarize participants with open government standards and expectations;</a:t>
              </a:r>
              <a:endParaRPr lang="en-US" sz="900" kern="1200">
                <a:solidFill>
                  <a:schemeClr val="tx1"/>
                </a:solidFill>
                <a:effectLst/>
                <a:latin typeface="Roboto"/>
                <a:cs typeface="Roboton"/>
              </a:endParaRP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n"/>
                </a:rPr>
                <a:t>- Indicate room for improvement in specific organizations, e.g. on how easy (or not) </a:t>
              </a:r>
              <a:r>
                <a:rPr lang="en-US" sz="900">
                  <a:solidFill>
                    <a:schemeClr val="tx1"/>
                  </a:solidFill>
                  <a:latin typeface="Roboto"/>
                  <a:cs typeface="Roboton"/>
                </a:rPr>
                <a:t>it</a:t>
              </a:r>
              <a:r>
                <a:rPr lang="en-US" sz="900" kern="1200">
                  <a:solidFill>
                    <a:schemeClr val="tx1"/>
                  </a:solidFill>
                  <a:effectLst/>
                  <a:latin typeface="Roboto"/>
                  <a:ea typeface="+mn-ea"/>
                  <a:cs typeface="Roboton"/>
                </a:rPr>
                <a:t> is to find specific information;</a:t>
              </a:r>
              <a:endParaRPr lang="en-US" sz="900" kern="1200">
                <a:solidFill>
                  <a:schemeClr val="tx1"/>
                </a:solidFill>
                <a:effectLst/>
                <a:latin typeface="Roboto"/>
                <a:cs typeface="Roboton"/>
              </a:endParaRP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n"/>
                </a:rPr>
                <a:t>- Provide for interesting comparisons between different organizations.</a:t>
              </a:r>
              <a:endParaRPr lang="de-DE" sz="900" kern="1200">
                <a:solidFill>
                  <a:schemeClr val="tx1"/>
                </a:solidFill>
                <a:latin typeface="Roboto"/>
                <a:cs typeface="Roboton"/>
              </a:endParaRPr>
            </a:p>
          </p:txBody>
        </p:sp>
        <p:sp>
          <p:nvSpPr>
            <p:cNvPr id="8" name="Rechteck 7">
              <a:extLst>
                <a:ext uri="{FF2B5EF4-FFF2-40B4-BE49-F238E27FC236}">
                  <a16:creationId xmlns:a16="http://schemas.microsoft.com/office/drawing/2014/main" id="{3C111E74-127C-6148-B690-17A5473AD798}"/>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33994A33-C395-E046-8468-46AA5752C5C1}"/>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
                  <a:cs typeface="Roboto"/>
                </a:rPr>
                <a:t>What</a:t>
              </a:r>
              <a:r>
                <a:rPr lang="de-DE" sz="900" b="1" kern="1200">
                  <a:latin typeface="Roboto"/>
                  <a:cs typeface="Roboto"/>
                </a:rPr>
                <a:t>?</a:t>
              </a:r>
            </a:p>
            <a:p>
              <a:pPr marL="0" lvl="0" indent="0" algn="l" defTabSz="400050">
                <a:lnSpc>
                  <a:spcPct val="90000"/>
                </a:lnSpc>
                <a:spcBef>
                  <a:spcPct val="0"/>
                </a:spcBef>
                <a:spcAft>
                  <a:spcPct val="35000"/>
                </a:spcAft>
                <a:buNone/>
              </a:pPr>
              <a:r>
                <a:rPr lang="de-DE" sz="900" kern="1200">
                  <a:latin typeface="Roboto"/>
                  <a:cs typeface="Roboto"/>
                </a:rPr>
                <a:t>- </a:t>
              </a:r>
              <a:r>
                <a:rPr lang="de-DE" sz="900" kern="1200" err="1">
                  <a:latin typeface="Roboto"/>
                  <a:cs typeface="Roboto"/>
                </a:rPr>
                <a:t>Participants</a:t>
              </a:r>
              <a:r>
                <a:rPr lang="de-DE" sz="900" kern="1200">
                  <a:latin typeface="Roboto"/>
                  <a:cs typeface="Roboto"/>
                </a:rPr>
                <a:t> check via a web </a:t>
              </a:r>
              <a:r>
                <a:rPr lang="de-DE" sz="900" kern="1200" err="1">
                  <a:latin typeface="Roboto"/>
                  <a:cs typeface="Roboto"/>
                </a:rPr>
                <a:t>research</a:t>
              </a:r>
              <a:r>
                <a:rPr lang="de-DE" sz="900" kern="1200">
                  <a:latin typeface="Roboto"/>
                  <a:cs typeface="Roboto"/>
                </a:rPr>
                <a:t> </a:t>
              </a:r>
              <a:r>
                <a:rPr lang="de-DE" sz="900" kern="1200" err="1">
                  <a:latin typeface="Roboto"/>
                  <a:cs typeface="Roboto"/>
                </a:rPr>
                <a:t>whether</a:t>
              </a:r>
              <a:r>
                <a:rPr lang="de-DE" sz="900" kern="1200">
                  <a:latin typeface="Roboto"/>
                  <a:cs typeface="Roboto"/>
                </a:rPr>
                <a:t> </a:t>
              </a:r>
              <a:r>
                <a:rPr lang="de-DE" sz="900" kern="1200" err="1">
                  <a:latin typeface="Roboto"/>
                  <a:cs typeface="Roboto"/>
                </a:rPr>
                <a:t>their</a:t>
              </a:r>
              <a:r>
                <a:rPr lang="de-DE" sz="900" kern="1200">
                  <a:latin typeface="Roboto"/>
                  <a:cs typeface="Roboto"/>
                </a:rPr>
                <a:t> </a:t>
              </a:r>
              <a:r>
                <a:rPr lang="de-DE" sz="900" kern="1200" err="1">
                  <a:latin typeface="Roboto"/>
                  <a:cs typeface="Roboto"/>
                </a:rPr>
                <a:t>selected</a:t>
              </a:r>
              <a:r>
                <a:rPr lang="de-DE" sz="900" kern="1200">
                  <a:latin typeface="Roboto"/>
                  <a:cs typeface="Roboto"/>
                </a:rPr>
                <a:t> </a:t>
              </a:r>
              <a:r>
                <a:rPr lang="de-DE" sz="900" kern="1200" err="1">
                  <a:latin typeface="Roboto"/>
                  <a:cs typeface="Roboto"/>
                </a:rPr>
                <a:t>organization</a:t>
              </a:r>
              <a:r>
                <a:rPr lang="de-DE" sz="900" kern="1200">
                  <a:latin typeface="Roboto"/>
                  <a:cs typeface="Roboto"/>
                </a:rPr>
                <a:t> </a:t>
              </a:r>
              <a:r>
                <a:rPr lang="de-DE" sz="900" kern="1200" err="1">
                  <a:latin typeface="Roboto"/>
                  <a:cs typeface="Roboto"/>
                </a:rPr>
                <a:t>meets</a:t>
              </a:r>
              <a:r>
                <a:rPr lang="de-DE" sz="900" kern="1200">
                  <a:latin typeface="Roboto"/>
                  <a:cs typeface="Roboto"/>
                </a:rPr>
                <a:t> </a:t>
              </a:r>
              <a:r>
                <a:rPr lang="de-DE" sz="900" kern="1200" err="1">
                  <a:latin typeface="Roboto"/>
                  <a:cs typeface="Roboto"/>
                </a:rPr>
                <a:t>standards</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types</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documentation</a:t>
              </a:r>
              <a:r>
                <a:rPr lang="de-DE" sz="900" kern="1200">
                  <a:latin typeface="Roboto"/>
                  <a:cs typeface="Roboto"/>
                </a:rPr>
                <a:t>/Information </a:t>
              </a:r>
              <a:r>
                <a:rPr lang="de-DE" sz="900" kern="1200" err="1">
                  <a:latin typeface="Roboto"/>
                  <a:cs typeface="Roboto"/>
                </a:rPr>
                <a:t>that</a:t>
              </a:r>
              <a:r>
                <a:rPr lang="de-DE" sz="900" kern="1200">
                  <a:latin typeface="Roboto"/>
                  <a:cs typeface="Roboto"/>
                </a:rPr>
                <a:t> </a:t>
              </a:r>
              <a:r>
                <a:rPr lang="de-DE" sz="900" kern="1200" err="1">
                  <a:latin typeface="Roboto"/>
                  <a:cs typeface="Roboto"/>
                </a:rPr>
                <a:t>should</a:t>
              </a:r>
              <a:r>
                <a:rPr lang="de-DE" sz="900" kern="1200">
                  <a:latin typeface="Roboto"/>
                  <a:cs typeface="Roboto"/>
                </a:rPr>
                <a:t> </a:t>
              </a:r>
              <a:r>
                <a:rPr lang="de-DE" sz="900" kern="1200" err="1">
                  <a:latin typeface="Roboto"/>
                  <a:cs typeface="Roboto"/>
                </a:rPr>
                <a:t>be</a:t>
              </a:r>
              <a:r>
                <a:rPr lang="de-DE" sz="900" kern="1200">
                  <a:latin typeface="Roboto"/>
                  <a:cs typeface="Roboto"/>
                </a:rPr>
                <a:t> </a:t>
              </a:r>
              <a:r>
                <a:rPr lang="de-DE" sz="900" kern="1200" err="1">
                  <a:latin typeface="Roboto"/>
                  <a:cs typeface="Roboto"/>
                </a:rPr>
                <a:t>accessible</a:t>
              </a:r>
              <a:r>
                <a:rPr lang="de-DE" sz="900" kern="1200">
                  <a:latin typeface="Roboto"/>
                  <a:cs typeface="Roboto"/>
                </a:rPr>
                <a:t> </a:t>
              </a:r>
              <a:r>
                <a:rPr lang="de-DE" sz="900" kern="1200" err="1">
                  <a:latin typeface="Roboto"/>
                  <a:cs typeface="Roboto"/>
                </a:rPr>
                <a:t>through</a:t>
              </a:r>
              <a:r>
                <a:rPr lang="de-DE" sz="900" kern="1200">
                  <a:latin typeface="Roboto"/>
                  <a:cs typeface="Roboto"/>
                </a:rPr>
                <a:t> </a:t>
              </a:r>
              <a:r>
                <a:rPr lang="de-DE" sz="900" kern="1200" err="1">
                  <a:latin typeface="Roboto"/>
                  <a:cs typeface="Roboto"/>
                </a:rPr>
                <a:t>websites</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government</a:t>
              </a:r>
              <a:r>
                <a:rPr lang="de-DE" sz="900" kern="1200">
                  <a:latin typeface="Roboto"/>
                  <a:cs typeface="Roboto"/>
                </a:rPr>
                <a:t> </a:t>
              </a:r>
              <a:r>
                <a:rPr lang="de-DE" sz="900" kern="1200" err="1">
                  <a:latin typeface="Roboto"/>
                  <a:cs typeface="Roboto"/>
                </a:rPr>
                <a:t>organizations</a:t>
              </a:r>
              <a:r>
                <a:rPr lang="de-DE" sz="900" kern="1200">
                  <a:latin typeface="Roboto"/>
                  <a:cs typeface="Roboto"/>
                </a:rPr>
                <a:t>.</a:t>
              </a:r>
            </a:p>
            <a:p>
              <a:pPr marL="0" lvl="0" indent="0" algn="l" defTabSz="400050" rtl="0">
                <a:lnSpc>
                  <a:spcPct val="90000"/>
                </a:lnSpc>
                <a:spcBef>
                  <a:spcPct val="0"/>
                </a:spcBef>
                <a:spcAft>
                  <a:spcPct val="35000"/>
                </a:spcAft>
                <a:buNone/>
              </a:pPr>
              <a:r>
                <a:rPr lang="en-US" sz="900" kern="1200">
                  <a:solidFill>
                    <a:schemeClr val="tx1"/>
                  </a:solidFill>
                  <a:effectLst/>
                  <a:latin typeface="Roboto"/>
                  <a:ea typeface="+mn-ea"/>
                  <a:cs typeface="Roboto"/>
                </a:rPr>
                <a:t>- Organize findings in a comparative table displaying  divergence/convergence and present them to the group.</a:t>
              </a:r>
              <a:endParaRPr lang="de-DE" sz="900" kern="1200">
                <a:latin typeface="Roboto"/>
                <a:cs typeface="Roboto"/>
              </a:endParaRPr>
            </a:p>
          </p:txBody>
        </p:sp>
        <p:sp>
          <p:nvSpPr>
            <p:cNvPr id="10" name="Rechteck 9">
              <a:extLst>
                <a:ext uri="{FF2B5EF4-FFF2-40B4-BE49-F238E27FC236}">
                  <a16:creationId xmlns:a16="http://schemas.microsoft.com/office/drawing/2014/main" id="{3B5A9E2E-F358-7C47-8649-BB6A4EA06550}"/>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E8A8C444-8757-B644-8FF8-77EB9A5B1BA6}"/>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n"/>
                </a:rPr>
                <a:t>Time</a:t>
              </a: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n"/>
                </a:rPr>
                <a:t>Participants can take 15-25 minutes for the research on the web and should then take some additional minutes to present their findings to the group.</a:t>
              </a:r>
              <a:endParaRPr lang="de-DE" sz="900" kern="1200">
                <a:latin typeface="Roboto"/>
                <a:cs typeface="Roboton"/>
              </a:endParaRPr>
            </a:p>
          </p:txBody>
        </p:sp>
        <p:sp>
          <p:nvSpPr>
            <p:cNvPr id="12" name="Rechteck 11">
              <a:extLst>
                <a:ext uri="{FF2B5EF4-FFF2-40B4-BE49-F238E27FC236}">
                  <a16:creationId xmlns:a16="http://schemas.microsoft.com/office/drawing/2014/main" id="{59440F52-8A0A-704F-83FC-C1AB7EBB7DD4}"/>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07C0D18D-4BAA-EE45-A9F9-F83E12240E13}"/>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a:latin typeface="Roboto"/>
                  <a:cs typeface="Roboto"/>
                </a:rPr>
                <a:t>A non-exhaustive </a:t>
              </a:r>
              <a:r>
                <a:rPr lang="de-DE" sz="900" kern="1200" err="1">
                  <a:latin typeface="Roboto"/>
                  <a:cs typeface="Roboto"/>
                </a:rPr>
                <a:t>list</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types</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documentation</a:t>
              </a:r>
              <a:r>
                <a:rPr lang="de-DE" sz="900" kern="1200">
                  <a:latin typeface="Roboto"/>
                  <a:cs typeface="Roboto"/>
                </a:rPr>
                <a:t>/</a:t>
              </a:r>
              <a:r>
                <a:rPr lang="de-DE" sz="900" kern="1200" err="1">
                  <a:latin typeface="Roboto"/>
                  <a:cs typeface="Roboto"/>
                </a:rPr>
                <a:t>information</a:t>
              </a:r>
              <a:r>
                <a:rPr lang="de-DE" sz="900" kern="1200">
                  <a:latin typeface="Roboto"/>
                  <a:cs typeface="Roboto"/>
                </a:rPr>
                <a:t> </a:t>
              </a:r>
              <a:r>
                <a:rPr lang="de-DE" sz="900" kern="1200" err="1">
                  <a:latin typeface="Roboto"/>
                  <a:cs typeface="Roboto"/>
                </a:rPr>
                <a:t>that</a:t>
              </a:r>
              <a:r>
                <a:rPr lang="de-DE" sz="900" kern="1200">
                  <a:latin typeface="Roboto"/>
                  <a:cs typeface="Roboto"/>
                </a:rPr>
                <a:t> </a:t>
              </a:r>
              <a:r>
                <a:rPr lang="de-DE" sz="900" kern="1200" err="1">
                  <a:latin typeface="Roboto"/>
                  <a:cs typeface="Roboto"/>
                </a:rPr>
                <a:t>should</a:t>
              </a:r>
              <a:r>
                <a:rPr lang="de-DE" sz="900" kern="1200">
                  <a:latin typeface="Roboto"/>
                  <a:cs typeface="Roboto"/>
                </a:rPr>
                <a:t> </a:t>
              </a:r>
              <a:r>
                <a:rPr lang="de-DE" sz="900" kern="1200" err="1">
                  <a:latin typeface="Roboto"/>
                  <a:cs typeface="Roboto"/>
                </a:rPr>
                <a:t>be</a:t>
              </a:r>
              <a:r>
                <a:rPr lang="de-DE" sz="900" kern="1200">
                  <a:latin typeface="Roboto"/>
                  <a:cs typeface="Roboto"/>
                </a:rPr>
                <a:t> </a:t>
              </a:r>
              <a:r>
                <a:rPr lang="de-DE" sz="900" kern="1200" err="1">
                  <a:latin typeface="Roboto"/>
                  <a:cs typeface="Roboto"/>
                </a:rPr>
                <a:t>accessible</a:t>
              </a:r>
              <a:r>
                <a:rPr lang="de-DE" sz="900" kern="1200">
                  <a:latin typeface="Roboto"/>
                  <a:cs typeface="Roboto"/>
                </a:rPr>
                <a:t> </a:t>
              </a:r>
              <a:r>
                <a:rPr lang="de-DE" sz="900" kern="1200" err="1">
                  <a:latin typeface="Roboto"/>
                  <a:cs typeface="Roboto"/>
                </a:rPr>
                <a:t>through</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website</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selected</a:t>
              </a:r>
              <a:r>
                <a:rPr lang="de-DE" sz="900" kern="1200">
                  <a:latin typeface="Roboto"/>
                  <a:cs typeface="Roboto"/>
                </a:rPr>
                <a:t> </a:t>
              </a:r>
              <a:r>
                <a:rPr lang="de-DE" sz="900" kern="1200" err="1">
                  <a:latin typeface="Roboto"/>
                  <a:cs typeface="Roboto"/>
                </a:rPr>
                <a:t>government</a:t>
              </a:r>
              <a:r>
                <a:rPr lang="de-DE" sz="900" kern="1200">
                  <a:latin typeface="Roboto"/>
                  <a:cs typeface="Roboto"/>
                </a:rPr>
                <a:t> </a:t>
              </a:r>
              <a:r>
                <a:rPr lang="de-DE" sz="900" kern="1200" err="1">
                  <a:latin typeface="Roboto"/>
                  <a:cs typeface="Roboto"/>
                </a:rPr>
                <a:t>organization</a:t>
              </a:r>
              <a:r>
                <a:rPr lang="de-DE" sz="900" kern="1200">
                  <a:latin typeface="Roboto"/>
                  <a:cs typeface="Roboto"/>
                </a:rPr>
                <a:t> </a:t>
              </a:r>
              <a:r>
                <a:rPr lang="de-DE" sz="900" kern="1200" err="1">
                  <a:latin typeface="Roboto"/>
                  <a:cs typeface="Roboto"/>
                </a:rPr>
                <a:t>can</a:t>
              </a:r>
              <a:r>
                <a:rPr lang="de-DE" sz="900" kern="1200">
                  <a:latin typeface="Roboto"/>
                  <a:cs typeface="Roboto"/>
                </a:rPr>
                <a:t> </a:t>
              </a:r>
              <a:r>
                <a:rPr lang="de-DE" sz="900" kern="1200" err="1">
                  <a:latin typeface="Roboto"/>
                  <a:cs typeface="Roboto"/>
                </a:rPr>
                <a:t>be</a:t>
              </a:r>
              <a:r>
                <a:rPr lang="de-DE" sz="900" kern="1200">
                  <a:latin typeface="Roboto"/>
                  <a:cs typeface="Roboto"/>
                </a:rPr>
                <a:t> </a:t>
              </a:r>
              <a:r>
                <a:rPr lang="de-DE" sz="900" kern="1200" err="1">
                  <a:latin typeface="Roboto"/>
                  <a:cs typeface="Roboto"/>
                </a:rPr>
                <a:t>found</a:t>
              </a:r>
              <a:r>
                <a:rPr lang="de-DE" sz="900" kern="1200">
                  <a:latin typeface="Roboto"/>
                  <a:cs typeface="Roboto"/>
                </a:rPr>
                <a:t> on </a:t>
              </a:r>
              <a:r>
                <a:rPr lang="de-DE" sz="900" kern="1200" err="1">
                  <a:latin typeface="Roboto"/>
                  <a:cs typeface="Roboto"/>
                </a:rPr>
                <a:t>the</a:t>
              </a:r>
              <a:r>
                <a:rPr lang="de-DE" sz="900" kern="1200">
                  <a:latin typeface="Roboto"/>
                  <a:cs typeface="Roboto"/>
                </a:rPr>
                <a:t> </a:t>
              </a:r>
              <a:r>
                <a:rPr lang="de-DE" sz="900" kern="1200" err="1">
                  <a:latin typeface="Roboto"/>
                  <a:cs typeface="Roboto"/>
                </a:rPr>
                <a:t>following</a:t>
              </a:r>
              <a:r>
                <a:rPr lang="de-DE" sz="900" kern="1200">
                  <a:latin typeface="Roboto"/>
                  <a:cs typeface="Roboto"/>
                </a:rPr>
                <a:t> </a:t>
              </a:r>
              <a:r>
                <a:rPr lang="de-DE" sz="900" kern="1200" err="1">
                  <a:latin typeface="Roboto"/>
                  <a:cs typeface="Roboto"/>
                </a:rPr>
                <a:t>slide</a:t>
              </a:r>
              <a:r>
                <a:rPr lang="de-DE" sz="900" kern="1200">
                  <a:latin typeface="Roboto"/>
                  <a:cs typeface="Roboto"/>
                </a:rPr>
                <a:t>.</a:t>
              </a:r>
            </a:p>
          </p:txBody>
        </p:sp>
        <p:sp>
          <p:nvSpPr>
            <p:cNvPr id="14" name="Rechteck 13">
              <a:extLst>
                <a:ext uri="{FF2B5EF4-FFF2-40B4-BE49-F238E27FC236}">
                  <a16:creationId xmlns:a16="http://schemas.microsoft.com/office/drawing/2014/main" id="{0B1FADCE-8F5A-974C-ADDE-FD9FF53DE62F}"/>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40</a:t>
            </a:fld>
            <a:endParaRPr lang="en-US"/>
          </a:p>
        </p:txBody>
      </p:sp>
      <p:sp>
        <p:nvSpPr>
          <p:cNvPr id="5" name="Titel 4"/>
          <p:cNvSpPr>
            <a:spLocks noGrp="1"/>
          </p:cNvSpPr>
          <p:nvPr>
            <p:ph type="title"/>
          </p:nvPr>
        </p:nvSpPr>
        <p:spPr/>
        <p:txBody>
          <a:bodyPr>
            <a:normAutofit/>
          </a:bodyPr>
          <a:lstStyle/>
          <a:p>
            <a:r>
              <a:rPr lang="de-DE" sz="4000" b="1" err="1"/>
              <a:t>Openness</a:t>
            </a:r>
            <a:r>
              <a:rPr lang="de-DE" sz="4000" b="1"/>
              <a:t> check</a:t>
            </a:r>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507162877"/>
              </p:ext>
            </p:extLst>
          </p:nvPr>
        </p:nvGraphicFramePr>
        <p:xfrm>
          <a:off x="628650" y="1258253"/>
          <a:ext cx="7886702" cy="3322320"/>
        </p:xfrm>
        <a:graphic>
          <a:graphicData uri="http://schemas.openxmlformats.org/drawingml/2006/table">
            <a:tbl>
              <a:tblPr firstRow="1" bandRow="1">
                <a:tableStyleId>{69012ECD-51FC-41F1-AA8D-1B2483CD663E}</a:tableStyleId>
              </a:tblPr>
              <a:tblGrid>
                <a:gridCol w="4313743">
                  <a:extLst>
                    <a:ext uri="{9D8B030D-6E8A-4147-A177-3AD203B41FA5}">
                      <a16:colId xmlns:a16="http://schemas.microsoft.com/office/drawing/2014/main" val="20000"/>
                    </a:ext>
                  </a:extLst>
                </a:gridCol>
                <a:gridCol w="1121192">
                  <a:extLst>
                    <a:ext uri="{9D8B030D-6E8A-4147-A177-3AD203B41FA5}">
                      <a16:colId xmlns:a16="http://schemas.microsoft.com/office/drawing/2014/main" val="20001"/>
                    </a:ext>
                  </a:extLst>
                </a:gridCol>
                <a:gridCol w="1121192">
                  <a:extLst>
                    <a:ext uri="{9D8B030D-6E8A-4147-A177-3AD203B41FA5}">
                      <a16:colId xmlns:a16="http://schemas.microsoft.com/office/drawing/2014/main" val="20002"/>
                    </a:ext>
                  </a:extLst>
                </a:gridCol>
                <a:gridCol w="1330575">
                  <a:extLst>
                    <a:ext uri="{9D8B030D-6E8A-4147-A177-3AD203B41FA5}">
                      <a16:colId xmlns:a16="http://schemas.microsoft.com/office/drawing/2014/main" val="20003"/>
                    </a:ext>
                  </a:extLst>
                </a:gridCol>
              </a:tblGrid>
              <a:tr h="0">
                <a:tc>
                  <a:txBody>
                    <a:bodyPr/>
                    <a:lstStyle/>
                    <a:p>
                      <a:r>
                        <a:rPr lang="de-DE" sz="1000" b="1">
                          <a:latin typeface="Roboton"/>
                          <a:cs typeface="Roboton"/>
                        </a:rPr>
                        <a:t>Type </a:t>
                      </a:r>
                      <a:r>
                        <a:rPr lang="de-DE" sz="1000" b="1" err="1">
                          <a:latin typeface="Roboton"/>
                          <a:cs typeface="Roboton"/>
                        </a:rPr>
                        <a:t>of</a:t>
                      </a:r>
                      <a:r>
                        <a:rPr lang="de-DE" sz="1000" b="1">
                          <a:latin typeface="Roboton"/>
                          <a:cs typeface="Roboton"/>
                        </a:rPr>
                        <a:t> </a:t>
                      </a:r>
                      <a:r>
                        <a:rPr lang="de-DE" sz="1000" b="1" err="1">
                          <a:latin typeface="Roboton"/>
                          <a:cs typeface="Roboton"/>
                        </a:rPr>
                        <a:t>documentation</a:t>
                      </a:r>
                      <a:r>
                        <a:rPr lang="de-DE" sz="1000" b="1">
                          <a:latin typeface="Roboton"/>
                          <a:cs typeface="Roboton"/>
                        </a:rPr>
                        <a:t>/</a:t>
                      </a:r>
                      <a:r>
                        <a:rPr lang="de-DE" sz="1000" b="1" err="1">
                          <a:latin typeface="Roboton"/>
                          <a:cs typeface="Roboton"/>
                        </a:rPr>
                        <a:t>information</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r>
                        <a:rPr lang="de-DE" sz="1000" err="1">
                          <a:latin typeface="Roboton"/>
                          <a:cs typeface="Roboton"/>
                        </a:rPr>
                        <a:t>Accessible</a:t>
                      </a:r>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r>
                        <a:rPr lang="de-DE" sz="1000" err="1">
                          <a:latin typeface="Roboton"/>
                          <a:cs typeface="Roboton"/>
                        </a:rPr>
                        <a:t>Inaccessible</a:t>
                      </a:r>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r>
                        <a:rPr lang="de-DE" sz="1000">
                          <a:latin typeface="Roboton"/>
                          <a:cs typeface="Roboton"/>
                        </a:rPr>
                        <a:t>Comment (</a:t>
                      </a:r>
                      <a:r>
                        <a:rPr lang="de-DE" sz="1000" err="1">
                          <a:latin typeface="Roboton"/>
                          <a:cs typeface="Roboton"/>
                        </a:rPr>
                        <a:t>if</a:t>
                      </a:r>
                      <a:r>
                        <a:rPr lang="de-DE" sz="1000">
                          <a:latin typeface="Roboton"/>
                          <a:cs typeface="Roboton"/>
                        </a:rPr>
                        <a:t> </a:t>
                      </a:r>
                      <a:r>
                        <a:rPr lang="de-DE" sz="1000" err="1">
                          <a:latin typeface="Roboton"/>
                          <a:cs typeface="Roboton"/>
                        </a:rPr>
                        <a:t>any</a:t>
                      </a:r>
                      <a:r>
                        <a:rPr lang="de-DE" sz="1000">
                          <a:latin typeface="Roboton"/>
                          <a:cs typeface="Roboto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r>
                        <a:rPr lang="de-DE" sz="1000" b="1">
                          <a:latin typeface="Roboton"/>
                          <a:cs typeface="Roboton"/>
                        </a:rPr>
                        <a:t>Budget </a:t>
                      </a:r>
                      <a:r>
                        <a:rPr lang="de-DE" sz="1000" b="1" err="1">
                          <a:latin typeface="Roboton"/>
                          <a:cs typeface="Roboton"/>
                        </a:rPr>
                        <a:t>documents</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40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effectLst/>
                          <a:latin typeface="Roboton"/>
                          <a:cs typeface="Roboton"/>
                        </a:rPr>
                        <a:t>Annual ministry reports (incl. accounts)</a:t>
                      </a:r>
                      <a:endParaRPr lang="de-DE" sz="1000" b="1" kern="1200">
                        <a:solidFill>
                          <a:schemeClr val="tx1"/>
                        </a:solidFill>
                        <a:effectLst/>
                        <a:latin typeface="Roboton"/>
                        <a:ea typeface="+mn-ea"/>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de-DE" sz="1000" b="1">
                          <a:latin typeface="Roboton"/>
                          <a:cs typeface="Roboton"/>
                        </a:rPr>
                        <a:t>Audit </a:t>
                      </a:r>
                      <a:r>
                        <a:rPr lang="de-DE" sz="1000" b="1" err="1">
                          <a:latin typeface="Roboton"/>
                          <a:cs typeface="Roboton"/>
                        </a:rPr>
                        <a:t>reports</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198656">
                <a:tc>
                  <a:txBody>
                    <a:bodyPr/>
                    <a:lstStyle/>
                    <a:p>
                      <a:r>
                        <a:rPr lang="de-DE" sz="1000" b="1">
                          <a:latin typeface="Roboton"/>
                          <a:cs typeface="Roboton"/>
                        </a:rPr>
                        <a:t>All </a:t>
                      </a:r>
                      <a:r>
                        <a:rPr lang="de-DE" sz="1000" b="1" err="1">
                          <a:latin typeface="Roboton"/>
                          <a:cs typeface="Roboton"/>
                        </a:rPr>
                        <a:t>government</a:t>
                      </a:r>
                      <a:r>
                        <a:rPr lang="de-DE" sz="1000" b="1">
                          <a:latin typeface="Roboton"/>
                          <a:cs typeface="Roboton"/>
                        </a:rPr>
                        <a:t> </a:t>
                      </a:r>
                      <a:r>
                        <a:rPr lang="de-DE" sz="1000" b="1" err="1">
                          <a:latin typeface="Roboton"/>
                          <a:cs typeface="Roboton"/>
                        </a:rPr>
                        <a:t>policy</a:t>
                      </a:r>
                      <a:r>
                        <a:rPr lang="de-DE" sz="1000" b="1">
                          <a:latin typeface="Roboton"/>
                          <a:cs typeface="Roboton"/>
                        </a:rPr>
                        <a:t> </a:t>
                      </a:r>
                      <a:r>
                        <a:rPr lang="de-DE" sz="1000" b="1" err="1">
                          <a:latin typeface="Roboton"/>
                          <a:cs typeface="Roboton"/>
                        </a:rPr>
                        <a:t>reports</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196243">
                <a:tc>
                  <a:txBody>
                    <a:bodyPr/>
                    <a:lstStyle/>
                    <a:p>
                      <a:r>
                        <a:rPr lang="de-DE" sz="1000" b="1">
                          <a:latin typeface="Roboton"/>
                          <a:cs typeface="Roboton"/>
                        </a:rPr>
                        <a:t>Commercial </a:t>
                      </a:r>
                      <a:r>
                        <a:rPr lang="de-DE" sz="1000" b="1" err="1">
                          <a:latin typeface="Roboton"/>
                          <a:cs typeface="Roboton"/>
                        </a:rPr>
                        <a:t>contracts</a:t>
                      </a:r>
                      <a:r>
                        <a:rPr lang="de-DE" sz="1000" b="1">
                          <a:latin typeface="Roboton"/>
                          <a:cs typeface="Roboton"/>
                        </a:rPr>
                        <a:t> </a:t>
                      </a:r>
                      <a:r>
                        <a:rPr lang="de-DE" sz="1000" b="1" err="1">
                          <a:latin typeface="Roboton"/>
                          <a:cs typeface="Roboton"/>
                        </a:rPr>
                        <a:t>whose</a:t>
                      </a:r>
                      <a:r>
                        <a:rPr lang="de-DE" sz="1000" b="1">
                          <a:latin typeface="Roboton"/>
                          <a:cs typeface="Roboton"/>
                        </a:rPr>
                        <a:t> </a:t>
                      </a:r>
                      <a:r>
                        <a:rPr lang="de-DE" sz="1000" b="1" err="1">
                          <a:latin typeface="Roboton"/>
                          <a:cs typeface="Roboton"/>
                        </a:rPr>
                        <a:t>value</a:t>
                      </a:r>
                      <a:r>
                        <a:rPr lang="de-DE" sz="1000" b="1">
                          <a:latin typeface="Roboton"/>
                          <a:cs typeface="Roboton"/>
                        </a:rPr>
                        <a:t> </a:t>
                      </a:r>
                      <a:r>
                        <a:rPr lang="de-DE" sz="1000" b="1" err="1">
                          <a:latin typeface="Roboton"/>
                          <a:cs typeface="Roboton"/>
                        </a:rPr>
                        <a:t>is</a:t>
                      </a:r>
                      <a:r>
                        <a:rPr lang="de-DE" sz="1000" b="1">
                          <a:latin typeface="Roboton"/>
                          <a:cs typeface="Roboton"/>
                        </a:rPr>
                        <a:t> </a:t>
                      </a:r>
                      <a:r>
                        <a:rPr lang="de-DE" sz="1000" b="1" err="1">
                          <a:latin typeface="Roboton"/>
                          <a:cs typeface="Roboton"/>
                        </a:rPr>
                        <a:t>above</a:t>
                      </a:r>
                      <a:r>
                        <a:rPr lang="de-DE" sz="1000" b="1">
                          <a:latin typeface="Roboton"/>
                          <a:cs typeface="Roboton"/>
                        </a:rPr>
                        <a:t> a </a:t>
                      </a:r>
                      <a:r>
                        <a:rPr lang="de-DE" sz="1000" b="1" err="1">
                          <a:latin typeface="Roboton"/>
                          <a:cs typeface="Roboton"/>
                        </a:rPr>
                        <a:t>stipulated</a:t>
                      </a:r>
                      <a:r>
                        <a:rPr lang="de-DE" sz="1000" b="1">
                          <a:latin typeface="Roboton"/>
                          <a:cs typeface="Roboton"/>
                        </a:rPr>
                        <a:t> </a:t>
                      </a:r>
                      <a:r>
                        <a:rPr lang="de-DE" sz="1000" b="1" err="1">
                          <a:latin typeface="Roboton"/>
                          <a:cs typeface="Roboton"/>
                        </a:rPr>
                        <a:t>threshold</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r>
                        <a:rPr lang="de-DE" sz="1000" b="1">
                          <a:latin typeface="Roboton"/>
                          <a:cs typeface="Roboton"/>
                        </a:rPr>
                        <a:t>List </a:t>
                      </a:r>
                      <a:r>
                        <a:rPr lang="de-DE" sz="1000" b="1" err="1">
                          <a:latin typeface="Roboton"/>
                          <a:cs typeface="Roboton"/>
                        </a:rPr>
                        <a:t>of</a:t>
                      </a:r>
                      <a:r>
                        <a:rPr lang="de-DE" sz="1000" b="1">
                          <a:latin typeface="Roboton"/>
                          <a:cs typeface="Roboton"/>
                        </a:rPr>
                        <a:t> </a:t>
                      </a:r>
                      <a:r>
                        <a:rPr lang="de-DE" sz="1000" b="1" err="1">
                          <a:latin typeface="Roboton"/>
                          <a:cs typeface="Roboton"/>
                        </a:rPr>
                        <a:t>salaries</a:t>
                      </a:r>
                      <a:r>
                        <a:rPr lang="de-DE" sz="1000" b="1">
                          <a:latin typeface="Roboton"/>
                          <a:cs typeface="Roboton"/>
                        </a:rPr>
                        <a:t> </a:t>
                      </a:r>
                      <a:r>
                        <a:rPr lang="de-DE" sz="1000" b="1" err="1">
                          <a:latin typeface="Roboton"/>
                          <a:cs typeface="Roboton"/>
                        </a:rPr>
                        <a:t>of</a:t>
                      </a:r>
                      <a:r>
                        <a:rPr lang="de-DE" sz="1000" b="1">
                          <a:latin typeface="Roboton"/>
                          <a:cs typeface="Roboton"/>
                        </a:rPr>
                        <a:t> </a:t>
                      </a:r>
                      <a:r>
                        <a:rPr lang="de-DE" sz="1000" b="1" err="1">
                          <a:latin typeface="Roboton"/>
                          <a:cs typeface="Roboton"/>
                        </a:rPr>
                        <a:t>staff</a:t>
                      </a:r>
                      <a:r>
                        <a:rPr lang="de-DE" sz="1000" b="1">
                          <a:latin typeface="Roboton"/>
                          <a:cs typeface="Roboton"/>
                        </a:rPr>
                        <a:t> </a:t>
                      </a:r>
                      <a:r>
                        <a:rPr lang="de-DE" sz="1000" b="1" err="1">
                          <a:latin typeface="Roboton"/>
                          <a:cs typeface="Roboton"/>
                        </a:rPr>
                        <a:t>by</a:t>
                      </a:r>
                      <a:r>
                        <a:rPr lang="de-DE" sz="1000" b="1">
                          <a:latin typeface="Roboton"/>
                          <a:cs typeface="Roboton"/>
                        </a:rPr>
                        <a:t> grade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de-DE" sz="1000" b="1">
                          <a:latin typeface="Roboton"/>
                          <a:cs typeface="Roboton"/>
                        </a:rPr>
                        <a:t>Data </a:t>
                      </a:r>
                      <a:r>
                        <a:rPr lang="de-DE" sz="1000" b="1" err="1">
                          <a:latin typeface="Roboton"/>
                          <a:cs typeface="Roboton"/>
                        </a:rPr>
                        <a:t>sets</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148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latin typeface="Roboton"/>
                          <a:cs typeface="Roboton"/>
                        </a:rPr>
                        <a:t>Manuals </a:t>
                      </a:r>
                      <a:r>
                        <a:rPr lang="de-DE" sz="1000" b="1" err="1">
                          <a:latin typeface="Roboton"/>
                          <a:cs typeface="Roboton"/>
                        </a:rPr>
                        <a:t>and</a:t>
                      </a:r>
                      <a:r>
                        <a:rPr lang="de-DE" sz="1000" b="1">
                          <a:latin typeface="Roboton"/>
                          <a:cs typeface="Roboton"/>
                        </a:rPr>
                        <a:t> </a:t>
                      </a:r>
                      <a:r>
                        <a:rPr lang="de-DE" sz="1000" b="1" err="1">
                          <a:latin typeface="Roboton"/>
                          <a:cs typeface="Roboton"/>
                        </a:rPr>
                        <a:t>guidelines</a:t>
                      </a:r>
                      <a:r>
                        <a:rPr lang="de-DE" sz="1000" b="1">
                          <a:latin typeface="Roboton"/>
                          <a:cs typeface="Roboton"/>
                        </a:rPr>
                        <a:t> on</a:t>
                      </a:r>
                      <a:r>
                        <a:rPr lang="de-DE" sz="1000" b="1" baseline="0">
                          <a:latin typeface="Roboton"/>
                          <a:cs typeface="Roboton"/>
                        </a:rPr>
                        <a:t> </a:t>
                      </a:r>
                      <a:r>
                        <a:rPr lang="en-US" sz="1000" b="1" kern="1200">
                          <a:effectLst/>
                          <a:latin typeface="Roboton"/>
                          <a:cs typeface="Roboton"/>
                        </a:rPr>
                        <a:t>internal procedures</a:t>
                      </a:r>
                      <a:endParaRPr lang="de-DE" sz="1000" b="1">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18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effectLst/>
                          <a:latin typeface="Roboton"/>
                          <a:cs typeface="Roboton"/>
                        </a:rPr>
                        <a:t>Description of the structure and function of government organizations</a:t>
                      </a:r>
                      <a:endParaRPr lang="de-DE" sz="1000" b="1" kern="1200">
                        <a:solidFill>
                          <a:schemeClr val="tx1"/>
                        </a:solidFill>
                        <a:effectLst/>
                        <a:latin typeface="Roboton"/>
                        <a:ea typeface="+mn-ea"/>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effectLst/>
                          <a:latin typeface="Roboton"/>
                          <a:cs typeface="Roboton"/>
                        </a:rPr>
                        <a:t>Annual report on freedom of information law </a:t>
                      </a:r>
                      <a:endParaRPr lang="de-DE" sz="1000" b="1" kern="1200">
                        <a:solidFill>
                          <a:schemeClr val="tx1"/>
                        </a:solidFill>
                        <a:effectLst/>
                        <a:latin typeface="Roboton"/>
                        <a:ea typeface="+mn-ea"/>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190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effectLst/>
                          <a:latin typeface="Roboton"/>
                          <a:cs typeface="Roboton"/>
                        </a:rPr>
                        <a:t>Information</a:t>
                      </a:r>
                      <a:r>
                        <a:rPr lang="en-US" sz="1000" b="1" kern="1200" baseline="0">
                          <a:effectLst/>
                          <a:latin typeface="Roboton"/>
                          <a:cs typeface="Roboton"/>
                        </a:rPr>
                        <a:t> on freedom of/ right to information procedures</a:t>
                      </a:r>
                      <a:endParaRPr lang="de-DE" sz="1000" b="1" kern="1200">
                        <a:solidFill>
                          <a:schemeClr val="tx1"/>
                        </a:solidFill>
                        <a:effectLst/>
                        <a:latin typeface="Roboton"/>
                        <a:ea typeface="+mn-ea"/>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r>
                        <a:rPr lang="de-DE" sz="1000" b="1">
                          <a:latin typeface="Roboton"/>
                          <a:cs typeface="Roboton"/>
                        </a:rPr>
                        <a:t>Score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pt-BR" sz="900">
                          <a:latin typeface="Roboton"/>
                          <a:cs typeface="Roboton"/>
                        </a:rPr>
                        <a:t>[NUMBER</a:t>
                      </a:r>
                      <a:r>
                        <a:rPr lang="pt-BR" sz="900" baseline="0">
                          <a:latin typeface="Roboton"/>
                          <a:cs typeface="Roboton"/>
                        </a:rPr>
                        <a:t> OF ‘</a:t>
                      </a:r>
                      <a:r>
                        <a:rPr lang="pt-BR" sz="900" baseline="0" err="1">
                          <a:latin typeface="Roboton"/>
                          <a:cs typeface="Roboton"/>
                        </a:rPr>
                        <a:t>x</a:t>
                      </a:r>
                      <a:r>
                        <a:rPr lang="pt-BR" sz="900" baseline="0">
                          <a:latin typeface="Roboton"/>
                          <a:cs typeface="Roboton"/>
                        </a:rPr>
                        <a:t>’</a:t>
                      </a:r>
                      <a:r>
                        <a:rPr lang="pt-BR" sz="900">
                          <a:latin typeface="Roboton"/>
                          <a:cs typeface="Roboton"/>
                        </a:rPr>
                        <a:t>]</a:t>
                      </a:r>
                      <a:endParaRPr lang="de-DE" sz="9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900">
                          <a:latin typeface="Roboton"/>
                          <a:cs typeface="Roboton"/>
                        </a:rPr>
                        <a:t>[NUMBER OF ‘x’]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e-DE" sz="1000">
                        <a:latin typeface="Roboton"/>
                        <a:cs typeface="Roboto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ap="flat" cmpd="sng" algn="ctr">
                      <a:solidFill>
                        <a:scrgbClr r="0" g="0" b="0"/>
                      </a:solidFill>
                      <a:prstDash val="solid"/>
                      <a:round/>
                      <a:headEnd type="none" w="med" len="med"/>
                      <a:tailEnd type="none" w="med" len="med"/>
                    </a:lnTlToBr>
                    <a:lnBlToTr w="12700" cap="flat" cmpd="sng" algn="ctr">
                      <a:solidFill>
                        <a:scrgbClr r="0" g="0" b="0"/>
                      </a:solidFill>
                      <a:prstDash val="solid"/>
                      <a:round/>
                      <a:headEnd type="none" w="med" len="med"/>
                      <a:tailEnd type="none" w="med" len="med"/>
                    </a:lnBlToTr>
                  </a:tcPr>
                </a:tc>
                <a:extLst>
                  <a:ext uri="{0D108BD9-81ED-4DB2-BD59-A6C34878D82A}">
                    <a16:rowId xmlns:a16="http://schemas.microsoft.com/office/drawing/2014/main" val="10012"/>
                  </a:ext>
                </a:extLst>
              </a:tr>
            </a:tbl>
          </a:graphicData>
        </a:graphic>
      </p:graphicFrame>
      <p:sp>
        <p:nvSpPr>
          <p:cNvPr id="3" name="Fußzeilenplatzhalter 2"/>
          <p:cNvSpPr>
            <a:spLocks noGrp="1"/>
          </p:cNvSpPr>
          <p:nvPr>
            <p:ph type="ftr" sz="quarter" idx="3"/>
          </p:nvPr>
        </p:nvSpPr>
        <p:spPr/>
        <p:txBody>
          <a:bodyPr/>
          <a:lstStyle/>
          <a:p>
            <a:r>
              <a:rPr lang="en-US" b="1"/>
              <a:t>Module 3 – Transparency and accountability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41</a:t>
            </a:fld>
            <a:endParaRPr lang="en-US"/>
          </a:p>
        </p:txBody>
      </p:sp>
      <p:sp>
        <p:nvSpPr>
          <p:cNvPr id="5" name="Titel 4"/>
          <p:cNvSpPr>
            <a:spLocks noGrp="1"/>
          </p:cNvSpPr>
          <p:nvPr>
            <p:ph type="title"/>
          </p:nvPr>
        </p:nvSpPr>
        <p:spPr/>
        <p:txBody>
          <a:bodyPr>
            <a:noAutofit/>
          </a:bodyPr>
          <a:lstStyle/>
          <a:p>
            <a:r>
              <a:rPr lang="en-US" sz="2400" b="1">
                <a:solidFill>
                  <a:prstClr val="black"/>
                </a:solidFill>
                <a:ea typeface="+mn-ea"/>
              </a:rPr>
              <a:t>Which of this documentation/information can be found on your organization’s website?</a:t>
            </a:r>
            <a:endParaRPr lang="de-DE" sz="7200" b="1"/>
          </a:p>
        </p:txBody>
      </p:sp>
    </p:spTree>
    <p:extLst>
      <p:ext uri="{BB962C8B-B14F-4D97-AF65-F5344CB8AC3E}">
        <p14:creationId xmlns:p14="http://schemas.microsoft.com/office/powerpoint/2010/main" val="2348302055"/>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42</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48" name="Textplatzhalter 47"/>
          <p:cNvSpPr>
            <a:spLocks noGrp="1"/>
          </p:cNvSpPr>
          <p:nvPr>
            <p:ph type="body" sz="quarter" idx="13"/>
          </p:nvPr>
        </p:nvSpPr>
        <p:spPr>
          <a:xfrm>
            <a:off x="1724526" y="588211"/>
            <a:ext cx="6701508" cy="4050464"/>
          </a:xfrm>
        </p:spPr>
        <p:txBody>
          <a:bodyPr>
            <a:normAutofit/>
          </a:bodyPr>
          <a:lstStyle/>
          <a:p>
            <a:pPr marL="0" indent="0">
              <a:buNone/>
            </a:pPr>
            <a:endParaRPr lang="de-DE" sz="1800" u="sng">
              <a:solidFill>
                <a:srgbClr val="385723"/>
              </a:solidFill>
              <a:latin typeface="Lucida Handwriting"/>
              <a:cs typeface="Lucida Handwriting"/>
            </a:endParaRPr>
          </a:p>
          <a:p>
            <a:pPr marL="0" indent="0">
              <a:buNone/>
            </a:pPr>
            <a:r>
              <a:rPr lang="de-DE" sz="1800" b="1" u="sng">
                <a:solidFill>
                  <a:srgbClr val="385723"/>
                </a:solidFill>
                <a:latin typeface="Lucida Handwriting"/>
                <a:cs typeface="Lucida Handwriting"/>
              </a:rPr>
              <a:t>In </a:t>
            </a:r>
            <a:r>
              <a:rPr lang="de-DE" sz="1800" b="1" u="sng" err="1">
                <a:solidFill>
                  <a:srgbClr val="385723"/>
                </a:solidFill>
                <a:latin typeface="Lucida Handwriting"/>
                <a:cs typeface="Lucida Handwriting"/>
              </a:rPr>
              <a:t>this</a:t>
            </a:r>
            <a:r>
              <a:rPr lang="de-DE" sz="1800" b="1" u="sng">
                <a:solidFill>
                  <a:srgbClr val="385723"/>
                </a:solidFill>
                <a:latin typeface="Lucida Handwriting"/>
                <a:cs typeface="Lucida Handwriting"/>
              </a:rPr>
              <a:t> module </a:t>
            </a:r>
            <a:r>
              <a:rPr lang="de-DE" sz="1800" b="1" u="sng" err="1">
                <a:solidFill>
                  <a:srgbClr val="385723"/>
                </a:solidFill>
                <a:latin typeface="Lucida Handwriting"/>
                <a:cs typeface="Lucida Handwriting"/>
              </a:rPr>
              <a:t>you</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have</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learned</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that</a:t>
            </a:r>
            <a:r>
              <a:rPr lang="de-DE" sz="1800" b="1" u="sng">
                <a:solidFill>
                  <a:srgbClr val="385723"/>
                </a:solidFill>
                <a:latin typeface="Lucida Handwriting"/>
                <a:cs typeface="Lucida Handwriting"/>
              </a:rPr>
              <a:t>:</a:t>
            </a:r>
            <a:endParaRPr lang="de-DE" sz="1800" b="1">
              <a:solidFill>
                <a:srgbClr val="385723"/>
              </a:solidFill>
              <a:latin typeface="Lucida Handwriting"/>
              <a:cs typeface="Lucida Handwriting"/>
            </a:endParaRPr>
          </a:p>
          <a:p>
            <a:pPr>
              <a:buFont typeface="Wingdings" charset="2"/>
              <a:buChar char="ü"/>
            </a:pPr>
            <a:r>
              <a:rPr lang="de-DE" sz="1600" err="1">
                <a:solidFill>
                  <a:srgbClr val="385723"/>
                </a:solidFill>
                <a:latin typeface="Lucida Handwriting"/>
                <a:cs typeface="Lucida Handwriting"/>
              </a:rPr>
              <a:t>Transparency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is</a:t>
            </a:r>
            <a:r>
              <a:rPr lang="de-DE" sz="1600">
                <a:solidFill>
                  <a:srgbClr val="385723"/>
                </a:solidFill>
                <a:latin typeface="Lucida Handwriting"/>
                <a:cs typeface="Lucida Handwriting"/>
              </a:rPr>
              <a:t> a </a:t>
            </a:r>
            <a:r>
              <a:rPr lang="de-DE" sz="1600" err="1">
                <a:solidFill>
                  <a:srgbClr val="385723"/>
                </a:solidFill>
                <a:latin typeface="Lucida Handwriting"/>
                <a:cs typeface="Lucida Handwriting"/>
              </a:rPr>
              <a:t>cornerstone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good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governance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accountability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integrity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public</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institutions</a:t>
            </a:r>
            <a:r>
              <a:rPr lang="de-DE" sz="1600">
                <a:solidFill>
                  <a:srgbClr val="385723"/>
                </a:solidFill>
                <a:latin typeface="Lucida Handwriting"/>
                <a:cs typeface="Lucida Handwriting"/>
              </a:rPr>
              <a:t>;</a:t>
            </a:r>
          </a:p>
          <a:p>
            <a:pPr>
              <a:buFont typeface="Wingdings" charset="2"/>
              <a:buChar char="ü"/>
            </a:pP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effective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for</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information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provision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usage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transparency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needs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a:t>
            </a:r>
          </a:p>
          <a:p>
            <a:pPr lvl="1">
              <a:buFont typeface="Wingdings" charset="2"/>
              <a:buChar char="ü"/>
            </a:pPr>
            <a:r>
              <a:rPr lang="de-DE" sz="1600" err="1">
                <a:solidFill>
                  <a:srgbClr val="385723"/>
                </a:solidFill>
                <a:latin typeface="Lucida Handwriting"/>
                <a:cs typeface="Lucida Handwriting"/>
              </a:rPr>
              <a:t>Be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supported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by</a:t>
            </a:r>
            <a:r>
              <a:rPr lang="de-DE" sz="1600">
                <a:solidFill>
                  <a:srgbClr val="385723"/>
                </a:solidFill>
                <a:latin typeface="Lucida Handwriting"/>
                <a:cs typeface="Lucida Handwriting"/>
              </a:rPr>
              <a:t> an </a:t>
            </a:r>
            <a:r>
              <a:rPr lang="de-DE" sz="1600" err="1">
                <a:solidFill>
                  <a:srgbClr val="385723"/>
                </a:solidFill>
                <a:latin typeface="Lucida Handwriting"/>
                <a:cs typeface="Lucida Handwriting"/>
              </a:rPr>
              <a:t>adequate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openness-infrastructure</a:t>
            </a:r>
            <a:r>
              <a:rPr lang="de-DE" sz="1600">
                <a:solidFill>
                  <a:srgbClr val="385723"/>
                </a:solidFill>
                <a:latin typeface="Lucida Handwriting"/>
                <a:cs typeface="Lucida Handwriting"/>
              </a:rPr>
              <a:t>, online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offline, </a:t>
            </a:r>
            <a:r>
              <a:rPr lang="de-DE" sz="1600" err="1">
                <a:solidFill>
                  <a:srgbClr val="385723"/>
                </a:solidFill>
                <a:latin typeface="Lucida Handwriting"/>
                <a:cs typeface="Lucida Handwriting"/>
              </a:rPr>
              <a:t>facilitating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engagement</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citizen‘s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access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understanding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information</a:t>
            </a:r>
            <a:r>
              <a:rPr lang="de-DE" sz="1600">
                <a:solidFill>
                  <a:srgbClr val="385723"/>
                </a:solidFill>
                <a:latin typeface="Lucida Handwriting"/>
                <a:cs typeface="Lucida Handwriting"/>
              </a:rPr>
              <a:t>;</a:t>
            </a:r>
          </a:p>
          <a:p>
            <a:pPr lvl="1">
              <a:buFont typeface="Wingdings" charset="2"/>
              <a:buChar char="ü"/>
            </a:pPr>
            <a:r>
              <a:rPr lang="de-DE" sz="1600">
                <a:solidFill>
                  <a:srgbClr val="385723"/>
                </a:solidFill>
                <a:latin typeface="Lucida Handwriting"/>
                <a:cs typeface="Lucida Handwriting"/>
              </a:rPr>
              <a:t>Go </a:t>
            </a:r>
            <a:r>
              <a:rPr lang="de-DE" sz="1600" err="1">
                <a:solidFill>
                  <a:srgbClr val="385723"/>
                </a:solidFill>
                <a:latin typeface="Lucida Handwriting"/>
                <a:cs typeface="Lucida Handwriting"/>
              </a:rPr>
              <a:t>beyond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only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establishing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laws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institutions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 also </a:t>
            </a:r>
            <a:r>
              <a:rPr lang="de-DE" sz="1600" err="1">
                <a:solidFill>
                  <a:srgbClr val="385723"/>
                </a:solidFill>
                <a:latin typeface="Lucida Handwriting"/>
                <a:cs typeface="Lucida Handwriting"/>
              </a:rPr>
              <a:t>change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mindsets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otherwise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transparency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mechanisms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become</a:t>
            </a:r>
            <a:r>
              <a:rPr lang="de-DE" sz="1600">
                <a:solidFill>
                  <a:srgbClr val="385723"/>
                </a:solidFill>
                <a:latin typeface="Lucida Handwriting"/>
                <a:cs typeface="Lucida Handwriting"/>
              </a:rPr>
              <a:t> an </a:t>
            </a:r>
            <a:r>
              <a:rPr lang="de-DE" sz="1600" err="1">
                <a:solidFill>
                  <a:srgbClr val="385723"/>
                </a:solidFill>
                <a:latin typeface="Lucida Handwriting"/>
                <a:cs typeface="Lucida Handwriting"/>
              </a:rPr>
              <a:t>empty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shell</a:t>
            </a:r>
            <a:r>
              <a:rPr lang="de-DE" sz="1600">
                <a:solidFill>
                  <a:srgbClr val="385723"/>
                </a:solidFill>
                <a:latin typeface="Lucida Handwriting"/>
                <a:cs typeface="Lucida Handwriting"/>
              </a:rPr>
              <a:t>.</a:t>
            </a: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 calcmode="lin" valueType="num">
                                      <p:cBhvr additive="base">
                                        <p:cTn id="7" dur="500" fill="hold"/>
                                        <p:tgtEl>
                                          <p:spTgt spid="4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anim calcmode="lin" valueType="num">
                                      <p:cBhvr additive="base">
                                        <p:cTn id="13"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 calcmode="lin" valueType="num">
                                      <p:cBhvr additive="base">
                                        <p:cTn id="19"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
                                            <p:txEl>
                                              <p:pRg st="5" end="5"/>
                                            </p:txEl>
                                          </p:spTgt>
                                        </p:tgtEl>
                                        <p:attrNameLst>
                                          <p:attrName>style.visibility</p:attrName>
                                        </p:attrNameLst>
                                      </p:cBhvr>
                                      <p:to>
                                        <p:strVal val="visible"/>
                                      </p:to>
                                    </p:set>
                                    <p:anim calcmode="lin" valueType="num">
                                      <p:cBhvr additive="base">
                                        <p:cTn id="25"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3" name="Foliennummernplatzhalter 2"/>
          <p:cNvSpPr>
            <a:spLocks noGrp="1"/>
          </p:cNvSpPr>
          <p:nvPr>
            <p:ph type="sldNum" sz="quarter" idx="12"/>
          </p:nvPr>
        </p:nvSpPr>
        <p:spPr/>
        <p:txBody>
          <a:bodyPr/>
          <a:lstStyle/>
          <a:p>
            <a:fld id="{961E0DA8-AC27-403E-90E8-404BCA9BAC80}" type="slidenum">
              <a:rPr lang="en-US" smtClean="0"/>
              <a:pPr/>
              <a:t>43</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5" name="Textplatzhalter 4"/>
          <p:cNvSpPr>
            <a:spLocks noGrp="1"/>
          </p:cNvSpPr>
          <p:nvPr>
            <p:ph type="body" sz="quarter" idx="13"/>
          </p:nvPr>
        </p:nvSpPr>
        <p:spPr>
          <a:xfrm>
            <a:off x="2573638" y="667702"/>
            <a:ext cx="5776636" cy="3720292"/>
          </a:xfrm>
        </p:spPr>
        <p:txBody>
          <a:bodyPr vert="horz" lIns="91440" tIns="45720" rIns="91440" bIns="45720" rtlCol="0" anchor="t">
            <a:noAutofit/>
          </a:bodyPr>
          <a:lstStyle/>
          <a:p>
            <a:pPr marL="359410" indent="-457200">
              <a:spcBef>
                <a:spcPts val="400"/>
              </a:spcBef>
              <a:buNone/>
            </a:pPr>
            <a:r>
              <a:rPr lang="de-DE" sz="600" b="1" err="1"/>
              <a:t>Bauhr</a:t>
            </a:r>
            <a:r>
              <a:rPr lang="de-DE" sz="600" b="1"/>
              <a:t>, M. &amp; Grimes, M. (2012). </a:t>
            </a:r>
            <a:r>
              <a:rPr lang="de-DE" sz="600" err="1"/>
              <a:t>What</a:t>
            </a:r>
            <a:r>
              <a:rPr lang="de-DE" sz="600"/>
              <a:t> </a:t>
            </a:r>
            <a:r>
              <a:rPr lang="de-DE" sz="600" err="1"/>
              <a:t>Is</a:t>
            </a:r>
            <a:r>
              <a:rPr lang="de-DE" sz="600"/>
              <a:t> Government Transparency? New </a:t>
            </a:r>
            <a:r>
              <a:rPr lang="de-DE" sz="600" err="1"/>
              <a:t>Measures</a:t>
            </a:r>
            <a:r>
              <a:rPr lang="de-DE" sz="600"/>
              <a:t> And </a:t>
            </a:r>
            <a:r>
              <a:rPr lang="de-DE" sz="600" err="1"/>
              <a:t>Relevance</a:t>
            </a:r>
            <a:r>
              <a:rPr lang="de-DE" sz="600"/>
              <a:t> </a:t>
            </a:r>
            <a:r>
              <a:rPr lang="de-DE" sz="600" err="1"/>
              <a:t>For</a:t>
            </a:r>
            <a:r>
              <a:rPr lang="de-DE" sz="600"/>
              <a:t> Quality </a:t>
            </a:r>
            <a:r>
              <a:rPr lang="de-DE" sz="600" err="1"/>
              <a:t>Of</a:t>
            </a:r>
            <a:r>
              <a:rPr lang="de-DE" sz="600"/>
              <a:t> Government [Working Paper Series 2012:16]. </a:t>
            </a:r>
            <a:r>
              <a:rPr lang="de-DE" sz="600" err="1"/>
              <a:t>Sweden</a:t>
            </a:r>
            <a:r>
              <a:rPr lang="de-DE" sz="600"/>
              <a:t>: QOG The Quality </a:t>
            </a:r>
            <a:r>
              <a:rPr lang="de-DE" sz="600" err="1"/>
              <a:t>Of</a:t>
            </a:r>
            <a:r>
              <a:rPr lang="de-DE" sz="600"/>
              <a:t> Government Institute. </a:t>
            </a:r>
            <a:r>
              <a:rPr lang="de-DE" sz="600" err="1"/>
              <a:t>Retrieved</a:t>
            </a:r>
            <a:r>
              <a:rPr lang="de-DE" sz="600"/>
              <a:t> </a:t>
            </a:r>
            <a:r>
              <a:rPr lang="de-DE" sz="600" err="1"/>
              <a:t>from</a:t>
            </a:r>
            <a:r>
              <a:rPr lang="de-DE" sz="600"/>
              <a:t> https://qog.pol.gu.se/digitalAssets/1418/1418047_2012_16_bauhr_grimes.pdf (last </a:t>
            </a:r>
            <a:r>
              <a:rPr lang="de-DE" sz="600" err="1"/>
              <a:t>accessed</a:t>
            </a:r>
            <a:r>
              <a:rPr lang="de-DE" sz="600"/>
              <a:t> on April 20, 2020).</a:t>
            </a:r>
          </a:p>
          <a:p>
            <a:pPr marL="359410" indent="-457200">
              <a:spcBef>
                <a:spcPts val="400"/>
              </a:spcBef>
              <a:buNone/>
            </a:pPr>
            <a:r>
              <a:rPr lang="de-DE" sz="600" b="1"/>
              <a:t>Cain, B. (2016). </a:t>
            </a:r>
            <a:r>
              <a:rPr lang="de-DE" sz="600"/>
              <a:t>Yes, American Government </a:t>
            </a:r>
            <a:r>
              <a:rPr lang="de-DE" sz="600" err="1"/>
              <a:t>is</a:t>
            </a:r>
            <a:r>
              <a:rPr lang="de-DE" sz="600"/>
              <a:t> </a:t>
            </a:r>
            <a:r>
              <a:rPr lang="de-DE" sz="600" err="1"/>
              <a:t>Too</a:t>
            </a:r>
            <a:r>
              <a:rPr lang="de-DE" sz="600"/>
              <a:t> Open. </a:t>
            </a:r>
            <a:r>
              <a:rPr lang="de-DE" sz="600" err="1"/>
              <a:t>Governance</a:t>
            </a:r>
            <a:r>
              <a:rPr lang="de-DE" sz="600"/>
              <a:t>, 29(3), 295-297. </a:t>
            </a:r>
            <a:r>
              <a:rPr lang="de-DE" sz="600" err="1"/>
              <a:t>Retrieved</a:t>
            </a:r>
            <a:r>
              <a:rPr lang="de-DE" sz="600"/>
              <a:t> </a:t>
            </a:r>
            <a:r>
              <a:rPr lang="de-DE" sz="600" err="1"/>
              <a:t>from</a:t>
            </a:r>
            <a:r>
              <a:rPr lang="de-DE" sz="600"/>
              <a:t> https://onlinelibrary.wiley.com/doi/abs/10.1111/gove.12205 (last </a:t>
            </a:r>
            <a:r>
              <a:rPr lang="de-DE" sz="600" err="1"/>
              <a:t>accessed</a:t>
            </a:r>
            <a:r>
              <a:rPr lang="de-DE" sz="600"/>
              <a:t> on April 20, 2020).</a:t>
            </a:r>
          </a:p>
          <a:p>
            <a:pPr marL="359410" indent="-457200">
              <a:spcBef>
                <a:spcPts val="400"/>
              </a:spcBef>
              <a:buNone/>
            </a:pPr>
            <a:r>
              <a:rPr lang="de-DE" sz="600" b="1" err="1"/>
              <a:t>Centre</a:t>
            </a:r>
            <a:r>
              <a:rPr lang="de-DE" sz="600" b="1"/>
              <a:t> </a:t>
            </a:r>
            <a:r>
              <a:rPr lang="de-DE" sz="600" b="1" err="1"/>
              <a:t>for</a:t>
            </a:r>
            <a:r>
              <a:rPr lang="de-DE" sz="600" b="1"/>
              <a:t> Public Impact – A BCG </a:t>
            </a:r>
            <a:r>
              <a:rPr lang="de-DE" sz="600" b="1" err="1"/>
              <a:t>Foundation</a:t>
            </a:r>
            <a:r>
              <a:rPr lang="de-DE" sz="600" b="1"/>
              <a:t> (April 2016). </a:t>
            </a:r>
            <a:r>
              <a:rPr lang="de-DE" sz="600"/>
              <a:t>Case </a:t>
            </a:r>
            <a:r>
              <a:rPr lang="de-DE" sz="600" err="1"/>
              <a:t>study</a:t>
            </a:r>
            <a:r>
              <a:rPr lang="de-DE" sz="600"/>
              <a:t>: The </a:t>
            </a:r>
            <a:r>
              <a:rPr lang="de-DE" sz="600" err="1"/>
              <a:t>Kenya</a:t>
            </a:r>
            <a:r>
              <a:rPr lang="de-DE" sz="600"/>
              <a:t> Open Data Initiative. </a:t>
            </a:r>
            <a:r>
              <a:rPr lang="de-DE" sz="600" err="1"/>
              <a:t>Retrieved</a:t>
            </a:r>
            <a:r>
              <a:rPr lang="de-DE" sz="600"/>
              <a:t> </a:t>
            </a:r>
            <a:r>
              <a:rPr lang="de-DE" sz="600" err="1"/>
              <a:t>from</a:t>
            </a:r>
            <a:r>
              <a:rPr lang="de-DE" sz="600"/>
              <a:t> https://www.centreforpublicimpact.org/case-study/open-data-kenya/ (last </a:t>
            </a:r>
            <a:r>
              <a:rPr lang="de-DE" sz="600" err="1"/>
              <a:t>accessed</a:t>
            </a:r>
            <a:r>
              <a:rPr lang="de-DE" sz="600"/>
              <a:t> on April 20, 2020). </a:t>
            </a:r>
          </a:p>
          <a:p>
            <a:pPr marL="359410" indent="-457200">
              <a:spcBef>
                <a:spcPts val="400"/>
              </a:spcBef>
              <a:buNone/>
            </a:pPr>
            <a:r>
              <a:rPr lang="de-DE" sz="600" b="1" err="1"/>
              <a:t>Coglianese</a:t>
            </a:r>
            <a:r>
              <a:rPr lang="de-DE" sz="600" b="1"/>
              <a:t>, C. (2009). </a:t>
            </a:r>
            <a:r>
              <a:rPr lang="de-DE" sz="600"/>
              <a:t>The </a:t>
            </a:r>
            <a:r>
              <a:rPr lang="de-DE" sz="600" err="1"/>
              <a:t>transparency</a:t>
            </a:r>
            <a:r>
              <a:rPr lang="de-DE" sz="600"/>
              <a:t> </a:t>
            </a:r>
            <a:r>
              <a:rPr lang="de-DE" sz="600" err="1"/>
              <a:t>president</a:t>
            </a:r>
            <a:r>
              <a:rPr lang="de-DE" sz="600"/>
              <a:t>? The Obama </a:t>
            </a:r>
            <a:r>
              <a:rPr lang="de-DE" sz="600" err="1"/>
              <a:t>administration</a:t>
            </a:r>
            <a:r>
              <a:rPr lang="de-DE" sz="600"/>
              <a:t> and open </a:t>
            </a:r>
            <a:r>
              <a:rPr lang="de-DE" sz="600" err="1"/>
              <a:t>government</a:t>
            </a:r>
            <a:r>
              <a:rPr lang="de-DE" sz="600"/>
              <a:t>. </a:t>
            </a:r>
            <a:r>
              <a:rPr lang="de-DE" sz="600" err="1"/>
              <a:t>Governance</a:t>
            </a:r>
            <a:r>
              <a:rPr lang="de-DE" sz="600"/>
              <a:t>, 22(4), 529-544. </a:t>
            </a:r>
            <a:r>
              <a:rPr lang="de-DE" sz="600" err="1"/>
              <a:t>Retrieved</a:t>
            </a:r>
            <a:r>
              <a:rPr lang="de-DE" sz="600"/>
              <a:t> </a:t>
            </a:r>
            <a:r>
              <a:rPr lang="de-DE" sz="600" err="1"/>
              <a:t>from</a:t>
            </a:r>
            <a:r>
              <a:rPr lang="de-DE" sz="600"/>
              <a:t> https://doi.org/10.1111/j.1468-0491.2009.01451.x (last </a:t>
            </a:r>
            <a:r>
              <a:rPr lang="de-DE" sz="600" err="1"/>
              <a:t>accessed</a:t>
            </a:r>
            <a:r>
              <a:rPr lang="de-DE" sz="600"/>
              <a:t> on April 20, 2020).</a:t>
            </a:r>
          </a:p>
          <a:p>
            <a:pPr marL="359410" indent="-457200">
              <a:spcBef>
                <a:spcPts val="400"/>
              </a:spcBef>
              <a:buNone/>
            </a:pPr>
            <a:r>
              <a:rPr lang="de-DE" sz="600" b="1"/>
              <a:t>De Fine Licht, J. (2011). </a:t>
            </a:r>
            <a:r>
              <a:rPr lang="de-DE" sz="600"/>
              <a:t>Do </a:t>
            </a:r>
            <a:r>
              <a:rPr lang="de-DE" sz="600" err="1"/>
              <a:t>we</a:t>
            </a:r>
            <a:r>
              <a:rPr lang="de-DE" sz="600"/>
              <a:t> </a:t>
            </a:r>
            <a:r>
              <a:rPr lang="de-DE" sz="600" err="1"/>
              <a:t>really</a:t>
            </a:r>
            <a:r>
              <a:rPr lang="de-DE" sz="600"/>
              <a:t> </a:t>
            </a:r>
            <a:r>
              <a:rPr lang="de-DE" sz="600" err="1"/>
              <a:t>want</a:t>
            </a:r>
            <a:r>
              <a:rPr lang="de-DE" sz="600"/>
              <a:t> </a:t>
            </a:r>
            <a:r>
              <a:rPr lang="de-DE" sz="600" err="1"/>
              <a:t>to</a:t>
            </a:r>
            <a:r>
              <a:rPr lang="de-DE" sz="600"/>
              <a:t> </a:t>
            </a:r>
            <a:r>
              <a:rPr lang="de-DE" sz="600" err="1"/>
              <a:t>know</a:t>
            </a:r>
            <a:r>
              <a:rPr lang="de-DE" sz="600"/>
              <a:t>? The </a:t>
            </a:r>
            <a:r>
              <a:rPr lang="de-DE" sz="600" err="1"/>
              <a:t>potentially</a:t>
            </a:r>
            <a:r>
              <a:rPr lang="de-DE" sz="600"/>
              <a:t> negative </a:t>
            </a:r>
            <a:r>
              <a:rPr lang="de-DE" sz="600" err="1"/>
              <a:t>effect</a:t>
            </a:r>
            <a:r>
              <a:rPr lang="de-DE" sz="600"/>
              <a:t> </a:t>
            </a:r>
            <a:r>
              <a:rPr lang="de-DE" sz="600" err="1"/>
              <a:t>of</a:t>
            </a:r>
            <a:r>
              <a:rPr lang="de-DE" sz="600"/>
              <a:t> </a:t>
            </a:r>
            <a:r>
              <a:rPr lang="de-DE" sz="600" err="1"/>
              <a:t>transparency</a:t>
            </a:r>
            <a:r>
              <a:rPr lang="de-DE" sz="600"/>
              <a:t> in </a:t>
            </a:r>
            <a:r>
              <a:rPr lang="de-DE" sz="600" err="1"/>
              <a:t>decision</a:t>
            </a:r>
            <a:r>
              <a:rPr lang="de-DE" sz="600"/>
              <a:t> </a:t>
            </a:r>
            <a:r>
              <a:rPr lang="de-DE" sz="600" err="1"/>
              <a:t>making</a:t>
            </a:r>
            <a:r>
              <a:rPr lang="de-DE" sz="600"/>
              <a:t> on </a:t>
            </a:r>
            <a:r>
              <a:rPr lang="de-DE" sz="600" err="1"/>
              <a:t>perceived</a:t>
            </a:r>
            <a:r>
              <a:rPr lang="de-DE" sz="600"/>
              <a:t> </a:t>
            </a:r>
            <a:r>
              <a:rPr lang="de-DE" sz="600" err="1"/>
              <a:t>legitimacy</a:t>
            </a:r>
            <a:r>
              <a:rPr lang="de-DE" sz="600"/>
              <a:t>. Scandinavian Political Studies, 34(3), 183-201. </a:t>
            </a:r>
            <a:r>
              <a:rPr lang="de-DE" sz="600" err="1"/>
              <a:t>Retrieved</a:t>
            </a:r>
            <a:r>
              <a:rPr lang="de-DE" sz="600"/>
              <a:t> </a:t>
            </a:r>
            <a:r>
              <a:rPr lang="de-DE" sz="600" err="1"/>
              <a:t>from</a:t>
            </a:r>
            <a:r>
              <a:rPr lang="de-DE" sz="600"/>
              <a:t> https://doi.org/10.1111/j.1467-9477.2011.00268.x (last </a:t>
            </a:r>
            <a:r>
              <a:rPr lang="de-DE" sz="600" err="1"/>
              <a:t>accessed</a:t>
            </a:r>
            <a:r>
              <a:rPr lang="de-DE" sz="600"/>
              <a:t> on April 20, 2020).</a:t>
            </a:r>
          </a:p>
          <a:p>
            <a:pPr marL="359410" indent="-457200">
              <a:spcBef>
                <a:spcPts val="400"/>
              </a:spcBef>
              <a:buNone/>
            </a:pPr>
            <a:r>
              <a:rPr lang="de-DE" sz="600" b="1"/>
              <a:t>Ferry, L. </a:t>
            </a:r>
            <a:r>
              <a:rPr lang="de-DE" sz="600" b="1" err="1"/>
              <a:t>Eckersley</a:t>
            </a:r>
            <a:r>
              <a:rPr lang="de-DE" sz="600" b="1"/>
              <a:t>, P. &amp; Zakaria, Z. (2015). </a:t>
            </a:r>
            <a:r>
              <a:rPr lang="de-DE" sz="600" err="1"/>
              <a:t>Accountability</a:t>
            </a:r>
            <a:r>
              <a:rPr lang="de-DE" sz="600"/>
              <a:t> and Transparency in English </a:t>
            </a:r>
            <a:r>
              <a:rPr lang="de-DE" sz="600" err="1"/>
              <a:t>Local</a:t>
            </a:r>
            <a:r>
              <a:rPr lang="de-DE" sz="600"/>
              <a:t> Government: Moving </a:t>
            </a:r>
            <a:r>
              <a:rPr lang="de-DE" sz="600" err="1"/>
              <a:t>from</a:t>
            </a:r>
            <a:r>
              <a:rPr lang="de-DE" sz="600"/>
              <a:t> ‘</a:t>
            </a:r>
            <a:r>
              <a:rPr lang="de-DE" sz="600" err="1"/>
              <a:t>Matching</a:t>
            </a:r>
            <a:r>
              <a:rPr lang="de-DE" sz="600"/>
              <a:t> Parts’ </a:t>
            </a:r>
            <a:r>
              <a:rPr lang="de-DE" sz="600" err="1"/>
              <a:t>to</a:t>
            </a:r>
            <a:r>
              <a:rPr lang="de-DE" sz="600"/>
              <a:t> ‘</a:t>
            </a:r>
            <a:r>
              <a:rPr lang="de-DE" sz="600" err="1"/>
              <a:t>Awkward</a:t>
            </a:r>
            <a:r>
              <a:rPr lang="de-DE" sz="600"/>
              <a:t> </a:t>
            </a:r>
            <a:r>
              <a:rPr lang="de-DE" sz="600" err="1"/>
              <a:t>Couple</a:t>
            </a:r>
            <a:r>
              <a:rPr lang="de-DE" sz="600"/>
              <a:t>’? Financial </a:t>
            </a:r>
            <a:r>
              <a:rPr lang="de-DE" sz="600" err="1"/>
              <a:t>Accountability</a:t>
            </a:r>
            <a:r>
              <a:rPr lang="de-DE" sz="600"/>
              <a:t> &amp; Management, 31(3), 345-361.</a:t>
            </a:r>
          </a:p>
          <a:p>
            <a:pPr marL="359410" indent="-457200">
              <a:spcBef>
                <a:spcPts val="400"/>
              </a:spcBef>
              <a:buNone/>
            </a:pPr>
            <a:r>
              <a:rPr lang="de-DE" sz="600" b="1" err="1"/>
              <a:t>Gingras</a:t>
            </a:r>
            <a:r>
              <a:rPr lang="de-DE" sz="600" b="1"/>
              <a:t>, A. M. (2012). </a:t>
            </a:r>
            <a:r>
              <a:rPr lang="de-DE" sz="600"/>
              <a:t>Access </a:t>
            </a:r>
            <a:r>
              <a:rPr lang="de-DE" sz="600" err="1"/>
              <a:t>to</a:t>
            </a:r>
            <a:r>
              <a:rPr lang="de-DE" sz="600"/>
              <a:t> </a:t>
            </a:r>
            <a:r>
              <a:rPr lang="de-DE" sz="600" err="1"/>
              <a:t>information</a:t>
            </a:r>
            <a:r>
              <a:rPr lang="de-DE" sz="600"/>
              <a:t>: An </a:t>
            </a:r>
            <a:r>
              <a:rPr lang="de-DE" sz="600" err="1"/>
              <a:t>asset</a:t>
            </a:r>
            <a:r>
              <a:rPr lang="de-DE" sz="600"/>
              <a:t> </a:t>
            </a:r>
            <a:r>
              <a:rPr lang="de-DE" sz="600" err="1"/>
              <a:t>for</a:t>
            </a:r>
            <a:r>
              <a:rPr lang="de-DE" sz="600"/>
              <a:t> </a:t>
            </a:r>
            <a:r>
              <a:rPr lang="de-DE" sz="600" err="1"/>
              <a:t>democracy</a:t>
            </a:r>
            <a:r>
              <a:rPr lang="de-DE" sz="600"/>
              <a:t> </a:t>
            </a:r>
            <a:r>
              <a:rPr lang="de-DE" sz="600" err="1"/>
              <a:t>or</a:t>
            </a:r>
            <a:r>
              <a:rPr lang="de-DE" sz="600"/>
              <a:t> </a:t>
            </a:r>
            <a:r>
              <a:rPr lang="de-DE" sz="600" err="1"/>
              <a:t>ammunition</a:t>
            </a:r>
            <a:r>
              <a:rPr lang="de-DE" sz="600"/>
              <a:t> </a:t>
            </a:r>
            <a:r>
              <a:rPr lang="de-DE" sz="600" err="1"/>
              <a:t>for</a:t>
            </a:r>
            <a:r>
              <a:rPr lang="de-DE" sz="600"/>
              <a:t> </a:t>
            </a:r>
            <a:r>
              <a:rPr lang="de-DE" sz="600" err="1"/>
              <a:t>political</a:t>
            </a:r>
            <a:r>
              <a:rPr lang="de-DE" sz="600"/>
              <a:t> </a:t>
            </a:r>
            <a:r>
              <a:rPr lang="de-DE" sz="600" err="1"/>
              <a:t>conflict</a:t>
            </a:r>
            <a:r>
              <a:rPr lang="de-DE" sz="600"/>
              <a:t>, </a:t>
            </a:r>
            <a:r>
              <a:rPr lang="de-DE" sz="600" err="1"/>
              <a:t>or</a:t>
            </a:r>
            <a:r>
              <a:rPr lang="de-DE" sz="600"/>
              <a:t> </a:t>
            </a:r>
            <a:r>
              <a:rPr lang="de-DE" sz="600" err="1"/>
              <a:t>both</a:t>
            </a:r>
            <a:r>
              <a:rPr lang="de-DE" sz="600"/>
              <a:t>? Canadian Public Administration, 55(2), 221-246. </a:t>
            </a:r>
            <a:r>
              <a:rPr lang="de-DE" sz="600" err="1"/>
              <a:t>Retrieved</a:t>
            </a:r>
            <a:r>
              <a:rPr lang="de-DE" sz="600"/>
              <a:t> </a:t>
            </a:r>
            <a:r>
              <a:rPr lang="de-DE" sz="600" err="1"/>
              <a:t>from</a:t>
            </a:r>
            <a:r>
              <a:rPr lang="de-DE" sz="600"/>
              <a:t> https://doi.org/10.1111/j.1754-7121.2012.00215.x (last </a:t>
            </a:r>
            <a:r>
              <a:rPr lang="de-DE" sz="600" err="1"/>
              <a:t>accessed</a:t>
            </a:r>
            <a:r>
              <a:rPr lang="de-DE" sz="600"/>
              <a:t> on April 20, 2020).</a:t>
            </a:r>
          </a:p>
          <a:p>
            <a:pPr marL="359410" indent="-457200">
              <a:spcBef>
                <a:spcPts val="400"/>
              </a:spcBef>
              <a:buNone/>
            </a:pPr>
            <a:r>
              <a:rPr lang="de-DE" sz="600" b="1" err="1"/>
              <a:t>Grimmelikhuijsen</a:t>
            </a:r>
            <a:r>
              <a:rPr lang="de-DE" sz="600" b="1"/>
              <a:t>, S., </a:t>
            </a:r>
            <a:r>
              <a:rPr lang="de-DE" sz="600" b="1" err="1"/>
              <a:t>Porumbescu</a:t>
            </a:r>
            <a:r>
              <a:rPr lang="de-DE" sz="600" b="1"/>
              <a:t>, G., Hong, B., &amp; Im, T. (2013). </a:t>
            </a:r>
            <a:r>
              <a:rPr lang="de-DE" sz="600"/>
              <a:t>The </a:t>
            </a:r>
            <a:r>
              <a:rPr lang="de-DE" sz="600" err="1"/>
              <a:t>Effect</a:t>
            </a:r>
            <a:r>
              <a:rPr lang="de-DE" sz="600"/>
              <a:t> </a:t>
            </a:r>
            <a:r>
              <a:rPr lang="de-DE" sz="600" err="1"/>
              <a:t>of</a:t>
            </a:r>
            <a:r>
              <a:rPr lang="de-DE" sz="600"/>
              <a:t> Transparency on Trust in Government: A Cross-National </a:t>
            </a:r>
            <a:r>
              <a:rPr lang="de-DE" sz="600" err="1"/>
              <a:t>Comparative</a:t>
            </a:r>
            <a:r>
              <a:rPr lang="de-DE" sz="600"/>
              <a:t> Experiment. Public Administration Review, 73(4), 575-586. </a:t>
            </a:r>
            <a:r>
              <a:rPr lang="de-DE" sz="600" err="1"/>
              <a:t>Retrieved</a:t>
            </a:r>
            <a:r>
              <a:rPr lang="de-DE" sz="600"/>
              <a:t> </a:t>
            </a:r>
            <a:r>
              <a:rPr lang="de-DE" sz="600" err="1"/>
              <a:t>from</a:t>
            </a:r>
            <a:r>
              <a:rPr lang="de-DE" sz="600"/>
              <a:t> https://doi.org/10.1111/puar.12047 (last </a:t>
            </a:r>
            <a:r>
              <a:rPr lang="de-DE" sz="600" err="1"/>
              <a:t>accessed</a:t>
            </a:r>
            <a:r>
              <a:rPr lang="de-DE" sz="600"/>
              <a:t> on April 20, 2020).</a:t>
            </a:r>
          </a:p>
          <a:p>
            <a:pPr marL="359410" indent="-457200">
              <a:spcBef>
                <a:spcPts val="400"/>
              </a:spcBef>
              <a:buNone/>
            </a:pPr>
            <a:r>
              <a:rPr lang="de-DE" sz="600" b="1"/>
              <a:t>Hasan, M. (</a:t>
            </a:r>
            <a:r>
              <a:rPr lang="de-DE" sz="600" b="1" err="1"/>
              <a:t>October</a:t>
            </a:r>
            <a:r>
              <a:rPr lang="de-DE" sz="600" b="1"/>
              <a:t> 2013). </a:t>
            </a:r>
            <a:r>
              <a:rPr lang="de-DE" sz="600"/>
              <a:t>Israel. </a:t>
            </a:r>
            <a:r>
              <a:rPr lang="de-DE" sz="600" err="1"/>
              <a:t>Finding</a:t>
            </a:r>
            <a:r>
              <a:rPr lang="de-DE" sz="600"/>
              <a:t> Creative Use </a:t>
            </a:r>
            <a:r>
              <a:rPr lang="de-DE" sz="600" err="1"/>
              <a:t>for</a:t>
            </a:r>
            <a:r>
              <a:rPr lang="de-DE" sz="600"/>
              <a:t> Public Data. Open Government Partnership. </a:t>
            </a:r>
            <a:r>
              <a:rPr lang="de-DE" sz="600" err="1"/>
              <a:t>Retrieved</a:t>
            </a:r>
            <a:r>
              <a:rPr lang="de-DE" sz="600"/>
              <a:t> </a:t>
            </a:r>
            <a:r>
              <a:rPr lang="de-DE" sz="600" err="1"/>
              <a:t>from</a:t>
            </a:r>
            <a:r>
              <a:rPr lang="de-DE" sz="600"/>
              <a:t> https://www.opengovpartnership.org/wp-content/uploads/2001/01/Israel_0.pdf (last </a:t>
            </a:r>
            <a:r>
              <a:rPr lang="de-DE" sz="600" err="1"/>
              <a:t>accessed</a:t>
            </a:r>
            <a:r>
              <a:rPr lang="de-DE" sz="600"/>
              <a:t> on April 20, 2020).</a:t>
            </a:r>
          </a:p>
          <a:p>
            <a:pPr marL="359410" indent="-457200">
              <a:spcBef>
                <a:spcPts val="400"/>
              </a:spcBef>
              <a:buNone/>
            </a:pPr>
            <a:r>
              <a:rPr lang="de-DE" sz="600" b="1" err="1"/>
              <a:t>Heald</a:t>
            </a:r>
            <a:r>
              <a:rPr lang="de-DE" sz="600" b="1"/>
              <a:t>, D. (2006). </a:t>
            </a:r>
            <a:r>
              <a:rPr lang="de-DE" sz="600" err="1"/>
              <a:t>Varieties</a:t>
            </a:r>
            <a:r>
              <a:rPr lang="de-DE" sz="600"/>
              <a:t> </a:t>
            </a:r>
            <a:r>
              <a:rPr lang="de-DE" sz="600" err="1"/>
              <a:t>of</a:t>
            </a:r>
            <a:r>
              <a:rPr lang="de-DE" sz="600"/>
              <a:t> </a:t>
            </a:r>
            <a:r>
              <a:rPr lang="de-DE" sz="600" err="1"/>
              <a:t>transparency</a:t>
            </a:r>
            <a:r>
              <a:rPr lang="de-DE" sz="600"/>
              <a:t>. In Hood, C. &amp; </a:t>
            </a:r>
            <a:r>
              <a:rPr lang="de-DE" sz="600" err="1"/>
              <a:t>Heald</a:t>
            </a:r>
            <a:r>
              <a:rPr lang="de-DE" sz="600"/>
              <a:t>, D. (</a:t>
            </a:r>
            <a:r>
              <a:rPr lang="de-DE" sz="600" err="1"/>
              <a:t>eds</a:t>
            </a:r>
            <a:r>
              <a:rPr lang="de-DE" sz="600"/>
              <a:t>.). Transparency: The Key </a:t>
            </a:r>
            <a:r>
              <a:rPr lang="de-DE" sz="600" err="1"/>
              <a:t>to</a:t>
            </a:r>
            <a:r>
              <a:rPr lang="de-DE" sz="600"/>
              <a:t> </a:t>
            </a:r>
            <a:r>
              <a:rPr lang="de-DE" sz="600" err="1"/>
              <a:t>Better</a:t>
            </a:r>
            <a:r>
              <a:rPr lang="de-DE" sz="600"/>
              <a:t> </a:t>
            </a:r>
            <a:r>
              <a:rPr lang="de-DE" sz="600" err="1"/>
              <a:t>Governance</a:t>
            </a:r>
            <a:r>
              <a:rPr lang="de-DE" sz="600"/>
              <a:t>? (pp. 23-45). Oxford: Oxford University Press.</a:t>
            </a:r>
          </a:p>
          <a:p>
            <a:pPr marL="359410" indent="-457200">
              <a:spcBef>
                <a:spcPts val="400"/>
              </a:spcBef>
              <a:buNone/>
            </a:pPr>
            <a:r>
              <a:rPr lang="de-DE" sz="600" b="1" err="1"/>
              <a:t>Holsen</a:t>
            </a:r>
            <a:r>
              <a:rPr lang="de-DE" sz="600" b="1"/>
              <a:t>, S., &amp; Pasquier, M. (2010). </a:t>
            </a:r>
            <a:r>
              <a:rPr lang="de-DE" sz="600"/>
              <a:t>The Swiss Federal Law on Transparency: Much </a:t>
            </a:r>
            <a:r>
              <a:rPr lang="de-DE" sz="600" err="1"/>
              <a:t>ado</a:t>
            </a:r>
            <a:r>
              <a:rPr lang="de-DE" sz="600"/>
              <a:t> </a:t>
            </a:r>
            <a:r>
              <a:rPr lang="de-DE" sz="600" err="1"/>
              <a:t>about</a:t>
            </a:r>
            <a:r>
              <a:rPr lang="de-DE" sz="600"/>
              <a:t> </a:t>
            </a:r>
            <a:r>
              <a:rPr lang="de-DE" sz="600" err="1"/>
              <a:t>nothing</a:t>
            </a:r>
            <a:r>
              <a:rPr lang="de-DE" sz="600"/>
              <a:t>? In </a:t>
            </a:r>
            <a:r>
              <a:rPr lang="de-DE" sz="600" err="1"/>
              <a:t>Brandsen</a:t>
            </a:r>
            <a:r>
              <a:rPr lang="de-DE" sz="600"/>
              <a:t>, T. &amp; Holzer, M. The Future </a:t>
            </a:r>
            <a:r>
              <a:rPr lang="de-DE" sz="600" err="1"/>
              <a:t>of</a:t>
            </a:r>
            <a:r>
              <a:rPr lang="de-DE" sz="600"/>
              <a:t> </a:t>
            </a:r>
            <a:r>
              <a:rPr lang="de-DE" sz="600" err="1"/>
              <a:t>Governance</a:t>
            </a:r>
            <a:r>
              <a:rPr lang="de-DE" sz="600"/>
              <a:t>, Selected Papers </a:t>
            </a:r>
            <a:r>
              <a:rPr lang="de-DE" sz="600" err="1"/>
              <a:t>from</a:t>
            </a:r>
            <a:r>
              <a:rPr lang="de-DE" sz="600"/>
              <a:t> </a:t>
            </a:r>
            <a:r>
              <a:rPr lang="de-DE" sz="600" err="1"/>
              <a:t>the</a:t>
            </a:r>
            <a:r>
              <a:rPr lang="de-DE" sz="600"/>
              <a:t> </a:t>
            </a:r>
            <a:r>
              <a:rPr lang="de-DE" sz="600" err="1"/>
              <a:t>Fifth</a:t>
            </a:r>
            <a:r>
              <a:rPr lang="de-DE" sz="600"/>
              <a:t> </a:t>
            </a:r>
            <a:r>
              <a:rPr lang="de-DE" sz="600" err="1"/>
              <a:t>Transatlantic</a:t>
            </a:r>
            <a:r>
              <a:rPr lang="de-DE" sz="600"/>
              <a:t> </a:t>
            </a:r>
            <a:r>
              <a:rPr lang="de-DE" sz="600" err="1"/>
              <a:t>Dialogue</a:t>
            </a:r>
            <a:r>
              <a:rPr lang="de-DE" sz="600"/>
              <a:t> on Public Administration (pp. 151-168). US: National Center </a:t>
            </a:r>
            <a:r>
              <a:rPr lang="de-DE" sz="600" err="1"/>
              <a:t>for</a:t>
            </a:r>
            <a:r>
              <a:rPr lang="de-DE" sz="600"/>
              <a:t> Public Performance (NCPP), Rutgers.</a:t>
            </a:r>
          </a:p>
          <a:p>
            <a:pPr marL="359410" indent="-457200">
              <a:spcBef>
                <a:spcPts val="400"/>
              </a:spcBef>
              <a:buNone/>
            </a:pPr>
            <a:r>
              <a:rPr lang="de-DE" sz="600" b="1"/>
              <a:t>Hood, C. (2007). </a:t>
            </a:r>
            <a:r>
              <a:rPr lang="de-DE" sz="600" err="1"/>
              <a:t>What</a:t>
            </a:r>
            <a:r>
              <a:rPr lang="de-DE" sz="600"/>
              <a:t> </a:t>
            </a:r>
            <a:r>
              <a:rPr lang="de-DE" sz="600" err="1"/>
              <a:t>happens</a:t>
            </a:r>
            <a:r>
              <a:rPr lang="de-DE" sz="600"/>
              <a:t> </a:t>
            </a:r>
            <a:r>
              <a:rPr lang="de-DE" sz="600" err="1"/>
              <a:t>when</a:t>
            </a:r>
            <a:r>
              <a:rPr lang="de-DE" sz="600"/>
              <a:t> </a:t>
            </a:r>
            <a:r>
              <a:rPr lang="de-DE" sz="600" err="1"/>
              <a:t>transparency</a:t>
            </a:r>
            <a:r>
              <a:rPr lang="de-DE" sz="600"/>
              <a:t> </a:t>
            </a:r>
            <a:r>
              <a:rPr lang="de-DE" sz="600" err="1"/>
              <a:t>meets</a:t>
            </a:r>
            <a:r>
              <a:rPr lang="de-DE" sz="600"/>
              <a:t> </a:t>
            </a:r>
            <a:r>
              <a:rPr lang="de-DE" sz="600" err="1"/>
              <a:t>blame-avoidance</a:t>
            </a:r>
            <a:r>
              <a:rPr lang="de-DE" sz="600"/>
              <a:t>? Public Management Review, 9(2), 191-210.</a:t>
            </a:r>
          </a:p>
          <a:p>
            <a:pPr marL="359410" indent="-457200">
              <a:spcBef>
                <a:spcPts val="400"/>
              </a:spcBef>
              <a:buNone/>
            </a:pPr>
            <a:r>
              <a:rPr lang="de-DE" sz="600" b="1"/>
              <a:t>Jensen, M. C. &amp; </a:t>
            </a:r>
            <a:r>
              <a:rPr lang="de-DE" sz="600" b="1" err="1"/>
              <a:t>Meckling</a:t>
            </a:r>
            <a:r>
              <a:rPr lang="de-DE" sz="600" b="1"/>
              <a:t>, W. H. (1976). </a:t>
            </a:r>
            <a:r>
              <a:rPr lang="de-DE" sz="600"/>
              <a:t>Theory </a:t>
            </a:r>
            <a:r>
              <a:rPr lang="de-DE" sz="600" err="1"/>
              <a:t>of</a:t>
            </a:r>
            <a:r>
              <a:rPr lang="de-DE" sz="600"/>
              <a:t> </a:t>
            </a:r>
            <a:r>
              <a:rPr lang="de-DE" sz="600" err="1"/>
              <a:t>the</a:t>
            </a:r>
            <a:r>
              <a:rPr lang="de-DE" sz="600"/>
              <a:t> firm: </a:t>
            </a:r>
            <a:r>
              <a:rPr lang="de-DE" sz="600" err="1"/>
              <a:t>Managerial</a:t>
            </a:r>
            <a:r>
              <a:rPr lang="de-DE" sz="600"/>
              <a:t> </a:t>
            </a:r>
            <a:r>
              <a:rPr lang="de-DE" sz="600" err="1"/>
              <a:t>behavior</a:t>
            </a:r>
            <a:r>
              <a:rPr lang="de-DE" sz="600"/>
              <a:t>, </a:t>
            </a:r>
            <a:r>
              <a:rPr lang="de-DE" sz="600" err="1"/>
              <a:t>agency</a:t>
            </a:r>
            <a:r>
              <a:rPr lang="de-DE" sz="600"/>
              <a:t> </a:t>
            </a:r>
            <a:r>
              <a:rPr lang="de-DE" sz="600" err="1"/>
              <a:t>costs</a:t>
            </a:r>
            <a:r>
              <a:rPr lang="de-DE" sz="600"/>
              <a:t> and </a:t>
            </a:r>
            <a:r>
              <a:rPr lang="de-DE" sz="600" err="1"/>
              <a:t>owernship</a:t>
            </a:r>
            <a:r>
              <a:rPr lang="de-DE" sz="600"/>
              <a:t> </a:t>
            </a:r>
            <a:r>
              <a:rPr lang="de-DE" sz="600" err="1"/>
              <a:t>structure</a:t>
            </a:r>
            <a:r>
              <a:rPr lang="de-DE" sz="600"/>
              <a:t>. Journal </a:t>
            </a:r>
            <a:r>
              <a:rPr lang="de-DE" sz="600" err="1"/>
              <a:t>of</a:t>
            </a:r>
            <a:r>
              <a:rPr lang="de-DE" sz="600"/>
              <a:t> Financial Economics, 3(4), 305-360.</a:t>
            </a:r>
          </a:p>
          <a:p>
            <a:pPr marL="359410" indent="-457200">
              <a:spcBef>
                <a:spcPts val="400"/>
              </a:spcBef>
              <a:buNone/>
            </a:pPr>
            <a:r>
              <a:rPr lang="de-DE" sz="600" b="1"/>
              <a:t>Kosack, S. &amp; Fung, A. (2014). </a:t>
            </a:r>
            <a:r>
              <a:rPr lang="de-DE" sz="600" err="1"/>
              <a:t>Does</a:t>
            </a:r>
            <a:r>
              <a:rPr lang="de-DE" sz="600"/>
              <a:t> </a:t>
            </a:r>
            <a:r>
              <a:rPr lang="de-DE" sz="600" err="1"/>
              <a:t>transparency</a:t>
            </a:r>
            <a:r>
              <a:rPr lang="de-DE" sz="600"/>
              <a:t> </a:t>
            </a:r>
            <a:r>
              <a:rPr lang="de-DE" sz="600" err="1"/>
              <a:t>improve</a:t>
            </a:r>
            <a:r>
              <a:rPr lang="de-DE" sz="600"/>
              <a:t> </a:t>
            </a:r>
            <a:r>
              <a:rPr lang="de-DE" sz="600" err="1"/>
              <a:t>governance</a:t>
            </a:r>
            <a:r>
              <a:rPr lang="de-DE" sz="600"/>
              <a:t>? Annual Review </a:t>
            </a:r>
            <a:r>
              <a:rPr lang="de-DE" sz="600" err="1"/>
              <a:t>of</a:t>
            </a:r>
            <a:r>
              <a:rPr lang="de-DE" sz="600"/>
              <a:t> Political Science, 17, 65-87. </a:t>
            </a:r>
            <a:r>
              <a:rPr lang="de-DE" sz="600" err="1"/>
              <a:t>Retrieved</a:t>
            </a:r>
            <a:r>
              <a:rPr lang="de-DE" sz="600"/>
              <a:t> </a:t>
            </a:r>
            <a:r>
              <a:rPr lang="de-DE" sz="600" err="1"/>
              <a:t>from</a:t>
            </a:r>
            <a:r>
              <a:rPr lang="de-DE" sz="600"/>
              <a:t> https://www.annualreviews.org/doi/10.1146/annurev-polisci-032210-144356 (last </a:t>
            </a:r>
            <a:r>
              <a:rPr lang="de-DE" sz="600" err="1"/>
              <a:t>accessed</a:t>
            </a:r>
            <a:r>
              <a:rPr lang="de-DE" sz="600"/>
              <a:t> on April 20, 2020).</a:t>
            </a:r>
          </a:p>
          <a:p>
            <a:pPr marL="359410" indent="-457200">
              <a:spcBef>
                <a:spcPts val="400"/>
              </a:spcBef>
              <a:buNone/>
            </a:pPr>
            <a:r>
              <a:rPr lang="de-DE" sz="600" b="1"/>
              <a:t>Le </a:t>
            </a:r>
            <a:r>
              <a:rPr lang="de-DE" sz="600" b="1" err="1"/>
              <a:t>Coz</a:t>
            </a:r>
            <a:r>
              <a:rPr lang="de-DE" sz="600" b="1"/>
              <a:t>, A. &amp; Lage, C. (2012). </a:t>
            </a:r>
            <a:r>
              <a:rPr lang="de-DE" sz="600" err="1"/>
              <a:t>OpenGov</a:t>
            </a:r>
            <a:r>
              <a:rPr lang="de-DE" sz="600"/>
              <a:t> </a:t>
            </a:r>
            <a:r>
              <a:rPr lang="de-DE" sz="600" err="1"/>
              <a:t>Diagram</a:t>
            </a:r>
            <a:r>
              <a:rPr lang="de-DE" sz="600"/>
              <a:t> (</a:t>
            </a:r>
            <a:r>
              <a:rPr lang="de-DE" sz="600" err="1"/>
              <a:t>from</a:t>
            </a:r>
            <a:r>
              <a:rPr lang="de-DE" sz="600"/>
              <a:t> </a:t>
            </a:r>
            <a:r>
              <a:rPr lang="de-DE" sz="600" err="1"/>
              <a:t>Démocratie</a:t>
            </a:r>
            <a:r>
              <a:rPr lang="de-DE" sz="600"/>
              <a:t> Ouverte (https://www.democratieouverte.org/)). </a:t>
            </a:r>
            <a:r>
              <a:rPr lang="de-DE" sz="600" err="1"/>
              <a:t>Retrieved</a:t>
            </a:r>
            <a:r>
              <a:rPr lang="de-DE" sz="600"/>
              <a:t> </a:t>
            </a:r>
            <a:r>
              <a:rPr lang="de-DE" sz="600" err="1"/>
              <a:t>from</a:t>
            </a:r>
            <a:r>
              <a:rPr lang="de-DE" sz="600"/>
              <a:t> https://www.flickr.com/photos/46274765@N07/8600245980 (last </a:t>
            </a:r>
            <a:r>
              <a:rPr lang="de-DE" sz="600" err="1"/>
              <a:t>accessed</a:t>
            </a:r>
            <a:r>
              <a:rPr lang="de-DE" sz="600"/>
              <a:t> on April 19, 2020).</a:t>
            </a:r>
          </a:p>
          <a:p>
            <a:pPr marL="359410" indent="-457200">
              <a:spcBef>
                <a:spcPts val="400"/>
              </a:spcBef>
              <a:buNone/>
            </a:pPr>
            <a:r>
              <a:rPr lang="de-DE" sz="600" b="1" err="1"/>
              <a:t>Lindstedt</a:t>
            </a:r>
            <a:r>
              <a:rPr lang="de-DE" sz="600" b="1"/>
              <a:t>, C. &amp; </a:t>
            </a:r>
            <a:r>
              <a:rPr lang="de-DE" sz="600" b="1" err="1"/>
              <a:t>Naurin</a:t>
            </a:r>
            <a:r>
              <a:rPr lang="de-DE" sz="600" b="1"/>
              <a:t>, D. (2010). </a:t>
            </a:r>
            <a:r>
              <a:rPr lang="de-DE" sz="600"/>
              <a:t>Transparency </a:t>
            </a:r>
            <a:r>
              <a:rPr lang="de-DE" sz="600" err="1"/>
              <a:t>Is</a:t>
            </a:r>
            <a:r>
              <a:rPr lang="de-DE" sz="600"/>
              <a:t> Not </a:t>
            </a:r>
            <a:r>
              <a:rPr lang="de-DE" sz="600" err="1"/>
              <a:t>Enough</a:t>
            </a:r>
            <a:r>
              <a:rPr lang="de-DE" sz="600"/>
              <a:t>: Making Transparency </a:t>
            </a:r>
            <a:r>
              <a:rPr lang="de-DE" sz="600" err="1"/>
              <a:t>Effective</a:t>
            </a:r>
            <a:r>
              <a:rPr lang="de-DE" sz="600"/>
              <a:t> in </a:t>
            </a:r>
            <a:r>
              <a:rPr lang="de-DE" sz="600" err="1"/>
              <a:t>Reducing</a:t>
            </a:r>
            <a:r>
              <a:rPr lang="de-DE" sz="600"/>
              <a:t> </a:t>
            </a:r>
            <a:r>
              <a:rPr lang="de-DE" sz="600" err="1"/>
              <a:t>Corruption</a:t>
            </a:r>
            <a:r>
              <a:rPr lang="de-DE" sz="600"/>
              <a:t>. International Political Science Review, 31(3), 301-322. </a:t>
            </a:r>
            <a:r>
              <a:rPr lang="de-DE" sz="600" err="1"/>
              <a:t>Retrieved</a:t>
            </a:r>
            <a:r>
              <a:rPr lang="de-DE" sz="600"/>
              <a:t> </a:t>
            </a:r>
            <a:r>
              <a:rPr lang="de-DE" sz="600" err="1"/>
              <a:t>from</a:t>
            </a:r>
            <a:r>
              <a:rPr lang="de-DE" sz="600"/>
              <a:t> https://journals.sagepub.com/doi/10.1177/0192512110377602 (last </a:t>
            </a:r>
            <a:r>
              <a:rPr lang="de-DE" sz="600" err="1"/>
              <a:t>accessed</a:t>
            </a:r>
            <a:r>
              <a:rPr lang="de-DE" sz="600"/>
              <a:t> on April 20, 2020).</a:t>
            </a:r>
            <a:endParaRPr lang="de-DE"/>
          </a:p>
          <a:p>
            <a:pPr marL="359410" indent="-457200">
              <a:spcBef>
                <a:spcPts val="400"/>
              </a:spcBef>
              <a:buNone/>
            </a:pPr>
            <a:endParaRPr lang="de-DE" sz="600"/>
          </a:p>
          <a:p>
            <a:pPr marL="359410" indent="-457200">
              <a:spcBef>
                <a:spcPts val="400"/>
              </a:spcBef>
              <a:buNone/>
            </a:pPr>
            <a:endParaRPr lang="de-DE" sz="600"/>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(2)</a:t>
            </a:r>
          </a:p>
        </p:txBody>
      </p:sp>
      <p:sp>
        <p:nvSpPr>
          <p:cNvPr id="3" name="Foliennummernplatzhalter 2"/>
          <p:cNvSpPr>
            <a:spLocks noGrp="1"/>
          </p:cNvSpPr>
          <p:nvPr>
            <p:ph type="sldNum" sz="quarter" idx="12"/>
          </p:nvPr>
        </p:nvSpPr>
        <p:spPr/>
        <p:txBody>
          <a:bodyPr/>
          <a:lstStyle/>
          <a:p>
            <a:fld id="{961E0DA8-AC27-403E-90E8-404BCA9BAC80}" type="slidenum">
              <a:rPr lang="en-US" smtClean="0"/>
              <a:pPr/>
              <a:t>44</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5" name="Textplatzhalter 4"/>
          <p:cNvSpPr>
            <a:spLocks noGrp="1"/>
          </p:cNvSpPr>
          <p:nvPr>
            <p:ph type="body" sz="quarter" idx="13"/>
          </p:nvPr>
        </p:nvSpPr>
        <p:spPr>
          <a:xfrm>
            <a:off x="2573638" y="667702"/>
            <a:ext cx="5776636" cy="3720292"/>
          </a:xfrm>
        </p:spPr>
        <p:txBody>
          <a:bodyPr vert="horz" lIns="91440" tIns="45720" rIns="91440" bIns="45720" rtlCol="0" anchor="t">
            <a:noAutofit/>
          </a:bodyPr>
          <a:lstStyle/>
          <a:p>
            <a:pPr marL="359410" indent="-457200">
              <a:spcBef>
                <a:spcPts val="400"/>
              </a:spcBef>
              <a:buNone/>
            </a:pPr>
            <a:r>
              <a:rPr lang="de-DE" sz="600" b="1"/>
              <a:t>Mol, A. P. (2010). </a:t>
            </a:r>
            <a:r>
              <a:rPr lang="de-DE" sz="600"/>
              <a:t>The </a:t>
            </a:r>
            <a:r>
              <a:rPr lang="de-DE" sz="600" err="1"/>
              <a:t>future</a:t>
            </a:r>
            <a:r>
              <a:rPr lang="de-DE" sz="600"/>
              <a:t> </a:t>
            </a:r>
            <a:r>
              <a:rPr lang="de-DE" sz="600" err="1"/>
              <a:t>of</a:t>
            </a:r>
            <a:r>
              <a:rPr lang="de-DE" sz="600"/>
              <a:t> </a:t>
            </a:r>
            <a:r>
              <a:rPr lang="de-DE" sz="600" err="1"/>
              <a:t>transparency</a:t>
            </a:r>
            <a:r>
              <a:rPr lang="de-DE" sz="600"/>
              <a:t>: Power, </a:t>
            </a:r>
            <a:r>
              <a:rPr lang="de-DE" sz="600" err="1"/>
              <a:t>pitfalls</a:t>
            </a:r>
            <a:r>
              <a:rPr lang="de-DE" sz="600"/>
              <a:t> and </a:t>
            </a:r>
            <a:r>
              <a:rPr lang="de-DE" sz="600" err="1"/>
              <a:t>promises</a:t>
            </a:r>
            <a:r>
              <a:rPr lang="de-DE" sz="600"/>
              <a:t>. Global Environmental Politics, 10(3), 132-143. </a:t>
            </a:r>
            <a:r>
              <a:rPr lang="de-DE" sz="600" err="1"/>
              <a:t>Retrieved</a:t>
            </a:r>
            <a:r>
              <a:rPr lang="de-DE" sz="600"/>
              <a:t> </a:t>
            </a:r>
            <a:r>
              <a:rPr lang="de-DE" sz="600" err="1"/>
              <a:t>from</a:t>
            </a:r>
            <a:r>
              <a:rPr lang="de-DE" sz="600"/>
              <a:t> https://www.mitpressjournals.org/doi/abs/10.1162/GLEP_a_00018?journalCode=glep (last </a:t>
            </a:r>
            <a:r>
              <a:rPr lang="de-DE" sz="600" err="1"/>
              <a:t>accessed</a:t>
            </a:r>
            <a:r>
              <a:rPr lang="de-DE" sz="600"/>
              <a:t> on April 20, 2020).</a:t>
            </a:r>
          </a:p>
          <a:p>
            <a:pPr marL="359410" indent="-457200">
              <a:spcBef>
                <a:spcPts val="400"/>
              </a:spcBef>
              <a:buNone/>
            </a:pPr>
            <a:r>
              <a:rPr lang="de-DE" sz="600" b="1"/>
              <a:t>Montana, R. (</a:t>
            </a:r>
            <a:r>
              <a:rPr lang="de-DE" sz="600" b="1" err="1"/>
              <a:t>July</a:t>
            </a:r>
            <a:r>
              <a:rPr lang="de-DE" sz="600" b="1"/>
              <a:t> 11, 2019). </a:t>
            </a:r>
            <a:r>
              <a:rPr lang="de-DE" sz="600"/>
              <a:t>Open </a:t>
            </a:r>
            <a:r>
              <a:rPr lang="de-DE" sz="600" err="1"/>
              <a:t>government</a:t>
            </a:r>
            <a:r>
              <a:rPr lang="de-DE" sz="600"/>
              <a:t> </a:t>
            </a:r>
            <a:r>
              <a:rPr lang="de-DE" sz="600" err="1"/>
              <a:t>data</a:t>
            </a:r>
            <a:r>
              <a:rPr lang="de-DE" sz="600"/>
              <a:t>. Open </a:t>
            </a:r>
            <a:r>
              <a:rPr lang="de-DE" sz="600" err="1"/>
              <a:t>Gov</a:t>
            </a:r>
            <a:r>
              <a:rPr lang="de-DE" sz="600"/>
              <a:t> Guide. </a:t>
            </a:r>
            <a:r>
              <a:rPr lang="de-DE" sz="600" err="1"/>
              <a:t>Retrieved</a:t>
            </a:r>
            <a:r>
              <a:rPr lang="de-DE" sz="600"/>
              <a:t> </a:t>
            </a:r>
            <a:r>
              <a:rPr lang="de-DE" sz="600" err="1"/>
              <a:t>from</a:t>
            </a:r>
            <a:r>
              <a:rPr lang="de-DE" sz="600"/>
              <a:t> https://www.opengovguide.com/topics/open-government-data/ (last </a:t>
            </a:r>
            <a:r>
              <a:rPr lang="de-DE" sz="600" err="1"/>
              <a:t>accessed</a:t>
            </a:r>
            <a:r>
              <a:rPr lang="de-DE" sz="600"/>
              <a:t> on </a:t>
            </a:r>
            <a:r>
              <a:rPr lang="de-DE" sz="600" err="1"/>
              <a:t>July</a:t>
            </a:r>
            <a:r>
              <a:rPr lang="de-DE" sz="600"/>
              <a:t> 7, 2020).</a:t>
            </a:r>
          </a:p>
          <a:p>
            <a:pPr marL="359410" indent="-457200">
              <a:spcBef>
                <a:spcPts val="400"/>
              </a:spcBef>
              <a:buNone/>
            </a:pPr>
            <a:r>
              <a:rPr lang="de-DE" sz="600" b="1"/>
              <a:t>Nam, T. (2014). </a:t>
            </a:r>
            <a:r>
              <a:rPr lang="de-DE" sz="600" err="1"/>
              <a:t>Challenges</a:t>
            </a:r>
            <a:r>
              <a:rPr lang="de-DE" sz="600"/>
              <a:t> and </a:t>
            </a:r>
            <a:r>
              <a:rPr lang="de-DE" sz="600" err="1"/>
              <a:t>Concerns</a:t>
            </a:r>
            <a:r>
              <a:rPr lang="de-DE" sz="600"/>
              <a:t> </a:t>
            </a:r>
            <a:r>
              <a:rPr lang="de-DE" sz="600" err="1"/>
              <a:t>of</a:t>
            </a:r>
            <a:r>
              <a:rPr lang="de-DE" sz="600"/>
              <a:t> Open Government. A Case </a:t>
            </a:r>
            <a:r>
              <a:rPr lang="de-DE" sz="600" err="1"/>
              <a:t>of</a:t>
            </a:r>
            <a:r>
              <a:rPr lang="de-DE" sz="600"/>
              <a:t> Government 3.0 in Korea. </a:t>
            </a:r>
            <a:r>
              <a:rPr lang="de-DE" sz="600" err="1"/>
              <a:t>Social</a:t>
            </a:r>
            <a:r>
              <a:rPr lang="de-DE" sz="600"/>
              <a:t> Science Computer Review, 33(5), 556-570. </a:t>
            </a:r>
            <a:r>
              <a:rPr lang="de-DE" sz="600" err="1"/>
              <a:t>Retrieved</a:t>
            </a:r>
            <a:r>
              <a:rPr lang="de-DE" sz="600"/>
              <a:t> </a:t>
            </a:r>
            <a:r>
              <a:rPr lang="de-DE" sz="600" err="1"/>
              <a:t>from</a:t>
            </a:r>
            <a:r>
              <a:rPr lang="de-DE" sz="600"/>
              <a:t> https://doi.org/10.1177%2F0894439314560848 (last </a:t>
            </a:r>
            <a:r>
              <a:rPr lang="de-DE" sz="600" err="1"/>
              <a:t>accessed</a:t>
            </a:r>
            <a:r>
              <a:rPr lang="de-DE" sz="600"/>
              <a:t> on April 20, 2020).</a:t>
            </a:r>
          </a:p>
          <a:p>
            <a:pPr marL="359410" indent="-457200">
              <a:spcBef>
                <a:spcPts val="400"/>
              </a:spcBef>
              <a:buNone/>
            </a:pPr>
            <a:r>
              <a:rPr lang="de-DE" sz="600" b="1"/>
              <a:t>O‘Neill, O. (2006). </a:t>
            </a:r>
            <a:r>
              <a:rPr lang="de-DE" sz="600"/>
              <a:t>Transparency and </a:t>
            </a:r>
            <a:r>
              <a:rPr lang="de-DE" sz="600" err="1"/>
              <a:t>the</a:t>
            </a:r>
            <a:r>
              <a:rPr lang="de-DE" sz="600"/>
              <a:t> </a:t>
            </a:r>
            <a:r>
              <a:rPr lang="de-DE" sz="600" err="1"/>
              <a:t>Ethics</a:t>
            </a:r>
            <a:r>
              <a:rPr lang="de-DE" sz="600"/>
              <a:t> </a:t>
            </a:r>
            <a:r>
              <a:rPr lang="de-DE" sz="600" err="1"/>
              <a:t>of</a:t>
            </a:r>
            <a:r>
              <a:rPr lang="de-DE" sz="600"/>
              <a:t> Communication. In Hood, C. &amp; </a:t>
            </a:r>
            <a:r>
              <a:rPr lang="de-DE" sz="600" err="1"/>
              <a:t>Heald</a:t>
            </a:r>
            <a:r>
              <a:rPr lang="de-DE" sz="600"/>
              <a:t>, D. (Eds.). Transparency: The Key </a:t>
            </a:r>
            <a:r>
              <a:rPr lang="de-DE" sz="600" err="1"/>
              <a:t>to</a:t>
            </a:r>
            <a:r>
              <a:rPr lang="de-DE" sz="600"/>
              <a:t> </a:t>
            </a:r>
            <a:r>
              <a:rPr lang="de-DE" sz="600" err="1"/>
              <a:t>Better</a:t>
            </a:r>
            <a:r>
              <a:rPr lang="de-DE" sz="600"/>
              <a:t> </a:t>
            </a:r>
            <a:r>
              <a:rPr lang="de-DE" sz="600" err="1"/>
              <a:t>Governance</a:t>
            </a:r>
            <a:r>
              <a:rPr lang="de-DE" sz="600"/>
              <a:t>. New York: Oxford University Press.</a:t>
            </a:r>
          </a:p>
          <a:p>
            <a:pPr marL="359410" indent="-457200">
              <a:spcBef>
                <a:spcPts val="400"/>
              </a:spcBef>
              <a:buNone/>
            </a:pPr>
            <a:r>
              <a:rPr lang="de-DE" sz="600" b="1"/>
              <a:t>OECD (2019). </a:t>
            </a:r>
            <a:r>
              <a:rPr lang="de-DE" sz="600"/>
              <a:t>Government at a </a:t>
            </a:r>
            <a:r>
              <a:rPr lang="de-DE" sz="600" err="1"/>
              <a:t>Glance</a:t>
            </a:r>
            <a:r>
              <a:rPr lang="de-DE" sz="600"/>
              <a:t> 2019. Paris: OECD Publishing. </a:t>
            </a:r>
            <a:r>
              <a:rPr lang="de-DE" sz="600" err="1"/>
              <a:t>Retrieved</a:t>
            </a:r>
            <a:r>
              <a:rPr lang="de-DE" sz="600"/>
              <a:t> </a:t>
            </a:r>
            <a:r>
              <a:rPr lang="de-DE" sz="600" err="1"/>
              <a:t>from</a:t>
            </a:r>
            <a:r>
              <a:rPr lang="de-DE" sz="600"/>
              <a:t> https://www.oecd-ilibrary.org/docserver/8ccf5c38-en.pdf?expires=1594122269&amp;id=id&amp;accname=guest&amp;checksum=F68DF3A433FA5B23683B8EBB5E00B2C0 (last </a:t>
            </a:r>
            <a:r>
              <a:rPr lang="de-DE" sz="600" err="1"/>
              <a:t>accessed</a:t>
            </a:r>
            <a:r>
              <a:rPr lang="de-DE" sz="600"/>
              <a:t> on April 20, 2020).</a:t>
            </a:r>
          </a:p>
          <a:p>
            <a:pPr marL="359410" indent="-457200">
              <a:spcBef>
                <a:spcPts val="400"/>
              </a:spcBef>
              <a:buNone/>
            </a:pPr>
            <a:r>
              <a:rPr lang="de-DE" sz="600" b="1"/>
              <a:t>OECD (2017). </a:t>
            </a:r>
            <a:r>
              <a:rPr lang="de-DE" sz="600" err="1"/>
              <a:t>Compendium</a:t>
            </a:r>
            <a:r>
              <a:rPr lang="de-DE" sz="600"/>
              <a:t> </a:t>
            </a:r>
            <a:r>
              <a:rPr lang="de-DE" sz="600" err="1"/>
              <a:t>of</a:t>
            </a:r>
            <a:r>
              <a:rPr lang="de-DE" sz="600"/>
              <a:t> </a:t>
            </a:r>
            <a:r>
              <a:rPr lang="de-DE" sz="600" err="1"/>
              <a:t>good</a:t>
            </a:r>
            <a:r>
              <a:rPr lang="de-DE" sz="600"/>
              <a:t> </a:t>
            </a:r>
            <a:r>
              <a:rPr lang="de-DE" sz="600" err="1"/>
              <a:t>practices</a:t>
            </a:r>
            <a:r>
              <a:rPr lang="de-DE" sz="600"/>
              <a:t> on </a:t>
            </a:r>
            <a:r>
              <a:rPr lang="de-DE" sz="600" err="1"/>
              <a:t>the</a:t>
            </a:r>
            <a:r>
              <a:rPr lang="de-DE" sz="600"/>
              <a:t> </a:t>
            </a:r>
            <a:r>
              <a:rPr lang="de-DE" sz="600" err="1"/>
              <a:t>use</a:t>
            </a:r>
            <a:r>
              <a:rPr lang="de-DE" sz="600"/>
              <a:t> </a:t>
            </a:r>
            <a:r>
              <a:rPr lang="de-DE" sz="600" err="1"/>
              <a:t>of</a:t>
            </a:r>
            <a:r>
              <a:rPr lang="de-DE" sz="600"/>
              <a:t> open </a:t>
            </a:r>
            <a:r>
              <a:rPr lang="de-DE" sz="600" err="1"/>
              <a:t>data</a:t>
            </a:r>
            <a:r>
              <a:rPr lang="de-DE" sz="600"/>
              <a:t> </a:t>
            </a:r>
            <a:r>
              <a:rPr lang="de-DE" sz="600" err="1"/>
              <a:t>for</a:t>
            </a:r>
            <a:r>
              <a:rPr lang="de-DE" sz="600"/>
              <a:t> Anti-</a:t>
            </a:r>
            <a:r>
              <a:rPr lang="de-DE" sz="600" err="1"/>
              <a:t>corruption</a:t>
            </a:r>
            <a:r>
              <a:rPr lang="de-DE" sz="600"/>
              <a:t>: </a:t>
            </a:r>
            <a:r>
              <a:rPr lang="de-DE" sz="600" err="1"/>
              <a:t>Towards</a:t>
            </a:r>
            <a:r>
              <a:rPr lang="de-DE" sz="600"/>
              <a:t> </a:t>
            </a:r>
            <a:r>
              <a:rPr lang="de-DE" sz="600" err="1"/>
              <a:t>data-driven</a:t>
            </a:r>
            <a:r>
              <a:rPr lang="de-DE" sz="600"/>
              <a:t> </a:t>
            </a:r>
            <a:r>
              <a:rPr lang="de-DE" sz="600" err="1"/>
              <a:t>public</a:t>
            </a:r>
            <a:r>
              <a:rPr lang="de-DE" sz="600"/>
              <a:t> </a:t>
            </a:r>
            <a:r>
              <a:rPr lang="de-DE" sz="600" err="1"/>
              <a:t>sector</a:t>
            </a:r>
            <a:r>
              <a:rPr lang="de-DE" sz="600"/>
              <a:t> </a:t>
            </a:r>
            <a:r>
              <a:rPr lang="de-DE" sz="600" err="1"/>
              <a:t>integrity</a:t>
            </a:r>
            <a:r>
              <a:rPr lang="de-DE" sz="600"/>
              <a:t> and </a:t>
            </a:r>
            <a:r>
              <a:rPr lang="de-DE" sz="600" err="1"/>
              <a:t>civic</a:t>
            </a:r>
            <a:r>
              <a:rPr lang="de-DE" sz="600"/>
              <a:t> </a:t>
            </a:r>
            <a:r>
              <a:rPr lang="de-DE" sz="600" err="1"/>
              <a:t>auditing</a:t>
            </a:r>
            <a:r>
              <a:rPr lang="de-DE" sz="600"/>
              <a:t>. </a:t>
            </a:r>
            <a:r>
              <a:rPr lang="de-DE" sz="600" err="1"/>
              <a:t>Retrieved</a:t>
            </a:r>
            <a:r>
              <a:rPr lang="de-DE" sz="600"/>
              <a:t> </a:t>
            </a:r>
            <a:r>
              <a:rPr lang="de-DE" sz="600" err="1"/>
              <a:t>from</a:t>
            </a:r>
            <a:r>
              <a:rPr lang="de-DE" sz="600"/>
              <a:t> https://www.oecd.org/gov/digital-government/g20-oecd-compendium.pdf (last </a:t>
            </a:r>
            <a:r>
              <a:rPr lang="de-DE" sz="600" err="1"/>
              <a:t>accessed</a:t>
            </a:r>
            <a:r>
              <a:rPr lang="de-DE" sz="600"/>
              <a:t> on April 20, 2020). </a:t>
            </a:r>
          </a:p>
          <a:p>
            <a:pPr marL="359410" indent="-457200">
              <a:spcBef>
                <a:spcPts val="400"/>
              </a:spcBef>
              <a:buNone/>
            </a:pPr>
            <a:r>
              <a:rPr lang="de-DE" sz="600" b="1"/>
              <a:t>OECD (n. y.). </a:t>
            </a:r>
            <a:r>
              <a:rPr lang="de-DE" sz="600"/>
              <a:t>Open Government. </a:t>
            </a:r>
            <a:r>
              <a:rPr lang="de-DE" sz="600" err="1"/>
              <a:t>Retrieved</a:t>
            </a:r>
            <a:r>
              <a:rPr lang="de-DE" sz="600"/>
              <a:t> </a:t>
            </a:r>
            <a:r>
              <a:rPr lang="de-DE" sz="600" err="1"/>
              <a:t>from</a:t>
            </a:r>
            <a:r>
              <a:rPr lang="de-DE" sz="600"/>
              <a:t> https://www.oecd.org/governance/global-forum-on-public-governance/opengovernment/ (last </a:t>
            </a:r>
            <a:r>
              <a:rPr lang="de-DE" sz="600" err="1"/>
              <a:t>accessed</a:t>
            </a:r>
            <a:r>
              <a:rPr lang="de-DE" sz="600"/>
              <a:t> on April 19, 2020).</a:t>
            </a:r>
          </a:p>
          <a:p>
            <a:pPr marL="359410" indent="-457200">
              <a:spcBef>
                <a:spcPts val="400"/>
              </a:spcBef>
              <a:buNone/>
            </a:pPr>
            <a:r>
              <a:rPr lang="de-DE" sz="600" b="1"/>
              <a:t>Open Government Partnership (November 11, 2014). </a:t>
            </a:r>
            <a:r>
              <a:rPr lang="de-DE" sz="600"/>
              <a:t>Open Government Guide. All Topics. </a:t>
            </a:r>
            <a:r>
              <a:rPr lang="de-DE" sz="600" err="1"/>
              <a:t>Customised</a:t>
            </a:r>
            <a:r>
              <a:rPr lang="de-DE" sz="600"/>
              <a:t> Report. </a:t>
            </a:r>
            <a:r>
              <a:rPr lang="de-DE" sz="600" err="1"/>
              <a:t>Retrieved</a:t>
            </a:r>
            <a:r>
              <a:rPr lang="de-DE" sz="600"/>
              <a:t> </a:t>
            </a:r>
            <a:r>
              <a:rPr lang="de-DE" sz="600" err="1"/>
              <a:t>from</a:t>
            </a:r>
            <a:r>
              <a:rPr lang="de-DE" sz="600"/>
              <a:t> https://www.opengovpartnership.org/wp-content/uploads/2019/05/open-gov-guide_summary_all-topics1.pdf (last </a:t>
            </a:r>
            <a:r>
              <a:rPr lang="de-DE" sz="600" err="1"/>
              <a:t>accessed</a:t>
            </a:r>
            <a:r>
              <a:rPr lang="de-DE" sz="600"/>
              <a:t> on April 20, 2020). </a:t>
            </a:r>
          </a:p>
          <a:p>
            <a:pPr marL="359410" indent="-457200">
              <a:spcBef>
                <a:spcPts val="400"/>
              </a:spcBef>
              <a:buNone/>
            </a:pPr>
            <a:r>
              <a:rPr lang="de-DE" sz="600" b="1"/>
              <a:t>Open Knowledge </a:t>
            </a:r>
            <a:r>
              <a:rPr lang="de-DE" sz="600" b="1" err="1"/>
              <a:t>Foundation</a:t>
            </a:r>
            <a:r>
              <a:rPr lang="de-DE" sz="600" b="1"/>
              <a:t> (</a:t>
            </a:r>
            <a:r>
              <a:rPr lang="de-DE" sz="600" b="1" err="1"/>
              <a:t>October</a:t>
            </a:r>
            <a:r>
              <a:rPr lang="de-DE" sz="600" b="1"/>
              <a:t> 2013). </a:t>
            </a:r>
            <a:r>
              <a:rPr lang="de-DE" sz="600" err="1"/>
              <a:t>Defining</a:t>
            </a:r>
            <a:r>
              <a:rPr lang="de-DE" sz="600"/>
              <a:t> Open Data. </a:t>
            </a:r>
            <a:r>
              <a:rPr lang="de-DE" sz="600" err="1"/>
              <a:t>Retrieved</a:t>
            </a:r>
            <a:r>
              <a:rPr lang="de-DE" sz="600"/>
              <a:t> </a:t>
            </a:r>
            <a:r>
              <a:rPr lang="de-DE" sz="600" err="1"/>
              <a:t>from</a:t>
            </a:r>
            <a:r>
              <a:rPr lang="de-DE" sz="600"/>
              <a:t> https://blog.okfn.org/2013/10/03/defining-open-data/ (last </a:t>
            </a:r>
            <a:r>
              <a:rPr lang="de-DE" sz="600" err="1"/>
              <a:t>accessed</a:t>
            </a:r>
            <a:r>
              <a:rPr lang="de-DE" sz="600"/>
              <a:t> on April 19, 2020).</a:t>
            </a:r>
          </a:p>
          <a:p>
            <a:pPr marL="359410" indent="-457200">
              <a:spcBef>
                <a:spcPts val="400"/>
              </a:spcBef>
              <a:buNone/>
            </a:pPr>
            <a:r>
              <a:rPr lang="de-DE" sz="600" b="1"/>
              <a:t>Pasquier, M. &amp; Villeneuve, J. P. (2007). </a:t>
            </a:r>
            <a:r>
              <a:rPr lang="de-DE" sz="600"/>
              <a:t>Organizational </a:t>
            </a:r>
            <a:r>
              <a:rPr lang="de-DE" sz="600" err="1"/>
              <a:t>barriers</a:t>
            </a:r>
            <a:r>
              <a:rPr lang="de-DE" sz="600"/>
              <a:t> </a:t>
            </a:r>
            <a:r>
              <a:rPr lang="de-DE" sz="600" err="1"/>
              <a:t>to</a:t>
            </a:r>
            <a:r>
              <a:rPr lang="de-DE" sz="600"/>
              <a:t> </a:t>
            </a:r>
            <a:r>
              <a:rPr lang="de-DE" sz="600" err="1"/>
              <a:t>transparency</a:t>
            </a:r>
            <a:r>
              <a:rPr lang="de-DE" sz="600"/>
              <a:t>: A </a:t>
            </a:r>
            <a:r>
              <a:rPr lang="de-DE" sz="600" err="1"/>
              <a:t>typology</a:t>
            </a:r>
            <a:r>
              <a:rPr lang="de-DE" sz="600"/>
              <a:t> and </a:t>
            </a:r>
            <a:r>
              <a:rPr lang="de-DE" sz="600" err="1"/>
              <a:t>analysis</a:t>
            </a:r>
            <a:r>
              <a:rPr lang="de-DE" sz="600"/>
              <a:t> </a:t>
            </a:r>
            <a:r>
              <a:rPr lang="de-DE" sz="600" err="1"/>
              <a:t>of</a:t>
            </a:r>
            <a:r>
              <a:rPr lang="de-DE" sz="600"/>
              <a:t> organizational </a:t>
            </a:r>
            <a:r>
              <a:rPr lang="de-DE" sz="600" err="1"/>
              <a:t>behaviour</a:t>
            </a:r>
            <a:r>
              <a:rPr lang="de-DE" sz="600"/>
              <a:t> </a:t>
            </a:r>
            <a:r>
              <a:rPr lang="de-DE" sz="600" err="1"/>
              <a:t>tending</a:t>
            </a:r>
            <a:r>
              <a:rPr lang="de-DE" sz="600"/>
              <a:t> </a:t>
            </a:r>
            <a:r>
              <a:rPr lang="de-DE" sz="600" err="1"/>
              <a:t>to</a:t>
            </a:r>
            <a:r>
              <a:rPr lang="de-DE" sz="600"/>
              <a:t> </a:t>
            </a:r>
            <a:r>
              <a:rPr lang="de-DE" sz="600" err="1"/>
              <a:t>prevent</a:t>
            </a:r>
            <a:r>
              <a:rPr lang="de-DE" sz="600"/>
              <a:t> </a:t>
            </a:r>
            <a:r>
              <a:rPr lang="de-DE" sz="600" err="1"/>
              <a:t>or</a:t>
            </a:r>
            <a:r>
              <a:rPr lang="de-DE" sz="600"/>
              <a:t> </a:t>
            </a:r>
            <a:r>
              <a:rPr lang="de-DE" sz="600" err="1"/>
              <a:t>restrict</a:t>
            </a:r>
            <a:r>
              <a:rPr lang="de-DE" sz="600"/>
              <a:t> </a:t>
            </a:r>
            <a:r>
              <a:rPr lang="de-DE" sz="600" err="1"/>
              <a:t>access</a:t>
            </a:r>
            <a:r>
              <a:rPr lang="de-DE" sz="600"/>
              <a:t> </a:t>
            </a:r>
            <a:r>
              <a:rPr lang="de-DE" sz="600" err="1"/>
              <a:t>to</a:t>
            </a:r>
            <a:r>
              <a:rPr lang="de-DE" sz="600"/>
              <a:t> </a:t>
            </a:r>
            <a:r>
              <a:rPr lang="de-DE" sz="600" err="1"/>
              <a:t>information</a:t>
            </a:r>
            <a:r>
              <a:rPr lang="de-DE" sz="600"/>
              <a:t>. International Review </a:t>
            </a:r>
            <a:r>
              <a:rPr lang="de-DE" sz="600" err="1"/>
              <a:t>of</a:t>
            </a:r>
            <a:r>
              <a:rPr lang="de-DE" sz="600"/>
              <a:t> Administrative Sciences, 73(1), 147-162. </a:t>
            </a:r>
            <a:r>
              <a:rPr lang="de-DE" sz="600" err="1"/>
              <a:t>Retrieved</a:t>
            </a:r>
            <a:r>
              <a:rPr lang="de-DE" sz="600"/>
              <a:t> </a:t>
            </a:r>
            <a:r>
              <a:rPr lang="de-DE" sz="600" err="1"/>
              <a:t>from</a:t>
            </a:r>
            <a:r>
              <a:rPr lang="de-DE" sz="600"/>
              <a:t> https://journals.sagepub.com/doi/10.1177/0020852307075701 (last </a:t>
            </a:r>
            <a:r>
              <a:rPr lang="de-DE" sz="600" err="1"/>
              <a:t>accessed</a:t>
            </a:r>
            <a:r>
              <a:rPr lang="de-DE" sz="600"/>
              <a:t> on April 20, 2020).</a:t>
            </a:r>
          </a:p>
          <a:p>
            <a:pPr marL="359410" indent="-457200">
              <a:spcBef>
                <a:spcPts val="400"/>
              </a:spcBef>
              <a:buNone/>
            </a:pPr>
            <a:r>
              <a:rPr lang="de-DE" sz="600" b="1"/>
              <a:t>Roberts, A. (2012). </a:t>
            </a:r>
            <a:r>
              <a:rPr lang="de-DE" sz="600"/>
              <a:t>WikiLeaks: </a:t>
            </a:r>
            <a:r>
              <a:rPr lang="de-DE" sz="600" err="1"/>
              <a:t>the</a:t>
            </a:r>
            <a:r>
              <a:rPr lang="de-DE" sz="600"/>
              <a:t> </a:t>
            </a:r>
            <a:r>
              <a:rPr lang="de-DE" sz="600" err="1"/>
              <a:t>illusion</a:t>
            </a:r>
            <a:r>
              <a:rPr lang="de-DE" sz="600"/>
              <a:t> </a:t>
            </a:r>
            <a:r>
              <a:rPr lang="de-DE" sz="600" err="1"/>
              <a:t>of</a:t>
            </a:r>
            <a:r>
              <a:rPr lang="de-DE" sz="600"/>
              <a:t> </a:t>
            </a:r>
            <a:r>
              <a:rPr lang="de-DE" sz="600" err="1"/>
              <a:t>transparency</a:t>
            </a:r>
            <a:r>
              <a:rPr lang="de-DE" sz="600"/>
              <a:t>. International Review </a:t>
            </a:r>
            <a:r>
              <a:rPr lang="de-DE" sz="600" err="1"/>
              <a:t>of</a:t>
            </a:r>
            <a:r>
              <a:rPr lang="de-DE" sz="600"/>
              <a:t> Administrative Sciences, 78(1), 116-133. </a:t>
            </a:r>
            <a:r>
              <a:rPr lang="de-DE" sz="600" err="1"/>
              <a:t>Retrieved</a:t>
            </a:r>
            <a:r>
              <a:rPr lang="de-DE" sz="600"/>
              <a:t> </a:t>
            </a:r>
            <a:r>
              <a:rPr lang="de-DE" sz="600" err="1"/>
              <a:t>from</a:t>
            </a:r>
            <a:r>
              <a:rPr lang="de-DE" sz="600"/>
              <a:t> https://journals.sagepub.com/doi/10.1177/0020852311429428 (last </a:t>
            </a:r>
            <a:r>
              <a:rPr lang="de-DE" sz="600" err="1"/>
              <a:t>accessed</a:t>
            </a:r>
            <a:r>
              <a:rPr lang="de-DE" sz="600"/>
              <a:t> on April 20, 2020).</a:t>
            </a:r>
          </a:p>
          <a:p>
            <a:pPr marL="359410" indent="-457200">
              <a:spcBef>
                <a:spcPts val="400"/>
              </a:spcBef>
              <a:buNone/>
            </a:pPr>
            <a:r>
              <a:rPr lang="de-DE" sz="600" b="1"/>
              <a:t>Roberts, A. (2006). </a:t>
            </a:r>
            <a:r>
              <a:rPr lang="de-DE" sz="600" err="1"/>
              <a:t>Dashed</a:t>
            </a:r>
            <a:r>
              <a:rPr lang="de-DE" sz="600"/>
              <a:t> </a:t>
            </a:r>
            <a:r>
              <a:rPr lang="de-DE" sz="600" err="1"/>
              <a:t>Expectations</a:t>
            </a:r>
            <a:r>
              <a:rPr lang="de-DE" sz="600"/>
              <a:t>. </a:t>
            </a:r>
            <a:r>
              <a:rPr lang="de-DE" sz="600" err="1"/>
              <a:t>Governmental</a:t>
            </a:r>
            <a:r>
              <a:rPr lang="de-DE" sz="600"/>
              <a:t> Adaptation </a:t>
            </a:r>
            <a:r>
              <a:rPr lang="de-DE" sz="600" err="1"/>
              <a:t>to</a:t>
            </a:r>
            <a:r>
              <a:rPr lang="de-DE" sz="600"/>
              <a:t> Transparency Rules. In C. Hood &amp; D. </a:t>
            </a:r>
            <a:r>
              <a:rPr lang="de-DE" sz="600" err="1"/>
              <a:t>Heald</a:t>
            </a:r>
            <a:r>
              <a:rPr lang="de-DE" sz="600"/>
              <a:t> (Eds.). Transparency: The Key </a:t>
            </a:r>
            <a:r>
              <a:rPr lang="de-DE" sz="600" err="1"/>
              <a:t>to</a:t>
            </a:r>
            <a:r>
              <a:rPr lang="de-DE" sz="600"/>
              <a:t> </a:t>
            </a:r>
            <a:r>
              <a:rPr lang="de-DE" sz="600" err="1"/>
              <a:t>Better</a:t>
            </a:r>
            <a:r>
              <a:rPr lang="de-DE" sz="600"/>
              <a:t> </a:t>
            </a:r>
            <a:r>
              <a:rPr lang="de-DE" sz="600" err="1"/>
              <a:t>Governance</a:t>
            </a:r>
            <a:r>
              <a:rPr lang="de-DE" sz="600"/>
              <a:t>? New York: Oxford University Press.</a:t>
            </a:r>
          </a:p>
          <a:p>
            <a:pPr marL="359410" indent="-457200">
              <a:spcBef>
                <a:spcPts val="400"/>
              </a:spcBef>
              <a:buNone/>
            </a:pPr>
            <a:r>
              <a:rPr lang="de-DE" sz="600" b="1"/>
              <a:t>UNESCO (2018). </a:t>
            </a:r>
            <a:r>
              <a:rPr lang="de-DE" sz="600"/>
              <a:t>World </a:t>
            </a:r>
            <a:r>
              <a:rPr lang="de-DE" sz="600" err="1"/>
              <a:t>trends</a:t>
            </a:r>
            <a:r>
              <a:rPr lang="de-DE" sz="600"/>
              <a:t> in </a:t>
            </a:r>
            <a:r>
              <a:rPr lang="de-DE" sz="600" err="1"/>
              <a:t>freedom</a:t>
            </a:r>
            <a:r>
              <a:rPr lang="de-DE" sz="600"/>
              <a:t> </a:t>
            </a:r>
            <a:r>
              <a:rPr lang="de-DE" sz="600" err="1"/>
              <a:t>of</a:t>
            </a:r>
            <a:r>
              <a:rPr lang="de-DE" sz="600"/>
              <a:t> </a:t>
            </a:r>
            <a:r>
              <a:rPr lang="de-DE" sz="600" err="1"/>
              <a:t>expression</a:t>
            </a:r>
            <a:r>
              <a:rPr lang="de-DE" sz="600"/>
              <a:t> and </a:t>
            </a:r>
            <a:r>
              <a:rPr lang="de-DE" sz="600" err="1"/>
              <a:t>media</a:t>
            </a:r>
            <a:r>
              <a:rPr lang="de-DE" sz="600"/>
              <a:t> </a:t>
            </a:r>
            <a:r>
              <a:rPr lang="de-DE" sz="600" err="1"/>
              <a:t>development</a:t>
            </a:r>
            <a:r>
              <a:rPr lang="de-DE" sz="600"/>
              <a:t>: global </a:t>
            </a:r>
            <a:r>
              <a:rPr lang="de-DE" sz="600" err="1"/>
              <a:t>report</a:t>
            </a:r>
            <a:r>
              <a:rPr lang="de-DE" sz="600"/>
              <a:t> 2017/2018. </a:t>
            </a:r>
            <a:r>
              <a:rPr lang="de-DE" sz="600" err="1"/>
              <a:t>Retrieved</a:t>
            </a:r>
            <a:r>
              <a:rPr lang="de-DE" sz="600"/>
              <a:t> </a:t>
            </a:r>
            <a:r>
              <a:rPr lang="de-DE" sz="600" err="1"/>
              <a:t>from</a:t>
            </a:r>
            <a:r>
              <a:rPr lang="de-DE" sz="600"/>
              <a:t> https://www.statista.com/chart/11757/more-countries-adopt-freedom-of-information-laws/ (last </a:t>
            </a:r>
            <a:r>
              <a:rPr lang="de-DE" sz="600" err="1"/>
              <a:t>accessed</a:t>
            </a:r>
            <a:r>
              <a:rPr lang="de-DE" sz="600"/>
              <a:t> on April 20, 2020). </a:t>
            </a:r>
          </a:p>
          <a:p>
            <a:pPr marL="359410" indent="-457200">
              <a:spcBef>
                <a:spcPts val="400"/>
              </a:spcBef>
              <a:buNone/>
            </a:pPr>
            <a:r>
              <a:rPr lang="de-DE" sz="600" b="1"/>
              <a:t>UNESCO (n. y.). </a:t>
            </a:r>
            <a:r>
              <a:rPr lang="de-DE" sz="600"/>
              <a:t>Freedom </a:t>
            </a:r>
            <a:r>
              <a:rPr lang="de-DE" sz="600" err="1"/>
              <a:t>of</a:t>
            </a:r>
            <a:r>
              <a:rPr lang="de-DE" sz="600"/>
              <a:t> Information. </a:t>
            </a:r>
            <a:r>
              <a:rPr lang="de-DE" sz="600" err="1"/>
              <a:t>Retrieved</a:t>
            </a:r>
            <a:r>
              <a:rPr lang="de-DE" sz="600"/>
              <a:t> </a:t>
            </a:r>
            <a:r>
              <a:rPr lang="de-DE" sz="600" err="1"/>
              <a:t>from</a:t>
            </a:r>
            <a:r>
              <a:rPr lang="de-DE" sz="600"/>
              <a:t> http://www.unesco.org/new/en/communication-and-information/freedom-of-expression/freedom-of-information/ (last </a:t>
            </a:r>
            <a:r>
              <a:rPr lang="de-DE" sz="600" err="1"/>
              <a:t>accessed</a:t>
            </a:r>
            <a:r>
              <a:rPr lang="de-DE" sz="600"/>
              <a:t> on April 19, 2020).</a:t>
            </a:r>
          </a:p>
          <a:p>
            <a:pPr marL="359410" indent="-457200">
              <a:spcBef>
                <a:spcPts val="400"/>
              </a:spcBef>
              <a:buNone/>
            </a:pPr>
            <a:r>
              <a:rPr lang="de-DE" sz="600" b="1"/>
              <a:t>United </a:t>
            </a:r>
            <a:r>
              <a:rPr lang="de-DE" sz="600" b="1" err="1"/>
              <a:t>Nations</a:t>
            </a:r>
            <a:r>
              <a:rPr lang="de-DE" sz="600" b="1"/>
              <a:t> (2018). </a:t>
            </a:r>
            <a:r>
              <a:rPr lang="de-DE" sz="600"/>
              <a:t>United </a:t>
            </a:r>
            <a:r>
              <a:rPr lang="de-DE" sz="600" err="1"/>
              <a:t>Nations</a:t>
            </a:r>
            <a:r>
              <a:rPr lang="de-DE" sz="600"/>
              <a:t> e-Government Survey 2018. </a:t>
            </a:r>
            <a:r>
              <a:rPr lang="de-DE" sz="600" err="1"/>
              <a:t>Retrieved</a:t>
            </a:r>
            <a:r>
              <a:rPr lang="de-DE" sz="600"/>
              <a:t> </a:t>
            </a:r>
            <a:r>
              <a:rPr lang="de-DE" sz="600" err="1"/>
              <a:t>from</a:t>
            </a:r>
            <a:r>
              <a:rPr lang="de-DE" sz="600"/>
              <a:t> https://www.unescap.org/sites/default/files/E-Government%20Survey%202018_FINAL.pdf (last </a:t>
            </a:r>
            <a:r>
              <a:rPr lang="de-DE" sz="600" err="1"/>
              <a:t>accessed</a:t>
            </a:r>
            <a:r>
              <a:rPr lang="de-DE" sz="600"/>
              <a:t> on April 20, 2020).</a:t>
            </a:r>
          </a:p>
          <a:p>
            <a:pPr marL="359410" indent="-457200">
              <a:spcBef>
                <a:spcPts val="400"/>
              </a:spcBef>
              <a:buNone/>
            </a:pPr>
            <a:r>
              <a:rPr lang="de-DE" sz="600" b="1"/>
              <a:t>United </a:t>
            </a:r>
            <a:r>
              <a:rPr lang="de-DE" sz="600" b="1" err="1"/>
              <a:t>Nations</a:t>
            </a:r>
            <a:r>
              <a:rPr lang="de-DE" sz="600" b="1"/>
              <a:t> Department </a:t>
            </a:r>
            <a:r>
              <a:rPr lang="de-DE" sz="600" b="1" err="1"/>
              <a:t>of</a:t>
            </a:r>
            <a:r>
              <a:rPr lang="de-DE" sz="600" b="1"/>
              <a:t> </a:t>
            </a:r>
            <a:r>
              <a:rPr lang="de-DE" sz="600" b="1" err="1"/>
              <a:t>Economic</a:t>
            </a:r>
            <a:r>
              <a:rPr lang="de-DE" sz="600" b="1"/>
              <a:t> and </a:t>
            </a:r>
            <a:r>
              <a:rPr lang="de-DE" sz="600" b="1" err="1"/>
              <a:t>Social</a:t>
            </a:r>
            <a:r>
              <a:rPr lang="de-DE" sz="600" b="1"/>
              <a:t> Affairs (2020). </a:t>
            </a:r>
            <a:r>
              <a:rPr lang="de-DE" sz="600"/>
              <a:t>E-Government Survey 2020. Digital Government in </a:t>
            </a:r>
            <a:r>
              <a:rPr lang="de-DE" sz="600" err="1"/>
              <a:t>the</a:t>
            </a:r>
            <a:r>
              <a:rPr lang="de-DE" sz="600"/>
              <a:t> </a:t>
            </a:r>
            <a:r>
              <a:rPr lang="de-DE" sz="600" err="1"/>
              <a:t>Decade</a:t>
            </a:r>
            <a:r>
              <a:rPr lang="de-DE" sz="600"/>
              <a:t> </a:t>
            </a:r>
            <a:r>
              <a:rPr lang="de-DE" sz="600" err="1"/>
              <a:t>of</a:t>
            </a:r>
            <a:r>
              <a:rPr lang="de-DE" sz="600"/>
              <a:t> Action </a:t>
            </a:r>
            <a:r>
              <a:rPr lang="de-DE" sz="600" err="1"/>
              <a:t>for</a:t>
            </a:r>
            <a:r>
              <a:rPr lang="de-DE" sz="600"/>
              <a:t> </a:t>
            </a:r>
            <a:r>
              <a:rPr lang="de-DE" sz="600" err="1"/>
              <a:t>Sustainable</a:t>
            </a:r>
            <a:r>
              <a:rPr lang="de-DE" sz="600"/>
              <a:t> Development. </a:t>
            </a:r>
            <a:r>
              <a:rPr lang="de-DE" sz="600" err="1"/>
              <a:t>With</a:t>
            </a:r>
            <a:r>
              <a:rPr lang="de-DE" sz="600"/>
              <a:t> </a:t>
            </a:r>
            <a:r>
              <a:rPr lang="de-DE" sz="600" err="1"/>
              <a:t>addendum</a:t>
            </a:r>
            <a:r>
              <a:rPr lang="de-DE" sz="600"/>
              <a:t> on COVID-19 Response. </a:t>
            </a:r>
            <a:r>
              <a:rPr lang="de-DE" sz="600" err="1"/>
              <a:t>Retrieved</a:t>
            </a:r>
            <a:r>
              <a:rPr lang="de-DE" sz="600"/>
              <a:t> </a:t>
            </a:r>
            <a:r>
              <a:rPr lang="de-DE" sz="600" err="1"/>
              <a:t>from</a:t>
            </a:r>
            <a:r>
              <a:rPr lang="de-DE" sz="600"/>
              <a:t> https://publicadministration.un.org/egovkb/Portals/egovkb/Documents/un/2020-Survey/2020%20UN%20E-Government%20Survey%20(Full%20Report).pdf (last </a:t>
            </a:r>
            <a:r>
              <a:rPr lang="de-DE" sz="600" err="1"/>
              <a:t>accessed</a:t>
            </a:r>
            <a:r>
              <a:rPr lang="de-DE" sz="600"/>
              <a:t> on September 24, 2020).</a:t>
            </a:r>
            <a:endParaRPr lang="de-DE"/>
          </a:p>
          <a:p>
            <a:pPr marL="359410" indent="-457200">
              <a:spcBef>
                <a:spcPts val="400"/>
              </a:spcBef>
              <a:buNone/>
            </a:pPr>
            <a:endParaRPr lang="de-DE" sz="600"/>
          </a:p>
          <a:p>
            <a:pPr marL="359410" indent="-457200">
              <a:spcBef>
                <a:spcPts val="400"/>
              </a:spcBef>
              <a:buNone/>
            </a:pPr>
            <a:endParaRPr lang="de-DE" sz="600"/>
          </a:p>
        </p:txBody>
      </p:sp>
    </p:spTree>
    <p:extLst>
      <p:ext uri="{BB962C8B-B14F-4D97-AF65-F5344CB8AC3E}">
        <p14:creationId xmlns:p14="http://schemas.microsoft.com/office/powerpoint/2010/main" val="2702848831"/>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(3)</a:t>
            </a:r>
          </a:p>
        </p:txBody>
      </p:sp>
      <p:sp>
        <p:nvSpPr>
          <p:cNvPr id="3" name="Foliennummernplatzhalter 2"/>
          <p:cNvSpPr>
            <a:spLocks noGrp="1"/>
          </p:cNvSpPr>
          <p:nvPr>
            <p:ph type="sldNum" sz="quarter" idx="12"/>
          </p:nvPr>
        </p:nvSpPr>
        <p:spPr/>
        <p:txBody>
          <a:bodyPr/>
          <a:lstStyle/>
          <a:p>
            <a:fld id="{961E0DA8-AC27-403E-90E8-404BCA9BAC80}" type="slidenum">
              <a:rPr lang="en-US" smtClean="0"/>
              <a:pPr/>
              <a:t>45</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5" name="Textplatzhalter 4"/>
          <p:cNvSpPr>
            <a:spLocks noGrp="1"/>
          </p:cNvSpPr>
          <p:nvPr>
            <p:ph type="body" sz="quarter" idx="13"/>
          </p:nvPr>
        </p:nvSpPr>
        <p:spPr>
          <a:xfrm>
            <a:off x="2573638" y="667702"/>
            <a:ext cx="5776636" cy="3720292"/>
          </a:xfrm>
        </p:spPr>
        <p:txBody>
          <a:bodyPr vert="horz" lIns="91440" tIns="45720" rIns="91440" bIns="45720" rtlCol="0" anchor="t">
            <a:noAutofit/>
          </a:bodyPr>
          <a:lstStyle/>
          <a:p>
            <a:pPr marL="359410" indent="-457200">
              <a:spcBef>
                <a:spcPts val="400"/>
              </a:spcBef>
              <a:buNone/>
            </a:pPr>
            <a:r>
              <a:rPr lang="de-DE" sz="600" b="1"/>
              <a:t>Villeneuve, J. P. (2014). </a:t>
            </a:r>
            <a:r>
              <a:rPr lang="de-DE" sz="600"/>
              <a:t>Transparency </a:t>
            </a:r>
            <a:r>
              <a:rPr lang="de-DE" sz="600" err="1"/>
              <a:t>of</a:t>
            </a:r>
            <a:r>
              <a:rPr lang="de-DE" sz="600"/>
              <a:t> Transparency: </a:t>
            </a:r>
            <a:r>
              <a:rPr lang="de-DE" sz="600" err="1"/>
              <a:t>the</a:t>
            </a:r>
            <a:r>
              <a:rPr lang="de-DE" sz="600"/>
              <a:t> pro-</a:t>
            </a:r>
            <a:r>
              <a:rPr lang="de-DE" sz="600" err="1"/>
              <a:t>active</a:t>
            </a:r>
            <a:r>
              <a:rPr lang="de-DE" sz="600"/>
              <a:t> </a:t>
            </a:r>
            <a:r>
              <a:rPr lang="de-DE" sz="600" err="1"/>
              <a:t>disclosure</a:t>
            </a:r>
            <a:r>
              <a:rPr lang="de-DE" sz="600"/>
              <a:t> </a:t>
            </a:r>
            <a:r>
              <a:rPr lang="de-DE" sz="600" err="1"/>
              <a:t>of</a:t>
            </a:r>
            <a:r>
              <a:rPr lang="de-DE" sz="600"/>
              <a:t> </a:t>
            </a:r>
            <a:r>
              <a:rPr lang="de-DE" sz="600" err="1"/>
              <a:t>the</a:t>
            </a:r>
            <a:r>
              <a:rPr lang="de-DE" sz="600"/>
              <a:t> </a:t>
            </a:r>
            <a:r>
              <a:rPr lang="de-DE" sz="600" err="1"/>
              <a:t>rules</a:t>
            </a:r>
            <a:r>
              <a:rPr lang="de-DE" sz="600"/>
              <a:t> </a:t>
            </a:r>
            <a:r>
              <a:rPr lang="de-DE" sz="600" err="1"/>
              <a:t>governing</a:t>
            </a:r>
            <a:r>
              <a:rPr lang="de-DE" sz="600"/>
              <a:t>. Access </a:t>
            </a:r>
            <a:r>
              <a:rPr lang="de-DE" sz="600" err="1"/>
              <a:t>to</a:t>
            </a:r>
            <a:r>
              <a:rPr lang="de-DE" sz="600"/>
              <a:t> Information </a:t>
            </a:r>
            <a:r>
              <a:rPr lang="de-DE" sz="600" err="1"/>
              <a:t>as</a:t>
            </a:r>
            <a:r>
              <a:rPr lang="de-DE" sz="600"/>
              <a:t> a </a:t>
            </a:r>
            <a:r>
              <a:rPr lang="de-DE" sz="600" err="1"/>
              <a:t>gauge</a:t>
            </a:r>
            <a:r>
              <a:rPr lang="de-DE" sz="600"/>
              <a:t> </a:t>
            </a:r>
            <a:r>
              <a:rPr lang="de-DE" sz="600" err="1"/>
              <a:t>of</a:t>
            </a:r>
            <a:r>
              <a:rPr lang="de-DE" sz="600"/>
              <a:t> organisational </a:t>
            </a:r>
            <a:r>
              <a:rPr lang="de-DE" sz="600" err="1"/>
              <a:t>cultural</a:t>
            </a:r>
            <a:r>
              <a:rPr lang="de-DE" sz="600"/>
              <a:t> </a:t>
            </a:r>
            <a:r>
              <a:rPr lang="de-DE" sz="600" err="1"/>
              <a:t>transformation</a:t>
            </a:r>
            <a:r>
              <a:rPr lang="de-DE" sz="600"/>
              <a:t>. Government Information Quarterly, 31(4), 556-562. </a:t>
            </a:r>
            <a:r>
              <a:rPr lang="de-DE" sz="600" err="1"/>
              <a:t>Retrieved</a:t>
            </a:r>
            <a:r>
              <a:rPr lang="de-DE" sz="600"/>
              <a:t> </a:t>
            </a:r>
            <a:r>
              <a:rPr lang="de-DE" sz="600" err="1"/>
              <a:t>from</a:t>
            </a:r>
            <a:r>
              <a:rPr lang="de-DE" sz="600"/>
              <a:t> https://doi.org/10.1016/j.giq.2013.10.010 (last </a:t>
            </a:r>
            <a:r>
              <a:rPr lang="de-DE" sz="600" err="1"/>
              <a:t>accessed</a:t>
            </a:r>
            <a:r>
              <a:rPr lang="de-DE" sz="600"/>
              <a:t> on April 20, 2020).</a:t>
            </a:r>
          </a:p>
          <a:p>
            <a:pPr marL="359410" indent="-457200">
              <a:spcBef>
                <a:spcPts val="400"/>
              </a:spcBef>
              <a:buNone/>
            </a:pPr>
            <a:r>
              <a:rPr lang="de-DE" sz="600" b="1"/>
              <a:t>World Bank (2015). </a:t>
            </a:r>
            <a:r>
              <a:rPr lang="de-DE" sz="600"/>
              <a:t>Open Government. Brief. </a:t>
            </a:r>
            <a:r>
              <a:rPr lang="de-DE" sz="600" err="1"/>
              <a:t>Retrieved</a:t>
            </a:r>
            <a:r>
              <a:rPr lang="de-DE" sz="600"/>
              <a:t> </a:t>
            </a:r>
            <a:r>
              <a:rPr lang="de-DE" sz="600" err="1"/>
              <a:t>from</a:t>
            </a:r>
            <a:r>
              <a:rPr lang="de-DE" sz="600"/>
              <a:t> https://www.worldbank.org/en/topic/governance/brief/open-government-global-solutions-group (last </a:t>
            </a:r>
            <a:r>
              <a:rPr lang="de-DE" sz="600" err="1"/>
              <a:t>accessed</a:t>
            </a:r>
            <a:r>
              <a:rPr lang="de-DE" sz="600"/>
              <a:t> on April 19, 2020).</a:t>
            </a:r>
          </a:p>
          <a:p>
            <a:pPr marL="359410" indent="-457200">
              <a:spcBef>
                <a:spcPts val="400"/>
              </a:spcBef>
              <a:buNone/>
            </a:pPr>
            <a:r>
              <a:rPr lang="de-DE" sz="600" b="1" err="1"/>
              <a:t>Worthy</a:t>
            </a:r>
            <a:r>
              <a:rPr lang="de-DE" sz="600" b="1"/>
              <a:t>, B. (September 14, 2015). </a:t>
            </a:r>
            <a:r>
              <a:rPr lang="de-DE" sz="600" err="1"/>
              <a:t>What</a:t>
            </a:r>
            <a:r>
              <a:rPr lang="de-DE" sz="600"/>
              <a:t> </a:t>
            </a:r>
            <a:r>
              <a:rPr lang="de-DE" sz="600" err="1"/>
              <a:t>Is</a:t>
            </a:r>
            <a:r>
              <a:rPr lang="de-DE" sz="600"/>
              <a:t> Transparency? OPENDATASTUDY. Research on Open Data and Transparency. </a:t>
            </a:r>
            <a:r>
              <a:rPr lang="de-DE" sz="600" err="1"/>
              <a:t>Retrieved</a:t>
            </a:r>
            <a:r>
              <a:rPr lang="de-DE" sz="600"/>
              <a:t> </a:t>
            </a:r>
            <a:r>
              <a:rPr lang="de-DE" sz="600" err="1"/>
              <a:t>from</a:t>
            </a:r>
            <a:r>
              <a:rPr lang="de-DE" sz="600"/>
              <a:t> https://opendatastudy.wordpress.com/2015/09/14/what-is-transparency-2/ (last </a:t>
            </a:r>
            <a:r>
              <a:rPr lang="de-DE" sz="600" err="1"/>
              <a:t>accessed</a:t>
            </a:r>
            <a:r>
              <a:rPr lang="de-DE" sz="600"/>
              <a:t> on </a:t>
            </a:r>
            <a:r>
              <a:rPr lang="de-DE" sz="600" err="1"/>
              <a:t>July</a:t>
            </a:r>
            <a:r>
              <a:rPr lang="de-DE" sz="600"/>
              <a:t> 6, 2020).</a:t>
            </a:r>
          </a:p>
          <a:p>
            <a:pPr marL="359410" indent="-457200">
              <a:spcBef>
                <a:spcPts val="400"/>
              </a:spcBef>
              <a:buNone/>
            </a:pPr>
            <a:r>
              <a:rPr lang="de-DE" sz="600" b="1" err="1"/>
              <a:t>Worthy</a:t>
            </a:r>
            <a:r>
              <a:rPr lang="de-DE" sz="600" b="1"/>
              <a:t>, B. (2010). </a:t>
            </a:r>
            <a:r>
              <a:rPr lang="de-DE" sz="600"/>
              <a:t>More Open but Not More </a:t>
            </a:r>
            <a:r>
              <a:rPr lang="de-DE" sz="600" err="1"/>
              <a:t>Trusted</a:t>
            </a:r>
            <a:r>
              <a:rPr lang="de-DE" sz="600"/>
              <a:t>? The </a:t>
            </a:r>
            <a:r>
              <a:rPr lang="de-DE" sz="600" err="1"/>
              <a:t>Effect</a:t>
            </a:r>
            <a:r>
              <a:rPr lang="de-DE" sz="600"/>
              <a:t> </a:t>
            </a:r>
            <a:r>
              <a:rPr lang="de-DE" sz="600" err="1"/>
              <a:t>of</a:t>
            </a:r>
            <a:r>
              <a:rPr lang="de-DE" sz="600"/>
              <a:t> </a:t>
            </a:r>
            <a:r>
              <a:rPr lang="de-DE" sz="600" err="1"/>
              <a:t>the</a:t>
            </a:r>
            <a:r>
              <a:rPr lang="de-DE" sz="600"/>
              <a:t> Freedom </a:t>
            </a:r>
            <a:r>
              <a:rPr lang="de-DE" sz="600" err="1"/>
              <a:t>of</a:t>
            </a:r>
            <a:r>
              <a:rPr lang="de-DE" sz="600"/>
              <a:t> Information Act 2000 on </a:t>
            </a:r>
            <a:r>
              <a:rPr lang="de-DE" sz="600" err="1"/>
              <a:t>the</a:t>
            </a:r>
            <a:r>
              <a:rPr lang="de-DE" sz="600"/>
              <a:t> United Kingdom Central Government. </a:t>
            </a:r>
            <a:r>
              <a:rPr lang="de-DE" sz="600" err="1"/>
              <a:t>Governance</a:t>
            </a:r>
            <a:r>
              <a:rPr lang="de-DE" sz="600"/>
              <a:t>, 23(4), 561-582. </a:t>
            </a:r>
            <a:r>
              <a:rPr lang="de-DE" sz="600" err="1"/>
              <a:t>Retrieved</a:t>
            </a:r>
            <a:r>
              <a:rPr lang="de-DE" sz="600"/>
              <a:t> </a:t>
            </a:r>
            <a:r>
              <a:rPr lang="de-DE" sz="600" err="1"/>
              <a:t>from</a:t>
            </a:r>
            <a:r>
              <a:rPr lang="de-DE" sz="600"/>
              <a:t> https://onlinelibrary.wiley.com/doi/abs/10.1111/j.1468-0491.2010.01498.x (last </a:t>
            </a:r>
            <a:r>
              <a:rPr lang="de-DE" sz="600" err="1"/>
              <a:t>accessed</a:t>
            </a:r>
            <a:r>
              <a:rPr lang="de-DE" sz="600"/>
              <a:t> on April 20, 2020).</a:t>
            </a:r>
          </a:p>
        </p:txBody>
      </p:sp>
    </p:spTree>
    <p:extLst>
      <p:ext uri="{BB962C8B-B14F-4D97-AF65-F5344CB8AC3E}">
        <p14:creationId xmlns:p14="http://schemas.microsoft.com/office/powerpoint/2010/main" val="2537503155"/>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5</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rgbClr val="A6A6A6"/>
                  </a:solidFill>
                  <a:latin typeface="Roboto"/>
                  <a:cs typeface="Roboto"/>
                </a:rPr>
                <a:t>How to achieve transparency?</a:t>
              </a:r>
              <a:endParaRPr lang="en-US" altLang="ko-KR" sz="1200" b="1">
                <a:solidFill>
                  <a:srgbClr val="A6A6A6"/>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rgbClr val="A6A6A6"/>
                    </a:solidFill>
                    <a:latin typeface="Roboto"/>
                    <a:cs typeface="Roboto"/>
                  </a:rPr>
                  <a:t>Transparency</a:t>
                </a:r>
                <a:r>
                  <a:rPr lang="de-DE" altLang="ko-KR" sz="1600" b="1">
                    <a:solidFill>
                      <a:srgbClr val="A6A6A6"/>
                    </a:solidFill>
                    <a:latin typeface="Roboto"/>
                    <a:cs typeface="Roboto"/>
                  </a:rPr>
                  <a:t> </a:t>
                </a:r>
                <a:r>
                  <a:rPr lang="de-DE" altLang="ko-KR" sz="1600" b="1" err="1">
                    <a:solidFill>
                      <a:srgbClr val="A6A6A6"/>
                    </a:solidFill>
                    <a:latin typeface="Roboto"/>
                    <a:cs typeface="Roboto"/>
                  </a:rPr>
                  <a:t>tools</a:t>
                </a:r>
                <a:r>
                  <a:rPr lang="de-DE" altLang="ko-KR" sz="1600" b="1">
                    <a:solidFill>
                      <a:srgbClr val="A6A6A6"/>
                    </a:solidFill>
                    <a:latin typeface="Roboto"/>
                    <a:cs typeface="Roboto"/>
                  </a:rPr>
                  <a:t>:</a:t>
                </a:r>
              </a:p>
              <a:p>
                <a:pPr marL="342900" indent="-342900">
                  <a:buFont typeface="+mj-lt"/>
                  <a:buAutoNum type="arabicPeriod"/>
                </a:pPr>
                <a:r>
                  <a:rPr lang="de-DE" altLang="ko-KR" sz="1200" b="1">
                    <a:solidFill>
                      <a:srgbClr val="A6A6A6"/>
                    </a:solidFill>
                    <a:latin typeface="Roboto"/>
                    <a:cs typeface="Roboto"/>
                  </a:rPr>
                  <a:t>Open </a:t>
                </a:r>
                <a:r>
                  <a:rPr lang="de-DE" altLang="ko-KR" sz="1200" b="1" err="1">
                    <a:solidFill>
                      <a:srgbClr val="A6A6A6"/>
                    </a:solidFill>
                    <a:latin typeface="Roboto"/>
                    <a:cs typeface="Roboto"/>
                  </a:rPr>
                  <a:t>government</a:t>
                </a:r>
                <a:r>
                  <a:rPr lang="de-DE" altLang="ko-KR" sz="1200" b="1">
                    <a:solidFill>
                      <a:srgbClr val="A6A6A6"/>
                    </a:solidFill>
                    <a:latin typeface="Roboto"/>
                    <a:cs typeface="Roboto"/>
                  </a:rPr>
                  <a:t>,</a:t>
                </a:r>
              </a:p>
              <a:p>
                <a:pPr marL="342900" indent="-342900">
                  <a:buFont typeface="+mj-lt"/>
                  <a:buAutoNum type="arabicPeriod"/>
                </a:pPr>
                <a:r>
                  <a:rPr lang="de-DE" altLang="ko-KR" sz="1200" b="1" err="1">
                    <a:solidFill>
                      <a:srgbClr val="A6A6A6"/>
                    </a:solidFill>
                    <a:latin typeface="Roboto"/>
                    <a:cs typeface="Roboto"/>
                  </a:rPr>
                  <a:t>Right</a:t>
                </a:r>
                <a:r>
                  <a:rPr lang="de-DE" altLang="ko-KR" sz="1200" b="1">
                    <a:solidFill>
                      <a:srgbClr val="A6A6A6"/>
                    </a:solidFill>
                    <a:latin typeface="Roboto"/>
                    <a:cs typeface="Roboto"/>
                  </a:rPr>
                  <a:t> </a:t>
                </a:r>
                <a:r>
                  <a:rPr lang="de-DE" altLang="ko-KR" sz="1200" b="1" err="1">
                    <a:solidFill>
                      <a:srgbClr val="A6A6A6"/>
                    </a:solidFill>
                    <a:latin typeface="Roboto"/>
                    <a:cs typeface="Roboto"/>
                  </a:rPr>
                  <a:t>to</a:t>
                </a:r>
                <a:r>
                  <a:rPr lang="de-DE" altLang="ko-KR" sz="1200" b="1">
                    <a:solidFill>
                      <a:srgbClr val="A6A6A6"/>
                    </a:solidFill>
                    <a:latin typeface="Roboto"/>
                    <a:cs typeface="Roboto"/>
                  </a:rPr>
                  <a:t> </a:t>
                </a:r>
                <a:r>
                  <a:rPr lang="de-DE" altLang="ko-KR" sz="1200" b="1" err="1">
                    <a:solidFill>
                      <a:srgbClr val="A6A6A6"/>
                    </a:solidFill>
                    <a:latin typeface="Roboto"/>
                    <a:cs typeface="Roboto"/>
                  </a:rPr>
                  <a:t>information</a:t>
                </a:r>
                <a:r>
                  <a:rPr lang="de-DE" altLang="ko-KR" sz="1200" b="1">
                    <a:solidFill>
                      <a:srgbClr val="A6A6A6"/>
                    </a:solidFill>
                    <a:latin typeface="Roboto"/>
                    <a:cs typeface="Roboto"/>
                  </a:rPr>
                  <a:t> </a:t>
                </a:r>
                <a:r>
                  <a:rPr lang="de-DE" altLang="ko-KR" sz="1200" b="1" err="1">
                    <a:solidFill>
                      <a:srgbClr val="A6A6A6"/>
                    </a:solidFill>
                    <a:latin typeface="Roboto"/>
                    <a:cs typeface="Roboto"/>
                  </a:rPr>
                  <a:t>legislation</a:t>
                </a:r>
                <a:r>
                  <a:rPr lang="de-DE" altLang="ko-KR" sz="1200" b="1">
                    <a:solidFill>
                      <a:srgbClr val="A6A6A6"/>
                    </a:solidFill>
                    <a:latin typeface="Roboto"/>
                    <a:cs typeface="Roboto"/>
                  </a:rPr>
                  <a:t>,</a:t>
                </a:r>
              </a:p>
              <a:p>
                <a:pPr marL="342900" indent="-342900">
                  <a:buFont typeface="+mj-lt"/>
                  <a:buAutoNum type="arabicPeriod"/>
                </a:pPr>
                <a:r>
                  <a:rPr lang="de-DE" altLang="ko-KR" sz="1200" b="1">
                    <a:solidFill>
                      <a:srgbClr val="A6A6A6"/>
                    </a:solidFill>
                    <a:latin typeface="Roboto"/>
                    <a:cs typeface="Roboto"/>
                  </a:rPr>
                  <a:t>Open </a:t>
                </a:r>
                <a:r>
                  <a:rPr lang="de-DE" altLang="ko-KR" sz="1200" b="1" err="1">
                    <a:solidFill>
                      <a:srgbClr val="A6A6A6"/>
                    </a:solidFill>
                    <a:latin typeface="Roboto"/>
                    <a:cs typeface="Roboto"/>
                  </a:rPr>
                  <a:t>data</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transparency?</a:t>
              </a:r>
              <a:endParaRPr lang="ko-KR" altLang="en-US" sz="1600" b="1">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06</a:t>
              </a:r>
              <a:endParaRPr lang="ko-KR" altLang="en-US" sz="2400" b="1">
                <a:solidFill>
                  <a:srgbClr val="A6A6A6"/>
                </a:solidFill>
                <a:latin typeface="Roboto"/>
                <a:cs typeface="Roboto"/>
              </a:endParaRPr>
            </a:p>
          </p:txBody>
        </p:sp>
      </p:grpSp>
    </p:spTree>
    <p:extLst>
      <p:ext uri="{BB962C8B-B14F-4D97-AF65-F5344CB8AC3E}">
        <p14:creationId xmlns:p14="http://schemas.microsoft.com/office/powerpoint/2010/main" val="16784274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86B10E8D-4A56-DD4F-BB6A-AFA40EB1D772}"/>
              </a:ext>
            </a:extLst>
          </p:cNvPr>
          <p:cNvSpPr>
            <a:spLocks noGrp="1" noChangeArrowheads="1"/>
          </p:cNvSpPr>
          <p:nvPr>
            <p:ph type="title"/>
          </p:nvPr>
        </p:nvSpPr>
        <p:spPr/>
        <p:txBody>
          <a:bodyPr>
            <a:normAutofit/>
          </a:bodyPr>
          <a:lstStyle/>
          <a:p>
            <a:r>
              <a:rPr lang="en-US" altLang="en-US" sz="4000" b="1">
                <a:solidFill>
                  <a:srgbClr val="000000"/>
                </a:solidFill>
              </a:rPr>
              <a:t>What is the problem?</a:t>
            </a:r>
          </a:p>
        </p:txBody>
      </p:sp>
      <p:pic>
        <p:nvPicPr>
          <p:cNvPr id="3" name="Inhaltsplatzhalter 2" descr="160500.jpg"/>
          <p:cNvPicPr>
            <a:picLocks noGrp="1" noChangeAspect="1"/>
          </p:cNvPicPr>
          <p:nvPr>
            <p:ph sz="half" idx="2"/>
          </p:nvPr>
        </p:nvPicPr>
        <p:blipFill>
          <a:blip r:embed="rId3">
            <a:extLst>
              <a:ext uri="{28A0092B-C50C-407E-A947-70E740481C1C}">
                <a14:useLocalDpi xmlns:a14="http://schemas.microsoft.com/office/drawing/2010/main" val="0"/>
              </a:ext>
            </a:extLst>
          </a:blip>
          <a:srcRect t="-12960" b="-12960"/>
          <a:stretch>
            <a:fillRect/>
          </a:stretch>
        </p:blipFill>
        <p:spPr>
          <a:xfrm>
            <a:off x="4629150" y="1370013"/>
            <a:ext cx="3886200" cy="3262312"/>
          </a:xfrm>
          <a:ln>
            <a:solidFill>
              <a:srgbClr val="00B0F0"/>
            </a:solidFill>
          </a:ln>
        </p:spPr>
      </p:pic>
      <p:sp>
        <p:nvSpPr>
          <p:cNvPr id="6" name="Textfeld 5"/>
          <p:cNvSpPr txBox="1"/>
          <p:nvPr/>
        </p:nvSpPr>
        <p:spPr>
          <a:xfrm>
            <a:off x="4625182" y="4100574"/>
            <a:ext cx="1280583" cy="200055"/>
          </a:xfrm>
          <a:prstGeom prst="rect">
            <a:avLst/>
          </a:prstGeom>
          <a:noFill/>
        </p:spPr>
        <p:txBody>
          <a:bodyPr wrap="square" rtlCol="0">
            <a:spAutoFit/>
          </a:bodyPr>
          <a:lstStyle/>
          <a:p>
            <a:r>
              <a:rPr lang="de-DE" sz="700">
                <a:solidFill>
                  <a:schemeClr val="bg1"/>
                </a:solidFill>
                <a:latin typeface="Roboto"/>
                <a:cs typeface="Roboto"/>
              </a:rPr>
              <a:t>UN </a:t>
            </a:r>
            <a:r>
              <a:rPr lang="de-DE" sz="700" err="1">
                <a:solidFill>
                  <a:schemeClr val="bg1"/>
                </a:solidFill>
                <a:latin typeface="Roboto"/>
                <a:cs typeface="Roboto"/>
              </a:rPr>
              <a:t>Photo</a:t>
            </a:r>
            <a:r>
              <a:rPr lang="de-DE" sz="700">
                <a:solidFill>
                  <a:schemeClr val="bg1"/>
                </a:solidFill>
                <a:latin typeface="Roboto"/>
                <a:cs typeface="Roboto"/>
              </a:rPr>
              <a:t>/</a:t>
            </a:r>
            <a:r>
              <a:rPr lang="de-DE" sz="700" err="1">
                <a:solidFill>
                  <a:schemeClr val="bg1"/>
                </a:solidFill>
                <a:latin typeface="Roboto"/>
                <a:cs typeface="Roboto"/>
              </a:rPr>
              <a:t>Eskinder</a:t>
            </a:r>
            <a:r>
              <a:rPr lang="de-DE" sz="700">
                <a:solidFill>
                  <a:schemeClr val="bg1"/>
                </a:solidFill>
                <a:latin typeface="Roboto"/>
                <a:cs typeface="Roboto"/>
              </a:rPr>
              <a:t> </a:t>
            </a:r>
            <a:r>
              <a:rPr lang="de-DE" sz="700" err="1">
                <a:solidFill>
                  <a:schemeClr val="bg1"/>
                </a:solidFill>
                <a:latin typeface="Roboto"/>
                <a:cs typeface="Roboto"/>
              </a:rPr>
              <a:t>Debebe</a:t>
            </a:r>
            <a:endParaRPr lang="de-DE" sz="700">
              <a:solidFill>
                <a:schemeClr val="bg1"/>
              </a:solidFill>
              <a:latin typeface="Roboto"/>
              <a:cs typeface="Roboto"/>
            </a:endParaRPr>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sp>
        <p:nvSpPr>
          <p:cNvPr id="5" name="Foliennummernplatzhalter 4"/>
          <p:cNvSpPr>
            <a:spLocks noGrp="1"/>
          </p:cNvSpPr>
          <p:nvPr>
            <p:ph type="sldNum" sz="quarter" idx="12"/>
          </p:nvPr>
        </p:nvSpPr>
        <p:spPr/>
        <p:txBody>
          <a:bodyPr/>
          <a:lstStyle/>
          <a:p>
            <a:fld id="{961E0DA8-AC27-403E-90E8-404BCA9BAC80}" type="slidenum">
              <a:rPr lang="en-US" smtClean="0"/>
              <a:pPr/>
              <a:t>6</a:t>
            </a:fld>
            <a:endParaRPr lang="en-US"/>
          </a:p>
        </p:txBody>
      </p:sp>
      <p:sp>
        <p:nvSpPr>
          <p:cNvPr id="7" name="Inhaltsplatzhalter 6"/>
          <p:cNvSpPr>
            <a:spLocks noGrp="1"/>
          </p:cNvSpPr>
          <p:nvPr>
            <p:ph sz="half" idx="1"/>
          </p:nvPr>
        </p:nvSpPr>
        <p:spPr>
          <a:ln>
            <a:solidFill>
              <a:srgbClr val="00B0F0"/>
            </a:solidFill>
          </a:ln>
        </p:spPr>
        <p:txBody>
          <a:bodyPr/>
          <a:lstStyle/>
          <a:p>
            <a:pPr marL="0" indent="0">
              <a:buNone/>
            </a:pPr>
            <a:endParaRPr lang="de-DE"/>
          </a:p>
        </p:txBody>
      </p:sp>
      <p:sp>
        <p:nvSpPr>
          <p:cNvPr id="8" name="Rechteck 7"/>
          <p:cNvSpPr/>
          <p:nvPr/>
        </p:nvSpPr>
        <p:spPr>
          <a:xfrm>
            <a:off x="1221235" y="1562893"/>
            <a:ext cx="2686718" cy="63492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err="1">
                <a:latin typeface="Roboton"/>
                <a:cs typeface="Roboton"/>
              </a:rPr>
              <a:t>Governments</a:t>
            </a:r>
            <a:r>
              <a:rPr lang="de-DE" sz="1400">
                <a:latin typeface="Roboton"/>
                <a:cs typeface="Roboton"/>
              </a:rPr>
              <a:t> </a:t>
            </a:r>
            <a:r>
              <a:rPr lang="de-DE" sz="1400" err="1">
                <a:latin typeface="Roboton"/>
                <a:cs typeface="Roboton"/>
              </a:rPr>
              <a:t>collect</a:t>
            </a:r>
            <a:r>
              <a:rPr lang="de-DE" sz="1400">
                <a:latin typeface="Roboton"/>
                <a:cs typeface="Roboton"/>
              </a:rPr>
              <a:t> a </a:t>
            </a:r>
            <a:r>
              <a:rPr lang="de-DE" sz="1400" err="1">
                <a:latin typeface="Roboton"/>
                <a:cs typeface="Roboton"/>
              </a:rPr>
              <a:t>vast</a:t>
            </a:r>
            <a:r>
              <a:rPr lang="de-DE" sz="1400">
                <a:latin typeface="Roboton"/>
                <a:cs typeface="Roboton"/>
              </a:rPr>
              <a:t> </a:t>
            </a:r>
            <a:r>
              <a:rPr lang="de-DE" sz="1400" err="1">
                <a:latin typeface="Roboton"/>
                <a:cs typeface="Roboton"/>
              </a:rPr>
              <a:t>quantity</a:t>
            </a:r>
            <a:r>
              <a:rPr lang="de-DE" sz="1400">
                <a:latin typeface="Roboton"/>
                <a:cs typeface="Roboton"/>
              </a:rPr>
              <a:t> </a:t>
            </a:r>
            <a:r>
              <a:rPr lang="de-DE" sz="1400" err="1">
                <a:latin typeface="Roboton"/>
                <a:cs typeface="Roboton"/>
              </a:rPr>
              <a:t>of</a:t>
            </a:r>
            <a:r>
              <a:rPr lang="de-DE" sz="1400">
                <a:latin typeface="Roboton"/>
                <a:cs typeface="Roboton"/>
              </a:rPr>
              <a:t> </a:t>
            </a:r>
            <a:r>
              <a:rPr lang="de-DE" sz="1400" err="1">
                <a:latin typeface="Roboton"/>
                <a:cs typeface="Roboton"/>
              </a:rPr>
              <a:t>information</a:t>
            </a:r>
            <a:r>
              <a:rPr lang="de-DE" sz="1400">
                <a:latin typeface="Roboton"/>
                <a:cs typeface="Roboton"/>
              </a:rPr>
              <a:t> </a:t>
            </a:r>
            <a:r>
              <a:rPr lang="de-DE" sz="1400" err="1">
                <a:latin typeface="Roboton"/>
                <a:cs typeface="Roboton"/>
              </a:rPr>
              <a:t>as</a:t>
            </a:r>
            <a:r>
              <a:rPr lang="de-DE" sz="1400">
                <a:latin typeface="Roboton"/>
                <a:cs typeface="Roboton"/>
              </a:rPr>
              <a:t> </a:t>
            </a:r>
            <a:r>
              <a:rPr lang="de-DE" sz="1400" err="1">
                <a:latin typeface="Roboton"/>
                <a:cs typeface="Roboton"/>
              </a:rPr>
              <a:t>part</a:t>
            </a:r>
            <a:r>
              <a:rPr lang="de-DE" sz="1400">
                <a:latin typeface="Roboton"/>
                <a:cs typeface="Roboton"/>
              </a:rPr>
              <a:t> </a:t>
            </a:r>
            <a:r>
              <a:rPr lang="de-DE" sz="1400" err="1">
                <a:latin typeface="Roboton"/>
                <a:cs typeface="Roboton"/>
              </a:rPr>
              <a:t>of</a:t>
            </a:r>
            <a:r>
              <a:rPr lang="de-DE" sz="1400">
                <a:latin typeface="Roboton"/>
                <a:cs typeface="Roboton"/>
              </a:rPr>
              <a:t> </a:t>
            </a:r>
            <a:r>
              <a:rPr lang="de-DE" sz="1400" err="1">
                <a:latin typeface="Roboton"/>
                <a:cs typeface="Roboton"/>
              </a:rPr>
              <a:t>their</a:t>
            </a:r>
            <a:r>
              <a:rPr lang="de-DE" sz="1400">
                <a:latin typeface="Roboton"/>
                <a:cs typeface="Roboton"/>
              </a:rPr>
              <a:t> </a:t>
            </a:r>
            <a:r>
              <a:rPr lang="de-DE" sz="1400" err="1">
                <a:latin typeface="Roboton"/>
                <a:cs typeface="Roboton"/>
              </a:rPr>
              <a:t>day-to-day</a:t>
            </a:r>
            <a:r>
              <a:rPr lang="de-DE" sz="1400">
                <a:latin typeface="Roboton"/>
                <a:cs typeface="Roboton"/>
              </a:rPr>
              <a:t> </a:t>
            </a:r>
            <a:r>
              <a:rPr lang="de-DE" sz="1400" err="1">
                <a:latin typeface="Roboton"/>
                <a:cs typeface="Roboton"/>
              </a:rPr>
              <a:t>business</a:t>
            </a:r>
            <a:endParaRPr lang="de-DE" sz="1400">
              <a:latin typeface="Roboton"/>
              <a:cs typeface="Roboton"/>
            </a:endParaRPr>
          </a:p>
        </p:txBody>
      </p:sp>
      <p:sp>
        <p:nvSpPr>
          <p:cNvPr id="11" name="Rechteck 10"/>
          <p:cNvSpPr/>
          <p:nvPr/>
        </p:nvSpPr>
        <p:spPr>
          <a:xfrm>
            <a:off x="970627" y="2545353"/>
            <a:ext cx="3204861" cy="86103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a:latin typeface="Roboton"/>
                <a:cs typeface="Roboton"/>
              </a:rPr>
              <a:t>State </a:t>
            </a:r>
            <a:r>
              <a:rPr lang="de-DE" sz="1400" err="1">
                <a:latin typeface="Roboton"/>
                <a:cs typeface="Roboton"/>
              </a:rPr>
              <a:t>becomes</a:t>
            </a:r>
            <a:r>
              <a:rPr lang="de-DE" sz="1400">
                <a:latin typeface="Roboton"/>
                <a:cs typeface="Roboton"/>
              </a:rPr>
              <a:t> a powerful </a:t>
            </a:r>
            <a:r>
              <a:rPr lang="de-DE" sz="1400" err="1">
                <a:latin typeface="Roboton"/>
                <a:cs typeface="Roboton"/>
              </a:rPr>
              <a:t>information</a:t>
            </a:r>
            <a:r>
              <a:rPr lang="de-DE" sz="1400">
                <a:latin typeface="Roboton"/>
                <a:cs typeface="Roboton"/>
              </a:rPr>
              <a:t> </a:t>
            </a:r>
            <a:r>
              <a:rPr lang="de-DE" sz="1400" err="1">
                <a:latin typeface="Roboton"/>
                <a:cs typeface="Roboton"/>
              </a:rPr>
              <a:t>monopoly</a:t>
            </a:r>
            <a:r>
              <a:rPr lang="de-DE" sz="1400">
                <a:latin typeface="Roboton"/>
                <a:cs typeface="Roboton"/>
              </a:rPr>
              <a:t> </a:t>
            </a:r>
            <a:r>
              <a:rPr lang="de-DE" sz="1400" err="1">
                <a:latin typeface="Roboton"/>
                <a:cs typeface="Roboton"/>
              </a:rPr>
              <a:t>able</a:t>
            </a:r>
            <a:r>
              <a:rPr lang="de-DE" sz="1400">
                <a:latin typeface="Roboton"/>
                <a:cs typeface="Roboton"/>
              </a:rPr>
              <a:t> </a:t>
            </a:r>
            <a:r>
              <a:rPr lang="de-DE" sz="1400" err="1">
                <a:latin typeface="Roboton"/>
                <a:cs typeface="Roboton"/>
              </a:rPr>
              <a:t>to</a:t>
            </a:r>
            <a:r>
              <a:rPr lang="de-DE" sz="1400">
                <a:latin typeface="Roboton"/>
                <a:cs typeface="Roboton"/>
              </a:rPr>
              <a:t> </a:t>
            </a:r>
            <a:r>
              <a:rPr lang="de-DE" sz="1400" err="1">
                <a:latin typeface="Roboton"/>
                <a:cs typeface="Roboton"/>
              </a:rPr>
              <a:t>structure</a:t>
            </a:r>
            <a:r>
              <a:rPr lang="de-DE" sz="1400">
                <a:latin typeface="Roboton"/>
                <a:cs typeface="Roboton"/>
              </a:rPr>
              <a:t> </a:t>
            </a:r>
            <a:r>
              <a:rPr lang="de-DE" sz="1400" err="1">
                <a:latin typeface="Roboton"/>
                <a:cs typeface="Roboton"/>
              </a:rPr>
              <a:t>and</a:t>
            </a:r>
            <a:r>
              <a:rPr lang="de-DE" sz="1400">
                <a:latin typeface="Roboton"/>
                <a:cs typeface="Roboton"/>
              </a:rPr>
              <a:t> </a:t>
            </a:r>
            <a:r>
              <a:rPr lang="de-DE" sz="1400" err="1">
                <a:latin typeface="Roboton"/>
                <a:cs typeface="Roboton"/>
              </a:rPr>
              <a:t>homogenize</a:t>
            </a:r>
            <a:r>
              <a:rPr lang="de-DE" sz="1400">
                <a:latin typeface="Roboton"/>
                <a:cs typeface="Roboton"/>
              </a:rPr>
              <a:t> </a:t>
            </a:r>
            <a:r>
              <a:rPr lang="de-DE" sz="1400" err="1">
                <a:latin typeface="Roboton"/>
                <a:cs typeface="Roboton"/>
              </a:rPr>
              <a:t>the</a:t>
            </a:r>
            <a:r>
              <a:rPr lang="de-DE" sz="1400">
                <a:latin typeface="Roboton"/>
                <a:cs typeface="Roboton"/>
              </a:rPr>
              <a:t> </a:t>
            </a:r>
            <a:r>
              <a:rPr lang="de-DE" sz="1400" err="1">
                <a:latin typeface="Roboton"/>
                <a:cs typeface="Roboton"/>
              </a:rPr>
              <a:t>interactions</a:t>
            </a:r>
            <a:r>
              <a:rPr lang="de-DE" sz="1400">
                <a:latin typeface="Roboton"/>
                <a:cs typeface="Roboton"/>
              </a:rPr>
              <a:t> </a:t>
            </a:r>
            <a:r>
              <a:rPr lang="de-DE" sz="1400" err="1">
                <a:latin typeface="Roboton"/>
                <a:cs typeface="Roboton"/>
              </a:rPr>
              <a:t>between</a:t>
            </a:r>
            <a:r>
              <a:rPr lang="de-DE" sz="1400">
                <a:latin typeface="Roboton"/>
                <a:cs typeface="Roboton"/>
              </a:rPr>
              <a:t> </a:t>
            </a:r>
            <a:r>
              <a:rPr lang="de-DE" sz="1400" err="1">
                <a:latin typeface="Roboton"/>
                <a:cs typeface="Roboton"/>
              </a:rPr>
              <a:t>itself</a:t>
            </a:r>
            <a:r>
              <a:rPr lang="de-DE" sz="1400">
                <a:latin typeface="Roboton"/>
                <a:cs typeface="Roboton"/>
              </a:rPr>
              <a:t> </a:t>
            </a:r>
            <a:r>
              <a:rPr lang="de-DE" sz="1400" err="1">
                <a:latin typeface="Roboton"/>
                <a:cs typeface="Roboton"/>
              </a:rPr>
              <a:t>and</a:t>
            </a:r>
            <a:r>
              <a:rPr lang="de-DE" sz="1400">
                <a:latin typeface="Roboton"/>
                <a:cs typeface="Roboton"/>
              </a:rPr>
              <a:t> </a:t>
            </a:r>
            <a:r>
              <a:rPr lang="de-DE" sz="1400" err="1">
                <a:latin typeface="Roboton"/>
                <a:cs typeface="Roboton"/>
              </a:rPr>
              <a:t>people</a:t>
            </a:r>
            <a:r>
              <a:rPr lang="de-DE" sz="1400">
                <a:latin typeface="Roboton"/>
                <a:cs typeface="Roboton"/>
              </a:rPr>
              <a:t> in a </a:t>
            </a:r>
            <a:r>
              <a:rPr lang="de-DE" sz="1400" err="1">
                <a:latin typeface="Roboton"/>
                <a:cs typeface="Roboton"/>
              </a:rPr>
              <a:t>one-sided</a:t>
            </a:r>
            <a:r>
              <a:rPr lang="de-DE" sz="1400">
                <a:latin typeface="Roboton"/>
                <a:cs typeface="Roboton"/>
              </a:rPr>
              <a:t> </a:t>
            </a:r>
            <a:r>
              <a:rPr lang="de-DE" sz="1400" err="1">
                <a:latin typeface="Roboton"/>
                <a:cs typeface="Roboton"/>
              </a:rPr>
              <a:t>way</a:t>
            </a:r>
            <a:endParaRPr lang="de-DE" sz="1400">
              <a:latin typeface="Roboton"/>
              <a:cs typeface="Roboton"/>
            </a:endParaRPr>
          </a:p>
        </p:txBody>
      </p:sp>
      <p:sp>
        <p:nvSpPr>
          <p:cNvPr id="12" name="Rechteck 11"/>
          <p:cNvSpPr/>
          <p:nvPr/>
        </p:nvSpPr>
        <p:spPr>
          <a:xfrm>
            <a:off x="2673998" y="3748048"/>
            <a:ext cx="1727998" cy="63492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err="1">
                <a:latin typeface="Roboton"/>
                <a:cs typeface="Roboton"/>
              </a:rPr>
              <a:t>Opacity</a:t>
            </a:r>
            <a:r>
              <a:rPr lang="de-DE" sz="1400">
                <a:latin typeface="Roboton"/>
                <a:cs typeface="Roboton"/>
              </a:rPr>
              <a:t> </a:t>
            </a:r>
            <a:r>
              <a:rPr lang="de-DE" sz="1400" err="1">
                <a:latin typeface="Roboton"/>
                <a:cs typeface="Roboton"/>
              </a:rPr>
              <a:t>can</a:t>
            </a:r>
            <a:r>
              <a:rPr lang="de-DE" sz="1400">
                <a:latin typeface="Roboton"/>
                <a:cs typeface="Roboton"/>
              </a:rPr>
              <a:t> </a:t>
            </a:r>
            <a:r>
              <a:rPr lang="de-DE" sz="1400" err="1">
                <a:latin typeface="Roboton"/>
                <a:cs typeface="Roboton"/>
              </a:rPr>
              <a:t>restrict</a:t>
            </a:r>
            <a:r>
              <a:rPr lang="de-DE" sz="1400">
                <a:latin typeface="Roboton"/>
                <a:cs typeface="Roboton"/>
              </a:rPr>
              <a:t> </a:t>
            </a:r>
            <a:r>
              <a:rPr lang="de-DE" sz="1400" err="1">
                <a:latin typeface="Roboton"/>
                <a:cs typeface="Roboton"/>
              </a:rPr>
              <a:t>government</a:t>
            </a:r>
            <a:r>
              <a:rPr lang="de-DE" sz="1400">
                <a:latin typeface="Roboton"/>
                <a:cs typeface="Roboton"/>
              </a:rPr>
              <a:t> </a:t>
            </a:r>
            <a:r>
              <a:rPr lang="de-DE" sz="1400" err="1">
                <a:latin typeface="Roboton"/>
                <a:cs typeface="Roboton"/>
              </a:rPr>
              <a:t>activities</a:t>
            </a:r>
            <a:endParaRPr lang="de-DE" sz="1400">
              <a:latin typeface="Roboton"/>
              <a:cs typeface="Roboton"/>
            </a:endParaRPr>
          </a:p>
        </p:txBody>
      </p:sp>
      <p:sp>
        <p:nvSpPr>
          <p:cNvPr id="13" name="Rechteck 12"/>
          <p:cNvSpPr/>
          <p:nvPr/>
        </p:nvSpPr>
        <p:spPr>
          <a:xfrm>
            <a:off x="750298" y="3753925"/>
            <a:ext cx="1727998" cy="63492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a:latin typeface="Roboton"/>
                <a:cs typeface="Roboton"/>
              </a:rPr>
              <a:t>States </a:t>
            </a:r>
            <a:r>
              <a:rPr lang="de-DE" sz="1400" err="1">
                <a:latin typeface="Roboton"/>
                <a:cs typeface="Roboton"/>
              </a:rPr>
              <a:t>can</a:t>
            </a:r>
            <a:r>
              <a:rPr lang="de-DE" sz="1400">
                <a:latin typeface="Roboton"/>
                <a:cs typeface="Roboton"/>
              </a:rPr>
              <a:t> </a:t>
            </a:r>
            <a:r>
              <a:rPr lang="de-DE" sz="1400" err="1">
                <a:latin typeface="Roboton"/>
                <a:cs typeface="Roboton"/>
              </a:rPr>
              <a:t>be</a:t>
            </a:r>
            <a:r>
              <a:rPr lang="de-DE" sz="1400">
                <a:latin typeface="Roboton"/>
                <a:cs typeface="Roboton"/>
              </a:rPr>
              <a:t> </a:t>
            </a:r>
            <a:r>
              <a:rPr lang="de-DE" sz="1400" err="1">
                <a:latin typeface="Roboton"/>
                <a:cs typeface="Roboton"/>
              </a:rPr>
              <a:t>unresponsive</a:t>
            </a:r>
            <a:r>
              <a:rPr lang="de-DE" sz="1400">
                <a:latin typeface="Roboton"/>
                <a:cs typeface="Roboton"/>
              </a:rPr>
              <a:t> </a:t>
            </a:r>
            <a:r>
              <a:rPr lang="de-DE" sz="1400" err="1">
                <a:latin typeface="Roboton"/>
                <a:cs typeface="Roboton"/>
              </a:rPr>
              <a:t>to</a:t>
            </a:r>
            <a:r>
              <a:rPr lang="de-DE" sz="1400">
                <a:latin typeface="Roboton"/>
                <a:cs typeface="Roboton"/>
              </a:rPr>
              <a:t> </a:t>
            </a:r>
            <a:r>
              <a:rPr lang="de-DE" sz="1400" err="1">
                <a:latin typeface="Roboton"/>
                <a:cs typeface="Roboton"/>
              </a:rPr>
              <a:t>people's</a:t>
            </a:r>
            <a:r>
              <a:rPr lang="de-DE" sz="1400">
                <a:latin typeface="Roboton"/>
                <a:cs typeface="Roboton"/>
              </a:rPr>
              <a:t> </a:t>
            </a:r>
            <a:r>
              <a:rPr lang="de-DE" sz="1400" err="1">
                <a:latin typeface="Roboton"/>
                <a:cs typeface="Roboton"/>
              </a:rPr>
              <a:t>needs</a:t>
            </a:r>
            <a:r>
              <a:rPr lang="de-DE" sz="1400">
                <a:latin typeface="Roboton"/>
                <a:cs typeface="Roboton"/>
              </a:rPr>
              <a:t> </a:t>
            </a:r>
          </a:p>
        </p:txBody>
      </p:sp>
      <p:cxnSp>
        <p:nvCxnSpPr>
          <p:cNvPr id="10" name="Gerade Verbindung mit Pfeil 9"/>
          <p:cNvCxnSpPr>
            <a:stCxn id="8" idx="2"/>
            <a:endCxn id="11" idx="0"/>
          </p:cNvCxnSpPr>
          <p:nvPr/>
        </p:nvCxnSpPr>
        <p:spPr>
          <a:xfrm>
            <a:off x="2564594" y="2197817"/>
            <a:ext cx="8464" cy="347536"/>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a:stCxn id="11" idx="2"/>
            <a:endCxn id="13" idx="0"/>
          </p:cNvCxnSpPr>
          <p:nvPr/>
        </p:nvCxnSpPr>
        <p:spPr>
          <a:xfrm flipH="1">
            <a:off x="1614297" y="3406389"/>
            <a:ext cx="958761" cy="347536"/>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a:stCxn id="11" idx="2"/>
            <a:endCxn id="12" idx="0"/>
          </p:cNvCxnSpPr>
          <p:nvPr/>
        </p:nvCxnSpPr>
        <p:spPr>
          <a:xfrm>
            <a:off x="2573058" y="3406389"/>
            <a:ext cx="964939" cy="341659"/>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7348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ln>
            <a:solidFill>
              <a:srgbClr val="00B0F0"/>
            </a:solidFill>
          </a:ln>
        </p:spPr>
        <p:txBody>
          <a:bodyPr/>
          <a:lstStyle/>
          <a:p>
            <a:pPr marL="0" indent="0">
              <a:buNone/>
            </a:pPr>
            <a:endParaRPr lang="de-DE"/>
          </a:p>
        </p:txBody>
      </p:sp>
      <p:sp>
        <p:nvSpPr>
          <p:cNvPr id="6" name="Fußzeilenplatzhalter 5"/>
          <p:cNvSpPr>
            <a:spLocks noGrp="1"/>
          </p:cNvSpPr>
          <p:nvPr>
            <p:ph type="ftr" sz="quarter" idx="3"/>
          </p:nvPr>
        </p:nvSpPr>
        <p:spPr/>
        <p:txBody>
          <a:bodyPr/>
          <a:lstStyle/>
          <a:p>
            <a:r>
              <a:rPr lang="en-US" b="1"/>
              <a:t>Module 3 – Transparency and accountability</a:t>
            </a:r>
            <a:endParaRPr lang="en-US"/>
          </a:p>
        </p:txBody>
      </p:sp>
      <p:sp>
        <p:nvSpPr>
          <p:cNvPr id="5" name="Foliennummernplatzhalter 4"/>
          <p:cNvSpPr>
            <a:spLocks noGrp="1"/>
          </p:cNvSpPr>
          <p:nvPr>
            <p:ph type="sldNum" sz="quarter" idx="4"/>
          </p:nvPr>
        </p:nvSpPr>
        <p:spPr/>
        <p:txBody>
          <a:bodyPr/>
          <a:lstStyle/>
          <a:p>
            <a:fld id="{961E0DA8-AC27-403E-90E8-404BCA9BAC80}" type="slidenum">
              <a:rPr lang="en-US" smtClean="0"/>
              <a:pPr/>
              <a:t>7</a:t>
            </a:fld>
            <a:endParaRPr lang="en-US"/>
          </a:p>
        </p:txBody>
      </p:sp>
      <p:sp>
        <p:nvSpPr>
          <p:cNvPr id="2" name="Titel 1"/>
          <p:cNvSpPr>
            <a:spLocks noGrp="1"/>
          </p:cNvSpPr>
          <p:nvPr>
            <p:ph type="title"/>
          </p:nvPr>
        </p:nvSpPr>
        <p:spPr/>
        <p:txBody>
          <a:bodyPr>
            <a:normAutofit fontScale="90000"/>
          </a:bodyPr>
          <a:lstStyle/>
          <a:p>
            <a:r>
              <a:rPr lang="de-DE" b="1" err="1"/>
              <a:t>Principal</a:t>
            </a:r>
            <a:r>
              <a:rPr lang="de-DE" b="1"/>
              <a:t>-agent </a:t>
            </a:r>
            <a:r>
              <a:rPr lang="de-DE" b="1" err="1"/>
              <a:t>theorem</a:t>
            </a:r>
            <a:endParaRPr lang="de-DE" b="1"/>
          </a:p>
        </p:txBody>
      </p:sp>
      <p:sp>
        <p:nvSpPr>
          <p:cNvPr id="8" name="Abgerundetes Rechteck 7"/>
          <p:cNvSpPr/>
          <p:nvPr/>
        </p:nvSpPr>
        <p:spPr>
          <a:xfrm>
            <a:off x="661714" y="2258671"/>
            <a:ext cx="1941992" cy="1474807"/>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de-DE" sz="2000" b="1">
                <a:solidFill>
                  <a:schemeClr val="bg1"/>
                </a:solidFill>
                <a:latin typeface="Roboton"/>
                <a:cs typeface="Roboton"/>
              </a:rPr>
              <a:t>People </a:t>
            </a:r>
          </a:p>
          <a:p>
            <a:pPr algn="ctr"/>
            <a:r>
              <a:rPr lang="de-DE" sz="2000" b="1">
                <a:solidFill>
                  <a:schemeClr val="bg1"/>
                </a:solidFill>
                <a:latin typeface="Roboton"/>
                <a:cs typeface="Roboton"/>
              </a:rPr>
              <a:t>(</a:t>
            </a:r>
            <a:r>
              <a:rPr lang="de-DE" sz="2000" b="1" err="1">
                <a:solidFill>
                  <a:schemeClr val="bg1"/>
                </a:solidFill>
                <a:latin typeface="Roboton"/>
                <a:cs typeface="Roboton"/>
              </a:rPr>
              <a:t>Principal</a:t>
            </a:r>
            <a:r>
              <a:rPr lang="de-DE" sz="2000" b="1">
                <a:solidFill>
                  <a:schemeClr val="bg1"/>
                </a:solidFill>
                <a:latin typeface="Roboton"/>
                <a:cs typeface="Roboton"/>
              </a:rPr>
              <a:t>)</a:t>
            </a:r>
          </a:p>
        </p:txBody>
      </p:sp>
      <p:sp>
        <p:nvSpPr>
          <p:cNvPr id="10" name="Abgerundetes Rechteck 9"/>
          <p:cNvSpPr/>
          <p:nvPr/>
        </p:nvSpPr>
        <p:spPr>
          <a:xfrm>
            <a:off x="6531719" y="2261793"/>
            <a:ext cx="1941992" cy="1471686"/>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err="1">
                <a:solidFill>
                  <a:srgbClr val="FFFFFF"/>
                </a:solidFill>
                <a:latin typeface="Roboton"/>
                <a:cs typeface="Roboton"/>
              </a:rPr>
              <a:t>Government</a:t>
            </a:r>
            <a:r>
              <a:rPr lang="de-DE" sz="2000" b="1">
                <a:solidFill>
                  <a:srgbClr val="FFFFFF"/>
                </a:solidFill>
                <a:latin typeface="Roboton"/>
                <a:cs typeface="Roboton"/>
              </a:rPr>
              <a:t> </a:t>
            </a:r>
          </a:p>
          <a:p>
            <a:pPr algn="ctr"/>
            <a:r>
              <a:rPr lang="de-DE" sz="2000" b="1">
                <a:solidFill>
                  <a:srgbClr val="FFFFFF"/>
                </a:solidFill>
                <a:latin typeface="Roboton"/>
                <a:cs typeface="Roboton"/>
              </a:rPr>
              <a:t>(Agent)</a:t>
            </a:r>
          </a:p>
        </p:txBody>
      </p:sp>
      <p:sp>
        <p:nvSpPr>
          <p:cNvPr id="11" name="Pfeil nach links und rechts 10"/>
          <p:cNvSpPr/>
          <p:nvPr/>
        </p:nvSpPr>
        <p:spPr>
          <a:xfrm>
            <a:off x="2669113" y="2258675"/>
            <a:ext cx="3781883" cy="1474805"/>
          </a:xfrm>
          <a:prstGeom prst="leftRightArrow">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a:solidFill>
                  <a:srgbClr val="000000"/>
                </a:solidFill>
                <a:latin typeface="Roboton"/>
                <a:cs typeface="Roboton"/>
              </a:rPr>
              <a:t>Information </a:t>
            </a:r>
            <a:r>
              <a:rPr lang="de-DE" b="1" err="1">
                <a:solidFill>
                  <a:srgbClr val="000000"/>
                </a:solidFill>
                <a:latin typeface="Roboton"/>
                <a:cs typeface="Roboton"/>
              </a:rPr>
              <a:t>asymmetry</a:t>
            </a:r>
            <a:r>
              <a:rPr lang="de-DE" b="1">
                <a:solidFill>
                  <a:srgbClr val="000000"/>
                </a:solidFill>
                <a:latin typeface="Roboton"/>
                <a:cs typeface="Roboton"/>
              </a:rPr>
              <a:t> </a:t>
            </a:r>
          </a:p>
          <a:p>
            <a:pPr algn="ctr"/>
            <a:r>
              <a:rPr lang="de-DE" b="1">
                <a:solidFill>
                  <a:srgbClr val="000000"/>
                </a:solidFill>
                <a:latin typeface="Roboton"/>
                <a:cs typeface="Roboton"/>
              </a:rPr>
              <a:t>(</a:t>
            </a:r>
            <a:r>
              <a:rPr lang="de-DE" b="1" err="1">
                <a:solidFill>
                  <a:srgbClr val="000000"/>
                </a:solidFill>
                <a:latin typeface="Roboton"/>
                <a:cs typeface="Roboton"/>
              </a:rPr>
              <a:t>disparity</a:t>
            </a:r>
            <a:r>
              <a:rPr lang="de-DE" b="1">
                <a:solidFill>
                  <a:srgbClr val="000000"/>
                </a:solidFill>
                <a:latin typeface="Roboton"/>
                <a:cs typeface="Roboton"/>
              </a:rPr>
              <a:t> </a:t>
            </a:r>
            <a:r>
              <a:rPr lang="de-DE" b="1" err="1">
                <a:solidFill>
                  <a:srgbClr val="000000"/>
                </a:solidFill>
                <a:latin typeface="Roboton"/>
                <a:cs typeface="Roboton"/>
              </a:rPr>
              <a:t>of</a:t>
            </a:r>
            <a:r>
              <a:rPr lang="de-DE" b="1">
                <a:solidFill>
                  <a:srgbClr val="000000"/>
                </a:solidFill>
                <a:latin typeface="Roboton"/>
                <a:cs typeface="Roboton"/>
              </a:rPr>
              <a:t> </a:t>
            </a:r>
            <a:r>
              <a:rPr lang="de-DE" b="1" err="1">
                <a:solidFill>
                  <a:srgbClr val="000000"/>
                </a:solidFill>
                <a:latin typeface="Roboton"/>
                <a:cs typeface="Roboton"/>
              </a:rPr>
              <a:t>information</a:t>
            </a:r>
            <a:r>
              <a:rPr lang="de-DE" b="1">
                <a:solidFill>
                  <a:srgbClr val="000000"/>
                </a:solidFill>
                <a:latin typeface="Roboton"/>
                <a:cs typeface="Roboton"/>
              </a:rPr>
              <a:t>)</a:t>
            </a:r>
          </a:p>
        </p:txBody>
      </p:sp>
      <p:sp>
        <p:nvSpPr>
          <p:cNvPr id="12" name="Nach unten gekrümmter Pfeil 11"/>
          <p:cNvSpPr/>
          <p:nvPr/>
        </p:nvSpPr>
        <p:spPr>
          <a:xfrm>
            <a:off x="1471331" y="1504636"/>
            <a:ext cx="6299439" cy="742946"/>
          </a:xfrm>
          <a:prstGeom prst="curved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err="1">
                <a:solidFill>
                  <a:schemeClr val="tx1"/>
                </a:solidFill>
                <a:latin typeface="Roboton"/>
                <a:cs typeface="Roboton"/>
              </a:rPr>
              <a:t>Hires</a:t>
            </a:r>
            <a:r>
              <a:rPr lang="de-DE" sz="1400">
                <a:solidFill>
                  <a:schemeClr val="tx1"/>
                </a:solidFill>
                <a:latin typeface="Roboton"/>
                <a:cs typeface="Roboton"/>
              </a:rPr>
              <a:t> (</a:t>
            </a:r>
            <a:r>
              <a:rPr lang="de-DE" sz="1400" err="1">
                <a:solidFill>
                  <a:schemeClr val="tx1"/>
                </a:solidFill>
                <a:latin typeface="Roboton"/>
                <a:cs typeface="Roboton"/>
              </a:rPr>
              <a:t>pays</a:t>
            </a:r>
            <a:r>
              <a:rPr lang="de-DE" sz="1400">
                <a:solidFill>
                  <a:schemeClr val="tx1"/>
                </a:solidFill>
                <a:latin typeface="Roboton"/>
                <a:cs typeface="Roboton"/>
              </a:rPr>
              <a:t> </a:t>
            </a:r>
            <a:r>
              <a:rPr lang="de-DE" sz="1400" err="1">
                <a:solidFill>
                  <a:schemeClr val="tx1"/>
                </a:solidFill>
                <a:latin typeface="Roboton"/>
                <a:cs typeface="Roboton"/>
              </a:rPr>
              <a:t>taxes</a:t>
            </a:r>
            <a:r>
              <a:rPr lang="de-DE" sz="1400">
                <a:solidFill>
                  <a:schemeClr val="tx1"/>
                </a:solidFill>
                <a:latin typeface="Roboton"/>
                <a:cs typeface="Roboton"/>
              </a:rPr>
              <a:t>, </a:t>
            </a:r>
            <a:r>
              <a:rPr lang="de-DE" sz="1400" err="1">
                <a:solidFill>
                  <a:schemeClr val="tx1"/>
                </a:solidFill>
                <a:latin typeface="Roboton"/>
                <a:cs typeface="Roboton"/>
              </a:rPr>
              <a:t>votes</a:t>
            </a:r>
            <a:r>
              <a:rPr lang="de-DE" sz="1400">
                <a:solidFill>
                  <a:schemeClr val="tx1"/>
                </a:solidFill>
                <a:latin typeface="Roboton"/>
                <a:cs typeface="Roboton"/>
              </a:rPr>
              <a:t>)</a:t>
            </a:r>
          </a:p>
        </p:txBody>
      </p:sp>
      <p:sp>
        <p:nvSpPr>
          <p:cNvPr id="13" name="Nach unten gekrümmter Pfeil 12"/>
          <p:cNvSpPr/>
          <p:nvPr/>
        </p:nvSpPr>
        <p:spPr>
          <a:xfrm flipH="1" flipV="1">
            <a:off x="1341340" y="3747689"/>
            <a:ext cx="6299439" cy="742946"/>
          </a:xfrm>
          <a:prstGeom prst="curved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de-DE">
              <a:solidFill>
                <a:schemeClr val="tx1"/>
              </a:solidFill>
              <a:latin typeface="Roboton"/>
              <a:cs typeface="Roboton"/>
            </a:endParaRPr>
          </a:p>
        </p:txBody>
      </p:sp>
      <p:sp>
        <p:nvSpPr>
          <p:cNvPr id="14" name="Textfeld 13"/>
          <p:cNvSpPr txBox="1"/>
          <p:nvPr/>
        </p:nvSpPr>
        <p:spPr>
          <a:xfrm>
            <a:off x="2078009" y="3761111"/>
            <a:ext cx="4985965" cy="523220"/>
          </a:xfrm>
          <a:prstGeom prst="rect">
            <a:avLst/>
          </a:prstGeom>
          <a:noFill/>
        </p:spPr>
        <p:txBody>
          <a:bodyPr wrap="square" lIns="91440" tIns="45720" rIns="91440" bIns="45720" rtlCol="0" anchor="t">
            <a:spAutoFit/>
          </a:bodyPr>
          <a:lstStyle/>
          <a:p>
            <a:pPr algn="ctr"/>
            <a:r>
              <a:rPr lang="de-DE" sz="1400" b="1" err="1">
                <a:latin typeface="Roboton"/>
                <a:cs typeface="Roboton"/>
              </a:rPr>
              <a:t>Performs</a:t>
            </a:r>
            <a:r>
              <a:rPr lang="de-DE" sz="1400">
                <a:latin typeface="Roboton"/>
                <a:cs typeface="Roboton"/>
              </a:rPr>
              <a:t>, e.g. </a:t>
            </a:r>
            <a:r>
              <a:rPr lang="de-DE" sz="1400" err="1">
                <a:latin typeface="Roboton"/>
                <a:cs typeface="Roboton"/>
              </a:rPr>
              <a:t>spends</a:t>
            </a:r>
            <a:r>
              <a:rPr lang="de-DE" sz="1400">
                <a:latin typeface="Roboton"/>
                <a:cs typeface="Roboton"/>
              </a:rPr>
              <a:t> </a:t>
            </a:r>
            <a:r>
              <a:rPr lang="de-DE" sz="1400" err="1">
                <a:latin typeface="Roboton"/>
                <a:cs typeface="Roboton"/>
              </a:rPr>
              <a:t>public</a:t>
            </a:r>
            <a:r>
              <a:rPr lang="de-DE" sz="1400">
                <a:latin typeface="Roboton"/>
                <a:cs typeface="Roboton"/>
              </a:rPr>
              <a:t> </a:t>
            </a:r>
            <a:r>
              <a:rPr lang="de-DE" sz="1400" err="1">
                <a:latin typeface="Roboton"/>
                <a:cs typeface="Roboton"/>
              </a:rPr>
              <a:t>resources</a:t>
            </a:r>
            <a:r>
              <a:rPr lang="de-DE" sz="1400">
                <a:latin typeface="Roboton"/>
                <a:cs typeface="Roboton"/>
              </a:rPr>
              <a:t> </a:t>
            </a:r>
            <a:r>
              <a:rPr lang="de-DE" sz="1400" err="1">
                <a:latin typeface="Roboton"/>
                <a:cs typeface="Roboton"/>
              </a:rPr>
              <a:t>to</a:t>
            </a:r>
            <a:r>
              <a:rPr lang="de-DE" sz="1400">
                <a:latin typeface="Roboton"/>
                <a:cs typeface="Roboton"/>
              </a:rPr>
              <a:t> </a:t>
            </a:r>
            <a:r>
              <a:rPr lang="de-DE" sz="1400" err="1">
                <a:latin typeface="Roboton"/>
                <a:cs typeface="Roboton"/>
              </a:rPr>
              <a:t>achieve</a:t>
            </a:r>
            <a:r>
              <a:rPr lang="de-DE" sz="1400">
                <a:latin typeface="Roboton"/>
                <a:cs typeface="Roboton"/>
              </a:rPr>
              <a:t> </a:t>
            </a:r>
            <a:r>
              <a:rPr lang="de-DE" sz="1400" err="1">
                <a:latin typeface="Roboton"/>
                <a:cs typeface="Roboton"/>
              </a:rPr>
              <a:t>objectives</a:t>
            </a:r>
            <a:r>
              <a:rPr lang="de-DE" sz="1400">
                <a:latin typeface="Roboton"/>
                <a:cs typeface="Roboton"/>
              </a:rPr>
              <a:t> (</a:t>
            </a:r>
            <a:r>
              <a:rPr lang="de-DE" sz="1400" err="1">
                <a:latin typeface="Roboton"/>
                <a:cs typeface="Roboton"/>
              </a:rPr>
              <a:t>government</a:t>
            </a:r>
            <a:r>
              <a:rPr lang="de-DE" sz="1400">
                <a:latin typeface="Roboton"/>
                <a:cs typeface="Roboton"/>
              </a:rPr>
              <a:t> </a:t>
            </a:r>
            <a:r>
              <a:rPr lang="de-DE" sz="1400" err="1">
                <a:latin typeface="Roboton"/>
                <a:cs typeface="Roboton"/>
              </a:rPr>
              <a:t>does</a:t>
            </a:r>
            <a:r>
              <a:rPr lang="de-DE" sz="1400">
                <a:latin typeface="Roboton"/>
                <a:cs typeface="Roboton"/>
              </a:rPr>
              <a:t> </a:t>
            </a:r>
            <a:r>
              <a:rPr lang="de-DE" sz="1400" err="1">
                <a:latin typeface="Roboton"/>
                <a:cs typeface="Roboton"/>
              </a:rPr>
              <a:t>as</a:t>
            </a:r>
            <a:r>
              <a:rPr lang="de-DE" sz="1400">
                <a:latin typeface="Roboton"/>
                <a:cs typeface="Roboton"/>
              </a:rPr>
              <a:t> </a:t>
            </a:r>
            <a:r>
              <a:rPr lang="de-DE" sz="1400" err="1">
                <a:latin typeface="Roboton"/>
                <a:cs typeface="Roboton"/>
              </a:rPr>
              <a:t>people</a:t>
            </a:r>
            <a:r>
              <a:rPr lang="de-DE" sz="1400">
                <a:latin typeface="Roboton"/>
                <a:cs typeface="Roboton"/>
              </a:rPr>
              <a:t> </a:t>
            </a:r>
            <a:r>
              <a:rPr lang="de-DE" sz="1400" err="1">
                <a:latin typeface="Roboton"/>
                <a:cs typeface="Roboton"/>
              </a:rPr>
              <a:t>intend</a:t>
            </a:r>
            <a:r>
              <a:rPr lang="de-DE" sz="1400">
                <a:latin typeface="Roboton"/>
                <a:cs typeface="Roboton"/>
              </a:rPr>
              <a:t>)</a:t>
            </a:r>
          </a:p>
        </p:txBody>
      </p:sp>
      <p:sp>
        <p:nvSpPr>
          <p:cNvPr id="17" name="Textfeld 16"/>
          <p:cNvSpPr txBox="1"/>
          <p:nvPr/>
        </p:nvSpPr>
        <p:spPr>
          <a:xfrm>
            <a:off x="6696741" y="3904090"/>
            <a:ext cx="1891025" cy="769441"/>
          </a:xfrm>
          <a:prstGeom prst="rect">
            <a:avLst/>
          </a:prstGeom>
          <a:solidFill>
            <a:schemeClr val="bg1"/>
          </a:solidFill>
          <a:ln w="28575">
            <a:solidFill>
              <a:srgbClr val="FF0000"/>
            </a:solidFill>
          </a:ln>
        </p:spPr>
        <p:txBody>
          <a:bodyPr wrap="square" rtlCol="0">
            <a:spAutoFit/>
          </a:bodyPr>
          <a:lstStyle/>
          <a:p>
            <a:pPr algn="ctr"/>
            <a:r>
              <a:rPr lang="de-DE" sz="1100">
                <a:solidFill>
                  <a:srgbClr val="FF0000"/>
                </a:solidFill>
                <a:latin typeface="Roboton"/>
                <a:cs typeface="Roboton"/>
              </a:rPr>
              <a:t>Potential </a:t>
            </a:r>
            <a:r>
              <a:rPr lang="de-DE" sz="1100" err="1">
                <a:solidFill>
                  <a:srgbClr val="FF0000"/>
                </a:solidFill>
                <a:latin typeface="Roboton"/>
                <a:cs typeface="Roboton"/>
              </a:rPr>
              <a:t>breaking</a:t>
            </a:r>
            <a:r>
              <a:rPr lang="de-DE" sz="1100">
                <a:solidFill>
                  <a:srgbClr val="FF0000"/>
                </a:solidFill>
                <a:latin typeface="Roboton"/>
                <a:cs typeface="Roboton"/>
              </a:rPr>
              <a:t> </a:t>
            </a:r>
            <a:r>
              <a:rPr lang="de-DE" sz="1100" err="1">
                <a:solidFill>
                  <a:srgbClr val="FF0000"/>
                </a:solidFill>
                <a:latin typeface="Roboton"/>
                <a:cs typeface="Roboton"/>
              </a:rPr>
              <a:t>point</a:t>
            </a:r>
            <a:r>
              <a:rPr lang="de-DE" sz="1100">
                <a:solidFill>
                  <a:srgbClr val="FF0000"/>
                </a:solidFill>
                <a:latin typeface="Roboton"/>
                <a:cs typeface="Roboton"/>
              </a:rPr>
              <a:t> </a:t>
            </a:r>
            <a:r>
              <a:rPr lang="de-DE" sz="1100" err="1">
                <a:solidFill>
                  <a:srgbClr val="FF0000"/>
                </a:solidFill>
                <a:latin typeface="Roboton"/>
                <a:cs typeface="Roboton"/>
              </a:rPr>
              <a:t>for</a:t>
            </a:r>
            <a:r>
              <a:rPr lang="de-DE" sz="1100">
                <a:solidFill>
                  <a:srgbClr val="FF0000"/>
                </a:solidFill>
                <a:latin typeface="Roboton"/>
                <a:cs typeface="Roboton"/>
              </a:rPr>
              <a:t> </a:t>
            </a:r>
            <a:r>
              <a:rPr lang="de-DE" sz="1100" err="1">
                <a:solidFill>
                  <a:srgbClr val="FF0000"/>
                </a:solidFill>
                <a:latin typeface="Roboton"/>
                <a:cs typeface="Roboton"/>
              </a:rPr>
              <a:t>transparency</a:t>
            </a:r>
            <a:r>
              <a:rPr lang="de-DE" sz="1100">
                <a:solidFill>
                  <a:srgbClr val="FF0000"/>
                </a:solidFill>
                <a:latin typeface="Roboton"/>
                <a:cs typeface="Roboton"/>
              </a:rPr>
              <a:t> </a:t>
            </a:r>
            <a:r>
              <a:rPr lang="de-DE" sz="1100" err="1">
                <a:solidFill>
                  <a:srgbClr val="FF0000"/>
                </a:solidFill>
                <a:latin typeface="Roboton"/>
                <a:cs typeface="Roboton"/>
              </a:rPr>
              <a:t>and</a:t>
            </a:r>
            <a:r>
              <a:rPr lang="de-DE" sz="1100">
                <a:solidFill>
                  <a:srgbClr val="FF0000"/>
                </a:solidFill>
                <a:latin typeface="Roboton"/>
                <a:cs typeface="Roboton"/>
              </a:rPr>
              <a:t> </a:t>
            </a:r>
            <a:r>
              <a:rPr lang="de-DE" sz="1100" err="1">
                <a:solidFill>
                  <a:srgbClr val="FF0000"/>
                </a:solidFill>
                <a:latin typeface="Roboton"/>
                <a:cs typeface="Roboton"/>
              </a:rPr>
              <a:t>need</a:t>
            </a:r>
            <a:r>
              <a:rPr lang="de-DE" sz="1100">
                <a:solidFill>
                  <a:srgbClr val="FF0000"/>
                </a:solidFill>
                <a:latin typeface="Roboton"/>
                <a:cs typeface="Roboton"/>
              </a:rPr>
              <a:t> </a:t>
            </a:r>
            <a:r>
              <a:rPr lang="de-DE" sz="1100" err="1">
                <a:solidFill>
                  <a:srgbClr val="FF0000"/>
                </a:solidFill>
                <a:latin typeface="Roboton"/>
                <a:cs typeface="Roboton"/>
              </a:rPr>
              <a:t>of</a:t>
            </a:r>
            <a:r>
              <a:rPr lang="de-DE" sz="1100">
                <a:solidFill>
                  <a:srgbClr val="FF0000"/>
                </a:solidFill>
                <a:latin typeface="Roboton"/>
                <a:cs typeface="Roboton"/>
              </a:rPr>
              <a:t> </a:t>
            </a:r>
            <a:r>
              <a:rPr lang="de-DE" sz="1100" err="1">
                <a:solidFill>
                  <a:srgbClr val="FF0000"/>
                </a:solidFill>
                <a:latin typeface="Roboton"/>
                <a:cs typeface="Roboton"/>
              </a:rPr>
              <a:t>government</a:t>
            </a:r>
            <a:r>
              <a:rPr lang="de-DE" sz="1100">
                <a:solidFill>
                  <a:srgbClr val="FF0000"/>
                </a:solidFill>
                <a:latin typeface="Roboton"/>
                <a:cs typeface="Roboton"/>
              </a:rPr>
              <a:t> </a:t>
            </a:r>
            <a:r>
              <a:rPr lang="de-DE" sz="1100" err="1">
                <a:solidFill>
                  <a:srgbClr val="FF0000"/>
                </a:solidFill>
                <a:latin typeface="Roboton"/>
                <a:cs typeface="Roboton"/>
              </a:rPr>
              <a:t>to</a:t>
            </a:r>
            <a:r>
              <a:rPr lang="de-DE" sz="1100">
                <a:solidFill>
                  <a:srgbClr val="FF0000"/>
                </a:solidFill>
                <a:latin typeface="Roboton"/>
                <a:cs typeface="Roboton"/>
              </a:rPr>
              <a:t> </a:t>
            </a:r>
            <a:r>
              <a:rPr lang="de-DE" sz="1100" err="1">
                <a:solidFill>
                  <a:srgbClr val="FF0000"/>
                </a:solidFill>
                <a:latin typeface="Roboton"/>
                <a:cs typeface="Roboton"/>
              </a:rPr>
              <a:t>act</a:t>
            </a:r>
            <a:r>
              <a:rPr lang="de-DE" sz="1100">
                <a:solidFill>
                  <a:srgbClr val="FF0000"/>
                </a:solidFill>
                <a:latin typeface="Roboton"/>
                <a:cs typeface="Roboton"/>
              </a:rPr>
              <a:t> in a </a:t>
            </a:r>
            <a:r>
              <a:rPr lang="de-DE" sz="1100" err="1">
                <a:solidFill>
                  <a:srgbClr val="FF0000"/>
                </a:solidFill>
                <a:latin typeface="Roboton"/>
                <a:cs typeface="Roboton"/>
              </a:rPr>
              <a:t>way</a:t>
            </a:r>
            <a:r>
              <a:rPr lang="de-DE" sz="1100">
                <a:solidFill>
                  <a:srgbClr val="FF0000"/>
                </a:solidFill>
                <a:latin typeface="Roboton"/>
                <a:cs typeface="Roboton"/>
              </a:rPr>
              <a:t> </a:t>
            </a:r>
            <a:r>
              <a:rPr lang="de-DE" sz="1100" err="1">
                <a:solidFill>
                  <a:srgbClr val="FF0000"/>
                </a:solidFill>
                <a:latin typeface="Roboton"/>
                <a:cs typeface="Roboton"/>
              </a:rPr>
              <a:t>to</a:t>
            </a:r>
            <a:r>
              <a:rPr lang="de-DE" sz="1100">
                <a:solidFill>
                  <a:srgbClr val="FF0000"/>
                </a:solidFill>
                <a:latin typeface="Roboton"/>
                <a:cs typeface="Roboton"/>
              </a:rPr>
              <a:t> </a:t>
            </a:r>
            <a:r>
              <a:rPr lang="de-DE" sz="1100" err="1">
                <a:solidFill>
                  <a:srgbClr val="FF0000"/>
                </a:solidFill>
                <a:latin typeface="Roboton"/>
                <a:cs typeface="Roboton"/>
              </a:rPr>
              <a:t>gain</a:t>
            </a:r>
            <a:r>
              <a:rPr lang="de-DE" sz="1100">
                <a:solidFill>
                  <a:srgbClr val="FF0000"/>
                </a:solidFill>
                <a:latin typeface="Roboton"/>
                <a:cs typeface="Roboton"/>
              </a:rPr>
              <a:t> </a:t>
            </a:r>
            <a:r>
              <a:rPr lang="de-DE" sz="1100" err="1">
                <a:solidFill>
                  <a:srgbClr val="FF0000"/>
                </a:solidFill>
                <a:latin typeface="Roboton"/>
                <a:cs typeface="Roboton"/>
              </a:rPr>
              <a:t>the</a:t>
            </a:r>
            <a:r>
              <a:rPr lang="de-DE" sz="1100">
                <a:solidFill>
                  <a:srgbClr val="FF0000"/>
                </a:solidFill>
                <a:latin typeface="Roboton"/>
                <a:cs typeface="Roboton"/>
              </a:rPr>
              <a:t> </a:t>
            </a:r>
            <a:r>
              <a:rPr lang="de-DE" sz="1100" err="1">
                <a:solidFill>
                  <a:srgbClr val="FF0000"/>
                </a:solidFill>
                <a:latin typeface="Roboton"/>
                <a:cs typeface="Roboton"/>
              </a:rPr>
              <a:t>public‘s</a:t>
            </a:r>
            <a:r>
              <a:rPr lang="de-DE" sz="1100">
                <a:solidFill>
                  <a:srgbClr val="FF0000"/>
                </a:solidFill>
                <a:latin typeface="Roboton"/>
                <a:cs typeface="Roboton"/>
              </a:rPr>
              <a:t> </a:t>
            </a:r>
            <a:r>
              <a:rPr lang="de-DE" sz="1100" err="1">
                <a:solidFill>
                  <a:srgbClr val="FF0000"/>
                </a:solidFill>
                <a:latin typeface="Roboton"/>
                <a:cs typeface="Roboton"/>
              </a:rPr>
              <a:t>trust</a:t>
            </a:r>
            <a:r>
              <a:rPr lang="de-DE" sz="1100">
                <a:solidFill>
                  <a:srgbClr val="FF0000"/>
                </a:solidFill>
                <a:latin typeface="Roboton"/>
                <a:cs typeface="Roboton"/>
              </a:rPr>
              <a:t>.</a:t>
            </a:r>
          </a:p>
        </p:txBody>
      </p:sp>
      <p:sp>
        <p:nvSpPr>
          <p:cNvPr id="18" name="Explosion 1 17"/>
          <p:cNvSpPr/>
          <p:nvPr/>
        </p:nvSpPr>
        <p:spPr>
          <a:xfrm>
            <a:off x="6937380" y="3585510"/>
            <a:ext cx="1195363" cy="362820"/>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651470" y="4412150"/>
            <a:ext cx="1280583" cy="200055"/>
          </a:xfrm>
          <a:prstGeom prst="rect">
            <a:avLst/>
          </a:prstGeom>
          <a:noFill/>
        </p:spPr>
        <p:txBody>
          <a:bodyPr wrap="square" rtlCol="0">
            <a:spAutoFit/>
          </a:bodyPr>
          <a:lstStyle/>
          <a:p>
            <a:r>
              <a:rPr lang="de-DE" sz="700">
                <a:solidFill>
                  <a:srgbClr val="000000"/>
                </a:solidFill>
                <a:latin typeface="Roboto"/>
                <a:cs typeface="Roboto"/>
              </a:rPr>
              <a:t>Jensen &amp; </a:t>
            </a:r>
            <a:r>
              <a:rPr lang="de-DE" sz="700" err="1">
                <a:solidFill>
                  <a:srgbClr val="000000"/>
                </a:solidFill>
                <a:latin typeface="Roboto"/>
                <a:cs typeface="Roboto"/>
              </a:rPr>
              <a:t>Meckling</a:t>
            </a:r>
            <a:r>
              <a:rPr lang="de-DE" sz="700">
                <a:solidFill>
                  <a:srgbClr val="000000"/>
                </a:solidFill>
                <a:latin typeface="Roboto"/>
                <a:cs typeface="Roboto"/>
              </a:rPr>
              <a:t> 1976</a:t>
            </a:r>
          </a:p>
        </p:txBody>
      </p:sp>
    </p:spTree>
    <p:extLst>
      <p:ext uri="{BB962C8B-B14F-4D97-AF65-F5344CB8AC3E}">
        <p14:creationId xmlns:p14="http://schemas.microsoft.com/office/powerpoint/2010/main" val="25184290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8</a:t>
            </a:fld>
            <a:endParaRPr lang="en-US"/>
          </a:p>
        </p:txBody>
      </p:sp>
      <p:sp>
        <p:nvSpPr>
          <p:cNvPr id="4" name="Fußzeilenplatzhalter 3"/>
          <p:cNvSpPr>
            <a:spLocks noGrp="1"/>
          </p:cNvSpPr>
          <p:nvPr>
            <p:ph type="ftr" sz="quarter" idx="3"/>
          </p:nvPr>
        </p:nvSpPr>
        <p:spPr/>
        <p:txBody>
          <a:bodyPr/>
          <a:lstStyle/>
          <a:p>
            <a:r>
              <a:rPr lang="en-US" b="1"/>
              <a:t>Module 3 – Transparency and accountability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pPr lvl="0"/>
              <a:r>
                <a:rPr lang="en-US" altLang="ko-KR" sz="1600" b="1">
                  <a:solidFill>
                    <a:srgbClr val="A6A6A6"/>
                  </a:solidFill>
                  <a:latin typeface="Roboto"/>
                  <a:cs typeface="Roboto"/>
                </a:rPr>
                <a:t>How to achieve transparency?</a:t>
              </a:r>
              <a:endParaRPr lang="en-US" altLang="ko-KR" sz="1200" b="1">
                <a:solidFill>
                  <a:srgbClr val="A6A6A6"/>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de-DE" altLang="ko-KR" sz="1600" b="1" err="1">
                    <a:solidFill>
                      <a:srgbClr val="A6A6A6"/>
                    </a:solidFill>
                    <a:latin typeface="Roboto"/>
                    <a:cs typeface="Roboto"/>
                  </a:rPr>
                  <a:t>Transparency</a:t>
                </a:r>
                <a:r>
                  <a:rPr lang="de-DE" altLang="ko-KR" sz="1600" b="1">
                    <a:solidFill>
                      <a:srgbClr val="A6A6A6"/>
                    </a:solidFill>
                    <a:latin typeface="Roboto"/>
                    <a:cs typeface="Roboto"/>
                  </a:rPr>
                  <a:t> </a:t>
                </a:r>
                <a:r>
                  <a:rPr lang="de-DE" altLang="ko-KR" sz="1600" b="1" err="1">
                    <a:solidFill>
                      <a:srgbClr val="A6A6A6"/>
                    </a:solidFill>
                    <a:latin typeface="Roboto"/>
                    <a:cs typeface="Roboto"/>
                  </a:rPr>
                  <a:t>tools</a:t>
                </a:r>
                <a:r>
                  <a:rPr lang="de-DE" altLang="ko-KR" sz="1600" b="1">
                    <a:solidFill>
                      <a:srgbClr val="A6A6A6"/>
                    </a:solidFill>
                    <a:latin typeface="Roboto"/>
                    <a:cs typeface="Roboto"/>
                  </a:rPr>
                  <a:t>:</a:t>
                </a:r>
              </a:p>
              <a:p>
                <a:pPr marL="342900" indent="-342900">
                  <a:buFont typeface="+mj-lt"/>
                  <a:buAutoNum type="arabicPeriod"/>
                </a:pPr>
                <a:r>
                  <a:rPr lang="de-DE" altLang="ko-KR" sz="1200" b="1">
                    <a:solidFill>
                      <a:srgbClr val="A6A6A6"/>
                    </a:solidFill>
                    <a:latin typeface="Roboto"/>
                    <a:cs typeface="Roboto"/>
                  </a:rPr>
                  <a:t>Open </a:t>
                </a:r>
                <a:r>
                  <a:rPr lang="de-DE" altLang="ko-KR" sz="1200" b="1" err="1">
                    <a:solidFill>
                      <a:srgbClr val="A6A6A6"/>
                    </a:solidFill>
                    <a:latin typeface="Roboto"/>
                    <a:cs typeface="Roboto"/>
                  </a:rPr>
                  <a:t>government</a:t>
                </a:r>
                <a:r>
                  <a:rPr lang="de-DE" altLang="ko-KR" sz="1200" b="1">
                    <a:solidFill>
                      <a:srgbClr val="A6A6A6"/>
                    </a:solidFill>
                    <a:latin typeface="Roboto"/>
                    <a:cs typeface="Roboto"/>
                  </a:rPr>
                  <a:t>,</a:t>
                </a:r>
              </a:p>
              <a:p>
                <a:pPr marL="342900" indent="-342900">
                  <a:buFont typeface="+mj-lt"/>
                  <a:buAutoNum type="arabicPeriod"/>
                </a:pPr>
                <a:r>
                  <a:rPr lang="de-DE" altLang="ko-KR" sz="1200" b="1" err="1">
                    <a:solidFill>
                      <a:srgbClr val="A6A6A6"/>
                    </a:solidFill>
                    <a:latin typeface="Roboto"/>
                    <a:cs typeface="Roboto"/>
                  </a:rPr>
                  <a:t>Right</a:t>
                </a:r>
                <a:r>
                  <a:rPr lang="de-DE" altLang="ko-KR" sz="1200" b="1">
                    <a:solidFill>
                      <a:srgbClr val="A6A6A6"/>
                    </a:solidFill>
                    <a:latin typeface="Roboto"/>
                    <a:cs typeface="Roboto"/>
                  </a:rPr>
                  <a:t> </a:t>
                </a:r>
                <a:r>
                  <a:rPr lang="de-DE" altLang="ko-KR" sz="1200" b="1" err="1">
                    <a:solidFill>
                      <a:srgbClr val="A6A6A6"/>
                    </a:solidFill>
                    <a:latin typeface="Roboto"/>
                    <a:cs typeface="Roboto"/>
                  </a:rPr>
                  <a:t>to</a:t>
                </a:r>
                <a:r>
                  <a:rPr lang="de-DE" altLang="ko-KR" sz="1200" b="1">
                    <a:solidFill>
                      <a:srgbClr val="A6A6A6"/>
                    </a:solidFill>
                    <a:latin typeface="Roboto"/>
                    <a:cs typeface="Roboto"/>
                  </a:rPr>
                  <a:t> </a:t>
                </a:r>
                <a:r>
                  <a:rPr lang="de-DE" altLang="ko-KR" sz="1200" b="1" err="1">
                    <a:solidFill>
                      <a:srgbClr val="A6A6A6"/>
                    </a:solidFill>
                    <a:latin typeface="Roboto"/>
                    <a:cs typeface="Roboto"/>
                  </a:rPr>
                  <a:t>information</a:t>
                </a:r>
                <a:r>
                  <a:rPr lang="de-DE" altLang="ko-KR" sz="1200" b="1">
                    <a:solidFill>
                      <a:srgbClr val="A6A6A6"/>
                    </a:solidFill>
                    <a:latin typeface="Roboto"/>
                    <a:cs typeface="Roboto"/>
                  </a:rPr>
                  <a:t> </a:t>
                </a:r>
                <a:r>
                  <a:rPr lang="de-DE" altLang="ko-KR" sz="1200" b="1" err="1">
                    <a:solidFill>
                      <a:srgbClr val="A6A6A6"/>
                    </a:solidFill>
                    <a:latin typeface="Roboto"/>
                    <a:cs typeface="Roboto"/>
                  </a:rPr>
                  <a:t>legislation</a:t>
                </a:r>
                <a:r>
                  <a:rPr lang="de-DE" altLang="ko-KR" sz="1200" b="1">
                    <a:solidFill>
                      <a:srgbClr val="A6A6A6"/>
                    </a:solidFill>
                    <a:latin typeface="Roboto"/>
                    <a:cs typeface="Roboto"/>
                  </a:rPr>
                  <a:t>,</a:t>
                </a:r>
              </a:p>
              <a:p>
                <a:pPr marL="342900" indent="-342900">
                  <a:buFont typeface="+mj-lt"/>
                  <a:buAutoNum type="arabicPeriod"/>
                </a:pPr>
                <a:r>
                  <a:rPr lang="de-DE" altLang="ko-KR" sz="1200" b="1">
                    <a:solidFill>
                      <a:srgbClr val="A6A6A6"/>
                    </a:solidFill>
                    <a:latin typeface="Roboto"/>
                    <a:cs typeface="Roboto"/>
                  </a:rPr>
                  <a:t>Open </a:t>
                </a:r>
                <a:r>
                  <a:rPr lang="de-DE" altLang="ko-KR" sz="1200" b="1" err="1">
                    <a:solidFill>
                      <a:srgbClr val="A6A6A6"/>
                    </a:solidFill>
                    <a:latin typeface="Roboto"/>
                    <a:cs typeface="Roboto"/>
                  </a:rPr>
                  <a:t>data</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What is the problem?</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FFFFFF"/>
                  </a:solidFill>
                  <a:latin typeface="Roboto"/>
                  <a:cs typeface="Roboto"/>
                </a:rPr>
                <a:t>02</a:t>
              </a:r>
              <a:endParaRPr lang="ko-KR" altLang="en-US" sz="2400" b="1">
                <a:solidFill>
                  <a:srgbClr val="FFFFFF"/>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is transparency?</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Practical examples</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grpSp>
        <p:nvGrpSpPr>
          <p:cNvPr id="22" name="Gruppierung 21"/>
          <p:cNvGrpSpPr/>
          <p:nvPr/>
        </p:nvGrpSpPr>
        <p:grpSpPr>
          <a:xfrm>
            <a:off x="5070605" y="2773342"/>
            <a:ext cx="3472803" cy="595895"/>
            <a:chOff x="1593920" y="1809059"/>
            <a:chExt cx="3472803" cy="595895"/>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r>
                <a:rPr lang="en-US" altLang="ko-KR" sz="1600" b="1">
                  <a:solidFill>
                    <a:srgbClr val="A6A6A6"/>
                  </a:solidFill>
                  <a:latin typeface="Roboto"/>
                  <a:cs typeface="Roboto"/>
                </a:rPr>
                <a:t>Openness check</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192431414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lstStyle/>
          <a:p>
            <a:r>
              <a:rPr lang="de-DE">
                <a:solidFill>
                  <a:schemeClr val="bg1"/>
                </a:solidFill>
              </a:rPr>
              <a:t>Definition</a:t>
            </a:r>
          </a:p>
        </p:txBody>
      </p:sp>
      <p:sp>
        <p:nvSpPr>
          <p:cNvPr id="5" name="Inhaltsplatzhalter 4"/>
          <p:cNvSpPr>
            <a:spLocks noGrp="1"/>
          </p:cNvSpPr>
          <p:nvPr>
            <p:ph sz="half" idx="2"/>
          </p:nvPr>
        </p:nvSpPr>
        <p:spPr>
          <a:ln>
            <a:solidFill>
              <a:srgbClr val="00B0F0"/>
            </a:solidFill>
          </a:ln>
        </p:spPr>
        <p:txBody>
          <a:bodyPr anchor="ctr">
            <a:normAutofit/>
          </a:bodyPr>
          <a:lstStyle/>
          <a:p>
            <a:pPr marL="0" indent="0">
              <a:buNone/>
              <a:defRPr/>
            </a:pPr>
            <a:r>
              <a:rPr lang="en-US" altLang="en-US" sz="2000" b="1">
                <a:solidFill>
                  <a:srgbClr val="000000"/>
                </a:solidFill>
              </a:rPr>
              <a:t>Transparency is generally defined as the principle of enabling the public to gain information about the operations and structures of a given entity (</a:t>
            </a:r>
            <a:r>
              <a:rPr lang="en-US" altLang="en-US" sz="2000" b="1" err="1">
                <a:solidFill>
                  <a:srgbClr val="000000"/>
                </a:solidFill>
              </a:rPr>
              <a:t>Heald</a:t>
            </a:r>
            <a:r>
              <a:rPr lang="en-US" altLang="en-US" sz="2000" b="1">
                <a:solidFill>
                  <a:srgbClr val="000000"/>
                </a:solidFill>
              </a:rPr>
              <a:t> 2006: 26).</a:t>
            </a:r>
          </a:p>
        </p:txBody>
      </p:sp>
      <p:sp>
        <p:nvSpPr>
          <p:cNvPr id="3" name="Textplatzhalter 2"/>
          <p:cNvSpPr>
            <a:spLocks noGrp="1"/>
          </p:cNvSpPr>
          <p:nvPr>
            <p:ph type="body" sz="quarter" idx="3"/>
          </p:nvPr>
        </p:nvSpPr>
        <p:spPr>
          <a:solidFill>
            <a:srgbClr val="00B0F0"/>
          </a:solidFill>
          <a:ln>
            <a:solidFill>
              <a:srgbClr val="00B0F0"/>
            </a:solidFill>
          </a:ln>
        </p:spPr>
        <p:txBody>
          <a:bodyPr/>
          <a:lstStyle/>
          <a:p>
            <a:r>
              <a:rPr lang="de-DE" err="1">
                <a:solidFill>
                  <a:srgbClr val="FFFFFF"/>
                </a:solidFill>
              </a:rPr>
              <a:t>Functions</a:t>
            </a:r>
            <a:endParaRPr lang="de-DE">
              <a:solidFill>
                <a:srgbClr val="FFFFFF"/>
              </a:solidFill>
            </a:endParaRPr>
          </a:p>
        </p:txBody>
      </p:sp>
      <p:sp>
        <p:nvSpPr>
          <p:cNvPr id="28" name="Foliennummernplatzhalter 27"/>
          <p:cNvSpPr>
            <a:spLocks noGrp="1"/>
          </p:cNvSpPr>
          <p:nvPr>
            <p:ph type="sldNum" sz="quarter" idx="12"/>
          </p:nvPr>
        </p:nvSpPr>
        <p:spPr/>
        <p:txBody>
          <a:bodyPr/>
          <a:lstStyle/>
          <a:p>
            <a:fld id="{961E0DA8-AC27-403E-90E8-404BCA9BAC80}" type="slidenum">
              <a:rPr lang="en-US" smtClean="0"/>
              <a:pPr/>
              <a:t>9</a:t>
            </a:fld>
            <a:endParaRPr lang="en-US"/>
          </a:p>
        </p:txBody>
      </p:sp>
      <p:sp>
        <p:nvSpPr>
          <p:cNvPr id="27" name="Fußzeilenplatzhalter 26"/>
          <p:cNvSpPr>
            <a:spLocks noGrp="1"/>
          </p:cNvSpPr>
          <p:nvPr>
            <p:ph type="ftr" sz="quarter" idx="13"/>
          </p:nvPr>
        </p:nvSpPr>
        <p:spPr/>
        <p:txBody>
          <a:bodyPr/>
          <a:lstStyle/>
          <a:p>
            <a:r>
              <a:rPr lang="en-US" b="1"/>
              <a:t>Module 3 – Transparency and accountability</a:t>
            </a:r>
            <a:endParaRPr lang="en-US"/>
          </a:p>
        </p:txBody>
      </p:sp>
      <p:sp>
        <p:nvSpPr>
          <p:cNvPr id="18433" name="Title 1">
            <a:extLst>
              <a:ext uri="{FF2B5EF4-FFF2-40B4-BE49-F238E27FC236}">
                <a16:creationId xmlns:a16="http://schemas.microsoft.com/office/drawing/2014/main" id="{8D66476C-9415-F848-A072-BE84967F72DB}"/>
              </a:ext>
            </a:extLst>
          </p:cNvPr>
          <p:cNvSpPr>
            <a:spLocks noGrp="1" noChangeArrowheads="1"/>
          </p:cNvSpPr>
          <p:nvPr>
            <p:ph type="title"/>
          </p:nvPr>
        </p:nvSpPr>
        <p:spPr/>
        <p:txBody>
          <a:bodyPr>
            <a:normAutofit/>
          </a:bodyPr>
          <a:lstStyle/>
          <a:p>
            <a:r>
              <a:rPr lang="en-US" altLang="en-US" sz="4000" b="1">
                <a:solidFill>
                  <a:srgbClr val="000000"/>
                </a:solidFill>
              </a:rPr>
              <a:t>Transparency as a panacea?</a:t>
            </a:r>
          </a:p>
        </p:txBody>
      </p:sp>
      <p:graphicFrame>
        <p:nvGraphicFramePr>
          <p:cNvPr id="7" name="Inhaltsplatzhalter 6">
            <a:extLst>
              <a:ext uri="{FF2B5EF4-FFF2-40B4-BE49-F238E27FC236}">
                <a16:creationId xmlns:a16="http://schemas.microsoft.com/office/drawing/2014/main" id="{C9062EED-8B32-BA41-AEFD-9152413C7EA9}"/>
              </a:ext>
            </a:extLst>
          </p:cNvPr>
          <p:cNvGraphicFramePr>
            <a:graphicFrameLocks noGrp="1"/>
          </p:cNvGraphicFramePr>
          <p:nvPr>
            <p:ph sz="quarter" idx="4"/>
            <p:extLst>
              <p:ext uri="{D42A27DB-BD31-4B8C-83A1-F6EECF244321}">
                <p14:modId xmlns:p14="http://schemas.microsoft.com/office/powerpoint/2010/main" val="2606076879"/>
              </p:ext>
            </p:extLst>
          </p:nvPr>
        </p:nvGraphicFramePr>
        <p:xfrm>
          <a:off x="4629150" y="1878013"/>
          <a:ext cx="3887788" cy="2763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7634886"/>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14315</Words>
  <Application>Microsoft Macintosh PowerPoint</Application>
  <PresentationFormat>On-screen Show (16:9)</PresentationFormat>
  <Paragraphs>907</Paragraphs>
  <Slides>46</Slides>
  <Notes>32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46</vt:i4>
      </vt:variant>
    </vt:vector>
  </HeadingPairs>
  <TitlesOfParts>
    <vt:vector size="59" baseType="lpstr">
      <vt:lpstr>Montserrat</vt:lpstr>
      <vt:lpstr>Roboton</vt:lpstr>
      <vt:lpstr>Apple Chancery</vt:lpstr>
      <vt:lpstr>Arial</vt:lpstr>
      <vt:lpstr>Avenir Heavy</vt:lpstr>
      <vt:lpstr>Calibri</vt:lpstr>
      <vt:lpstr>Lucida Handwriting</vt:lpstr>
      <vt:lpstr>Roboto</vt:lpstr>
      <vt:lpstr>Wingdings</vt:lpstr>
      <vt:lpstr>Office Theme</vt:lpstr>
      <vt:lpstr>Benutzerdefiniertes Design</vt:lpstr>
      <vt:lpstr>1_Benutzerdefiniertes Design</vt:lpstr>
      <vt:lpstr>2_Benutzerdefiniertes Design</vt:lpstr>
      <vt:lpstr>Module 3 –  Transparency and accountability</vt:lpstr>
      <vt:lpstr>Training agenda</vt:lpstr>
      <vt:lpstr>Module agenda</vt:lpstr>
      <vt:lpstr>Learning objectives</vt:lpstr>
      <vt:lpstr>Module agenda</vt:lpstr>
      <vt:lpstr>What is the problem?</vt:lpstr>
      <vt:lpstr>Principal-agent theorem</vt:lpstr>
      <vt:lpstr>Module agenda</vt:lpstr>
      <vt:lpstr>Transparency as a panacea?</vt:lpstr>
      <vt:lpstr>Types of transparency</vt:lpstr>
      <vt:lpstr>Module agenda</vt:lpstr>
      <vt:lpstr>Necessary conditions for achieving transparency (1)</vt:lpstr>
      <vt:lpstr>Necessary conditions for achieving transparency (2)</vt:lpstr>
      <vt:lpstr>Necessary conditions for achieving transparency (3)</vt:lpstr>
      <vt:lpstr>Necessary conditions for achieving transparency (4)</vt:lpstr>
      <vt:lpstr>Module agenda</vt:lpstr>
      <vt:lpstr>Overview of transparency tools</vt:lpstr>
      <vt:lpstr>Module agenda</vt:lpstr>
      <vt:lpstr>What is open government?</vt:lpstr>
      <vt:lpstr>Module agenda</vt:lpstr>
      <vt:lpstr>Right to information (RTI)</vt:lpstr>
      <vt:lpstr>Number of countries with freedom of information laws</vt:lpstr>
      <vt:lpstr>How to make RTI laws effective?</vt:lpstr>
      <vt:lpstr>Module agenda</vt:lpstr>
      <vt:lpstr>Benefits of open data</vt:lpstr>
      <vt:lpstr>Requirements for open data</vt:lpstr>
      <vt:lpstr>OECD OURdata Index on Open Government Data</vt:lpstr>
      <vt:lpstr>Module agenda</vt:lpstr>
      <vt:lpstr>Practical examples</vt:lpstr>
      <vt:lpstr>Canada: RTI commissioner</vt:lpstr>
      <vt:lpstr>Mexico: Electronic systems for RTI</vt:lpstr>
      <vt:lpstr>Brazil: E-participation</vt:lpstr>
      <vt:lpstr>UN E-Government Survey 2020 – E-participation (1)</vt:lpstr>
      <vt:lpstr>UN E-Government Survey 2020 – E-participation (2)</vt:lpstr>
      <vt:lpstr>Israel: Portal for public records data</vt:lpstr>
      <vt:lpstr>Kenya: Open data portal</vt:lpstr>
      <vt:lpstr>India: Spending portal</vt:lpstr>
      <vt:lpstr>Module agenda</vt:lpstr>
      <vt:lpstr>Activity</vt:lpstr>
      <vt:lpstr>Openness check</vt:lpstr>
      <vt:lpstr>Which of this documentation/information can be found on your organization’s website?</vt:lpstr>
      <vt:lpstr>Learning outcomes</vt:lpstr>
      <vt:lpstr>References (1)</vt:lpstr>
      <vt:lpstr>References (2)</vt:lpstr>
      <vt:lpstr>References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2</cp:revision>
  <cp:lastPrinted>2020-06-15T10:58:46Z</cp:lastPrinted>
  <dcterms:created xsi:type="dcterms:W3CDTF">2019-04-05T03:01:40Z</dcterms:created>
  <dcterms:modified xsi:type="dcterms:W3CDTF">2021-04-20T03:14:58Z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6105648</vt:lpwstr>
  </property>
  <property fmtid="{D5CDD505-2E9C-101B-9397-08002B2CF9AE}" pid="3" name="NXPowerLiteSettings">
    <vt:lpwstr>C7000400038000</vt:lpwstr>
  </property>
  <property fmtid="{D5CDD505-2E9C-101B-9397-08002B2CF9AE}" pid="4" name="NXPowerLiteVersion">
    <vt:lpwstr>S9.0.3</vt:lpwstr>
  </property>
</Properties>
</file>